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94"/>
  </p:handoutMasterIdLst>
  <p:sldIdLst>
    <p:sldId id="551" r:id="rId3"/>
    <p:sldId id="337" r:id="rId4"/>
    <p:sldId id="256" r:id="rId5"/>
    <p:sldId id="393" r:id="rId6"/>
    <p:sldId id="479" r:id="rId7"/>
    <p:sldId id="451" r:id="rId8"/>
    <p:sldId id="452" r:id="rId9"/>
    <p:sldId id="419" r:id="rId11"/>
    <p:sldId id="453" r:id="rId12"/>
    <p:sldId id="454" r:id="rId13"/>
    <p:sldId id="455" r:id="rId14"/>
    <p:sldId id="421" r:id="rId15"/>
    <p:sldId id="456" r:id="rId16"/>
    <p:sldId id="473" r:id="rId17"/>
    <p:sldId id="459" r:id="rId18"/>
    <p:sldId id="461" r:id="rId19"/>
    <p:sldId id="463" r:id="rId20"/>
    <p:sldId id="464" r:id="rId21"/>
    <p:sldId id="468" r:id="rId22"/>
    <p:sldId id="465" r:id="rId23"/>
    <p:sldId id="466" r:id="rId24"/>
    <p:sldId id="472" r:id="rId25"/>
    <p:sldId id="474" r:id="rId26"/>
    <p:sldId id="480" r:id="rId27"/>
    <p:sldId id="471" r:id="rId28"/>
    <p:sldId id="470" r:id="rId29"/>
    <p:sldId id="469" r:id="rId30"/>
    <p:sldId id="420" r:id="rId31"/>
    <p:sldId id="425" r:id="rId32"/>
    <p:sldId id="426" r:id="rId33"/>
    <p:sldId id="427" r:id="rId34"/>
    <p:sldId id="428" r:id="rId35"/>
    <p:sldId id="429" r:id="rId36"/>
    <p:sldId id="430" r:id="rId37"/>
    <p:sldId id="545" r:id="rId38"/>
    <p:sldId id="546" r:id="rId39"/>
    <p:sldId id="549" r:id="rId40"/>
    <p:sldId id="550" r:id="rId41"/>
    <p:sldId id="431" r:id="rId42"/>
    <p:sldId id="432" r:id="rId43"/>
    <p:sldId id="449" r:id="rId44"/>
    <p:sldId id="433" r:id="rId45"/>
    <p:sldId id="450" r:id="rId46"/>
    <p:sldId id="434" r:id="rId47"/>
    <p:sldId id="435" r:id="rId48"/>
    <p:sldId id="436" r:id="rId49"/>
    <p:sldId id="448" r:id="rId50"/>
    <p:sldId id="475" r:id="rId51"/>
    <p:sldId id="476" r:id="rId52"/>
    <p:sldId id="477" r:id="rId53"/>
    <p:sldId id="478" r:id="rId54"/>
    <p:sldId id="481" r:id="rId55"/>
    <p:sldId id="483" r:id="rId56"/>
    <p:sldId id="484" r:id="rId57"/>
    <p:sldId id="485" r:id="rId58"/>
    <p:sldId id="486" r:id="rId59"/>
    <p:sldId id="487" r:id="rId60"/>
    <p:sldId id="488" r:id="rId61"/>
    <p:sldId id="489" r:id="rId62"/>
    <p:sldId id="490" r:id="rId63"/>
    <p:sldId id="491" r:id="rId64"/>
    <p:sldId id="492" r:id="rId65"/>
    <p:sldId id="493" r:id="rId66"/>
    <p:sldId id="494" r:id="rId67"/>
    <p:sldId id="495" r:id="rId68"/>
    <p:sldId id="496" r:id="rId69"/>
    <p:sldId id="497" r:id="rId70"/>
    <p:sldId id="498" r:id="rId71"/>
    <p:sldId id="499" r:id="rId72"/>
    <p:sldId id="500" r:id="rId73"/>
    <p:sldId id="501" r:id="rId74"/>
    <p:sldId id="502" r:id="rId75"/>
    <p:sldId id="503" r:id="rId76"/>
    <p:sldId id="504" r:id="rId77"/>
    <p:sldId id="529" r:id="rId78"/>
    <p:sldId id="530" r:id="rId79"/>
    <p:sldId id="531" r:id="rId80"/>
    <p:sldId id="532" r:id="rId81"/>
    <p:sldId id="533" r:id="rId82"/>
    <p:sldId id="534" r:id="rId83"/>
    <p:sldId id="535" r:id="rId84"/>
    <p:sldId id="536" r:id="rId85"/>
    <p:sldId id="537" r:id="rId86"/>
    <p:sldId id="538" r:id="rId87"/>
    <p:sldId id="539" r:id="rId88"/>
    <p:sldId id="540" r:id="rId89"/>
    <p:sldId id="541" r:id="rId90"/>
    <p:sldId id="542" r:id="rId91"/>
    <p:sldId id="543" r:id="rId92"/>
    <p:sldId id="544" r:id="rId93"/>
  </p:sldIdLst>
  <p:sldSz cx="9144000" cy="6858000" type="screen4x3"/>
  <p:notesSz cx="7315200" cy="9601200"/>
  <p:custDataLst>
    <p:tags r:id="rId98"/>
  </p:custDataLst>
  <p:defaultTextStyle>
    <a:defPPr>
      <a:defRPr lang="en-US"/>
    </a:defPPr>
    <a:lvl1pPr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b="1" kern="1200">
        <a:solidFill>
          <a:schemeClr val="tx1"/>
        </a:solidFill>
        <a:latin typeface="Arial" panose="020B0604020202020204" pitchFamily="34" charset="0"/>
        <a:ea typeface="+mn-ea"/>
        <a:cs typeface="+mn-cs"/>
      </a:defRPr>
    </a:lvl5pPr>
    <a:lvl6pPr marL="2285365" algn="l" defTabSz="914400" rtl="0" eaLnBrk="1" latinLnBrk="0" hangingPunct="1">
      <a:defRPr sz="1600" b="1" kern="1200">
        <a:solidFill>
          <a:schemeClr val="tx1"/>
        </a:solidFill>
        <a:latin typeface="Arial" panose="020B0604020202020204" pitchFamily="34" charset="0"/>
        <a:ea typeface="+mn-ea"/>
        <a:cs typeface="+mn-cs"/>
      </a:defRPr>
    </a:lvl6pPr>
    <a:lvl7pPr marL="2742565" algn="l" defTabSz="914400" rtl="0" eaLnBrk="1" latinLnBrk="0" hangingPunct="1">
      <a:defRPr sz="1600" b="1" kern="1200">
        <a:solidFill>
          <a:schemeClr val="tx1"/>
        </a:solidFill>
        <a:latin typeface="Arial" panose="020B0604020202020204" pitchFamily="34" charset="0"/>
        <a:ea typeface="+mn-ea"/>
        <a:cs typeface="+mn-cs"/>
      </a:defRPr>
    </a:lvl7pPr>
    <a:lvl8pPr marL="3199765" algn="l" defTabSz="914400" rtl="0" eaLnBrk="1" latinLnBrk="0" hangingPunct="1">
      <a:defRPr sz="1600" b="1" kern="1200">
        <a:solidFill>
          <a:schemeClr val="tx1"/>
        </a:solidFill>
        <a:latin typeface="Arial" panose="020B0604020202020204" pitchFamily="34" charset="0"/>
        <a:ea typeface="+mn-ea"/>
        <a:cs typeface="+mn-cs"/>
      </a:defRPr>
    </a:lvl8pPr>
    <a:lvl9pPr marL="3656965" algn="l" defTabSz="914400" rtl="0" eaLnBrk="1" latinLnBrk="0" hangingPunct="1">
      <a:defRPr sz="1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84820" autoAdjust="0"/>
  </p:normalViewPr>
  <p:slideViewPr>
    <p:cSldViewPr showGuides="1">
      <p:cViewPr varScale="1">
        <p:scale>
          <a:sx n="110" d="100"/>
          <a:sy n="110" d="100"/>
        </p:scale>
        <p:origin x="2288" y="17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49" d="100"/>
          <a:sy n="49" d="100"/>
        </p:scale>
        <p:origin x="-194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8" Type="http://schemas.openxmlformats.org/officeDocument/2006/relationships/tags" Target="tags/tag1.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ln>
          <a:effectLst/>
        </p:spPr>
        <p:txBody>
          <a:bodyPr vert="horz" wrap="square" lIns="96596" tIns="48297" rIns="96596" bIns="48297" numCol="1" anchor="t" anchorCtr="0" compatLnSpc="1"/>
          <a:lstStyle>
            <a:lvl1pPr defTabSz="964565">
              <a:defRPr sz="1200" b="0">
                <a:latin typeface="Arial" panose="020B0604020202020204" pitchFamily="34"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ln>
          <a:effectLst/>
        </p:spPr>
        <p:txBody>
          <a:bodyPr vert="horz" wrap="square" lIns="96596" tIns="48297" rIns="96596" bIns="48297" numCol="1" anchor="t" anchorCtr="0" compatLnSpc="1"/>
          <a:lstStyle>
            <a:lvl1pPr algn="r" defTabSz="964565">
              <a:defRPr sz="1200" b="0">
                <a:latin typeface="Arial" panose="020B0604020202020204" pitchFamily="34"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ln>
          <a:effectLst/>
        </p:spPr>
        <p:txBody>
          <a:bodyPr vert="horz" wrap="square" lIns="96596" tIns="48297" rIns="96596" bIns="48297" numCol="1" anchor="b" anchorCtr="0" compatLnSpc="1"/>
          <a:lstStyle>
            <a:lvl1pPr defTabSz="964565">
              <a:defRPr sz="1200" b="0">
                <a:latin typeface="Arial" panose="020B0604020202020204" pitchFamily="34"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ln>
          <a:effectLst/>
        </p:spPr>
        <p:txBody>
          <a:bodyPr vert="horz" wrap="square" lIns="96596" tIns="48297" rIns="96596" bIns="48297" numCol="1" anchor="b" anchorCtr="0" compatLnSpc="1"/>
          <a:lstStyle>
            <a:lvl1pPr algn="r" defTabSz="964565">
              <a:defRPr sz="1200" b="0">
                <a:latin typeface="Arial" panose="020B0604020202020204" pitchFamily="34" charset="0"/>
              </a:defRPr>
            </a:lvl1pPr>
          </a:lstStyle>
          <a:p>
            <a:pPr>
              <a:defRPr/>
            </a:pPr>
            <a:fld id="{D098A0DF-783C-49D9-9260-6806A799FD3D}"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ln>
          <a:effectLst/>
        </p:spPr>
        <p:txBody>
          <a:bodyPr vert="horz" wrap="square" lIns="96596" tIns="48297" rIns="96596" bIns="48297" numCol="1" anchor="t" anchorCtr="0" compatLnSpc="1"/>
          <a:lstStyle>
            <a:lvl1pPr defTabSz="964565" eaLnBrk="1" hangingPunct="1">
              <a:defRPr sz="1200" b="0">
                <a:latin typeface="Arial" panose="020B0604020202020204" pitchFamily="34"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ln>
          <a:effectLst/>
        </p:spPr>
        <p:txBody>
          <a:bodyPr vert="horz" wrap="square" lIns="96596" tIns="48297" rIns="96596" bIns="48297" numCol="1" anchor="t" anchorCtr="0" compatLnSpc="1"/>
          <a:lstStyle>
            <a:lvl1pPr algn="r" defTabSz="964565" eaLnBrk="1" hangingPunct="1">
              <a:defRPr sz="1200" b="0">
                <a:latin typeface="Arial" panose="020B0604020202020204" pitchFamily="34"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ln>
          <a:effectLst/>
        </p:spPr>
        <p:txBody>
          <a:bodyPr vert="horz" wrap="square" lIns="96596" tIns="48297" rIns="96596" bIns="48297"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ln>
          <a:effectLst/>
        </p:spPr>
        <p:txBody>
          <a:bodyPr vert="horz" wrap="square" lIns="96596" tIns="48297" rIns="96596" bIns="48297" numCol="1" anchor="b" anchorCtr="0" compatLnSpc="1"/>
          <a:lstStyle>
            <a:lvl1pPr defTabSz="964565" eaLnBrk="1" hangingPunct="1">
              <a:defRPr sz="1200" b="0">
                <a:latin typeface="Arial" panose="020B0604020202020204" pitchFamily="34"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ln>
          <a:effectLst/>
        </p:spPr>
        <p:txBody>
          <a:bodyPr vert="horz" wrap="square" lIns="96596" tIns="48297" rIns="96596" bIns="48297" numCol="1" anchor="b" anchorCtr="0" compatLnSpc="1"/>
          <a:lstStyle>
            <a:lvl1pPr algn="r" defTabSz="964565" eaLnBrk="1" hangingPunct="1">
              <a:defRPr sz="1200" b="0">
                <a:latin typeface="Arial" panose="020B0604020202020204" pitchFamily="34" charset="0"/>
              </a:defRPr>
            </a:lvl1pPr>
          </a:lstStyle>
          <a:p>
            <a:pPr>
              <a:defRPr/>
            </a:pPr>
            <a:fld id="{A0D86A14-AC1F-4C9A-8DDE-CE6B11F31194}"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5365" algn="l" defTabSz="914400" rtl="0" eaLnBrk="1" latinLnBrk="0" hangingPunct="1">
      <a:defRPr sz="1200" kern="1200">
        <a:solidFill>
          <a:schemeClr val="tx1"/>
        </a:solidFill>
        <a:latin typeface="+mn-lt"/>
        <a:ea typeface="+mn-ea"/>
        <a:cs typeface="+mn-cs"/>
      </a:defRPr>
    </a:lvl6pPr>
    <a:lvl7pPr marL="2742565"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pPr defTabSz="963930"/>
            <a:fld id="{06B8D6AB-120F-4136-A4C3-CE1A2BF9A1B7}" type="slidenum">
              <a:rPr lang="en-US" smtClean="0"/>
            </a:fld>
            <a:endParaRPr lang="en-US"/>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Why is IR hard? Because language is hard!</a:t>
            </a:r>
            <a:r>
              <a:rPr lang="zh-CN" altLang="en-US"/>
              <a:t>    </a:t>
            </a:r>
            <a:r>
              <a:rPr lang="zh-CN" altLang="en-US" sz="1200" b="0" i="0" u="none" strike="noStrike" kern="1200">
                <a:solidFill>
                  <a:schemeClr val="tx1"/>
                </a:solidFill>
                <a:effectLst/>
                <a:latin typeface="Arial" panose="020B0604020202020204" pitchFamily="34" charset="0"/>
                <a:ea typeface="+mn-ea"/>
                <a:cs typeface="+mn-cs"/>
              </a:rPr>
              <a:t> </a:t>
            </a:r>
            <a:endParaRPr lang="zh-CN" altLang="en-US" sz="1200" b="0" i="0" u="none" strike="noStrike" kern="1200" dirty="0">
              <a:solidFill>
                <a:schemeClr val="tx1"/>
              </a:solidFill>
              <a:effectLst/>
              <a:latin typeface="Arial" panose="020B0604020202020204" pitchFamily="34" charset="0"/>
              <a:ea typeface="+mn-ea"/>
              <a:cs typeface="+mn-cs"/>
            </a:endParaRPr>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28674"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Sentence with T words - assign a probability to it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31746"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Since we also want to include the first word in the bigram model, we need a dummy beginning of sentence marker &lt;s&gt;. We usually also have an end of sentence marker but for the sake of brevity, I don’t show that here.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35842"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N-gram probability estimates. Derive the conditional probability expression on board ! Given that the occurrence of an n-gram is a random variable with a binomial distribution i.e. each n-gram is independent of the next. Untrue: (a) n-grams are overlapping (b) content words tend to clump (used once, likely to get used again)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35842"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N-gram probability estimates. Derive the conditional probability expression on board ! Given that the occurrence of an n-gram is a random variable with a binomial distribution i.e. each n-gram is independent of the next. Untrue: (a) n-grams are overlapping (b) content words tend to clump (used once, likely to get used again)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41986"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Why is the 0 bad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44034"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Explain what </a:t>
            </a:r>
            <a:r>
              <a:rPr lang="en-US" sz="2300" dirty="0" err="1">
                <a:latin typeface="Lucida Grande" charset="0"/>
                <a:ea typeface="Lucida Grande" charset="0"/>
                <a:cs typeface="Lucida Grande" charset="0"/>
                <a:sym typeface="Lucida Grande" charset="0"/>
              </a:rPr>
              <a:t>Zipf’s</a:t>
            </a:r>
            <a:r>
              <a:rPr lang="en-US" sz="2300" dirty="0">
                <a:latin typeface="Lucida Grande" charset="0"/>
                <a:ea typeface="Lucida Grande" charset="0"/>
                <a:cs typeface="Lucida Grande" charset="0"/>
                <a:sym typeface="Lucida Grande" charset="0"/>
              </a:rPr>
              <a:t> law is and ask the students if they understand how it bears on this discussion.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48130"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You have to make sure that the joint is well-formed and understand how the conditional probability formula is derived.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p:cNvSpPr>
          <p:nvPr>
            <p:ph type="sldImg"/>
          </p:nvPr>
        </p:nvSpPr>
        <p:spPr/>
      </p:sp>
      <p:sp>
        <p:nvSpPr>
          <p:cNvPr id="13315" name="Notes Placeholder 2"/>
          <p:cNvSpPr>
            <a:spLocks noGrp="1"/>
          </p:cNvSpPr>
          <p:nvPr>
            <p:ph type="body" idx="1"/>
          </p:nvPr>
        </p:nvSpPr>
        <p:spPr>
          <a:noFill/>
        </p:spPr>
        <p:txBody>
          <a:bodyPr/>
          <a:lstStyle/>
          <a:p>
            <a:endParaRPr lang="en-US">
              <a:ea typeface="MS PGothic" panose="020B0600070205080204" charset="-128"/>
            </a:endParaRPr>
          </a:p>
        </p:txBody>
      </p:sp>
      <p:sp>
        <p:nvSpPr>
          <p:cNvPr id="13316" name="Slide Number Placeholder 3"/>
          <p:cNvSpPr>
            <a:spLocks noGrp="1"/>
          </p:cNvSpPr>
          <p:nvPr>
            <p:ph type="sldNum" sz="quarter" idx="5"/>
          </p:nvPr>
        </p:nvSpPr>
        <p:spPr>
          <a:noFill/>
        </p:spPr>
        <p:txBody>
          <a:bodyPr/>
          <a:lstStyle/>
          <a:p>
            <a:fld id="{AE886238-69A2-4C08-A0DD-06C9656FDBA2}"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p:cNvSpPr>
          <p:nvPr>
            <p:ph type="sldImg"/>
          </p:nvPr>
        </p:nvSpPr>
        <p:spPr/>
      </p:sp>
      <p:sp>
        <p:nvSpPr>
          <p:cNvPr id="19459" name="Notes Placeholder 2"/>
          <p:cNvSpPr>
            <a:spLocks noGrp="1"/>
          </p:cNvSpPr>
          <p:nvPr>
            <p:ph type="body" idx="1"/>
          </p:nvPr>
        </p:nvSpPr>
        <p:spPr>
          <a:noFill/>
        </p:spPr>
        <p:txBody>
          <a:bodyPr/>
          <a:lstStyle/>
          <a:p>
            <a:endParaRPr lang="en-US">
              <a:ea typeface="MS PGothic" panose="020B0600070205080204" charset="-128"/>
            </a:endParaRPr>
          </a:p>
        </p:txBody>
      </p:sp>
      <p:sp>
        <p:nvSpPr>
          <p:cNvPr id="19460" name="Slide Number Placeholder 3"/>
          <p:cNvSpPr>
            <a:spLocks noGrp="1"/>
          </p:cNvSpPr>
          <p:nvPr>
            <p:ph type="sldNum" sz="quarter" idx="5"/>
          </p:nvPr>
        </p:nvSpPr>
        <p:spPr>
          <a:noFill/>
        </p:spPr>
        <p:txBody>
          <a:bodyPr/>
          <a:lstStyle/>
          <a:p>
            <a:fld id="{CF309DD8-12CA-451E-AFEA-CDC9129138CB}"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p:sp>
      <p:sp>
        <p:nvSpPr>
          <p:cNvPr id="22531" name="Notes Placeholder 2"/>
          <p:cNvSpPr>
            <a:spLocks noGrp="1"/>
          </p:cNvSpPr>
          <p:nvPr>
            <p:ph type="body" idx="1"/>
          </p:nvPr>
        </p:nvSpPr>
        <p:spPr>
          <a:noFill/>
        </p:spPr>
        <p:txBody>
          <a:bodyPr/>
          <a:lstStyle/>
          <a:p>
            <a:r>
              <a:rPr lang="en-US" dirty="0"/>
              <a:t>recall that the reducer wrote out actual "S" scores for each </a:t>
            </a:r>
            <a:r>
              <a:rPr lang="en-US" dirty="0" err="1"/>
              <a:t>n</a:t>
            </a:r>
            <a:r>
              <a:rPr lang="en-US" dirty="0"/>
              <a:t>-gram and not the counts. Therefore, we don't need to do *any• computation for the trigram score; the partition will already have the score </a:t>
            </a:r>
            <a:r>
              <a:rPr lang="en-US" dirty="0" err="1"/>
              <a:t>S("e</a:t>
            </a:r>
            <a:r>
              <a:rPr lang="en-US" dirty="0"/>
              <a:t> </a:t>
            </a:r>
            <a:r>
              <a:rPr lang="en-US" dirty="0" err="1"/>
              <a:t>f</a:t>
            </a:r>
            <a:r>
              <a:rPr lang="en-US" dirty="0"/>
              <a:t> </a:t>
            </a:r>
            <a:r>
              <a:rPr lang="en-US" dirty="0" err="1"/>
              <a:t>g</a:t>
            </a:r>
            <a:r>
              <a:rPr lang="en-US" dirty="0"/>
              <a:t>") and all we need to do is just take that score and multiply it by \alpha. </a:t>
            </a:r>
            <a:br>
              <a:rPr lang="en-US" dirty="0"/>
            </a:br>
            <a:br>
              <a:rPr lang="en-US" dirty="0"/>
            </a:br>
            <a:r>
              <a:rPr lang="en-US" dirty="0"/>
              <a:t>Of course, if it the partition doesn't have </a:t>
            </a:r>
            <a:r>
              <a:rPr lang="en-US" dirty="0" err="1"/>
              <a:t>S("e</a:t>
            </a:r>
            <a:r>
              <a:rPr lang="en-US" dirty="0"/>
              <a:t> </a:t>
            </a:r>
            <a:r>
              <a:rPr lang="en-US" dirty="0" err="1"/>
              <a:t>f</a:t>
            </a:r>
            <a:r>
              <a:rPr lang="en-US" dirty="0"/>
              <a:t> </a:t>
            </a:r>
            <a:r>
              <a:rPr lang="en-US" dirty="0" err="1"/>
              <a:t>g</a:t>
            </a:r>
            <a:r>
              <a:rPr lang="en-US" dirty="0"/>
              <a:t>"), it may have </a:t>
            </a:r>
            <a:r>
              <a:rPr lang="en-US" dirty="0" err="1"/>
              <a:t>S("f</a:t>
            </a:r>
            <a:r>
              <a:rPr lang="en-US" dirty="0"/>
              <a:t> </a:t>
            </a:r>
            <a:r>
              <a:rPr lang="en-US" dirty="0" err="1"/>
              <a:t>g</a:t>
            </a:r>
            <a:r>
              <a:rPr lang="en-US" dirty="0"/>
              <a:t>") so we can take that and multiply it by \alpha</a:t>
            </a:r>
            <a:r>
              <a:rPr lang="en-US" baseline="30000" dirty="0"/>
              <a:t>2</a:t>
            </a:r>
            <a:r>
              <a:rPr lang="en-US" dirty="0"/>
              <a:t>. And if it doesn't have </a:t>
            </a:r>
            <a:r>
              <a:rPr lang="en-US" dirty="0" err="1"/>
              <a:t>S("f</a:t>
            </a:r>
            <a:r>
              <a:rPr lang="en-US" dirty="0"/>
              <a:t> </a:t>
            </a:r>
            <a:r>
              <a:rPr lang="en-US" dirty="0" err="1"/>
              <a:t>g</a:t>
            </a:r>
            <a:r>
              <a:rPr lang="en-US" dirty="0"/>
              <a:t>"), we </a:t>
            </a:r>
            <a:r>
              <a:rPr lang="en-US" b="1" dirty="0"/>
              <a:t>*know*</a:t>
            </a:r>
            <a:r>
              <a:rPr lang="en-US" dirty="0"/>
              <a:t> it will have </a:t>
            </a:r>
            <a:r>
              <a:rPr lang="en-US" dirty="0" err="1"/>
              <a:t>S("g</a:t>
            </a:r>
            <a:r>
              <a:rPr lang="en-US" dirty="0"/>
              <a:t>") because unigram counts are replicated across all partitions. So, we take </a:t>
            </a:r>
            <a:r>
              <a:rPr lang="en-US" dirty="0" err="1"/>
              <a:t>S("g</a:t>
            </a:r>
            <a:r>
              <a:rPr lang="en-US" dirty="0"/>
              <a:t>") and multiply it by \alpha</a:t>
            </a:r>
            <a:r>
              <a:rPr lang="en-US" baseline="30000" dirty="0"/>
              <a:t>3</a:t>
            </a:r>
            <a:r>
              <a:rPr lang="en-US" dirty="0"/>
              <a:t>. </a:t>
            </a:r>
            <a:endParaRPr lang="en-US" dirty="0">
              <a:ea typeface="MS PGothic" panose="020B0600070205080204" charset="-128"/>
            </a:endParaRPr>
          </a:p>
        </p:txBody>
      </p:sp>
      <p:sp>
        <p:nvSpPr>
          <p:cNvPr id="22532" name="Slide Number Placeholder 3"/>
          <p:cNvSpPr>
            <a:spLocks noGrp="1"/>
          </p:cNvSpPr>
          <p:nvPr>
            <p:ph type="sldNum" sz="quarter" idx="5"/>
          </p:nvPr>
        </p:nvSpPr>
        <p:spPr>
          <a:noFill/>
        </p:spPr>
        <p:txBody>
          <a:bodyPr/>
          <a:lstStyle/>
          <a:p>
            <a:fld id="{EE8FA896-A6C6-4076-96D9-79B6C86F13A7}"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63930"/>
            <a:fld id="{C227BD88-0BBD-4FC5-9304-5CCDD859AD2D}" type="slidenum">
              <a:rPr lang="en-US" smtClean="0"/>
            </a:fld>
            <a:endParaRPr lang="en-US"/>
          </a:p>
        </p:txBody>
      </p:sp>
      <p:sp>
        <p:nvSpPr>
          <p:cNvPr id="40963" name="Rectangle 2"/>
          <p:cNvSpPr>
            <a:spLocks noGrp="1" noChangeArrowheads="1"/>
          </p:cNvSpPr>
          <p:nvPr>
            <p:ph type="body" idx="1"/>
          </p:nvPr>
        </p:nvSpPr>
        <p:spPr>
          <a:xfrm>
            <a:off x="974725" y="4560888"/>
            <a:ext cx="5365750" cy="4319587"/>
          </a:xfrm>
          <a:noFill/>
        </p:spPr>
        <p:txBody>
          <a:bodyPr lIns="95646" tIns="46983" rIns="95646" bIns="46983"/>
          <a:lstStyle/>
          <a:p>
            <a:endParaRPr lang="en-US"/>
          </a:p>
        </p:txBody>
      </p:sp>
      <p:sp>
        <p:nvSpPr>
          <p:cNvPr id="40964" name="Rectangle 3"/>
          <p:cNvSpPr>
            <a:spLocks noGrp="1" noRot="1" noChangeAspect="1" noChangeArrowheads="1" noTextEdit="1"/>
          </p:cNvSpPr>
          <p:nvPr>
            <p:ph type="sldImg"/>
          </p:nvPr>
        </p:nvSpPr>
        <p:spPr>
          <a:xfrm>
            <a:off x="1266825" y="727075"/>
            <a:ext cx="4781550" cy="3586163"/>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63930"/>
            <a:fld id="{34D0E247-07AF-4B67-8C8D-0FBD741268BE}" type="slidenum">
              <a:rPr lang="en-US" smtClean="0"/>
            </a:fld>
            <a:endParaRPr lang="en-US"/>
          </a:p>
        </p:txBody>
      </p:sp>
      <p:sp>
        <p:nvSpPr>
          <p:cNvPr id="125955" name="Rectangle 2"/>
          <p:cNvSpPr>
            <a:spLocks noChangeArrowheads="1"/>
          </p:cNvSpPr>
          <p:nvPr/>
        </p:nvSpPr>
        <p:spPr bwMode="auto">
          <a:xfrm>
            <a:off x="4141788" y="0"/>
            <a:ext cx="3173412" cy="477838"/>
          </a:xfrm>
          <a:prstGeom prst="rect">
            <a:avLst/>
          </a:prstGeom>
          <a:noFill/>
          <a:ln w="12700">
            <a:noFill/>
            <a:miter lim="800000"/>
          </a:ln>
        </p:spPr>
        <p:txBody>
          <a:bodyPr wrap="none" lIns="91431" tIns="45716" rIns="91431" bIns="45716" anchor="ctr"/>
          <a:lstStyle/>
          <a:p>
            <a:endParaRPr lang="en-US"/>
          </a:p>
        </p:txBody>
      </p:sp>
      <p:sp>
        <p:nvSpPr>
          <p:cNvPr id="125956" name="Rectangle 3"/>
          <p:cNvSpPr>
            <a:spLocks noChangeArrowheads="1"/>
          </p:cNvSpPr>
          <p:nvPr/>
        </p:nvSpPr>
        <p:spPr bwMode="auto">
          <a:xfrm>
            <a:off x="4141788" y="9121775"/>
            <a:ext cx="3173412" cy="479425"/>
          </a:xfrm>
          <a:prstGeom prst="rect">
            <a:avLst/>
          </a:prstGeom>
          <a:noFill/>
          <a:ln w="12700">
            <a:noFill/>
            <a:miter lim="800000"/>
          </a:ln>
        </p:spPr>
        <p:txBody>
          <a:bodyPr lIns="99001" tIns="48662" rIns="99001" bIns="48662" anchor="b"/>
          <a:lstStyle/>
          <a:p>
            <a:pPr algn="r" defTabSz="979805"/>
            <a:r>
              <a:rPr lang="en-US" sz="1300" b="0">
                <a:latin typeface="Times New Roman" panose="02020603050405020304" pitchFamily="18" charset="0"/>
              </a:rPr>
              <a:t>22</a:t>
            </a:r>
            <a:endParaRPr lang="en-US" sz="1300" b="0">
              <a:latin typeface="Times New Roman" panose="02020603050405020304" pitchFamily="18" charset="0"/>
            </a:endParaRPr>
          </a:p>
        </p:txBody>
      </p:sp>
      <p:sp>
        <p:nvSpPr>
          <p:cNvPr id="125957" name="Rectangle 4"/>
          <p:cNvSpPr>
            <a:spLocks noChangeArrowheads="1"/>
          </p:cNvSpPr>
          <p:nvPr/>
        </p:nvSpPr>
        <p:spPr bwMode="auto">
          <a:xfrm>
            <a:off x="0" y="9121775"/>
            <a:ext cx="3170238" cy="479425"/>
          </a:xfrm>
          <a:prstGeom prst="rect">
            <a:avLst/>
          </a:prstGeom>
          <a:noFill/>
          <a:ln w="12700">
            <a:noFill/>
            <a:miter lim="800000"/>
          </a:ln>
        </p:spPr>
        <p:txBody>
          <a:bodyPr wrap="none" lIns="91431" tIns="45716" rIns="91431" bIns="45716" anchor="ctr"/>
          <a:lstStyle/>
          <a:p>
            <a:endParaRPr lang="en-US"/>
          </a:p>
        </p:txBody>
      </p:sp>
      <p:sp>
        <p:nvSpPr>
          <p:cNvPr id="125958" name="Rectangle 5"/>
          <p:cNvSpPr>
            <a:spLocks noChangeArrowheads="1"/>
          </p:cNvSpPr>
          <p:nvPr/>
        </p:nvSpPr>
        <p:spPr bwMode="auto">
          <a:xfrm>
            <a:off x="0" y="0"/>
            <a:ext cx="3170238" cy="477838"/>
          </a:xfrm>
          <a:prstGeom prst="rect">
            <a:avLst/>
          </a:prstGeom>
          <a:noFill/>
          <a:ln w="12700">
            <a:noFill/>
            <a:miter lim="800000"/>
          </a:ln>
        </p:spPr>
        <p:txBody>
          <a:bodyPr wrap="none" lIns="91431" tIns="45716" rIns="91431" bIns="45716" anchor="ctr"/>
          <a:lstStyle/>
          <a:p>
            <a:endParaRPr lang="en-US"/>
          </a:p>
        </p:txBody>
      </p:sp>
      <p:sp>
        <p:nvSpPr>
          <p:cNvPr id="125959" name="Rectangle 6"/>
          <p:cNvSpPr>
            <a:spLocks noGrp="1" noRot="1" noChangeAspect="1" noChangeArrowheads="1" noTextEdit="1"/>
          </p:cNvSpPr>
          <p:nvPr>
            <p:ph type="sldImg"/>
          </p:nvPr>
        </p:nvSpPr>
        <p:spPr>
          <a:xfrm>
            <a:off x="1266825" y="727075"/>
            <a:ext cx="4781550" cy="3586163"/>
          </a:xfrm>
          <a:ln w="12700" cap="flat"/>
        </p:spPr>
      </p:sp>
      <p:sp>
        <p:nvSpPr>
          <p:cNvPr id="125960" name="Rectangle 7"/>
          <p:cNvSpPr>
            <a:spLocks noGrp="1" noChangeArrowheads="1"/>
          </p:cNvSpPr>
          <p:nvPr>
            <p:ph type="body" idx="1"/>
          </p:nvPr>
        </p:nvSpPr>
        <p:spPr>
          <a:xfrm>
            <a:off x="974725" y="4559300"/>
            <a:ext cx="5364163" cy="4319588"/>
          </a:xfrm>
          <a:noFill/>
        </p:spPr>
        <p:txBody>
          <a:bodyPr lIns="99001" tIns="48662" rIns="99001" bIns="48662"/>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pPr defTabSz="963930"/>
            <a:fld id="{34D0E247-07AF-4B67-8C8D-0FBD741268BE}" type="slidenum">
              <a:rPr lang="en-US" smtClean="0"/>
            </a:fld>
            <a:endParaRPr lang="en-US"/>
          </a:p>
        </p:txBody>
      </p:sp>
      <p:sp>
        <p:nvSpPr>
          <p:cNvPr id="125955" name="Rectangle 2"/>
          <p:cNvSpPr>
            <a:spLocks noChangeArrowheads="1"/>
          </p:cNvSpPr>
          <p:nvPr/>
        </p:nvSpPr>
        <p:spPr bwMode="auto">
          <a:xfrm>
            <a:off x="4141788" y="0"/>
            <a:ext cx="3173412" cy="477838"/>
          </a:xfrm>
          <a:prstGeom prst="rect">
            <a:avLst/>
          </a:prstGeom>
          <a:noFill/>
          <a:ln w="12700">
            <a:noFill/>
            <a:miter lim="800000"/>
          </a:ln>
        </p:spPr>
        <p:txBody>
          <a:bodyPr wrap="none" lIns="91431" tIns="45716" rIns="91431" bIns="45716" anchor="ctr"/>
          <a:lstStyle/>
          <a:p>
            <a:endParaRPr lang="en-US"/>
          </a:p>
        </p:txBody>
      </p:sp>
      <p:sp>
        <p:nvSpPr>
          <p:cNvPr id="125956" name="Rectangle 3"/>
          <p:cNvSpPr>
            <a:spLocks noChangeArrowheads="1"/>
          </p:cNvSpPr>
          <p:nvPr/>
        </p:nvSpPr>
        <p:spPr bwMode="auto">
          <a:xfrm>
            <a:off x="4141788" y="9121775"/>
            <a:ext cx="3173412" cy="479425"/>
          </a:xfrm>
          <a:prstGeom prst="rect">
            <a:avLst/>
          </a:prstGeom>
          <a:noFill/>
          <a:ln w="12700">
            <a:noFill/>
            <a:miter lim="800000"/>
          </a:ln>
        </p:spPr>
        <p:txBody>
          <a:bodyPr lIns="99001" tIns="48662" rIns="99001" bIns="48662" anchor="b"/>
          <a:lstStyle/>
          <a:p>
            <a:pPr algn="r" defTabSz="979805"/>
            <a:r>
              <a:rPr lang="en-US" sz="1300" b="0">
                <a:latin typeface="Times New Roman" panose="02020603050405020304" pitchFamily="18" charset="0"/>
              </a:rPr>
              <a:t>22</a:t>
            </a:r>
            <a:endParaRPr lang="en-US" sz="1300" b="0">
              <a:latin typeface="Times New Roman" panose="02020603050405020304" pitchFamily="18" charset="0"/>
            </a:endParaRPr>
          </a:p>
        </p:txBody>
      </p:sp>
      <p:sp>
        <p:nvSpPr>
          <p:cNvPr id="125957" name="Rectangle 4"/>
          <p:cNvSpPr>
            <a:spLocks noChangeArrowheads="1"/>
          </p:cNvSpPr>
          <p:nvPr/>
        </p:nvSpPr>
        <p:spPr bwMode="auto">
          <a:xfrm>
            <a:off x="0" y="9121775"/>
            <a:ext cx="3170238" cy="479425"/>
          </a:xfrm>
          <a:prstGeom prst="rect">
            <a:avLst/>
          </a:prstGeom>
          <a:noFill/>
          <a:ln w="12700">
            <a:noFill/>
            <a:miter lim="800000"/>
          </a:ln>
        </p:spPr>
        <p:txBody>
          <a:bodyPr wrap="none" lIns="91431" tIns="45716" rIns="91431" bIns="45716" anchor="ctr"/>
          <a:lstStyle/>
          <a:p>
            <a:endParaRPr lang="en-US"/>
          </a:p>
        </p:txBody>
      </p:sp>
      <p:sp>
        <p:nvSpPr>
          <p:cNvPr id="125958" name="Rectangle 5"/>
          <p:cNvSpPr>
            <a:spLocks noChangeArrowheads="1"/>
          </p:cNvSpPr>
          <p:nvPr/>
        </p:nvSpPr>
        <p:spPr bwMode="auto">
          <a:xfrm>
            <a:off x="0" y="0"/>
            <a:ext cx="3170238" cy="477838"/>
          </a:xfrm>
          <a:prstGeom prst="rect">
            <a:avLst/>
          </a:prstGeom>
          <a:noFill/>
          <a:ln w="12700">
            <a:noFill/>
            <a:miter lim="800000"/>
          </a:ln>
        </p:spPr>
        <p:txBody>
          <a:bodyPr wrap="none" lIns="91431" tIns="45716" rIns="91431" bIns="45716" anchor="ctr"/>
          <a:lstStyle/>
          <a:p>
            <a:endParaRPr lang="en-US"/>
          </a:p>
        </p:txBody>
      </p:sp>
      <p:sp>
        <p:nvSpPr>
          <p:cNvPr id="125959" name="Rectangle 6"/>
          <p:cNvSpPr>
            <a:spLocks noGrp="1" noRot="1" noChangeAspect="1" noChangeArrowheads="1" noTextEdit="1"/>
          </p:cNvSpPr>
          <p:nvPr>
            <p:ph type="sldImg"/>
          </p:nvPr>
        </p:nvSpPr>
        <p:spPr>
          <a:xfrm>
            <a:off x="1266825" y="727075"/>
            <a:ext cx="4781550" cy="3586163"/>
          </a:xfrm>
          <a:ln w="12700" cap="flat"/>
        </p:spPr>
      </p:sp>
      <p:sp>
        <p:nvSpPr>
          <p:cNvPr id="125960" name="Rectangle 7"/>
          <p:cNvSpPr>
            <a:spLocks noGrp="1" noChangeArrowheads="1"/>
          </p:cNvSpPr>
          <p:nvPr>
            <p:ph type="body" idx="1"/>
          </p:nvPr>
        </p:nvSpPr>
        <p:spPr>
          <a:xfrm>
            <a:off x="974725" y="4559300"/>
            <a:ext cx="5364163" cy="4319588"/>
          </a:xfrm>
          <a:noFill/>
        </p:spPr>
        <p:txBody>
          <a:bodyPr lIns="99001" tIns="48662" rIns="99001" bIns="48662"/>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9"/>
          <p:cNvSpPr>
            <a:spLocks noGrp="1" noChangeArrowheads="1"/>
          </p:cNvSpPr>
          <p:nvPr>
            <p:ph type="sldNum" sz="quarter" idx="5"/>
          </p:nvPr>
        </p:nvSpPr>
        <p:spPr>
          <a:noFill/>
        </p:spPr>
        <p:txBody>
          <a:bodyPr/>
          <a:lstStyle/>
          <a:p>
            <a:pPr defTabSz="963930"/>
            <a:fld id="{F3593648-B6B4-48DF-B44C-E3693731EC71}" type="slidenum">
              <a:rPr lang="en-GB" smtClean="0"/>
            </a:fld>
            <a:endParaRPr lang="en-GB"/>
          </a:p>
        </p:txBody>
      </p:sp>
      <p:sp>
        <p:nvSpPr>
          <p:cNvPr id="107523" name="Text Box 1"/>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ln>
        </p:spPr>
        <p:txBody>
          <a:bodyPr wrap="none" lIns="96657" tIns="48328" rIns="96657" bIns="48328" anchor="ctr"/>
          <a:lstStyle/>
          <a:p>
            <a:endParaRPr lang="en-US"/>
          </a:p>
        </p:txBody>
      </p:sp>
      <p:sp>
        <p:nvSpPr>
          <p:cNvPr id="107524" name="Rectangle 2"/>
          <p:cNvSpPr>
            <a:spLocks noGrp="1" noChangeArrowheads="1"/>
          </p:cNvSpPr>
          <p:nvPr>
            <p:ph type="body"/>
          </p:nvPr>
        </p:nvSpPr>
        <p:spPr>
          <a:xfrm>
            <a:off x="731838" y="4560888"/>
            <a:ext cx="5848350" cy="4319587"/>
          </a:xfrm>
          <a:noFill/>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22530"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What does modeling a language, say, English actually mean ?</a:t>
            </a:r>
            <a:endParaRPr lang="en-US" sz="2300" dirty="0">
              <a:latin typeface="Lucida Grande" charset="0"/>
              <a:ea typeface="Lucida Grande" charset="0"/>
              <a:cs typeface="Lucida Grande" charset="0"/>
              <a:sym typeface="Lucida Grande" charset="0"/>
            </a:endParaRPr>
          </a:p>
          <a:p>
            <a:endParaRPr lang="en-US" sz="2300" dirty="0">
              <a:latin typeface="Lucida Grande" charset="0"/>
              <a:ea typeface="Lucida Grande" charset="0"/>
              <a:cs typeface="Lucida Grande" charset="0"/>
              <a:sym typeface="Lucida Grande" charset="0"/>
            </a:endParaRPr>
          </a:p>
          <a:p>
            <a:r>
              <a:rPr lang="en-US" sz="2300" dirty="0">
                <a:latin typeface="Lucida Grande" charset="0"/>
                <a:ea typeface="Lucida Grande" charset="0"/>
                <a:cs typeface="Lucida Grande" charset="0"/>
                <a:sym typeface="Lucida Grande" charset="0"/>
              </a:rPr>
              <a:t>Explain Noisy Channel Model for SMT to show the language model utility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24578"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What are n-grams ? We already saw what they are sort of when we looked at </a:t>
            </a:r>
            <a:r>
              <a:rPr lang="en-US" sz="2300" dirty="0" err="1">
                <a:latin typeface="Lucida Grande" charset="0"/>
                <a:ea typeface="Lucida Grande" charset="0"/>
                <a:cs typeface="Lucida Grande" charset="0"/>
                <a:sym typeface="Lucida Grande" charset="0"/>
              </a:rPr>
              <a:t>NgramTaggers</a:t>
            </a:r>
            <a:r>
              <a:rPr lang="en-US" sz="2300" dirty="0">
                <a:latin typeface="Lucida Grande" charset="0"/>
                <a:ea typeface="Lucida Grande" charset="0"/>
                <a:cs typeface="Lucida Grande" charset="0"/>
                <a:sym typeface="Lucida Grande" charset="0"/>
              </a:rPr>
              <a:t>.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24578"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What are n-grams ? We already saw what they are sort of when we looked at </a:t>
            </a:r>
            <a:r>
              <a:rPr lang="en-US" sz="2300" dirty="0" err="1">
                <a:latin typeface="Lucida Grande" charset="0"/>
                <a:ea typeface="Lucida Grande" charset="0"/>
                <a:cs typeface="Lucida Grande" charset="0"/>
                <a:sym typeface="Lucida Grande" charset="0"/>
              </a:rPr>
              <a:t>NgramTaggers</a:t>
            </a:r>
            <a:r>
              <a:rPr lang="en-US" sz="2300" dirty="0">
                <a:latin typeface="Lucida Grande" charset="0"/>
                <a:ea typeface="Lucida Grande" charset="0"/>
                <a:cs typeface="Lucida Grande" charset="0"/>
                <a:sym typeface="Lucida Grande" charset="0"/>
              </a:rPr>
              <a:t>.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24578" name="Rectangle 2"/>
          <p:cNvSpPr>
            <a:spLocks noGrp="1" noChangeArrowheads="1"/>
          </p:cNvSpPr>
          <p:nvPr>
            <p:ph type="body" idx="1"/>
          </p:nvPr>
        </p:nvSpPr>
        <p:spPr bwMode="auto">
          <a:xfrm>
            <a:off x="731520" y="4560570"/>
            <a:ext cx="5852160" cy="4320540"/>
          </a:xfrm>
          <a:prstGeom prst="rect">
            <a:avLst/>
          </a:prstGeom>
          <a:noFill/>
          <a:ln>
            <a:miter lim="800000"/>
          </a:ln>
        </p:spPr>
        <p:txBody>
          <a:bodyPr/>
          <a:lstStyle/>
          <a:p>
            <a:r>
              <a:rPr lang="en-US" sz="2300" dirty="0">
                <a:latin typeface="Lucida Grande" charset="0"/>
                <a:ea typeface="Lucida Grande" charset="0"/>
                <a:cs typeface="Lucida Grande" charset="0"/>
                <a:sym typeface="Lucida Grande" charset="0"/>
              </a:rPr>
              <a:t>What are n-grams ? We already saw what they are sort of when we looked at </a:t>
            </a:r>
            <a:r>
              <a:rPr lang="en-US" sz="2300" dirty="0" err="1">
                <a:latin typeface="Lucida Grande" charset="0"/>
                <a:ea typeface="Lucida Grande" charset="0"/>
                <a:cs typeface="Lucida Grande" charset="0"/>
                <a:sym typeface="Lucida Grande" charset="0"/>
              </a:rPr>
              <a:t>NgramTaggers</a:t>
            </a:r>
            <a:r>
              <a:rPr lang="en-US" sz="2300" dirty="0">
                <a:latin typeface="Lucida Grande" charset="0"/>
                <a:ea typeface="Lucida Grande" charset="0"/>
                <a:cs typeface="Lucida Grande" charset="0"/>
                <a:sym typeface="Lucida Grande" charset="0"/>
              </a:rPr>
              <a:t>. </a:t>
            </a:r>
            <a:endParaRPr lang="en-US" sz="2300" dirty="0">
              <a:latin typeface="Lucida Grande" charset="0"/>
              <a:ea typeface="Lucida Grande" charset="0"/>
              <a:cs typeface="Lucida Grande" charset="0"/>
              <a:sym typeface="Lucida Grande"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8130" name="Rectangle 2"/>
          <p:cNvSpPr>
            <a:spLocks noGrp="1" noChangeArrowheads="1"/>
          </p:cNvSpPr>
          <p:nvPr>
            <p:ph type="ctrTitle"/>
          </p:nvPr>
        </p:nvSpPr>
        <p:spPr>
          <a:xfrm>
            <a:off x="2133601" y="1371600"/>
            <a:ext cx="6477000" cy="1752600"/>
          </a:xfrm>
        </p:spPr>
        <p:txBody>
          <a:bodyPr/>
          <a:lstStyle>
            <a:lvl1pPr>
              <a:defRPr sz="4200"/>
            </a:lvl1pPr>
          </a:lstStyle>
          <a:p>
            <a:r>
              <a:rPr lang="en-US"/>
              <a:t>Click to edit Master title style</a:t>
            </a:r>
            <a:endParaRPr lang="en-US"/>
          </a:p>
        </p:txBody>
      </p:sp>
      <p:sp>
        <p:nvSpPr>
          <p:cNvPr id="48131" name="Rectangle 3"/>
          <p:cNvSpPr>
            <a:spLocks noGrp="1" noChangeArrowheads="1"/>
          </p:cNvSpPr>
          <p:nvPr>
            <p:ph type="subTitle" idx="1"/>
          </p:nvPr>
        </p:nvSpPr>
        <p:spPr>
          <a:xfrm>
            <a:off x="2133601" y="3733800"/>
            <a:ext cx="6477000" cy="1981200"/>
          </a:xfrm>
        </p:spPr>
        <p:txBody>
          <a:bodyPr/>
          <a:lstStyle>
            <a:lvl1pPr marL="0" indent="0">
              <a:buFont typeface="Wingdings" panose="05000000000000000000" pitchFamily="2" charset="2"/>
              <a:buNone/>
              <a:defRPr/>
            </a:lvl1pPr>
          </a:lstStyle>
          <a:p>
            <a:r>
              <a:rPr lang="en-US"/>
              <a:t>Click to edit Master subtitle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B6F15528-21DE-4FAA-801E-634DDDAF4B2B}" type="slidenum">
              <a:rPr lang="en-US" altLang="zh-CN" smtClean="0"/>
            </a:fld>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a:t>Click to edit Master title style</a:t>
            </a:r>
            <a:endParaRPr lang="zh-CN" altLang="en-US"/>
          </a:p>
        </p:txBody>
      </p:sp>
      <p:sp>
        <p:nvSpPr>
          <p:cNvPr id="4"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B6F15528-21DE-4FAA-801E-634DDDAF4B2B}" type="slidenum">
              <a:rPr lang="en-US" altLang="zh-CN" smtClean="0"/>
            </a:fld>
            <a:endParaRPr lang="zh-CN" alt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4" name="Title 1"/>
          <p:cNvSpPr>
            <a:spLocks noGrp="1"/>
          </p:cNvSpPr>
          <p:nvPr>
            <p:ph type="title"/>
          </p:nvPr>
        </p:nvSpPr>
        <p:spPr>
          <a:xfrm>
            <a:off x="0" y="2895600"/>
            <a:ext cx="9144000" cy="1028700"/>
          </a:xfrm>
        </p:spPr>
        <p:txBody>
          <a:bodyPr/>
          <a:lstStyle>
            <a:lvl1pPr algn="ctr">
              <a:defRPr sz="4000" b="1">
                <a:latin typeface="+mn-lt"/>
              </a:defRPr>
            </a:lvl1pPr>
          </a:lstStyle>
          <a:p>
            <a:r>
              <a:rPr lang="en-US" dirty="0"/>
              <a:t>Click to edit Master title style</a:t>
            </a: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6002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295900" y="1066800"/>
            <a:ext cx="35433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14300"/>
            <a:ext cx="8686800" cy="1028700"/>
          </a:xfrm>
          <a:prstGeom prst="rect">
            <a:avLst/>
          </a:prstGeom>
          <a:noFill/>
          <a:ln w="9525">
            <a:noFill/>
            <a:miter lim="800000"/>
          </a:ln>
        </p:spPr>
        <p:txBody>
          <a:bodyPr vert="horz" wrap="square" lIns="91425" tIns="45713" rIns="91425" bIns="45713" numCol="1" anchor="ctr" anchorCtr="0" compatLnSpc="1"/>
          <a:lstStyle/>
          <a:p>
            <a:pPr lvl="0"/>
            <a:r>
              <a:rPr lang="en-US" dirty="0"/>
              <a:t>Click to edit Master title style</a:t>
            </a:r>
            <a:endParaRPr lang="en-US" dirty="0"/>
          </a:p>
        </p:txBody>
      </p:sp>
      <p:sp>
        <p:nvSpPr>
          <p:cNvPr id="1027" name="Rectangle 3"/>
          <p:cNvSpPr>
            <a:spLocks noGrp="1" noChangeArrowheads="1"/>
          </p:cNvSpPr>
          <p:nvPr>
            <p:ph type="body" idx="1"/>
          </p:nvPr>
        </p:nvSpPr>
        <p:spPr bwMode="auto">
          <a:xfrm>
            <a:off x="381000" y="1066800"/>
            <a:ext cx="8458200" cy="5105400"/>
          </a:xfrm>
          <a:prstGeom prst="rect">
            <a:avLst/>
          </a:prstGeom>
          <a:noFill/>
          <a:ln w="9525">
            <a:noFill/>
            <a:miter lim="800000"/>
          </a:ln>
        </p:spPr>
        <p:txBody>
          <a:bodyPr vert="horz" wrap="square" lIns="91425" tIns="45713" rIns="91425" bIns="45713" numCol="1" anchor="t" anchorCtr="0" compatLnSpc="1"/>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Slide Number Placeholder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B6F15528-21DE-4FAA-801E-634DDDAF4B2B}" type="slidenum">
              <a:rPr lang="en-US" altLang="zh-CN" smtClean="0"/>
            </a:fld>
            <a:endParaRPr lang="zh-CN" alt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hf hdr="0" ftr="0" dt="0"/>
  <p:txStyles>
    <p:titleStyle>
      <a:lvl1pPr algn="l" rtl="0" eaLnBrk="0" fontAlgn="base" hangingPunct="0">
        <a:spcBef>
          <a:spcPct val="0"/>
        </a:spcBef>
        <a:spcAft>
          <a:spcPct val="0"/>
        </a:spcAft>
        <a:defRPr sz="3200" baseline="0">
          <a:solidFill>
            <a:schemeClr val="bg1"/>
          </a:solidFill>
          <a:latin typeface="+mj-lt"/>
          <a:ea typeface="+mj-ea"/>
          <a:cs typeface="+mj-cs"/>
        </a:defRPr>
      </a:lvl1pPr>
      <a:lvl2pPr algn="l" rtl="0" eaLnBrk="0" fontAlgn="base" hangingPunct="0">
        <a:spcBef>
          <a:spcPct val="0"/>
        </a:spcBef>
        <a:spcAft>
          <a:spcPct val="0"/>
        </a:spcAft>
        <a:defRPr sz="3200">
          <a:solidFill>
            <a:schemeClr val="tx1"/>
          </a:solidFill>
          <a:latin typeface="Arial Black" panose="020B0A04020102020204" pitchFamily="34" charset="0"/>
        </a:defRPr>
      </a:lvl2pPr>
      <a:lvl3pPr algn="l" rtl="0" eaLnBrk="0" fontAlgn="base" hangingPunct="0">
        <a:spcBef>
          <a:spcPct val="0"/>
        </a:spcBef>
        <a:spcAft>
          <a:spcPct val="0"/>
        </a:spcAft>
        <a:defRPr sz="3200">
          <a:solidFill>
            <a:schemeClr val="tx1"/>
          </a:solidFill>
          <a:latin typeface="Arial Black" panose="020B0A04020102020204" pitchFamily="34" charset="0"/>
        </a:defRPr>
      </a:lvl3pPr>
      <a:lvl4pPr algn="l" rtl="0" eaLnBrk="0" fontAlgn="base" hangingPunct="0">
        <a:spcBef>
          <a:spcPct val="0"/>
        </a:spcBef>
        <a:spcAft>
          <a:spcPct val="0"/>
        </a:spcAft>
        <a:defRPr sz="3200">
          <a:solidFill>
            <a:schemeClr val="tx1"/>
          </a:solidFill>
          <a:latin typeface="Arial Black" panose="020B0A04020102020204" pitchFamily="34" charset="0"/>
        </a:defRPr>
      </a:lvl4pPr>
      <a:lvl5pPr algn="l" rtl="0" eaLnBrk="0" fontAlgn="base" hangingPunct="0">
        <a:spcBef>
          <a:spcPct val="0"/>
        </a:spcBef>
        <a:spcAft>
          <a:spcPct val="0"/>
        </a:spcAft>
        <a:defRPr sz="3200">
          <a:solidFill>
            <a:schemeClr val="tx1"/>
          </a:solidFill>
          <a:latin typeface="Arial Black" panose="020B0A04020102020204" pitchFamily="34" charset="0"/>
        </a:defRPr>
      </a:lvl5pPr>
      <a:lvl6pPr marL="457200" algn="l" rtl="0" fontAlgn="base">
        <a:spcBef>
          <a:spcPct val="0"/>
        </a:spcBef>
        <a:spcAft>
          <a:spcPct val="0"/>
        </a:spcAft>
        <a:defRPr sz="3200">
          <a:solidFill>
            <a:srgbClr val="663300"/>
          </a:solidFill>
          <a:latin typeface="Arial Black" panose="020B0A04020102020204" pitchFamily="34" charset="0"/>
        </a:defRPr>
      </a:lvl6pPr>
      <a:lvl7pPr marL="914400" algn="l" rtl="0" fontAlgn="base">
        <a:spcBef>
          <a:spcPct val="0"/>
        </a:spcBef>
        <a:spcAft>
          <a:spcPct val="0"/>
        </a:spcAft>
        <a:defRPr sz="3200">
          <a:solidFill>
            <a:srgbClr val="663300"/>
          </a:solidFill>
          <a:latin typeface="Arial Black" panose="020B0A04020102020204" pitchFamily="34" charset="0"/>
        </a:defRPr>
      </a:lvl7pPr>
      <a:lvl8pPr marL="1371600" algn="l" rtl="0" fontAlgn="base">
        <a:spcBef>
          <a:spcPct val="0"/>
        </a:spcBef>
        <a:spcAft>
          <a:spcPct val="0"/>
        </a:spcAft>
        <a:defRPr sz="3200">
          <a:solidFill>
            <a:srgbClr val="663300"/>
          </a:solidFill>
          <a:latin typeface="Arial Black" panose="020B0A04020102020204" pitchFamily="34" charset="0"/>
        </a:defRPr>
      </a:lvl8pPr>
      <a:lvl9pPr marL="1828800" algn="l" rtl="0" fontAlgn="base">
        <a:spcBef>
          <a:spcPct val="0"/>
        </a:spcBef>
        <a:spcAft>
          <a:spcPct val="0"/>
        </a:spcAft>
        <a:defRPr sz="3200">
          <a:solidFill>
            <a:srgbClr val="663300"/>
          </a:solidFill>
          <a:latin typeface="Arial Black" panose="020B0A04020102020204" pitchFamily="34" charset="0"/>
        </a:defRPr>
      </a:lvl9pPr>
    </p:titleStyle>
    <p:bodyStyle>
      <a:lvl1pPr marL="342900" indent="-342900" algn="l" rtl="0" eaLnBrk="0" fontAlgn="base" hangingPunct="0">
        <a:spcBef>
          <a:spcPct val="25000"/>
        </a:spcBef>
        <a:spcAft>
          <a:spcPct val="25000"/>
        </a:spcAft>
        <a:buClr>
          <a:srgbClr val="5675A9"/>
        </a:buClr>
        <a:buSzPct val="75000"/>
        <a:buFont typeface="Wingdings" panose="05000000000000000000" pitchFamily="2" charset="2"/>
        <a:buChar char="¢"/>
        <a:defRPr sz="2400" baseline="0">
          <a:solidFill>
            <a:schemeClr val="bg1"/>
          </a:solidFill>
          <a:latin typeface="+mn-lt"/>
          <a:ea typeface="+mn-ea"/>
          <a:cs typeface="+mn-cs"/>
        </a:defRPr>
      </a:lvl1pPr>
      <a:lvl2pPr marL="742950" indent="-285750" algn="l" rtl="0" eaLnBrk="0" fontAlgn="base" hangingPunct="0">
        <a:spcBef>
          <a:spcPct val="10000"/>
        </a:spcBef>
        <a:spcAft>
          <a:spcPct val="10000"/>
        </a:spcAft>
        <a:buClr>
          <a:srgbClr val="5675A9"/>
        </a:buClr>
        <a:buSzPct val="75000"/>
        <a:buFont typeface="Wingdings" panose="05000000000000000000" pitchFamily="2" charset="2"/>
        <a:buChar char="l"/>
        <a:defRPr sz="2000" baseline="0">
          <a:solidFill>
            <a:schemeClr val="bg1"/>
          </a:solidFill>
          <a:latin typeface="+mn-lt"/>
        </a:defRPr>
      </a:lvl2pPr>
      <a:lvl3pPr marL="1143000" indent="-228600" algn="l" rtl="0" eaLnBrk="0" fontAlgn="base" hangingPunct="0">
        <a:spcBef>
          <a:spcPct val="20000"/>
        </a:spcBef>
        <a:spcAft>
          <a:spcPct val="0"/>
        </a:spcAft>
        <a:buClr>
          <a:srgbClr val="5675A9"/>
        </a:buClr>
        <a:buChar char="•"/>
        <a:defRPr sz="2400" baseline="0">
          <a:solidFill>
            <a:schemeClr val="bg1"/>
          </a:solidFill>
          <a:latin typeface="+mn-lt"/>
        </a:defRPr>
      </a:lvl3pPr>
      <a:lvl4pPr marL="1600200" indent="-228600" algn="l" rtl="0" eaLnBrk="0" fontAlgn="base" hangingPunct="0">
        <a:spcBef>
          <a:spcPct val="20000"/>
        </a:spcBef>
        <a:spcAft>
          <a:spcPct val="0"/>
        </a:spcAft>
        <a:buClr>
          <a:srgbClr val="5675A9"/>
        </a:buClr>
        <a:buChar char="•"/>
        <a:defRPr sz="1600" baseline="0">
          <a:solidFill>
            <a:schemeClr val="bg1"/>
          </a:solidFill>
          <a:latin typeface="+mn-lt"/>
        </a:defRPr>
      </a:lvl4pPr>
      <a:lvl5pPr marL="2057400" indent="-228600" algn="l" rtl="0" eaLnBrk="0" fontAlgn="base" hangingPunct="0">
        <a:spcBef>
          <a:spcPct val="20000"/>
        </a:spcBef>
        <a:spcAft>
          <a:spcPct val="0"/>
        </a:spcAft>
        <a:buClr>
          <a:srgbClr val="5675A9"/>
        </a:buClr>
        <a:buChar char="•"/>
        <a:defRPr sz="1600" baseline="0">
          <a:solidFill>
            <a:schemeClr val="bg1"/>
          </a:solidFill>
          <a:latin typeface="+mn-lt"/>
        </a:defRPr>
      </a:lvl5pPr>
      <a:lvl6pPr marL="2513965" indent="-228600" algn="l" rtl="0" fontAlgn="base">
        <a:spcBef>
          <a:spcPct val="20000"/>
        </a:spcBef>
        <a:spcAft>
          <a:spcPct val="0"/>
        </a:spcAft>
        <a:buChar char="•"/>
        <a:defRPr sz="1600">
          <a:solidFill>
            <a:schemeClr val="tx2"/>
          </a:solidFill>
          <a:latin typeface="+mn-lt"/>
        </a:defRPr>
      </a:lvl6pPr>
      <a:lvl7pPr marL="2971165" indent="-228600" algn="l" rtl="0" fontAlgn="base">
        <a:spcBef>
          <a:spcPct val="20000"/>
        </a:spcBef>
        <a:spcAft>
          <a:spcPct val="0"/>
        </a:spcAft>
        <a:buChar char="•"/>
        <a:defRPr sz="1600">
          <a:solidFill>
            <a:schemeClr val="tx2"/>
          </a:solidFill>
          <a:latin typeface="+mn-lt"/>
        </a:defRPr>
      </a:lvl7pPr>
      <a:lvl8pPr marL="3428365" indent="-228600" algn="l" rtl="0" fontAlgn="base">
        <a:spcBef>
          <a:spcPct val="20000"/>
        </a:spcBef>
        <a:spcAft>
          <a:spcPct val="0"/>
        </a:spcAft>
        <a:buChar char="•"/>
        <a:defRPr sz="1600">
          <a:solidFill>
            <a:schemeClr val="tx2"/>
          </a:solidFill>
          <a:latin typeface="+mn-lt"/>
        </a:defRPr>
      </a:lvl8pPr>
      <a:lvl9pPr marL="3885565" indent="-228600"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9.wmf"/><Relationship Id="rId7" Type="http://schemas.openxmlformats.org/officeDocument/2006/relationships/oleObject" Target="../embeddings/oleObject7.bin"/><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3" Type="http://schemas.openxmlformats.org/officeDocument/2006/relationships/notesSlide" Target="../notesSlides/notesSlide2.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10.w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image" Target="../media/image24.png"/></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3.xml"/><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9.png"/><Relationship Id="rId1" Type="http://schemas.openxmlformats.org/officeDocument/2006/relationships/image" Target="../media/image3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jpe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jpe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3"/>
          <p:cNvSpPr>
            <a:spLocks noGrp="1"/>
          </p:cNvSpPr>
          <p:nvPr>
            <p:ph type="ctrTitle"/>
          </p:nvPr>
        </p:nvSpPr>
        <p:spPr>
          <a:xfrm>
            <a:off x="178675" y="758953"/>
            <a:ext cx="8734097" cy="3387534"/>
          </a:xfrm>
        </p:spPr>
        <p:txBody>
          <a:bodyPr>
            <a:normAutofit fontScale="90000"/>
          </a:bodyPr>
          <a:lstStyle/>
          <a:p>
            <a:pPr algn="ctr">
              <a:lnSpc>
                <a:spcPct val="120000"/>
              </a:lnSpc>
              <a:spcBef>
                <a:spcPts val="1200"/>
              </a:spcBef>
              <a:spcAft>
                <a:spcPts val="200"/>
              </a:spcAft>
              <a:buClr>
                <a:schemeClr val="accent1"/>
              </a:buClr>
              <a:buSzPct val="100000"/>
            </a:pPr>
            <a:r>
              <a:rPr lang="zh-CN" altLang="en-US" sz="4800" dirty="0"/>
              <a:t>并行和分布式计算</a:t>
            </a:r>
            <a:br>
              <a:rPr lang="zh-CN" altLang="en-US" sz="4800" dirty="0"/>
            </a:br>
            <a:r>
              <a:rPr lang="en-US" altLang="zh-CN" sz="3600" dirty="0"/>
              <a:t>Parallel and Distributed Computing</a:t>
            </a:r>
            <a:br>
              <a:rPr lang="en-US" altLang="zh-CN" sz="3600" dirty="0"/>
            </a:br>
            <a:br>
              <a:rPr lang="en-US" altLang="zh-CN" sz="4400" dirty="0"/>
            </a:br>
            <a:r>
              <a:rPr lang="zh-CN" altLang="en-US" sz="3600" kern="1200" cap="all" spc="200" dirty="0">
                <a:ea typeface="+mn-ea"/>
                <a:cs typeface="+mn-cs"/>
              </a:rPr>
              <a:t>第 </a:t>
            </a:r>
            <a:r>
              <a:rPr lang="en-US" altLang="zh-CN" sz="3600" kern="1200" cap="all" spc="200" dirty="0">
                <a:ea typeface="+mn-ea"/>
                <a:cs typeface="+mn-cs"/>
              </a:rPr>
              <a:t>13 </a:t>
            </a:r>
            <a:r>
              <a:rPr lang="zh-CN" altLang="en-US" sz="3600" kern="1200" cap="all" spc="200" dirty="0">
                <a:ea typeface="+mn-ea"/>
                <a:cs typeface="+mn-cs"/>
              </a:rPr>
              <a:t>讲 </a:t>
            </a:r>
            <a:r>
              <a:rPr lang="en-US" altLang="zh-CN" sz="3600" kern="1200" cap="all" spc="200" dirty="0">
                <a:ea typeface="+mn-ea"/>
                <a:cs typeface="+mn-cs"/>
              </a:rPr>
              <a:t>MAPREDUCE</a:t>
            </a:r>
            <a:r>
              <a:rPr lang="zh-CN" altLang="en-US" sz="3600" kern="1200" cap="all" spc="200" dirty="0">
                <a:ea typeface="+mn-ea"/>
                <a:cs typeface="+mn-cs"/>
              </a:rPr>
              <a:t>信息检索任务算法</a:t>
            </a:r>
            <a:br>
              <a:rPr lang="en-US" altLang="zh-CN" sz="4000" cap="all" spc="200" dirty="0">
                <a:solidFill>
                  <a:schemeClr val="tx2"/>
                </a:solidFill>
                <a:ea typeface="+mn-ea"/>
                <a:cs typeface="+mn-cs"/>
              </a:rPr>
            </a:br>
            <a:endParaRPr lang="zh-CN" altLang="en-US" sz="4000" cap="all" spc="200" dirty="0">
              <a:solidFill>
                <a:schemeClr val="tx2"/>
              </a:solidFill>
              <a:ea typeface="+mn-ea"/>
              <a:cs typeface="Arial" panose="020B0604020202020204" pitchFamily="34" charset="0"/>
            </a:endParaRPr>
          </a:p>
        </p:txBody>
      </p:sp>
      <p:sp>
        <p:nvSpPr>
          <p:cNvPr id="10" name="副标题 4"/>
          <p:cNvSpPr>
            <a:spLocks noGrp="1"/>
          </p:cNvSpPr>
          <p:nvPr>
            <p:ph type="subTitle" idx="1"/>
          </p:nvPr>
        </p:nvSpPr>
        <p:spPr>
          <a:xfrm>
            <a:off x="825038" y="4455621"/>
            <a:ext cx="7543800" cy="1143000"/>
          </a:xfrm>
        </p:spPr>
        <p:txBody>
          <a:bodyPr>
            <a:normAutofit/>
          </a:bodyPr>
          <a:lstStyle/>
          <a:p>
            <a:pPr algn="ctr"/>
            <a:r>
              <a:rPr lang="zh-CN" altLang="en-US" dirty="0"/>
              <a:t>张 奇</a:t>
            </a:r>
            <a:endParaRPr lang="zh-CN" altLang="en-US" dirty="0"/>
          </a:p>
          <a:p>
            <a:pPr algn="ctr"/>
            <a:r>
              <a:rPr lang="zh-CN" altLang="en-US" dirty="0"/>
              <a:t>复旦大学 计算机科学技术学院</a:t>
            </a:r>
            <a:endParaRPr lang="zh-CN" altLang="en-US" dirty="0"/>
          </a:p>
          <a:p>
            <a:pPr algn="ctr"/>
            <a:endParaRPr lang="zh-CN" alt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What’s a word?</a:t>
            </a:r>
            <a:endParaRPr lang="en-US"/>
          </a:p>
        </p:txBody>
      </p:sp>
      <p:sp>
        <p:nvSpPr>
          <p:cNvPr id="15363" name="Text Box 3"/>
          <p:cNvSpPr txBox="1">
            <a:spLocks noChangeArrowheads="1"/>
          </p:cNvSpPr>
          <p:nvPr/>
        </p:nvSpPr>
        <p:spPr bwMode="auto">
          <a:xfrm>
            <a:off x="685800" y="1247775"/>
            <a:ext cx="4572000" cy="581025"/>
          </a:xfrm>
          <a:prstGeom prst="rect">
            <a:avLst/>
          </a:prstGeom>
          <a:noFill/>
          <a:ln w="9525">
            <a:noFill/>
            <a:miter lim="800000"/>
          </a:ln>
        </p:spPr>
        <p:txBody>
          <a:bodyPr>
            <a:spAutoFit/>
          </a:bodyPr>
          <a:lstStyle/>
          <a:p>
            <a:r>
              <a:rPr lang="en-US">
                <a:solidFill>
                  <a:schemeClr val="bg1"/>
                </a:solidFill>
              </a:rPr>
              <a:t>天主教教宗若望保祿二世因感冒再度住進醫院。這是他今年第二度因同樣的病因住院。 </a:t>
            </a:r>
            <a:endParaRPr lang="en-US">
              <a:solidFill>
                <a:schemeClr val="bg1"/>
              </a:solidFill>
            </a:endParaRPr>
          </a:p>
        </p:txBody>
      </p:sp>
      <p:sp>
        <p:nvSpPr>
          <p:cNvPr id="15364" name="Text Box 4"/>
          <p:cNvSpPr txBox="1">
            <a:spLocks noChangeArrowheads="1"/>
          </p:cNvSpPr>
          <p:nvPr/>
        </p:nvSpPr>
        <p:spPr bwMode="auto">
          <a:xfrm>
            <a:off x="2270125" y="1428750"/>
            <a:ext cx="6264275" cy="1314450"/>
          </a:xfrm>
          <a:prstGeom prst="rect">
            <a:avLst/>
          </a:prstGeom>
          <a:noFill/>
          <a:ln w="9525">
            <a:noFill/>
            <a:miter lim="800000"/>
          </a:ln>
        </p:spPr>
        <p:txBody>
          <a:bodyPr>
            <a:spAutoFit/>
          </a:bodyPr>
          <a:lstStyle/>
          <a:p>
            <a:pPr algn="r"/>
            <a:r>
              <a:rPr lang="ar-SA" dirty="0">
                <a:solidFill>
                  <a:schemeClr val="bg1"/>
                </a:solidFill>
                <a:cs typeface="Arial" panose="020B0604020202020204" pitchFamily="34" charset="0"/>
              </a:rPr>
              <a:t>وقال مارك ريجيف - الناطق باسم</a:t>
            </a:r>
            <a:r>
              <a:rPr lang="en-US" dirty="0">
                <a:solidFill>
                  <a:schemeClr val="bg1"/>
                </a:solidFill>
              </a:rPr>
              <a:t> </a:t>
            </a:r>
            <a:endParaRPr lang="en-US" dirty="0">
              <a:solidFill>
                <a:schemeClr val="bg1"/>
              </a:solidFill>
              <a:cs typeface="Arial" panose="020B0604020202020204" pitchFamily="34" charset="0"/>
            </a:endParaRPr>
          </a:p>
          <a:p>
            <a:pPr algn="r"/>
            <a:r>
              <a:rPr lang="ar-SA" dirty="0">
                <a:solidFill>
                  <a:schemeClr val="bg1"/>
                </a:solidFill>
                <a:cs typeface="Arial" panose="020B0604020202020204" pitchFamily="34" charset="0"/>
              </a:rPr>
              <a:t>الخارجية الإسرائيلية - إن شارون قبل</a:t>
            </a:r>
            <a:r>
              <a:rPr lang="en-US" dirty="0">
                <a:solidFill>
                  <a:schemeClr val="bg1"/>
                </a:solidFill>
              </a:rPr>
              <a:t> </a:t>
            </a:r>
            <a:endParaRPr lang="en-US" dirty="0">
              <a:solidFill>
                <a:schemeClr val="bg1"/>
              </a:solidFill>
              <a:cs typeface="Arial" panose="020B0604020202020204" pitchFamily="34" charset="0"/>
            </a:endParaRPr>
          </a:p>
          <a:p>
            <a:pPr algn="r"/>
            <a:r>
              <a:rPr lang="ar-SA" dirty="0">
                <a:solidFill>
                  <a:schemeClr val="bg1"/>
                </a:solidFill>
                <a:cs typeface="Arial" panose="020B0604020202020204" pitchFamily="34" charset="0"/>
              </a:rPr>
              <a:t>الدعوة وسيقوم للمرة الأولى بزيارة</a:t>
            </a:r>
            <a:r>
              <a:rPr lang="en-US" dirty="0">
                <a:solidFill>
                  <a:schemeClr val="bg1"/>
                </a:solidFill>
              </a:rPr>
              <a:t> </a:t>
            </a:r>
            <a:endParaRPr lang="en-US" dirty="0">
              <a:solidFill>
                <a:schemeClr val="bg1"/>
              </a:solidFill>
            </a:endParaRPr>
          </a:p>
          <a:p>
            <a:pPr algn="r"/>
            <a:r>
              <a:rPr lang="ar-SA" dirty="0">
                <a:solidFill>
                  <a:schemeClr val="bg1"/>
                </a:solidFill>
                <a:cs typeface="Arial" panose="020B0604020202020204" pitchFamily="34" charset="0"/>
              </a:rPr>
              <a:t>تونس، التي كانت لفترة طويلة المقر</a:t>
            </a:r>
            <a:r>
              <a:rPr lang="en-US" dirty="0">
                <a:solidFill>
                  <a:schemeClr val="bg1"/>
                </a:solidFill>
              </a:rPr>
              <a:t> </a:t>
            </a:r>
            <a:endParaRPr lang="en-US" dirty="0">
              <a:solidFill>
                <a:schemeClr val="bg1"/>
              </a:solidFill>
            </a:endParaRPr>
          </a:p>
          <a:p>
            <a:pPr algn="r"/>
            <a:r>
              <a:rPr lang="ar-SA" dirty="0">
                <a:solidFill>
                  <a:schemeClr val="bg1"/>
                </a:solidFill>
                <a:cs typeface="Arial" panose="020B0604020202020204" pitchFamily="34" charset="0"/>
              </a:rPr>
              <a:t>الرسمي لمنظمة التحرير الفلسطينية بعد خروجها من لبنان عام 1982</a:t>
            </a:r>
            <a:r>
              <a:rPr lang="en-US" dirty="0">
                <a:solidFill>
                  <a:schemeClr val="bg1"/>
                </a:solidFill>
                <a:cs typeface="Arial" panose="020B0604020202020204" pitchFamily="34" charset="0"/>
              </a:rPr>
              <a:t>.</a:t>
            </a:r>
            <a:r>
              <a:rPr lang="en-US" dirty="0">
                <a:solidFill>
                  <a:schemeClr val="bg1"/>
                </a:solidFill>
              </a:rPr>
              <a:t> </a:t>
            </a:r>
            <a:endParaRPr lang="en-US" dirty="0">
              <a:solidFill>
                <a:schemeClr val="bg1"/>
              </a:solidFill>
            </a:endParaRPr>
          </a:p>
        </p:txBody>
      </p:sp>
      <p:sp>
        <p:nvSpPr>
          <p:cNvPr id="15365" name="Text Box 5"/>
          <p:cNvSpPr txBox="1">
            <a:spLocks noChangeArrowheads="1"/>
          </p:cNvSpPr>
          <p:nvPr/>
        </p:nvSpPr>
        <p:spPr bwMode="auto">
          <a:xfrm>
            <a:off x="457200" y="2968625"/>
            <a:ext cx="6492875" cy="825500"/>
          </a:xfrm>
          <a:prstGeom prst="rect">
            <a:avLst/>
          </a:prstGeom>
          <a:noFill/>
          <a:ln w="9525">
            <a:noFill/>
            <a:miter lim="800000"/>
          </a:ln>
        </p:spPr>
        <p:txBody>
          <a:bodyPr>
            <a:spAutoFit/>
          </a:bodyPr>
          <a:lstStyle/>
          <a:p>
            <a:r>
              <a:rPr lang="en-US">
                <a:solidFill>
                  <a:schemeClr val="bg1"/>
                </a:solidFill>
              </a:rPr>
              <a:t>Выступая в Мещанском суде Москвы экс-глава ЮКОСа заявил не совершал ничего противозаконного, в чем обвиняет его генпрокуратура России. </a:t>
            </a:r>
            <a:endParaRPr lang="en-US">
              <a:solidFill>
                <a:schemeClr val="bg1"/>
              </a:solidFill>
            </a:endParaRPr>
          </a:p>
        </p:txBody>
      </p:sp>
      <p:sp>
        <p:nvSpPr>
          <p:cNvPr id="15366" name="Text Box 6"/>
          <p:cNvSpPr txBox="1">
            <a:spLocks noChangeArrowheads="1"/>
          </p:cNvSpPr>
          <p:nvPr/>
        </p:nvSpPr>
        <p:spPr bwMode="auto">
          <a:xfrm>
            <a:off x="1295400" y="3971925"/>
            <a:ext cx="6172200" cy="584775"/>
          </a:xfrm>
          <a:prstGeom prst="rect">
            <a:avLst/>
          </a:prstGeom>
          <a:noFill/>
          <a:ln w="9525">
            <a:noFill/>
            <a:miter lim="800000"/>
          </a:ln>
        </p:spPr>
        <p:txBody>
          <a:bodyPr>
            <a:spAutoFit/>
          </a:bodyPr>
          <a:lstStyle/>
          <a:p>
            <a:r>
              <a:rPr lang="en-US">
                <a:solidFill>
                  <a:schemeClr val="bg1"/>
                </a:solidFill>
              </a:rPr>
              <a:t>भारत सरकार ने आर्थिक सर्वेक्षण में वित्तीय वर्ष 2005-06 में सात फ़ीसदी विकास दर हासिल करने का आकलन किया है और कर सुधार पर ज़ोर दिया है </a:t>
            </a:r>
            <a:endParaRPr lang="en-US">
              <a:solidFill>
                <a:schemeClr val="bg1"/>
              </a:solidFill>
            </a:endParaRPr>
          </a:p>
        </p:txBody>
      </p:sp>
      <p:sp>
        <p:nvSpPr>
          <p:cNvPr id="15367" name="Text Box 7"/>
          <p:cNvSpPr txBox="1">
            <a:spLocks noChangeArrowheads="1"/>
          </p:cNvSpPr>
          <p:nvPr/>
        </p:nvSpPr>
        <p:spPr bwMode="auto">
          <a:xfrm>
            <a:off x="698500" y="4994275"/>
            <a:ext cx="5410455" cy="338554"/>
          </a:xfrm>
          <a:prstGeom prst="rect">
            <a:avLst/>
          </a:prstGeom>
          <a:noFill/>
          <a:ln w="9525">
            <a:noFill/>
            <a:miter lim="800000"/>
          </a:ln>
        </p:spPr>
        <p:txBody>
          <a:bodyPr wrap="none">
            <a:spAutoFit/>
          </a:bodyPr>
          <a:lstStyle/>
          <a:p>
            <a:r>
              <a:rPr lang="en-US">
                <a:solidFill>
                  <a:schemeClr val="bg1"/>
                </a:solidFill>
              </a:rPr>
              <a:t>日米連合で台頭中国に対処…アーミテージ前副長官提言 </a:t>
            </a:r>
            <a:endParaRPr lang="en-US">
              <a:solidFill>
                <a:schemeClr val="bg1"/>
              </a:solidFill>
            </a:endParaRPr>
          </a:p>
        </p:txBody>
      </p:sp>
      <p:sp>
        <p:nvSpPr>
          <p:cNvPr id="15368" name="Text Box 8"/>
          <p:cNvSpPr txBox="1">
            <a:spLocks noChangeArrowheads="1"/>
          </p:cNvSpPr>
          <p:nvPr/>
        </p:nvSpPr>
        <p:spPr bwMode="auto">
          <a:xfrm>
            <a:off x="1066800" y="5483225"/>
            <a:ext cx="6629400" cy="1069975"/>
          </a:xfrm>
          <a:prstGeom prst="rect">
            <a:avLst/>
          </a:prstGeom>
          <a:noFill/>
          <a:ln w="9525">
            <a:noFill/>
            <a:miter lim="800000"/>
          </a:ln>
        </p:spPr>
        <p:txBody>
          <a:bodyPr>
            <a:spAutoFit/>
          </a:bodyPr>
          <a:lstStyle/>
          <a:p>
            <a:r>
              <a:rPr lang="en-US">
                <a:solidFill>
                  <a:schemeClr val="bg1"/>
                </a:solidFill>
              </a:rPr>
              <a:t>조재영 기자= 서울시는 25일 이명박 시장이 `행정중심복합도시'' 건설안에 대해 `군대라도 동원해 막고싶은 심정''이라고 말했다는 일부 언론의 보도를 부인했다.</a:t>
            </a:r>
            <a:br>
              <a:rPr lang="en-US">
                <a:solidFill>
                  <a:schemeClr val="bg1"/>
                </a:solidFill>
              </a:rPr>
            </a:br>
            <a:endParaRPr lang="en-US">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Sample Document</a:t>
            </a:r>
            <a:endParaRPr lang="en-US" dirty="0"/>
          </a:p>
        </p:txBody>
      </p:sp>
      <p:sp>
        <p:nvSpPr>
          <p:cNvPr id="16387" name="Rectangle 3"/>
          <p:cNvSpPr>
            <a:spLocks noGrp="1" noChangeArrowheads="1"/>
          </p:cNvSpPr>
          <p:nvPr>
            <p:ph type="body" sz="half" idx="1"/>
          </p:nvPr>
        </p:nvSpPr>
        <p:spPr>
          <a:xfrm>
            <a:off x="381000" y="1066800"/>
            <a:ext cx="3543300" cy="5257800"/>
          </a:xfrm>
        </p:spPr>
        <p:txBody>
          <a:bodyPr/>
          <a:lstStyle/>
          <a:p>
            <a:pPr marL="0" indent="0">
              <a:lnSpc>
                <a:spcPct val="90000"/>
              </a:lnSpc>
              <a:buFont typeface="Wingdings" panose="05000000000000000000" pitchFamily="2" charset="2"/>
              <a:buNone/>
            </a:pPr>
            <a:r>
              <a:rPr lang="en-US" sz="1800" b="1" dirty="0"/>
              <a:t>McDonald's slims down spuds</a:t>
            </a:r>
            <a:endParaRPr lang="en-US" sz="1800" b="1" dirty="0"/>
          </a:p>
          <a:p>
            <a:pPr marL="0" indent="0">
              <a:lnSpc>
                <a:spcPct val="90000"/>
              </a:lnSpc>
              <a:buFont typeface="Wingdings" panose="05000000000000000000" pitchFamily="2" charset="2"/>
              <a:buNone/>
            </a:pPr>
            <a:r>
              <a:rPr lang="en-US" sz="1400" dirty="0"/>
              <a:t>Fast-food chain to reduce certain types of fat in its </a:t>
            </a:r>
            <a:r>
              <a:rPr lang="en-US" sz="1400" dirty="0" err="1"/>
              <a:t>french</a:t>
            </a:r>
            <a:r>
              <a:rPr lang="en-US" sz="1400" dirty="0"/>
              <a:t> fries with new cooking oil.</a:t>
            </a:r>
            <a:endParaRPr lang="en-US" sz="1400" dirty="0"/>
          </a:p>
          <a:p>
            <a:pPr marL="0" indent="0">
              <a:lnSpc>
                <a:spcPct val="90000"/>
              </a:lnSpc>
              <a:buFont typeface="Wingdings" panose="05000000000000000000" pitchFamily="2" charset="2"/>
              <a:buNone/>
            </a:pPr>
            <a:r>
              <a:rPr lang="en-US" sz="1200" dirty="0"/>
              <a:t>NEW YORK (CNN/Money) - McDonald's Corp. is cutting the amount of "bad" fat in its </a:t>
            </a:r>
            <a:r>
              <a:rPr lang="en-US" sz="1200" dirty="0" err="1"/>
              <a:t>french</a:t>
            </a:r>
            <a:r>
              <a:rPr lang="en-US" sz="1200" dirty="0"/>
              <a:t> fries nearly in half, the fast-food chain said Tuesday as it moves to make all its fried menu items healthier.</a:t>
            </a:r>
            <a:endParaRPr lang="en-US" sz="1200" dirty="0"/>
          </a:p>
          <a:p>
            <a:pPr marL="0" indent="0">
              <a:lnSpc>
                <a:spcPct val="90000"/>
              </a:lnSpc>
              <a:buFont typeface="Wingdings" panose="05000000000000000000" pitchFamily="2" charset="2"/>
              <a:buNone/>
            </a:pPr>
            <a:r>
              <a:rPr lang="en-US" sz="1200" dirty="0"/>
              <a:t>But does that mean the popular shoestring fries won't taste the same? The company says no. "It's a win-win for our customers because they are getting the same great french-fry taste along with an even healthier nutrition profile," said Mike Roberts, president of McDonald's USA.</a:t>
            </a:r>
            <a:endParaRPr lang="en-US" sz="1200" dirty="0"/>
          </a:p>
          <a:p>
            <a:pPr marL="0" indent="0">
              <a:lnSpc>
                <a:spcPct val="90000"/>
              </a:lnSpc>
              <a:buFont typeface="Wingdings" panose="05000000000000000000" pitchFamily="2" charset="2"/>
              <a:buNone/>
            </a:pPr>
            <a:r>
              <a:rPr lang="en-US" sz="1200" dirty="0"/>
              <a:t>But others are not so sure. McDonald's will not specifically discuss the kind of oil it plans to use, but at least one nutrition expert says playing with the formula could mean a different taste.</a:t>
            </a:r>
            <a:endParaRPr lang="en-US" sz="1200" dirty="0"/>
          </a:p>
          <a:p>
            <a:pPr marL="0" indent="0">
              <a:lnSpc>
                <a:spcPct val="90000"/>
              </a:lnSpc>
              <a:buFont typeface="Wingdings" panose="05000000000000000000" pitchFamily="2" charset="2"/>
              <a:buNone/>
            </a:pPr>
            <a:r>
              <a:rPr lang="en-US" sz="1200" dirty="0"/>
              <a:t>Shares of Oak Brook, Ill.-based McDonald's (MCD: down $0.54 to $23.22, Research, Estimates) were lower Tuesday afternoon. It was unclear Tuesday whether competitors Burger King and Wendy's International (WEN: down $0.80 to $34.91, Research, Estimates) would follow suit. Neither company could immediately be reached for comment.</a:t>
            </a:r>
            <a:endParaRPr lang="en-US" sz="1200" dirty="0"/>
          </a:p>
          <a:p>
            <a:pPr marL="0" indent="0">
              <a:lnSpc>
                <a:spcPct val="90000"/>
              </a:lnSpc>
              <a:buFont typeface="Wingdings" panose="05000000000000000000" pitchFamily="2" charset="2"/>
              <a:buNone/>
            </a:pPr>
            <a:r>
              <a:rPr lang="en-US" sz="1200" dirty="0"/>
              <a:t>…</a:t>
            </a:r>
            <a:endParaRPr lang="en-US" sz="1200" dirty="0"/>
          </a:p>
        </p:txBody>
      </p:sp>
      <p:sp>
        <p:nvSpPr>
          <p:cNvPr id="14340" name="Rectangle 4"/>
          <p:cNvSpPr>
            <a:spLocks noGrp="1" noChangeArrowheads="1"/>
          </p:cNvSpPr>
          <p:nvPr>
            <p:ph type="body" sz="half" idx="2"/>
          </p:nvPr>
        </p:nvSpPr>
        <p:spPr>
          <a:xfrm>
            <a:off x="5334000" y="1828800"/>
            <a:ext cx="3543300" cy="4038600"/>
          </a:xfrm>
        </p:spPr>
        <p:txBody>
          <a:bodyPr/>
          <a:lstStyle/>
          <a:p>
            <a:pPr>
              <a:buFont typeface="Wingdings" panose="05000000000000000000" pitchFamily="2" charset="2"/>
              <a:buNone/>
            </a:pPr>
            <a:r>
              <a:rPr lang="en-US" sz="2000" dirty="0"/>
              <a:t>14 × McDonalds</a:t>
            </a:r>
            <a:endParaRPr lang="en-US" sz="2000" dirty="0"/>
          </a:p>
          <a:p>
            <a:pPr>
              <a:buFont typeface="Wingdings" panose="05000000000000000000" pitchFamily="2" charset="2"/>
              <a:buNone/>
            </a:pPr>
            <a:r>
              <a:rPr lang="en-US" sz="2000" dirty="0"/>
              <a:t>12 × fat</a:t>
            </a:r>
            <a:endParaRPr lang="en-US" sz="2000" dirty="0"/>
          </a:p>
          <a:p>
            <a:pPr>
              <a:buFont typeface="Wingdings" panose="05000000000000000000" pitchFamily="2" charset="2"/>
              <a:buNone/>
            </a:pPr>
            <a:r>
              <a:rPr lang="en-US" sz="2000" dirty="0"/>
              <a:t>11 × fries</a:t>
            </a:r>
            <a:endParaRPr lang="en-US" sz="2000" dirty="0"/>
          </a:p>
          <a:p>
            <a:pPr>
              <a:buFont typeface="Wingdings" panose="05000000000000000000" pitchFamily="2" charset="2"/>
              <a:buNone/>
            </a:pPr>
            <a:r>
              <a:rPr lang="en-US" sz="2000" dirty="0"/>
              <a:t>8 × new</a:t>
            </a:r>
            <a:endParaRPr lang="en-US" sz="2000" dirty="0"/>
          </a:p>
          <a:p>
            <a:pPr>
              <a:buNone/>
            </a:pPr>
            <a:r>
              <a:rPr lang="en-US" sz="2000" dirty="0"/>
              <a:t>7 × </a:t>
            </a:r>
            <a:r>
              <a:rPr lang="en-US" sz="2000" dirty="0" err="1"/>
              <a:t>french</a:t>
            </a:r>
            <a:r>
              <a:rPr lang="en-US" sz="2000" dirty="0"/>
              <a:t> </a:t>
            </a:r>
            <a:endParaRPr lang="en-US" sz="2000" dirty="0"/>
          </a:p>
          <a:p>
            <a:pPr>
              <a:buFont typeface="Wingdings" panose="05000000000000000000" pitchFamily="2" charset="2"/>
              <a:buNone/>
            </a:pPr>
            <a:r>
              <a:rPr lang="en-US" sz="2000" dirty="0"/>
              <a:t>6 × company, said, nutrition</a:t>
            </a:r>
            <a:endParaRPr lang="en-US" sz="2000" dirty="0"/>
          </a:p>
          <a:p>
            <a:pPr>
              <a:buFont typeface="Wingdings" panose="05000000000000000000" pitchFamily="2" charset="2"/>
              <a:buNone/>
            </a:pPr>
            <a:r>
              <a:rPr lang="en-US" sz="2000" dirty="0"/>
              <a:t>5 × food, oil, percent, reduce, taste, Tuesday</a:t>
            </a:r>
            <a:endParaRPr lang="en-US" sz="2000" dirty="0"/>
          </a:p>
          <a:p>
            <a:pPr>
              <a:buFont typeface="Wingdings" panose="05000000000000000000" pitchFamily="2" charset="2"/>
              <a:buNone/>
            </a:pPr>
            <a:r>
              <a:rPr lang="en-US" sz="2000" dirty="0"/>
              <a:t>…</a:t>
            </a:r>
            <a:endParaRPr lang="en-US" sz="2000" dirty="0"/>
          </a:p>
          <a:p>
            <a:pPr>
              <a:buFont typeface="Wingdings" panose="05000000000000000000" pitchFamily="2" charset="2"/>
              <a:buNone/>
            </a:pPr>
            <a:endParaRPr lang="en-US" sz="2000" dirty="0"/>
          </a:p>
        </p:txBody>
      </p:sp>
      <p:sp>
        <p:nvSpPr>
          <p:cNvPr id="14342" name="Text Box 6"/>
          <p:cNvSpPr txBox="1">
            <a:spLocks noChangeArrowheads="1"/>
          </p:cNvSpPr>
          <p:nvPr/>
        </p:nvSpPr>
        <p:spPr bwMode="auto">
          <a:xfrm>
            <a:off x="5286375" y="1143000"/>
            <a:ext cx="2486025" cy="461963"/>
          </a:xfrm>
          <a:prstGeom prst="rect">
            <a:avLst/>
          </a:prstGeom>
          <a:noFill/>
          <a:ln w="9525">
            <a:noFill/>
            <a:miter lim="800000"/>
          </a:ln>
        </p:spPr>
        <p:txBody>
          <a:bodyPr wrap="none">
            <a:spAutoFit/>
          </a:bodyPr>
          <a:lstStyle/>
          <a:p>
            <a:r>
              <a:rPr lang="en-US" sz="2400" dirty="0">
                <a:solidFill>
                  <a:schemeClr val="bg1"/>
                </a:solidFill>
              </a:rPr>
              <a:t>“Bag of Words”</a:t>
            </a:r>
            <a:endParaRPr lang="en-US" sz="2400" dirty="0">
              <a:solidFill>
                <a:schemeClr val="bg1"/>
              </a:solidFill>
            </a:endParaRPr>
          </a:p>
        </p:txBody>
      </p:sp>
      <p:sp>
        <p:nvSpPr>
          <p:cNvPr id="8" name="Right Arrow 7"/>
          <p:cNvSpPr>
            <a:spLocks noChangeArrowheads="1"/>
          </p:cNvSpPr>
          <p:nvPr/>
        </p:nvSpPr>
        <p:spPr bwMode="auto">
          <a:xfrm>
            <a:off x="4000500" y="2895600"/>
            <a:ext cx="1143000" cy="7620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4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3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p:bldP spid="1434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Words…</a:t>
            </a:r>
            <a:endParaRPr lang="en-US" dirty="0"/>
          </a:p>
        </p:txBody>
      </p:sp>
      <p:sp>
        <p:nvSpPr>
          <p:cNvPr id="4" name="AutoShape 3"/>
          <p:cNvSpPr>
            <a:spLocks noChangeArrowheads="1"/>
          </p:cNvSpPr>
          <p:nvPr/>
        </p:nvSpPr>
        <p:spPr bwMode="auto">
          <a:xfrm>
            <a:off x="838200" y="1524000"/>
            <a:ext cx="1905000"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2"/>
                </a:solidFill>
              </a:rPr>
              <a:t>Documents</a:t>
            </a:r>
            <a:endParaRPr lang="en-US" sz="1800" dirty="0">
              <a:solidFill>
                <a:schemeClr val="bg2"/>
              </a:solidFill>
            </a:endParaRPr>
          </a:p>
        </p:txBody>
      </p:sp>
      <p:sp>
        <p:nvSpPr>
          <p:cNvPr id="5" name="AutoShape 13"/>
          <p:cNvSpPr>
            <a:spLocks noChangeArrowheads="1"/>
          </p:cNvSpPr>
          <p:nvPr/>
        </p:nvSpPr>
        <p:spPr bwMode="auto">
          <a:xfrm>
            <a:off x="1022350" y="4953000"/>
            <a:ext cx="1371600" cy="1143000"/>
          </a:xfrm>
          <a:prstGeom prst="can">
            <a:avLst>
              <a:gd name="adj" fmla="val 25000"/>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dirty="0">
                <a:solidFill>
                  <a:schemeClr val="bg2"/>
                </a:solidFill>
              </a:rPr>
              <a:t>Inverted</a:t>
            </a:r>
            <a:endParaRPr lang="en-US" sz="1800" dirty="0">
              <a:solidFill>
                <a:schemeClr val="bg2"/>
              </a:solidFill>
            </a:endParaRPr>
          </a:p>
          <a:p>
            <a:pPr algn="ctr"/>
            <a:r>
              <a:rPr lang="en-US" sz="1800" dirty="0">
                <a:solidFill>
                  <a:schemeClr val="bg2"/>
                </a:solidFill>
              </a:rPr>
              <a:t>Index</a:t>
            </a:r>
            <a:endParaRPr lang="en-US" sz="1800" dirty="0">
              <a:solidFill>
                <a:schemeClr val="bg2"/>
              </a:solidFill>
            </a:endParaRPr>
          </a:p>
        </p:txBody>
      </p:sp>
      <p:sp>
        <p:nvSpPr>
          <p:cNvPr id="6" name="Cloud 5"/>
          <p:cNvSpPr/>
          <p:nvPr/>
        </p:nvSpPr>
        <p:spPr bwMode="auto">
          <a:xfrm>
            <a:off x="914400" y="3124200"/>
            <a:ext cx="1676400" cy="1066800"/>
          </a:xfrm>
          <a:prstGeom prst="cloud">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b="1" i="0" u="none" strike="noStrike" cap="none" normalizeH="0" baseline="0" dirty="0">
                <a:ln>
                  <a:noFill/>
                </a:ln>
                <a:solidFill>
                  <a:schemeClr val="bg2"/>
                </a:solidFill>
                <a:effectLst/>
                <a:latin typeface="Arial" panose="020B0604020202020204" pitchFamily="34" charset="0"/>
              </a:rPr>
              <a:t>Bag of Words</a:t>
            </a:r>
            <a:endParaRPr kumimoji="0" lang="en-US" b="1" i="0" u="none" strike="noStrike" cap="none" normalizeH="0" baseline="0" dirty="0">
              <a:ln>
                <a:noFill/>
              </a:ln>
              <a:solidFill>
                <a:schemeClr val="bg2"/>
              </a:solidFill>
              <a:effectLst/>
              <a:latin typeface="Arial" panose="020B0604020202020204" pitchFamily="34" charset="0"/>
            </a:endParaRPr>
          </a:p>
        </p:txBody>
      </p:sp>
      <p:sp>
        <p:nvSpPr>
          <p:cNvPr id="7" name="Right Arrow 6"/>
          <p:cNvSpPr/>
          <p:nvPr/>
        </p:nvSpPr>
        <p:spPr bwMode="auto">
          <a:xfrm rot="5400000">
            <a:off x="1524000" y="2514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8" name="Right Arrow 7"/>
          <p:cNvSpPr/>
          <p:nvPr/>
        </p:nvSpPr>
        <p:spPr bwMode="auto">
          <a:xfrm rot="5400000">
            <a:off x="1524000" y="4419600"/>
            <a:ext cx="381000" cy="381000"/>
          </a:xfrm>
          <a:prstGeom prst="rightArrow">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9" name="TextBox 8"/>
          <p:cNvSpPr txBox="1"/>
          <p:nvPr/>
        </p:nvSpPr>
        <p:spPr>
          <a:xfrm>
            <a:off x="2971800" y="2861846"/>
            <a:ext cx="5663730" cy="338554"/>
          </a:xfrm>
          <a:prstGeom prst="rect">
            <a:avLst/>
          </a:prstGeom>
          <a:noFill/>
        </p:spPr>
        <p:txBody>
          <a:bodyPr wrap="none" rtlCol="0">
            <a:spAutoFit/>
          </a:bodyPr>
          <a:lstStyle/>
          <a:p>
            <a:r>
              <a:rPr lang="en-US" dirty="0">
                <a:solidFill>
                  <a:schemeClr val="bg1"/>
                </a:solidFill>
              </a:rPr>
              <a:t>case folding, tokenization, </a:t>
            </a:r>
            <a:r>
              <a:rPr lang="en-US" dirty="0" err="1">
                <a:solidFill>
                  <a:schemeClr val="bg1"/>
                </a:solidFill>
              </a:rPr>
              <a:t>stopword</a:t>
            </a:r>
            <a:r>
              <a:rPr lang="en-US" dirty="0">
                <a:solidFill>
                  <a:schemeClr val="bg1"/>
                </a:solidFill>
              </a:rPr>
              <a:t> removal, stemming</a:t>
            </a:r>
            <a:endParaRPr lang="en-US" dirty="0">
              <a:solidFill>
                <a:schemeClr val="bg1"/>
              </a:solidFill>
            </a:endParaRPr>
          </a:p>
        </p:txBody>
      </p:sp>
      <p:sp>
        <p:nvSpPr>
          <p:cNvPr id="10" name="TextBox 9"/>
          <p:cNvSpPr txBox="1"/>
          <p:nvPr/>
        </p:nvSpPr>
        <p:spPr>
          <a:xfrm>
            <a:off x="3245713" y="3623846"/>
            <a:ext cx="4145687" cy="338554"/>
          </a:xfrm>
          <a:prstGeom prst="rect">
            <a:avLst/>
          </a:prstGeom>
          <a:noFill/>
        </p:spPr>
        <p:txBody>
          <a:bodyPr wrap="none" rtlCol="0">
            <a:spAutoFit/>
          </a:bodyPr>
          <a:lstStyle/>
          <a:p>
            <a:r>
              <a:rPr lang="en-US" dirty="0">
                <a:solidFill>
                  <a:schemeClr val="bg1"/>
                </a:solidFill>
              </a:rPr>
              <a:t>syntax, semantics, word knowledge, etc.</a:t>
            </a:r>
            <a:endParaRPr lang="en-US" dirty="0">
              <a:solidFill>
                <a:schemeClr val="bg1"/>
              </a:solidFill>
            </a:endParaRPr>
          </a:p>
        </p:txBody>
      </p:sp>
      <p:sp>
        <p:nvSpPr>
          <p:cNvPr id="13" name="Cross 12"/>
          <p:cNvSpPr/>
          <p:nvPr/>
        </p:nvSpPr>
        <p:spPr bwMode="auto">
          <a:xfrm rot="2700000">
            <a:off x="3332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14" name="Cross 13"/>
          <p:cNvSpPr/>
          <p:nvPr/>
        </p:nvSpPr>
        <p:spPr bwMode="auto">
          <a:xfrm rot="2700000">
            <a:off x="4225947"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15" name="Cross 14"/>
          <p:cNvSpPr/>
          <p:nvPr/>
        </p:nvSpPr>
        <p:spPr bwMode="auto">
          <a:xfrm rot="2700000">
            <a:off x="5618279" y="3494834"/>
            <a:ext cx="685800" cy="685800"/>
          </a:xfrm>
          <a:prstGeom prst="plus">
            <a:avLst>
              <a:gd name="adj" fmla="val 41285"/>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t>Boolean Retrieval</a:t>
            </a:r>
            <a:endParaRPr lang="en-US"/>
          </a:p>
        </p:txBody>
      </p:sp>
      <p:sp>
        <p:nvSpPr>
          <p:cNvPr id="17411" name="Content Placeholder 2"/>
          <p:cNvSpPr>
            <a:spLocks noGrp="1"/>
          </p:cNvSpPr>
          <p:nvPr>
            <p:ph idx="1"/>
          </p:nvPr>
        </p:nvSpPr>
        <p:spPr/>
        <p:txBody>
          <a:bodyPr/>
          <a:lstStyle/>
          <a:p>
            <a:r>
              <a:rPr lang="en-US"/>
              <a:t>Users express queries as a Boolean expression</a:t>
            </a:r>
            <a:endParaRPr lang="en-US"/>
          </a:p>
          <a:p>
            <a:pPr lvl="1"/>
            <a:r>
              <a:rPr lang="en-US"/>
              <a:t>AND, OR, NOT</a:t>
            </a:r>
            <a:endParaRPr lang="en-US"/>
          </a:p>
          <a:p>
            <a:pPr lvl="1"/>
            <a:r>
              <a:rPr lang="en-US"/>
              <a:t>Can be arbitrarily nested</a:t>
            </a:r>
            <a:endParaRPr lang="en-US"/>
          </a:p>
          <a:p>
            <a:r>
              <a:rPr lang="en-US"/>
              <a:t>Retrieval is based on the notion of sets</a:t>
            </a:r>
            <a:endParaRPr lang="en-US"/>
          </a:p>
          <a:p>
            <a:pPr lvl="1"/>
            <a:r>
              <a:rPr lang="en-US"/>
              <a:t>Any given query divides the collection into two sets: </a:t>
            </a:r>
            <a:br>
              <a:rPr lang="en-US"/>
            </a:br>
            <a:r>
              <a:rPr lang="en-US"/>
              <a:t>retrieved, not-retrieved</a:t>
            </a:r>
            <a:endParaRPr lang="en-US"/>
          </a:p>
          <a:p>
            <a:pPr lvl="1"/>
            <a:r>
              <a:rPr lang="en-US"/>
              <a:t>Pure Boolean systems do not define an ordering of the results</a:t>
            </a:r>
            <a:endParaRPr lang="en-US"/>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a:t>Inverted Index: Boolean Retrieval</a:t>
            </a:r>
            <a:endParaRPr lang="en-US" dirty="0"/>
          </a:p>
        </p:txBody>
      </p:sp>
      <p:grpSp>
        <p:nvGrpSpPr>
          <p:cNvPr id="2" name="Group 16"/>
          <p:cNvGrpSpPr/>
          <p:nvPr/>
        </p:nvGrpSpPr>
        <p:grpSpPr>
          <a:xfrm>
            <a:off x="457200" y="1143000"/>
            <a:ext cx="1940813" cy="490954"/>
            <a:chOff x="762000" y="1905000"/>
            <a:chExt cx="1940813" cy="490954"/>
          </a:xfrm>
        </p:grpSpPr>
        <p:sp>
          <p:nvSpPr>
            <p:cNvPr id="6" name="TextBox 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endParaRPr lang="en-US" dirty="0">
                <a:solidFill>
                  <a:schemeClr val="bg1"/>
                </a:solidFill>
              </a:endParaRPr>
            </a:p>
          </p:txBody>
        </p:sp>
        <p:sp>
          <p:nvSpPr>
            <p:cNvPr id="7" name="TextBox 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9" name="TextBox 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endParaRPr lang="en-US" dirty="0">
                <a:solidFill>
                  <a:schemeClr val="bg1"/>
                </a:solidFill>
              </a:endParaRPr>
            </a:p>
          </p:txBody>
        </p:sp>
        <p:sp>
          <p:nvSpPr>
            <p:cNvPr id="10" name="TextBox 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2" name="TextBox 1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endParaRPr lang="en-US" dirty="0">
                <a:solidFill>
                  <a:schemeClr val="bg1"/>
                </a:solidFill>
              </a:endParaRPr>
            </a:p>
          </p:txBody>
        </p:sp>
        <p:sp>
          <p:nvSpPr>
            <p:cNvPr id="13" name="TextBox 1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endParaRPr lang="en-US" sz="1200" dirty="0">
                <a:solidFill>
                  <a:srgbClr val="FF0000"/>
                </a:solidFill>
              </a:endParaRPr>
            </a:p>
          </p:txBody>
        </p:sp>
      </p:grpSp>
      <p:sp>
        <p:nvSpPr>
          <p:cNvPr id="14" name="Rectangle 5"/>
          <p:cNvSpPr>
            <a:spLocks noChangeArrowheads="1"/>
          </p:cNvSpPr>
          <p:nvPr/>
        </p:nvSpPr>
        <p:spPr bwMode="auto">
          <a:xfrm>
            <a:off x="20113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endParaRPr lang="en-US" sz="1400" b="0">
              <a:solidFill>
                <a:schemeClr val="bg1"/>
              </a:solidFill>
            </a:endParaRPr>
          </a:p>
        </p:txBody>
      </p:sp>
      <p:sp>
        <p:nvSpPr>
          <p:cNvPr id="35" name="Rectangle 34"/>
          <p:cNvSpPr>
            <a:spLocks noChangeArrowheads="1"/>
          </p:cNvSpPr>
          <p:nvPr/>
        </p:nvSpPr>
        <p:spPr bwMode="auto">
          <a:xfrm>
            <a:off x="20113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1</a:t>
            </a:r>
            <a:endParaRPr lang="en-US" sz="1200" b="0">
              <a:solidFill>
                <a:schemeClr val="bg1"/>
              </a:solidFill>
            </a:endParaRPr>
          </a:p>
        </p:txBody>
      </p:sp>
      <p:sp>
        <p:nvSpPr>
          <p:cNvPr id="39" name="Rectangle 38"/>
          <p:cNvSpPr>
            <a:spLocks noChangeArrowheads="1"/>
          </p:cNvSpPr>
          <p:nvPr/>
        </p:nvSpPr>
        <p:spPr bwMode="auto">
          <a:xfrm>
            <a:off x="23352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2</a:t>
            </a:r>
            <a:endParaRPr lang="en-US" sz="1200" b="0">
              <a:solidFill>
                <a:schemeClr val="bg1"/>
              </a:solidFill>
            </a:endParaRPr>
          </a:p>
        </p:txBody>
      </p:sp>
      <p:sp>
        <p:nvSpPr>
          <p:cNvPr id="40" name="Rectangle 39"/>
          <p:cNvSpPr>
            <a:spLocks noChangeArrowheads="1"/>
          </p:cNvSpPr>
          <p:nvPr/>
        </p:nvSpPr>
        <p:spPr bwMode="auto">
          <a:xfrm>
            <a:off x="26400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3</a:t>
            </a:r>
            <a:endParaRPr lang="en-US" sz="1200" b="0">
              <a:solidFill>
                <a:schemeClr val="bg1"/>
              </a:solidFill>
            </a:endParaRPr>
          </a:p>
        </p:txBody>
      </p:sp>
      <p:sp>
        <p:nvSpPr>
          <p:cNvPr id="41" name="Rectangle 40"/>
          <p:cNvSpPr>
            <a:spLocks noChangeArrowheads="1"/>
          </p:cNvSpPr>
          <p:nvPr/>
        </p:nvSpPr>
        <p:spPr bwMode="auto">
          <a:xfrm>
            <a:off x="29257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4</a:t>
            </a:r>
            <a:endParaRPr lang="en-US" sz="1200" b="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sp>
        <p:nvSpPr>
          <p:cNvPr id="68" name="Rectangle 6"/>
          <p:cNvSpPr>
            <a:spLocks noChangeArrowheads="1"/>
          </p:cNvSpPr>
          <p:nvPr/>
        </p:nvSpPr>
        <p:spPr bwMode="auto">
          <a:xfrm>
            <a:off x="6573837" y="2992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69" name="Rectangle 7"/>
          <p:cNvSpPr>
            <a:spLocks noChangeArrowheads="1"/>
          </p:cNvSpPr>
          <p:nvPr/>
        </p:nvSpPr>
        <p:spPr bwMode="auto">
          <a:xfrm>
            <a:off x="6573837" y="3373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70" name="Rectangle 8"/>
          <p:cNvSpPr>
            <a:spLocks noChangeArrowheads="1"/>
          </p:cNvSpPr>
          <p:nvPr/>
        </p:nvSpPr>
        <p:spPr bwMode="auto">
          <a:xfrm>
            <a:off x="6573837"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71" name="Rectangle 10"/>
          <p:cNvSpPr>
            <a:spLocks noChangeArrowheads="1"/>
          </p:cNvSpPr>
          <p:nvPr/>
        </p:nvSpPr>
        <p:spPr bwMode="auto">
          <a:xfrm>
            <a:off x="6573837" y="4516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73" name="Rectangle 16"/>
          <p:cNvSpPr>
            <a:spLocks noChangeArrowheads="1"/>
          </p:cNvSpPr>
          <p:nvPr/>
        </p:nvSpPr>
        <p:spPr bwMode="auto">
          <a:xfrm>
            <a:off x="6573837" y="4135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74" name="Rectangle 18"/>
          <p:cNvSpPr>
            <a:spLocks noChangeArrowheads="1"/>
          </p:cNvSpPr>
          <p:nvPr/>
        </p:nvSpPr>
        <p:spPr bwMode="auto">
          <a:xfrm>
            <a:off x="6573837" y="4897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75" name="Rectangle 19"/>
          <p:cNvSpPr>
            <a:spLocks noChangeArrowheads="1"/>
          </p:cNvSpPr>
          <p:nvPr/>
        </p:nvSpPr>
        <p:spPr bwMode="auto">
          <a:xfrm>
            <a:off x="6573837" y="2613025"/>
            <a:ext cx="284163" cy="3000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78" name="Rectangle 34"/>
          <p:cNvSpPr>
            <a:spLocks noChangeArrowheads="1"/>
          </p:cNvSpPr>
          <p:nvPr/>
        </p:nvSpPr>
        <p:spPr bwMode="auto">
          <a:xfrm>
            <a:off x="6573837" y="5278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6026"/>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sp>
        <p:nvSpPr>
          <p:cNvPr id="97" name="Rectangle 7"/>
          <p:cNvSpPr>
            <a:spLocks noChangeArrowheads="1"/>
          </p:cNvSpPr>
          <p:nvPr/>
        </p:nvSpPr>
        <p:spPr bwMode="auto">
          <a:xfrm>
            <a:off x="7086600"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cxnSp>
        <p:nvCxnSpPr>
          <p:cNvPr id="103" name="Straight Arrow Connector 227"/>
          <p:cNvCxnSpPr>
            <a:cxnSpLocks noChangeShapeType="1"/>
            <a:stCxn id="87" idx="3"/>
            <a:endCxn id="75" idx="1"/>
          </p:cNvCxnSpPr>
          <p:nvPr/>
        </p:nvCxnSpPr>
        <p:spPr bwMode="auto">
          <a:xfrm>
            <a:off x="6345237" y="2763044"/>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68" idx="1"/>
          </p:cNvCxnSpPr>
          <p:nvPr/>
        </p:nvCxnSpPr>
        <p:spPr bwMode="auto">
          <a:xfrm>
            <a:off x="6345237" y="3142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69" idx="1"/>
          </p:cNvCxnSpPr>
          <p:nvPr/>
        </p:nvCxnSpPr>
        <p:spPr bwMode="auto">
          <a:xfrm>
            <a:off x="6345237" y="3523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70" idx="1"/>
          </p:cNvCxnSpPr>
          <p:nvPr/>
        </p:nvCxnSpPr>
        <p:spPr bwMode="auto">
          <a:xfrm>
            <a:off x="6345237" y="3906045"/>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73" idx="1"/>
          </p:cNvCxnSpPr>
          <p:nvPr/>
        </p:nvCxnSpPr>
        <p:spPr bwMode="auto">
          <a:xfrm>
            <a:off x="6345237" y="4285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71" idx="1"/>
          </p:cNvCxnSpPr>
          <p:nvPr/>
        </p:nvCxnSpPr>
        <p:spPr bwMode="auto">
          <a:xfrm>
            <a:off x="6345237" y="4666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74" idx="1"/>
          </p:cNvCxnSpPr>
          <p:nvPr/>
        </p:nvCxnSpPr>
        <p:spPr bwMode="auto">
          <a:xfrm>
            <a:off x="6345237" y="5047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78" idx="1"/>
          </p:cNvCxnSpPr>
          <p:nvPr/>
        </p:nvCxnSpPr>
        <p:spPr bwMode="auto">
          <a:xfrm>
            <a:off x="6345237" y="5428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3886200" y="4133850"/>
            <a:ext cx="685800" cy="5334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grpSp>
        <p:nvGrpSpPr>
          <p:cNvPr id="8" name="Group 44"/>
          <p:cNvGrpSpPr/>
          <p:nvPr/>
        </p:nvGrpSpPr>
        <p:grpSpPr>
          <a:xfrm>
            <a:off x="6208013" y="1143000"/>
            <a:ext cx="2255002" cy="490954"/>
            <a:chOff x="762000" y="1905000"/>
            <a:chExt cx="2255002" cy="490954"/>
          </a:xfrm>
        </p:grpSpPr>
        <p:sp>
          <p:nvSpPr>
            <p:cNvPr id="121" name="TextBox 120"/>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endParaRPr lang="en-US" dirty="0">
                <a:solidFill>
                  <a:schemeClr val="bg1"/>
                </a:solidFill>
              </a:endParaRPr>
            </a:p>
          </p:txBody>
        </p:sp>
        <p:sp>
          <p:nvSpPr>
            <p:cNvPr id="122" name="TextBox 121"/>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endParaRPr lang="en-US" sz="1200" dirty="0">
                <a:solidFill>
                  <a:srgbClr val="FF0000"/>
                </a:solidFill>
              </a:endParaRPr>
            </a:p>
          </p:txBody>
        </p:sp>
      </p:grpSp>
      <p:sp>
        <p:nvSpPr>
          <p:cNvPr id="123" name="Rectangle 122"/>
          <p:cNvSpPr>
            <a:spLocks noChangeArrowheads="1"/>
          </p:cNvSpPr>
          <p:nvPr/>
        </p:nvSpPr>
        <p:spPr bwMode="auto">
          <a:xfrm>
            <a:off x="20113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sp>
        <p:nvSpPr>
          <p:cNvPr id="136" name="Rectangle 34"/>
          <p:cNvSpPr>
            <a:spLocks noChangeArrowheads="1"/>
          </p:cNvSpPr>
          <p:nvPr/>
        </p:nvSpPr>
        <p:spPr bwMode="auto">
          <a:xfrm>
            <a:off x="6573837" y="5659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6" idx="1"/>
          </p:cNvCxnSpPr>
          <p:nvPr/>
        </p:nvCxnSpPr>
        <p:spPr bwMode="auto">
          <a:xfrm>
            <a:off x="6345237" y="5809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41" name="Rectangle 34"/>
          <p:cNvSpPr>
            <a:spLocks noChangeArrowheads="1"/>
          </p:cNvSpPr>
          <p:nvPr/>
        </p:nvSpPr>
        <p:spPr bwMode="auto">
          <a:xfrm>
            <a:off x="6581775" y="6040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1" idx="1"/>
          </p:cNvCxnSpPr>
          <p:nvPr/>
        </p:nvCxnSpPr>
        <p:spPr bwMode="auto">
          <a:xfrm>
            <a:off x="6353175" y="6190457"/>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1" name="Straight Arrow Connector 235"/>
          <p:cNvCxnSpPr>
            <a:cxnSpLocks noChangeShapeType="1"/>
            <a:stCxn id="70" idx="3"/>
            <a:endCxn id="97" idx="1"/>
          </p:cNvCxnSpPr>
          <p:nvPr/>
        </p:nvCxnSpPr>
        <p:spPr bwMode="auto">
          <a:xfrm>
            <a:off x="6858000" y="3906045"/>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1" name="Slide Number Placeholder 10"/>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0" grpId="0" animBg="1"/>
      <p:bldP spid="71" grpId="0" animBg="1"/>
      <p:bldP spid="73" grpId="0" animBg="1"/>
      <p:bldP spid="74" grpId="0" animBg="1"/>
      <p:bldP spid="75" grpId="0" animBg="1"/>
      <p:bldP spid="78" grpId="0" animBg="1"/>
      <p:bldP spid="87" grpId="0" animBg="1"/>
      <p:bldP spid="88" grpId="0" animBg="1"/>
      <p:bldP spid="89" grpId="0" animBg="1"/>
      <p:bldP spid="90" grpId="0" animBg="1"/>
      <p:bldP spid="91" grpId="0" animBg="1"/>
      <p:bldP spid="92" grpId="0" animBg="1"/>
      <p:bldP spid="93" grpId="0" animBg="1"/>
      <p:bldP spid="94" grpId="0" animBg="1"/>
      <p:bldP spid="97" grpId="0" animBg="1"/>
      <p:bldP spid="119" grpId="0" animBg="1"/>
      <p:bldP spid="136" grpId="0" animBg="1"/>
      <p:bldP spid="138" grpId="0" animBg="1"/>
      <p:bldP spid="141" grpId="0" animBg="1"/>
      <p:bldP spid="1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Boolean Retrieval</a:t>
            </a:r>
            <a:endParaRPr lang="en-US"/>
          </a:p>
        </p:txBody>
      </p:sp>
      <p:sp>
        <p:nvSpPr>
          <p:cNvPr id="20483" name="Content Placeholder 2"/>
          <p:cNvSpPr>
            <a:spLocks noGrp="1"/>
          </p:cNvSpPr>
          <p:nvPr>
            <p:ph idx="1"/>
          </p:nvPr>
        </p:nvSpPr>
        <p:spPr/>
        <p:txBody>
          <a:bodyPr/>
          <a:lstStyle/>
          <a:p>
            <a:r>
              <a:rPr lang="en-US" dirty="0"/>
              <a:t>To execute a Boolean query:</a:t>
            </a:r>
            <a:endParaRPr lang="en-US" dirty="0"/>
          </a:p>
          <a:p>
            <a:pPr lvl="1"/>
            <a:r>
              <a:rPr lang="en-US" dirty="0"/>
              <a:t>Build query syntax tree</a:t>
            </a:r>
            <a:endParaRPr lang="en-US" dirty="0"/>
          </a:p>
          <a:p>
            <a:pPr lvl="1"/>
            <a:endParaRPr lang="en-US" dirty="0"/>
          </a:p>
          <a:p>
            <a:pPr lvl="1"/>
            <a:endParaRPr lang="en-US" dirty="0"/>
          </a:p>
          <a:p>
            <a:pPr lvl="1"/>
            <a:r>
              <a:rPr lang="en-US" dirty="0"/>
              <a:t>For each clause, look up postings</a:t>
            </a:r>
            <a:endParaRPr lang="en-US" dirty="0"/>
          </a:p>
          <a:p>
            <a:pPr lvl="1"/>
            <a:endParaRPr lang="en-US" dirty="0"/>
          </a:p>
          <a:p>
            <a:pPr lvl="1"/>
            <a:endParaRPr lang="en-US" dirty="0"/>
          </a:p>
          <a:p>
            <a:pPr lvl="1"/>
            <a:endParaRPr lang="en-US" dirty="0"/>
          </a:p>
          <a:p>
            <a:pPr lvl="1"/>
            <a:r>
              <a:rPr lang="en-US" dirty="0"/>
              <a:t>Traverse postings and apply Boolean operator</a:t>
            </a:r>
            <a:endParaRPr lang="en-US" dirty="0"/>
          </a:p>
          <a:p>
            <a:r>
              <a:rPr lang="en-US" dirty="0"/>
              <a:t>Efficiency analysis</a:t>
            </a:r>
            <a:endParaRPr lang="en-US" dirty="0"/>
          </a:p>
          <a:p>
            <a:pPr lvl="1"/>
            <a:r>
              <a:rPr lang="en-US" dirty="0"/>
              <a:t>Postings traversal is linear (assuming sorted postings)</a:t>
            </a:r>
            <a:endParaRPr lang="en-US" dirty="0"/>
          </a:p>
          <a:p>
            <a:pPr lvl="1"/>
            <a:r>
              <a:rPr lang="en-US" dirty="0"/>
              <a:t>Start with shortest posting first </a:t>
            </a:r>
            <a:endParaRPr lang="en-US" dirty="0"/>
          </a:p>
          <a:p>
            <a:pPr lvl="1"/>
            <a:endParaRPr lang="en-US" dirty="0"/>
          </a:p>
        </p:txBody>
      </p:sp>
      <p:sp>
        <p:nvSpPr>
          <p:cNvPr id="20484" name="TextBox 3"/>
          <p:cNvSpPr txBox="1">
            <a:spLocks noChangeArrowheads="1"/>
          </p:cNvSpPr>
          <p:nvPr/>
        </p:nvSpPr>
        <p:spPr bwMode="auto">
          <a:xfrm>
            <a:off x="2743200" y="2133600"/>
            <a:ext cx="2500877" cy="338554"/>
          </a:xfrm>
          <a:prstGeom prst="rect">
            <a:avLst/>
          </a:prstGeom>
          <a:noFill/>
          <a:ln w="9525">
            <a:noFill/>
            <a:miter lim="800000"/>
          </a:ln>
        </p:spPr>
        <p:txBody>
          <a:bodyPr wrap="none">
            <a:spAutoFit/>
          </a:bodyPr>
          <a:lstStyle/>
          <a:p>
            <a:r>
              <a:rPr lang="en-US" b="0" dirty="0">
                <a:solidFill>
                  <a:schemeClr val="bg1"/>
                </a:solidFill>
              </a:rPr>
              <a:t>( blue AND fish ) OR ham</a:t>
            </a:r>
            <a:endParaRPr lang="en-US" b="0" dirty="0">
              <a:solidFill>
                <a:schemeClr val="bg1"/>
              </a:solidFill>
            </a:endParaRPr>
          </a:p>
        </p:txBody>
      </p:sp>
      <p:grpSp>
        <p:nvGrpSpPr>
          <p:cNvPr id="54" name="Group 53"/>
          <p:cNvGrpSpPr/>
          <p:nvPr/>
        </p:nvGrpSpPr>
        <p:grpSpPr>
          <a:xfrm>
            <a:off x="6121786" y="1752600"/>
            <a:ext cx="2001878" cy="1329154"/>
            <a:chOff x="6121786" y="1752600"/>
            <a:chExt cx="2001878" cy="1329154"/>
          </a:xfrm>
        </p:grpSpPr>
        <p:sp>
          <p:nvSpPr>
            <p:cNvPr id="20485" name="TextBox 4"/>
            <p:cNvSpPr txBox="1">
              <a:spLocks noChangeArrowheads="1"/>
            </p:cNvSpPr>
            <p:nvPr/>
          </p:nvSpPr>
          <p:spPr bwMode="auto">
            <a:xfrm>
              <a:off x="6781800" y="2743200"/>
              <a:ext cx="570990" cy="338554"/>
            </a:xfrm>
            <a:prstGeom prst="rect">
              <a:avLst/>
            </a:prstGeom>
            <a:noFill/>
            <a:ln w="9525">
              <a:noFill/>
              <a:miter lim="800000"/>
            </a:ln>
          </p:spPr>
          <p:txBody>
            <a:bodyPr wrap="none">
              <a:spAutoFit/>
            </a:bodyPr>
            <a:lstStyle/>
            <a:p>
              <a:r>
                <a:rPr lang="en-US" b="0" dirty="0">
                  <a:solidFill>
                    <a:schemeClr val="bg1"/>
                  </a:solidFill>
                </a:rPr>
                <a:t>blue</a:t>
              </a:r>
              <a:endParaRPr lang="en-US" b="0" dirty="0">
                <a:solidFill>
                  <a:schemeClr val="bg1"/>
                </a:solidFill>
              </a:endParaRPr>
            </a:p>
          </p:txBody>
        </p:sp>
        <p:sp>
          <p:nvSpPr>
            <p:cNvPr id="20486" name="TextBox 5"/>
            <p:cNvSpPr txBox="1">
              <a:spLocks noChangeArrowheads="1"/>
            </p:cNvSpPr>
            <p:nvPr/>
          </p:nvSpPr>
          <p:spPr bwMode="auto">
            <a:xfrm>
              <a:off x="7620000" y="2743200"/>
              <a:ext cx="503664" cy="338554"/>
            </a:xfrm>
            <a:prstGeom prst="rect">
              <a:avLst/>
            </a:prstGeom>
            <a:noFill/>
            <a:ln w="9525">
              <a:noFill/>
              <a:miter lim="800000"/>
            </a:ln>
          </p:spPr>
          <p:txBody>
            <a:bodyPr wrap="none">
              <a:spAutoFit/>
            </a:bodyPr>
            <a:lstStyle/>
            <a:p>
              <a:r>
                <a:rPr lang="en-US" b="0" dirty="0">
                  <a:solidFill>
                    <a:schemeClr val="bg1"/>
                  </a:solidFill>
                </a:rPr>
                <a:t>fish</a:t>
              </a:r>
              <a:endParaRPr lang="en-US" b="0" dirty="0">
                <a:solidFill>
                  <a:schemeClr val="bg1"/>
                </a:solidFill>
              </a:endParaRPr>
            </a:p>
          </p:txBody>
        </p:sp>
        <p:sp>
          <p:nvSpPr>
            <p:cNvPr id="20487" name="TextBox 6"/>
            <p:cNvSpPr txBox="1">
              <a:spLocks noChangeArrowheads="1"/>
            </p:cNvSpPr>
            <p:nvPr/>
          </p:nvSpPr>
          <p:spPr bwMode="auto">
            <a:xfrm>
              <a:off x="7162800" y="2209800"/>
              <a:ext cx="615874" cy="338554"/>
            </a:xfrm>
            <a:prstGeom prst="rect">
              <a:avLst/>
            </a:prstGeom>
            <a:noFill/>
            <a:ln w="9525">
              <a:noFill/>
              <a:miter lim="800000"/>
            </a:ln>
          </p:spPr>
          <p:txBody>
            <a:bodyPr wrap="none">
              <a:spAutoFit/>
            </a:bodyPr>
            <a:lstStyle/>
            <a:p>
              <a:r>
                <a:rPr lang="en-US" b="0" dirty="0">
                  <a:solidFill>
                    <a:schemeClr val="bg1"/>
                  </a:solidFill>
                </a:rPr>
                <a:t>AND</a:t>
              </a:r>
              <a:endParaRPr lang="en-US" b="0" dirty="0">
                <a:solidFill>
                  <a:schemeClr val="bg1"/>
                </a:solidFill>
              </a:endParaRPr>
            </a:p>
          </p:txBody>
        </p:sp>
        <p:sp>
          <p:nvSpPr>
            <p:cNvPr id="20488" name="TextBox 7"/>
            <p:cNvSpPr txBox="1">
              <a:spLocks noChangeArrowheads="1"/>
            </p:cNvSpPr>
            <p:nvPr/>
          </p:nvSpPr>
          <p:spPr bwMode="auto">
            <a:xfrm>
              <a:off x="6121786" y="2209800"/>
              <a:ext cx="583814" cy="338554"/>
            </a:xfrm>
            <a:prstGeom prst="rect">
              <a:avLst/>
            </a:prstGeom>
            <a:noFill/>
            <a:ln w="9525">
              <a:noFill/>
              <a:miter lim="800000"/>
            </a:ln>
          </p:spPr>
          <p:txBody>
            <a:bodyPr wrap="none">
              <a:spAutoFit/>
            </a:bodyPr>
            <a:lstStyle/>
            <a:p>
              <a:r>
                <a:rPr lang="en-US" b="0" dirty="0">
                  <a:solidFill>
                    <a:schemeClr val="bg1"/>
                  </a:solidFill>
                </a:rPr>
                <a:t>ham</a:t>
              </a:r>
              <a:endParaRPr lang="en-US" b="0" dirty="0">
                <a:solidFill>
                  <a:schemeClr val="bg1"/>
                </a:solidFill>
              </a:endParaRPr>
            </a:p>
          </p:txBody>
        </p:sp>
        <p:sp>
          <p:nvSpPr>
            <p:cNvPr id="20489" name="TextBox 8"/>
            <p:cNvSpPr txBox="1">
              <a:spLocks noChangeArrowheads="1"/>
            </p:cNvSpPr>
            <p:nvPr/>
          </p:nvSpPr>
          <p:spPr bwMode="auto">
            <a:xfrm>
              <a:off x="6705600" y="1752600"/>
              <a:ext cx="492443" cy="338554"/>
            </a:xfrm>
            <a:prstGeom prst="rect">
              <a:avLst/>
            </a:prstGeom>
            <a:noFill/>
            <a:ln w="9525">
              <a:noFill/>
              <a:miter lim="800000"/>
            </a:ln>
          </p:spPr>
          <p:txBody>
            <a:bodyPr wrap="none">
              <a:spAutoFit/>
            </a:bodyPr>
            <a:lstStyle/>
            <a:p>
              <a:r>
                <a:rPr lang="en-US" b="0" dirty="0">
                  <a:solidFill>
                    <a:schemeClr val="bg1"/>
                  </a:solidFill>
                </a:rPr>
                <a:t>OR</a:t>
              </a:r>
              <a:endParaRPr lang="en-US" b="0" dirty="0">
                <a:solidFill>
                  <a:schemeClr val="bg1"/>
                </a:solidFill>
              </a:endParaRPr>
            </a:p>
          </p:txBody>
        </p:sp>
        <p:cxnSp>
          <p:nvCxnSpPr>
            <p:cNvPr id="20490" name="Straight Arrow Connector 10"/>
            <p:cNvCxnSpPr>
              <a:cxnSpLocks noChangeShapeType="1"/>
              <a:stCxn id="20489" idx="2"/>
              <a:endCxn id="20488" idx="0"/>
            </p:cNvCxnSpPr>
            <p:nvPr/>
          </p:nvCxnSpPr>
          <p:spPr bwMode="auto">
            <a:xfrm rot="5400000">
              <a:off x="6623435" y="1881413"/>
              <a:ext cx="118646" cy="538129"/>
            </a:xfrm>
            <a:prstGeom prst="straightConnector1">
              <a:avLst/>
            </a:prstGeom>
            <a:noFill/>
            <a:ln w="9525" algn="ctr">
              <a:solidFill>
                <a:schemeClr val="bg1"/>
              </a:solidFill>
              <a:round/>
            </a:ln>
          </p:spPr>
        </p:cxnSp>
        <p:cxnSp>
          <p:nvCxnSpPr>
            <p:cNvPr id="20491" name="Straight Arrow Connector 11"/>
            <p:cNvCxnSpPr>
              <a:cxnSpLocks noChangeShapeType="1"/>
              <a:stCxn id="20489" idx="2"/>
              <a:endCxn id="20487" idx="0"/>
            </p:cNvCxnSpPr>
            <p:nvPr/>
          </p:nvCxnSpPr>
          <p:spPr bwMode="auto">
            <a:xfrm rot="16200000" flipH="1">
              <a:off x="7151956" y="1891019"/>
              <a:ext cx="118646" cy="518915"/>
            </a:xfrm>
            <a:prstGeom prst="straightConnector1">
              <a:avLst/>
            </a:prstGeom>
            <a:noFill/>
            <a:ln w="9525" algn="ctr">
              <a:solidFill>
                <a:schemeClr val="bg1"/>
              </a:solidFill>
              <a:round/>
            </a:ln>
          </p:spPr>
        </p:cxnSp>
        <p:cxnSp>
          <p:nvCxnSpPr>
            <p:cNvPr id="20492" name="Straight Arrow Connector 14"/>
            <p:cNvCxnSpPr>
              <a:cxnSpLocks noChangeShapeType="1"/>
              <a:stCxn id="20487" idx="2"/>
              <a:endCxn id="20486" idx="0"/>
            </p:cNvCxnSpPr>
            <p:nvPr/>
          </p:nvCxnSpPr>
          <p:spPr bwMode="auto">
            <a:xfrm rot="16200000" flipH="1">
              <a:off x="7573861" y="2445229"/>
              <a:ext cx="194846" cy="401095"/>
            </a:xfrm>
            <a:prstGeom prst="straightConnector1">
              <a:avLst/>
            </a:prstGeom>
            <a:noFill/>
            <a:ln w="9525" algn="ctr">
              <a:solidFill>
                <a:schemeClr val="bg1"/>
              </a:solidFill>
              <a:round/>
            </a:ln>
          </p:spPr>
        </p:cxnSp>
        <p:cxnSp>
          <p:nvCxnSpPr>
            <p:cNvPr id="20493" name="Straight Arrow Connector 17"/>
            <p:cNvCxnSpPr>
              <a:cxnSpLocks noChangeShapeType="1"/>
              <a:stCxn id="20487" idx="2"/>
              <a:endCxn id="20485" idx="0"/>
            </p:cNvCxnSpPr>
            <p:nvPr/>
          </p:nvCxnSpPr>
          <p:spPr bwMode="auto">
            <a:xfrm rot="5400000">
              <a:off x="7171593" y="2444056"/>
              <a:ext cx="194846" cy="403442"/>
            </a:xfrm>
            <a:prstGeom prst="straightConnector1">
              <a:avLst/>
            </a:prstGeom>
            <a:noFill/>
            <a:ln w="9525" algn="ctr">
              <a:solidFill>
                <a:schemeClr val="bg1"/>
              </a:solidFill>
              <a:round/>
            </a:ln>
          </p:spPr>
        </p:cxnSp>
      </p:grpSp>
      <p:sp>
        <p:nvSpPr>
          <p:cNvPr id="20494" name="Right Arrow 21"/>
          <p:cNvSpPr>
            <a:spLocks noChangeArrowheads="1"/>
          </p:cNvSpPr>
          <p:nvPr/>
        </p:nvSpPr>
        <p:spPr bwMode="auto">
          <a:xfrm>
            <a:off x="5453063" y="2133600"/>
            <a:ext cx="490537" cy="381000"/>
          </a:xfrm>
          <a:prstGeom prst="rightArrow">
            <a:avLst>
              <a:gd name="adj1" fmla="val 50000"/>
              <a:gd name="adj2" fmla="val 50069"/>
            </a:avLst>
          </a:prstGeom>
        </p:spPr>
        <p:style>
          <a:lnRef idx="2">
            <a:schemeClr val="accent2">
              <a:shade val="50000"/>
            </a:schemeClr>
          </a:lnRef>
          <a:fillRef idx="1">
            <a:schemeClr val="accent2"/>
          </a:fillRef>
          <a:effectRef idx="0">
            <a:schemeClr val="accent2"/>
          </a:effectRef>
          <a:fontRef idx="minor">
            <a:schemeClr val="lt1"/>
          </a:fontRef>
        </p:style>
        <p:txBody>
          <a:bodyPr/>
          <a:lstStyle/>
          <a:p>
            <a:endParaRPr lang="en-US">
              <a:solidFill>
                <a:schemeClr val="bg1"/>
              </a:solidFill>
            </a:endParaRPr>
          </a:p>
        </p:txBody>
      </p:sp>
      <p:grpSp>
        <p:nvGrpSpPr>
          <p:cNvPr id="59" name="Group 58"/>
          <p:cNvGrpSpPr/>
          <p:nvPr/>
        </p:nvGrpSpPr>
        <p:grpSpPr>
          <a:xfrm>
            <a:off x="2667000" y="3200400"/>
            <a:ext cx="2176464" cy="685800"/>
            <a:chOff x="2667000" y="3200400"/>
            <a:chExt cx="2176464" cy="685800"/>
          </a:xfrm>
        </p:grpSpPr>
        <p:sp>
          <p:nvSpPr>
            <p:cNvPr id="46" name="Rectangle 8"/>
            <p:cNvSpPr>
              <a:spLocks noChangeArrowheads="1"/>
            </p:cNvSpPr>
            <p:nvPr/>
          </p:nvSpPr>
          <p:spPr bwMode="auto">
            <a:xfrm>
              <a:off x="4046538" y="3586163"/>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7" name="Rectangle 19"/>
            <p:cNvSpPr>
              <a:spLocks noChangeArrowheads="1"/>
            </p:cNvSpPr>
            <p:nvPr/>
          </p:nvSpPr>
          <p:spPr bwMode="auto">
            <a:xfrm>
              <a:off x="4046538" y="3200400"/>
              <a:ext cx="284163" cy="3000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48" name="Rectangle 19"/>
            <p:cNvSpPr>
              <a:spLocks noChangeArrowheads="1"/>
            </p:cNvSpPr>
            <p:nvPr/>
          </p:nvSpPr>
          <p:spPr bwMode="auto">
            <a:xfrm>
              <a:off x="2667000" y="3200400"/>
              <a:ext cx="1150938" cy="3000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49" name="Rectangle 19"/>
            <p:cNvSpPr>
              <a:spLocks noChangeArrowheads="1"/>
            </p:cNvSpPr>
            <p:nvPr/>
          </p:nvSpPr>
          <p:spPr bwMode="auto">
            <a:xfrm>
              <a:off x="2667000" y="3586163"/>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50" name="Rectangle 7"/>
            <p:cNvSpPr>
              <a:spLocks noChangeArrowheads="1"/>
            </p:cNvSpPr>
            <p:nvPr/>
          </p:nvSpPr>
          <p:spPr bwMode="auto">
            <a:xfrm>
              <a:off x="4559301" y="3586163"/>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cxnSp>
          <p:nvCxnSpPr>
            <p:cNvPr id="51" name="Straight Arrow Connector 227"/>
            <p:cNvCxnSpPr>
              <a:cxnSpLocks noChangeShapeType="1"/>
              <a:stCxn id="48" idx="3"/>
              <a:endCxn id="47" idx="1"/>
            </p:cNvCxnSpPr>
            <p:nvPr/>
          </p:nvCxnSpPr>
          <p:spPr bwMode="auto">
            <a:xfrm>
              <a:off x="3817938" y="3350419"/>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52" name="Straight Arrow Connector 235"/>
            <p:cNvCxnSpPr>
              <a:cxnSpLocks noChangeShapeType="1"/>
              <a:stCxn id="49" idx="3"/>
              <a:endCxn id="46" idx="1"/>
            </p:cNvCxnSpPr>
            <p:nvPr/>
          </p:nvCxnSpPr>
          <p:spPr bwMode="auto">
            <a:xfrm>
              <a:off x="3817938" y="3736182"/>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53" name="Straight Arrow Connector 235"/>
            <p:cNvCxnSpPr>
              <a:cxnSpLocks noChangeShapeType="1"/>
              <a:stCxn id="46" idx="3"/>
              <a:endCxn id="50" idx="1"/>
            </p:cNvCxnSpPr>
            <p:nvPr/>
          </p:nvCxnSpPr>
          <p:spPr bwMode="auto">
            <a:xfrm>
              <a:off x="4330701" y="3736182"/>
              <a:ext cx="228600"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gr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8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0484" grpId="0"/>
      <p:bldP spid="2049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r>
              <a:rPr lang="en-US"/>
              <a:t>Strengths and Weaknesses</a:t>
            </a:r>
            <a:endParaRPr lang="en-US"/>
          </a:p>
        </p:txBody>
      </p:sp>
      <p:sp>
        <p:nvSpPr>
          <p:cNvPr id="22531" name="Rectangle 5"/>
          <p:cNvSpPr>
            <a:spLocks noGrp="1" noChangeArrowheads="1"/>
          </p:cNvSpPr>
          <p:nvPr>
            <p:ph type="body" idx="1"/>
          </p:nvPr>
        </p:nvSpPr>
        <p:spPr/>
        <p:txBody>
          <a:bodyPr/>
          <a:lstStyle/>
          <a:p>
            <a:r>
              <a:rPr lang="en-US" dirty="0"/>
              <a:t>Strengths</a:t>
            </a:r>
            <a:endParaRPr lang="en-US" dirty="0"/>
          </a:p>
          <a:p>
            <a:pPr lvl="1"/>
            <a:r>
              <a:rPr lang="en-US" dirty="0"/>
              <a:t>Precise, if you know the right strategies</a:t>
            </a:r>
            <a:endParaRPr lang="en-US" dirty="0"/>
          </a:p>
          <a:p>
            <a:pPr lvl="1"/>
            <a:r>
              <a:rPr lang="en-US" dirty="0"/>
              <a:t>Precise, if you have an idea of what you’re looking for</a:t>
            </a:r>
            <a:endParaRPr lang="en-US" dirty="0"/>
          </a:p>
          <a:p>
            <a:pPr lvl="1"/>
            <a:r>
              <a:rPr lang="en-US" dirty="0"/>
              <a:t>Implementations are fast and efficient</a:t>
            </a:r>
            <a:endParaRPr lang="en-US" dirty="0"/>
          </a:p>
          <a:p>
            <a:r>
              <a:rPr lang="en-US" dirty="0"/>
              <a:t>Weaknesses</a:t>
            </a:r>
            <a:endParaRPr lang="en-US" dirty="0"/>
          </a:p>
          <a:p>
            <a:pPr lvl="1"/>
            <a:r>
              <a:rPr lang="en-US" dirty="0"/>
              <a:t>Users must learn Boolean logic</a:t>
            </a:r>
            <a:endParaRPr lang="en-US" dirty="0"/>
          </a:p>
          <a:p>
            <a:pPr lvl="1"/>
            <a:r>
              <a:rPr lang="en-US" dirty="0"/>
              <a:t>Boolean logic insufficient to capture the richness of language</a:t>
            </a:r>
            <a:endParaRPr lang="en-US" dirty="0"/>
          </a:p>
          <a:p>
            <a:pPr lvl="1"/>
            <a:r>
              <a:rPr lang="en-US" dirty="0"/>
              <a:t>No control over size of result set: either too many hits or none</a:t>
            </a:r>
            <a:endParaRPr lang="en-US" dirty="0"/>
          </a:p>
          <a:p>
            <a:pPr lvl="1"/>
            <a:r>
              <a:rPr lang="en-US" dirty="0">
                <a:solidFill>
                  <a:srgbClr val="FF0000"/>
                </a:solidFill>
              </a:rPr>
              <a:t>When do you stop reading? </a:t>
            </a:r>
            <a:r>
              <a:rPr lang="en-US" dirty="0"/>
              <a:t>All documents in the result set are considered “equally good”</a:t>
            </a:r>
            <a:endParaRPr lang="en-US" dirty="0"/>
          </a:p>
          <a:p>
            <a:pPr lvl="1"/>
            <a:r>
              <a:rPr lang="en-US" dirty="0">
                <a:solidFill>
                  <a:srgbClr val="FF0000"/>
                </a:solidFill>
              </a:rPr>
              <a:t>What about partial matches? </a:t>
            </a:r>
            <a:r>
              <a:rPr lang="en-US" dirty="0"/>
              <a:t>Documents that “don’t quite match” the query may be useful also</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Ranked Retrieval</a:t>
            </a:r>
            <a:endParaRPr lang="en-US"/>
          </a:p>
        </p:txBody>
      </p:sp>
      <p:sp>
        <p:nvSpPr>
          <p:cNvPr id="23555" name="Rectangle 3"/>
          <p:cNvSpPr>
            <a:spLocks noGrp="1" noChangeArrowheads="1"/>
          </p:cNvSpPr>
          <p:nvPr>
            <p:ph type="body" idx="1"/>
          </p:nvPr>
        </p:nvSpPr>
        <p:spPr/>
        <p:txBody>
          <a:bodyPr/>
          <a:lstStyle/>
          <a:p>
            <a:r>
              <a:rPr lang="en-US" dirty="0"/>
              <a:t>Order documents by how likely they are to be relevant to the information need</a:t>
            </a:r>
            <a:endParaRPr lang="en-US" dirty="0"/>
          </a:p>
          <a:p>
            <a:pPr lvl="1"/>
            <a:r>
              <a:rPr lang="en-US" dirty="0"/>
              <a:t>Estimate relevance(</a:t>
            </a:r>
            <a:r>
              <a:rPr lang="en-US" i="1" dirty="0"/>
              <a:t>q</a:t>
            </a:r>
            <a:r>
              <a:rPr lang="en-US" dirty="0"/>
              <a:t>, </a:t>
            </a:r>
            <a:r>
              <a:rPr lang="en-US" i="1" dirty="0" err="1"/>
              <a:t>d</a:t>
            </a:r>
            <a:r>
              <a:rPr lang="en-US" i="1" baseline="-25000" dirty="0" err="1"/>
              <a:t>i</a:t>
            </a:r>
            <a:r>
              <a:rPr lang="en-US" dirty="0"/>
              <a:t>)</a:t>
            </a:r>
            <a:endParaRPr lang="en-US" dirty="0"/>
          </a:p>
          <a:p>
            <a:pPr lvl="1"/>
            <a:r>
              <a:rPr lang="en-US" dirty="0"/>
              <a:t>Sort documents by relevance</a:t>
            </a:r>
            <a:endParaRPr lang="en-US" dirty="0"/>
          </a:p>
          <a:p>
            <a:pPr lvl="1"/>
            <a:r>
              <a:rPr lang="en-US" dirty="0"/>
              <a:t>Display sorted results</a:t>
            </a:r>
            <a:endParaRPr lang="en-US" dirty="0"/>
          </a:p>
          <a:p>
            <a:r>
              <a:rPr lang="en-US" dirty="0"/>
              <a:t>User model</a:t>
            </a:r>
            <a:endParaRPr lang="en-US" dirty="0"/>
          </a:p>
          <a:p>
            <a:pPr lvl="1"/>
            <a:r>
              <a:rPr lang="en-US" dirty="0"/>
              <a:t>Present hits one screen at a time, best results first</a:t>
            </a:r>
            <a:endParaRPr lang="en-US" dirty="0"/>
          </a:p>
          <a:p>
            <a:pPr lvl="1"/>
            <a:r>
              <a:rPr lang="en-US" dirty="0"/>
              <a:t>At any point, users can decide to stop looking</a:t>
            </a:r>
            <a:endParaRPr lang="en-US" dirty="0"/>
          </a:p>
          <a:p>
            <a:r>
              <a:rPr lang="en-US" dirty="0"/>
              <a:t>How do we estimate relevance?</a:t>
            </a:r>
            <a:endParaRPr lang="en-US" dirty="0"/>
          </a:p>
          <a:p>
            <a:pPr lvl="1"/>
            <a:r>
              <a:rPr lang="en-US" dirty="0"/>
              <a:t>Assume document is relevant if it has a lot of query terms</a:t>
            </a:r>
            <a:endParaRPr lang="en-US" dirty="0"/>
          </a:p>
          <a:p>
            <a:pPr lvl="1"/>
            <a:r>
              <a:rPr lang="en-US" dirty="0"/>
              <a:t>Replace relevance(</a:t>
            </a:r>
            <a:r>
              <a:rPr lang="en-US" i="1" dirty="0"/>
              <a:t>q</a:t>
            </a:r>
            <a:r>
              <a:rPr lang="en-US" dirty="0"/>
              <a:t>, </a:t>
            </a:r>
            <a:r>
              <a:rPr lang="en-US" i="1" dirty="0" err="1"/>
              <a:t>d</a:t>
            </a:r>
            <a:r>
              <a:rPr lang="en-US" i="1" baseline="-25000" dirty="0" err="1"/>
              <a:t>i</a:t>
            </a:r>
            <a:r>
              <a:rPr lang="en-US" dirty="0"/>
              <a:t>) with </a:t>
            </a:r>
            <a:r>
              <a:rPr lang="en-US" dirty="0" err="1"/>
              <a:t>sim</a:t>
            </a:r>
            <a:r>
              <a:rPr lang="en-US" dirty="0"/>
              <a:t>(</a:t>
            </a:r>
            <a:r>
              <a:rPr lang="en-US" i="1" dirty="0"/>
              <a:t>q</a:t>
            </a:r>
            <a:r>
              <a:rPr lang="en-US" dirty="0"/>
              <a:t>, </a:t>
            </a:r>
            <a:r>
              <a:rPr lang="en-US" i="1" dirty="0" err="1"/>
              <a:t>d</a:t>
            </a:r>
            <a:r>
              <a:rPr lang="en-US" i="1" baseline="-25000" dirty="0" err="1"/>
              <a:t>i</a:t>
            </a:r>
            <a:r>
              <a:rPr lang="en-US" dirty="0"/>
              <a:t>)</a:t>
            </a:r>
            <a:endParaRPr lang="en-US" dirty="0"/>
          </a:p>
          <a:p>
            <a:pPr lvl="1"/>
            <a:r>
              <a:rPr lang="en-US" dirty="0"/>
              <a:t>Compute similarity of vector representations</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2400" y="114300"/>
            <a:ext cx="8686800" cy="1028700"/>
          </a:xfrm>
        </p:spPr>
        <p:txBody>
          <a:bodyPr/>
          <a:lstStyle/>
          <a:p>
            <a:r>
              <a:rPr lang="en-US"/>
              <a:t>Vector Space Model</a:t>
            </a:r>
            <a:endParaRPr lang="en-US"/>
          </a:p>
        </p:txBody>
      </p:sp>
      <p:sp>
        <p:nvSpPr>
          <p:cNvPr id="1354755" name="Text Box 3"/>
          <p:cNvSpPr txBox="1">
            <a:spLocks noChangeArrowheads="1"/>
          </p:cNvSpPr>
          <p:nvPr/>
        </p:nvSpPr>
        <p:spPr bwMode="auto">
          <a:xfrm>
            <a:off x="914400" y="4876800"/>
            <a:ext cx="6858000" cy="701675"/>
          </a:xfrm>
          <a:prstGeom prst="rect">
            <a:avLst/>
          </a:prstGeom>
          <a:noFill/>
          <a:ln w="12700">
            <a:noFill/>
            <a:miter lim="800000"/>
            <a:headEnd type="none" w="sm" len="sm"/>
            <a:tailEnd type="none" w="sm" len="sm"/>
          </a:ln>
          <a:effectLst/>
        </p:spPr>
        <p:txBody>
          <a:bodyPr>
            <a:spAutoFit/>
          </a:bodyPr>
          <a:lstStyle/>
          <a:p>
            <a:pPr>
              <a:defRPr/>
            </a:pPr>
            <a:r>
              <a:rPr lang="en-US" sz="2000" dirty="0">
                <a:solidFill>
                  <a:schemeClr val="bg1"/>
                </a:solidFill>
                <a:latin typeface="+mn-lt"/>
              </a:rPr>
              <a:t>Assumption: </a:t>
            </a:r>
            <a:r>
              <a:rPr lang="en-US" sz="2000" b="0" dirty="0">
                <a:solidFill>
                  <a:schemeClr val="bg1"/>
                </a:solidFill>
                <a:latin typeface="+mn-lt"/>
              </a:rPr>
              <a:t>Documents that are “close together” in vector space “talk about” the same things</a:t>
            </a:r>
            <a:endParaRPr lang="en-US" sz="2000" b="0" dirty="0">
              <a:solidFill>
                <a:schemeClr val="bg1"/>
              </a:solidFill>
              <a:latin typeface="+mn-lt"/>
            </a:endParaRPr>
          </a:p>
        </p:txBody>
      </p:sp>
      <p:cxnSp>
        <p:nvCxnSpPr>
          <p:cNvPr id="24580" name="AutoShape 4"/>
          <p:cNvCxnSpPr>
            <a:cxnSpLocks noChangeShapeType="1"/>
          </p:cNvCxnSpPr>
          <p:nvPr/>
        </p:nvCxnSpPr>
        <p:spPr bwMode="auto">
          <a:xfrm>
            <a:off x="4038600" y="3278188"/>
            <a:ext cx="2667000" cy="0"/>
          </a:xfrm>
          <a:prstGeom prst="straightConnector1">
            <a:avLst/>
          </a:prstGeom>
          <a:noFill/>
          <a:ln w="25400">
            <a:solidFill>
              <a:schemeClr val="bg1"/>
            </a:solidFill>
            <a:round/>
            <a:tailEnd type="triangle" w="med" len="med"/>
          </a:ln>
        </p:spPr>
      </p:cxnSp>
      <p:cxnSp>
        <p:nvCxnSpPr>
          <p:cNvPr id="24581" name="AutoShape 5"/>
          <p:cNvCxnSpPr>
            <a:cxnSpLocks noChangeShapeType="1"/>
          </p:cNvCxnSpPr>
          <p:nvPr/>
        </p:nvCxnSpPr>
        <p:spPr bwMode="auto">
          <a:xfrm flipV="1">
            <a:off x="4038600" y="1373188"/>
            <a:ext cx="0" cy="1905000"/>
          </a:xfrm>
          <a:prstGeom prst="straightConnector1">
            <a:avLst/>
          </a:prstGeom>
          <a:noFill/>
          <a:ln w="25400">
            <a:solidFill>
              <a:schemeClr val="bg1"/>
            </a:solidFill>
            <a:round/>
            <a:tailEnd type="triangle" w="med" len="med"/>
          </a:ln>
        </p:spPr>
      </p:cxnSp>
      <p:cxnSp>
        <p:nvCxnSpPr>
          <p:cNvPr id="24582" name="AutoShape 6"/>
          <p:cNvCxnSpPr>
            <a:cxnSpLocks noChangeShapeType="1"/>
          </p:cNvCxnSpPr>
          <p:nvPr/>
        </p:nvCxnSpPr>
        <p:spPr bwMode="auto">
          <a:xfrm flipH="1">
            <a:off x="2286000" y="3278188"/>
            <a:ext cx="1752600" cy="1066800"/>
          </a:xfrm>
          <a:prstGeom prst="straightConnector1">
            <a:avLst/>
          </a:prstGeom>
          <a:noFill/>
          <a:ln w="25400">
            <a:solidFill>
              <a:schemeClr val="bg1"/>
            </a:solidFill>
            <a:round/>
            <a:tailEnd type="triangle" w="med" len="med"/>
          </a:ln>
        </p:spPr>
      </p:cxnSp>
      <p:cxnSp>
        <p:nvCxnSpPr>
          <p:cNvPr id="24583" name="AutoShape 7"/>
          <p:cNvCxnSpPr>
            <a:cxnSpLocks noChangeShapeType="1"/>
          </p:cNvCxnSpPr>
          <p:nvPr/>
        </p:nvCxnSpPr>
        <p:spPr bwMode="auto">
          <a:xfrm flipV="1">
            <a:off x="4038600" y="2592388"/>
            <a:ext cx="1905000" cy="685800"/>
          </a:xfrm>
          <a:prstGeom prst="straightConnector1">
            <a:avLst/>
          </a:prstGeom>
          <a:noFill/>
          <a:ln w="19050">
            <a:solidFill>
              <a:schemeClr val="bg1"/>
            </a:solidFill>
            <a:prstDash val="dash"/>
            <a:round/>
            <a:tailEnd type="triangle" w="med" len="med"/>
          </a:ln>
        </p:spPr>
      </p:cxnSp>
      <p:cxnSp>
        <p:nvCxnSpPr>
          <p:cNvPr id="24584" name="AutoShape 8"/>
          <p:cNvCxnSpPr>
            <a:cxnSpLocks noChangeShapeType="1"/>
          </p:cNvCxnSpPr>
          <p:nvPr/>
        </p:nvCxnSpPr>
        <p:spPr bwMode="auto">
          <a:xfrm>
            <a:off x="4038600" y="3278188"/>
            <a:ext cx="1600200" cy="685800"/>
          </a:xfrm>
          <a:prstGeom prst="straightConnector1">
            <a:avLst/>
          </a:prstGeom>
          <a:noFill/>
          <a:ln w="19050">
            <a:solidFill>
              <a:schemeClr val="bg1"/>
            </a:solidFill>
            <a:prstDash val="dash"/>
            <a:round/>
            <a:tailEnd type="triangle" w="med" len="med"/>
          </a:ln>
        </p:spPr>
      </p:cxnSp>
      <p:cxnSp>
        <p:nvCxnSpPr>
          <p:cNvPr id="24585" name="AutoShape 9"/>
          <p:cNvCxnSpPr>
            <a:cxnSpLocks noChangeShapeType="1"/>
          </p:cNvCxnSpPr>
          <p:nvPr/>
        </p:nvCxnSpPr>
        <p:spPr bwMode="auto">
          <a:xfrm flipV="1">
            <a:off x="4038600" y="1754188"/>
            <a:ext cx="914400" cy="1524000"/>
          </a:xfrm>
          <a:prstGeom prst="straightConnector1">
            <a:avLst/>
          </a:prstGeom>
          <a:noFill/>
          <a:ln w="19050">
            <a:solidFill>
              <a:schemeClr val="bg1"/>
            </a:solidFill>
            <a:prstDash val="dash"/>
            <a:round/>
            <a:tailEnd type="triangle" w="med" len="med"/>
          </a:ln>
        </p:spPr>
      </p:cxnSp>
      <p:cxnSp>
        <p:nvCxnSpPr>
          <p:cNvPr id="24586" name="AutoShape 10"/>
          <p:cNvCxnSpPr>
            <a:cxnSpLocks noChangeShapeType="1"/>
            <a:endCxn id="24592" idx="0"/>
          </p:cNvCxnSpPr>
          <p:nvPr/>
        </p:nvCxnSpPr>
        <p:spPr bwMode="auto">
          <a:xfrm flipH="1">
            <a:off x="3627438" y="3276600"/>
            <a:ext cx="422275" cy="1066800"/>
          </a:xfrm>
          <a:prstGeom prst="straightConnector1">
            <a:avLst/>
          </a:prstGeom>
          <a:noFill/>
          <a:ln w="19050">
            <a:solidFill>
              <a:schemeClr val="bg1"/>
            </a:solidFill>
            <a:prstDash val="dash"/>
            <a:round/>
            <a:tailEnd type="triangle" w="med" len="med"/>
          </a:ln>
        </p:spPr>
      </p:cxnSp>
      <p:cxnSp>
        <p:nvCxnSpPr>
          <p:cNvPr id="24587" name="AutoShape 11"/>
          <p:cNvCxnSpPr>
            <a:cxnSpLocks noChangeShapeType="1"/>
          </p:cNvCxnSpPr>
          <p:nvPr/>
        </p:nvCxnSpPr>
        <p:spPr bwMode="auto">
          <a:xfrm flipH="1" flipV="1">
            <a:off x="2362200" y="2135188"/>
            <a:ext cx="1676400" cy="1143000"/>
          </a:xfrm>
          <a:prstGeom prst="straightConnector1">
            <a:avLst/>
          </a:prstGeom>
          <a:noFill/>
          <a:ln w="19050">
            <a:solidFill>
              <a:schemeClr val="bg1"/>
            </a:solidFill>
            <a:prstDash val="dash"/>
            <a:round/>
            <a:tailEnd type="triangle" w="med" len="med"/>
          </a:ln>
        </p:spPr>
      </p:cxnSp>
      <p:sp>
        <p:nvSpPr>
          <p:cNvPr id="24588" name="Text Box 12"/>
          <p:cNvSpPr txBox="1">
            <a:spLocks noChangeArrowheads="1"/>
          </p:cNvSpPr>
          <p:nvPr/>
        </p:nvSpPr>
        <p:spPr bwMode="auto">
          <a:xfrm>
            <a:off x="6156325" y="3238500"/>
            <a:ext cx="331788" cy="366713"/>
          </a:xfrm>
          <a:prstGeom prst="rect">
            <a:avLst/>
          </a:prstGeom>
          <a:noFill/>
          <a:ln w="9525">
            <a:noFill/>
            <a:miter lim="800000"/>
          </a:ln>
        </p:spPr>
        <p:txBody>
          <a:bodyPr wrap="none">
            <a:spAutoFit/>
          </a:bodyPr>
          <a:lstStyle/>
          <a:p>
            <a:r>
              <a:rPr lang="en-US" sz="1800" b="0">
                <a:solidFill>
                  <a:schemeClr val="bg1"/>
                </a:solidFill>
              </a:rPr>
              <a:t>t</a:t>
            </a:r>
            <a:r>
              <a:rPr lang="en-US" sz="1800" b="0" baseline="-25000">
                <a:solidFill>
                  <a:schemeClr val="bg1"/>
                </a:solidFill>
              </a:rPr>
              <a:t>1</a:t>
            </a:r>
            <a:endParaRPr lang="en-US" sz="1800" b="0" baseline="-25000">
              <a:solidFill>
                <a:schemeClr val="bg1"/>
              </a:solidFill>
            </a:endParaRPr>
          </a:p>
        </p:txBody>
      </p:sp>
      <p:sp>
        <p:nvSpPr>
          <p:cNvPr id="24589" name="Text Box 13"/>
          <p:cNvSpPr txBox="1">
            <a:spLocks noChangeArrowheads="1"/>
          </p:cNvSpPr>
          <p:nvPr/>
        </p:nvSpPr>
        <p:spPr bwMode="auto">
          <a:xfrm>
            <a:off x="4953000" y="1449388"/>
            <a:ext cx="469900" cy="366712"/>
          </a:xfrm>
          <a:prstGeom prst="rect">
            <a:avLst/>
          </a:prstGeom>
          <a:noFill/>
          <a:ln w="9525">
            <a:noFill/>
            <a:miter lim="800000"/>
          </a:ln>
        </p:spPr>
        <p:txBody>
          <a:bodyPr>
            <a:spAutoFit/>
          </a:bodyPr>
          <a:lstStyle/>
          <a:p>
            <a:r>
              <a:rPr lang="en-US" sz="1800" b="0">
                <a:solidFill>
                  <a:schemeClr val="bg1"/>
                </a:solidFill>
              </a:rPr>
              <a:t>d</a:t>
            </a:r>
            <a:r>
              <a:rPr lang="en-US" sz="1800" b="0" baseline="-25000">
                <a:solidFill>
                  <a:schemeClr val="bg1"/>
                </a:solidFill>
              </a:rPr>
              <a:t>2</a:t>
            </a:r>
            <a:endParaRPr lang="en-US" sz="1800" b="0">
              <a:solidFill>
                <a:schemeClr val="bg1"/>
              </a:solidFill>
            </a:endParaRPr>
          </a:p>
        </p:txBody>
      </p:sp>
      <p:sp>
        <p:nvSpPr>
          <p:cNvPr id="24590" name="Text Box 14"/>
          <p:cNvSpPr txBox="1">
            <a:spLocks noChangeArrowheads="1"/>
          </p:cNvSpPr>
          <p:nvPr/>
        </p:nvSpPr>
        <p:spPr bwMode="auto">
          <a:xfrm>
            <a:off x="5867400" y="2362200"/>
            <a:ext cx="395288" cy="366713"/>
          </a:xfrm>
          <a:prstGeom prst="rect">
            <a:avLst/>
          </a:prstGeom>
          <a:noFill/>
          <a:ln w="9525">
            <a:noFill/>
            <a:miter lim="800000"/>
          </a:ln>
        </p:spPr>
        <p:txBody>
          <a:bodyPr wrap="none">
            <a:spAutoFit/>
          </a:bodyPr>
          <a:lstStyle/>
          <a:p>
            <a:r>
              <a:rPr lang="en-US" sz="1800" b="0">
                <a:solidFill>
                  <a:schemeClr val="bg1"/>
                </a:solidFill>
              </a:rPr>
              <a:t>d</a:t>
            </a:r>
            <a:r>
              <a:rPr lang="en-US" sz="1800" b="0" baseline="-25000">
                <a:solidFill>
                  <a:schemeClr val="bg1"/>
                </a:solidFill>
              </a:rPr>
              <a:t>1</a:t>
            </a:r>
            <a:endParaRPr lang="en-US" sz="1800" b="0">
              <a:solidFill>
                <a:schemeClr val="bg1"/>
              </a:solidFill>
            </a:endParaRPr>
          </a:p>
        </p:txBody>
      </p:sp>
      <p:sp>
        <p:nvSpPr>
          <p:cNvPr id="24591" name="Text Box 15"/>
          <p:cNvSpPr txBox="1">
            <a:spLocks noChangeArrowheads="1"/>
          </p:cNvSpPr>
          <p:nvPr/>
        </p:nvSpPr>
        <p:spPr bwMode="auto">
          <a:xfrm>
            <a:off x="1905000" y="1981200"/>
            <a:ext cx="395288" cy="366713"/>
          </a:xfrm>
          <a:prstGeom prst="rect">
            <a:avLst/>
          </a:prstGeom>
          <a:noFill/>
          <a:ln w="9525">
            <a:noFill/>
            <a:miter lim="800000"/>
          </a:ln>
        </p:spPr>
        <p:txBody>
          <a:bodyPr wrap="none">
            <a:spAutoFit/>
          </a:bodyPr>
          <a:lstStyle/>
          <a:p>
            <a:r>
              <a:rPr lang="en-US" sz="1800" b="0">
                <a:solidFill>
                  <a:schemeClr val="bg1"/>
                </a:solidFill>
              </a:rPr>
              <a:t>d</a:t>
            </a:r>
            <a:r>
              <a:rPr lang="en-US" sz="1800" b="0" baseline="-25000">
                <a:solidFill>
                  <a:schemeClr val="bg1"/>
                </a:solidFill>
              </a:rPr>
              <a:t>3</a:t>
            </a:r>
            <a:endParaRPr lang="en-US" sz="1800" b="0">
              <a:solidFill>
                <a:schemeClr val="bg1"/>
              </a:solidFill>
            </a:endParaRPr>
          </a:p>
        </p:txBody>
      </p:sp>
      <p:sp>
        <p:nvSpPr>
          <p:cNvPr id="24592" name="Text Box 16"/>
          <p:cNvSpPr txBox="1">
            <a:spLocks noChangeArrowheads="1"/>
          </p:cNvSpPr>
          <p:nvPr/>
        </p:nvSpPr>
        <p:spPr bwMode="auto">
          <a:xfrm>
            <a:off x="3429000" y="4343400"/>
            <a:ext cx="395288" cy="366713"/>
          </a:xfrm>
          <a:prstGeom prst="rect">
            <a:avLst/>
          </a:prstGeom>
          <a:noFill/>
          <a:ln w="9525">
            <a:noFill/>
            <a:miter lim="800000"/>
          </a:ln>
        </p:spPr>
        <p:txBody>
          <a:bodyPr wrap="none">
            <a:spAutoFit/>
          </a:bodyPr>
          <a:lstStyle/>
          <a:p>
            <a:r>
              <a:rPr lang="en-US" sz="1800" b="0">
                <a:solidFill>
                  <a:schemeClr val="bg1"/>
                </a:solidFill>
              </a:rPr>
              <a:t>d</a:t>
            </a:r>
            <a:r>
              <a:rPr lang="en-US" sz="1800" b="0" baseline="-25000">
                <a:solidFill>
                  <a:schemeClr val="bg1"/>
                </a:solidFill>
              </a:rPr>
              <a:t>4</a:t>
            </a:r>
            <a:endParaRPr lang="en-US" sz="1800" b="0">
              <a:solidFill>
                <a:schemeClr val="bg1"/>
              </a:solidFill>
            </a:endParaRPr>
          </a:p>
        </p:txBody>
      </p:sp>
      <p:sp>
        <p:nvSpPr>
          <p:cNvPr id="24593" name="Text Box 17"/>
          <p:cNvSpPr txBox="1">
            <a:spLocks noChangeArrowheads="1"/>
          </p:cNvSpPr>
          <p:nvPr/>
        </p:nvSpPr>
        <p:spPr bwMode="auto">
          <a:xfrm>
            <a:off x="5486400" y="3886200"/>
            <a:ext cx="395288" cy="366713"/>
          </a:xfrm>
          <a:prstGeom prst="rect">
            <a:avLst/>
          </a:prstGeom>
          <a:noFill/>
          <a:ln w="9525">
            <a:noFill/>
            <a:miter lim="800000"/>
          </a:ln>
        </p:spPr>
        <p:txBody>
          <a:bodyPr wrap="none">
            <a:spAutoFit/>
          </a:bodyPr>
          <a:lstStyle/>
          <a:p>
            <a:r>
              <a:rPr lang="en-US" sz="1800" b="0">
                <a:solidFill>
                  <a:schemeClr val="bg1"/>
                </a:solidFill>
              </a:rPr>
              <a:t>d</a:t>
            </a:r>
            <a:r>
              <a:rPr lang="en-US" sz="1800" b="0" baseline="-25000">
                <a:solidFill>
                  <a:schemeClr val="bg1"/>
                </a:solidFill>
              </a:rPr>
              <a:t>5</a:t>
            </a:r>
            <a:endParaRPr lang="en-US" sz="1800" b="0" baseline="-25000">
              <a:solidFill>
                <a:schemeClr val="bg1"/>
              </a:solidFill>
            </a:endParaRPr>
          </a:p>
        </p:txBody>
      </p:sp>
      <p:sp>
        <p:nvSpPr>
          <p:cNvPr id="24594" name="Text Box 18"/>
          <p:cNvSpPr txBox="1">
            <a:spLocks noChangeArrowheads="1"/>
          </p:cNvSpPr>
          <p:nvPr/>
        </p:nvSpPr>
        <p:spPr bwMode="auto">
          <a:xfrm>
            <a:off x="3581400" y="1295400"/>
            <a:ext cx="331788" cy="366713"/>
          </a:xfrm>
          <a:prstGeom prst="rect">
            <a:avLst/>
          </a:prstGeom>
          <a:noFill/>
          <a:ln w="9525">
            <a:noFill/>
            <a:miter lim="800000"/>
          </a:ln>
        </p:spPr>
        <p:txBody>
          <a:bodyPr wrap="none">
            <a:spAutoFit/>
          </a:bodyPr>
          <a:lstStyle/>
          <a:p>
            <a:r>
              <a:rPr lang="en-US" sz="1800" b="0">
                <a:solidFill>
                  <a:schemeClr val="bg1"/>
                </a:solidFill>
              </a:rPr>
              <a:t>t</a:t>
            </a:r>
            <a:r>
              <a:rPr lang="en-US" sz="1800" b="0" baseline="-25000">
                <a:solidFill>
                  <a:schemeClr val="bg1"/>
                </a:solidFill>
              </a:rPr>
              <a:t>3</a:t>
            </a:r>
            <a:endParaRPr lang="en-US" sz="1800" b="0" baseline="-25000">
              <a:solidFill>
                <a:schemeClr val="bg1"/>
              </a:solidFill>
            </a:endParaRPr>
          </a:p>
        </p:txBody>
      </p:sp>
      <p:sp>
        <p:nvSpPr>
          <p:cNvPr id="24595" name="Text Box 19"/>
          <p:cNvSpPr txBox="1">
            <a:spLocks noChangeArrowheads="1"/>
          </p:cNvSpPr>
          <p:nvPr/>
        </p:nvSpPr>
        <p:spPr bwMode="auto">
          <a:xfrm>
            <a:off x="1905000" y="4038600"/>
            <a:ext cx="331788" cy="366713"/>
          </a:xfrm>
          <a:prstGeom prst="rect">
            <a:avLst/>
          </a:prstGeom>
          <a:noFill/>
          <a:ln w="9525">
            <a:noFill/>
            <a:miter lim="800000"/>
          </a:ln>
        </p:spPr>
        <p:txBody>
          <a:bodyPr wrap="none">
            <a:spAutoFit/>
          </a:bodyPr>
          <a:lstStyle/>
          <a:p>
            <a:r>
              <a:rPr lang="en-US" sz="1800" b="0">
                <a:solidFill>
                  <a:schemeClr val="bg1"/>
                </a:solidFill>
              </a:rPr>
              <a:t>t</a:t>
            </a:r>
            <a:r>
              <a:rPr lang="en-US" sz="1800" b="0" baseline="-25000">
                <a:solidFill>
                  <a:schemeClr val="bg1"/>
                </a:solidFill>
              </a:rPr>
              <a:t>2</a:t>
            </a:r>
            <a:endParaRPr lang="en-US" sz="1800" b="0" baseline="-25000">
              <a:solidFill>
                <a:schemeClr val="bg1"/>
              </a:solidFill>
            </a:endParaRPr>
          </a:p>
        </p:txBody>
      </p:sp>
      <p:sp>
        <p:nvSpPr>
          <p:cNvPr id="24596" name="Freeform 20"/>
          <p:cNvSpPr/>
          <p:nvPr/>
        </p:nvSpPr>
        <p:spPr bwMode="auto">
          <a:xfrm>
            <a:off x="4267200" y="2947988"/>
            <a:ext cx="228600" cy="177800"/>
          </a:xfrm>
          <a:custGeom>
            <a:avLst/>
            <a:gdLst>
              <a:gd name="T0" fmla="*/ 0 w 144"/>
              <a:gd name="T1" fmla="*/ 2147483647 h 112"/>
              <a:gd name="T2" fmla="*/ 2147483647 w 144"/>
              <a:gd name="T3" fmla="*/ 2147483647 h 112"/>
              <a:gd name="T4" fmla="*/ 2147483647 w 144"/>
              <a:gd name="T5" fmla="*/ 2147483647 h 112"/>
              <a:gd name="T6" fmla="*/ 0 60000 65536"/>
              <a:gd name="T7" fmla="*/ 0 60000 65536"/>
              <a:gd name="T8" fmla="*/ 0 60000 65536"/>
              <a:gd name="T9" fmla="*/ 0 w 144"/>
              <a:gd name="T10" fmla="*/ 0 h 112"/>
              <a:gd name="T11" fmla="*/ 144 w 144"/>
              <a:gd name="T12" fmla="*/ 112 h 112"/>
            </a:gdLst>
            <a:ahLst/>
            <a:cxnLst>
              <a:cxn ang="T6">
                <a:pos x="T0" y="T1"/>
              </a:cxn>
              <a:cxn ang="T7">
                <a:pos x="T2" y="T3"/>
              </a:cxn>
              <a:cxn ang="T8">
                <a:pos x="T4" y="T5"/>
              </a:cxn>
            </a:cxnLst>
            <a:rect l="T9" t="T10" r="T11" b="T12"/>
            <a:pathLst>
              <a:path w="144" h="112">
                <a:moveTo>
                  <a:pt x="0" y="16"/>
                </a:moveTo>
                <a:cubicBezTo>
                  <a:pt x="36" y="8"/>
                  <a:pt x="72" y="0"/>
                  <a:pt x="96" y="16"/>
                </a:cubicBezTo>
                <a:cubicBezTo>
                  <a:pt x="120" y="32"/>
                  <a:pt x="136" y="96"/>
                  <a:pt x="144" y="112"/>
                </a:cubicBezTo>
              </a:path>
            </a:pathLst>
          </a:custGeom>
          <a:noFill/>
          <a:ln w="9525">
            <a:solidFill>
              <a:schemeClr val="bg1"/>
            </a:solidFill>
            <a:round/>
          </a:ln>
        </p:spPr>
        <p:txBody>
          <a:bodyPr wrap="none" anchor="ctr"/>
          <a:lstStyle/>
          <a:p>
            <a:endParaRPr lang="en-US">
              <a:solidFill>
                <a:schemeClr val="bg1"/>
              </a:solidFill>
            </a:endParaRPr>
          </a:p>
        </p:txBody>
      </p:sp>
      <p:sp>
        <p:nvSpPr>
          <p:cNvPr id="24597" name="Freeform 21"/>
          <p:cNvSpPr/>
          <p:nvPr/>
        </p:nvSpPr>
        <p:spPr bwMode="auto">
          <a:xfrm>
            <a:off x="3581400" y="3125788"/>
            <a:ext cx="304800" cy="546100"/>
          </a:xfrm>
          <a:custGeom>
            <a:avLst/>
            <a:gdLst>
              <a:gd name="T0" fmla="*/ 2147483647 w 192"/>
              <a:gd name="T1" fmla="*/ 0 h 344"/>
              <a:gd name="T2" fmla="*/ 2147483647 w 192"/>
              <a:gd name="T3" fmla="*/ 2147483647 h 344"/>
              <a:gd name="T4" fmla="*/ 0 w 192"/>
              <a:gd name="T5" fmla="*/ 2147483647 h 344"/>
              <a:gd name="T6" fmla="*/ 2147483647 w 192"/>
              <a:gd name="T7" fmla="*/ 2147483647 h 344"/>
              <a:gd name="T8" fmla="*/ 2147483647 w 192"/>
              <a:gd name="T9" fmla="*/ 2147483647 h 344"/>
              <a:gd name="T10" fmla="*/ 0 60000 65536"/>
              <a:gd name="T11" fmla="*/ 0 60000 65536"/>
              <a:gd name="T12" fmla="*/ 0 60000 65536"/>
              <a:gd name="T13" fmla="*/ 0 60000 65536"/>
              <a:gd name="T14" fmla="*/ 0 60000 65536"/>
              <a:gd name="T15" fmla="*/ 0 w 192"/>
              <a:gd name="T16" fmla="*/ 0 h 344"/>
              <a:gd name="T17" fmla="*/ 192 w 192"/>
              <a:gd name="T18" fmla="*/ 344 h 344"/>
            </a:gdLst>
            <a:ahLst/>
            <a:cxnLst>
              <a:cxn ang="T10">
                <a:pos x="T0" y="T1"/>
              </a:cxn>
              <a:cxn ang="T11">
                <a:pos x="T2" y="T3"/>
              </a:cxn>
              <a:cxn ang="T12">
                <a:pos x="T4" y="T5"/>
              </a:cxn>
              <a:cxn ang="T13">
                <a:pos x="T6" y="T7"/>
              </a:cxn>
              <a:cxn ang="T14">
                <a:pos x="T8" y="T9"/>
              </a:cxn>
            </a:cxnLst>
            <a:rect l="T15" t="T16" r="T17" b="T18"/>
            <a:pathLst>
              <a:path w="192" h="344">
                <a:moveTo>
                  <a:pt x="144" y="0"/>
                </a:moveTo>
                <a:cubicBezTo>
                  <a:pt x="108" y="12"/>
                  <a:pt x="72" y="24"/>
                  <a:pt x="48" y="48"/>
                </a:cubicBezTo>
                <a:cubicBezTo>
                  <a:pt x="24" y="72"/>
                  <a:pt x="0" y="104"/>
                  <a:pt x="0" y="144"/>
                </a:cubicBezTo>
                <a:cubicBezTo>
                  <a:pt x="0" y="184"/>
                  <a:pt x="16" y="256"/>
                  <a:pt x="48" y="288"/>
                </a:cubicBezTo>
                <a:cubicBezTo>
                  <a:pt x="80" y="320"/>
                  <a:pt x="176" y="344"/>
                  <a:pt x="192" y="336"/>
                </a:cubicBezTo>
              </a:path>
            </a:pathLst>
          </a:custGeom>
          <a:noFill/>
          <a:ln w="9525">
            <a:solidFill>
              <a:schemeClr val="bg1"/>
            </a:solidFill>
            <a:round/>
          </a:ln>
        </p:spPr>
        <p:txBody>
          <a:bodyPr wrap="none" anchor="ctr"/>
          <a:lstStyle/>
          <a:p>
            <a:endParaRPr lang="en-US">
              <a:solidFill>
                <a:schemeClr val="bg1"/>
              </a:solidFill>
            </a:endParaRPr>
          </a:p>
        </p:txBody>
      </p:sp>
      <p:sp>
        <p:nvSpPr>
          <p:cNvPr id="24598" name="Text Box 22"/>
          <p:cNvSpPr txBox="1">
            <a:spLocks noChangeArrowheads="1"/>
          </p:cNvSpPr>
          <p:nvPr/>
        </p:nvSpPr>
        <p:spPr bwMode="auto">
          <a:xfrm>
            <a:off x="4419600" y="2744788"/>
            <a:ext cx="274638" cy="336550"/>
          </a:xfrm>
          <a:prstGeom prst="rect">
            <a:avLst/>
          </a:prstGeom>
          <a:noFill/>
          <a:ln w="9525">
            <a:noFill/>
            <a:miter lim="800000"/>
          </a:ln>
        </p:spPr>
        <p:txBody>
          <a:bodyPr>
            <a:spAutoFit/>
          </a:bodyPr>
          <a:lstStyle/>
          <a:p>
            <a:r>
              <a:rPr lang="en-US" b="0" i="1">
                <a:solidFill>
                  <a:schemeClr val="bg1"/>
                </a:solidFill>
                <a:latin typeface="Lucida Sans Unicode" panose="020B0602030504020204" pitchFamily="34" charset="0"/>
                <a:cs typeface="Lucida Sans Unicode" panose="020B0602030504020204" pitchFamily="34" charset="0"/>
              </a:rPr>
              <a:t>θ</a:t>
            </a:r>
            <a:endParaRPr lang="en-US" b="0" i="1">
              <a:solidFill>
                <a:schemeClr val="bg1"/>
              </a:solidFill>
              <a:latin typeface="Times New Roman" panose="02020603050405020304" pitchFamily="18" charset="0"/>
            </a:endParaRPr>
          </a:p>
        </p:txBody>
      </p:sp>
      <p:sp>
        <p:nvSpPr>
          <p:cNvPr id="24599" name="Text Box 23"/>
          <p:cNvSpPr txBox="1">
            <a:spLocks noChangeArrowheads="1"/>
          </p:cNvSpPr>
          <p:nvPr/>
        </p:nvSpPr>
        <p:spPr bwMode="auto">
          <a:xfrm>
            <a:off x="3200400" y="3125788"/>
            <a:ext cx="274638" cy="336550"/>
          </a:xfrm>
          <a:prstGeom prst="rect">
            <a:avLst/>
          </a:prstGeom>
          <a:noFill/>
          <a:ln w="9525">
            <a:noFill/>
            <a:miter lim="800000"/>
          </a:ln>
        </p:spPr>
        <p:txBody>
          <a:bodyPr>
            <a:spAutoFit/>
          </a:bodyPr>
          <a:lstStyle/>
          <a:p>
            <a:r>
              <a:rPr lang="en-US" b="0" i="1">
                <a:solidFill>
                  <a:schemeClr val="bg1"/>
                </a:solidFill>
                <a:latin typeface="Lucida Sans Unicode" panose="020B0602030504020204" pitchFamily="34" charset="0"/>
                <a:cs typeface="Lucida Sans Unicode" panose="020B0602030504020204" pitchFamily="34" charset="0"/>
              </a:rPr>
              <a:t>φ</a:t>
            </a:r>
            <a:endParaRPr lang="en-US" b="0" i="1">
              <a:solidFill>
                <a:schemeClr val="bg1"/>
              </a:solidFill>
              <a:latin typeface="Times New Roman" panose="02020603050405020304" pitchFamily="18" charset="0"/>
            </a:endParaRPr>
          </a:p>
        </p:txBody>
      </p:sp>
      <p:sp>
        <p:nvSpPr>
          <p:cNvPr id="1354776" name="Text Box 24"/>
          <p:cNvSpPr txBox="1">
            <a:spLocks noChangeArrowheads="1"/>
          </p:cNvSpPr>
          <p:nvPr/>
        </p:nvSpPr>
        <p:spPr bwMode="auto">
          <a:xfrm>
            <a:off x="914400" y="5699125"/>
            <a:ext cx="6858000" cy="701675"/>
          </a:xfrm>
          <a:prstGeom prst="rect">
            <a:avLst/>
          </a:prstGeom>
          <a:noFill/>
          <a:ln w="12700">
            <a:noFill/>
            <a:miter lim="800000"/>
            <a:headEnd type="none" w="sm" len="sm"/>
            <a:tailEnd type="none" w="sm" len="sm"/>
          </a:ln>
          <a:effectLst/>
        </p:spPr>
        <p:txBody>
          <a:bodyPr>
            <a:spAutoFit/>
          </a:bodyPr>
          <a:lstStyle/>
          <a:p>
            <a:pPr>
              <a:defRPr/>
            </a:pPr>
            <a:r>
              <a:rPr lang="en-US" sz="2000" b="0" dirty="0">
                <a:solidFill>
                  <a:schemeClr val="bg1"/>
                </a:solidFill>
                <a:latin typeface="+mn-lt"/>
              </a:rPr>
              <a:t>Therefore, retrieve documents based on how close the document is to the query (i.e., similarity ~ “closeness”)</a:t>
            </a:r>
            <a:endParaRPr lang="en-US" sz="2000" b="0" dirty="0">
              <a:solidFill>
                <a:schemeClr val="bg1"/>
              </a:solidFill>
              <a:latin typeface="+mn-lt"/>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778" name="Rectangle 2"/>
          <p:cNvSpPr>
            <a:spLocks noGrp="1" noChangeArrowheads="1"/>
          </p:cNvSpPr>
          <p:nvPr>
            <p:ph type="title"/>
          </p:nvPr>
        </p:nvSpPr>
        <p:spPr/>
        <p:txBody>
          <a:bodyPr/>
          <a:lstStyle/>
          <a:p>
            <a:r>
              <a:rPr lang="en-US"/>
              <a:t>Similarity Metric</a:t>
            </a:r>
            <a:endParaRPr lang="en-US"/>
          </a:p>
        </p:txBody>
      </p:sp>
      <p:sp>
        <p:nvSpPr>
          <p:cNvPr id="1355779" name="Rectangle 3"/>
          <p:cNvSpPr>
            <a:spLocks noGrp="1" noChangeArrowheads="1"/>
          </p:cNvSpPr>
          <p:nvPr>
            <p:ph type="body" idx="1"/>
          </p:nvPr>
        </p:nvSpPr>
        <p:spPr/>
        <p:txBody>
          <a:bodyPr/>
          <a:lstStyle/>
          <a:p>
            <a:r>
              <a:rPr lang="en-US" dirty="0"/>
              <a:t>Use “angle” between the vectors:</a:t>
            </a:r>
            <a:endParaRPr lang="en-US" dirty="0"/>
          </a:p>
          <a:p>
            <a:endParaRPr lang="en-US" dirty="0"/>
          </a:p>
          <a:p>
            <a:endParaRPr lang="en-US" dirty="0"/>
          </a:p>
          <a:p>
            <a:endParaRPr lang="en-US" dirty="0"/>
          </a:p>
          <a:p>
            <a:endParaRPr lang="en-US" dirty="0"/>
          </a:p>
          <a:p>
            <a:endParaRPr lang="en-US" dirty="0"/>
          </a:p>
          <a:p>
            <a:r>
              <a:rPr lang="en-US" dirty="0"/>
              <a:t>Or, more generally, inner products:</a:t>
            </a:r>
            <a:endParaRPr lang="en-US" dirty="0"/>
          </a:p>
        </p:txBody>
      </p:sp>
      <p:graphicFrame>
        <p:nvGraphicFramePr>
          <p:cNvPr id="1355785" name="Object 9"/>
          <p:cNvGraphicFramePr>
            <a:graphicFrameLocks noChangeAspect="1"/>
          </p:cNvGraphicFramePr>
          <p:nvPr/>
        </p:nvGraphicFramePr>
        <p:xfrm>
          <a:off x="1281113" y="2743200"/>
          <a:ext cx="5638800" cy="1233488"/>
        </p:xfrm>
        <a:graphic>
          <a:graphicData uri="http://schemas.openxmlformats.org/presentationml/2006/ole">
            <mc:AlternateContent xmlns:mc="http://schemas.openxmlformats.org/markup-compatibility/2006">
              <mc:Choice xmlns:v="urn:schemas-microsoft-com:vml" Requires="v">
                <p:oleObj spid="_x0000_s2" name="Equation" r:id="rId1" imgW="2730500" imgH="596900" progId="Equation.3">
                  <p:embed/>
                </p:oleObj>
              </mc:Choice>
              <mc:Fallback>
                <p:oleObj name="Equation" r:id="rId1" imgW="2730500" imgH="5969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2743200"/>
                        <a:ext cx="5638800"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55788" name="Object 12"/>
          <p:cNvGraphicFramePr>
            <a:graphicFrameLocks noChangeAspect="1"/>
          </p:cNvGraphicFramePr>
          <p:nvPr/>
        </p:nvGraphicFramePr>
        <p:xfrm>
          <a:off x="1281113" y="1614487"/>
          <a:ext cx="2071687" cy="1128713"/>
        </p:xfrm>
        <a:graphic>
          <a:graphicData uri="http://schemas.openxmlformats.org/presentationml/2006/ole">
            <mc:AlternateContent xmlns:mc="http://schemas.openxmlformats.org/markup-compatibility/2006">
              <mc:Choice xmlns:v="urn:schemas-microsoft-com:vml" Requires="v">
                <p:oleObj spid="_x0000_s3" name="Equation" r:id="rId3" imgW="1002665" imgH="546100" progId="Equation.3">
                  <p:embed/>
                </p:oleObj>
              </mc:Choice>
              <mc:Fallback>
                <p:oleObj name="Equation" r:id="rId3" imgW="1002665" imgH="5461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1614487"/>
                        <a:ext cx="2071687" cy="1128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6020" name="Object 4"/>
          <p:cNvGraphicFramePr>
            <a:graphicFrameLocks noChangeAspect="1"/>
          </p:cNvGraphicFramePr>
          <p:nvPr/>
        </p:nvGraphicFramePr>
        <p:xfrm>
          <a:off x="1281113" y="5029200"/>
          <a:ext cx="4379913" cy="603250"/>
        </p:xfrm>
        <a:graphic>
          <a:graphicData uri="http://schemas.openxmlformats.org/presentationml/2006/ole">
            <mc:AlternateContent xmlns:mc="http://schemas.openxmlformats.org/markup-compatibility/2006">
              <mc:Choice xmlns:v="urn:schemas-microsoft-com:vml" Requires="v">
                <p:oleObj spid="_x0000_s4" name="Equation" r:id="rId5" imgW="2120900" imgH="292100" progId="Equation.3">
                  <p:embed/>
                </p:oleObj>
              </mc:Choice>
              <mc:Fallback>
                <p:oleObj name="Equation" r:id="rId5" imgW="2120900" imgH="2921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1113" y="5029200"/>
                        <a:ext cx="4379913"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57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57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57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577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77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2800" dirty="0"/>
              <a:t>13.1 </a:t>
            </a:r>
            <a:r>
              <a:rPr lang="zh-CN" altLang="en-US" sz="2800" dirty="0"/>
              <a:t>文本检索算法</a:t>
            </a:r>
            <a:endParaRPr lang="en-US" altLang="zh-CN" sz="2800" dirty="0"/>
          </a:p>
          <a:p>
            <a:pPr marL="0" indent="0">
              <a:buNone/>
            </a:pPr>
            <a:r>
              <a:rPr lang="en-US" altLang="zh-CN" sz="2800" dirty="0"/>
              <a:t>13.2</a:t>
            </a:r>
            <a:r>
              <a:rPr lang="zh-CN" altLang="en-US" sz="2800" dirty="0"/>
              <a:t> 语言模型</a:t>
            </a:r>
            <a:endParaRPr lang="en-US" altLang="zh-CN" sz="2800"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zh-CN"/>
            </a:defPPr>
            <a:lvl1pPr marL="0" algn="r"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D4084D9-55F2-4E00-B75E-E42CB7218B8E}" type="slidenum">
              <a:rPr lang="zh-CN" altLang="en-US" smtClean="0"/>
            </a:fld>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Term Weighting</a:t>
            </a:r>
            <a:endParaRPr lang="en-US"/>
          </a:p>
        </p:txBody>
      </p:sp>
      <p:sp>
        <p:nvSpPr>
          <p:cNvPr id="25603" name="Rectangle 3"/>
          <p:cNvSpPr>
            <a:spLocks noGrp="1" noChangeArrowheads="1"/>
          </p:cNvSpPr>
          <p:nvPr>
            <p:ph type="body" idx="1"/>
          </p:nvPr>
        </p:nvSpPr>
        <p:spPr/>
        <p:txBody>
          <a:bodyPr/>
          <a:lstStyle/>
          <a:p>
            <a:r>
              <a:rPr lang="en-US"/>
              <a:t>Term weights consist of two components</a:t>
            </a:r>
            <a:endParaRPr lang="en-US"/>
          </a:p>
          <a:p>
            <a:pPr lvl="1"/>
            <a:r>
              <a:rPr lang="en-US"/>
              <a:t>Local: how important is the term in this document?</a:t>
            </a:r>
            <a:endParaRPr lang="en-US"/>
          </a:p>
          <a:p>
            <a:pPr lvl="1"/>
            <a:r>
              <a:rPr lang="en-US"/>
              <a:t>Global: how important is the term in the collection? </a:t>
            </a:r>
            <a:endParaRPr lang="en-US"/>
          </a:p>
          <a:p>
            <a:r>
              <a:rPr lang="en-US"/>
              <a:t>Here’s the intuition:</a:t>
            </a:r>
            <a:endParaRPr lang="en-US"/>
          </a:p>
          <a:p>
            <a:pPr lvl="1"/>
            <a:r>
              <a:rPr lang="en-US"/>
              <a:t>Terms that appear often in a document should get high weights</a:t>
            </a:r>
            <a:endParaRPr lang="en-US"/>
          </a:p>
          <a:p>
            <a:pPr lvl="1"/>
            <a:r>
              <a:rPr lang="en-US"/>
              <a:t>Terms that appear in many documents should get low weights</a:t>
            </a:r>
            <a:endParaRPr lang="en-US"/>
          </a:p>
          <a:p>
            <a:r>
              <a:rPr lang="en-US"/>
              <a:t>How do we capture this mathematically?</a:t>
            </a:r>
            <a:endParaRPr lang="en-US"/>
          </a:p>
          <a:p>
            <a:pPr lvl="1"/>
            <a:r>
              <a:rPr lang="en-US"/>
              <a:t>Term frequency (local)</a:t>
            </a:r>
            <a:endParaRPr lang="en-US"/>
          </a:p>
          <a:p>
            <a:pPr lvl="1"/>
            <a:r>
              <a:rPr lang="en-US"/>
              <a:t>Inverse document frequency (global)</a:t>
            </a:r>
            <a:endParaRPr lang="en-US"/>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2"/>
          <p:cNvSpPr>
            <a:spLocks noChangeArrowheads="1"/>
          </p:cNvSpPr>
          <p:nvPr/>
        </p:nvSpPr>
        <p:spPr bwMode="auto">
          <a:xfrm>
            <a:off x="685800" y="6248400"/>
            <a:ext cx="1905000" cy="457200"/>
          </a:xfrm>
          <a:prstGeom prst="rect">
            <a:avLst/>
          </a:prstGeom>
          <a:noFill/>
          <a:ln w="12700">
            <a:noFill/>
            <a:miter lim="800000"/>
          </a:ln>
        </p:spPr>
        <p:txBody>
          <a:bodyPr wrap="none" anchor="ctr"/>
          <a:lstStyle/>
          <a:p>
            <a:endParaRPr lang="en-US"/>
          </a:p>
        </p:txBody>
      </p:sp>
      <p:sp>
        <p:nvSpPr>
          <p:cNvPr id="2057" name="Rectangle 3"/>
          <p:cNvSpPr>
            <a:spLocks noChangeArrowheads="1"/>
          </p:cNvSpPr>
          <p:nvPr/>
        </p:nvSpPr>
        <p:spPr bwMode="auto">
          <a:xfrm>
            <a:off x="3124200" y="6248400"/>
            <a:ext cx="2895600" cy="457200"/>
          </a:xfrm>
          <a:prstGeom prst="rect">
            <a:avLst/>
          </a:prstGeom>
          <a:noFill/>
          <a:ln w="12700">
            <a:noFill/>
            <a:miter lim="800000"/>
          </a:ln>
        </p:spPr>
        <p:txBody>
          <a:bodyPr wrap="none" anchor="ctr"/>
          <a:lstStyle/>
          <a:p>
            <a:endParaRPr lang="en-US"/>
          </a:p>
        </p:txBody>
      </p:sp>
      <p:sp>
        <p:nvSpPr>
          <p:cNvPr id="2058" name="Rectangle 8"/>
          <p:cNvSpPr>
            <a:spLocks noGrp="1" noChangeArrowheads="1"/>
          </p:cNvSpPr>
          <p:nvPr>
            <p:ph type="title"/>
          </p:nvPr>
        </p:nvSpPr>
        <p:spPr/>
        <p:txBody>
          <a:bodyPr/>
          <a:lstStyle/>
          <a:p>
            <a:r>
              <a:rPr lang="en-US"/>
              <a:t>TF.IDF Term Weighting</a:t>
            </a:r>
            <a:endParaRPr lang="en-US"/>
          </a:p>
        </p:txBody>
      </p:sp>
      <p:graphicFrame>
        <p:nvGraphicFramePr>
          <p:cNvPr id="2050" name="Object 2">
            <a:hlinkClick r:id="" action="ppaction://ole?verb=0"/>
          </p:cNvPr>
          <p:cNvGraphicFramePr/>
          <p:nvPr/>
        </p:nvGraphicFramePr>
        <p:xfrm>
          <a:off x="1847850" y="1905000"/>
          <a:ext cx="2266950" cy="889000"/>
        </p:xfrm>
        <a:graphic>
          <a:graphicData uri="http://schemas.openxmlformats.org/presentationml/2006/ole">
            <mc:AlternateContent xmlns:mc="http://schemas.openxmlformats.org/markup-compatibility/2006">
              <mc:Choice xmlns:v="urn:schemas-microsoft-com:vml" Requires="v">
                <p:oleObj spid="_x0000_s2" name="Equation" r:id="rId1" imgW="1091565" imgH="431800" progId="Equation.3">
                  <p:embed/>
                </p:oleObj>
              </mc:Choice>
              <mc:Fallback>
                <p:oleObj name="Equation" r:id="rId1" imgW="1091565" imgH="431800" progId="Equation.3">
                  <p:embed/>
                  <p:pic>
                    <p:nvPicPr>
                      <p:cNvPr id="0" name="Object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905000"/>
                        <a:ext cx="226695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3">
            <a:hlinkClick r:id="" action="ppaction://ole?verb=0"/>
          </p:cNvPr>
          <p:cNvGraphicFramePr/>
          <p:nvPr/>
        </p:nvGraphicFramePr>
        <p:xfrm>
          <a:off x="2324100" y="2817813"/>
          <a:ext cx="606425" cy="496887"/>
        </p:xfrm>
        <a:graphic>
          <a:graphicData uri="http://schemas.openxmlformats.org/presentationml/2006/ole">
            <mc:AlternateContent xmlns:mc="http://schemas.openxmlformats.org/markup-compatibility/2006">
              <mc:Choice xmlns:v="urn:schemas-microsoft-com:vml" Requires="v">
                <p:oleObj spid="_x0000_s3" name="Equation" r:id="rId3" imgW="292100" imgH="241300" progId="Equation.3">
                  <p:embed/>
                </p:oleObj>
              </mc:Choice>
              <mc:Fallback>
                <p:oleObj name="Equation" r:id="rId3" imgW="292100" imgH="24130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2817813"/>
                        <a:ext cx="6064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a:hlinkClick r:id="" action="ppaction://ole?verb=0"/>
          </p:cNvPr>
          <p:cNvGraphicFramePr/>
          <p:nvPr/>
        </p:nvGraphicFramePr>
        <p:xfrm>
          <a:off x="2363788" y="3427413"/>
          <a:ext cx="527050" cy="496887"/>
        </p:xfrm>
        <a:graphic>
          <a:graphicData uri="http://schemas.openxmlformats.org/presentationml/2006/ole">
            <mc:AlternateContent xmlns:mc="http://schemas.openxmlformats.org/markup-compatibility/2006">
              <mc:Choice xmlns:v="urn:schemas-microsoft-com:vml" Requires="v">
                <p:oleObj spid="_x0000_s4" name="Equation" r:id="rId5" imgW="254000" imgH="241300" progId="Equation.3">
                  <p:embed/>
                </p:oleObj>
              </mc:Choice>
              <mc:Fallback>
                <p:oleObj name="Equation" r:id="rId5" imgW="254000" imgH="241300"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3788" y="3427413"/>
                        <a:ext cx="5270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a:hlinkClick r:id="" action="ppaction://ole?verb=0"/>
          </p:cNvPr>
          <p:cNvGraphicFramePr/>
          <p:nvPr/>
        </p:nvGraphicFramePr>
        <p:xfrm>
          <a:off x="2441575" y="4070350"/>
          <a:ext cx="369888" cy="365125"/>
        </p:xfrm>
        <a:graphic>
          <a:graphicData uri="http://schemas.openxmlformats.org/presentationml/2006/ole">
            <mc:AlternateContent xmlns:mc="http://schemas.openxmlformats.org/markup-compatibility/2006">
              <mc:Choice xmlns:v="urn:schemas-microsoft-com:vml" Requires="v">
                <p:oleObj spid="_x0000_s5" name="Equation" r:id="rId7" imgW="177800" imgH="177800" progId="Equation.3">
                  <p:embed/>
                </p:oleObj>
              </mc:Choice>
              <mc:Fallback>
                <p:oleObj name="Equation" r:id="rId7" imgW="177800" imgH="177800"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41575" y="4070350"/>
                        <a:ext cx="3698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6">
            <a:hlinkClick r:id="" action="ppaction://ole?verb=0"/>
          </p:cNvPr>
          <p:cNvGraphicFramePr/>
          <p:nvPr/>
        </p:nvGraphicFramePr>
        <p:xfrm>
          <a:off x="2468563" y="4603750"/>
          <a:ext cx="317500" cy="471488"/>
        </p:xfrm>
        <a:graphic>
          <a:graphicData uri="http://schemas.openxmlformats.org/presentationml/2006/ole">
            <mc:AlternateContent xmlns:mc="http://schemas.openxmlformats.org/markup-compatibility/2006">
              <mc:Choice xmlns:v="urn:schemas-microsoft-com:vml" Requires="v">
                <p:oleObj spid="_x0000_s6" name="Equation" r:id="rId9" imgW="152400" imgH="228600" progId="Equation.3">
                  <p:embed/>
                </p:oleObj>
              </mc:Choice>
              <mc:Fallback>
                <p:oleObj name="Equation" r:id="rId9" imgW="152400" imgH="228600"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8563" y="4603750"/>
                        <a:ext cx="3175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Text Box 14"/>
          <p:cNvSpPr txBox="1">
            <a:spLocks noChangeArrowheads="1"/>
          </p:cNvSpPr>
          <p:nvPr/>
        </p:nvSpPr>
        <p:spPr bwMode="auto">
          <a:xfrm>
            <a:off x="2973388" y="2895600"/>
            <a:ext cx="4006850" cy="336550"/>
          </a:xfrm>
          <a:prstGeom prst="rect">
            <a:avLst/>
          </a:prstGeom>
          <a:noFill/>
          <a:ln w="9525">
            <a:noFill/>
            <a:miter lim="800000"/>
          </a:ln>
        </p:spPr>
        <p:txBody>
          <a:bodyPr wrap="none">
            <a:spAutoFit/>
          </a:bodyPr>
          <a:lstStyle/>
          <a:p>
            <a:r>
              <a:rPr lang="en-US">
                <a:solidFill>
                  <a:schemeClr val="bg2"/>
                </a:solidFill>
              </a:rPr>
              <a:t>weight assigned to term </a:t>
            </a:r>
            <a:r>
              <a:rPr lang="en-US" i="1">
                <a:solidFill>
                  <a:schemeClr val="bg2"/>
                </a:solidFill>
              </a:rPr>
              <a:t>i</a:t>
            </a:r>
            <a:r>
              <a:rPr lang="en-US">
                <a:solidFill>
                  <a:schemeClr val="bg2"/>
                </a:solidFill>
              </a:rPr>
              <a:t> in document </a:t>
            </a:r>
            <a:r>
              <a:rPr lang="en-US" i="1">
                <a:solidFill>
                  <a:schemeClr val="bg2"/>
                </a:solidFill>
              </a:rPr>
              <a:t>j</a:t>
            </a:r>
            <a:endParaRPr lang="en-US" i="1">
              <a:solidFill>
                <a:schemeClr val="bg2"/>
              </a:solidFill>
            </a:endParaRPr>
          </a:p>
        </p:txBody>
      </p:sp>
      <p:sp>
        <p:nvSpPr>
          <p:cNvPr id="2060" name="Text Box 16"/>
          <p:cNvSpPr txBox="1">
            <a:spLocks noChangeArrowheads="1"/>
          </p:cNvSpPr>
          <p:nvPr/>
        </p:nvSpPr>
        <p:spPr bwMode="auto">
          <a:xfrm>
            <a:off x="2973388" y="3505200"/>
            <a:ext cx="4570412" cy="336550"/>
          </a:xfrm>
          <a:prstGeom prst="rect">
            <a:avLst/>
          </a:prstGeom>
          <a:noFill/>
          <a:ln w="9525">
            <a:noFill/>
            <a:miter lim="800000"/>
          </a:ln>
        </p:spPr>
        <p:txBody>
          <a:bodyPr wrap="none">
            <a:spAutoFit/>
          </a:bodyPr>
          <a:lstStyle/>
          <a:p>
            <a:r>
              <a:rPr lang="en-US">
                <a:solidFill>
                  <a:schemeClr val="bg2"/>
                </a:solidFill>
              </a:rPr>
              <a:t>number of occurrence of term </a:t>
            </a:r>
            <a:r>
              <a:rPr lang="en-US" i="1">
                <a:solidFill>
                  <a:schemeClr val="bg2"/>
                </a:solidFill>
              </a:rPr>
              <a:t>i</a:t>
            </a:r>
            <a:r>
              <a:rPr lang="en-US">
                <a:solidFill>
                  <a:schemeClr val="bg2"/>
                </a:solidFill>
              </a:rPr>
              <a:t> in document </a:t>
            </a:r>
            <a:r>
              <a:rPr lang="en-US" i="1">
                <a:solidFill>
                  <a:schemeClr val="bg2"/>
                </a:solidFill>
              </a:rPr>
              <a:t>j</a:t>
            </a:r>
            <a:endParaRPr lang="en-US" i="1">
              <a:solidFill>
                <a:schemeClr val="bg2"/>
              </a:solidFill>
            </a:endParaRPr>
          </a:p>
        </p:txBody>
      </p:sp>
      <p:sp>
        <p:nvSpPr>
          <p:cNvPr id="2061" name="Text Box 17"/>
          <p:cNvSpPr txBox="1">
            <a:spLocks noChangeArrowheads="1"/>
          </p:cNvSpPr>
          <p:nvPr/>
        </p:nvSpPr>
        <p:spPr bwMode="auto">
          <a:xfrm>
            <a:off x="2973388" y="4070350"/>
            <a:ext cx="4173537" cy="336550"/>
          </a:xfrm>
          <a:prstGeom prst="rect">
            <a:avLst/>
          </a:prstGeom>
          <a:noFill/>
          <a:ln w="9525">
            <a:noFill/>
            <a:miter lim="800000"/>
          </a:ln>
        </p:spPr>
        <p:txBody>
          <a:bodyPr wrap="none">
            <a:spAutoFit/>
          </a:bodyPr>
          <a:lstStyle/>
          <a:p>
            <a:r>
              <a:rPr lang="en-US">
                <a:solidFill>
                  <a:schemeClr val="bg2"/>
                </a:solidFill>
              </a:rPr>
              <a:t>number of documents in entire collection</a:t>
            </a:r>
            <a:endParaRPr lang="en-US" i="1">
              <a:solidFill>
                <a:schemeClr val="bg2"/>
              </a:solidFill>
            </a:endParaRPr>
          </a:p>
        </p:txBody>
      </p:sp>
      <p:sp>
        <p:nvSpPr>
          <p:cNvPr id="2062" name="Text Box 18"/>
          <p:cNvSpPr txBox="1">
            <a:spLocks noChangeArrowheads="1"/>
          </p:cNvSpPr>
          <p:nvPr/>
        </p:nvSpPr>
        <p:spPr bwMode="auto">
          <a:xfrm>
            <a:off x="2973388" y="4648200"/>
            <a:ext cx="3395662" cy="336550"/>
          </a:xfrm>
          <a:prstGeom prst="rect">
            <a:avLst/>
          </a:prstGeom>
          <a:noFill/>
          <a:ln w="9525">
            <a:noFill/>
            <a:miter lim="800000"/>
          </a:ln>
        </p:spPr>
        <p:txBody>
          <a:bodyPr wrap="none">
            <a:spAutoFit/>
          </a:bodyPr>
          <a:lstStyle/>
          <a:p>
            <a:r>
              <a:rPr lang="en-US">
                <a:solidFill>
                  <a:schemeClr val="bg2"/>
                </a:solidFill>
              </a:rPr>
              <a:t>number of documents with term </a:t>
            </a:r>
            <a:r>
              <a:rPr lang="en-US" i="1">
                <a:solidFill>
                  <a:schemeClr val="bg2"/>
                </a:solidFill>
              </a:rPr>
              <a:t>i</a:t>
            </a:r>
            <a:endParaRPr lang="en-US" i="1">
              <a:solidFill>
                <a:schemeClr val="bg2"/>
              </a:solidFill>
            </a:endParaRPr>
          </a:p>
        </p:txBody>
      </p:sp>
      <p:sp>
        <p:nvSpPr>
          <p:cNvPr id="7"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7"/>
          <p:cNvSpPr>
            <a:spLocks noChangeArrowheads="1"/>
          </p:cNvSpPr>
          <p:nvPr/>
        </p:nvSpPr>
        <p:spPr bwMode="auto">
          <a:xfrm>
            <a:off x="7973568"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0" name="Rectangle 6"/>
          <p:cNvSpPr>
            <a:spLocks noChangeArrowheads="1"/>
          </p:cNvSpPr>
          <p:nvPr/>
        </p:nvSpPr>
        <p:spPr bwMode="auto">
          <a:xfrm>
            <a:off x="7239000" y="2992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1" name="Rectangle 7"/>
          <p:cNvSpPr>
            <a:spLocks noChangeArrowheads="1"/>
          </p:cNvSpPr>
          <p:nvPr/>
        </p:nvSpPr>
        <p:spPr bwMode="auto">
          <a:xfrm>
            <a:off x="7239000" y="3373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2" name="Rectangle 8"/>
          <p:cNvSpPr>
            <a:spLocks noChangeArrowheads="1"/>
          </p:cNvSpPr>
          <p:nvPr/>
        </p:nvSpPr>
        <p:spPr bwMode="auto">
          <a:xfrm>
            <a:off x="7239000"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3" name="Rectangle 10"/>
          <p:cNvSpPr>
            <a:spLocks noChangeArrowheads="1"/>
          </p:cNvSpPr>
          <p:nvPr/>
        </p:nvSpPr>
        <p:spPr bwMode="auto">
          <a:xfrm>
            <a:off x="7239000" y="4516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4" name="Rectangle 16"/>
          <p:cNvSpPr>
            <a:spLocks noChangeArrowheads="1"/>
          </p:cNvSpPr>
          <p:nvPr/>
        </p:nvSpPr>
        <p:spPr bwMode="auto">
          <a:xfrm>
            <a:off x="7239000" y="4135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5" name="Rectangle 18"/>
          <p:cNvSpPr>
            <a:spLocks noChangeArrowheads="1"/>
          </p:cNvSpPr>
          <p:nvPr/>
        </p:nvSpPr>
        <p:spPr bwMode="auto">
          <a:xfrm>
            <a:off x="7239000" y="4897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6" name="Rectangle 19"/>
          <p:cNvSpPr>
            <a:spLocks noChangeArrowheads="1"/>
          </p:cNvSpPr>
          <p:nvPr/>
        </p:nvSpPr>
        <p:spPr bwMode="auto">
          <a:xfrm>
            <a:off x="7239000" y="2613025"/>
            <a:ext cx="284163"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7" name="Rectangle 34"/>
          <p:cNvSpPr>
            <a:spLocks noChangeArrowheads="1"/>
          </p:cNvSpPr>
          <p:nvPr/>
        </p:nvSpPr>
        <p:spPr bwMode="auto">
          <a:xfrm>
            <a:off x="7239000" y="5278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8" name="Rectangle 34"/>
          <p:cNvSpPr>
            <a:spLocks noChangeArrowheads="1"/>
          </p:cNvSpPr>
          <p:nvPr/>
        </p:nvSpPr>
        <p:spPr bwMode="auto">
          <a:xfrm>
            <a:off x="7239000" y="5659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9" name="Rectangle 34"/>
          <p:cNvSpPr>
            <a:spLocks noChangeArrowheads="1"/>
          </p:cNvSpPr>
          <p:nvPr/>
        </p:nvSpPr>
        <p:spPr bwMode="auto">
          <a:xfrm>
            <a:off x="7246938" y="6040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 name="Title 3"/>
          <p:cNvSpPr>
            <a:spLocks noGrp="1"/>
          </p:cNvSpPr>
          <p:nvPr>
            <p:ph type="title"/>
          </p:nvPr>
        </p:nvSpPr>
        <p:spPr>
          <a:xfrm>
            <a:off x="152400" y="114300"/>
            <a:ext cx="8686800" cy="1028700"/>
          </a:xfrm>
        </p:spPr>
        <p:txBody>
          <a:bodyPr/>
          <a:lstStyle/>
          <a:p>
            <a:r>
              <a:rPr lang="en-US" dirty="0"/>
              <a:t>Inverted Index: TF.IDF</a:t>
            </a:r>
            <a:endParaRPr lang="en-US" dirty="0"/>
          </a:p>
        </p:txBody>
      </p:sp>
      <p:sp>
        <p:nvSpPr>
          <p:cNvPr id="14" name="Rectangle 5"/>
          <p:cNvSpPr>
            <a:spLocks noChangeArrowheads="1"/>
          </p:cNvSpPr>
          <p:nvPr/>
        </p:nvSpPr>
        <p:spPr bwMode="auto">
          <a:xfrm>
            <a:off x="20113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endParaRPr lang="en-US" sz="1400" b="0">
              <a:solidFill>
                <a:schemeClr val="bg1"/>
              </a:solidFill>
            </a:endParaRPr>
          </a:p>
        </p:txBody>
      </p:sp>
      <p:sp>
        <p:nvSpPr>
          <p:cNvPr id="35" name="Rectangle 34"/>
          <p:cNvSpPr>
            <a:spLocks noChangeArrowheads="1"/>
          </p:cNvSpPr>
          <p:nvPr/>
        </p:nvSpPr>
        <p:spPr bwMode="auto">
          <a:xfrm>
            <a:off x="20113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1</a:t>
            </a:r>
            <a:endParaRPr lang="en-US" sz="1200" b="0">
              <a:solidFill>
                <a:schemeClr val="bg1"/>
              </a:solidFill>
            </a:endParaRPr>
          </a:p>
        </p:txBody>
      </p:sp>
      <p:sp>
        <p:nvSpPr>
          <p:cNvPr id="39" name="Rectangle 38"/>
          <p:cNvSpPr>
            <a:spLocks noChangeArrowheads="1"/>
          </p:cNvSpPr>
          <p:nvPr/>
        </p:nvSpPr>
        <p:spPr bwMode="auto">
          <a:xfrm>
            <a:off x="23352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2</a:t>
            </a:r>
            <a:endParaRPr lang="en-US" sz="1200" b="0">
              <a:solidFill>
                <a:schemeClr val="bg1"/>
              </a:solidFill>
            </a:endParaRPr>
          </a:p>
        </p:txBody>
      </p:sp>
      <p:sp>
        <p:nvSpPr>
          <p:cNvPr id="40" name="Rectangle 39"/>
          <p:cNvSpPr>
            <a:spLocks noChangeArrowheads="1"/>
          </p:cNvSpPr>
          <p:nvPr/>
        </p:nvSpPr>
        <p:spPr bwMode="auto">
          <a:xfrm>
            <a:off x="26400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3</a:t>
            </a:r>
            <a:endParaRPr lang="en-US" sz="1200" b="0">
              <a:solidFill>
                <a:schemeClr val="bg1"/>
              </a:solidFill>
            </a:endParaRPr>
          </a:p>
        </p:txBody>
      </p:sp>
      <p:sp>
        <p:nvSpPr>
          <p:cNvPr id="41" name="Rectangle 40"/>
          <p:cNvSpPr>
            <a:spLocks noChangeArrowheads="1"/>
          </p:cNvSpPr>
          <p:nvPr/>
        </p:nvSpPr>
        <p:spPr bwMode="auto">
          <a:xfrm>
            <a:off x="29257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4</a:t>
            </a:r>
            <a:endParaRPr lang="en-US" sz="1200" b="0">
              <a:solidFill>
                <a:schemeClr val="bg1"/>
              </a:solidFill>
            </a:endParaRPr>
          </a:p>
        </p:txBody>
      </p:sp>
      <p:sp>
        <p:nvSpPr>
          <p:cNvPr id="50" name="Rectangle 85"/>
          <p:cNvSpPr>
            <a:spLocks noChangeArrowheads="1"/>
          </p:cNvSpPr>
          <p:nvPr/>
        </p:nvSpPr>
        <p:spPr bwMode="auto">
          <a:xfrm>
            <a:off x="3265488" y="2609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1" name="Rectangle 86"/>
          <p:cNvSpPr>
            <a:spLocks noChangeArrowheads="1"/>
          </p:cNvSpPr>
          <p:nvPr/>
        </p:nvSpPr>
        <p:spPr bwMode="auto">
          <a:xfrm>
            <a:off x="3265488" y="2990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2" name="Rectangle 87"/>
          <p:cNvSpPr>
            <a:spLocks noChangeArrowheads="1"/>
          </p:cNvSpPr>
          <p:nvPr/>
        </p:nvSpPr>
        <p:spPr bwMode="auto">
          <a:xfrm>
            <a:off x="3265488" y="3371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3" name="Rectangle 88"/>
          <p:cNvSpPr>
            <a:spLocks noChangeArrowheads="1"/>
          </p:cNvSpPr>
          <p:nvPr/>
        </p:nvSpPr>
        <p:spPr bwMode="auto">
          <a:xfrm>
            <a:off x="3265488" y="4895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4" name="Rectangle 89"/>
          <p:cNvSpPr>
            <a:spLocks noChangeArrowheads="1"/>
          </p:cNvSpPr>
          <p:nvPr/>
        </p:nvSpPr>
        <p:spPr bwMode="auto">
          <a:xfrm>
            <a:off x="3265488" y="4133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5" name="Rectangle 90"/>
          <p:cNvSpPr>
            <a:spLocks noChangeArrowheads="1"/>
          </p:cNvSpPr>
          <p:nvPr/>
        </p:nvSpPr>
        <p:spPr bwMode="auto">
          <a:xfrm>
            <a:off x="3265488" y="4514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6" name="Rectangle 91"/>
          <p:cNvSpPr>
            <a:spLocks noChangeArrowheads="1"/>
          </p:cNvSpPr>
          <p:nvPr/>
        </p:nvSpPr>
        <p:spPr bwMode="auto">
          <a:xfrm>
            <a:off x="3265488" y="3752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57" name="Rectangle 92"/>
          <p:cNvSpPr>
            <a:spLocks noChangeArrowheads="1"/>
          </p:cNvSpPr>
          <p:nvPr/>
        </p:nvSpPr>
        <p:spPr bwMode="auto">
          <a:xfrm>
            <a:off x="3265488" y="5276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sp>
        <p:nvSpPr>
          <p:cNvPr id="79" name="Rectangle 85"/>
          <p:cNvSpPr>
            <a:spLocks noChangeArrowheads="1"/>
          </p:cNvSpPr>
          <p:nvPr/>
        </p:nvSpPr>
        <p:spPr bwMode="black">
          <a:xfrm>
            <a:off x="6501606" y="2609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0" name="Rectangle 86"/>
          <p:cNvSpPr>
            <a:spLocks noChangeArrowheads="1"/>
          </p:cNvSpPr>
          <p:nvPr/>
        </p:nvSpPr>
        <p:spPr bwMode="black">
          <a:xfrm>
            <a:off x="6501606" y="2990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1" name="Rectangle 87"/>
          <p:cNvSpPr>
            <a:spLocks noChangeArrowheads="1"/>
          </p:cNvSpPr>
          <p:nvPr/>
        </p:nvSpPr>
        <p:spPr bwMode="black">
          <a:xfrm>
            <a:off x="6501606" y="3371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2" name="Rectangle 88"/>
          <p:cNvSpPr>
            <a:spLocks noChangeArrowheads="1"/>
          </p:cNvSpPr>
          <p:nvPr/>
        </p:nvSpPr>
        <p:spPr bwMode="black">
          <a:xfrm>
            <a:off x="6501606" y="4895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3" name="Rectangle 89"/>
          <p:cNvSpPr>
            <a:spLocks noChangeArrowheads="1"/>
          </p:cNvSpPr>
          <p:nvPr/>
        </p:nvSpPr>
        <p:spPr bwMode="black">
          <a:xfrm>
            <a:off x="6501606" y="4133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4" name="Rectangle 90"/>
          <p:cNvSpPr>
            <a:spLocks noChangeArrowheads="1"/>
          </p:cNvSpPr>
          <p:nvPr/>
        </p:nvSpPr>
        <p:spPr bwMode="black">
          <a:xfrm>
            <a:off x="6501606" y="4514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5" name="Rectangle 91"/>
          <p:cNvSpPr>
            <a:spLocks noChangeArrowheads="1"/>
          </p:cNvSpPr>
          <p:nvPr/>
        </p:nvSpPr>
        <p:spPr bwMode="black">
          <a:xfrm>
            <a:off x="6501606" y="3752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86" name="Rectangle 92"/>
          <p:cNvSpPr>
            <a:spLocks noChangeArrowheads="1"/>
          </p:cNvSpPr>
          <p:nvPr/>
        </p:nvSpPr>
        <p:spPr bwMode="black">
          <a:xfrm>
            <a:off x="6501606" y="5276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sp>
        <p:nvSpPr>
          <p:cNvPr id="137" name="Rectangle 92"/>
          <p:cNvSpPr>
            <a:spLocks noChangeArrowheads="1"/>
          </p:cNvSpPr>
          <p:nvPr/>
        </p:nvSpPr>
        <p:spPr bwMode="black">
          <a:xfrm>
            <a:off x="6501606" y="5657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endParaRPr lang="en-US" dirty="0">
                <a:solidFill>
                  <a:schemeClr val="bg1"/>
                </a:solidFill>
              </a:endParaRP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endParaRPr lang="en-US" dirty="0">
                <a:solidFill>
                  <a:schemeClr val="bg1"/>
                </a:solidFill>
              </a:endParaRP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endParaRPr lang="en-US" dirty="0">
                <a:solidFill>
                  <a:schemeClr val="bg1"/>
                </a:solidFill>
              </a:endParaRP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endParaRPr lang="en-US" sz="1200" dirty="0">
                <a:solidFill>
                  <a:srgbClr val="FF0000"/>
                </a:solidFill>
              </a:endParaRP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endParaRPr lang="en-US" dirty="0">
                <a:solidFill>
                  <a:schemeClr val="bg1"/>
                </a:solidFill>
              </a:endParaRP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endParaRPr lang="en-US" sz="1200" dirty="0">
                <a:solidFill>
                  <a:srgbClr val="FF0000"/>
                </a:solidFill>
              </a:endParaRPr>
            </a:p>
          </p:txBody>
        </p:sp>
      </p:grpSp>
      <p:sp>
        <p:nvSpPr>
          <p:cNvPr id="157" name="Rectangle 6"/>
          <p:cNvSpPr>
            <a:spLocks noChangeArrowheads="1"/>
          </p:cNvSpPr>
          <p:nvPr/>
        </p:nvSpPr>
        <p:spPr bwMode="auto">
          <a:xfrm>
            <a:off x="6952901" y="2992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58" name="Rectangle 7"/>
          <p:cNvSpPr>
            <a:spLocks noChangeArrowheads="1"/>
          </p:cNvSpPr>
          <p:nvPr/>
        </p:nvSpPr>
        <p:spPr bwMode="auto">
          <a:xfrm>
            <a:off x="6952901" y="3373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59" name="Rectangle 8"/>
          <p:cNvSpPr>
            <a:spLocks noChangeArrowheads="1"/>
          </p:cNvSpPr>
          <p:nvPr/>
        </p:nvSpPr>
        <p:spPr bwMode="auto">
          <a:xfrm>
            <a:off x="6952901"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0" name="Rectangle 10"/>
          <p:cNvSpPr>
            <a:spLocks noChangeArrowheads="1"/>
          </p:cNvSpPr>
          <p:nvPr/>
        </p:nvSpPr>
        <p:spPr bwMode="auto">
          <a:xfrm>
            <a:off x="6952901" y="4516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1" name="Rectangle 16"/>
          <p:cNvSpPr>
            <a:spLocks noChangeArrowheads="1"/>
          </p:cNvSpPr>
          <p:nvPr/>
        </p:nvSpPr>
        <p:spPr bwMode="auto">
          <a:xfrm>
            <a:off x="6952901" y="4135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2" name="Rectangle 18"/>
          <p:cNvSpPr>
            <a:spLocks noChangeArrowheads="1"/>
          </p:cNvSpPr>
          <p:nvPr/>
        </p:nvSpPr>
        <p:spPr bwMode="auto">
          <a:xfrm>
            <a:off x="6952901" y="4897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63" name="Rectangle 19"/>
          <p:cNvSpPr>
            <a:spLocks noChangeArrowheads="1"/>
          </p:cNvSpPr>
          <p:nvPr/>
        </p:nvSpPr>
        <p:spPr bwMode="auto">
          <a:xfrm>
            <a:off x="6952901" y="2613025"/>
            <a:ext cx="284163" cy="3000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4" name="Rectangle 34"/>
          <p:cNvSpPr>
            <a:spLocks noChangeArrowheads="1"/>
          </p:cNvSpPr>
          <p:nvPr/>
        </p:nvSpPr>
        <p:spPr bwMode="auto">
          <a:xfrm>
            <a:off x="6952901" y="5278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5" name="Rectangle 7"/>
          <p:cNvSpPr>
            <a:spLocks noChangeArrowheads="1"/>
          </p:cNvSpPr>
          <p:nvPr/>
        </p:nvSpPr>
        <p:spPr bwMode="auto">
          <a:xfrm>
            <a:off x="7696200"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6" name="Rectangle 34"/>
          <p:cNvSpPr>
            <a:spLocks noChangeArrowheads="1"/>
          </p:cNvSpPr>
          <p:nvPr/>
        </p:nvSpPr>
        <p:spPr bwMode="auto">
          <a:xfrm>
            <a:off x="6952901" y="5659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7" name="Rectangle 34"/>
          <p:cNvSpPr>
            <a:spLocks noChangeArrowheads="1"/>
          </p:cNvSpPr>
          <p:nvPr/>
        </p:nvSpPr>
        <p:spPr bwMode="auto">
          <a:xfrm>
            <a:off x="6960839" y="6040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cxnSp>
        <p:nvCxnSpPr>
          <p:cNvPr id="194" name="Straight Arrow Connector 236"/>
          <p:cNvCxnSpPr>
            <a:cxnSpLocks noChangeShapeType="1"/>
            <a:stCxn id="182" idx="3"/>
            <a:endCxn id="165" idx="1"/>
          </p:cNvCxnSpPr>
          <p:nvPr/>
        </p:nvCxnSpPr>
        <p:spPr bwMode="auto">
          <a:xfrm>
            <a:off x="7523163" y="3906045"/>
            <a:ext cx="173037"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7" name="Slide Number Placeholder 6"/>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Positional Indexes</a:t>
            </a:r>
            <a:endParaRPr lang="en-US" dirty="0"/>
          </a:p>
        </p:txBody>
      </p:sp>
      <p:sp>
        <p:nvSpPr>
          <p:cNvPr id="4" name="Content Placeholder 3"/>
          <p:cNvSpPr>
            <a:spLocks noGrp="1"/>
          </p:cNvSpPr>
          <p:nvPr>
            <p:ph idx="1"/>
          </p:nvPr>
        </p:nvSpPr>
        <p:spPr/>
        <p:txBody>
          <a:bodyPr/>
          <a:lstStyle/>
          <a:p>
            <a:r>
              <a:rPr lang="en-US" dirty="0"/>
              <a:t>Store term position in postings</a:t>
            </a:r>
            <a:endParaRPr lang="en-US" dirty="0"/>
          </a:p>
          <a:p>
            <a:r>
              <a:rPr lang="en-US" dirty="0"/>
              <a:t>Supports richer queries (e.g., proximity)</a:t>
            </a:r>
            <a:endParaRPr lang="en-US" dirty="0"/>
          </a:p>
          <a:p>
            <a:r>
              <a:rPr lang="en-US" dirty="0"/>
              <a:t>Naturally, leads to larger indexes…</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
          <p:cNvSpPr>
            <a:spLocks noChangeArrowheads="1"/>
          </p:cNvSpPr>
          <p:nvPr/>
        </p:nvSpPr>
        <p:spPr bwMode="auto">
          <a:xfrm>
            <a:off x="8549640" y="3758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endParaRPr lang="en-US" sz="900" b="0" dirty="0">
              <a:solidFill>
                <a:schemeClr val="bg1"/>
              </a:solidFill>
            </a:endParaRPr>
          </a:p>
        </p:txBody>
      </p:sp>
      <p:sp>
        <p:nvSpPr>
          <p:cNvPr id="174" name="Rectangle 19"/>
          <p:cNvSpPr>
            <a:spLocks noChangeArrowheads="1"/>
          </p:cNvSpPr>
          <p:nvPr/>
        </p:nvSpPr>
        <p:spPr bwMode="auto">
          <a:xfrm>
            <a:off x="7525512" y="2615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endParaRPr lang="en-US" sz="900" b="0" dirty="0">
              <a:solidFill>
                <a:schemeClr val="bg1"/>
              </a:solidFill>
            </a:endParaRPr>
          </a:p>
        </p:txBody>
      </p:sp>
      <p:sp>
        <p:nvSpPr>
          <p:cNvPr id="179" name="Rectangle 19"/>
          <p:cNvSpPr>
            <a:spLocks noChangeArrowheads="1"/>
          </p:cNvSpPr>
          <p:nvPr/>
        </p:nvSpPr>
        <p:spPr bwMode="auto">
          <a:xfrm>
            <a:off x="7525512" y="3758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endParaRPr lang="en-US" sz="900" b="0" dirty="0">
              <a:solidFill>
                <a:schemeClr val="bg1"/>
              </a:solidFill>
            </a:endParaRPr>
          </a:p>
        </p:txBody>
      </p:sp>
      <p:sp>
        <p:nvSpPr>
          <p:cNvPr id="190" name="Rectangle 19"/>
          <p:cNvSpPr>
            <a:spLocks noChangeArrowheads="1"/>
          </p:cNvSpPr>
          <p:nvPr/>
        </p:nvSpPr>
        <p:spPr bwMode="auto">
          <a:xfrm>
            <a:off x="7525512" y="3374136"/>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endParaRPr lang="en-US" sz="900" b="0" dirty="0">
              <a:solidFill>
                <a:schemeClr val="bg1"/>
              </a:solidFill>
            </a:endParaRPr>
          </a:p>
        </p:txBody>
      </p:sp>
      <p:sp>
        <p:nvSpPr>
          <p:cNvPr id="191" name="Rectangle 19"/>
          <p:cNvSpPr>
            <a:spLocks noChangeArrowheads="1"/>
          </p:cNvSpPr>
          <p:nvPr/>
        </p:nvSpPr>
        <p:spPr bwMode="auto">
          <a:xfrm>
            <a:off x="7525512" y="2990088"/>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2" name="Rectangle 19"/>
          <p:cNvSpPr>
            <a:spLocks noChangeArrowheads="1"/>
          </p:cNvSpPr>
          <p:nvPr/>
        </p:nvSpPr>
        <p:spPr bwMode="auto">
          <a:xfrm>
            <a:off x="7525512" y="4133088"/>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3" name="Rectangle 19"/>
          <p:cNvSpPr>
            <a:spLocks noChangeArrowheads="1"/>
          </p:cNvSpPr>
          <p:nvPr/>
        </p:nvSpPr>
        <p:spPr bwMode="auto">
          <a:xfrm>
            <a:off x="7525512" y="4517136"/>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endParaRPr lang="en-US" sz="900" b="0" dirty="0">
              <a:solidFill>
                <a:schemeClr val="bg1"/>
              </a:solidFill>
            </a:endParaRPr>
          </a:p>
        </p:txBody>
      </p:sp>
      <p:sp>
        <p:nvSpPr>
          <p:cNvPr id="195" name="Rectangle 19"/>
          <p:cNvSpPr>
            <a:spLocks noChangeArrowheads="1"/>
          </p:cNvSpPr>
          <p:nvPr/>
        </p:nvSpPr>
        <p:spPr bwMode="auto">
          <a:xfrm>
            <a:off x="7525512" y="4901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endParaRPr lang="en-US" sz="900" b="0" dirty="0">
              <a:solidFill>
                <a:schemeClr val="bg1"/>
              </a:solidFill>
            </a:endParaRPr>
          </a:p>
        </p:txBody>
      </p:sp>
      <p:sp>
        <p:nvSpPr>
          <p:cNvPr id="196" name="Rectangle 19"/>
          <p:cNvSpPr>
            <a:spLocks noChangeArrowheads="1"/>
          </p:cNvSpPr>
          <p:nvPr/>
        </p:nvSpPr>
        <p:spPr bwMode="auto">
          <a:xfrm>
            <a:off x="7525512" y="5276088"/>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7" name="Rectangle 19"/>
          <p:cNvSpPr>
            <a:spLocks noChangeArrowheads="1"/>
          </p:cNvSpPr>
          <p:nvPr/>
        </p:nvSpPr>
        <p:spPr bwMode="auto">
          <a:xfrm>
            <a:off x="7525512" y="5660136"/>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9" name="Rectangle 19"/>
          <p:cNvSpPr>
            <a:spLocks noChangeArrowheads="1"/>
          </p:cNvSpPr>
          <p:nvPr/>
        </p:nvSpPr>
        <p:spPr bwMode="auto">
          <a:xfrm>
            <a:off x="7525512" y="6044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endParaRPr lang="en-US" sz="900" b="0" dirty="0">
              <a:solidFill>
                <a:schemeClr val="bg1"/>
              </a:solidFill>
            </a:endParaRPr>
          </a:p>
        </p:txBody>
      </p:sp>
      <p:sp>
        <p:nvSpPr>
          <p:cNvPr id="198" name="Rectangle 7"/>
          <p:cNvSpPr>
            <a:spLocks noChangeArrowheads="1"/>
          </p:cNvSpPr>
          <p:nvPr/>
        </p:nvSpPr>
        <p:spPr bwMode="auto">
          <a:xfrm>
            <a:off x="8266176"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0" name="Rectangle 6"/>
          <p:cNvSpPr>
            <a:spLocks noChangeArrowheads="1"/>
          </p:cNvSpPr>
          <p:nvPr/>
        </p:nvSpPr>
        <p:spPr bwMode="auto">
          <a:xfrm>
            <a:off x="7239000" y="2992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1" name="Rectangle 7"/>
          <p:cNvSpPr>
            <a:spLocks noChangeArrowheads="1"/>
          </p:cNvSpPr>
          <p:nvPr/>
        </p:nvSpPr>
        <p:spPr bwMode="auto">
          <a:xfrm>
            <a:off x="7239000" y="3373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2" name="Rectangle 8"/>
          <p:cNvSpPr>
            <a:spLocks noChangeArrowheads="1"/>
          </p:cNvSpPr>
          <p:nvPr/>
        </p:nvSpPr>
        <p:spPr bwMode="auto">
          <a:xfrm>
            <a:off x="7239000"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3" name="Rectangle 10"/>
          <p:cNvSpPr>
            <a:spLocks noChangeArrowheads="1"/>
          </p:cNvSpPr>
          <p:nvPr/>
        </p:nvSpPr>
        <p:spPr bwMode="auto">
          <a:xfrm>
            <a:off x="7239000" y="4516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4" name="Rectangle 16"/>
          <p:cNvSpPr>
            <a:spLocks noChangeArrowheads="1"/>
          </p:cNvSpPr>
          <p:nvPr/>
        </p:nvSpPr>
        <p:spPr bwMode="auto">
          <a:xfrm>
            <a:off x="7239000" y="4135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5" name="Rectangle 18"/>
          <p:cNvSpPr>
            <a:spLocks noChangeArrowheads="1"/>
          </p:cNvSpPr>
          <p:nvPr/>
        </p:nvSpPr>
        <p:spPr bwMode="auto">
          <a:xfrm>
            <a:off x="7239000" y="4897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6" name="Rectangle 19"/>
          <p:cNvSpPr>
            <a:spLocks noChangeArrowheads="1"/>
          </p:cNvSpPr>
          <p:nvPr/>
        </p:nvSpPr>
        <p:spPr bwMode="auto">
          <a:xfrm>
            <a:off x="7239000" y="2613025"/>
            <a:ext cx="284163"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7" name="Rectangle 34"/>
          <p:cNvSpPr>
            <a:spLocks noChangeArrowheads="1"/>
          </p:cNvSpPr>
          <p:nvPr/>
        </p:nvSpPr>
        <p:spPr bwMode="auto">
          <a:xfrm>
            <a:off x="7239000" y="5278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8" name="Rectangle 34"/>
          <p:cNvSpPr>
            <a:spLocks noChangeArrowheads="1"/>
          </p:cNvSpPr>
          <p:nvPr/>
        </p:nvSpPr>
        <p:spPr bwMode="auto">
          <a:xfrm>
            <a:off x="7239000" y="5659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9" name="Rectangle 34"/>
          <p:cNvSpPr>
            <a:spLocks noChangeArrowheads="1"/>
          </p:cNvSpPr>
          <p:nvPr/>
        </p:nvSpPr>
        <p:spPr bwMode="auto">
          <a:xfrm>
            <a:off x="7246938" y="6040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 name="Title 3"/>
          <p:cNvSpPr>
            <a:spLocks noGrp="1"/>
          </p:cNvSpPr>
          <p:nvPr>
            <p:ph type="title"/>
          </p:nvPr>
        </p:nvSpPr>
        <p:spPr>
          <a:xfrm>
            <a:off x="152400" y="114300"/>
            <a:ext cx="8686800" cy="1028700"/>
          </a:xfrm>
        </p:spPr>
        <p:txBody>
          <a:bodyPr/>
          <a:lstStyle/>
          <a:p>
            <a:r>
              <a:rPr lang="en-US" dirty="0"/>
              <a:t>Inverted Index: Positional Information</a:t>
            </a:r>
            <a:endParaRPr lang="en-US" dirty="0"/>
          </a:p>
        </p:txBody>
      </p:sp>
      <p:sp>
        <p:nvSpPr>
          <p:cNvPr id="14" name="Rectangle 5"/>
          <p:cNvSpPr>
            <a:spLocks noChangeArrowheads="1"/>
          </p:cNvSpPr>
          <p:nvPr/>
        </p:nvSpPr>
        <p:spPr bwMode="auto">
          <a:xfrm>
            <a:off x="20113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endParaRPr lang="en-US" sz="1400" b="0">
              <a:solidFill>
                <a:schemeClr val="bg1"/>
              </a:solidFill>
            </a:endParaRPr>
          </a:p>
        </p:txBody>
      </p:sp>
      <p:sp>
        <p:nvSpPr>
          <p:cNvPr id="35" name="Rectangle 34"/>
          <p:cNvSpPr>
            <a:spLocks noChangeArrowheads="1"/>
          </p:cNvSpPr>
          <p:nvPr/>
        </p:nvSpPr>
        <p:spPr bwMode="auto">
          <a:xfrm>
            <a:off x="20113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1</a:t>
            </a:r>
            <a:endParaRPr lang="en-US" sz="1200" b="0">
              <a:solidFill>
                <a:schemeClr val="bg1"/>
              </a:solidFill>
            </a:endParaRPr>
          </a:p>
        </p:txBody>
      </p:sp>
      <p:sp>
        <p:nvSpPr>
          <p:cNvPr id="39" name="Rectangle 38"/>
          <p:cNvSpPr>
            <a:spLocks noChangeArrowheads="1"/>
          </p:cNvSpPr>
          <p:nvPr/>
        </p:nvSpPr>
        <p:spPr bwMode="auto">
          <a:xfrm>
            <a:off x="23352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2</a:t>
            </a:r>
            <a:endParaRPr lang="en-US" sz="1200" b="0">
              <a:solidFill>
                <a:schemeClr val="bg1"/>
              </a:solidFill>
            </a:endParaRPr>
          </a:p>
        </p:txBody>
      </p:sp>
      <p:sp>
        <p:nvSpPr>
          <p:cNvPr id="40" name="Rectangle 39"/>
          <p:cNvSpPr>
            <a:spLocks noChangeArrowheads="1"/>
          </p:cNvSpPr>
          <p:nvPr/>
        </p:nvSpPr>
        <p:spPr bwMode="auto">
          <a:xfrm>
            <a:off x="26400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3</a:t>
            </a:r>
            <a:endParaRPr lang="en-US" sz="1200" b="0">
              <a:solidFill>
                <a:schemeClr val="bg1"/>
              </a:solidFill>
            </a:endParaRPr>
          </a:p>
        </p:txBody>
      </p:sp>
      <p:sp>
        <p:nvSpPr>
          <p:cNvPr id="41" name="Rectangle 40"/>
          <p:cNvSpPr>
            <a:spLocks noChangeArrowheads="1"/>
          </p:cNvSpPr>
          <p:nvPr/>
        </p:nvSpPr>
        <p:spPr bwMode="auto">
          <a:xfrm>
            <a:off x="29257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4</a:t>
            </a:r>
            <a:endParaRPr lang="en-US" sz="1200" b="0">
              <a:solidFill>
                <a:schemeClr val="bg1"/>
              </a:solidFill>
            </a:endParaRPr>
          </a:p>
        </p:txBody>
      </p:sp>
      <p:sp>
        <p:nvSpPr>
          <p:cNvPr id="50" name="Rectangle 85"/>
          <p:cNvSpPr>
            <a:spLocks noChangeArrowheads="1"/>
          </p:cNvSpPr>
          <p:nvPr/>
        </p:nvSpPr>
        <p:spPr bwMode="auto">
          <a:xfrm>
            <a:off x="3265488" y="2609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1" name="Rectangle 86"/>
          <p:cNvSpPr>
            <a:spLocks noChangeArrowheads="1"/>
          </p:cNvSpPr>
          <p:nvPr/>
        </p:nvSpPr>
        <p:spPr bwMode="auto">
          <a:xfrm>
            <a:off x="3265488" y="2990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2" name="Rectangle 87"/>
          <p:cNvSpPr>
            <a:spLocks noChangeArrowheads="1"/>
          </p:cNvSpPr>
          <p:nvPr/>
        </p:nvSpPr>
        <p:spPr bwMode="auto">
          <a:xfrm>
            <a:off x="3265488" y="3371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3" name="Rectangle 88"/>
          <p:cNvSpPr>
            <a:spLocks noChangeArrowheads="1"/>
          </p:cNvSpPr>
          <p:nvPr/>
        </p:nvSpPr>
        <p:spPr bwMode="auto">
          <a:xfrm>
            <a:off x="3265488" y="4895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4" name="Rectangle 89"/>
          <p:cNvSpPr>
            <a:spLocks noChangeArrowheads="1"/>
          </p:cNvSpPr>
          <p:nvPr/>
        </p:nvSpPr>
        <p:spPr bwMode="auto">
          <a:xfrm>
            <a:off x="3265488" y="4133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5" name="Rectangle 90"/>
          <p:cNvSpPr>
            <a:spLocks noChangeArrowheads="1"/>
          </p:cNvSpPr>
          <p:nvPr/>
        </p:nvSpPr>
        <p:spPr bwMode="auto">
          <a:xfrm>
            <a:off x="3265488" y="4514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6" name="Rectangle 91"/>
          <p:cNvSpPr>
            <a:spLocks noChangeArrowheads="1"/>
          </p:cNvSpPr>
          <p:nvPr/>
        </p:nvSpPr>
        <p:spPr bwMode="auto">
          <a:xfrm>
            <a:off x="3265488" y="3752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57" name="Rectangle 92"/>
          <p:cNvSpPr>
            <a:spLocks noChangeArrowheads="1"/>
          </p:cNvSpPr>
          <p:nvPr/>
        </p:nvSpPr>
        <p:spPr bwMode="auto">
          <a:xfrm>
            <a:off x="3265488" y="5276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sp>
        <p:nvSpPr>
          <p:cNvPr id="79" name="Rectangle 85"/>
          <p:cNvSpPr>
            <a:spLocks noChangeArrowheads="1"/>
          </p:cNvSpPr>
          <p:nvPr/>
        </p:nvSpPr>
        <p:spPr bwMode="black">
          <a:xfrm>
            <a:off x="6501606" y="2609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0" name="Rectangle 86"/>
          <p:cNvSpPr>
            <a:spLocks noChangeArrowheads="1"/>
          </p:cNvSpPr>
          <p:nvPr/>
        </p:nvSpPr>
        <p:spPr bwMode="black">
          <a:xfrm>
            <a:off x="6501606" y="2990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1" name="Rectangle 87"/>
          <p:cNvSpPr>
            <a:spLocks noChangeArrowheads="1"/>
          </p:cNvSpPr>
          <p:nvPr/>
        </p:nvSpPr>
        <p:spPr bwMode="black">
          <a:xfrm>
            <a:off x="6501606" y="3371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2" name="Rectangle 88"/>
          <p:cNvSpPr>
            <a:spLocks noChangeArrowheads="1"/>
          </p:cNvSpPr>
          <p:nvPr/>
        </p:nvSpPr>
        <p:spPr bwMode="black">
          <a:xfrm>
            <a:off x="6501606" y="4895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3" name="Rectangle 89"/>
          <p:cNvSpPr>
            <a:spLocks noChangeArrowheads="1"/>
          </p:cNvSpPr>
          <p:nvPr/>
        </p:nvSpPr>
        <p:spPr bwMode="black">
          <a:xfrm>
            <a:off x="6501606" y="4133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4" name="Rectangle 90"/>
          <p:cNvSpPr>
            <a:spLocks noChangeArrowheads="1"/>
          </p:cNvSpPr>
          <p:nvPr/>
        </p:nvSpPr>
        <p:spPr bwMode="black">
          <a:xfrm>
            <a:off x="6501606" y="4514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5" name="Rectangle 91"/>
          <p:cNvSpPr>
            <a:spLocks noChangeArrowheads="1"/>
          </p:cNvSpPr>
          <p:nvPr/>
        </p:nvSpPr>
        <p:spPr bwMode="black">
          <a:xfrm>
            <a:off x="6501606" y="3752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86" name="Rectangle 92"/>
          <p:cNvSpPr>
            <a:spLocks noChangeArrowheads="1"/>
          </p:cNvSpPr>
          <p:nvPr/>
        </p:nvSpPr>
        <p:spPr bwMode="black">
          <a:xfrm>
            <a:off x="6501606" y="5276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sp>
        <p:nvSpPr>
          <p:cNvPr id="137" name="Rectangle 92"/>
          <p:cNvSpPr>
            <a:spLocks noChangeArrowheads="1"/>
          </p:cNvSpPr>
          <p:nvPr/>
        </p:nvSpPr>
        <p:spPr bwMode="black">
          <a:xfrm>
            <a:off x="6501606" y="5657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endParaRPr lang="en-US" dirty="0">
                <a:solidFill>
                  <a:schemeClr val="bg1"/>
                </a:solidFill>
              </a:endParaRP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endParaRPr lang="en-US" dirty="0">
                <a:solidFill>
                  <a:schemeClr val="bg1"/>
                </a:solidFill>
              </a:endParaRP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endParaRPr lang="en-US" dirty="0">
                <a:solidFill>
                  <a:schemeClr val="bg1"/>
                </a:solidFill>
              </a:endParaRP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endParaRPr lang="en-US" sz="1200" dirty="0">
                <a:solidFill>
                  <a:srgbClr val="FF0000"/>
                </a:solidFill>
              </a:endParaRP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endParaRPr lang="en-US" dirty="0">
                <a:solidFill>
                  <a:schemeClr val="bg1"/>
                </a:solidFill>
              </a:endParaRP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endParaRPr lang="en-US" sz="1200" dirty="0">
                <a:solidFill>
                  <a:srgbClr val="FF0000"/>
                </a:solidFill>
              </a:endParaRPr>
            </a:p>
          </p:txBody>
        </p:sp>
      </p:grpSp>
      <p:sp>
        <p:nvSpPr>
          <p:cNvPr id="157" name="Rectangle 6"/>
          <p:cNvSpPr>
            <a:spLocks noChangeArrowheads="1"/>
          </p:cNvSpPr>
          <p:nvPr/>
        </p:nvSpPr>
        <p:spPr bwMode="auto">
          <a:xfrm>
            <a:off x="6952901" y="2992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58" name="Rectangle 7"/>
          <p:cNvSpPr>
            <a:spLocks noChangeArrowheads="1"/>
          </p:cNvSpPr>
          <p:nvPr/>
        </p:nvSpPr>
        <p:spPr bwMode="auto">
          <a:xfrm>
            <a:off x="6952901" y="3373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59" name="Rectangle 8"/>
          <p:cNvSpPr>
            <a:spLocks noChangeArrowheads="1"/>
          </p:cNvSpPr>
          <p:nvPr/>
        </p:nvSpPr>
        <p:spPr bwMode="auto">
          <a:xfrm>
            <a:off x="6952901"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0" name="Rectangle 10"/>
          <p:cNvSpPr>
            <a:spLocks noChangeArrowheads="1"/>
          </p:cNvSpPr>
          <p:nvPr/>
        </p:nvSpPr>
        <p:spPr bwMode="auto">
          <a:xfrm>
            <a:off x="6952901" y="4516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1" name="Rectangle 16"/>
          <p:cNvSpPr>
            <a:spLocks noChangeArrowheads="1"/>
          </p:cNvSpPr>
          <p:nvPr/>
        </p:nvSpPr>
        <p:spPr bwMode="auto">
          <a:xfrm>
            <a:off x="6952901" y="4135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2" name="Rectangle 18"/>
          <p:cNvSpPr>
            <a:spLocks noChangeArrowheads="1"/>
          </p:cNvSpPr>
          <p:nvPr/>
        </p:nvSpPr>
        <p:spPr bwMode="auto">
          <a:xfrm>
            <a:off x="6952901" y="4897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63" name="Rectangle 19"/>
          <p:cNvSpPr>
            <a:spLocks noChangeArrowheads="1"/>
          </p:cNvSpPr>
          <p:nvPr/>
        </p:nvSpPr>
        <p:spPr bwMode="auto">
          <a:xfrm>
            <a:off x="6952901" y="2613025"/>
            <a:ext cx="284163" cy="3000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4" name="Rectangle 34"/>
          <p:cNvSpPr>
            <a:spLocks noChangeArrowheads="1"/>
          </p:cNvSpPr>
          <p:nvPr/>
        </p:nvSpPr>
        <p:spPr bwMode="auto">
          <a:xfrm>
            <a:off x="6952901" y="5278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5" name="Rectangle 7"/>
          <p:cNvSpPr>
            <a:spLocks noChangeArrowheads="1"/>
          </p:cNvSpPr>
          <p:nvPr/>
        </p:nvSpPr>
        <p:spPr bwMode="auto">
          <a:xfrm>
            <a:off x="7991856"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6" name="Rectangle 34"/>
          <p:cNvSpPr>
            <a:spLocks noChangeArrowheads="1"/>
          </p:cNvSpPr>
          <p:nvPr/>
        </p:nvSpPr>
        <p:spPr bwMode="auto">
          <a:xfrm>
            <a:off x="6952901" y="5659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7" name="Rectangle 34"/>
          <p:cNvSpPr>
            <a:spLocks noChangeArrowheads="1"/>
          </p:cNvSpPr>
          <p:nvPr/>
        </p:nvSpPr>
        <p:spPr bwMode="auto">
          <a:xfrm>
            <a:off x="6960839" y="6040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cxnSp>
        <p:nvCxnSpPr>
          <p:cNvPr id="194" name="Straight Arrow Connector 236"/>
          <p:cNvCxnSpPr>
            <a:cxnSpLocks noChangeShapeType="1"/>
          </p:cNvCxnSpPr>
          <p:nvPr/>
        </p:nvCxnSpPr>
        <p:spPr bwMode="auto">
          <a:xfrm>
            <a:off x="7818120" y="3906045"/>
            <a:ext cx="173037"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7" name="Slide Number Placeholder 6"/>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8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8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8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8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8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8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8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8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9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7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90"/>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9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9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9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9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9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9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99"/>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174" grpId="0" animBg="1"/>
      <p:bldP spid="179" grpId="0" animBg="1"/>
      <p:bldP spid="190" grpId="0" animBg="1"/>
      <p:bldP spid="191" grpId="0" animBg="1"/>
      <p:bldP spid="192" grpId="0" animBg="1"/>
      <p:bldP spid="193" grpId="0" animBg="1"/>
      <p:bldP spid="195" grpId="0" animBg="1"/>
      <p:bldP spid="196" grpId="0" animBg="1"/>
      <p:bldP spid="197" grpId="0" animBg="1"/>
      <p:bldP spid="199" grpId="0" animBg="1"/>
      <p:bldP spid="198"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19" grpId="0" animBg="1"/>
      <p:bldP spid="137" grpId="0" animBg="1"/>
      <p:bldP spid="138" grpId="0" animBg="1"/>
      <p:bldP spid="142" grpId="0" animBg="1"/>
      <p:bldP spid="143"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in a Nutshell</a:t>
            </a:r>
            <a:endParaRPr lang="en-US" dirty="0"/>
          </a:p>
        </p:txBody>
      </p:sp>
      <p:sp>
        <p:nvSpPr>
          <p:cNvPr id="3" name="Content Placeholder 2"/>
          <p:cNvSpPr>
            <a:spLocks noGrp="1"/>
          </p:cNvSpPr>
          <p:nvPr>
            <p:ph idx="1"/>
          </p:nvPr>
        </p:nvSpPr>
        <p:spPr/>
        <p:txBody>
          <a:bodyPr/>
          <a:lstStyle/>
          <a:p>
            <a:r>
              <a:rPr lang="en-US" dirty="0"/>
              <a:t>Look up postings lists corresponding to query terms</a:t>
            </a:r>
            <a:endParaRPr lang="en-US" dirty="0"/>
          </a:p>
          <a:p>
            <a:r>
              <a:rPr lang="en-US" dirty="0"/>
              <a:t>Traverse postings for each query term</a:t>
            </a:r>
            <a:endParaRPr lang="en-US" dirty="0"/>
          </a:p>
          <a:p>
            <a:r>
              <a:rPr lang="en-US" dirty="0"/>
              <a:t>Store partial query-document scores in accumulators</a:t>
            </a:r>
            <a:endParaRPr lang="en-US" dirty="0"/>
          </a:p>
          <a:p>
            <a:r>
              <a:rPr lang="en-US" dirty="0"/>
              <a:t>Select top </a:t>
            </a:r>
            <a:r>
              <a:rPr lang="en-US" i="1" dirty="0"/>
              <a:t>k</a:t>
            </a:r>
            <a:r>
              <a:rPr lang="en-US" dirty="0"/>
              <a:t> results to return</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Document-at-a-Time</a:t>
            </a:r>
            <a:endParaRPr lang="en-US" dirty="0"/>
          </a:p>
        </p:txBody>
      </p:sp>
      <p:sp>
        <p:nvSpPr>
          <p:cNvPr id="3" name="Content Placeholder 2"/>
          <p:cNvSpPr>
            <a:spLocks noGrp="1"/>
          </p:cNvSpPr>
          <p:nvPr>
            <p:ph idx="1"/>
          </p:nvPr>
        </p:nvSpPr>
        <p:spPr/>
        <p:txBody>
          <a:bodyPr/>
          <a:lstStyle/>
          <a:p>
            <a:r>
              <a:rPr lang="en-US" dirty="0"/>
              <a:t>Evaluate documents one at a time (score all query terms)</a:t>
            </a:r>
            <a:endParaRPr lang="en-US" dirty="0"/>
          </a:p>
          <a:p>
            <a:pPr lvl="1"/>
            <a:endParaRPr lang="en-US" dirty="0"/>
          </a:p>
          <a:p>
            <a:pPr lvl="1"/>
            <a:endParaRPr lang="en-US" dirty="0"/>
          </a:p>
          <a:p>
            <a:endParaRPr lang="en-US" dirty="0"/>
          </a:p>
          <a:p>
            <a:endParaRPr lang="en-US" dirty="0"/>
          </a:p>
          <a:p>
            <a:endParaRPr lang="en-US" dirty="0"/>
          </a:p>
          <a:p>
            <a:endParaRPr lang="en-US" dirty="0"/>
          </a:p>
          <a:p>
            <a:r>
              <a:rPr lang="en-US" dirty="0"/>
              <a:t>Tradeoffs</a:t>
            </a:r>
            <a:endParaRPr lang="en-US" dirty="0"/>
          </a:p>
          <a:p>
            <a:pPr lvl="1"/>
            <a:r>
              <a:rPr lang="en-US" dirty="0"/>
              <a:t>Small memory footprint (good)</a:t>
            </a:r>
            <a:endParaRPr lang="en-US" dirty="0"/>
          </a:p>
          <a:p>
            <a:pPr lvl="1"/>
            <a:r>
              <a:rPr lang="en-US" dirty="0"/>
              <a:t>Must read through all postings (bad), but skipping possible</a:t>
            </a:r>
            <a:endParaRPr lang="en-US" dirty="0"/>
          </a:p>
          <a:p>
            <a:pPr lvl="1"/>
            <a:r>
              <a:rPr lang="en-US" dirty="0"/>
              <a:t>More disk seeks (bad), but blocking possible</a:t>
            </a:r>
            <a:endParaRPr lang="en-US" dirty="0"/>
          </a:p>
        </p:txBody>
      </p:sp>
      <p:sp>
        <p:nvSpPr>
          <p:cNvPr id="5" name="TextBox 4"/>
          <p:cNvSpPr txBox="1"/>
          <p:nvPr/>
        </p:nvSpPr>
        <p:spPr>
          <a:xfrm>
            <a:off x="762000" y="21760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grpSp>
        <p:nvGrpSpPr>
          <p:cNvPr id="18" name="Group 40"/>
          <p:cNvGrpSpPr/>
          <p:nvPr/>
        </p:nvGrpSpPr>
        <p:grpSpPr bwMode="ltGray">
          <a:xfrm>
            <a:off x="1752600" y="2176046"/>
            <a:ext cx="5419050" cy="338554"/>
            <a:chOff x="1752600" y="2176046"/>
            <a:chExt cx="5419050" cy="338554"/>
          </a:xfrm>
        </p:grpSpPr>
        <p:sp>
          <p:nvSpPr>
            <p:cNvPr id="6" name="Rectangle 5"/>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8" name="Rectangle 7"/>
            <p:cNvSpPr/>
            <p:nvPr/>
          </p:nvSpPr>
          <p:spPr bwMode="ltGray">
            <a:xfrm>
              <a:off x="30480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0" name="Rectangle 9"/>
            <p:cNvSpPr/>
            <p:nvPr/>
          </p:nvSpPr>
          <p:spPr bwMode="ltGray">
            <a:xfrm>
              <a:off x="38862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2" name="Rectangle 11"/>
            <p:cNvSpPr/>
            <p:nvPr/>
          </p:nvSpPr>
          <p:spPr bwMode="ltGray">
            <a:xfrm>
              <a:off x="47244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4" name="Rectangle 13"/>
            <p:cNvSpPr/>
            <p:nvPr/>
          </p:nvSpPr>
          <p:spPr bwMode="ltGray">
            <a:xfrm>
              <a:off x="55626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6" name="Rectangle 15"/>
            <p:cNvSpPr/>
            <p:nvPr/>
          </p:nvSpPr>
          <p:spPr bwMode="ltGray">
            <a:xfrm>
              <a:off x="6400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 name="Rectangle 3"/>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 name="Rectangle 6"/>
            <p:cNvSpPr/>
            <p:nvPr/>
          </p:nvSpPr>
          <p:spPr bwMode="ltGray">
            <a:xfrm>
              <a:off x="25908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9</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9" name="Rectangle 8"/>
            <p:cNvSpPr/>
            <p:nvPr/>
          </p:nvSpPr>
          <p:spPr bwMode="ltGray">
            <a:xfrm>
              <a:off x="3429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1" name="Rectangle 10"/>
            <p:cNvSpPr/>
            <p:nvPr/>
          </p:nvSpPr>
          <p:spPr bwMode="ltGray">
            <a:xfrm>
              <a:off x="42672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34</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3" name="Rectangle 12"/>
            <p:cNvSpPr/>
            <p:nvPr/>
          </p:nvSpPr>
          <p:spPr bwMode="ltGray">
            <a:xfrm>
              <a:off x="51054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35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5" name="Rectangle 14"/>
            <p:cNvSpPr/>
            <p:nvPr/>
          </p:nvSpPr>
          <p:spPr bwMode="ltGray">
            <a:xfrm>
              <a:off x="5943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80</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7" name="TextBox 16"/>
            <p:cNvSpPr txBox="1"/>
            <p:nvPr/>
          </p:nvSpPr>
          <p:spPr bwMode="ltGray">
            <a:xfrm>
              <a:off x="6781800" y="2176046"/>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grpSp>
      <p:sp>
        <p:nvSpPr>
          <p:cNvPr id="19" name="TextBox 18"/>
          <p:cNvSpPr txBox="1"/>
          <p:nvPr/>
        </p:nvSpPr>
        <p:spPr>
          <a:xfrm>
            <a:off x="762000" y="1718846"/>
            <a:ext cx="570990" cy="338554"/>
          </a:xfrm>
          <a:prstGeom prst="rect">
            <a:avLst/>
          </a:prstGeom>
          <a:noFill/>
        </p:spPr>
        <p:txBody>
          <a:bodyPr wrap="none" rtlCol="0">
            <a:spAutoFit/>
          </a:bodyPr>
          <a:lstStyle/>
          <a:p>
            <a:r>
              <a:rPr lang="en-US" b="0" dirty="0">
                <a:solidFill>
                  <a:schemeClr val="bg1"/>
                </a:solidFill>
              </a:rPr>
              <a:t>blue</a:t>
            </a:r>
            <a:endParaRPr lang="en-US" b="0" dirty="0">
              <a:solidFill>
                <a:schemeClr val="bg1"/>
              </a:solidFill>
            </a:endParaRPr>
          </a:p>
        </p:txBody>
      </p:sp>
      <p:grpSp>
        <p:nvGrpSpPr>
          <p:cNvPr id="20" name="Group 39"/>
          <p:cNvGrpSpPr/>
          <p:nvPr/>
        </p:nvGrpSpPr>
        <p:grpSpPr bwMode="ltGray">
          <a:xfrm>
            <a:off x="2590800" y="1718846"/>
            <a:ext cx="4580850" cy="338554"/>
            <a:chOff x="2590800" y="1718846"/>
            <a:chExt cx="4580850" cy="338554"/>
          </a:xfrm>
        </p:grpSpPr>
        <p:sp>
          <p:nvSpPr>
            <p:cNvPr id="22" name="Rectangle 21"/>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4" name="Rectangle 2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8" name="Rectangle 27"/>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1" name="Rectangle 20"/>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9</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3" name="Rectangle 2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7" name="Rectangle 26"/>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35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1" name="TextBox 30"/>
            <p:cNvSpPr txBox="1"/>
            <p:nvPr/>
          </p:nvSpPr>
          <p:spPr bwMode="ltGray">
            <a:xfrm>
              <a:off x="6781800" y="1718846"/>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grpSp>
      <p:sp>
        <p:nvSpPr>
          <p:cNvPr id="26" name="Down Arrow 25"/>
          <p:cNvSpPr/>
          <p:nvPr/>
        </p:nvSpPr>
        <p:spPr bwMode="auto">
          <a:xfrm rot="10800000">
            <a:off x="1981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29" name="Down Arrow 28"/>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0" name="Down Arrow 29"/>
          <p:cNvSpPr/>
          <p:nvPr/>
        </p:nvSpPr>
        <p:spPr bwMode="auto">
          <a:xfrm rot="10800000">
            <a:off x="36576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2" name="Down Arrow 31"/>
          <p:cNvSpPr/>
          <p:nvPr/>
        </p:nvSpPr>
        <p:spPr bwMode="auto">
          <a:xfrm rot="10800000">
            <a:off x="44958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3" name="Down Arrow 32"/>
          <p:cNvSpPr/>
          <p:nvPr/>
        </p:nvSpPr>
        <p:spPr bwMode="auto">
          <a:xfrm rot="10800000">
            <a:off x="53340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4" name="Down Arrow 33"/>
          <p:cNvSpPr/>
          <p:nvPr/>
        </p:nvSpPr>
        <p:spPr bwMode="auto">
          <a:xfrm rot="10800000">
            <a:off x="6172200"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5" name="Rounded Rectangle 34"/>
          <p:cNvSpPr/>
          <p:nvPr/>
        </p:nvSpPr>
        <p:spPr bwMode="auto">
          <a:xfrm>
            <a:off x="1676400" y="3505200"/>
            <a:ext cx="182880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Accumulators</a:t>
            </a:r>
            <a:endParaRPr kumimoji="0" lang="en-US" sz="1600" b="1" i="0" u="none" strike="noStrike" cap="none" normalizeH="0" baseline="0" dirty="0">
              <a:ln>
                <a:noFill/>
              </a:ln>
              <a:solidFill>
                <a:schemeClr val="bg1"/>
              </a:solidFill>
              <a:effectLst/>
              <a:latin typeface="Arial" panose="020B0604020202020204" pitchFamily="34" charset="0"/>
            </a:endParaRPr>
          </a:p>
          <a:p>
            <a:pPr marL="0" marR="0" indent="0" algn="ctr" defTabSz="914400" rtl="0" eaLnBrk="0" fontAlgn="base" latinLnBrk="0" hangingPunct="0">
              <a:lnSpc>
                <a:spcPct val="100000"/>
              </a:lnSpc>
              <a:spcBef>
                <a:spcPct val="0"/>
              </a:spcBef>
              <a:spcAft>
                <a:spcPct val="0"/>
              </a:spcAft>
              <a:buClrTx/>
              <a:buSzTx/>
              <a:buFontTx/>
              <a:buNone/>
            </a:pPr>
            <a:r>
              <a:rPr lang="en-US" sz="1400" b="0" dirty="0">
                <a:solidFill>
                  <a:schemeClr val="bg1"/>
                </a:solidFill>
                <a:latin typeface="Arial" panose="020B0604020202020204" pitchFamily="34" charset="0"/>
              </a:rPr>
              <a:t>(e.g. p</a:t>
            </a:r>
            <a:r>
              <a:rPr kumimoji="0" lang="en-US" sz="1400" b="0" i="0" u="none" strike="noStrike" cap="none" normalizeH="0" baseline="0" dirty="0">
                <a:ln>
                  <a:noFill/>
                </a:ln>
                <a:solidFill>
                  <a:schemeClr val="bg1"/>
                </a:solidFill>
                <a:effectLst/>
                <a:latin typeface="Arial" panose="020B0604020202020204" pitchFamily="34" charset="0"/>
              </a:rPr>
              <a:t>riority queue)</a:t>
            </a:r>
            <a:endParaRPr kumimoji="0" lang="en-US" sz="1400" b="0" i="0" u="none" strike="noStrike" cap="none" normalizeH="0" baseline="0" dirty="0">
              <a:ln>
                <a:noFill/>
              </a:ln>
              <a:solidFill>
                <a:schemeClr val="bg1"/>
              </a:solidFill>
              <a:effectLst/>
              <a:latin typeface="Arial" panose="020B0604020202020204" pitchFamily="34" charset="0"/>
            </a:endParaRPr>
          </a:p>
        </p:txBody>
      </p:sp>
      <p:sp>
        <p:nvSpPr>
          <p:cNvPr id="36" name="TextBox 35"/>
          <p:cNvSpPr txBox="1"/>
          <p:nvPr/>
        </p:nvSpPr>
        <p:spPr>
          <a:xfrm>
            <a:off x="3657600" y="3429000"/>
            <a:ext cx="2380780" cy="307777"/>
          </a:xfrm>
          <a:prstGeom prst="rect">
            <a:avLst/>
          </a:prstGeom>
          <a:noFill/>
        </p:spPr>
        <p:txBody>
          <a:bodyPr wrap="none" rtlCol="0">
            <a:spAutoFit/>
          </a:bodyPr>
          <a:lstStyle/>
          <a:p>
            <a:r>
              <a:rPr lang="en-US" sz="1400" dirty="0">
                <a:solidFill>
                  <a:schemeClr val="bg1"/>
                </a:solidFill>
              </a:rPr>
              <a:t>Document score in top k?</a:t>
            </a:r>
            <a:endParaRPr lang="en-US" sz="1400" dirty="0">
              <a:solidFill>
                <a:schemeClr val="bg1"/>
              </a:solidFill>
            </a:endParaRPr>
          </a:p>
        </p:txBody>
      </p:sp>
      <p:sp>
        <p:nvSpPr>
          <p:cNvPr id="37" name="TextBox 36"/>
          <p:cNvSpPr txBox="1"/>
          <p:nvPr/>
        </p:nvSpPr>
        <p:spPr>
          <a:xfrm>
            <a:off x="3810000" y="3733800"/>
            <a:ext cx="4778616" cy="307777"/>
          </a:xfrm>
          <a:prstGeom prst="rect">
            <a:avLst/>
          </a:prstGeom>
          <a:noFill/>
        </p:spPr>
        <p:txBody>
          <a:bodyPr wrap="none" rtlCol="0">
            <a:spAutoFit/>
          </a:bodyPr>
          <a:lstStyle/>
          <a:p>
            <a:r>
              <a:rPr lang="en-US" sz="1400" dirty="0">
                <a:solidFill>
                  <a:srgbClr val="FF0000"/>
                </a:solidFill>
              </a:rPr>
              <a:t>Yes</a:t>
            </a:r>
            <a:r>
              <a:rPr lang="en-US" sz="1400" b="0" dirty="0">
                <a:solidFill>
                  <a:srgbClr val="FF0000"/>
                </a:solidFill>
              </a:rPr>
              <a:t>: </a:t>
            </a:r>
            <a:r>
              <a:rPr lang="en-US" sz="1400" b="0" dirty="0">
                <a:solidFill>
                  <a:schemeClr val="bg1"/>
                </a:solidFill>
              </a:rPr>
              <a:t>Insert document score, extract-min if queue too large</a:t>
            </a:r>
            <a:endParaRPr lang="en-US" sz="1400" b="0" dirty="0">
              <a:solidFill>
                <a:schemeClr val="bg1"/>
              </a:solidFill>
            </a:endParaRPr>
          </a:p>
        </p:txBody>
      </p:sp>
      <p:sp>
        <p:nvSpPr>
          <p:cNvPr id="38" name="TextBox 37"/>
          <p:cNvSpPr txBox="1"/>
          <p:nvPr/>
        </p:nvSpPr>
        <p:spPr>
          <a:xfrm>
            <a:off x="3810000" y="3962400"/>
            <a:ext cx="1428596" cy="307777"/>
          </a:xfrm>
          <a:prstGeom prst="rect">
            <a:avLst/>
          </a:prstGeom>
          <a:noFill/>
        </p:spPr>
        <p:txBody>
          <a:bodyPr wrap="none" rtlCol="0">
            <a:spAutoFit/>
          </a:bodyPr>
          <a:lstStyle/>
          <a:p>
            <a:r>
              <a:rPr lang="en-US" sz="1400" dirty="0">
                <a:solidFill>
                  <a:srgbClr val="FF0000"/>
                </a:solidFill>
              </a:rPr>
              <a:t>No</a:t>
            </a:r>
            <a:r>
              <a:rPr lang="en-US" sz="1400" b="0" dirty="0">
                <a:solidFill>
                  <a:srgbClr val="FF0000"/>
                </a:solidFill>
              </a:rPr>
              <a:t>: </a:t>
            </a:r>
            <a:r>
              <a:rPr lang="en-US" sz="1400" b="0" dirty="0">
                <a:solidFill>
                  <a:schemeClr val="bg1"/>
                </a:solidFill>
              </a:rPr>
              <a:t>Do nothing</a:t>
            </a:r>
            <a:endParaRPr lang="en-US" sz="1400" b="0" dirty="0">
              <a:solidFill>
                <a:schemeClr val="bg1"/>
              </a:solidFill>
            </a:endParaRPr>
          </a:p>
        </p:txBody>
      </p:sp>
      <p:sp>
        <p:nvSpPr>
          <p:cNvPr id="25" name="Slide Number Placeholder 24"/>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3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2"/>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3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9" grpId="0"/>
      <p:bldP spid="26" grpId="0" animBg="1"/>
      <p:bldP spid="26"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6" grpId="0"/>
      <p:bldP spid="37"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Query-At-A-Time</a:t>
            </a:r>
            <a:endParaRPr lang="en-US" dirty="0"/>
          </a:p>
        </p:txBody>
      </p:sp>
      <p:sp>
        <p:nvSpPr>
          <p:cNvPr id="3" name="Content Placeholder 2"/>
          <p:cNvSpPr>
            <a:spLocks noGrp="1"/>
          </p:cNvSpPr>
          <p:nvPr>
            <p:ph idx="1"/>
          </p:nvPr>
        </p:nvSpPr>
        <p:spPr/>
        <p:txBody>
          <a:bodyPr/>
          <a:lstStyle/>
          <a:p>
            <a:r>
              <a:rPr lang="en-US" dirty="0"/>
              <a:t>Evaluate documents one query term at a time </a:t>
            </a:r>
            <a:endParaRPr lang="en-US" dirty="0"/>
          </a:p>
          <a:p>
            <a:pPr lvl="1"/>
            <a:r>
              <a:rPr lang="en-US" dirty="0"/>
              <a:t>Usually, starting from most rare term (often with </a:t>
            </a:r>
            <a:r>
              <a:rPr lang="en-US" dirty="0" err="1"/>
              <a:t>tf</a:t>
            </a:r>
            <a:r>
              <a:rPr lang="en-US" dirty="0"/>
              <a:t>-sorted postings)</a:t>
            </a:r>
            <a:endParaRPr lang="en-US" dirty="0"/>
          </a:p>
          <a:p>
            <a:endParaRPr lang="en-US" dirty="0"/>
          </a:p>
          <a:p>
            <a:endParaRPr lang="en-US" dirty="0"/>
          </a:p>
          <a:p>
            <a:endParaRPr lang="en-US" dirty="0"/>
          </a:p>
          <a:p>
            <a:endParaRPr lang="en-US" dirty="0"/>
          </a:p>
          <a:p>
            <a:endParaRPr lang="en-US" dirty="0"/>
          </a:p>
          <a:p>
            <a:r>
              <a:rPr lang="en-US" dirty="0"/>
              <a:t>Tradeoffs</a:t>
            </a:r>
            <a:endParaRPr lang="en-US" dirty="0"/>
          </a:p>
          <a:p>
            <a:pPr lvl="1"/>
            <a:r>
              <a:rPr lang="en-US" dirty="0"/>
              <a:t>Early termination heuristics (good)</a:t>
            </a:r>
            <a:endParaRPr lang="en-US" dirty="0"/>
          </a:p>
          <a:p>
            <a:pPr lvl="1"/>
            <a:r>
              <a:rPr lang="en-US" dirty="0"/>
              <a:t>Large memory footprint (bad), but filtering heuristics possible</a:t>
            </a:r>
            <a:endParaRPr lang="en-US" dirty="0"/>
          </a:p>
          <a:p>
            <a:endParaRPr lang="en-US" dirty="0"/>
          </a:p>
        </p:txBody>
      </p:sp>
      <p:sp>
        <p:nvSpPr>
          <p:cNvPr id="5" name="TextBox 4"/>
          <p:cNvSpPr txBox="1"/>
          <p:nvPr/>
        </p:nvSpPr>
        <p:spPr>
          <a:xfrm>
            <a:off x="762000" y="3395245"/>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grpSp>
        <p:nvGrpSpPr>
          <p:cNvPr id="18" name="Group 48"/>
          <p:cNvGrpSpPr/>
          <p:nvPr/>
        </p:nvGrpSpPr>
        <p:grpSpPr bwMode="ltGray">
          <a:xfrm>
            <a:off x="1752600" y="3395245"/>
            <a:ext cx="5419050" cy="338554"/>
            <a:chOff x="1752600" y="3395245"/>
            <a:chExt cx="5419050" cy="338554"/>
          </a:xfrm>
        </p:grpSpPr>
        <p:sp>
          <p:nvSpPr>
            <p:cNvPr id="6" name="Rectangle 5"/>
            <p:cNvSpPr/>
            <p:nvPr/>
          </p:nvSpPr>
          <p:spPr bwMode="ltGray">
            <a:xfrm>
              <a:off x="2209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8" name="Rectangle 7"/>
            <p:cNvSpPr/>
            <p:nvPr/>
          </p:nvSpPr>
          <p:spPr bwMode="ltGray">
            <a:xfrm>
              <a:off x="30480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0" name="Rectangle 9"/>
            <p:cNvSpPr/>
            <p:nvPr/>
          </p:nvSpPr>
          <p:spPr bwMode="ltGray">
            <a:xfrm>
              <a:off x="38862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2" name="Rectangle 11"/>
            <p:cNvSpPr/>
            <p:nvPr/>
          </p:nvSpPr>
          <p:spPr bwMode="ltGray">
            <a:xfrm>
              <a:off x="47244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4" name="Rectangle 13"/>
            <p:cNvSpPr/>
            <p:nvPr/>
          </p:nvSpPr>
          <p:spPr bwMode="ltGray">
            <a:xfrm>
              <a:off x="55626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6" name="Rectangle 15"/>
            <p:cNvSpPr/>
            <p:nvPr/>
          </p:nvSpPr>
          <p:spPr bwMode="ltGray">
            <a:xfrm>
              <a:off x="6400800" y="3428999"/>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 name="Rectangle 3"/>
            <p:cNvSpPr/>
            <p:nvPr/>
          </p:nvSpPr>
          <p:spPr bwMode="ltGray">
            <a:xfrm>
              <a:off x="1752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 name="Rectangle 6"/>
            <p:cNvSpPr/>
            <p:nvPr/>
          </p:nvSpPr>
          <p:spPr bwMode="ltGray">
            <a:xfrm>
              <a:off x="25908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9</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9" name="Rectangle 8"/>
            <p:cNvSpPr/>
            <p:nvPr/>
          </p:nvSpPr>
          <p:spPr bwMode="ltGray">
            <a:xfrm>
              <a:off x="34290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1" name="Rectangle 10"/>
            <p:cNvSpPr/>
            <p:nvPr/>
          </p:nvSpPr>
          <p:spPr bwMode="ltGray">
            <a:xfrm>
              <a:off x="42672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34</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3" name="Rectangle 12"/>
            <p:cNvSpPr/>
            <p:nvPr/>
          </p:nvSpPr>
          <p:spPr bwMode="ltGray">
            <a:xfrm>
              <a:off x="51054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35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5" name="Rectangle 14"/>
            <p:cNvSpPr/>
            <p:nvPr/>
          </p:nvSpPr>
          <p:spPr bwMode="ltGray">
            <a:xfrm>
              <a:off x="5943600" y="3428999"/>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80</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7" name="TextBox 16"/>
            <p:cNvSpPr txBox="1"/>
            <p:nvPr/>
          </p:nvSpPr>
          <p:spPr bwMode="ltGray">
            <a:xfrm>
              <a:off x="6781800" y="3395245"/>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grpSp>
      <p:sp>
        <p:nvSpPr>
          <p:cNvPr id="19" name="TextBox 18"/>
          <p:cNvSpPr txBox="1"/>
          <p:nvPr/>
        </p:nvSpPr>
        <p:spPr>
          <a:xfrm>
            <a:off x="762000" y="2133599"/>
            <a:ext cx="570990" cy="338554"/>
          </a:xfrm>
          <a:prstGeom prst="rect">
            <a:avLst/>
          </a:prstGeom>
          <a:noFill/>
        </p:spPr>
        <p:txBody>
          <a:bodyPr wrap="none" rtlCol="0">
            <a:spAutoFit/>
          </a:bodyPr>
          <a:lstStyle/>
          <a:p>
            <a:r>
              <a:rPr lang="en-US" b="0" dirty="0">
                <a:solidFill>
                  <a:schemeClr val="bg1"/>
                </a:solidFill>
              </a:rPr>
              <a:t>blue</a:t>
            </a:r>
            <a:endParaRPr lang="en-US" b="0" dirty="0">
              <a:solidFill>
                <a:schemeClr val="bg1"/>
              </a:solidFill>
            </a:endParaRPr>
          </a:p>
        </p:txBody>
      </p:sp>
      <p:grpSp>
        <p:nvGrpSpPr>
          <p:cNvPr id="20" name="Group 47"/>
          <p:cNvGrpSpPr/>
          <p:nvPr/>
        </p:nvGrpSpPr>
        <p:grpSpPr bwMode="ltGray">
          <a:xfrm>
            <a:off x="1752600" y="2133599"/>
            <a:ext cx="2904450" cy="338554"/>
            <a:chOff x="1752600" y="2133599"/>
            <a:chExt cx="2904450" cy="338554"/>
          </a:xfrm>
        </p:grpSpPr>
        <p:sp>
          <p:nvSpPr>
            <p:cNvPr id="22" name="Rectangle 21"/>
            <p:cNvSpPr/>
            <p:nvPr/>
          </p:nvSpPr>
          <p:spPr bwMode="ltGray">
            <a:xfrm>
              <a:off x="22098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4" name="Rectangle 23"/>
            <p:cNvSpPr/>
            <p:nvPr/>
          </p:nvSpPr>
          <p:spPr bwMode="ltGray">
            <a:xfrm>
              <a:off x="30480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8" name="Rectangle 27"/>
            <p:cNvSpPr/>
            <p:nvPr/>
          </p:nvSpPr>
          <p:spPr bwMode="ltGray">
            <a:xfrm>
              <a:off x="3886200" y="2167353"/>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1" name="Rectangle 20"/>
            <p:cNvSpPr/>
            <p:nvPr/>
          </p:nvSpPr>
          <p:spPr bwMode="ltGray">
            <a:xfrm>
              <a:off x="17526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9</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3" name="Rectangle 22"/>
            <p:cNvSpPr/>
            <p:nvPr/>
          </p:nvSpPr>
          <p:spPr bwMode="ltGray">
            <a:xfrm>
              <a:off x="25908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7" name="Rectangle 26"/>
            <p:cNvSpPr/>
            <p:nvPr/>
          </p:nvSpPr>
          <p:spPr bwMode="ltGray">
            <a:xfrm>
              <a:off x="3429000" y="2167353"/>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35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1" name="TextBox 30"/>
            <p:cNvSpPr txBox="1"/>
            <p:nvPr/>
          </p:nvSpPr>
          <p:spPr bwMode="ltGray">
            <a:xfrm>
              <a:off x="4267200" y="2133599"/>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grpSp>
      <p:sp>
        <p:nvSpPr>
          <p:cNvPr id="32" name="Rounded Rectangle 31"/>
          <p:cNvSpPr/>
          <p:nvPr/>
        </p:nvSpPr>
        <p:spPr bwMode="auto">
          <a:xfrm>
            <a:off x="7047856" y="2286000"/>
            <a:ext cx="1737360" cy="838200"/>
          </a:xfrm>
          <a:prstGeom prst="round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Accumulators</a:t>
            </a:r>
            <a:br>
              <a:rPr kumimoji="0" lang="en-US" sz="1600" b="1" i="0" u="none" strike="noStrike" cap="none" normalizeH="0" baseline="0" dirty="0">
                <a:ln>
                  <a:noFill/>
                </a:ln>
                <a:solidFill>
                  <a:schemeClr val="bg1"/>
                </a:solidFill>
                <a:effectLst/>
                <a:latin typeface="Arial" panose="020B0604020202020204" pitchFamily="34" charset="0"/>
              </a:rPr>
            </a:br>
            <a:r>
              <a:rPr kumimoji="0" lang="en-US" sz="1200" b="0" i="0" u="none" strike="noStrike" cap="none" normalizeH="0" baseline="0" dirty="0">
                <a:ln>
                  <a:noFill/>
                </a:ln>
                <a:solidFill>
                  <a:schemeClr val="bg1"/>
                </a:solidFill>
                <a:effectLst/>
                <a:latin typeface="Arial" panose="020B0604020202020204" pitchFamily="34" charset="0"/>
              </a:rPr>
              <a:t>(e.g.,</a:t>
            </a:r>
            <a:r>
              <a:rPr kumimoji="0" lang="en-US" sz="1200" b="0" i="0" u="none" strike="noStrike" cap="none" normalizeH="0" dirty="0">
                <a:ln>
                  <a:noFill/>
                </a:ln>
                <a:solidFill>
                  <a:schemeClr val="bg1"/>
                </a:solidFill>
                <a:effectLst/>
                <a:latin typeface="Arial" panose="020B0604020202020204" pitchFamily="34" charset="0"/>
              </a:rPr>
              <a:t> hash)</a:t>
            </a:r>
            <a:endParaRPr kumimoji="0" lang="en-US" sz="1200" b="0" i="0" u="none" strike="noStrike" cap="none" normalizeH="0" baseline="0" dirty="0">
              <a:ln>
                <a:noFill/>
              </a:ln>
              <a:solidFill>
                <a:schemeClr val="bg1"/>
              </a:solidFill>
              <a:effectLst/>
              <a:latin typeface="Arial" panose="020B0604020202020204" pitchFamily="34" charset="0"/>
            </a:endParaRPr>
          </a:p>
        </p:txBody>
      </p:sp>
      <p:sp>
        <p:nvSpPr>
          <p:cNvPr id="33" name="Down Arrow 32"/>
          <p:cNvSpPr/>
          <p:nvPr/>
        </p:nvSpPr>
        <p:spPr bwMode="auto">
          <a:xfrm rot="10800000">
            <a:off x="1981200" y="38861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4" name="TextBox 33"/>
          <p:cNvSpPr txBox="1"/>
          <p:nvPr/>
        </p:nvSpPr>
        <p:spPr>
          <a:xfrm>
            <a:off x="4724400" y="2535823"/>
            <a:ext cx="2132314" cy="338554"/>
          </a:xfrm>
          <a:prstGeom prst="rect">
            <a:avLst/>
          </a:prstGeom>
          <a:noFill/>
        </p:spPr>
        <p:txBody>
          <a:bodyPr wrap="square" rtlCol="0">
            <a:spAutoFit/>
          </a:bodyPr>
          <a:lstStyle/>
          <a:p>
            <a:pPr algn="r"/>
            <a:r>
              <a:rPr lang="en-US" dirty="0">
                <a:solidFill>
                  <a:schemeClr val="bg1"/>
                </a:solidFill>
              </a:rPr>
              <a:t>Score</a:t>
            </a:r>
            <a:r>
              <a:rPr lang="en-US" baseline="-25000" dirty="0">
                <a:solidFill>
                  <a:schemeClr val="bg1"/>
                </a:solidFill>
              </a:rPr>
              <a:t>{q=x}</a:t>
            </a:r>
            <a:r>
              <a:rPr lang="en-US" dirty="0">
                <a:solidFill>
                  <a:schemeClr val="bg1"/>
                </a:solidFill>
              </a:rPr>
              <a:t>(doc n) = s</a:t>
            </a:r>
            <a:endParaRPr lang="en-US" dirty="0">
              <a:solidFill>
                <a:schemeClr val="bg1"/>
              </a:solidFill>
            </a:endParaRPr>
          </a:p>
        </p:txBody>
      </p:sp>
      <p:cxnSp>
        <p:nvCxnSpPr>
          <p:cNvPr id="36" name="Straight Arrow Connector 35"/>
          <p:cNvCxnSpPr>
            <a:stCxn id="34" idx="3"/>
            <a:endCxn id="32" idx="1"/>
          </p:cNvCxnSpPr>
          <p:nvPr/>
        </p:nvCxnSpPr>
        <p:spPr bwMode="auto">
          <a:xfrm>
            <a:off x="6856714" y="2705100"/>
            <a:ext cx="191142" cy="1588"/>
          </a:xfrm>
          <a:prstGeom prst="straightConnector1">
            <a:avLst/>
          </a:prstGeom>
          <a:solidFill>
            <a:schemeClr val="accent1"/>
          </a:solidFill>
          <a:ln w="22225" cap="flat" cmpd="sng" algn="ctr">
            <a:solidFill>
              <a:schemeClr val="tx1"/>
            </a:solidFill>
            <a:prstDash val="solid"/>
            <a:round/>
            <a:headEnd type="none" w="med" len="med"/>
            <a:tailEnd type="arrow"/>
          </a:ln>
          <a:effectLst/>
        </p:spPr>
      </p:cxnSp>
      <p:sp>
        <p:nvSpPr>
          <p:cNvPr id="40" name="Down Arrow 39"/>
          <p:cNvSpPr/>
          <p:nvPr/>
        </p:nvSpPr>
        <p:spPr bwMode="auto">
          <a:xfrm rot="10800000">
            <a:off x="28194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1" name="Down Arrow 40"/>
          <p:cNvSpPr/>
          <p:nvPr/>
        </p:nvSpPr>
        <p:spPr bwMode="auto">
          <a:xfrm rot="10800000">
            <a:off x="36576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2" name="Down Arrow 41"/>
          <p:cNvSpPr/>
          <p:nvPr/>
        </p:nvSpPr>
        <p:spPr bwMode="auto">
          <a:xfrm rot="10800000">
            <a:off x="44958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3" name="Down Arrow 42"/>
          <p:cNvSpPr/>
          <p:nvPr/>
        </p:nvSpPr>
        <p:spPr bwMode="auto">
          <a:xfrm rot="10800000">
            <a:off x="53340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4" name="Down Arrow 43"/>
          <p:cNvSpPr/>
          <p:nvPr/>
        </p:nvSpPr>
        <p:spPr bwMode="auto">
          <a:xfrm rot="10800000">
            <a:off x="6172200" y="38861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5" name="Down Arrow 44"/>
          <p:cNvSpPr/>
          <p:nvPr/>
        </p:nvSpPr>
        <p:spPr bwMode="auto">
          <a:xfrm rot="10800000">
            <a:off x="1981201" y="2666998"/>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6" name="Down Arrow 45"/>
          <p:cNvSpPr/>
          <p:nvPr/>
        </p:nvSpPr>
        <p:spPr bwMode="auto">
          <a:xfrm rot="10800000">
            <a:off x="28194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7" name="Down Arrow 46"/>
          <p:cNvSpPr/>
          <p:nvPr/>
        </p:nvSpPr>
        <p:spPr bwMode="auto">
          <a:xfrm rot="10800000">
            <a:off x="3657601" y="2666999"/>
            <a:ext cx="381000" cy="533400"/>
          </a:xfrm>
          <a:prstGeom prst="down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25" name="Slide Number Placeholder 24"/>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4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4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41"/>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2"/>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4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9" grpId="0"/>
      <p:bldP spid="32" grpId="0" animBg="1"/>
      <p:bldP spid="33" grpId="0" animBg="1"/>
      <p:bldP spid="33" grpId="1" animBg="1"/>
      <p:bldP spid="34" grpId="0"/>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t>MapReduce it?</a:t>
            </a:r>
            <a:endParaRPr lang="en-US"/>
          </a:p>
        </p:txBody>
      </p:sp>
      <p:sp>
        <p:nvSpPr>
          <p:cNvPr id="63491" name="Content Placeholder 2"/>
          <p:cNvSpPr>
            <a:spLocks noGrp="1"/>
          </p:cNvSpPr>
          <p:nvPr>
            <p:ph idx="1"/>
          </p:nvPr>
        </p:nvSpPr>
        <p:spPr/>
        <p:txBody>
          <a:bodyPr/>
          <a:lstStyle/>
          <a:p>
            <a:r>
              <a:rPr lang="en-US" dirty="0"/>
              <a:t>The indexing problem</a:t>
            </a:r>
            <a:endParaRPr lang="en-US" dirty="0"/>
          </a:p>
          <a:p>
            <a:pPr lvl="1"/>
            <a:r>
              <a:rPr lang="en-US" dirty="0"/>
              <a:t>Scalability is critical</a:t>
            </a:r>
            <a:endParaRPr lang="en-US" dirty="0"/>
          </a:p>
          <a:p>
            <a:pPr lvl="1"/>
            <a:r>
              <a:rPr lang="en-US" dirty="0"/>
              <a:t>Must be relatively fast, but need not be real time</a:t>
            </a:r>
            <a:endParaRPr lang="en-US" dirty="0"/>
          </a:p>
          <a:p>
            <a:pPr lvl="1"/>
            <a:r>
              <a:rPr lang="en-US" dirty="0"/>
              <a:t>Fundamentally a batch operation</a:t>
            </a:r>
            <a:endParaRPr lang="en-US" dirty="0"/>
          </a:p>
          <a:p>
            <a:pPr lvl="1"/>
            <a:r>
              <a:rPr lang="en-US" dirty="0"/>
              <a:t>Incremental updates may or may not be important</a:t>
            </a:r>
            <a:endParaRPr lang="en-US" dirty="0"/>
          </a:p>
          <a:p>
            <a:pPr lvl="1"/>
            <a:r>
              <a:rPr lang="en-US" dirty="0"/>
              <a:t>For the web, crawling is a challenge in itself</a:t>
            </a:r>
            <a:endParaRPr lang="en-US" dirty="0"/>
          </a:p>
          <a:p>
            <a:r>
              <a:rPr lang="en-US" dirty="0"/>
              <a:t>The retrieval problem</a:t>
            </a:r>
            <a:endParaRPr lang="en-US" dirty="0"/>
          </a:p>
          <a:p>
            <a:pPr lvl="1"/>
            <a:r>
              <a:rPr lang="en-US" dirty="0"/>
              <a:t>Must have sub-second response time</a:t>
            </a:r>
            <a:endParaRPr lang="en-US" dirty="0"/>
          </a:p>
          <a:p>
            <a:pPr lvl="1"/>
            <a:r>
              <a:rPr lang="en-US" dirty="0"/>
              <a:t>For the web, only need relatively few results</a:t>
            </a:r>
            <a:endParaRPr lang="en-US" dirty="0"/>
          </a:p>
          <a:p>
            <a:endParaRPr lang="en-US" dirty="0"/>
          </a:p>
        </p:txBody>
      </p:sp>
      <p:sp>
        <p:nvSpPr>
          <p:cNvPr id="4" name="TextBox 3"/>
          <p:cNvSpPr txBox="1"/>
          <p:nvPr/>
        </p:nvSpPr>
        <p:spPr>
          <a:xfrm rot="379706">
            <a:off x="4467982" y="1526531"/>
            <a:ext cx="4222631" cy="523220"/>
          </a:xfrm>
          <a:prstGeom prst="rect">
            <a:avLst/>
          </a:prstGeom>
          <a:noFill/>
        </p:spPr>
        <p:txBody>
          <a:bodyPr wrap="none" rtlCol="0">
            <a:spAutoFit/>
          </a:bodyPr>
          <a:lstStyle/>
          <a:p>
            <a:r>
              <a:rPr lang="en-US" sz="2800" dirty="0">
                <a:solidFill>
                  <a:srgbClr val="FF0000"/>
                </a:solidFill>
              </a:rPr>
              <a:t>Perfect for MapReduce!</a:t>
            </a:r>
            <a:endParaRPr lang="en-US" sz="2800" dirty="0">
              <a:solidFill>
                <a:srgbClr val="FF0000"/>
              </a:solidFill>
            </a:endParaRPr>
          </a:p>
        </p:txBody>
      </p:sp>
      <p:sp>
        <p:nvSpPr>
          <p:cNvPr id="5" name="TextBox 4"/>
          <p:cNvSpPr txBox="1"/>
          <p:nvPr/>
        </p:nvSpPr>
        <p:spPr>
          <a:xfrm rot="21301843">
            <a:off x="3445012" y="4582323"/>
            <a:ext cx="3538148" cy="523220"/>
          </a:xfrm>
          <a:prstGeom prst="rect">
            <a:avLst/>
          </a:prstGeom>
          <a:noFill/>
        </p:spPr>
        <p:txBody>
          <a:bodyPr wrap="none" rtlCol="0">
            <a:spAutoFit/>
          </a:bodyPr>
          <a:lstStyle/>
          <a:p>
            <a:r>
              <a:rPr lang="en-US" sz="2800" dirty="0">
                <a:solidFill>
                  <a:srgbClr val="FF0000"/>
                </a:solidFill>
              </a:rPr>
              <a:t>Uh… not so good…</a:t>
            </a:r>
            <a:endParaRPr lang="en-US" sz="2800" dirty="0">
              <a:solidFill>
                <a:srgbClr val="FF0000"/>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49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1000" fill="hold"/>
                                        <p:tgtEl>
                                          <p:spTgt spid="5"/>
                                        </p:tgtEl>
                                        <p:attrNameLst>
                                          <p:attrName>ppt_w</p:attrName>
                                        </p:attrNameLst>
                                      </p:cBhvr>
                                      <p:tavLst>
                                        <p:tav tm="0">
                                          <p:val>
                                            <p:fltVal val="0"/>
                                          </p:val>
                                        </p:tav>
                                        <p:tav tm="100000">
                                          <p:val>
                                            <p:strVal val="#ppt_w"/>
                                          </p:val>
                                        </p:tav>
                                      </p:tavLst>
                                    </p:anim>
                                    <p:anim calcmode="lin" valueType="num">
                                      <p:cBhvr>
                                        <p:cTn id="38" dur="1000" fill="hold"/>
                                        <p:tgtEl>
                                          <p:spTgt spid="5"/>
                                        </p:tgtEl>
                                        <p:attrNameLst>
                                          <p:attrName>ppt_h</p:attrName>
                                        </p:attrNameLst>
                                      </p:cBhvr>
                                      <p:tavLst>
                                        <p:tav tm="0">
                                          <p:val>
                                            <p:fltVal val="0"/>
                                          </p:val>
                                        </p:tav>
                                        <p:tav tm="100000">
                                          <p:val>
                                            <p:strVal val="#ppt_h"/>
                                          </p:val>
                                        </p:tav>
                                      </p:tavLst>
                                    </p:anim>
                                    <p:anim calcmode="lin" valueType="num">
                                      <p:cBhvr>
                                        <p:cTn id="3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P spid="4"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t>Indexing: Performance Analysis</a:t>
            </a:r>
            <a:endParaRPr lang="en-US"/>
          </a:p>
        </p:txBody>
      </p:sp>
      <p:sp>
        <p:nvSpPr>
          <p:cNvPr id="64515" name="Content Placeholder 2"/>
          <p:cNvSpPr>
            <a:spLocks noGrp="1"/>
          </p:cNvSpPr>
          <p:nvPr>
            <p:ph idx="1"/>
          </p:nvPr>
        </p:nvSpPr>
        <p:spPr/>
        <p:txBody>
          <a:bodyPr/>
          <a:lstStyle/>
          <a:p>
            <a:r>
              <a:rPr lang="en-US" dirty="0"/>
              <a:t>Fundamentally, a large sorting problem</a:t>
            </a:r>
            <a:endParaRPr lang="en-US" dirty="0"/>
          </a:p>
          <a:p>
            <a:pPr lvl="1"/>
            <a:r>
              <a:rPr lang="en-US" dirty="0"/>
              <a:t>Terms usually fit in memory</a:t>
            </a:r>
            <a:endParaRPr lang="en-US" dirty="0"/>
          </a:p>
          <a:p>
            <a:pPr lvl="1"/>
            <a:r>
              <a:rPr lang="en-US" dirty="0"/>
              <a:t>Postings usually don’t</a:t>
            </a:r>
            <a:endParaRPr lang="en-US" dirty="0"/>
          </a:p>
          <a:p>
            <a:r>
              <a:rPr lang="en-US" dirty="0"/>
              <a:t>How is it done on a single machine?</a:t>
            </a:r>
            <a:endParaRPr lang="en-US" dirty="0"/>
          </a:p>
          <a:p>
            <a:r>
              <a:rPr lang="en-US" dirty="0"/>
              <a:t>How can it be done with MapReduce?</a:t>
            </a:r>
            <a:endParaRPr lang="en-US" dirty="0"/>
          </a:p>
          <a:p>
            <a:r>
              <a:rPr lang="en-US" dirty="0"/>
              <a:t>First, let’s characterize the problem size:</a:t>
            </a:r>
            <a:endParaRPr lang="en-US" dirty="0"/>
          </a:p>
          <a:p>
            <a:pPr lvl="1"/>
            <a:r>
              <a:rPr lang="en-US" dirty="0"/>
              <a:t>Size of vocabulary</a:t>
            </a:r>
            <a:endParaRPr lang="en-US" dirty="0"/>
          </a:p>
          <a:p>
            <a:pPr lvl="1"/>
            <a:r>
              <a:rPr lang="en-US" dirty="0"/>
              <a:t>Size of postings</a:t>
            </a:r>
            <a:endParaRPr lang="en-US" dirty="0"/>
          </a:p>
          <a:p>
            <a:pPr lvl="1"/>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752601"/>
            <a:ext cx="8305800" cy="1752600"/>
          </a:xfrm>
          <a:prstGeom prst="rect">
            <a:avLst/>
          </a:prstGeom>
          <a:noFill/>
          <a:ln w="9525">
            <a:noFill/>
            <a:miter lim="800000"/>
          </a:ln>
        </p:spPr>
        <p:txBody>
          <a:bodyPr lIns="91425" tIns="45713" rIns="91425" bIns="45713" anchor="ctr"/>
          <a:lstStyle/>
          <a:p>
            <a:pPr eaLnBrk="1" hangingPunct="1"/>
            <a:r>
              <a:rPr lang="en-US" sz="3200" b="0" dirty="0">
                <a:solidFill>
                  <a:schemeClr val="bg1"/>
                </a:solidFill>
                <a:latin typeface="Arial Black" panose="020B0A04020102020204" pitchFamily="34" charset="0"/>
              </a:rPr>
              <a:t>Text Retrieval Algorithms</a:t>
            </a:r>
            <a:endParaRPr lang="en-US" sz="3200" b="0" dirty="0">
              <a:solidFill>
                <a:schemeClr val="bg1"/>
              </a:solidFill>
              <a:latin typeface="Arial Black" panose="020B0A040201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ln>
        </p:spPr>
        <p:txBody>
          <a:bodyPr wrap="none" anchor="ctr"/>
          <a:lstStyle/>
          <a:p>
            <a:endParaRPr lang="en-US"/>
          </a:p>
        </p:txBody>
      </p:sp>
      <p:sp>
        <p:nvSpPr>
          <p:cNvPr id="3078" name="Rectangle 4"/>
          <p:cNvSpPr>
            <a:spLocks noGrp="1" noChangeArrowheads="1"/>
          </p:cNvSpPr>
          <p:nvPr>
            <p:ph type="title"/>
          </p:nvPr>
        </p:nvSpPr>
        <p:spPr/>
        <p:txBody>
          <a:bodyPr/>
          <a:lstStyle/>
          <a:p>
            <a:r>
              <a:rPr lang="en-US"/>
              <a:t>Vocabulary Size: Heaps’ Law</a:t>
            </a:r>
            <a:endParaRPr lang="en-US"/>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Heaps’ Law: linear in log-log space</a:t>
            </a:r>
            <a:endParaRPr lang="en-US" dirty="0"/>
          </a:p>
          <a:p>
            <a:r>
              <a:rPr lang="en-US" dirty="0"/>
              <a:t>Vocabulary size grows unbounded!</a:t>
            </a:r>
            <a:endParaRPr lang="en-US" dirty="0"/>
          </a:p>
          <a:p>
            <a:endParaRPr lang="en-US" dirty="0"/>
          </a:p>
        </p:txBody>
      </p:sp>
      <p:graphicFrame>
        <p:nvGraphicFramePr>
          <p:cNvPr id="3074" name="Object 2"/>
          <p:cNvGraphicFramePr>
            <a:graphicFrameLocks noChangeAspect="1"/>
          </p:cNvGraphicFramePr>
          <p:nvPr/>
        </p:nvGraphicFramePr>
        <p:xfrm>
          <a:off x="1447800" y="1676400"/>
          <a:ext cx="2392363" cy="838200"/>
        </p:xfrm>
        <a:graphic>
          <a:graphicData uri="http://schemas.openxmlformats.org/presentationml/2006/ole">
            <mc:AlternateContent xmlns:mc="http://schemas.openxmlformats.org/markup-compatibility/2006">
              <mc:Choice xmlns:v="urn:schemas-microsoft-com:vml" Requires="v">
                <p:oleObj spid="_x0000_s2" name="Equation" r:id="rId1" imgW="584200" imgH="203200" progId="Equation.3">
                  <p:embed/>
                </p:oleObj>
              </mc:Choice>
              <mc:Fallback>
                <p:oleObj name="Equation" r:id="rId1" imgW="584200" imgH="203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23923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8"/>
          <p:cNvSpPr txBox="1">
            <a:spLocks noChangeArrowheads="1"/>
          </p:cNvSpPr>
          <p:nvPr/>
        </p:nvSpPr>
        <p:spPr bwMode="auto">
          <a:xfrm>
            <a:off x="3962400" y="1690688"/>
            <a:ext cx="4028667" cy="830997"/>
          </a:xfrm>
          <a:prstGeom prst="rect">
            <a:avLst/>
          </a:prstGeom>
          <a:noFill/>
          <a:ln w="9525">
            <a:noFill/>
            <a:miter lim="800000"/>
          </a:ln>
        </p:spPr>
        <p:txBody>
          <a:bodyPr wrap="none">
            <a:spAutoFit/>
          </a:bodyPr>
          <a:lstStyle/>
          <a:p>
            <a:r>
              <a:rPr lang="en-US" b="0" i="1" dirty="0">
                <a:solidFill>
                  <a:schemeClr val="bg2"/>
                </a:solidFill>
              </a:rPr>
              <a:t>M</a:t>
            </a:r>
            <a:r>
              <a:rPr lang="en-US" b="0" dirty="0">
                <a:solidFill>
                  <a:schemeClr val="bg2"/>
                </a:solidFill>
              </a:rPr>
              <a:t> is vocabulary size</a:t>
            </a:r>
            <a:endParaRPr lang="en-US" b="0" dirty="0">
              <a:solidFill>
                <a:schemeClr val="bg2"/>
              </a:solidFill>
            </a:endParaRPr>
          </a:p>
          <a:p>
            <a:r>
              <a:rPr lang="en-US" b="0" i="1" dirty="0">
                <a:solidFill>
                  <a:schemeClr val="bg2"/>
                </a:solidFill>
              </a:rPr>
              <a:t>T</a:t>
            </a:r>
            <a:r>
              <a:rPr lang="en-US" b="0" dirty="0">
                <a:solidFill>
                  <a:schemeClr val="bg2"/>
                </a:solidFill>
              </a:rPr>
              <a:t> is collection size (number of documents)</a:t>
            </a:r>
            <a:endParaRPr lang="en-US" b="0" dirty="0">
              <a:solidFill>
                <a:schemeClr val="bg2"/>
              </a:solidFill>
            </a:endParaRPr>
          </a:p>
          <a:p>
            <a:r>
              <a:rPr lang="en-US" b="0" i="1" dirty="0">
                <a:solidFill>
                  <a:schemeClr val="bg2"/>
                </a:solidFill>
              </a:rPr>
              <a:t>k</a:t>
            </a:r>
            <a:r>
              <a:rPr lang="en-US" b="0" dirty="0">
                <a:solidFill>
                  <a:schemeClr val="bg2"/>
                </a:solidFill>
              </a:rPr>
              <a:t> and </a:t>
            </a:r>
            <a:r>
              <a:rPr lang="en-US" b="0" i="1" dirty="0">
                <a:solidFill>
                  <a:schemeClr val="bg2"/>
                </a:solidFill>
                <a:sym typeface="Symbol" panose="05050102010706020507" pitchFamily="18" charset="2"/>
              </a:rPr>
              <a:t>b</a:t>
            </a:r>
            <a:r>
              <a:rPr lang="en-US" b="0" dirty="0">
                <a:solidFill>
                  <a:schemeClr val="bg2"/>
                </a:solidFill>
                <a:sym typeface="Symbol" panose="05050102010706020507" pitchFamily="18" charset="2"/>
              </a:rPr>
              <a:t> are constants</a:t>
            </a:r>
            <a:endParaRPr lang="en-US" b="0" dirty="0">
              <a:solidFill>
                <a:schemeClr val="bg2"/>
              </a:solidFill>
              <a:sym typeface="Symbol" panose="05050102010706020507" pitchFamily="18" charset="2"/>
            </a:endParaRPr>
          </a:p>
        </p:txBody>
      </p:sp>
      <p:sp>
        <p:nvSpPr>
          <p:cNvPr id="3080" name="Text Box 8"/>
          <p:cNvSpPr txBox="1">
            <a:spLocks noChangeArrowheads="1"/>
          </p:cNvSpPr>
          <p:nvPr/>
        </p:nvSpPr>
        <p:spPr bwMode="auto">
          <a:xfrm>
            <a:off x="1600200" y="2644775"/>
            <a:ext cx="5943600" cy="338138"/>
          </a:xfrm>
          <a:prstGeom prst="rect">
            <a:avLst/>
          </a:prstGeom>
          <a:noFill/>
          <a:ln w="9525">
            <a:noFill/>
            <a:miter lim="800000"/>
          </a:ln>
        </p:spPr>
        <p:txBody>
          <a:bodyPr>
            <a:spAutoFit/>
          </a:bodyPr>
          <a:lstStyle/>
          <a:p>
            <a:r>
              <a:rPr lang="en-US" b="0" dirty="0">
                <a:solidFill>
                  <a:schemeClr val="bg2"/>
                </a:solidFill>
              </a:rPr>
              <a:t>Typically, </a:t>
            </a:r>
            <a:r>
              <a:rPr lang="en-US" b="0" i="1" dirty="0">
                <a:solidFill>
                  <a:schemeClr val="bg2"/>
                </a:solidFill>
              </a:rPr>
              <a:t>k</a:t>
            </a:r>
            <a:r>
              <a:rPr lang="en-US" b="0" dirty="0">
                <a:solidFill>
                  <a:schemeClr val="bg2"/>
                </a:solidFill>
              </a:rPr>
              <a:t> is between 30 and 100, </a:t>
            </a:r>
            <a:r>
              <a:rPr lang="en-US" b="0" i="1" dirty="0">
                <a:solidFill>
                  <a:schemeClr val="bg2"/>
                </a:solidFill>
                <a:sym typeface="Symbol" panose="05050102010706020507" pitchFamily="18" charset="2"/>
              </a:rPr>
              <a:t>b</a:t>
            </a:r>
            <a:r>
              <a:rPr lang="en-US" b="0" dirty="0">
                <a:solidFill>
                  <a:schemeClr val="bg2"/>
                </a:solidFill>
                <a:sym typeface="Symbol" panose="05050102010706020507" pitchFamily="18" charset="2"/>
              </a:rPr>
              <a:t> is between 0.4 and 0.6</a:t>
            </a:r>
            <a:endParaRPr lang="en-US" b="0" dirty="0">
              <a:solidFill>
                <a:schemeClr val="bg2"/>
              </a:solidFill>
              <a:sym typeface="Symbol" panose="05050102010706020507" pitchFamily="18" charset="2"/>
            </a:endParaRPr>
          </a:p>
        </p:txBody>
      </p:sp>
      <p:sp>
        <p:nvSpPr>
          <p:cNvPr id="3"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a:t>Heaps’ Law for RCV1</a:t>
            </a:r>
            <a:endParaRPr lang="en-US" dirty="0"/>
          </a:p>
        </p:txBody>
      </p:sp>
      <p:pic>
        <p:nvPicPr>
          <p:cNvPr id="5" name="Picture 4" descr="Heaps-Law.png"/>
          <p:cNvPicPr>
            <a:picLocks noChangeAspect="1"/>
          </p:cNvPicPr>
          <p:nvPr/>
        </p:nvPicPr>
        <p:blipFill>
          <a:blip r:embed="rId1" cstate="print"/>
          <a:stretch>
            <a:fillRect/>
          </a:stretch>
        </p:blipFill>
        <p:spPr>
          <a:xfrm>
            <a:off x="2133600" y="1371600"/>
            <a:ext cx="4578443" cy="4191000"/>
          </a:xfrm>
          <a:prstGeom prst="rect">
            <a:avLst/>
          </a:prstGeom>
        </p:spPr>
      </p:pic>
      <p:sp>
        <p:nvSpPr>
          <p:cNvPr id="6" name="TextBox 5"/>
          <p:cNvSpPr txBox="1"/>
          <p:nvPr/>
        </p:nvSpPr>
        <p:spPr>
          <a:xfrm>
            <a:off x="838200" y="5867400"/>
            <a:ext cx="7510389" cy="307777"/>
          </a:xfrm>
          <a:prstGeom prst="rect">
            <a:avLst/>
          </a:prstGeom>
          <a:noFill/>
        </p:spPr>
        <p:txBody>
          <a:bodyPr wrap="none" rtlCol="0">
            <a:spAutoFit/>
          </a:bodyPr>
          <a:lstStyle/>
          <a:p>
            <a:r>
              <a:rPr lang="en-US" sz="1400" dirty="0">
                <a:solidFill>
                  <a:schemeClr val="bg1"/>
                </a:solidFill>
              </a:rPr>
              <a:t>Reuters-RCV1 collection: 806,791 newswire documents (Aug 20, 1996-August 19, 1997)</a:t>
            </a:r>
            <a:endParaRPr lang="en-US" sz="1400" b="0" dirty="0">
              <a:solidFill>
                <a:schemeClr val="bg1"/>
              </a:solidFill>
            </a:endParaRPr>
          </a:p>
        </p:txBody>
      </p:sp>
      <p:sp>
        <p:nvSpPr>
          <p:cNvPr id="7" name="TextBox 6"/>
          <p:cNvSpPr txBox="1"/>
          <p:nvPr/>
        </p:nvSpPr>
        <p:spPr>
          <a:xfrm>
            <a:off x="6781800" y="1371600"/>
            <a:ext cx="1143000" cy="584775"/>
          </a:xfrm>
          <a:prstGeom prst="rect">
            <a:avLst/>
          </a:prstGeom>
          <a:noFill/>
        </p:spPr>
        <p:txBody>
          <a:bodyPr wrap="square" rtlCol="0">
            <a:spAutoFit/>
          </a:bodyPr>
          <a:lstStyle/>
          <a:p>
            <a:r>
              <a:rPr lang="en-US" b="0" dirty="0">
                <a:solidFill>
                  <a:schemeClr val="bg1"/>
                </a:solidFill>
              </a:rPr>
              <a:t>k = 44</a:t>
            </a:r>
            <a:endParaRPr lang="en-US" b="0" dirty="0">
              <a:solidFill>
                <a:schemeClr val="bg1"/>
              </a:solidFill>
            </a:endParaRPr>
          </a:p>
          <a:p>
            <a:r>
              <a:rPr lang="en-US" b="0" dirty="0">
                <a:solidFill>
                  <a:schemeClr val="bg1"/>
                </a:solidFill>
              </a:rPr>
              <a:t>b = 0.49</a:t>
            </a:r>
            <a:endParaRPr lang="en-US" b="0" dirty="0">
              <a:solidFill>
                <a:schemeClr val="bg1"/>
              </a:solidFill>
            </a:endParaRPr>
          </a:p>
        </p:txBody>
      </p:sp>
      <p:sp>
        <p:nvSpPr>
          <p:cNvPr id="8" name="TextBox 7"/>
          <p:cNvSpPr txBox="1"/>
          <p:nvPr/>
        </p:nvSpPr>
        <p:spPr>
          <a:xfrm>
            <a:off x="6858000" y="4114800"/>
            <a:ext cx="2015295" cy="738664"/>
          </a:xfrm>
          <a:prstGeom prst="rect">
            <a:avLst/>
          </a:prstGeom>
          <a:noFill/>
        </p:spPr>
        <p:txBody>
          <a:bodyPr wrap="none" rtlCol="0">
            <a:spAutoFit/>
          </a:bodyPr>
          <a:lstStyle/>
          <a:p>
            <a:r>
              <a:rPr lang="en-US" sz="1400" dirty="0">
                <a:solidFill>
                  <a:srgbClr val="FF0000"/>
                </a:solidFill>
              </a:rPr>
              <a:t>First 1,000,020 terms:</a:t>
            </a:r>
            <a:endParaRPr lang="en-US" sz="1400" dirty="0">
              <a:solidFill>
                <a:srgbClr val="FF0000"/>
              </a:solidFill>
            </a:endParaRPr>
          </a:p>
          <a:p>
            <a:r>
              <a:rPr lang="en-US" sz="1400" b="0" dirty="0">
                <a:solidFill>
                  <a:srgbClr val="FF0000"/>
                </a:solidFill>
              </a:rPr>
              <a:t>     Predicted = 38,323</a:t>
            </a:r>
            <a:endParaRPr lang="en-US" sz="1400" b="0" dirty="0">
              <a:solidFill>
                <a:srgbClr val="FF0000"/>
              </a:solidFill>
            </a:endParaRPr>
          </a:p>
          <a:p>
            <a:r>
              <a:rPr lang="en-US" sz="1400" b="0" dirty="0">
                <a:solidFill>
                  <a:srgbClr val="FF0000"/>
                </a:solidFill>
              </a:rPr>
              <a:t>     Actual = 38,365</a:t>
            </a:r>
            <a:endParaRPr lang="en-US" sz="1400" b="0" dirty="0">
              <a:solidFill>
                <a:srgbClr val="FF0000"/>
              </a:solidFill>
            </a:endParaRPr>
          </a:p>
        </p:txBody>
      </p:sp>
      <p:sp>
        <p:nvSpPr>
          <p:cNvPr id="9" name="TextBox 8"/>
          <p:cNvSpPr txBox="1"/>
          <p:nvPr/>
        </p:nvSpPr>
        <p:spPr>
          <a:xfrm>
            <a:off x="206" y="6611779"/>
            <a:ext cx="4349268" cy="246221"/>
          </a:xfrm>
          <a:prstGeom prst="rect">
            <a:avLst/>
          </a:prstGeom>
          <a:noFill/>
        </p:spPr>
        <p:txBody>
          <a:bodyPr wrap="none" rtlCol="0">
            <a:spAutoFit/>
          </a:bodyPr>
          <a:lstStyle/>
          <a:p>
            <a:r>
              <a:rPr lang="en-US" sz="1000" b="0" dirty="0">
                <a:solidFill>
                  <a:schemeClr val="bg1"/>
                </a:solidFill>
              </a:rPr>
              <a:t>Manning, </a:t>
            </a:r>
            <a:r>
              <a:rPr lang="en-US" sz="1000" b="0" dirty="0" err="1">
                <a:solidFill>
                  <a:schemeClr val="bg1"/>
                </a:solidFill>
              </a:rPr>
              <a:t>Raghavan</a:t>
            </a:r>
            <a:r>
              <a:rPr lang="en-US" sz="1000" b="0" dirty="0">
                <a:solidFill>
                  <a:schemeClr val="bg1"/>
                </a:solidFill>
              </a:rPr>
              <a:t>, </a:t>
            </a:r>
            <a:r>
              <a:rPr lang="en-US" sz="1000" b="0" dirty="0" err="1">
                <a:solidFill>
                  <a:schemeClr val="bg1"/>
                </a:solidFill>
              </a:rPr>
              <a:t>Schütze</a:t>
            </a:r>
            <a:r>
              <a:rPr lang="en-US" sz="1000" b="0" dirty="0">
                <a:solidFill>
                  <a:schemeClr val="bg1"/>
                </a:solidFill>
              </a:rPr>
              <a:t>, Introduction to Information Retrieval (2008)</a:t>
            </a:r>
            <a:endParaRPr lang="en-US" sz="1000" b="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ChangeArrowheads="1"/>
          </p:cNvSpPr>
          <p:nvPr/>
        </p:nvSpPr>
        <p:spPr bwMode="auto">
          <a:xfrm>
            <a:off x="685800" y="6248400"/>
            <a:ext cx="1905000" cy="457200"/>
          </a:xfrm>
          <a:prstGeom prst="rect">
            <a:avLst/>
          </a:prstGeom>
          <a:noFill/>
          <a:ln w="12700">
            <a:noFill/>
            <a:miter lim="800000"/>
          </a:ln>
        </p:spPr>
        <p:txBody>
          <a:bodyPr wrap="none" anchor="ctr"/>
          <a:lstStyle/>
          <a:p>
            <a:endParaRPr lang="en-US"/>
          </a:p>
        </p:txBody>
      </p:sp>
      <p:sp>
        <p:nvSpPr>
          <p:cNvPr id="3077" name="Rectangle 3"/>
          <p:cNvSpPr>
            <a:spLocks noChangeArrowheads="1"/>
          </p:cNvSpPr>
          <p:nvPr/>
        </p:nvSpPr>
        <p:spPr bwMode="auto">
          <a:xfrm>
            <a:off x="3124200" y="6248400"/>
            <a:ext cx="2895600" cy="457200"/>
          </a:xfrm>
          <a:prstGeom prst="rect">
            <a:avLst/>
          </a:prstGeom>
          <a:noFill/>
          <a:ln w="12700">
            <a:noFill/>
            <a:miter lim="800000"/>
          </a:ln>
        </p:spPr>
        <p:txBody>
          <a:bodyPr wrap="none" anchor="ctr"/>
          <a:lstStyle/>
          <a:p>
            <a:endParaRPr lang="en-US"/>
          </a:p>
        </p:txBody>
      </p:sp>
      <p:sp>
        <p:nvSpPr>
          <p:cNvPr id="3078" name="Rectangle 4"/>
          <p:cNvSpPr>
            <a:spLocks noGrp="1" noChangeArrowheads="1"/>
          </p:cNvSpPr>
          <p:nvPr>
            <p:ph type="title"/>
          </p:nvPr>
        </p:nvSpPr>
        <p:spPr/>
        <p:txBody>
          <a:bodyPr/>
          <a:lstStyle/>
          <a:p>
            <a:r>
              <a:rPr lang="en-US" dirty="0"/>
              <a:t>Postings Size: </a:t>
            </a:r>
            <a:r>
              <a:rPr lang="en-US" dirty="0" err="1"/>
              <a:t>Zipf’s</a:t>
            </a:r>
            <a:r>
              <a:rPr lang="en-US" dirty="0"/>
              <a:t> Law</a:t>
            </a:r>
            <a:endParaRPr lang="en-US" dirty="0"/>
          </a:p>
        </p:txBody>
      </p:sp>
      <p:sp>
        <p:nvSpPr>
          <p:cNvPr id="10" name="Content Placeholder 9"/>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err="1"/>
              <a:t>Zipf’s</a:t>
            </a:r>
            <a:r>
              <a:rPr lang="en-US" dirty="0"/>
              <a:t> Law: (also) linear in log-log space</a:t>
            </a:r>
            <a:endParaRPr lang="en-US" dirty="0"/>
          </a:p>
          <a:p>
            <a:pPr lvl="1"/>
            <a:r>
              <a:rPr lang="en-US" dirty="0"/>
              <a:t>Specific case of Power Law distributions</a:t>
            </a:r>
            <a:endParaRPr lang="en-US" dirty="0"/>
          </a:p>
          <a:p>
            <a:r>
              <a:rPr lang="en-US" dirty="0"/>
              <a:t>In other words:</a:t>
            </a:r>
            <a:endParaRPr lang="en-US" dirty="0"/>
          </a:p>
          <a:p>
            <a:pPr lvl="1"/>
            <a:r>
              <a:rPr lang="en-US" dirty="0"/>
              <a:t>A few elements occur very frequently</a:t>
            </a:r>
            <a:endParaRPr lang="en-US" dirty="0"/>
          </a:p>
          <a:p>
            <a:pPr lvl="1"/>
            <a:r>
              <a:rPr lang="en-US" dirty="0"/>
              <a:t>Many elements occur very infrequently</a:t>
            </a:r>
            <a:endParaRPr lang="en-US" dirty="0"/>
          </a:p>
          <a:p>
            <a:endParaRPr lang="en-US" dirty="0"/>
          </a:p>
        </p:txBody>
      </p:sp>
      <p:graphicFrame>
        <p:nvGraphicFramePr>
          <p:cNvPr id="3074" name="Object 2"/>
          <p:cNvGraphicFramePr>
            <a:graphicFrameLocks noChangeAspect="1"/>
          </p:cNvGraphicFramePr>
          <p:nvPr/>
        </p:nvGraphicFramePr>
        <p:xfrm>
          <a:off x="1371600" y="1649450"/>
          <a:ext cx="1524000" cy="1322350"/>
        </p:xfrm>
        <a:graphic>
          <a:graphicData uri="http://schemas.openxmlformats.org/presentationml/2006/ole">
            <mc:AlternateContent xmlns:mc="http://schemas.openxmlformats.org/markup-compatibility/2006">
              <mc:Choice xmlns:v="urn:schemas-microsoft-com:vml" Requires="v">
                <p:oleObj spid="_x0000_s2" name="Equation" r:id="rId1" imgW="457200" imgH="393700" progId="Equation.3">
                  <p:embed/>
                </p:oleObj>
              </mc:Choice>
              <mc:Fallback>
                <p:oleObj name="Equation" r:id="rId1" imgW="457200" imgH="393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49450"/>
                        <a:ext cx="1524000" cy="13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Text Box 8"/>
          <p:cNvSpPr txBox="1">
            <a:spLocks noChangeArrowheads="1"/>
          </p:cNvSpPr>
          <p:nvPr/>
        </p:nvSpPr>
        <p:spPr bwMode="auto">
          <a:xfrm>
            <a:off x="3256650" y="2082225"/>
            <a:ext cx="4649030" cy="584775"/>
          </a:xfrm>
          <a:prstGeom prst="rect">
            <a:avLst/>
          </a:prstGeom>
          <a:noFill/>
          <a:ln w="9525">
            <a:noFill/>
            <a:miter lim="800000"/>
          </a:ln>
        </p:spPr>
        <p:txBody>
          <a:bodyPr wrap="none">
            <a:spAutoFit/>
          </a:bodyPr>
          <a:lstStyle/>
          <a:p>
            <a:r>
              <a:rPr lang="en-US" b="0" i="1" dirty="0" err="1">
                <a:solidFill>
                  <a:schemeClr val="bg2"/>
                </a:solidFill>
              </a:rPr>
              <a:t>cf</a:t>
            </a:r>
            <a:r>
              <a:rPr lang="en-US" b="0" dirty="0">
                <a:solidFill>
                  <a:schemeClr val="bg2"/>
                </a:solidFill>
              </a:rPr>
              <a:t> is the collection frequency of </a:t>
            </a:r>
            <a:r>
              <a:rPr lang="en-US" b="0" i="1" dirty="0" err="1">
                <a:solidFill>
                  <a:schemeClr val="bg2"/>
                </a:solidFill>
              </a:rPr>
              <a:t>i</a:t>
            </a:r>
            <a:r>
              <a:rPr lang="en-US" b="0" dirty="0" err="1">
                <a:solidFill>
                  <a:schemeClr val="bg2"/>
                </a:solidFill>
              </a:rPr>
              <a:t>-th</a:t>
            </a:r>
            <a:r>
              <a:rPr lang="en-US" b="0" dirty="0">
                <a:solidFill>
                  <a:schemeClr val="bg2"/>
                </a:solidFill>
              </a:rPr>
              <a:t> common term</a:t>
            </a:r>
            <a:endParaRPr lang="en-US" b="0" dirty="0">
              <a:solidFill>
                <a:schemeClr val="bg2"/>
              </a:solidFill>
            </a:endParaRPr>
          </a:p>
          <a:p>
            <a:r>
              <a:rPr lang="en-US" b="0" i="1" dirty="0">
                <a:solidFill>
                  <a:schemeClr val="bg2"/>
                </a:solidFill>
              </a:rPr>
              <a:t>c</a:t>
            </a:r>
            <a:r>
              <a:rPr lang="en-US" b="0" dirty="0">
                <a:solidFill>
                  <a:schemeClr val="bg2"/>
                </a:solidFill>
              </a:rPr>
              <a:t> is a constant</a:t>
            </a:r>
            <a:endParaRPr lang="en-US" b="0" dirty="0">
              <a:solidFill>
                <a:schemeClr val="bg2"/>
              </a:solidFill>
              <a:sym typeface="Symbol" panose="05050102010706020507" pitchFamily="18" charset="2"/>
            </a:endParaRPr>
          </a:p>
        </p:txBody>
      </p:sp>
      <p:sp>
        <p:nvSpPr>
          <p:cNvPr id="3"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err="1"/>
              <a:t>Zipf’s</a:t>
            </a:r>
            <a:r>
              <a:rPr lang="en-US" dirty="0"/>
              <a:t> Law for RCV1</a:t>
            </a:r>
            <a:endParaRPr lang="en-US" dirty="0"/>
          </a:p>
        </p:txBody>
      </p:sp>
      <p:pic>
        <p:nvPicPr>
          <p:cNvPr id="5" name="Picture 4" descr="Zipfs-Law.png"/>
          <p:cNvPicPr>
            <a:picLocks noChangeAspect="1"/>
          </p:cNvPicPr>
          <p:nvPr/>
        </p:nvPicPr>
        <p:blipFill>
          <a:blip r:embed="rId1" cstate="print"/>
          <a:stretch>
            <a:fillRect/>
          </a:stretch>
        </p:blipFill>
        <p:spPr>
          <a:xfrm>
            <a:off x="2130552" y="1371600"/>
            <a:ext cx="4649336" cy="4187952"/>
          </a:xfrm>
          <a:prstGeom prst="rect">
            <a:avLst/>
          </a:prstGeom>
        </p:spPr>
      </p:pic>
      <p:sp>
        <p:nvSpPr>
          <p:cNvPr id="6" name="TextBox 5"/>
          <p:cNvSpPr txBox="1"/>
          <p:nvPr/>
        </p:nvSpPr>
        <p:spPr>
          <a:xfrm>
            <a:off x="838200" y="5867400"/>
            <a:ext cx="7510389" cy="307777"/>
          </a:xfrm>
          <a:prstGeom prst="rect">
            <a:avLst/>
          </a:prstGeom>
          <a:noFill/>
        </p:spPr>
        <p:txBody>
          <a:bodyPr wrap="none" rtlCol="0">
            <a:spAutoFit/>
          </a:bodyPr>
          <a:lstStyle/>
          <a:p>
            <a:r>
              <a:rPr lang="en-US" sz="1400" dirty="0">
                <a:solidFill>
                  <a:schemeClr val="bg1"/>
                </a:solidFill>
              </a:rPr>
              <a:t>Reuters-RCV1 collection: 806,791 newswire documents (Aug 20, 1996-August 19, 1997)</a:t>
            </a:r>
            <a:endParaRPr lang="en-US" sz="1400" b="0" dirty="0">
              <a:solidFill>
                <a:schemeClr val="bg1"/>
              </a:solidFill>
            </a:endParaRPr>
          </a:p>
        </p:txBody>
      </p:sp>
      <p:sp>
        <p:nvSpPr>
          <p:cNvPr id="7" name="TextBox 6"/>
          <p:cNvSpPr txBox="1"/>
          <p:nvPr/>
        </p:nvSpPr>
        <p:spPr>
          <a:xfrm>
            <a:off x="6934200" y="4429780"/>
            <a:ext cx="2133600" cy="523220"/>
          </a:xfrm>
          <a:prstGeom prst="rect">
            <a:avLst/>
          </a:prstGeom>
          <a:noFill/>
        </p:spPr>
        <p:txBody>
          <a:bodyPr wrap="square" rtlCol="0">
            <a:spAutoFit/>
          </a:bodyPr>
          <a:lstStyle/>
          <a:p>
            <a:r>
              <a:rPr lang="en-US" sz="1400" dirty="0">
                <a:solidFill>
                  <a:srgbClr val="FF0000"/>
                </a:solidFill>
              </a:rPr>
              <a:t>Fit isn’t that good… but good enough!</a:t>
            </a:r>
            <a:endParaRPr lang="en-US" sz="1400" b="0" dirty="0">
              <a:solidFill>
                <a:srgbClr val="FF0000"/>
              </a:solidFill>
            </a:endParaRPr>
          </a:p>
        </p:txBody>
      </p:sp>
      <p:sp>
        <p:nvSpPr>
          <p:cNvPr id="8" name="TextBox 7"/>
          <p:cNvSpPr txBox="1"/>
          <p:nvPr/>
        </p:nvSpPr>
        <p:spPr>
          <a:xfrm>
            <a:off x="206" y="6611779"/>
            <a:ext cx="4349268" cy="246221"/>
          </a:xfrm>
          <a:prstGeom prst="rect">
            <a:avLst/>
          </a:prstGeom>
          <a:noFill/>
        </p:spPr>
        <p:txBody>
          <a:bodyPr wrap="none" rtlCol="0">
            <a:spAutoFit/>
          </a:bodyPr>
          <a:lstStyle/>
          <a:p>
            <a:r>
              <a:rPr lang="en-US" sz="1000" b="0" dirty="0">
                <a:solidFill>
                  <a:schemeClr val="bg1"/>
                </a:solidFill>
              </a:rPr>
              <a:t>Manning, </a:t>
            </a:r>
            <a:r>
              <a:rPr lang="en-US" sz="1000" b="0" dirty="0" err="1">
                <a:solidFill>
                  <a:schemeClr val="bg1"/>
                </a:solidFill>
              </a:rPr>
              <a:t>Raghavan</a:t>
            </a:r>
            <a:r>
              <a:rPr lang="en-US" sz="1000" b="0" dirty="0">
                <a:solidFill>
                  <a:schemeClr val="bg1"/>
                </a:solidFill>
              </a:rPr>
              <a:t>, </a:t>
            </a:r>
            <a:r>
              <a:rPr lang="en-US" sz="1000" b="0" dirty="0" err="1">
                <a:solidFill>
                  <a:schemeClr val="bg1"/>
                </a:solidFill>
              </a:rPr>
              <a:t>Schütze</a:t>
            </a:r>
            <a:r>
              <a:rPr lang="en-US" sz="1000" b="0" dirty="0">
                <a:solidFill>
                  <a:schemeClr val="bg1"/>
                </a:solidFill>
              </a:rPr>
              <a:t>, Introduction to Information Retrieval (2008)</a:t>
            </a:r>
            <a:endParaRPr lang="en-US" sz="1000" b="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ower-law-all.png"/>
          <p:cNvPicPr>
            <a:picLocks noChangeAspect="1"/>
          </p:cNvPicPr>
          <p:nvPr/>
        </p:nvPicPr>
        <p:blipFill>
          <a:blip r:embed="rId1" cstate="print"/>
          <a:stretch>
            <a:fillRect/>
          </a:stretch>
        </p:blipFill>
        <p:spPr>
          <a:xfrm>
            <a:off x="2257340" y="228600"/>
            <a:ext cx="4600660" cy="6107878"/>
          </a:xfrm>
          <a:prstGeom prst="rect">
            <a:avLst/>
          </a:prstGeom>
        </p:spPr>
      </p:pic>
      <p:sp>
        <p:nvSpPr>
          <p:cNvPr id="4" name="TextBox 3"/>
          <p:cNvSpPr txBox="1"/>
          <p:nvPr/>
        </p:nvSpPr>
        <p:spPr>
          <a:xfrm>
            <a:off x="0" y="6457890"/>
            <a:ext cx="4084998" cy="400110"/>
          </a:xfrm>
          <a:prstGeom prst="rect">
            <a:avLst/>
          </a:prstGeom>
          <a:noFill/>
        </p:spPr>
        <p:txBody>
          <a:bodyPr wrap="square" rtlCol="0">
            <a:spAutoFit/>
          </a:bodyPr>
          <a:lstStyle/>
          <a:p>
            <a:r>
              <a:rPr lang="en-US" sz="1000" b="0" dirty="0">
                <a:solidFill>
                  <a:schemeClr val="bg1"/>
                </a:solidFill>
              </a:rPr>
              <a:t>Figure from: Newman, M. E. J. (2005) “Power laws, Pareto distributions and </a:t>
            </a:r>
            <a:r>
              <a:rPr lang="en-US" sz="1000" b="0" dirty="0" err="1">
                <a:solidFill>
                  <a:schemeClr val="bg1"/>
                </a:solidFill>
              </a:rPr>
              <a:t>Zipf's</a:t>
            </a:r>
            <a:r>
              <a:rPr lang="en-US" sz="1000" b="0" dirty="0">
                <a:solidFill>
                  <a:schemeClr val="bg1"/>
                </a:solidFill>
              </a:rPr>
              <a:t> law.” Contemporary Physics 46:323–351.</a:t>
            </a:r>
            <a:endParaRPr lang="en-US" sz="1000" b="0" dirty="0">
              <a:solidFill>
                <a:schemeClr val="bg1"/>
              </a:solidFill>
            </a:endParaRPr>
          </a:p>
        </p:txBody>
      </p:sp>
      <p:sp>
        <p:nvSpPr>
          <p:cNvPr id="5" name="TextBox 4"/>
          <p:cNvSpPr txBox="1"/>
          <p:nvPr/>
        </p:nvSpPr>
        <p:spPr>
          <a:xfrm rot="20517061">
            <a:off x="1806872" y="3048000"/>
            <a:ext cx="5788764" cy="584775"/>
          </a:xfrm>
          <a:prstGeom prst="rect">
            <a:avLst/>
          </a:prstGeom>
          <a:noFill/>
        </p:spPr>
        <p:txBody>
          <a:bodyPr wrap="none" rtlCol="0">
            <a:spAutoFit/>
          </a:bodyPr>
          <a:lstStyle/>
          <a:p>
            <a:r>
              <a:rPr lang="en-US" sz="3200" dirty="0">
                <a:solidFill>
                  <a:srgbClr val="FF0000"/>
                </a:solidFill>
              </a:rPr>
              <a:t>Power Laws are everywhere!</a:t>
            </a:r>
            <a:endParaRPr lang="en-US" sz="32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MapReduce: Recap</a:t>
            </a:r>
            <a:endParaRPr lang="en-US" dirty="0"/>
          </a:p>
        </p:txBody>
      </p:sp>
      <p:sp>
        <p:nvSpPr>
          <p:cNvPr id="23555" name="Rectangle 3"/>
          <p:cNvSpPr>
            <a:spLocks noGrp="1" noChangeArrowheads="1"/>
          </p:cNvSpPr>
          <p:nvPr>
            <p:ph type="body" idx="1"/>
          </p:nvPr>
        </p:nvSpPr>
        <p:spPr/>
        <p:txBody>
          <a:bodyPr/>
          <a:lstStyle/>
          <a:p>
            <a:pPr>
              <a:lnSpc>
                <a:spcPct val="90000"/>
              </a:lnSpc>
            </a:pPr>
            <a:r>
              <a:rPr lang="en-US" dirty="0"/>
              <a:t>Programmers must specify:</a:t>
            </a:r>
            <a:endParaRPr lang="en-US" dirty="0"/>
          </a:p>
          <a:p>
            <a:pPr lvl="1">
              <a:lnSpc>
                <a:spcPct val="90000"/>
              </a:lnSpc>
              <a:buFont typeface="Wingdings" panose="05000000000000000000" pitchFamily="2" charset="2"/>
              <a:buNone/>
            </a:pPr>
            <a:r>
              <a:rPr lang="en-US" b="1" dirty="0">
                <a:solidFill>
                  <a:srgbClr val="FF0000"/>
                </a:solidFill>
              </a:rPr>
              <a:t>map</a:t>
            </a:r>
            <a:r>
              <a:rPr lang="en-US" dirty="0"/>
              <a:t> (k, v) </a:t>
            </a:r>
            <a:r>
              <a:rPr lang="en-US" dirty="0">
                <a:cs typeface="Arial" panose="020B0604020202020204" pitchFamily="34" charset="0"/>
              </a:rPr>
              <a:t>→ &lt;k’, v’&gt;*</a:t>
            </a:r>
            <a:endParaRPr lang="en-US" dirty="0">
              <a:cs typeface="Arial" panose="020B0604020202020204" pitchFamily="34" charset="0"/>
            </a:endParaRPr>
          </a:p>
          <a:p>
            <a:pPr lvl="1">
              <a:lnSpc>
                <a:spcPct val="90000"/>
              </a:lnSpc>
              <a:buFont typeface="Wingdings" panose="05000000000000000000" pitchFamily="2" charset="2"/>
              <a:buNone/>
            </a:pPr>
            <a:r>
              <a:rPr lang="en-US" b="1" dirty="0">
                <a:solidFill>
                  <a:srgbClr val="FF0000"/>
                </a:solidFill>
                <a:cs typeface="Arial" panose="020B0604020202020204" pitchFamily="34" charset="0"/>
              </a:rPr>
              <a:t>reduce</a:t>
            </a:r>
            <a:r>
              <a:rPr lang="en-US" dirty="0">
                <a:cs typeface="Arial" panose="020B0604020202020204" pitchFamily="34" charset="0"/>
              </a:rPr>
              <a:t> (k’, v’) → &lt;k’, v’&gt;*</a:t>
            </a:r>
            <a:endParaRPr lang="en-US" dirty="0">
              <a:cs typeface="Arial" panose="020B0604020202020204" pitchFamily="34" charset="0"/>
            </a:endParaRPr>
          </a:p>
          <a:p>
            <a:pPr lvl="1">
              <a:lnSpc>
                <a:spcPct val="90000"/>
              </a:lnSpc>
            </a:pPr>
            <a:r>
              <a:rPr lang="en-US" dirty="0">
                <a:cs typeface="Arial" panose="020B0604020202020204" pitchFamily="34" charset="0"/>
              </a:rPr>
              <a:t>All values with the same key are reduced together</a:t>
            </a:r>
            <a:endParaRPr lang="en-US" dirty="0">
              <a:cs typeface="Arial" panose="020B0604020202020204" pitchFamily="34" charset="0"/>
            </a:endParaRPr>
          </a:p>
          <a:p>
            <a:pPr>
              <a:lnSpc>
                <a:spcPct val="90000"/>
              </a:lnSpc>
            </a:pPr>
            <a:r>
              <a:rPr lang="en-US" dirty="0">
                <a:cs typeface="Arial" panose="020B0604020202020204" pitchFamily="34" charset="0"/>
              </a:rPr>
              <a:t>Optionally, also:</a:t>
            </a:r>
            <a:endParaRPr lang="en-US" dirty="0">
              <a:cs typeface="Arial" panose="020B0604020202020204" pitchFamily="34" charset="0"/>
            </a:endParaRPr>
          </a:p>
          <a:p>
            <a:pPr lvl="1">
              <a:lnSpc>
                <a:spcPct val="90000"/>
              </a:lnSpc>
              <a:buFont typeface="Wingdings" panose="05000000000000000000" pitchFamily="2" charset="2"/>
              <a:buNone/>
            </a:pPr>
            <a:r>
              <a:rPr lang="en-US" b="1" dirty="0">
                <a:solidFill>
                  <a:srgbClr val="FF0000"/>
                </a:solidFill>
                <a:cs typeface="Arial" panose="020B0604020202020204" pitchFamily="34" charset="0"/>
              </a:rPr>
              <a:t>partition</a:t>
            </a:r>
            <a:r>
              <a:rPr lang="en-US" dirty="0">
                <a:cs typeface="Arial" panose="020B0604020202020204" pitchFamily="34" charset="0"/>
              </a:rPr>
              <a:t> (k’, number of partitions) → partition for k’</a:t>
            </a:r>
            <a:endParaRPr lang="en-US" dirty="0">
              <a:cs typeface="Arial" panose="020B0604020202020204" pitchFamily="34" charset="0"/>
            </a:endParaRPr>
          </a:p>
          <a:p>
            <a:pPr lvl="1">
              <a:lnSpc>
                <a:spcPct val="90000"/>
              </a:lnSpc>
            </a:pPr>
            <a:r>
              <a:rPr lang="en-US" dirty="0">
                <a:cs typeface="Arial" panose="020B0604020202020204" pitchFamily="34" charset="0"/>
              </a:rPr>
              <a:t>Often a simple hash of the key, e.g., hash(k’) mod n</a:t>
            </a:r>
            <a:endParaRPr lang="en-US" dirty="0">
              <a:cs typeface="Arial" panose="020B0604020202020204" pitchFamily="34" charset="0"/>
            </a:endParaRPr>
          </a:p>
          <a:p>
            <a:pPr lvl="1">
              <a:lnSpc>
                <a:spcPct val="90000"/>
              </a:lnSpc>
            </a:pPr>
            <a:r>
              <a:rPr lang="en-US" dirty="0">
                <a:cs typeface="Arial" panose="020B0604020202020204" pitchFamily="34" charset="0"/>
              </a:rPr>
              <a:t>Divides up key space for parallel reduce operations</a:t>
            </a:r>
            <a:endParaRPr lang="en-US" dirty="0">
              <a:cs typeface="Arial" panose="020B0604020202020204" pitchFamily="34" charset="0"/>
            </a:endParaRPr>
          </a:p>
          <a:p>
            <a:pPr lvl="1">
              <a:lnSpc>
                <a:spcPct val="90000"/>
              </a:lnSpc>
              <a:buNone/>
            </a:pPr>
            <a:r>
              <a:rPr lang="en-US" b="1" dirty="0">
                <a:solidFill>
                  <a:srgbClr val="FF0000"/>
                </a:solidFill>
                <a:cs typeface="Arial" panose="020B0604020202020204" pitchFamily="34" charset="0"/>
              </a:rPr>
              <a:t>combine</a:t>
            </a:r>
            <a:r>
              <a:rPr lang="en-US" dirty="0">
                <a:cs typeface="Arial" panose="020B0604020202020204" pitchFamily="34" charset="0"/>
              </a:rPr>
              <a:t> (k’, v’) → &lt;k’, v’&gt;*</a:t>
            </a:r>
            <a:endParaRPr lang="en-US" dirty="0">
              <a:cs typeface="Arial" panose="020B0604020202020204" pitchFamily="34" charset="0"/>
            </a:endParaRPr>
          </a:p>
          <a:p>
            <a:pPr lvl="1">
              <a:lnSpc>
                <a:spcPct val="90000"/>
              </a:lnSpc>
            </a:pPr>
            <a:r>
              <a:rPr lang="en-US" dirty="0">
                <a:cs typeface="Arial" panose="020B0604020202020204" pitchFamily="34" charset="0"/>
              </a:rPr>
              <a:t>Mini-reducers that run in memory after the map phase</a:t>
            </a:r>
            <a:endParaRPr lang="en-US" dirty="0">
              <a:cs typeface="Arial" panose="020B0604020202020204" pitchFamily="34" charset="0"/>
            </a:endParaRPr>
          </a:p>
          <a:p>
            <a:pPr lvl="1">
              <a:lnSpc>
                <a:spcPct val="90000"/>
              </a:lnSpc>
            </a:pPr>
            <a:r>
              <a:rPr lang="en-US" dirty="0">
                <a:cs typeface="Arial" panose="020B0604020202020204" pitchFamily="34" charset="0"/>
              </a:rPr>
              <a:t>Used as an optimization to reduce network traffic</a:t>
            </a:r>
            <a:endParaRPr lang="en-US" dirty="0">
              <a:cs typeface="Arial" panose="020B0604020202020204" pitchFamily="34" charset="0"/>
            </a:endParaRPr>
          </a:p>
          <a:p>
            <a:pPr>
              <a:lnSpc>
                <a:spcPct val="90000"/>
              </a:lnSpc>
            </a:pPr>
            <a:r>
              <a:rPr lang="en-US" dirty="0">
                <a:cs typeface="Arial" panose="020B0604020202020204" pitchFamily="34" charset="0"/>
              </a:rPr>
              <a:t>The execution framework handles everything else…</a:t>
            </a:r>
            <a:endParaRPr lang="en-US" dirty="0">
              <a:cs typeface="Arial" panose="020B0604020202020204" pitchFamily="34" charset="0"/>
            </a:endParaRPr>
          </a:p>
          <a:p>
            <a:pPr lvl="1">
              <a:lnSpc>
                <a:spcPct val="90000"/>
              </a:lnSpc>
            </a:pPr>
            <a:endParaRPr lang="en-US" dirty="0">
              <a:cs typeface="Arial" panose="020B0604020202020204" pitchFamily="34"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3" name="Straight Arrow Connector 172"/>
          <p:cNvCxnSpPr>
            <a:cxnSpLocks noChangeShapeType="1"/>
          </p:cNvCxnSpPr>
          <p:nvPr/>
        </p:nvCxnSpPr>
        <p:spPr bwMode="auto">
          <a:xfrm rot="5400000">
            <a:off x="2644776" y="3213100"/>
            <a:ext cx="273050" cy="3175"/>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174" name="Straight Arrow Connector 173"/>
          <p:cNvCxnSpPr>
            <a:cxnSpLocks noChangeShapeType="1"/>
          </p:cNvCxnSpPr>
          <p:nvPr/>
        </p:nvCxnSpPr>
        <p:spPr bwMode="auto">
          <a:xfrm rot="5400000">
            <a:off x="3938588" y="3213100"/>
            <a:ext cx="274638"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175" name="Straight Arrow Connector 174"/>
          <p:cNvCxnSpPr>
            <a:cxnSpLocks noChangeShapeType="1"/>
          </p:cNvCxnSpPr>
          <p:nvPr/>
        </p:nvCxnSpPr>
        <p:spPr bwMode="auto">
          <a:xfrm rot="5400000">
            <a:off x="5233988" y="3213100"/>
            <a:ext cx="274638"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176" name="Straight Arrow Connector 175"/>
          <p:cNvCxnSpPr>
            <a:cxnSpLocks noChangeShapeType="1"/>
          </p:cNvCxnSpPr>
          <p:nvPr/>
        </p:nvCxnSpPr>
        <p:spPr bwMode="auto">
          <a:xfrm rot="5400000">
            <a:off x="6605588" y="3213100"/>
            <a:ext cx="274638"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sp>
        <p:nvSpPr>
          <p:cNvPr id="169" name="Rectangle 7"/>
          <p:cNvSpPr>
            <a:spLocks noChangeArrowheads="1"/>
          </p:cNvSpPr>
          <p:nvPr/>
        </p:nvSpPr>
        <p:spPr bwMode="auto">
          <a:xfrm>
            <a:off x="6324600" y="2666999"/>
            <a:ext cx="838200" cy="4095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endParaRPr lang="en-US" sz="1200" b="0" dirty="0">
              <a:solidFill>
                <a:schemeClr val="bg2"/>
              </a:solidFill>
            </a:endParaRPr>
          </a:p>
        </p:txBody>
      </p:sp>
      <p:sp>
        <p:nvSpPr>
          <p:cNvPr id="170" name="Rectangle 4"/>
          <p:cNvSpPr>
            <a:spLocks noChangeArrowheads="1"/>
          </p:cNvSpPr>
          <p:nvPr/>
        </p:nvSpPr>
        <p:spPr bwMode="auto">
          <a:xfrm>
            <a:off x="2362200" y="2666999"/>
            <a:ext cx="838200" cy="4095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endParaRPr lang="en-US" sz="1200" b="0" dirty="0">
              <a:solidFill>
                <a:schemeClr val="bg2"/>
              </a:solidFill>
            </a:endParaRPr>
          </a:p>
        </p:txBody>
      </p:sp>
      <p:sp>
        <p:nvSpPr>
          <p:cNvPr id="171" name="Rectangle 5"/>
          <p:cNvSpPr>
            <a:spLocks noChangeArrowheads="1"/>
          </p:cNvSpPr>
          <p:nvPr/>
        </p:nvSpPr>
        <p:spPr bwMode="auto">
          <a:xfrm>
            <a:off x="3657600" y="2666999"/>
            <a:ext cx="838200" cy="4095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endParaRPr lang="en-US" sz="1200" b="0" dirty="0">
              <a:solidFill>
                <a:schemeClr val="bg2"/>
              </a:solidFill>
            </a:endParaRPr>
          </a:p>
        </p:txBody>
      </p:sp>
      <p:sp>
        <p:nvSpPr>
          <p:cNvPr id="172" name="Rectangle 6"/>
          <p:cNvSpPr>
            <a:spLocks noChangeArrowheads="1"/>
          </p:cNvSpPr>
          <p:nvPr/>
        </p:nvSpPr>
        <p:spPr bwMode="auto">
          <a:xfrm>
            <a:off x="4953000" y="2666999"/>
            <a:ext cx="838200" cy="4095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r>
              <a:rPr lang="en-US" sz="1200" b="0" dirty="0">
                <a:solidFill>
                  <a:schemeClr val="bg2"/>
                </a:solidFill>
              </a:rPr>
              <a:t>combine</a:t>
            </a:r>
            <a:endParaRPr lang="en-US" sz="1200" b="0" dirty="0">
              <a:solidFill>
                <a:schemeClr val="bg2"/>
              </a:solidFill>
            </a:endParaRPr>
          </a:p>
        </p:txBody>
      </p:sp>
      <p:grpSp>
        <p:nvGrpSpPr>
          <p:cNvPr id="2" name="Group 326"/>
          <p:cNvGrpSpPr/>
          <p:nvPr/>
        </p:nvGrpSpPr>
        <p:grpSpPr>
          <a:xfrm>
            <a:off x="2286000" y="3381375"/>
            <a:ext cx="996950" cy="276225"/>
            <a:chOff x="2286000" y="3381375"/>
            <a:chExt cx="996950" cy="276225"/>
          </a:xfrm>
        </p:grpSpPr>
        <p:sp>
          <p:nvSpPr>
            <p:cNvPr id="178" name="Rectangle 144"/>
            <p:cNvSpPr>
              <a:spLocks noChangeArrowheads="1"/>
            </p:cNvSpPr>
            <p:nvPr/>
          </p:nvSpPr>
          <p:spPr bwMode="auto">
            <a:xfrm>
              <a:off x="2794665" y="3405506"/>
              <a:ext cx="228714" cy="227961"/>
            </a:xfrm>
            <a:prstGeom prst="rect">
              <a:avLst/>
            </a:prstGeom>
            <a:solidFill>
              <a:schemeClr val="bg1"/>
            </a:solidFill>
            <a:ln w="9525" algn="ctr">
              <a:solidFill>
                <a:schemeClr val="bg1"/>
              </a:solidFill>
              <a:round/>
            </a:ln>
          </p:spPr>
          <p:txBody>
            <a:bodyPr/>
            <a:lstStyle/>
            <a:p>
              <a:endParaRPr lang="en-US"/>
            </a:p>
          </p:txBody>
        </p:sp>
        <p:sp>
          <p:nvSpPr>
            <p:cNvPr id="179" name="TextBox 145"/>
            <p:cNvSpPr txBox="1">
              <a:spLocks noChangeArrowheads="1"/>
            </p:cNvSpPr>
            <p:nvPr/>
          </p:nvSpPr>
          <p:spPr bwMode="auto">
            <a:xfrm>
              <a:off x="2784475" y="3381375"/>
              <a:ext cx="269761" cy="276225"/>
            </a:xfrm>
            <a:prstGeom prst="rect">
              <a:avLst/>
            </a:prstGeom>
            <a:noFill/>
            <a:ln w="9525">
              <a:noFill/>
              <a:miter lim="800000"/>
            </a:ln>
          </p:spPr>
          <p:txBody>
            <a:bodyPr wrap="none">
              <a:spAutoFit/>
            </a:bodyPr>
            <a:lstStyle/>
            <a:p>
              <a:pPr algn="ctr"/>
              <a:r>
                <a:rPr lang="en-US" sz="1200" b="0" dirty="0"/>
                <a:t>b</a:t>
              </a:r>
              <a:endParaRPr lang="en-US" b="0" baseline="-25000" dirty="0"/>
            </a:p>
          </p:txBody>
        </p:sp>
        <p:sp>
          <p:nvSpPr>
            <p:cNvPr id="180" name="Rectangle 137"/>
            <p:cNvSpPr>
              <a:spLocks noChangeArrowheads="1"/>
            </p:cNvSpPr>
            <p:nvPr/>
          </p:nvSpPr>
          <p:spPr bwMode="auto">
            <a:xfrm>
              <a:off x="2296190" y="3405506"/>
              <a:ext cx="228714" cy="227961"/>
            </a:xfrm>
            <a:prstGeom prst="rect">
              <a:avLst/>
            </a:prstGeom>
            <a:solidFill>
              <a:schemeClr val="bg1"/>
            </a:solidFill>
            <a:ln w="9525" algn="ctr">
              <a:solidFill>
                <a:schemeClr val="bg1"/>
              </a:solidFill>
              <a:round/>
            </a:ln>
          </p:spPr>
          <p:txBody>
            <a:bodyPr/>
            <a:lstStyle/>
            <a:p>
              <a:endParaRPr lang="en-US"/>
            </a:p>
          </p:txBody>
        </p:sp>
        <p:sp>
          <p:nvSpPr>
            <p:cNvPr id="181" name="TextBox 138"/>
            <p:cNvSpPr txBox="1">
              <a:spLocks noChangeArrowheads="1"/>
            </p:cNvSpPr>
            <p:nvPr/>
          </p:nvSpPr>
          <p:spPr bwMode="auto">
            <a:xfrm>
              <a:off x="2286000" y="3381375"/>
              <a:ext cx="269761" cy="276225"/>
            </a:xfrm>
            <a:prstGeom prst="rect">
              <a:avLst/>
            </a:prstGeom>
            <a:noFill/>
            <a:ln w="9525">
              <a:noFill/>
              <a:miter lim="800000"/>
            </a:ln>
          </p:spPr>
          <p:txBody>
            <a:bodyPr wrap="none">
              <a:spAutoFit/>
            </a:bodyPr>
            <a:lstStyle/>
            <a:p>
              <a:pPr algn="ctr"/>
              <a:r>
                <a:rPr lang="en-US" sz="1200" b="0" dirty="0"/>
                <a:t>a</a:t>
              </a:r>
              <a:endParaRPr lang="en-US" b="0" baseline="-25000" dirty="0"/>
            </a:p>
          </p:txBody>
        </p:sp>
        <p:sp>
          <p:nvSpPr>
            <p:cNvPr id="182" name="Rectangle 135"/>
            <p:cNvSpPr>
              <a:spLocks noChangeArrowheads="1"/>
            </p:cNvSpPr>
            <p:nvPr/>
          </p:nvSpPr>
          <p:spPr bwMode="auto">
            <a:xfrm>
              <a:off x="2524904" y="3405506"/>
              <a:ext cx="228714" cy="227961"/>
            </a:xfrm>
            <a:prstGeom prst="rect">
              <a:avLst/>
            </a:prstGeom>
            <a:noFill/>
            <a:ln w="9525" algn="ctr">
              <a:solidFill>
                <a:schemeClr val="bg1"/>
              </a:solidFill>
              <a:round/>
            </a:ln>
          </p:spPr>
          <p:txBody>
            <a:bodyPr/>
            <a:lstStyle/>
            <a:p>
              <a:endParaRPr lang="en-US">
                <a:solidFill>
                  <a:schemeClr val="bg1"/>
                </a:solidFill>
              </a:endParaRPr>
            </a:p>
          </p:txBody>
        </p:sp>
        <p:sp>
          <p:nvSpPr>
            <p:cNvPr id="183" name="TextBox 136"/>
            <p:cNvSpPr txBox="1">
              <a:spLocks noChangeArrowheads="1"/>
            </p:cNvSpPr>
            <p:nvPr/>
          </p:nvSpPr>
          <p:spPr bwMode="auto">
            <a:xfrm>
              <a:off x="2514714" y="3381375"/>
              <a:ext cx="269761" cy="276225"/>
            </a:xfrm>
            <a:prstGeom prst="rect">
              <a:avLst/>
            </a:prstGeom>
            <a:noFill/>
            <a:ln w="9525">
              <a:noFill/>
              <a:miter lim="800000"/>
            </a:ln>
          </p:spPr>
          <p:txBody>
            <a:bodyPr wrap="none">
              <a:spAutoFit/>
            </a:bodyPr>
            <a:lstStyle/>
            <a:p>
              <a:r>
                <a:rPr lang="en-US" sz="1200" b="0">
                  <a:solidFill>
                    <a:schemeClr val="bg1"/>
                  </a:solidFill>
                </a:rPr>
                <a:t>1</a:t>
              </a:r>
              <a:endParaRPr lang="en-US" b="0" baseline="-25000">
                <a:solidFill>
                  <a:schemeClr val="bg1"/>
                </a:solidFill>
              </a:endParaRPr>
            </a:p>
          </p:txBody>
        </p:sp>
        <p:sp>
          <p:nvSpPr>
            <p:cNvPr id="184" name="Rectangle 142"/>
            <p:cNvSpPr>
              <a:spLocks noChangeArrowheads="1"/>
            </p:cNvSpPr>
            <p:nvPr/>
          </p:nvSpPr>
          <p:spPr bwMode="auto">
            <a:xfrm>
              <a:off x="3023379" y="3405506"/>
              <a:ext cx="228714" cy="227961"/>
            </a:xfrm>
            <a:prstGeom prst="rect">
              <a:avLst/>
            </a:prstGeom>
            <a:noFill/>
            <a:ln w="9525" algn="ctr">
              <a:solidFill>
                <a:schemeClr val="bg1"/>
              </a:solidFill>
              <a:round/>
            </a:ln>
          </p:spPr>
          <p:txBody>
            <a:bodyPr/>
            <a:lstStyle/>
            <a:p>
              <a:endParaRPr lang="en-US">
                <a:solidFill>
                  <a:schemeClr val="bg1"/>
                </a:solidFill>
              </a:endParaRPr>
            </a:p>
          </p:txBody>
        </p:sp>
        <p:sp>
          <p:nvSpPr>
            <p:cNvPr id="185" name="TextBox 143"/>
            <p:cNvSpPr txBox="1">
              <a:spLocks noChangeArrowheads="1"/>
            </p:cNvSpPr>
            <p:nvPr/>
          </p:nvSpPr>
          <p:spPr bwMode="auto">
            <a:xfrm>
              <a:off x="3013189" y="3381375"/>
              <a:ext cx="269761" cy="276225"/>
            </a:xfrm>
            <a:prstGeom prst="rect">
              <a:avLst/>
            </a:prstGeom>
            <a:noFill/>
            <a:ln w="9525">
              <a:noFill/>
              <a:miter lim="800000"/>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3" name="Group 325"/>
          <p:cNvGrpSpPr/>
          <p:nvPr/>
        </p:nvGrpSpPr>
        <p:grpSpPr>
          <a:xfrm>
            <a:off x="3844925" y="3381375"/>
            <a:ext cx="498475" cy="276225"/>
            <a:chOff x="3844925" y="3381375"/>
            <a:chExt cx="498475" cy="276225"/>
          </a:xfrm>
        </p:grpSpPr>
        <p:sp>
          <p:nvSpPr>
            <p:cNvPr id="187" name="Rectangle 151"/>
            <p:cNvSpPr>
              <a:spLocks noChangeArrowheads="1"/>
            </p:cNvSpPr>
            <p:nvPr/>
          </p:nvSpPr>
          <p:spPr bwMode="auto">
            <a:xfrm>
              <a:off x="3855115" y="3405506"/>
              <a:ext cx="228714" cy="227961"/>
            </a:xfrm>
            <a:prstGeom prst="rect">
              <a:avLst/>
            </a:prstGeom>
            <a:solidFill>
              <a:schemeClr val="bg1"/>
            </a:solidFill>
            <a:ln w="9525" algn="ctr">
              <a:solidFill>
                <a:schemeClr val="bg1"/>
              </a:solidFill>
              <a:round/>
            </a:ln>
          </p:spPr>
          <p:txBody>
            <a:bodyPr/>
            <a:lstStyle/>
            <a:p>
              <a:endParaRPr lang="en-US"/>
            </a:p>
          </p:txBody>
        </p:sp>
        <p:sp>
          <p:nvSpPr>
            <p:cNvPr id="189" name="TextBox 152"/>
            <p:cNvSpPr txBox="1">
              <a:spLocks noChangeArrowheads="1"/>
            </p:cNvSpPr>
            <p:nvPr/>
          </p:nvSpPr>
          <p:spPr bwMode="auto">
            <a:xfrm>
              <a:off x="3844925" y="3381375"/>
              <a:ext cx="269761"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191" name="Rectangle 149"/>
            <p:cNvSpPr>
              <a:spLocks noChangeArrowheads="1"/>
            </p:cNvSpPr>
            <p:nvPr/>
          </p:nvSpPr>
          <p:spPr bwMode="auto">
            <a:xfrm>
              <a:off x="4083829" y="3405506"/>
              <a:ext cx="228714" cy="227961"/>
            </a:xfrm>
            <a:prstGeom prst="rect">
              <a:avLst/>
            </a:prstGeom>
            <a:noFill/>
            <a:ln w="9525" algn="ctr">
              <a:solidFill>
                <a:schemeClr val="bg1"/>
              </a:solidFill>
              <a:round/>
            </a:ln>
          </p:spPr>
          <p:txBody>
            <a:bodyPr/>
            <a:lstStyle/>
            <a:p>
              <a:endParaRPr lang="en-US">
                <a:solidFill>
                  <a:schemeClr val="bg1"/>
                </a:solidFill>
              </a:endParaRPr>
            </a:p>
          </p:txBody>
        </p:sp>
        <p:sp>
          <p:nvSpPr>
            <p:cNvPr id="192" name="TextBox 150"/>
            <p:cNvSpPr txBox="1">
              <a:spLocks noChangeArrowheads="1"/>
            </p:cNvSpPr>
            <p:nvPr/>
          </p:nvSpPr>
          <p:spPr bwMode="auto">
            <a:xfrm>
              <a:off x="4073639" y="3381375"/>
              <a:ext cx="269761" cy="276225"/>
            </a:xfrm>
            <a:prstGeom prst="rect">
              <a:avLst/>
            </a:prstGeom>
            <a:noFill/>
            <a:ln w="9525">
              <a:noFill/>
              <a:miter lim="800000"/>
            </a:ln>
          </p:spPr>
          <p:txBody>
            <a:bodyPr wrap="none">
              <a:spAutoFit/>
            </a:bodyPr>
            <a:lstStyle/>
            <a:p>
              <a:r>
                <a:rPr lang="en-US" sz="1200" b="0" dirty="0">
                  <a:solidFill>
                    <a:schemeClr val="bg1"/>
                  </a:solidFill>
                </a:rPr>
                <a:t>9</a:t>
              </a:r>
              <a:endParaRPr lang="en-US" b="0" baseline="-25000" dirty="0">
                <a:solidFill>
                  <a:schemeClr val="bg1"/>
                </a:solidFill>
              </a:endParaRPr>
            </a:p>
          </p:txBody>
        </p:sp>
      </p:grpSp>
      <p:grpSp>
        <p:nvGrpSpPr>
          <p:cNvPr id="4" name="Group 324"/>
          <p:cNvGrpSpPr/>
          <p:nvPr/>
        </p:nvGrpSpPr>
        <p:grpSpPr>
          <a:xfrm>
            <a:off x="4876800" y="3381375"/>
            <a:ext cx="990600" cy="276225"/>
            <a:chOff x="4876800" y="3381375"/>
            <a:chExt cx="990600" cy="276225"/>
          </a:xfrm>
        </p:grpSpPr>
        <p:sp>
          <p:nvSpPr>
            <p:cNvPr id="196" name="Rectangle 165"/>
            <p:cNvSpPr>
              <a:spLocks noChangeArrowheads="1"/>
            </p:cNvSpPr>
            <p:nvPr/>
          </p:nvSpPr>
          <p:spPr bwMode="auto">
            <a:xfrm>
              <a:off x="4886985" y="3405506"/>
              <a:ext cx="228600" cy="227961"/>
            </a:xfrm>
            <a:prstGeom prst="rect">
              <a:avLst/>
            </a:prstGeom>
            <a:solidFill>
              <a:schemeClr val="bg1"/>
            </a:solidFill>
            <a:ln w="9525" algn="ctr">
              <a:solidFill>
                <a:schemeClr val="bg1"/>
              </a:solidFill>
              <a:round/>
            </a:ln>
          </p:spPr>
          <p:txBody>
            <a:bodyPr/>
            <a:lstStyle/>
            <a:p>
              <a:endParaRPr lang="en-US"/>
            </a:p>
          </p:txBody>
        </p:sp>
        <p:sp>
          <p:nvSpPr>
            <p:cNvPr id="197" name="Rectangle 172"/>
            <p:cNvSpPr>
              <a:spLocks noChangeArrowheads="1"/>
            </p:cNvSpPr>
            <p:nvPr/>
          </p:nvSpPr>
          <p:spPr bwMode="auto">
            <a:xfrm>
              <a:off x="5379359" y="3405506"/>
              <a:ext cx="228600" cy="227961"/>
            </a:xfrm>
            <a:prstGeom prst="rect">
              <a:avLst/>
            </a:prstGeom>
            <a:solidFill>
              <a:schemeClr val="bg1"/>
            </a:solidFill>
            <a:ln w="9525" algn="ctr">
              <a:solidFill>
                <a:schemeClr val="bg1"/>
              </a:solidFill>
              <a:round/>
            </a:ln>
          </p:spPr>
          <p:txBody>
            <a:bodyPr/>
            <a:lstStyle/>
            <a:p>
              <a:endParaRPr lang="en-US"/>
            </a:p>
          </p:txBody>
        </p:sp>
        <p:sp>
          <p:nvSpPr>
            <p:cNvPr id="198" name="TextBox 166"/>
            <p:cNvSpPr txBox="1">
              <a:spLocks noChangeArrowheads="1"/>
            </p:cNvSpPr>
            <p:nvPr/>
          </p:nvSpPr>
          <p:spPr bwMode="auto">
            <a:xfrm>
              <a:off x="4876800" y="3381375"/>
              <a:ext cx="269626" cy="276225"/>
            </a:xfrm>
            <a:prstGeom prst="rect">
              <a:avLst/>
            </a:prstGeom>
            <a:noFill/>
            <a:ln w="9525">
              <a:noFill/>
              <a:miter lim="800000"/>
            </a:ln>
          </p:spPr>
          <p:txBody>
            <a:bodyPr wrap="none">
              <a:spAutoFit/>
            </a:bodyPr>
            <a:lstStyle/>
            <a:p>
              <a:pPr algn="ctr"/>
              <a:r>
                <a:rPr lang="en-US" sz="1200" b="0"/>
                <a:t>a</a:t>
              </a:r>
              <a:endParaRPr lang="en-US" b="0" baseline="-25000"/>
            </a:p>
          </p:txBody>
        </p:sp>
        <p:sp>
          <p:nvSpPr>
            <p:cNvPr id="199" name="TextBox 173"/>
            <p:cNvSpPr txBox="1">
              <a:spLocks noChangeArrowheads="1"/>
            </p:cNvSpPr>
            <p:nvPr/>
          </p:nvSpPr>
          <p:spPr bwMode="auto">
            <a:xfrm>
              <a:off x="5369174" y="3381375"/>
              <a:ext cx="261611"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200" name="Rectangle 163"/>
            <p:cNvSpPr>
              <a:spLocks noChangeArrowheads="1"/>
            </p:cNvSpPr>
            <p:nvPr/>
          </p:nvSpPr>
          <p:spPr bwMode="auto">
            <a:xfrm>
              <a:off x="5115585" y="34055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01" name="TextBox 164"/>
            <p:cNvSpPr txBox="1">
              <a:spLocks noChangeArrowheads="1"/>
            </p:cNvSpPr>
            <p:nvPr/>
          </p:nvSpPr>
          <p:spPr bwMode="auto">
            <a:xfrm>
              <a:off x="5105400" y="3381375"/>
              <a:ext cx="269626" cy="276225"/>
            </a:xfrm>
            <a:prstGeom prst="rect">
              <a:avLst/>
            </a:prstGeom>
            <a:noFill/>
            <a:ln w="9525">
              <a:noFill/>
              <a:miter lim="800000"/>
            </a:ln>
          </p:spPr>
          <p:txBody>
            <a:bodyPr wrap="none">
              <a:spAutoFit/>
            </a:bodyPr>
            <a:lstStyle/>
            <a:p>
              <a:r>
                <a:rPr lang="en-US" sz="1200" b="0">
                  <a:solidFill>
                    <a:schemeClr val="bg1"/>
                  </a:solidFill>
                </a:rPr>
                <a:t>5</a:t>
              </a:r>
              <a:endParaRPr lang="en-US" b="0" baseline="-25000">
                <a:solidFill>
                  <a:schemeClr val="bg1"/>
                </a:solidFill>
              </a:endParaRPr>
            </a:p>
          </p:txBody>
        </p:sp>
        <p:sp>
          <p:nvSpPr>
            <p:cNvPr id="202" name="Rectangle 170"/>
            <p:cNvSpPr>
              <a:spLocks noChangeArrowheads="1"/>
            </p:cNvSpPr>
            <p:nvPr/>
          </p:nvSpPr>
          <p:spPr bwMode="auto">
            <a:xfrm>
              <a:off x="5607959" y="34055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03" name="TextBox 171"/>
            <p:cNvSpPr txBox="1">
              <a:spLocks noChangeArrowheads="1"/>
            </p:cNvSpPr>
            <p:nvPr/>
          </p:nvSpPr>
          <p:spPr bwMode="auto">
            <a:xfrm>
              <a:off x="5597774" y="3381375"/>
              <a:ext cx="269626" cy="276225"/>
            </a:xfrm>
            <a:prstGeom prst="rect">
              <a:avLst/>
            </a:prstGeom>
            <a:noFill/>
            <a:ln w="9525">
              <a:noFill/>
              <a:miter lim="800000"/>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5" name="Group 323"/>
          <p:cNvGrpSpPr/>
          <p:nvPr/>
        </p:nvGrpSpPr>
        <p:grpSpPr>
          <a:xfrm>
            <a:off x="6248400" y="3381375"/>
            <a:ext cx="990600" cy="276225"/>
            <a:chOff x="6248400" y="3381375"/>
            <a:chExt cx="990600" cy="276225"/>
          </a:xfrm>
        </p:grpSpPr>
        <p:sp>
          <p:nvSpPr>
            <p:cNvPr id="205" name="Rectangle 179"/>
            <p:cNvSpPr>
              <a:spLocks noChangeArrowheads="1"/>
            </p:cNvSpPr>
            <p:nvPr/>
          </p:nvSpPr>
          <p:spPr bwMode="auto">
            <a:xfrm>
              <a:off x="6258585" y="3405506"/>
              <a:ext cx="228600" cy="227961"/>
            </a:xfrm>
            <a:prstGeom prst="rect">
              <a:avLst/>
            </a:prstGeom>
            <a:solidFill>
              <a:schemeClr val="bg1"/>
            </a:solidFill>
            <a:ln w="9525" algn="ctr">
              <a:solidFill>
                <a:schemeClr val="bg1"/>
              </a:solidFill>
              <a:round/>
            </a:ln>
          </p:spPr>
          <p:txBody>
            <a:bodyPr/>
            <a:lstStyle/>
            <a:p>
              <a:endParaRPr lang="en-US"/>
            </a:p>
          </p:txBody>
        </p:sp>
        <p:sp>
          <p:nvSpPr>
            <p:cNvPr id="206" name="Rectangle 186"/>
            <p:cNvSpPr>
              <a:spLocks noChangeArrowheads="1"/>
            </p:cNvSpPr>
            <p:nvPr/>
          </p:nvSpPr>
          <p:spPr bwMode="auto">
            <a:xfrm>
              <a:off x="6750959" y="3405506"/>
              <a:ext cx="228600" cy="227961"/>
            </a:xfrm>
            <a:prstGeom prst="rect">
              <a:avLst/>
            </a:prstGeom>
            <a:solidFill>
              <a:schemeClr val="bg1"/>
            </a:solidFill>
            <a:ln w="9525" algn="ctr">
              <a:solidFill>
                <a:schemeClr val="bg1"/>
              </a:solidFill>
              <a:round/>
            </a:ln>
          </p:spPr>
          <p:txBody>
            <a:bodyPr/>
            <a:lstStyle/>
            <a:p>
              <a:endParaRPr lang="en-US"/>
            </a:p>
          </p:txBody>
        </p:sp>
        <p:sp>
          <p:nvSpPr>
            <p:cNvPr id="207" name="TextBox 180"/>
            <p:cNvSpPr txBox="1">
              <a:spLocks noChangeArrowheads="1"/>
            </p:cNvSpPr>
            <p:nvPr/>
          </p:nvSpPr>
          <p:spPr bwMode="auto">
            <a:xfrm>
              <a:off x="6248400" y="3381375"/>
              <a:ext cx="269626" cy="276225"/>
            </a:xfrm>
            <a:prstGeom prst="rect">
              <a:avLst/>
            </a:prstGeom>
            <a:noFill/>
            <a:ln w="9525">
              <a:noFill/>
              <a:miter lim="800000"/>
            </a:ln>
          </p:spPr>
          <p:txBody>
            <a:bodyPr wrap="none">
              <a:spAutoFit/>
            </a:bodyPr>
            <a:lstStyle/>
            <a:p>
              <a:pPr algn="ctr"/>
              <a:r>
                <a:rPr lang="en-US" sz="1200" b="0"/>
                <a:t>b</a:t>
              </a:r>
              <a:endParaRPr lang="en-US" b="0" baseline="-25000"/>
            </a:p>
          </p:txBody>
        </p:sp>
        <p:sp>
          <p:nvSpPr>
            <p:cNvPr id="208" name="TextBox 187"/>
            <p:cNvSpPr txBox="1">
              <a:spLocks noChangeArrowheads="1"/>
            </p:cNvSpPr>
            <p:nvPr/>
          </p:nvSpPr>
          <p:spPr bwMode="auto">
            <a:xfrm>
              <a:off x="6740774" y="3381375"/>
              <a:ext cx="261611"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209" name="Rectangle 177"/>
            <p:cNvSpPr>
              <a:spLocks noChangeArrowheads="1"/>
            </p:cNvSpPr>
            <p:nvPr/>
          </p:nvSpPr>
          <p:spPr bwMode="auto">
            <a:xfrm>
              <a:off x="6487185" y="34055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10" name="TextBox 178"/>
            <p:cNvSpPr txBox="1">
              <a:spLocks noChangeArrowheads="1"/>
            </p:cNvSpPr>
            <p:nvPr/>
          </p:nvSpPr>
          <p:spPr bwMode="auto">
            <a:xfrm>
              <a:off x="6477000" y="3381375"/>
              <a:ext cx="269626" cy="276225"/>
            </a:xfrm>
            <a:prstGeom prst="rect">
              <a:avLst/>
            </a:prstGeom>
            <a:noFill/>
            <a:ln w="9525">
              <a:noFill/>
              <a:miter lim="800000"/>
            </a:ln>
          </p:spPr>
          <p:txBody>
            <a:bodyPr wrap="none">
              <a:spAutoFit/>
            </a:bodyPr>
            <a:lstStyle/>
            <a:p>
              <a:r>
                <a:rPr lang="en-US" sz="1200" b="0">
                  <a:solidFill>
                    <a:schemeClr val="bg1"/>
                  </a:solidFill>
                </a:rPr>
                <a:t>7</a:t>
              </a:r>
              <a:endParaRPr lang="en-US" b="0" baseline="-25000">
                <a:solidFill>
                  <a:schemeClr val="bg1"/>
                </a:solidFill>
              </a:endParaRPr>
            </a:p>
          </p:txBody>
        </p:sp>
        <p:sp>
          <p:nvSpPr>
            <p:cNvPr id="211" name="Rectangle 184"/>
            <p:cNvSpPr>
              <a:spLocks noChangeArrowheads="1"/>
            </p:cNvSpPr>
            <p:nvPr/>
          </p:nvSpPr>
          <p:spPr bwMode="auto">
            <a:xfrm>
              <a:off x="6979559" y="34055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12" name="TextBox 185"/>
            <p:cNvSpPr txBox="1">
              <a:spLocks noChangeArrowheads="1"/>
            </p:cNvSpPr>
            <p:nvPr/>
          </p:nvSpPr>
          <p:spPr bwMode="auto">
            <a:xfrm>
              <a:off x="6969374" y="3381375"/>
              <a:ext cx="269626" cy="276225"/>
            </a:xfrm>
            <a:prstGeom prst="rect">
              <a:avLst/>
            </a:prstGeom>
            <a:noFill/>
            <a:ln w="9525">
              <a:noFill/>
              <a:miter lim="800000"/>
            </a:ln>
          </p:spPr>
          <p:txBody>
            <a:bodyPr wrap="none">
              <a:spAutoFit/>
            </a:bodyPr>
            <a:lstStyle/>
            <a:p>
              <a:r>
                <a:rPr lang="en-US" sz="1200" b="0" dirty="0">
                  <a:solidFill>
                    <a:schemeClr val="bg1"/>
                  </a:solidFill>
                </a:rPr>
                <a:t>8</a:t>
              </a:r>
              <a:endParaRPr lang="en-US" b="0" baseline="-25000" dirty="0">
                <a:solidFill>
                  <a:schemeClr val="bg1"/>
                </a:solidFill>
              </a:endParaRPr>
            </a:p>
          </p:txBody>
        </p:sp>
      </p:grpSp>
      <p:sp>
        <p:nvSpPr>
          <p:cNvPr id="213" name="Rectangle 4"/>
          <p:cNvSpPr>
            <a:spLocks noChangeArrowheads="1"/>
          </p:cNvSpPr>
          <p:nvPr/>
        </p:nvSpPr>
        <p:spPr bwMode="auto">
          <a:xfrm>
            <a:off x="2286000" y="3733800"/>
            <a:ext cx="990600"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endParaRPr lang="en-US" sz="1200" b="0" dirty="0">
              <a:solidFill>
                <a:schemeClr val="bg2"/>
              </a:solidFill>
            </a:endParaRPr>
          </a:p>
        </p:txBody>
      </p:sp>
      <p:sp>
        <p:nvSpPr>
          <p:cNvPr id="214" name="Rectangle 4"/>
          <p:cNvSpPr>
            <a:spLocks noChangeArrowheads="1"/>
          </p:cNvSpPr>
          <p:nvPr/>
        </p:nvSpPr>
        <p:spPr bwMode="auto">
          <a:xfrm>
            <a:off x="3581400" y="3733800"/>
            <a:ext cx="990600"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endParaRPr lang="en-US" sz="1200" b="0" dirty="0">
              <a:solidFill>
                <a:schemeClr val="bg2"/>
              </a:solidFill>
            </a:endParaRPr>
          </a:p>
        </p:txBody>
      </p:sp>
      <p:sp>
        <p:nvSpPr>
          <p:cNvPr id="215" name="Rectangle 4"/>
          <p:cNvSpPr>
            <a:spLocks noChangeArrowheads="1"/>
          </p:cNvSpPr>
          <p:nvPr/>
        </p:nvSpPr>
        <p:spPr bwMode="auto">
          <a:xfrm>
            <a:off x="4876800" y="3733800"/>
            <a:ext cx="990600"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endParaRPr lang="en-US" sz="1200" b="0" dirty="0">
              <a:solidFill>
                <a:schemeClr val="bg2"/>
              </a:solidFill>
            </a:endParaRPr>
          </a:p>
        </p:txBody>
      </p:sp>
      <p:sp>
        <p:nvSpPr>
          <p:cNvPr id="216" name="Rectangle 4"/>
          <p:cNvSpPr>
            <a:spLocks noChangeArrowheads="1"/>
          </p:cNvSpPr>
          <p:nvPr/>
        </p:nvSpPr>
        <p:spPr bwMode="auto">
          <a:xfrm>
            <a:off x="6248400" y="3733800"/>
            <a:ext cx="990600" cy="333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b="0" dirty="0">
                <a:solidFill>
                  <a:schemeClr val="bg2"/>
                </a:solidFill>
              </a:rPr>
              <a:t>partition</a:t>
            </a:r>
            <a:endParaRPr lang="en-US" sz="1200" b="0" dirty="0">
              <a:solidFill>
                <a:schemeClr val="bg2"/>
              </a:solidFill>
            </a:endParaRPr>
          </a:p>
        </p:txBody>
      </p:sp>
      <p:cxnSp>
        <p:nvCxnSpPr>
          <p:cNvPr id="167" name="Straight Arrow Connector 166"/>
          <p:cNvCxnSpPr>
            <a:cxnSpLocks noChangeShapeType="1"/>
          </p:cNvCxnSpPr>
          <p:nvPr/>
        </p:nvCxnSpPr>
        <p:spPr bwMode="auto">
          <a:xfrm rot="5400000">
            <a:off x="2644776" y="2146300"/>
            <a:ext cx="273050" cy="3175"/>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168" name="Straight Arrow Connector 167"/>
          <p:cNvCxnSpPr>
            <a:cxnSpLocks noChangeShapeType="1"/>
          </p:cNvCxnSpPr>
          <p:nvPr/>
        </p:nvCxnSpPr>
        <p:spPr bwMode="auto">
          <a:xfrm rot="5400000">
            <a:off x="3938588" y="2146300"/>
            <a:ext cx="274638"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177" name="Straight Arrow Connector 176"/>
          <p:cNvCxnSpPr>
            <a:cxnSpLocks noChangeShapeType="1"/>
          </p:cNvCxnSpPr>
          <p:nvPr/>
        </p:nvCxnSpPr>
        <p:spPr bwMode="auto">
          <a:xfrm rot="5400000">
            <a:off x="5233988" y="2146300"/>
            <a:ext cx="274638"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186" name="Straight Arrow Connector 185"/>
          <p:cNvCxnSpPr>
            <a:cxnSpLocks noChangeShapeType="1"/>
          </p:cNvCxnSpPr>
          <p:nvPr/>
        </p:nvCxnSpPr>
        <p:spPr bwMode="auto">
          <a:xfrm rot="5400000">
            <a:off x="6605588" y="2146300"/>
            <a:ext cx="274638"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sp>
        <p:nvSpPr>
          <p:cNvPr id="188" name="Rectangle 7"/>
          <p:cNvSpPr>
            <a:spLocks noChangeArrowheads="1"/>
          </p:cNvSpPr>
          <p:nvPr/>
        </p:nvSpPr>
        <p:spPr bwMode="auto">
          <a:xfrm>
            <a:off x="6324600" y="1400175"/>
            <a:ext cx="8382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endParaRPr lang="en-US" b="0">
              <a:solidFill>
                <a:schemeClr val="bg2"/>
              </a:solidFill>
            </a:endParaRPr>
          </a:p>
        </p:txBody>
      </p:sp>
      <p:cxnSp>
        <p:nvCxnSpPr>
          <p:cNvPr id="190" name="Straight Arrow Connector 27"/>
          <p:cNvCxnSpPr>
            <a:cxnSpLocks noChangeShapeType="1"/>
          </p:cNvCxnSpPr>
          <p:nvPr/>
        </p:nvCxnSpPr>
        <p:spPr bwMode="auto">
          <a:xfrm rot="16200000" flipH="1">
            <a:off x="6019800" y="714375"/>
            <a:ext cx="609600" cy="609600"/>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sp>
        <p:nvSpPr>
          <p:cNvPr id="193" name="Rectangle 4"/>
          <p:cNvSpPr>
            <a:spLocks noChangeArrowheads="1"/>
          </p:cNvSpPr>
          <p:nvPr/>
        </p:nvSpPr>
        <p:spPr bwMode="auto">
          <a:xfrm>
            <a:off x="2362200" y="1400175"/>
            <a:ext cx="8382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dirty="0">
                <a:solidFill>
                  <a:schemeClr val="bg2"/>
                </a:solidFill>
              </a:rPr>
              <a:t>map</a:t>
            </a:r>
            <a:endParaRPr lang="en-US" b="0" dirty="0">
              <a:solidFill>
                <a:schemeClr val="bg2"/>
              </a:solidFill>
            </a:endParaRPr>
          </a:p>
        </p:txBody>
      </p:sp>
      <p:cxnSp>
        <p:nvCxnSpPr>
          <p:cNvPr id="194" name="Straight Arrow Connector 20"/>
          <p:cNvCxnSpPr>
            <a:cxnSpLocks noChangeShapeType="1"/>
          </p:cNvCxnSpPr>
          <p:nvPr/>
        </p:nvCxnSpPr>
        <p:spPr bwMode="auto">
          <a:xfrm rot="5400000">
            <a:off x="2819400" y="714375"/>
            <a:ext cx="609600" cy="609600"/>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sp>
        <p:nvSpPr>
          <p:cNvPr id="195" name="Rectangle 5"/>
          <p:cNvSpPr>
            <a:spLocks noChangeArrowheads="1"/>
          </p:cNvSpPr>
          <p:nvPr/>
        </p:nvSpPr>
        <p:spPr bwMode="auto">
          <a:xfrm>
            <a:off x="3657600" y="1400175"/>
            <a:ext cx="8382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endParaRPr lang="en-US" b="0">
              <a:solidFill>
                <a:schemeClr val="bg2"/>
              </a:solidFill>
            </a:endParaRPr>
          </a:p>
        </p:txBody>
      </p:sp>
      <p:cxnSp>
        <p:nvCxnSpPr>
          <p:cNvPr id="204" name="Straight Arrow Connector 22"/>
          <p:cNvCxnSpPr>
            <a:cxnSpLocks noChangeShapeType="1"/>
          </p:cNvCxnSpPr>
          <p:nvPr/>
        </p:nvCxnSpPr>
        <p:spPr bwMode="auto">
          <a:xfrm rot="5400000">
            <a:off x="3771900" y="981075"/>
            <a:ext cx="609600" cy="76200"/>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sp>
        <p:nvSpPr>
          <p:cNvPr id="217" name="Rectangle 6"/>
          <p:cNvSpPr>
            <a:spLocks noChangeArrowheads="1"/>
          </p:cNvSpPr>
          <p:nvPr/>
        </p:nvSpPr>
        <p:spPr bwMode="auto">
          <a:xfrm>
            <a:off x="4953000" y="1400175"/>
            <a:ext cx="8382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b="0">
                <a:solidFill>
                  <a:schemeClr val="bg2"/>
                </a:solidFill>
              </a:rPr>
              <a:t>map</a:t>
            </a:r>
            <a:endParaRPr lang="en-US" b="0">
              <a:solidFill>
                <a:schemeClr val="bg2"/>
              </a:solidFill>
            </a:endParaRPr>
          </a:p>
        </p:txBody>
      </p:sp>
      <p:cxnSp>
        <p:nvCxnSpPr>
          <p:cNvPr id="218" name="Straight Arrow Connector 28"/>
          <p:cNvCxnSpPr>
            <a:cxnSpLocks noChangeShapeType="1"/>
          </p:cNvCxnSpPr>
          <p:nvPr/>
        </p:nvCxnSpPr>
        <p:spPr bwMode="auto">
          <a:xfrm rot="16200000" flipH="1">
            <a:off x="4991100" y="981075"/>
            <a:ext cx="609600" cy="76200"/>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grpSp>
        <p:nvGrpSpPr>
          <p:cNvPr id="6" name="Group 318"/>
          <p:cNvGrpSpPr/>
          <p:nvPr/>
        </p:nvGrpSpPr>
        <p:grpSpPr>
          <a:xfrm>
            <a:off x="3033713" y="333375"/>
            <a:ext cx="3214687" cy="276225"/>
            <a:chOff x="3033713" y="333375"/>
            <a:chExt cx="3214687" cy="276225"/>
          </a:xfrm>
        </p:grpSpPr>
        <p:sp>
          <p:nvSpPr>
            <p:cNvPr id="219" name="Rectangle 56"/>
            <p:cNvSpPr>
              <a:spLocks noChangeArrowheads="1"/>
            </p:cNvSpPr>
            <p:nvPr/>
          </p:nvSpPr>
          <p:spPr bwMode="auto">
            <a:xfrm>
              <a:off x="3079069" y="357506"/>
              <a:ext cx="228584" cy="227961"/>
            </a:xfrm>
            <a:prstGeom prst="rect">
              <a:avLst/>
            </a:prstGeom>
            <a:solidFill>
              <a:schemeClr val="bg1"/>
            </a:solidFill>
            <a:ln w="9525" algn="ctr">
              <a:solidFill>
                <a:schemeClr val="bg1"/>
              </a:solidFill>
              <a:round/>
            </a:ln>
          </p:spPr>
          <p:txBody>
            <a:bodyPr/>
            <a:lstStyle/>
            <a:p>
              <a:endParaRPr lang="en-US"/>
            </a:p>
          </p:txBody>
        </p:sp>
        <p:sp>
          <p:nvSpPr>
            <p:cNvPr id="220" name="Rectangle 102"/>
            <p:cNvSpPr>
              <a:spLocks noChangeArrowheads="1"/>
            </p:cNvSpPr>
            <p:nvPr/>
          </p:nvSpPr>
          <p:spPr bwMode="auto">
            <a:xfrm>
              <a:off x="3612430" y="357506"/>
              <a:ext cx="228584" cy="227961"/>
            </a:xfrm>
            <a:prstGeom prst="rect">
              <a:avLst/>
            </a:prstGeom>
            <a:solidFill>
              <a:schemeClr val="bg1"/>
            </a:solidFill>
            <a:ln w="9525" algn="ctr">
              <a:solidFill>
                <a:schemeClr val="bg1"/>
              </a:solidFill>
              <a:round/>
            </a:ln>
          </p:spPr>
          <p:txBody>
            <a:bodyPr/>
            <a:lstStyle/>
            <a:p>
              <a:endParaRPr lang="en-US"/>
            </a:p>
          </p:txBody>
        </p:sp>
        <p:sp>
          <p:nvSpPr>
            <p:cNvPr id="221" name="Rectangle 109"/>
            <p:cNvSpPr>
              <a:spLocks noChangeArrowheads="1"/>
            </p:cNvSpPr>
            <p:nvPr/>
          </p:nvSpPr>
          <p:spPr bwMode="auto">
            <a:xfrm>
              <a:off x="4145792" y="357506"/>
              <a:ext cx="228584" cy="227961"/>
            </a:xfrm>
            <a:prstGeom prst="rect">
              <a:avLst/>
            </a:prstGeom>
            <a:solidFill>
              <a:schemeClr val="bg1"/>
            </a:solidFill>
            <a:ln w="9525" algn="ctr">
              <a:solidFill>
                <a:schemeClr val="bg1"/>
              </a:solidFill>
              <a:round/>
            </a:ln>
          </p:spPr>
          <p:txBody>
            <a:bodyPr/>
            <a:lstStyle/>
            <a:p>
              <a:endParaRPr lang="en-US"/>
            </a:p>
          </p:txBody>
        </p:sp>
        <p:sp>
          <p:nvSpPr>
            <p:cNvPr id="222" name="Rectangle 116"/>
            <p:cNvSpPr>
              <a:spLocks noChangeArrowheads="1"/>
            </p:cNvSpPr>
            <p:nvPr/>
          </p:nvSpPr>
          <p:spPr bwMode="auto">
            <a:xfrm>
              <a:off x="4679154" y="357506"/>
              <a:ext cx="228584" cy="227961"/>
            </a:xfrm>
            <a:prstGeom prst="rect">
              <a:avLst/>
            </a:prstGeom>
            <a:solidFill>
              <a:schemeClr val="bg1"/>
            </a:solidFill>
            <a:ln w="9525" algn="ctr">
              <a:solidFill>
                <a:schemeClr val="bg1"/>
              </a:solidFill>
              <a:round/>
            </a:ln>
          </p:spPr>
          <p:txBody>
            <a:bodyPr/>
            <a:lstStyle/>
            <a:p>
              <a:endParaRPr lang="en-US"/>
            </a:p>
          </p:txBody>
        </p:sp>
        <p:sp>
          <p:nvSpPr>
            <p:cNvPr id="223" name="Rectangle 123"/>
            <p:cNvSpPr>
              <a:spLocks noChangeArrowheads="1"/>
            </p:cNvSpPr>
            <p:nvPr/>
          </p:nvSpPr>
          <p:spPr bwMode="auto">
            <a:xfrm>
              <a:off x="5212515" y="357506"/>
              <a:ext cx="228584" cy="227961"/>
            </a:xfrm>
            <a:prstGeom prst="rect">
              <a:avLst/>
            </a:prstGeom>
            <a:solidFill>
              <a:schemeClr val="bg1"/>
            </a:solidFill>
            <a:ln w="9525" algn="ctr">
              <a:solidFill>
                <a:schemeClr val="bg1"/>
              </a:solidFill>
              <a:round/>
            </a:ln>
          </p:spPr>
          <p:txBody>
            <a:bodyPr/>
            <a:lstStyle/>
            <a:p>
              <a:endParaRPr lang="en-US"/>
            </a:p>
          </p:txBody>
        </p:sp>
        <p:sp>
          <p:nvSpPr>
            <p:cNvPr id="224" name="Rectangle 130"/>
            <p:cNvSpPr>
              <a:spLocks noChangeArrowheads="1"/>
            </p:cNvSpPr>
            <p:nvPr/>
          </p:nvSpPr>
          <p:spPr bwMode="auto">
            <a:xfrm>
              <a:off x="5745877" y="357506"/>
              <a:ext cx="228584" cy="227961"/>
            </a:xfrm>
            <a:prstGeom prst="rect">
              <a:avLst/>
            </a:prstGeom>
            <a:solidFill>
              <a:schemeClr val="bg1"/>
            </a:solidFill>
            <a:ln w="9525" algn="ctr">
              <a:solidFill>
                <a:schemeClr val="bg1"/>
              </a:solidFill>
              <a:round/>
            </a:ln>
          </p:spPr>
          <p:txBody>
            <a:bodyPr/>
            <a:lstStyle/>
            <a:p>
              <a:endParaRPr lang="en-US"/>
            </a:p>
          </p:txBody>
        </p:sp>
        <p:sp>
          <p:nvSpPr>
            <p:cNvPr id="225" name="TextBox 57"/>
            <p:cNvSpPr txBox="1">
              <a:spLocks noChangeArrowheads="1"/>
            </p:cNvSpPr>
            <p:nvPr/>
          </p:nvSpPr>
          <p:spPr bwMode="auto">
            <a:xfrm>
              <a:off x="3033713" y="333375"/>
              <a:ext cx="319295" cy="276225"/>
            </a:xfrm>
            <a:prstGeom prst="rect">
              <a:avLst/>
            </a:prstGeom>
            <a:noFill/>
            <a:ln w="9525">
              <a:noFill/>
              <a:miter lim="800000"/>
            </a:ln>
          </p:spPr>
          <p:txBody>
            <a:bodyPr wrap="none">
              <a:spAutoFit/>
            </a:bodyPr>
            <a:lstStyle/>
            <a:p>
              <a:r>
                <a:rPr lang="en-US" sz="1200" b="0" dirty="0"/>
                <a:t>k</a:t>
              </a:r>
              <a:r>
                <a:rPr lang="en-US" sz="1200" b="0" baseline="-25000" dirty="0"/>
                <a:t>1</a:t>
              </a:r>
              <a:endParaRPr lang="en-US" b="0" baseline="-25000" dirty="0"/>
            </a:p>
          </p:txBody>
        </p:sp>
        <p:sp>
          <p:nvSpPr>
            <p:cNvPr id="226" name="TextBox 103"/>
            <p:cNvSpPr txBox="1">
              <a:spLocks noChangeArrowheads="1"/>
            </p:cNvSpPr>
            <p:nvPr/>
          </p:nvSpPr>
          <p:spPr bwMode="auto">
            <a:xfrm>
              <a:off x="3567075" y="333375"/>
              <a:ext cx="319295" cy="276225"/>
            </a:xfrm>
            <a:prstGeom prst="rect">
              <a:avLst/>
            </a:prstGeom>
            <a:noFill/>
            <a:ln w="9525">
              <a:noFill/>
              <a:miter lim="800000"/>
            </a:ln>
          </p:spPr>
          <p:txBody>
            <a:bodyPr wrap="none">
              <a:spAutoFit/>
            </a:bodyPr>
            <a:lstStyle/>
            <a:p>
              <a:r>
                <a:rPr lang="en-US" sz="1200" b="0" dirty="0"/>
                <a:t>k</a:t>
              </a:r>
              <a:r>
                <a:rPr lang="en-US" sz="1200" b="0" baseline="-25000" dirty="0"/>
                <a:t>2</a:t>
              </a:r>
              <a:endParaRPr lang="en-US" b="0" baseline="-25000" dirty="0"/>
            </a:p>
          </p:txBody>
        </p:sp>
        <p:sp>
          <p:nvSpPr>
            <p:cNvPr id="227" name="TextBox 110"/>
            <p:cNvSpPr txBox="1">
              <a:spLocks noChangeArrowheads="1"/>
            </p:cNvSpPr>
            <p:nvPr/>
          </p:nvSpPr>
          <p:spPr bwMode="auto">
            <a:xfrm>
              <a:off x="4100436" y="333375"/>
              <a:ext cx="319295" cy="276225"/>
            </a:xfrm>
            <a:prstGeom prst="rect">
              <a:avLst/>
            </a:prstGeom>
            <a:noFill/>
            <a:ln w="9525">
              <a:noFill/>
              <a:miter lim="800000"/>
            </a:ln>
          </p:spPr>
          <p:txBody>
            <a:bodyPr wrap="none">
              <a:spAutoFit/>
            </a:bodyPr>
            <a:lstStyle/>
            <a:p>
              <a:r>
                <a:rPr lang="en-US" sz="1200" b="0"/>
                <a:t>k</a:t>
              </a:r>
              <a:r>
                <a:rPr lang="en-US" sz="1200" b="0" baseline="-25000"/>
                <a:t>3</a:t>
              </a:r>
              <a:endParaRPr lang="en-US" b="0" baseline="-25000"/>
            </a:p>
          </p:txBody>
        </p:sp>
        <p:sp>
          <p:nvSpPr>
            <p:cNvPr id="228" name="TextBox 117"/>
            <p:cNvSpPr txBox="1">
              <a:spLocks noChangeArrowheads="1"/>
            </p:cNvSpPr>
            <p:nvPr/>
          </p:nvSpPr>
          <p:spPr bwMode="auto">
            <a:xfrm>
              <a:off x="4633798" y="333375"/>
              <a:ext cx="319295" cy="276225"/>
            </a:xfrm>
            <a:prstGeom prst="rect">
              <a:avLst/>
            </a:prstGeom>
            <a:noFill/>
            <a:ln w="9525">
              <a:noFill/>
              <a:miter lim="800000"/>
            </a:ln>
          </p:spPr>
          <p:txBody>
            <a:bodyPr wrap="none">
              <a:spAutoFit/>
            </a:bodyPr>
            <a:lstStyle/>
            <a:p>
              <a:r>
                <a:rPr lang="en-US" sz="1200" b="0"/>
                <a:t>k</a:t>
              </a:r>
              <a:r>
                <a:rPr lang="en-US" sz="1200" b="0" baseline="-25000"/>
                <a:t>4</a:t>
              </a:r>
              <a:endParaRPr lang="en-US" b="0" baseline="-25000"/>
            </a:p>
          </p:txBody>
        </p:sp>
        <p:sp>
          <p:nvSpPr>
            <p:cNvPr id="229" name="TextBox 124"/>
            <p:cNvSpPr txBox="1">
              <a:spLocks noChangeArrowheads="1"/>
            </p:cNvSpPr>
            <p:nvPr/>
          </p:nvSpPr>
          <p:spPr bwMode="auto">
            <a:xfrm>
              <a:off x="5167160" y="333375"/>
              <a:ext cx="319295" cy="276225"/>
            </a:xfrm>
            <a:prstGeom prst="rect">
              <a:avLst/>
            </a:prstGeom>
            <a:noFill/>
            <a:ln w="9525">
              <a:noFill/>
              <a:miter lim="800000"/>
            </a:ln>
          </p:spPr>
          <p:txBody>
            <a:bodyPr wrap="none">
              <a:spAutoFit/>
            </a:bodyPr>
            <a:lstStyle/>
            <a:p>
              <a:r>
                <a:rPr lang="en-US" sz="1200" b="0"/>
                <a:t>k</a:t>
              </a:r>
              <a:r>
                <a:rPr lang="en-US" sz="1200" b="0" baseline="-25000"/>
                <a:t>5</a:t>
              </a:r>
              <a:endParaRPr lang="en-US" b="0" baseline="-25000"/>
            </a:p>
          </p:txBody>
        </p:sp>
        <p:sp>
          <p:nvSpPr>
            <p:cNvPr id="230" name="TextBox 131"/>
            <p:cNvSpPr txBox="1">
              <a:spLocks noChangeArrowheads="1"/>
            </p:cNvSpPr>
            <p:nvPr/>
          </p:nvSpPr>
          <p:spPr bwMode="auto">
            <a:xfrm>
              <a:off x="5700521" y="333375"/>
              <a:ext cx="319295" cy="276225"/>
            </a:xfrm>
            <a:prstGeom prst="rect">
              <a:avLst/>
            </a:prstGeom>
            <a:noFill/>
            <a:ln w="9525">
              <a:noFill/>
              <a:miter lim="800000"/>
            </a:ln>
          </p:spPr>
          <p:txBody>
            <a:bodyPr wrap="none">
              <a:spAutoFit/>
            </a:bodyPr>
            <a:lstStyle/>
            <a:p>
              <a:r>
                <a:rPr lang="en-US" sz="1200" b="0"/>
                <a:t>k</a:t>
              </a:r>
              <a:r>
                <a:rPr lang="en-US" sz="1200" b="0" baseline="-25000"/>
                <a:t>6</a:t>
              </a:r>
              <a:endParaRPr lang="en-US" b="0" baseline="-25000"/>
            </a:p>
          </p:txBody>
        </p:sp>
        <p:sp>
          <p:nvSpPr>
            <p:cNvPr id="231" name="Rectangle 58"/>
            <p:cNvSpPr>
              <a:spLocks noChangeArrowheads="1"/>
            </p:cNvSpPr>
            <p:nvPr/>
          </p:nvSpPr>
          <p:spPr bwMode="auto">
            <a:xfrm>
              <a:off x="3307652" y="357506"/>
              <a:ext cx="228584" cy="227961"/>
            </a:xfrm>
            <a:prstGeom prst="rect">
              <a:avLst/>
            </a:prstGeom>
            <a:noFill/>
            <a:ln w="9525" algn="ctr">
              <a:solidFill>
                <a:schemeClr val="bg1"/>
              </a:solidFill>
              <a:round/>
            </a:ln>
          </p:spPr>
          <p:txBody>
            <a:bodyPr/>
            <a:lstStyle/>
            <a:p>
              <a:endParaRPr lang="en-US"/>
            </a:p>
          </p:txBody>
        </p:sp>
        <p:sp>
          <p:nvSpPr>
            <p:cNvPr id="232" name="TextBox 59"/>
            <p:cNvSpPr txBox="1">
              <a:spLocks noChangeArrowheads="1"/>
            </p:cNvSpPr>
            <p:nvPr/>
          </p:nvSpPr>
          <p:spPr bwMode="auto">
            <a:xfrm>
              <a:off x="3262297" y="333375"/>
              <a:ext cx="319295" cy="276225"/>
            </a:xfrm>
            <a:prstGeom prst="rect">
              <a:avLst/>
            </a:prstGeom>
            <a:noFill/>
            <a:ln w="9525">
              <a:noFill/>
              <a:miter lim="800000"/>
            </a:ln>
          </p:spPr>
          <p:txBody>
            <a:bodyPr wrap="none">
              <a:spAutoFit/>
            </a:bodyPr>
            <a:lstStyle/>
            <a:p>
              <a:r>
                <a:rPr lang="en-US" sz="1200" b="0" dirty="0">
                  <a:solidFill>
                    <a:schemeClr val="bg1"/>
                  </a:solidFill>
                </a:rPr>
                <a:t>v</a:t>
              </a:r>
              <a:r>
                <a:rPr lang="en-US" sz="1200" b="0" baseline="-25000" dirty="0">
                  <a:solidFill>
                    <a:schemeClr val="bg1"/>
                  </a:solidFill>
                </a:rPr>
                <a:t>1</a:t>
              </a:r>
              <a:endParaRPr lang="en-US" b="0" baseline="-25000" dirty="0">
                <a:solidFill>
                  <a:schemeClr val="bg1"/>
                </a:solidFill>
              </a:endParaRPr>
            </a:p>
          </p:txBody>
        </p:sp>
        <p:sp>
          <p:nvSpPr>
            <p:cNvPr id="233" name="Rectangle 100"/>
            <p:cNvSpPr>
              <a:spLocks noChangeArrowheads="1"/>
            </p:cNvSpPr>
            <p:nvPr/>
          </p:nvSpPr>
          <p:spPr bwMode="auto">
            <a:xfrm>
              <a:off x="3841014" y="357506"/>
              <a:ext cx="228584" cy="227961"/>
            </a:xfrm>
            <a:prstGeom prst="rect">
              <a:avLst/>
            </a:prstGeom>
            <a:noFill/>
            <a:ln w="9525" algn="ctr">
              <a:solidFill>
                <a:schemeClr val="bg1"/>
              </a:solidFill>
              <a:round/>
            </a:ln>
          </p:spPr>
          <p:txBody>
            <a:bodyPr/>
            <a:lstStyle/>
            <a:p>
              <a:endParaRPr lang="en-US"/>
            </a:p>
          </p:txBody>
        </p:sp>
        <p:sp>
          <p:nvSpPr>
            <p:cNvPr id="234" name="TextBox 101"/>
            <p:cNvSpPr txBox="1">
              <a:spLocks noChangeArrowheads="1"/>
            </p:cNvSpPr>
            <p:nvPr/>
          </p:nvSpPr>
          <p:spPr bwMode="auto">
            <a:xfrm>
              <a:off x="3795658" y="333375"/>
              <a:ext cx="319295" cy="276225"/>
            </a:xfrm>
            <a:prstGeom prst="rect">
              <a:avLst/>
            </a:prstGeom>
            <a:noFill/>
            <a:ln w="9525">
              <a:noFill/>
              <a:miter lim="800000"/>
            </a:ln>
          </p:spPr>
          <p:txBody>
            <a:bodyPr wrap="none">
              <a:spAutoFit/>
            </a:bodyPr>
            <a:lstStyle/>
            <a:p>
              <a:r>
                <a:rPr lang="en-US" sz="1200" b="0">
                  <a:solidFill>
                    <a:schemeClr val="bg1"/>
                  </a:solidFill>
                </a:rPr>
                <a:t>v</a:t>
              </a:r>
              <a:r>
                <a:rPr lang="en-US" sz="1200" b="0" baseline="-25000">
                  <a:solidFill>
                    <a:schemeClr val="bg1"/>
                  </a:solidFill>
                </a:rPr>
                <a:t>2</a:t>
              </a:r>
              <a:endParaRPr lang="en-US" b="0" baseline="-25000">
                <a:solidFill>
                  <a:schemeClr val="bg1"/>
                </a:solidFill>
              </a:endParaRPr>
            </a:p>
          </p:txBody>
        </p:sp>
        <p:sp>
          <p:nvSpPr>
            <p:cNvPr id="235" name="Rectangle 107"/>
            <p:cNvSpPr>
              <a:spLocks noChangeArrowheads="1"/>
            </p:cNvSpPr>
            <p:nvPr/>
          </p:nvSpPr>
          <p:spPr bwMode="auto">
            <a:xfrm>
              <a:off x="4374376" y="357506"/>
              <a:ext cx="228584" cy="227961"/>
            </a:xfrm>
            <a:prstGeom prst="rect">
              <a:avLst/>
            </a:prstGeom>
            <a:noFill/>
            <a:ln w="9525" algn="ctr">
              <a:solidFill>
                <a:schemeClr val="bg1"/>
              </a:solidFill>
              <a:round/>
            </a:ln>
          </p:spPr>
          <p:txBody>
            <a:bodyPr/>
            <a:lstStyle/>
            <a:p>
              <a:endParaRPr lang="en-US"/>
            </a:p>
          </p:txBody>
        </p:sp>
        <p:sp>
          <p:nvSpPr>
            <p:cNvPr id="236" name="TextBox 108"/>
            <p:cNvSpPr txBox="1">
              <a:spLocks noChangeArrowheads="1"/>
            </p:cNvSpPr>
            <p:nvPr/>
          </p:nvSpPr>
          <p:spPr bwMode="auto">
            <a:xfrm>
              <a:off x="4329020" y="333375"/>
              <a:ext cx="319295" cy="276225"/>
            </a:xfrm>
            <a:prstGeom prst="rect">
              <a:avLst/>
            </a:prstGeom>
            <a:noFill/>
            <a:ln w="9525">
              <a:noFill/>
              <a:miter lim="800000"/>
            </a:ln>
          </p:spPr>
          <p:txBody>
            <a:bodyPr wrap="none">
              <a:spAutoFit/>
            </a:bodyPr>
            <a:lstStyle/>
            <a:p>
              <a:r>
                <a:rPr lang="en-US" sz="1200" b="0">
                  <a:solidFill>
                    <a:schemeClr val="bg1"/>
                  </a:solidFill>
                </a:rPr>
                <a:t>v</a:t>
              </a:r>
              <a:r>
                <a:rPr lang="en-US" sz="1200" b="0" baseline="-25000">
                  <a:solidFill>
                    <a:schemeClr val="bg1"/>
                  </a:solidFill>
                </a:rPr>
                <a:t>3</a:t>
              </a:r>
              <a:endParaRPr lang="en-US" b="0" baseline="-25000">
                <a:solidFill>
                  <a:schemeClr val="bg1"/>
                </a:solidFill>
              </a:endParaRPr>
            </a:p>
          </p:txBody>
        </p:sp>
        <p:sp>
          <p:nvSpPr>
            <p:cNvPr id="237" name="Rectangle 114"/>
            <p:cNvSpPr>
              <a:spLocks noChangeArrowheads="1"/>
            </p:cNvSpPr>
            <p:nvPr/>
          </p:nvSpPr>
          <p:spPr bwMode="auto">
            <a:xfrm>
              <a:off x="4907737" y="357506"/>
              <a:ext cx="228584" cy="227961"/>
            </a:xfrm>
            <a:prstGeom prst="rect">
              <a:avLst/>
            </a:prstGeom>
            <a:noFill/>
            <a:ln w="9525" algn="ctr">
              <a:solidFill>
                <a:schemeClr val="bg1"/>
              </a:solidFill>
              <a:round/>
            </a:ln>
          </p:spPr>
          <p:txBody>
            <a:bodyPr/>
            <a:lstStyle/>
            <a:p>
              <a:endParaRPr lang="en-US"/>
            </a:p>
          </p:txBody>
        </p:sp>
        <p:sp>
          <p:nvSpPr>
            <p:cNvPr id="238" name="TextBox 115"/>
            <p:cNvSpPr txBox="1">
              <a:spLocks noChangeArrowheads="1"/>
            </p:cNvSpPr>
            <p:nvPr/>
          </p:nvSpPr>
          <p:spPr bwMode="auto">
            <a:xfrm>
              <a:off x="4862382" y="333375"/>
              <a:ext cx="319295" cy="276225"/>
            </a:xfrm>
            <a:prstGeom prst="rect">
              <a:avLst/>
            </a:prstGeom>
            <a:noFill/>
            <a:ln w="9525">
              <a:noFill/>
              <a:miter lim="800000"/>
            </a:ln>
          </p:spPr>
          <p:txBody>
            <a:bodyPr wrap="none">
              <a:spAutoFit/>
            </a:bodyPr>
            <a:lstStyle/>
            <a:p>
              <a:r>
                <a:rPr lang="en-US" sz="1200" b="0">
                  <a:solidFill>
                    <a:schemeClr val="bg1"/>
                  </a:solidFill>
                </a:rPr>
                <a:t>v</a:t>
              </a:r>
              <a:r>
                <a:rPr lang="en-US" sz="1200" b="0" baseline="-25000">
                  <a:solidFill>
                    <a:schemeClr val="bg1"/>
                  </a:solidFill>
                </a:rPr>
                <a:t>4</a:t>
              </a:r>
              <a:endParaRPr lang="en-US" b="0" baseline="-25000">
                <a:solidFill>
                  <a:schemeClr val="bg1"/>
                </a:solidFill>
              </a:endParaRPr>
            </a:p>
          </p:txBody>
        </p:sp>
        <p:sp>
          <p:nvSpPr>
            <p:cNvPr id="239" name="Rectangle 121"/>
            <p:cNvSpPr>
              <a:spLocks noChangeArrowheads="1"/>
            </p:cNvSpPr>
            <p:nvPr/>
          </p:nvSpPr>
          <p:spPr bwMode="auto">
            <a:xfrm>
              <a:off x="5441099" y="357506"/>
              <a:ext cx="228584" cy="227961"/>
            </a:xfrm>
            <a:prstGeom prst="rect">
              <a:avLst/>
            </a:prstGeom>
            <a:noFill/>
            <a:ln w="9525" algn="ctr">
              <a:solidFill>
                <a:schemeClr val="bg1"/>
              </a:solidFill>
              <a:round/>
            </a:ln>
          </p:spPr>
          <p:txBody>
            <a:bodyPr/>
            <a:lstStyle/>
            <a:p>
              <a:endParaRPr lang="en-US"/>
            </a:p>
          </p:txBody>
        </p:sp>
        <p:sp>
          <p:nvSpPr>
            <p:cNvPr id="240" name="TextBox 122"/>
            <p:cNvSpPr txBox="1">
              <a:spLocks noChangeArrowheads="1"/>
            </p:cNvSpPr>
            <p:nvPr/>
          </p:nvSpPr>
          <p:spPr bwMode="auto">
            <a:xfrm>
              <a:off x="5395743" y="333375"/>
              <a:ext cx="319295" cy="276225"/>
            </a:xfrm>
            <a:prstGeom prst="rect">
              <a:avLst/>
            </a:prstGeom>
            <a:noFill/>
            <a:ln w="9525">
              <a:noFill/>
              <a:miter lim="800000"/>
            </a:ln>
          </p:spPr>
          <p:txBody>
            <a:bodyPr wrap="none">
              <a:spAutoFit/>
            </a:bodyPr>
            <a:lstStyle/>
            <a:p>
              <a:r>
                <a:rPr lang="en-US" sz="1200" b="0">
                  <a:solidFill>
                    <a:schemeClr val="bg1"/>
                  </a:solidFill>
                </a:rPr>
                <a:t>v</a:t>
              </a:r>
              <a:r>
                <a:rPr lang="en-US" sz="1200" b="0" baseline="-25000">
                  <a:solidFill>
                    <a:schemeClr val="bg1"/>
                  </a:solidFill>
                </a:rPr>
                <a:t>5</a:t>
              </a:r>
              <a:endParaRPr lang="en-US" b="0" baseline="-25000">
                <a:solidFill>
                  <a:schemeClr val="bg1"/>
                </a:solidFill>
              </a:endParaRPr>
            </a:p>
          </p:txBody>
        </p:sp>
        <p:sp>
          <p:nvSpPr>
            <p:cNvPr id="241" name="Rectangle 128"/>
            <p:cNvSpPr>
              <a:spLocks noChangeArrowheads="1"/>
            </p:cNvSpPr>
            <p:nvPr/>
          </p:nvSpPr>
          <p:spPr bwMode="auto">
            <a:xfrm>
              <a:off x="5974461" y="357506"/>
              <a:ext cx="228584" cy="227961"/>
            </a:xfrm>
            <a:prstGeom prst="rect">
              <a:avLst/>
            </a:prstGeom>
            <a:noFill/>
            <a:ln w="9525" algn="ctr">
              <a:solidFill>
                <a:schemeClr val="bg1"/>
              </a:solidFill>
              <a:round/>
            </a:ln>
          </p:spPr>
          <p:txBody>
            <a:bodyPr/>
            <a:lstStyle/>
            <a:p>
              <a:endParaRPr lang="en-US"/>
            </a:p>
          </p:txBody>
        </p:sp>
        <p:sp>
          <p:nvSpPr>
            <p:cNvPr id="242" name="TextBox 129"/>
            <p:cNvSpPr txBox="1">
              <a:spLocks noChangeArrowheads="1"/>
            </p:cNvSpPr>
            <p:nvPr/>
          </p:nvSpPr>
          <p:spPr bwMode="auto">
            <a:xfrm>
              <a:off x="5929105" y="333375"/>
              <a:ext cx="319295" cy="276225"/>
            </a:xfrm>
            <a:prstGeom prst="rect">
              <a:avLst/>
            </a:prstGeom>
            <a:noFill/>
            <a:ln w="9525">
              <a:noFill/>
              <a:miter lim="800000"/>
            </a:ln>
          </p:spPr>
          <p:txBody>
            <a:bodyPr wrap="none">
              <a:spAutoFit/>
            </a:bodyPr>
            <a:lstStyle/>
            <a:p>
              <a:r>
                <a:rPr lang="en-US" sz="1200" b="0">
                  <a:solidFill>
                    <a:schemeClr val="bg1"/>
                  </a:solidFill>
                </a:rPr>
                <a:t>v</a:t>
              </a:r>
              <a:r>
                <a:rPr lang="en-US" sz="1200" b="0" baseline="-25000">
                  <a:solidFill>
                    <a:schemeClr val="bg1"/>
                  </a:solidFill>
                </a:rPr>
                <a:t>6</a:t>
              </a:r>
              <a:endParaRPr lang="en-US" b="0" baseline="-25000">
                <a:solidFill>
                  <a:schemeClr val="bg1"/>
                </a:solidFill>
              </a:endParaRPr>
            </a:p>
          </p:txBody>
        </p:sp>
      </p:grpSp>
      <p:grpSp>
        <p:nvGrpSpPr>
          <p:cNvPr id="7" name="Group 319"/>
          <p:cNvGrpSpPr/>
          <p:nvPr/>
        </p:nvGrpSpPr>
        <p:grpSpPr>
          <a:xfrm>
            <a:off x="2286000" y="2314575"/>
            <a:ext cx="996950" cy="276225"/>
            <a:chOff x="2286000" y="2314575"/>
            <a:chExt cx="996950" cy="276225"/>
          </a:xfrm>
        </p:grpSpPr>
        <p:sp>
          <p:nvSpPr>
            <p:cNvPr id="243" name="Rectangle 144"/>
            <p:cNvSpPr>
              <a:spLocks noChangeArrowheads="1"/>
            </p:cNvSpPr>
            <p:nvPr/>
          </p:nvSpPr>
          <p:spPr bwMode="auto">
            <a:xfrm>
              <a:off x="2794665" y="2338706"/>
              <a:ext cx="228714" cy="227961"/>
            </a:xfrm>
            <a:prstGeom prst="rect">
              <a:avLst/>
            </a:prstGeom>
            <a:solidFill>
              <a:schemeClr val="bg1"/>
            </a:solidFill>
            <a:ln w="9525" algn="ctr">
              <a:solidFill>
                <a:schemeClr val="bg1"/>
              </a:solidFill>
              <a:round/>
            </a:ln>
          </p:spPr>
          <p:txBody>
            <a:bodyPr/>
            <a:lstStyle/>
            <a:p>
              <a:endParaRPr lang="en-US"/>
            </a:p>
          </p:txBody>
        </p:sp>
        <p:sp>
          <p:nvSpPr>
            <p:cNvPr id="244" name="TextBox 145"/>
            <p:cNvSpPr txBox="1">
              <a:spLocks noChangeArrowheads="1"/>
            </p:cNvSpPr>
            <p:nvPr/>
          </p:nvSpPr>
          <p:spPr bwMode="auto">
            <a:xfrm>
              <a:off x="2784475" y="2314575"/>
              <a:ext cx="269761" cy="276225"/>
            </a:xfrm>
            <a:prstGeom prst="rect">
              <a:avLst/>
            </a:prstGeom>
            <a:noFill/>
            <a:ln w="9525">
              <a:noFill/>
              <a:miter lim="800000"/>
            </a:ln>
          </p:spPr>
          <p:txBody>
            <a:bodyPr wrap="none">
              <a:spAutoFit/>
            </a:bodyPr>
            <a:lstStyle/>
            <a:p>
              <a:pPr algn="ctr"/>
              <a:r>
                <a:rPr lang="en-US" sz="1200" b="0" dirty="0"/>
                <a:t>b</a:t>
              </a:r>
              <a:endParaRPr lang="en-US" b="0" baseline="-25000" dirty="0"/>
            </a:p>
          </p:txBody>
        </p:sp>
        <p:sp>
          <p:nvSpPr>
            <p:cNvPr id="245" name="Rectangle 137"/>
            <p:cNvSpPr>
              <a:spLocks noChangeArrowheads="1"/>
            </p:cNvSpPr>
            <p:nvPr/>
          </p:nvSpPr>
          <p:spPr bwMode="auto">
            <a:xfrm>
              <a:off x="2296190" y="2338706"/>
              <a:ext cx="228714" cy="227961"/>
            </a:xfrm>
            <a:prstGeom prst="rect">
              <a:avLst/>
            </a:prstGeom>
            <a:solidFill>
              <a:schemeClr val="bg1"/>
            </a:solidFill>
            <a:ln w="9525" algn="ctr">
              <a:solidFill>
                <a:schemeClr val="bg1"/>
              </a:solidFill>
              <a:round/>
            </a:ln>
          </p:spPr>
          <p:txBody>
            <a:bodyPr/>
            <a:lstStyle/>
            <a:p>
              <a:endParaRPr lang="en-US"/>
            </a:p>
          </p:txBody>
        </p:sp>
        <p:sp>
          <p:nvSpPr>
            <p:cNvPr id="246" name="TextBox 138"/>
            <p:cNvSpPr txBox="1">
              <a:spLocks noChangeArrowheads="1"/>
            </p:cNvSpPr>
            <p:nvPr/>
          </p:nvSpPr>
          <p:spPr bwMode="auto">
            <a:xfrm>
              <a:off x="2286000" y="2314575"/>
              <a:ext cx="269761" cy="276225"/>
            </a:xfrm>
            <a:prstGeom prst="rect">
              <a:avLst/>
            </a:prstGeom>
            <a:noFill/>
            <a:ln w="9525">
              <a:noFill/>
              <a:miter lim="800000"/>
            </a:ln>
          </p:spPr>
          <p:txBody>
            <a:bodyPr wrap="none">
              <a:spAutoFit/>
            </a:bodyPr>
            <a:lstStyle/>
            <a:p>
              <a:pPr algn="ctr"/>
              <a:r>
                <a:rPr lang="en-US" sz="1200" b="0" dirty="0"/>
                <a:t>a</a:t>
              </a:r>
              <a:endParaRPr lang="en-US" b="0" baseline="-25000" dirty="0"/>
            </a:p>
          </p:txBody>
        </p:sp>
        <p:sp>
          <p:nvSpPr>
            <p:cNvPr id="247" name="Rectangle 135"/>
            <p:cNvSpPr>
              <a:spLocks noChangeArrowheads="1"/>
            </p:cNvSpPr>
            <p:nvPr/>
          </p:nvSpPr>
          <p:spPr bwMode="auto">
            <a:xfrm>
              <a:off x="2524904" y="2338706"/>
              <a:ext cx="228714" cy="227961"/>
            </a:xfrm>
            <a:prstGeom prst="rect">
              <a:avLst/>
            </a:prstGeom>
            <a:noFill/>
            <a:ln w="9525" algn="ctr">
              <a:solidFill>
                <a:schemeClr val="bg1"/>
              </a:solidFill>
              <a:round/>
            </a:ln>
          </p:spPr>
          <p:txBody>
            <a:bodyPr/>
            <a:lstStyle/>
            <a:p>
              <a:endParaRPr lang="en-US">
                <a:solidFill>
                  <a:schemeClr val="bg1"/>
                </a:solidFill>
              </a:endParaRPr>
            </a:p>
          </p:txBody>
        </p:sp>
        <p:sp>
          <p:nvSpPr>
            <p:cNvPr id="248" name="TextBox 136"/>
            <p:cNvSpPr txBox="1">
              <a:spLocks noChangeArrowheads="1"/>
            </p:cNvSpPr>
            <p:nvPr/>
          </p:nvSpPr>
          <p:spPr bwMode="auto">
            <a:xfrm>
              <a:off x="2514714" y="2314575"/>
              <a:ext cx="269761" cy="276225"/>
            </a:xfrm>
            <a:prstGeom prst="rect">
              <a:avLst/>
            </a:prstGeom>
            <a:noFill/>
            <a:ln w="9525">
              <a:noFill/>
              <a:miter lim="800000"/>
            </a:ln>
          </p:spPr>
          <p:txBody>
            <a:bodyPr wrap="none">
              <a:spAutoFit/>
            </a:bodyPr>
            <a:lstStyle/>
            <a:p>
              <a:r>
                <a:rPr lang="en-US" sz="1200" b="0" dirty="0">
                  <a:solidFill>
                    <a:schemeClr val="bg1"/>
                  </a:solidFill>
                </a:rPr>
                <a:t>1</a:t>
              </a:r>
              <a:endParaRPr lang="en-US" b="0" baseline="-25000" dirty="0">
                <a:solidFill>
                  <a:schemeClr val="bg1"/>
                </a:solidFill>
              </a:endParaRPr>
            </a:p>
          </p:txBody>
        </p:sp>
        <p:sp>
          <p:nvSpPr>
            <p:cNvPr id="249" name="Rectangle 142"/>
            <p:cNvSpPr>
              <a:spLocks noChangeArrowheads="1"/>
            </p:cNvSpPr>
            <p:nvPr/>
          </p:nvSpPr>
          <p:spPr bwMode="auto">
            <a:xfrm>
              <a:off x="3023379" y="2338706"/>
              <a:ext cx="228714" cy="227961"/>
            </a:xfrm>
            <a:prstGeom prst="rect">
              <a:avLst/>
            </a:prstGeom>
            <a:noFill/>
            <a:ln w="9525" algn="ctr">
              <a:solidFill>
                <a:schemeClr val="bg1"/>
              </a:solidFill>
              <a:round/>
            </a:ln>
          </p:spPr>
          <p:txBody>
            <a:bodyPr/>
            <a:lstStyle/>
            <a:p>
              <a:endParaRPr lang="en-US">
                <a:solidFill>
                  <a:schemeClr val="bg1"/>
                </a:solidFill>
              </a:endParaRPr>
            </a:p>
          </p:txBody>
        </p:sp>
        <p:sp>
          <p:nvSpPr>
            <p:cNvPr id="250" name="TextBox 143"/>
            <p:cNvSpPr txBox="1">
              <a:spLocks noChangeArrowheads="1"/>
            </p:cNvSpPr>
            <p:nvPr/>
          </p:nvSpPr>
          <p:spPr bwMode="auto">
            <a:xfrm>
              <a:off x="3013189" y="2314575"/>
              <a:ext cx="269761" cy="276225"/>
            </a:xfrm>
            <a:prstGeom prst="rect">
              <a:avLst/>
            </a:prstGeom>
            <a:noFill/>
            <a:ln w="9525">
              <a:noFill/>
              <a:miter lim="800000"/>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8" name="Group 320"/>
          <p:cNvGrpSpPr/>
          <p:nvPr/>
        </p:nvGrpSpPr>
        <p:grpSpPr>
          <a:xfrm>
            <a:off x="3581400" y="2314575"/>
            <a:ext cx="996950" cy="276225"/>
            <a:chOff x="3581400" y="2314575"/>
            <a:chExt cx="996950" cy="276225"/>
          </a:xfrm>
        </p:grpSpPr>
        <p:sp>
          <p:nvSpPr>
            <p:cNvPr id="251" name="Rectangle 151"/>
            <p:cNvSpPr>
              <a:spLocks noChangeArrowheads="1"/>
            </p:cNvSpPr>
            <p:nvPr/>
          </p:nvSpPr>
          <p:spPr bwMode="auto">
            <a:xfrm>
              <a:off x="3591590" y="2338706"/>
              <a:ext cx="228714" cy="227961"/>
            </a:xfrm>
            <a:prstGeom prst="rect">
              <a:avLst/>
            </a:prstGeom>
            <a:solidFill>
              <a:schemeClr val="bg1"/>
            </a:solidFill>
            <a:ln w="9525" algn="ctr">
              <a:solidFill>
                <a:schemeClr val="bg1"/>
              </a:solidFill>
              <a:round/>
            </a:ln>
          </p:spPr>
          <p:txBody>
            <a:bodyPr/>
            <a:lstStyle/>
            <a:p>
              <a:endParaRPr lang="en-US"/>
            </a:p>
          </p:txBody>
        </p:sp>
        <p:sp>
          <p:nvSpPr>
            <p:cNvPr id="252" name="Rectangle 158"/>
            <p:cNvSpPr>
              <a:spLocks noChangeArrowheads="1"/>
            </p:cNvSpPr>
            <p:nvPr/>
          </p:nvSpPr>
          <p:spPr bwMode="auto">
            <a:xfrm>
              <a:off x="4090065" y="2338706"/>
              <a:ext cx="228714" cy="227961"/>
            </a:xfrm>
            <a:prstGeom prst="rect">
              <a:avLst/>
            </a:prstGeom>
            <a:solidFill>
              <a:schemeClr val="bg1"/>
            </a:solidFill>
            <a:ln w="9525" algn="ctr">
              <a:solidFill>
                <a:schemeClr val="bg1"/>
              </a:solidFill>
              <a:round/>
            </a:ln>
          </p:spPr>
          <p:txBody>
            <a:bodyPr/>
            <a:lstStyle/>
            <a:p>
              <a:endParaRPr lang="en-US"/>
            </a:p>
          </p:txBody>
        </p:sp>
        <p:sp>
          <p:nvSpPr>
            <p:cNvPr id="253" name="TextBox 152"/>
            <p:cNvSpPr txBox="1">
              <a:spLocks noChangeArrowheads="1"/>
            </p:cNvSpPr>
            <p:nvPr/>
          </p:nvSpPr>
          <p:spPr bwMode="auto">
            <a:xfrm>
              <a:off x="3581400" y="2314575"/>
              <a:ext cx="269761"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254" name="TextBox 159"/>
            <p:cNvSpPr txBox="1">
              <a:spLocks noChangeArrowheads="1"/>
            </p:cNvSpPr>
            <p:nvPr/>
          </p:nvSpPr>
          <p:spPr bwMode="auto">
            <a:xfrm>
              <a:off x="4079875" y="2314575"/>
              <a:ext cx="269761"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255" name="Rectangle 149"/>
            <p:cNvSpPr>
              <a:spLocks noChangeArrowheads="1"/>
            </p:cNvSpPr>
            <p:nvPr/>
          </p:nvSpPr>
          <p:spPr bwMode="auto">
            <a:xfrm>
              <a:off x="3820304" y="2338706"/>
              <a:ext cx="228714" cy="227961"/>
            </a:xfrm>
            <a:prstGeom prst="rect">
              <a:avLst/>
            </a:prstGeom>
            <a:noFill/>
            <a:ln w="9525" algn="ctr">
              <a:solidFill>
                <a:schemeClr val="bg1"/>
              </a:solidFill>
              <a:round/>
            </a:ln>
          </p:spPr>
          <p:txBody>
            <a:bodyPr/>
            <a:lstStyle/>
            <a:p>
              <a:endParaRPr lang="en-US">
                <a:solidFill>
                  <a:schemeClr val="bg1"/>
                </a:solidFill>
              </a:endParaRPr>
            </a:p>
          </p:txBody>
        </p:sp>
        <p:sp>
          <p:nvSpPr>
            <p:cNvPr id="256" name="TextBox 150"/>
            <p:cNvSpPr txBox="1">
              <a:spLocks noChangeArrowheads="1"/>
            </p:cNvSpPr>
            <p:nvPr/>
          </p:nvSpPr>
          <p:spPr bwMode="auto">
            <a:xfrm>
              <a:off x="3810114" y="2314575"/>
              <a:ext cx="269761" cy="276225"/>
            </a:xfrm>
            <a:prstGeom prst="rect">
              <a:avLst/>
            </a:prstGeom>
            <a:noFill/>
            <a:ln w="9525">
              <a:noFill/>
              <a:miter lim="800000"/>
            </a:ln>
          </p:spPr>
          <p:txBody>
            <a:bodyPr wrap="none">
              <a:spAutoFit/>
            </a:bodyPr>
            <a:lstStyle/>
            <a:p>
              <a:r>
                <a:rPr lang="en-US" sz="1200" b="0">
                  <a:solidFill>
                    <a:schemeClr val="bg1"/>
                  </a:solidFill>
                </a:rPr>
                <a:t>3</a:t>
              </a:r>
              <a:endParaRPr lang="en-US" b="0" baseline="-25000">
                <a:solidFill>
                  <a:schemeClr val="bg1"/>
                </a:solidFill>
              </a:endParaRPr>
            </a:p>
          </p:txBody>
        </p:sp>
        <p:sp>
          <p:nvSpPr>
            <p:cNvPr id="257" name="Rectangle 156"/>
            <p:cNvSpPr>
              <a:spLocks noChangeArrowheads="1"/>
            </p:cNvSpPr>
            <p:nvPr/>
          </p:nvSpPr>
          <p:spPr bwMode="auto">
            <a:xfrm>
              <a:off x="4318779" y="2338706"/>
              <a:ext cx="228714" cy="227961"/>
            </a:xfrm>
            <a:prstGeom prst="rect">
              <a:avLst/>
            </a:prstGeom>
            <a:noFill/>
            <a:ln w="9525" algn="ctr">
              <a:solidFill>
                <a:schemeClr val="bg1"/>
              </a:solidFill>
              <a:round/>
            </a:ln>
          </p:spPr>
          <p:txBody>
            <a:bodyPr/>
            <a:lstStyle/>
            <a:p>
              <a:endParaRPr lang="en-US">
                <a:solidFill>
                  <a:schemeClr val="bg1"/>
                </a:solidFill>
              </a:endParaRPr>
            </a:p>
          </p:txBody>
        </p:sp>
        <p:sp>
          <p:nvSpPr>
            <p:cNvPr id="258" name="TextBox 157"/>
            <p:cNvSpPr txBox="1">
              <a:spLocks noChangeArrowheads="1"/>
            </p:cNvSpPr>
            <p:nvPr/>
          </p:nvSpPr>
          <p:spPr bwMode="auto">
            <a:xfrm>
              <a:off x="4308589" y="2314575"/>
              <a:ext cx="269761" cy="276225"/>
            </a:xfrm>
            <a:prstGeom prst="rect">
              <a:avLst/>
            </a:prstGeom>
            <a:noFill/>
            <a:ln w="9525">
              <a:noFill/>
              <a:miter lim="800000"/>
            </a:ln>
          </p:spPr>
          <p:txBody>
            <a:bodyPr wrap="none">
              <a:spAutoFit/>
            </a:bodyPr>
            <a:lstStyle/>
            <a:p>
              <a:r>
                <a:rPr lang="en-US" sz="1200" b="0">
                  <a:solidFill>
                    <a:schemeClr val="bg1"/>
                  </a:solidFill>
                </a:rPr>
                <a:t>6</a:t>
              </a:r>
              <a:endParaRPr lang="en-US" b="0" baseline="-25000">
                <a:solidFill>
                  <a:schemeClr val="bg1"/>
                </a:solidFill>
              </a:endParaRPr>
            </a:p>
          </p:txBody>
        </p:sp>
      </p:grpSp>
      <p:grpSp>
        <p:nvGrpSpPr>
          <p:cNvPr id="9" name="Group 321"/>
          <p:cNvGrpSpPr/>
          <p:nvPr/>
        </p:nvGrpSpPr>
        <p:grpSpPr>
          <a:xfrm>
            <a:off x="4876800" y="2314575"/>
            <a:ext cx="990600" cy="276225"/>
            <a:chOff x="4876800" y="2314575"/>
            <a:chExt cx="990600" cy="276225"/>
          </a:xfrm>
        </p:grpSpPr>
        <p:sp>
          <p:nvSpPr>
            <p:cNvPr id="259" name="Rectangle 165"/>
            <p:cNvSpPr>
              <a:spLocks noChangeArrowheads="1"/>
            </p:cNvSpPr>
            <p:nvPr/>
          </p:nvSpPr>
          <p:spPr bwMode="auto">
            <a:xfrm>
              <a:off x="4886985" y="2338706"/>
              <a:ext cx="228600" cy="227961"/>
            </a:xfrm>
            <a:prstGeom prst="rect">
              <a:avLst/>
            </a:prstGeom>
            <a:solidFill>
              <a:schemeClr val="bg1"/>
            </a:solidFill>
            <a:ln w="9525" algn="ctr">
              <a:solidFill>
                <a:schemeClr val="bg1"/>
              </a:solidFill>
              <a:round/>
            </a:ln>
          </p:spPr>
          <p:txBody>
            <a:bodyPr/>
            <a:lstStyle/>
            <a:p>
              <a:endParaRPr lang="en-US"/>
            </a:p>
          </p:txBody>
        </p:sp>
        <p:sp>
          <p:nvSpPr>
            <p:cNvPr id="260" name="Rectangle 172"/>
            <p:cNvSpPr>
              <a:spLocks noChangeArrowheads="1"/>
            </p:cNvSpPr>
            <p:nvPr/>
          </p:nvSpPr>
          <p:spPr bwMode="auto">
            <a:xfrm>
              <a:off x="5379359" y="2338706"/>
              <a:ext cx="228600" cy="227961"/>
            </a:xfrm>
            <a:prstGeom prst="rect">
              <a:avLst/>
            </a:prstGeom>
            <a:solidFill>
              <a:schemeClr val="bg1"/>
            </a:solidFill>
            <a:ln w="9525" algn="ctr">
              <a:solidFill>
                <a:schemeClr val="bg1"/>
              </a:solidFill>
              <a:round/>
            </a:ln>
          </p:spPr>
          <p:txBody>
            <a:bodyPr/>
            <a:lstStyle/>
            <a:p>
              <a:endParaRPr lang="en-US"/>
            </a:p>
          </p:txBody>
        </p:sp>
        <p:sp>
          <p:nvSpPr>
            <p:cNvPr id="261" name="TextBox 166"/>
            <p:cNvSpPr txBox="1">
              <a:spLocks noChangeArrowheads="1"/>
            </p:cNvSpPr>
            <p:nvPr/>
          </p:nvSpPr>
          <p:spPr bwMode="auto">
            <a:xfrm>
              <a:off x="4876800" y="2314575"/>
              <a:ext cx="269626" cy="276225"/>
            </a:xfrm>
            <a:prstGeom prst="rect">
              <a:avLst/>
            </a:prstGeom>
            <a:noFill/>
            <a:ln w="9525">
              <a:noFill/>
              <a:miter lim="800000"/>
            </a:ln>
          </p:spPr>
          <p:txBody>
            <a:bodyPr wrap="none">
              <a:spAutoFit/>
            </a:bodyPr>
            <a:lstStyle/>
            <a:p>
              <a:pPr algn="ctr"/>
              <a:r>
                <a:rPr lang="en-US" sz="1200" b="0"/>
                <a:t>a</a:t>
              </a:r>
              <a:endParaRPr lang="en-US" b="0" baseline="-25000"/>
            </a:p>
          </p:txBody>
        </p:sp>
        <p:sp>
          <p:nvSpPr>
            <p:cNvPr id="262" name="TextBox 173"/>
            <p:cNvSpPr txBox="1">
              <a:spLocks noChangeArrowheads="1"/>
            </p:cNvSpPr>
            <p:nvPr/>
          </p:nvSpPr>
          <p:spPr bwMode="auto">
            <a:xfrm>
              <a:off x="5369174" y="2314575"/>
              <a:ext cx="261611"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263" name="Rectangle 163"/>
            <p:cNvSpPr>
              <a:spLocks noChangeArrowheads="1"/>
            </p:cNvSpPr>
            <p:nvPr/>
          </p:nvSpPr>
          <p:spPr bwMode="auto">
            <a:xfrm>
              <a:off x="5115585" y="23387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64" name="TextBox 164"/>
            <p:cNvSpPr txBox="1">
              <a:spLocks noChangeArrowheads="1"/>
            </p:cNvSpPr>
            <p:nvPr/>
          </p:nvSpPr>
          <p:spPr bwMode="auto">
            <a:xfrm>
              <a:off x="5105400" y="2314575"/>
              <a:ext cx="269626" cy="276225"/>
            </a:xfrm>
            <a:prstGeom prst="rect">
              <a:avLst/>
            </a:prstGeom>
            <a:noFill/>
            <a:ln w="9525">
              <a:noFill/>
              <a:miter lim="800000"/>
            </a:ln>
          </p:spPr>
          <p:txBody>
            <a:bodyPr wrap="none">
              <a:spAutoFit/>
            </a:bodyPr>
            <a:lstStyle/>
            <a:p>
              <a:r>
                <a:rPr lang="en-US" sz="1200" b="0">
                  <a:solidFill>
                    <a:schemeClr val="bg1"/>
                  </a:solidFill>
                </a:rPr>
                <a:t>5</a:t>
              </a:r>
              <a:endParaRPr lang="en-US" b="0" baseline="-25000">
                <a:solidFill>
                  <a:schemeClr val="bg1"/>
                </a:solidFill>
              </a:endParaRPr>
            </a:p>
          </p:txBody>
        </p:sp>
        <p:sp>
          <p:nvSpPr>
            <p:cNvPr id="265" name="Rectangle 170"/>
            <p:cNvSpPr>
              <a:spLocks noChangeArrowheads="1"/>
            </p:cNvSpPr>
            <p:nvPr/>
          </p:nvSpPr>
          <p:spPr bwMode="auto">
            <a:xfrm>
              <a:off x="5607959" y="23387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66" name="TextBox 171"/>
            <p:cNvSpPr txBox="1">
              <a:spLocks noChangeArrowheads="1"/>
            </p:cNvSpPr>
            <p:nvPr/>
          </p:nvSpPr>
          <p:spPr bwMode="auto">
            <a:xfrm>
              <a:off x="5597774" y="2314575"/>
              <a:ext cx="269626" cy="276225"/>
            </a:xfrm>
            <a:prstGeom prst="rect">
              <a:avLst/>
            </a:prstGeom>
            <a:noFill/>
            <a:ln w="9525">
              <a:noFill/>
              <a:miter lim="800000"/>
            </a:ln>
          </p:spPr>
          <p:txBody>
            <a:bodyPr wrap="none">
              <a:spAutoFit/>
            </a:bodyPr>
            <a:lstStyle/>
            <a:p>
              <a:r>
                <a:rPr lang="en-US" sz="1200" b="0">
                  <a:solidFill>
                    <a:schemeClr val="bg1"/>
                  </a:solidFill>
                </a:rPr>
                <a:t>2</a:t>
              </a:r>
              <a:endParaRPr lang="en-US" b="0" baseline="-25000">
                <a:solidFill>
                  <a:schemeClr val="bg1"/>
                </a:solidFill>
              </a:endParaRPr>
            </a:p>
          </p:txBody>
        </p:sp>
      </p:grpSp>
      <p:grpSp>
        <p:nvGrpSpPr>
          <p:cNvPr id="10" name="Group 322"/>
          <p:cNvGrpSpPr/>
          <p:nvPr/>
        </p:nvGrpSpPr>
        <p:grpSpPr>
          <a:xfrm>
            <a:off x="6248400" y="2314575"/>
            <a:ext cx="990600" cy="276225"/>
            <a:chOff x="6248400" y="2314575"/>
            <a:chExt cx="990600" cy="276225"/>
          </a:xfrm>
        </p:grpSpPr>
        <p:sp>
          <p:nvSpPr>
            <p:cNvPr id="267" name="Rectangle 179"/>
            <p:cNvSpPr>
              <a:spLocks noChangeArrowheads="1"/>
            </p:cNvSpPr>
            <p:nvPr/>
          </p:nvSpPr>
          <p:spPr bwMode="auto">
            <a:xfrm>
              <a:off x="6258585" y="2338706"/>
              <a:ext cx="228600" cy="227961"/>
            </a:xfrm>
            <a:prstGeom prst="rect">
              <a:avLst/>
            </a:prstGeom>
            <a:solidFill>
              <a:schemeClr val="bg1"/>
            </a:solidFill>
            <a:ln w="9525" algn="ctr">
              <a:solidFill>
                <a:schemeClr val="bg1"/>
              </a:solidFill>
              <a:round/>
            </a:ln>
          </p:spPr>
          <p:txBody>
            <a:bodyPr/>
            <a:lstStyle/>
            <a:p>
              <a:endParaRPr lang="en-US"/>
            </a:p>
          </p:txBody>
        </p:sp>
        <p:sp>
          <p:nvSpPr>
            <p:cNvPr id="268" name="Rectangle 186"/>
            <p:cNvSpPr>
              <a:spLocks noChangeArrowheads="1"/>
            </p:cNvSpPr>
            <p:nvPr/>
          </p:nvSpPr>
          <p:spPr bwMode="auto">
            <a:xfrm>
              <a:off x="6750959" y="2338706"/>
              <a:ext cx="228600" cy="227961"/>
            </a:xfrm>
            <a:prstGeom prst="rect">
              <a:avLst/>
            </a:prstGeom>
            <a:solidFill>
              <a:schemeClr val="bg1"/>
            </a:solidFill>
            <a:ln w="9525" algn="ctr">
              <a:solidFill>
                <a:schemeClr val="bg1"/>
              </a:solidFill>
              <a:round/>
            </a:ln>
          </p:spPr>
          <p:txBody>
            <a:bodyPr/>
            <a:lstStyle/>
            <a:p>
              <a:endParaRPr lang="en-US"/>
            </a:p>
          </p:txBody>
        </p:sp>
        <p:sp>
          <p:nvSpPr>
            <p:cNvPr id="269" name="TextBox 180"/>
            <p:cNvSpPr txBox="1">
              <a:spLocks noChangeArrowheads="1"/>
            </p:cNvSpPr>
            <p:nvPr/>
          </p:nvSpPr>
          <p:spPr bwMode="auto">
            <a:xfrm>
              <a:off x="6248400" y="2314575"/>
              <a:ext cx="269626" cy="276225"/>
            </a:xfrm>
            <a:prstGeom prst="rect">
              <a:avLst/>
            </a:prstGeom>
            <a:noFill/>
            <a:ln w="9525">
              <a:noFill/>
              <a:miter lim="800000"/>
            </a:ln>
          </p:spPr>
          <p:txBody>
            <a:bodyPr wrap="none">
              <a:spAutoFit/>
            </a:bodyPr>
            <a:lstStyle/>
            <a:p>
              <a:pPr algn="ctr"/>
              <a:r>
                <a:rPr lang="en-US" sz="1200" b="0"/>
                <a:t>b</a:t>
              </a:r>
              <a:endParaRPr lang="en-US" b="0" baseline="-25000"/>
            </a:p>
          </p:txBody>
        </p:sp>
        <p:sp>
          <p:nvSpPr>
            <p:cNvPr id="270" name="TextBox 187"/>
            <p:cNvSpPr txBox="1">
              <a:spLocks noChangeArrowheads="1"/>
            </p:cNvSpPr>
            <p:nvPr/>
          </p:nvSpPr>
          <p:spPr bwMode="auto">
            <a:xfrm>
              <a:off x="6740774" y="2314575"/>
              <a:ext cx="261611"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271" name="Rectangle 177"/>
            <p:cNvSpPr>
              <a:spLocks noChangeArrowheads="1"/>
            </p:cNvSpPr>
            <p:nvPr/>
          </p:nvSpPr>
          <p:spPr bwMode="auto">
            <a:xfrm>
              <a:off x="6487185" y="23387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72" name="TextBox 178"/>
            <p:cNvSpPr txBox="1">
              <a:spLocks noChangeArrowheads="1"/>
            </p:cNvSpPr>
            <p:nvPr/>
          </p:nvSpPr>
          <p:spPr bwMode="auto">
            <a:xfrm>
              <a:off x="6477000" y="2314575"/>
              <a:ext cx="269626" cy="276225"/>
            </a:xfrm>
            <a:prstGeom prst="rect">
              <a:avLst/>
            </a:prstGeom>
            <a:noFill/>
            <a:ln w="9525">
              <a:noFill/>
              <a:miter lim="800000"/>
            </a:ln>
          </p:spPr>
          <p:txBody>
            <a:bodyPr wrap="none">
              <a:spAutoFit/>
            </a:bodyPr>
            <a:lstStyle/>
            <a:p>
              <a:r>
                <a:rPr lang="en-US" sz="1200" b="0">
                  <a:solidFill>
                    <a:schemeClr val="bg1"/>
                  </a:solidFill>
                </a:rPr>
                <a:t>7</a:t>
              </a:r>
              <a:endParaRPr lang="en-US" b="0" baseline="-25000">
                <a:solidFill>
                  <a:schemeClr val="bg1"/>
                </a:solidFill>
              </a:endParaRPr>
            </a:p>
          </p:txBody>
        </p:sp>
        <p:sp>
          <p:nvSpPr>
            <p:cNvPr id="273" name="Rectangle 184"/>
            <p:cNvSpPr>
              <a:spLocks noChangeArrowheads="1"/>
            </p:cNvSpPr>
            <p:nvPr/>
          </p:nvSpPr>
          <p:spPr bwMode="auto">
            <a:xfrm>
              <a:off x="6979559" y="2338706"/>
              <a:ext cx="228600" cy="227961"/>
            </a:xfrm>
            <a:prstGeom prst="rect">
              <a:avLst/>
            </a:prstGeom>
            <a:noFill/>
            <a:ln w="9525" algn="ctr">
              <a:solidFill>
                <a:schemeClr val="bg1"/>
              </a:solidFill>
              <a:round/>
            </a:ln>
          </p:spPr>
          <p:txBody>
            <a:bodyPr/>
            <a:lstStyle/>
            <a:p>
              <a:endParaRPr lang="en-US">
                <a:solidFill>
                  <a:schemeClr val="bg1"/>
                </a:solidFill>
              </a:endParaRPr>
            </a:p>
          </p:txBody>
        </p:sp>
        <p:sp>
          <p:nvSpPr>
            <p:cNvPr id="274" name="TextBox 185"/>
            <p:cNvSpPr txBox="1">
              <a:spLocks noChangeArrowheads="1"/>
            </p:cNvSpPr>
            <p:nvPr/>
          </p:nvSpPr>
          <p:spPr bwMode="auto">
            <a:xfrm>
              <a:off x="6969374" y="2314575"/>
              <a:ext cx="269626" cy="276225"/>
            </a:xfrm>
            <a:prstGeom prst="rect">
              <a:avLst/>
            </a:prstGeom>
            <a:noFill/>
            <a:ln w="9525">
              <a:noFill/>
              <a:miter lim="800000"/>
            </a:ln>
          </p:spPr>
          <p:txBody>
            <a:bodyPr wrap="none">
              <a:spAutoFit/>
            </a:bodyPr>
            <a:lstStyle/>
            <a:p>
              <a:r>
                <a:rPr lang="en-US" sz="1200" b="0" dirty="0">
                  <a:solidFill>
                    <a:schemeClr val="bg1"/>
                  </a:solidFill>
                </a:rPr>
                <a:t>8</a:t>
              </a:r>
              <a:endParaRPr lang="en-US" b="0" baseline="-25000" dirty="0">
                <a:solidFill>
                  <a:schemeClr val="bg1"/>
                </a:solidFill>
              </a:endParaRPr>
            </a:p>
          </p:txBody>
        </p:sp>
      </p:grpSp>
      <p:cxnSp>
        <p:nvCxnSpPr>
          <p:cNvPr id="275" name="Straight Arrow Connector 274"/>
          <p:cNvCxnSpPr>
            <a:cxnSpLocks noChangeShapeType="1"/>
          </p:cNvCxnSpPr>
          <p:nvPr/>
        </p:nvCxnSpPr>
        <p:spPr bwMode="auto">
          <a:xfrm rot="5400000">
            <a:off x="3047207" y="5066506"/>
            <a:ext cx="533400"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276" name="Straight Arrow Connector 275"/>
          <p:cNvCxnSpPr>
            <a:cxnSpLocks noChangeShapeType="1"/>
          </p:cNvCxnSpPr>
          <p:nvPr/>
        </p:nvCxnSpPr>
        <p:spPr bwMode="auto">
          <a:xfrm rot="5400000">
            <a:off x="3178175" y="6110288"/>
            <a:ext cx="274637" cy="1588"/>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277" name="Straight Arrow Connector 276"/>
          <p:cNvCxnSpPr>
            <a:cxnSpLocks noChangeShapeType="1"/>
          </p:cNvCxnSpPr>
          <p:nvPr/>
        </p:nvCxnSpPr>
        <p:spPr bwMode="auto">
          <a:xfrm rot="5400000">
            <a:off x="4419601" y="5065712"/>
            <a:ext cx="533400" cy="3175"/>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278" name="Straight Arrow Connector 277"/>
          <p:cNvCxnSpPr>
            <a:cxnSpLocks noChangeShapeType="1"/>
          </p:cNvCxnSpPr>
          <p:nvPr/>
        </p:nvCxnSpPr>
        <p:spPr bwMode="auto">
          <a:xfrm rot="5400000">
            <a:off x="4549775" y="6110288"/>
            <a:ext cx="274637" cy="1588"/>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279" name="Straight Arrow Connector 278"/>
          <p:cNvCxnSpPr>
            <a:cxnSpLocks noChangeShapeType="1"/>
          </p:cNvCxnSpPr>
          <p:nvPr/>
        </p:nvCxnSpPr>
        <p:spPr bwMode="auto">
          <a:xfrm rot="5400000">
            <a:off x="5714207" y="5066506"/>
            <a:ext cx="533400" cy="1587"/>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280" name="Straight Arrow Connector 279"/>
          <p:cNvCxnSpPr>
            <a:cxnSpLocks noChangeShapeType="1"/>
          </p:cNvCxnSpPr>
          <p:nvPr/>
        </p:nvCxnSpPr>
        <p:spPr bwMode="auto">
          <a:xfrm rot="5400000">
            <a:off x="5845175" y="6110288"/>
            <a:ext cx="274637" cy="1588"/>
          </a:xfrm>
          <a:prstGeom prst="straightConnector1">
            <a:avLst/>
          </a:prstGeom>
          <a:ln w="12700">
            <a:tailEnd type="triangle" w="med" len="med"/>
          </a:ln>
        </p:spPr>
        <p:style>
          <a:lnRef idx="2">
            <a:schemeClr val="dk1"/>
          </a:lnRef>
          <a:fillRef idx="0">
            <a:schemeClr val="dk1"/>
          </a:fillRef>
          <a:effectRef idx="1">
            <a:schemeClr val="dk1"/>
          </a:effectRef>
          <a:fontRef idx="minor">
            <a:schemeClr val="tx1"/>
          </a:fontRef>
        </p:style>
      </p:cxnSp>
      <p:sp>
        <p:nvSpPr>
          <p:cNvPr id="281" name="Rectangle 280"/>
          <p:cNvSpPr>
            <a:spLocks noChangeArrowheads="1"/>
          </p:cNvSpPr>
          <p:nvPr/>
        </p:nvSpPr>
        <p:spPr bwMode="auto">
          <a:xfrm>
            <a:off x="1981200" y="4114800"/>
            <a:ext cx="5486400"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endParaRPr lang="en-US" b="0" dirty="0">
              <a:solidFill>
                <a:schemeClr val="bg2"/>
              </a:solidFill>
            </a:endParaRPr>
          </a:p>
        </p:txBody>
      </p:sp>
      <p:sp>
        <p:nvSpPr>
          <p:cNvPr id="282" name="Rectangle 281"/>
          <p:cNvSpPr>
            <a:spLocks noChangeArrowheads="1"/>
          </p:cNvSpPr>
          <p:nvPr/>
        </p:nvSpPr>
        <p:spPr bwMode="auto">
          <a:xfrm>
            <a:off x="2895600" y="5334000"/>
            <a:ext cx="8382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endParaRPr lang="en-US" b="0">
              <a:solidFill>
                <a:schemeClr val="bg2"/>
              </a:solidFill>
            </a:endParaRPr>
          </a:p>
        </p:txBody>
      </p:sp>
      <p:sp>
        <p:nvSpPr>
          <p:cNvPr id="283" name="Rectangle 282"/>
          <p:cNvSpPr>
            <a:spLocks noChangeArrowheads="1"/>
          </p:cNvSpPr>
          <p:nvPr/>
        </p:nvSpPr>
        <p:spPr bwMode="auto">
          <a:xfrm>
            <a:off x="4267200" y="5334000"/>
            <a:ext cx="8382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endParaRPr lang="en-US" b="0">
              <a:solidFill>
                <a:schemeClr val="bg2"/>
              </a:solidFill>
            </a:endParaRPr>
          </a:p>
        </p:txBody>
      </p:sp>
      <p:sp>
        <p:nvSpPr>
          <p:cNvPr id="284" name="Rectangle 283"/>
          <p:cNvSpPr>
            <a:spLocks noChangeArrowheads="1"/>
          </p:cNvSpPr>
          <p:nvPr/>
        </p:nvSpPr>
        <p:spPr bwMode="auto">
          <a:xfrm>
            <a:off x="5562600" y="5334000"/>
            <a:ext cx="838200" cy="609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b="0">
                <a:solidFill>
                  <a:schemeClr val="bg2"/>
                </a:solidFill>
              </a:rPr>
              <a:t>reduce</a:t>
            </a:r>
            <a:endParaRPr lang="en-US" b="0">
              <a:solidFill>
                <a:schemeClr val="bg2"/>
              </a:solidFill>
            </a:endParaRPr>
          </a:p>
        </p:txBody>
      </p:sp>
      <p:grpSp>
        <p:nvGrpSpPr>
          <p:cNvPr id="11" name="Group 332"/>
          <p:cNvGrpSpPr/>
          <p:nvPr/>
        </p:nvGrpSpPr>
        <p:grpSpPr>
          <a:xfrm>
            <a:off x="3200400" y="4448175"/>
            <a:ext cx="803275" cy="276225"/>
            <a:chOff x="3200400" y="4448175"/>
            <a:chExt cx="803275" cy="276225"/>
          </a:xfrm>
        </p:grpSpPr>
        <p:sp>
          <p:nvSpPr>
            <p:cNvPr id="285" name="Rectangle 193"/>
            <p:cNvSpPr>
              <a:spLocks noChangeArrowheads="1"/>
            </p:cNvSpPr>
            <p:nvPr/>
          </p:nvSpPr>
          <p:spPr bwMode="auto">
            <a:xfrm>
              <a:off x="3210588" y="4472306"/>
              <a:ext cx="228671" cy="227961"/>
            </a:xfrm>
            <a:prstGeom prst="rect">
              <a:avLst/>
            </a:prstGeom>
            <a:solidFill>
              <a:schemeClr val="bg1"/>
            </a:solidFill>
            <a:ln w="9525" algn="ctr">
              <a:solidFill>
                <a:schemeClr val="bg1"/>
              </a:solidFill>
              <a:round/>
            </a:ln>
          </p:spPr>
          <p:txBody>
            <a:bodyPr/>
            <a:lstStyle/>
            <a:p>
              <a:endParaRPr lang="en-US"/>
            </a:p>
          </p:txBody>
        </p:sp>
        <p:sp>
          <p:nvSpPr>
            <p:cNvPr id="286" name="TextBox 194"/>
            <p:cNvSpPr txBox="1">
              <a:spLocks noChangeArrowheads="1"/>
            </p:cNvSpPr>
            <p:nvPr/>
          </p:nvSpPr>
          <p:spPr bwMode="auto">
            <a:xfrm>
              <a:off x="3200400" y="4448175"/>
              <a:ext cx="269710" cy="276225"/>
            </a:xfrm>
            <a:prstGeom prst="rect">
              <a:avLst/>
            </a:prstGeom>
            <a:noFill/>
            <a:ln w="9525">
              <a:noFill/>
              <a:miter lim="800000"/>
            </a:ln>
          </p:spPr>
          <p:txBody>
            <a:bodyPr wrap="none">
              <a:spAutoFit/>
            </a:bodyPr>
            <a:lstStyle/>
            <a:p>
              <a:pPr algn="ctr"/>
              <a:r>
                <a:rPr lang="en-US" sz="1200" b="0"/>
                <a:t>a</a:t>
              </a:r>
              <a:endParaRPr lang="en-US" b="0" baseline="-25000"/>
            </a:p>
          </p:txBody>
        </p:sp>
        <p:sp>
          <p:nvSpPr>
            <p:cNvPr id="287" name="Rectangle 191"/>
            <p:cNvSpPr>
              <a:spLocks noChangeArrowheads="1"/>
            </p:cNvSpPr>
            <p:nvPr/>
          </p:nvSpPr>
          <p:spPr bwMode="auto">
            <a:xfrm>
              <a:off x="3515483" y="4472306"/>
              <a:ext cx="228671" cy="227961"/>
            </a:xfrm>
            <a:prstGeom prst="rect">
              <a:avLst/>
            </a:prstGeom>
            <a:noFill/>
            <a:ln w="9525" algn="ctr">
              <a:solidFill>
                <a:schemeClr val="bg1"/>
              </a:solidFill>
              <a:round/>
            </a:ln>
          </p:spPr>
          <p:txBody>
            <a:bodyPr/>
            <a:lstStyle/>
            <a:p>
              <a:endParaRPr lang="en-US">
                <a:solidFill>
                  <a:schemeClr val="bg1"/>
                </a:solidFill>
              </a:endParaRPr>
            </a:p>
          </p:txBody>
        </p:sp>
        <p:sp>
          <p:nvSpPr>
            <p:cNvPr id="288" name="TextBox 192"/>
            <p:cNvSpPr txBox="1">
              <a:spLocks noChangeArrowheads="1"/>
            </p:cNvSpPr>
            <p:nvPr/>
          </p:nvSpPr>
          <p:spPr bwMode="auto">
            <a:xfrm>
              <a:off x="3505295" y="4448175"/>
              <a:ext cx="269710" cy="276225"/>
            </a:xfrm>
            <a:prstGeom prst="rect">
              <a:avLst/>
            </a:prstGeom>
            <a:noFill/>
            <a:ln w="9525">
              <a:noFill/>
              <a:miter lim="800000"/>
            </a:ln>
          </p:spPr>
          <p:txBody>
            <a:bodyPr wrap="none">
              <a:spAutoFit/>
            </a:bodyPr>
            <a:lstStyle/>
            <a:p>
              <a:r>
                <a:rPr lang="en-US" sz="1200" b="0">
                  <a:solidFill>
                    <a:schemeClr val="bg1"/>
                  </a:solidFill>
                </a:rPr>
                <a:t>1</a:t>
              </a:r>
              <a:endParaRPr lang="en-US" b="0" baseline="-25000">
                <a:solidFill>
                  <a:schemeClr val="bg1"/>
                </a:solidFill>
              </a:endParaRPr>
            </a:p>
          </p:txBody>
        </p:sp>
        <p:sp>
          <p:nvSpPr>
            <p:cNvPr id="289" name="Rectangle 196"/>
            <p:cNvSpPr>
              <a:spLocks noChangeArrowheads="1"/>
            </p:cNvSpPr>
            <p:nvPr/>
          </p:nvSpPr>
          <p:spPr bwMode="auto">
            <a:xfrm>
              <a:off x="3744154" y="4472306"/>
              <a:ext cx="228671" cy="227961"/>
            </a:xfrm>
            <a:prstGeom prst="rect">
              <a:avLst/>
            </a:prstGeom>
            <a:noFill/>
            <a:ln w="9525" algn="ctr">
              <a:solidFill>
                <a:schemeClr val="bg1"/>
              </a:solidFill>
              <a:round/>
            </a:ln>
          </p:spPr>
          <p:txBody>
            <a:bodyPr/>
            <a:lstStyle/>
            <a:p>
              <a:endParaRPr lang="en-US">
                <a:solidFill>
                  <a:schemeClr val="bg1"/>
                </a:solidFill>
              </a:endParaRPr>
            </a:p>
          </p:txBody>
        </p:sp>
        <p:sp>
          <p:nvSpPr>
            <p:cNvPr id="290" name="TextBox 197"/>
            <p:cNvSpPr txBox="1">
              <a:spLocks noChangeArrowheads="1"/>
            </p:cNvSpPr>
            <p:nvPr/>
          </p:nvSpPr>
          <p:spPr bwMode="auto">
            <a:xfrm>
              <a:off x="3733965" y="4448175"/>
              <a:ext cx="269710" cy="276225"/>
            </a:xfrm>
            <a:prstGeom prst="rect">
              <a:avLst/>
            </a:prstGeom>
            <a:noFill/>
            <a:ln w="9525">
              <a:noFill/>
              <a:miter lim="800000"/>
            </a:ln>
          </p:spPr>
          <p:txBody>
            <a:bodyPr wrap="none">
              <a:spAutoFit/>
            </a:bodyPr>
            <a:lstStyle/>
            <a:p>
              <a:r>
                <a:rPr lang="en-US" sz="1200" b="0">
                  <a:solidFill>
                    <a:schemeClr val="bg1"/>
                  </a:solidFill>
                </a:rPr>
                <a:t>5</a:t>
              </a:r>
              <a:endParaRPr lang="en-US" b="0" baseline="-25000">
                <a:solidFill>
                  <a:schemeClr val="bg1"/>
                </a:solidFill>
              </a:endParaRPr>
            </a:p>
          </p:txBody>
        </p:sp>
      </p:grpSp>
      <p:grpSp>
        <p:nvGrpSpPr>
          <p:cNvPr id="12" name="Group 331"/>
          <p:cNvGrpSpPr/>
          <p:nvPr/>
        </p:nvGrpSpPr>
        <p:grpSpPr>
          <a:xfrm>
            <a:off x="4572000" y="4448175"/>
            <a:ext cx="803275" cy="276225"/>
            <a:chOff x="4572000" y="4448175"/>
            <a:chExt cx="803275" cy="276225"/>
          </a:xfrm>
        </p:grpSpPr>
        <p:sp>
          <p:nvSpPr>
            <p:cNvPr id="291" name="Rectangle 199"/>
            <p:cNvSpPr>
              <a:spLocks noChangeArrowheads="1"/>
            </p:cNvSpPr>
            <p:nvPr/>
          </p:nvSpPr>
          <p:spPr bwMode="auto">
            <a:xfrm>
              <a:off x="4582188" y="4472306"/>
              <a:ext cx="228671" cy="227961"/>
            </a:xfrm>
            <a:prstGeom prst="rect">
              <a:avLst/>
            </a:prstGeom>
            <a:solidFill>
              <a:schemeClr val="bg1"/>
            </a:solidFill>
            <a:ln w="9525" algn="ctr">
              <a:solidFill>
                <a:schemeClr val="bg1"/>
              </a:solidFill>
              <a:round/>
            </a:ln>
          </p:spPr>
          <p:txBody>
            <a:bodyPr/>
            <a:lstStyle/>
            <a:p>
              <a:endParaRPr lang="en-US"/>
            </a:p>
          </p:txBody>
        </p:sp>
        <p:sp>
          <p:nvSpPr>
            <p:cNvPr id="292" name="TextBox 200"/>
            <p:cNvSpPr txBox="1">
              <a:spLocks noChangeArrowheads="1"/>
            </p:cNvSpPr>
            <p:nvPr/>
          </p:nvSpPr>
          <p:spPr bwMode="auto">
            <a:xfrm>
              <a:off x="4572000" y="4448175"/>
              <a:ext cx="269710" cy="276225"/>
            </a:xfrm>
            <a:prstGeom prst="rect">
              <a:avLst/>
            </a:prstGeom>
            <a:noFill/>
            <a:ln w="9525">
              <a:noFill/>
              <a:miter lim="800000"/>
            </a:ln>
          </p:spPr>
          <p:txBody>
            <a:bodyPr wrap="none">
              <a:spAutoFit/>
            </a:bodyPr>
            <a:lstStyle/>
            <a:p>
              <a:pPr algn="ctr"/>
              <a:r>
                <a:rPr lang="en-US" sz="1200" b="0"/>
                <a:t>b</a:t>
              </a:r>
              <a:endParaRPr lang="en-US" b="0" baseline="-25000"/>
            </a:p>
          </p:txBody>
        </p:sp>
        <p:sp>
          <p:nvSpPr>
            <p:cNvPr id="293" name="Rectangle 202"/>
            <p:cNvSpPr>
              <a:spLocks noChangeArrowheads="1"/>
            </p:cNvSpPr>
            <p:nvPr/>
          </p:nvSpPr>
          <p:spPr bwMode="auto">
            <a:xfrm>
              <a:off x="4887083" y="4472306"/>
              <a:ext cx="228671" cy="227961"/>
            </a:xfrm>
            <a:prstGeom prst="rect">
              <a:avLst/>
            </a:prstGeom>
            <a:noFill/>
            <a:ln w="9525" algn="ctr">
              <a:solidFill>
                <a:schemeClr val="bg1"/>
              </a:solidFill>
              <a:round/>
            </a:ln>
          </p:spPr>
          <p:txBody>
            <a:bodyPr/>
            <a:lstStyle/>
            <a:p>
              <a:endParaRPr lang="en-US">
                <a:solidFill>
                  <a:schemeClr val="bg1"/>
                </a:solidFill>
              </a:endParaRPr>
            </a:p>
          </p:txBody>
        </p:sp>
        <p:sp>
          <p:nvSpPr>
            <p:cNvPr id="294" name="TextBox 203"/>
            <p:cNvSpPr txBox="1">
              <a:spLocks noChangeArrowheads="1"/>
            </p:cNvSpPr>
            <p:nvPr/>
          </p:nvSpPr>
          <p:spPr bwMode="auto">
            <a:xfrm>
              <a:off x="4876895" y="4448175"/>
              <a:ext cx="269710" cy="276225"/>
            </a:xfrm>
            <a:prstGeom prst="rect">
              <a:avLst/>
            </a:prstGeom>
            <a:noFill/>
            <a:ln w="9525">
              <a:noFill/>
              <a:miter lim="800000"/>
            </a:ln>
          </p:spPr>
          <p:txBody>
            <a:bodyPr wrap="none">
              <a:spAutoFit/>
            </a:bodyPr>
            <a:lstStyle/>
            <a:p>
              <a:r>
                <a:rPr lang="en-US" sz="1200" b="0">
                  <a:solidFill>
                    <a:schemeClr val="bg1"/>
                  </a:solidFill>
                </a:rPr>
                <a:t>2</a:t>
              </a:r>
              <a:endParaRPr lang="en-US" b="0" baseline="-25000">
                <a:solidFill>
                  <a:schemeClr val="bg1"/>
                </a:solidFill>
              </a:endParaRPr>
            </a:p>
          </p:txBody>
        </p:sp>
        <p:sp>
          <p:nvSpPr>
            <p:cNvPr id="295" name="Rectangle 205"/>
            <p:cNvSpPr>
              <a:spLocks noChangeArrowheads="1"/>
            </p:cNvSpPr>
            <p:nvPr/>
          </p:nvSpPr>
          <p:spPr bwMode="auto">
            <a:xfrm>
              <a:off x="5115754" y="4472306"/>
              <a:ext cx="228671" cy="227961"/>
            </a:xfrm>
            <a:prstGeom prst="rect">
              <a:avLst/>
            </a:prstGeom>
            <a:noFill/>
            <a:ln w="9525" algn="ctr">
              <a:solidFill>
                <a:schemeClr val="bg1"/>
              </a:solidFill>
              <a:round/>
            </a:ln>
          </p:spPr>
          <p:txBody>
            <a:bodyPr/>
            <a:lstStyle/>
            <a:p>
              <a:endParaRPr lang="en-US">
                <a:solidFill>
                  <a:schemeClr val="bg1"/>
                </a:solidFill>
              </a:endParaRPr>
            </a:p>
          </p:txBody>
        </p:sp>
        <p:sp>
          <p:nvSpPr>
            <p:cNvPr id="296" name="TextBox 206"/>
            <p:cNvSpPr txBox="1">
              <a:spLocks noChangeArrowheads="1"/>
            </p:cNvSpPr>
            <p:nvPr/>
          </p:nvSpPr>
          <p:spPr bwMode="auto">
            <a:xfrm>
              <a:off x="5105565" y="4448175"/>
              <a:ext cx="269710" cy="276225"/>
            </a:xfrm>
            <a:prstGeom prst="rect">
              <a:avLst/>
            </a:prstGeom>
            <a:noFill/>
            <a:ln w="9525">
              <a:noFill/>
              <a:miter lim="800000"/>
            </a:ln>
          </p:spPr>
          <p:txBody>
            <a:bodyPr wrap="none">
              <a:spAutoFit/>
            </a:bodyPr>
            <a:lstStyle/>
            <a:p>
              <a:r>
                <a:rPr lang="en-US" sz="1200" b="0">
                  <a:solidFill>
                    <a:schemeClr val="bg1"/>
                  </a:solidFill>
                </a:rPr>
                <a:t>7</a:t>
              </a:r>
              <a:endParaRPr lang="en-US" b="0" baseline="-25000">
                <a:solidFill>
                  <a:schemeClr val="bg1"/>
                </a:solidFill>
              </a:endParaRPr>
            </a:p>
          </p:txBody>
        </p:sp>
      </p:grpSp>
      <p:grpSp>
        <p:nvGrpSpPr>
          <p:cNvPr id="13" name="Group 330"/>
          <p:cNvGrpSpPr/>
          <p:nvPr/>
        </p:nvGrpSpPr>
        <p:grpSpPr>
          <a:xfrm>
            <a:off x="5867400" y="4448175"/>
            <a:ext cx="1031830" cy="276225"/>
            <a:chOff x="5867400" y="4448175"/>
            <a:chExt cx="1031830" cy="276225"/>
          </a:xfrm>
        </p:grpSpPr>
        <p:sp>
          <p:nvSpPr>
            <p:cNvPr id="297" name="Rectangle 208"/>
            <p:cNvSpPr>
              <a:spLocks noChangeArrowheads="1"/>
            </p:cNvSpPr>
            <p:nvPr/>
          </p:nvSpPr>
          <p:spPr bwMode="auto">
            <a:xfrm>
              <a:off x="5877587" y="4472306"/>
              <a:ext cx="228645" cy="227961"/>
            </a:xfrm>
            <a:prstGeom prst="rect">
              <a:avLst/>
            </a:prstGeom>
            <a:solidFill>
              <a:schemeClr val="bg1"/>
            </a:solidFill>
            <a:ln w="9525" algn="ctr">
              <a:solidFill>
                <a:schemeClr val="bg1"/>
              </a:solidFill>
              <a:round/>
            </a:ln>
          </p:spPr>
          <p:txBody>
            <a:bodyPr/>
            <a:lstStyle/>
            <a:p>
              <a:endParaRPr lang="en-US"/>
            </a:p>
          </p:txBody>
        </p:sp>
        <p:sp>
          <p:nvSpPr>
            <p:cNvPr id="298" name="TextBox 209"/>
            <p:cNvSpPr txBox="1">
              <a:spLocks noChangeArrowheads="1"/>
            </p:cNvSpPr>
            <p:nvPr/>
          </p:nvSpPr>
          <p:spPr bwMode="auto">
            <a:xfrm>
              <a:off x="5867400" y="4448175"/>
              <a:ext cx="269679" cy="276225"/>
            </a:xfrm>
            <a:prstGeom prst="rect">
              <a:avLst/>
            </a:prstGeom>
            <a:noFill/>
            <a:ln w="9525">
              <a:noFill/>
              <a:miter lim="800000"/>
            </a:ln>
          </p:spPr>
          <p:txBody>
            <a:bodyPr wrap="none">
              <a:spAutoFit/>
            </a:bodyPr>
            <a:lstStyle/>
            <a:p>
              <a:pPr algn="ctr"/>
              <a:r>
                <a:rPr lang="en-US" sz="1200" b="0"/>
                <a:t>c</a:t>
              </a:r>
              <a:endParaRPr lang="en-US" b="0" baseline="-25000"/>
            </a:p>
          </p:txBody>
        </p:sp>
        <p:sp>
          <p:nvSpPr>
            <p:cNvPr id="299" name="Rectangle 211"/>
            <p:cNvSpPr>
              <a:spLocks noChangeArrowheads="1"/>
            </p:cNvSpPr>
            <p:nvPr/>
          </p:nvSpPr>
          <p:spPr bwMode="auto">
            <a:xfrm>
              <a:off x="6182447" y="4472306"/>
              <a:ext cx="228645" cy="227961"/>
            </a:xfrm>
            <a:prstGeom prst="rect">
              <a:avLst/>
            </a:prstGeom>
            <a:noFill/>
            <a:ln w="9525" algn="ctr">
              <a:solidFill>
                <a:schemeClr val="bg1"/>
              </a:solidFill>
              <a:round/>
            </a:ln>
          </p:spPr>
          <p:txBody>
            <a:bodyPr/>
            <a:lstStyle/>
            <a:p>
              <a:endParaRPr lang="en-US">
                <a:solidFill>
                  <a:schemeClr val="bg1"/>
                </a:solidFill>
              </a:endParaRPr>
            </a:p>
          </p:txBody>
        </p:sp>
        <p:sp>
          <p:nvSpPr>
            <p:cNvPr id="300" name="TextBox 212"/>
            <p:cNvSpPr txBox="1">
              <a:spLocks noChangeArrowheads="1"/>
            </p:cNvSpPr>
            <p:nvPr/>
          </p:nvSpPr>
          <p:spPr bwMode="auto">
            <a:xfrm>
              <a:off x="6172260" y="4448175"/>
              <a:ext cx="269679" cy="276225"/>
            </a:xfrm>
            <a:prstGeom prst="rect">
              <a:avLst/>
            </a:prstGeom>
            <a:noFill/>
            <a:ln w="9525">
              <a:noFill/>
              <a:miter lim="800000"/>
            </a:ln>
          </p:spPr>
          <p:txBody>
            <a:bodyPr wrap="none">
              <a:spAutoFit/>
            </a:bodyPr>
            <a:lstStyle/>
            <a:p>
              <a:r>
                <a:rPr lang="en-US" sz="1200" b="0">
                  <a:solidFill>
                    <a:schemeClr val="bg1"/>
                  </a:solidFill>
                </a:rPr>
                <a:t>2</a:t>
              </a:r>
              <a:endParaRPr lang="en-US" b="0" baseline="-25000">
                <a:solidFill>
                  <a:schemeClr val="bg1"/>
                </a:solidFill>
              </a:endParaRPr>
            </a:p>
          </p:txBody>
        </p:sp>
        <p:sp>
          <p:nvSpPr>
            <p:cNvPr id="301" name="Rectangle 214"/>
            <p:cNvSpPr>
              <a:spLocks noChangeArrowheads="1"/>
            </p:cNvSpPr>
            <p:nvPr/>
          </p:nvSpPr>
          <p:spPr bwMode="auto">
            <a:xfrm>
              <a:off x="6411092" y="4472306"/>
              <a:ext cx="228645" cy="227961"/>
            </a:xfrm>
            <a:prstGeom prst="rect">
              <a:avLst/>
            </a:prstGeom>
            <a:noFill/>
            <a:ln w="9525" algn="ctr">
              <a:solidFill>
                <a:schemeClr val="bg1"/>
              </a:solidFill>
              <a:round/>
            </a:ln>
          </p:spPr>
          <p:txBody>
            <a:bodyPr/>
            <a:lstStyle/>
            <a:p>
              <a:endParaRPr lang="en-US">
                <a:solidFill>
                  <a:schemeClr val="bg1"/>
                </a:solidFill>
              </a:endParaRPr>
            </a:p>
          </p:txBody>
        </p:sp>
        <p:sp>
          <p:nvSpPr>
            <p:cNvPr id="302" name="TextBox 215"/>
            <p:cNvSpPr txBox="1">
              <a:spLocks noChangeArrowheads="1"/>
            </p:cNvSpPr>
            <p:nvPr/>
          </p:nvSpPr>
          <p:spPr bwMode="auto">
            <a:xfrm>
              <a:off x="6400905" y="4448175"/>
              <a:ext cx="269679" cy="276225"/>
            </a:xfrm>
            <a:prstGeom prst="rect">
              <a:avLst/>
            </a:prstGeom>
            <a:noFill/>
            <a:ln w="9525">
              <a:noFill/>
              <a:miter lim="800000"/>
            </a:ln>
          </p:spPr>
          <p:txBody>
            <a:bodyPr wrap="none">
              <a:spAutoFit/>
            </a:bodyPr>
            <a:lstStyle/>
            <a:p>
              <a:r>
                <a:rPr lang="en-US" sz="1200" b="0" dirty="0">
                  <a:solidFill>
                    <a:schemeClr val="bg1"/>
                  </a:solidFill>
                </a:rPr>
                <a:t>9</a:t>
              </a:r>
              <a:endParaRPr lang="en-US" b="0" baseline="-25000" dirty="0">
                <a:solidFill>
                  <a:schemeClr val="bg1"/>
                </a:solidFill>
              </a:endParaRPr>
            </a:p>
          </p:txBody>
        </p:sp>
        <p:sp>
          <p:nvSpPr>
            <p:cNvPr id="303" name="Rectangle 217"/>
            <p:cNvSpPr>
              <a:spLocks noChangeArrowheads="1"/>
            </p:cNvSpPr>
            <p:nvPr/>
          </p:nvSpPr>
          <p:spPr bwMode="auto">
            <a:xfrm>
              <a:off x="6639738" y="4472306"/>
              <a:ext cx="228645" cy="227961"/>
            </a:xfrm>
            <a:prstGeom prst="rect">
              <a:avLst/>
            </a:prstGeom>
            <a:noFill/>
            <a:ln w="9525" algn="ctr">
              <a:solidFill>
                <a:schemeClr val="bg1"/>
              </a:solidFill>
              <a:round/>
            </a:ln>
          </p:spPr>
          <p:txBody>
            <a:bodyPr/>
            <a:lstStyle/>
            <a:p>
              <a:endParaRPr lang="en-US">
                <a:solidFill>
                  <a:schemeClr val="bg1"/>
                </a:solidFill>
              </a:endParaRPr>
            </a:p>
          </p:txBody>
        </p:sp>
        <p:sp>
          <p:nvSpPr>
            <p:cNvPr id="304" name="TextBox 218"/>
            <p:cNvSpPr txBox="1">
              <a:spLocks noChangeArrowheads="1"/>
            </p:cNvSpPr>
            <p:nvPr/>
          </p:nvSpPr>
          <p:spPr bwMode="auto">
            <a:xfrm>
              <a:off x="6629551" y="4448175"/>
              <a:ext cx="269679" cy="276225"/>
            </a:xfrm>
            <a:prstGeom prst="rect">
              <a:avLst/>
            </a:prstGeom>
            <a:noFill/>
            <a:ln w="9525">
              <a:noFill/>
              <a:miter lim="800000"/>
            </a:ln>
          </p:spPr>
          <p:txBody>
            <a:bodyPr wrap="none">
              <a:spAutoFit/>
            </a:bodyPr>
            <a:lstStyle/>
            <a:p>
              <a:r>
                <a:rPr lang="en-US" sz="1200" b="0" dirty="0">
                  <a:solidFill>
                    <a:schemeClr val="bg1"/>
                  </a:solidFill>
                </a:rPr>
                <a:t>8</a:t>
              </a:r>
              <a:endParaRPr lang="en-US" b="0" baseline="-25000" dirty="0">
                <a:solidFill>
                  <a:schemeClr val="bg1"/>
                </a:solidFill>
              </a:endParaRPr>
            </a:p>
          </p:txBody>
        </p:sp>
      </p:grpSp>
      <p:grpSp>
        <p:nvGrpSpPr>
          <p:cNvPr id="14" name="Group 329"/>
          <p:cNvGrpSpPr/>
          <p:nvPr/>
        </p:nvGrpSpPr>
        <p:grpSpPr>
          <a:xfrm>
            <a:off x="3048000" y="6276975"/>
            <a:ext cx="547688" cy="276225"/>
            <a:chOff x="3048000" y="6276975"/>
            <a:chExt cx="547688" cy="276225"/>
          </a:xfrm>
        </p:grpSpPr>
        <p:sp>
          <p:nvSpPr>
            <p:cNvPr id="307" name="Rectangle 148"/>
            <p:cNvSpPr>
              <a:spLocks noChangeArrowheads="1"/>
            </p:cNvSpPr>
            <p:nvPr/>
          </p:nvSpPr>
          <p:spPr bwMode="auto">
            <a:xfrm>
              <a:off x="3093340" y="6301106"/>
              <a:ext cx="228504" cy="227961"/>
            </a:xfrm>
            <a:prstGeom prst="rect">
              <a:avLst/>
            </a:prstGeom>
            <a:solidFill>
              <a:schemeClr val="bg1"/>
            </a:solidFill>
            <a:ln w="9525" algn="ctr">
              <a:solidFill>
                <a:schemeClr val="bg1"/>
              </a:solidFill>
              <a:round/>
            </a:ln>
          </p:spPr>
          <p:txBody>
            <a:bodyPr/>
            <a:lstStyle/>
            <a:p>
              <a:endParaRPr lang="en-US"/>
            </a:p>
          </p:txBody>
        </p:sp>
        <p:sp>
          <p:nvSpPr>
            <p:cNvPr id="308" name="TextBox 155"/>
            <p:cNvSpPr txBox="1">
              <a:spLocks noChangeArrowheads="1"/>
            </p:cNvSpPr>
            <p:nvPr/>
          </p:nvSpPr>
          <p:spPr bwMode="auto">
            <a:xfrm>
              <a:off x="3048000" y="6276975"/>
              <a:ext cx="293547" cy="276225"/>
            </a:xfrm>
            <a:prstGeom prst="rect">
              <a:avLst/>
            </a:prstGeom>
            <a:noFill/>
            <a:ln w="9525">
              <a:noFill/>
              <a:miter lim="800000"/>
            </a:ln>
          </p:spPr>
          <p:txBody>
            <a:bodyPr wrap="none">
              <a:spAutoFit/>
            </a:bodyPr>
            <a:lstStyle/>
            <a:p>
              <a:r>
                <a:rPr lang="en-US" sz="1200" b="0"/>
                <a:t>r</a:t>
              </a:r>
              <a:r>
                <a:rPr lang="en-US" sz="1200" b="0" baseline="-25000"/>
                <a:t>1</a:t>
              </a:r>
              <a:endParaRPr lang="en-US" b="0" baseline="-25000"/>
            </a:p>
          </p:txBody>
        </p:sp>
        <p:sp>
          <p:nvSpPr>
            <p:cNvPr id="309" name="Rectangle 162"/>
            <p:cNvSpPr>
              <a:spLocks noChangeArrowheads="1"/>
            </p:cNvSpPr>
            <p:nvPr/>
          </p:nvSpPr>
          <p:spPr bwMode="auto">
            <a:xfrm>
              <a:off x="3321844" y="6301106"/>
              <a:ext cx="228504" cy="227961"/>
            </a:xfrm>
            <a:prstGeom prst="rect">
              <a:avLst/>
            </a:prstGeom>
            <a:noFill/>
            <a:ln w="9525" algn="ctr">
              <a:solidFill>
                <a:schemeClr val="bg1"/>
              </a:solidFill>
              <a:round/>
            </a:ln>
          </p:spPr>
          <p:txBody>
            <a:bodyPr/>
            <a:lstStyle/>
            <a:p>
              <a:endParaRPr lang="en-US">
                <a:solidFill>
                  <a:schemeClr val="bg1"/>
                </a:solidFill>
              </a:endParaRPr>
            </a:p>
          </p:txBody>
        </p:sp>
        <p:sp>
          <p:nvSpPr>
            <p:cNvPr id="310" name="TextBox 167"/>
            <p:cNvSpPr txBox="1">
              <a:spLocks noChangeArrowheads="1"/>
            </p:cNvSpPr>
            <p:nvPr/>
          </p:nvSpPr>
          <p:spPr bwMode="auto">
            <a:xfrm>
              <a:off x="3276504" y="6276975"/>
              <a:ext cx="319184" cy="276225"/>
            </a:xfrm>
            <a:prstGeom prst="rect">
              <a:avLst/>
            </a:prstGeom>
            <a:noFill/>
            <a:ln w="9525">
              <a:noFill/>
              <a:miter lim="800000"/>
            </a:ln>
          </p:spPr>
          <p:txBody>
            <a:bodyPr wrap="none">
              <a:spAutoFit/>
            </a:bodyPr>
            <a:lstStyle/>
            <a:p>
              <a:r>
                <a:rPr lang="en-US" sz="1200" b="0">
                  <a:solidFill>
                    <a:schemeClr val="bg1"/>
                  </a:solidFill>
                </a:rPr>
                <a:t>s</a:t>
              </a:r>
              <a:r>
                <a:rPr lang="en-US" sz="1200" b="0" baseline="-25000">
                  <a:solidFill>
                    <a:schemeClr val="bg1"/>
                  </a:solidFill>
                </a:rPr>
                <a:t>1</a:t>
              </a:r>
              <a:endParaRPr lang="en-US" b="0" baseline="-25000">
                <a:solidFill>
                  <a:schemeClr val="bg1"/>
                </a:solidFill>
              </a:endParaRPr>
            </a:p>
          </p:txBody>
        </p:sp>
      </p:grpSp>
      <p:grpSp>
        <p:nvGrpSpPr>
          <p:cNvPr id="15" name="Group 328"/>
          <p:cNvGrpSpPr/>
          <p:nvPr/>
        </p:nvGrpSpPr>
        <p:grpSpPr>
          <a:xfrm>
            <a:off x="4405313" y="6276975"/>
            <a:ext cx="547687" cy="276225"/>
            <a:chOff x="4405313" y="6276975"/>
            <a:chExt cx="547687" cy="276225"/>
          </a:xfrm>
        </p:grpSpPr>
        <p:sp>
          <p:nvSpPr>
            <p:cNvPr id="311" name="Rectangle 183"/>
            <p:cNvSpPr>
              <a:spLocks noChangeArrowheads="1"/>
            </p:cNvSpPr>
            <p:nvPr/>
          </p:nvSpPr>
          <p:spPr bwMode="auto">
            <a:xfrm>
              <a:off x="4450653" y="6301106"/>
              <a:ext cx="228504" cy="227961"/>
            </a:xfrm>
            <a:prstGeom prst="rect">
              <a:avLst/>
            </a:prstGeom>
            <a:solidFill>
              <a:schemeClr val="bg1"/>
            </a:solidFill>
            <a:ln w="9525" algn="ctr">
              <a:solidFill>
                <a:schemeClr val="bg1"/>
              </a:solidFill>
              <a:round/>
            </a:ln>
          </p:spPr>
          <p:txBody>
            <a:bodyPr/>
            <a:lstStyle/>
            <a:p>
              <a:endParaRPr lang="en-US"/>
            </a:p>
          </p:txBody>
        </p:sp>
        <p:sp>
          <p:nvSpPr>
            <p:cNvPr id="312" name="TextBox 188"/>
            <p:cNvSpPr txBox="1">
              <a:spLocks noChangeArrowheads="1"/>
            </p:cNvSpPr>
            <p:nvPr/>
          </p:nvSpPr>
          <p:spPr bwMode="auto">
            <a:xfrm>
              <a:off x="4405313" y="6276975"/>
              <a:ext cx="293546" cy="276225"/>
            </a:xfrm>
            <a:prstGeom prst="rect">
              <a:avLst/>
            </a:prstGeom>
            <a:noFill/>
            <a:ln w="9525">
              <a:noFill/>
              <a:miter lim="800000"/>
            </a:ln>
          </p:spPr>
          <p:txBody>
            <a:bodyPr wrap="none">
              <a:spAutoFit/>
            </a:bodyPr>
            <a:lstStyle/>
            <a:p>
              <a:r>
                <a:rPr lang="en-US" sz="1200" b="0"/>
                <a:t>r</a:t>
              </a:r>
              <a:r>
                <a:rPr lang="en-US" sz="1200" b="0" baseline="-25000"/>
                <a:t>2</a:t>
              </a:r>
              <a:endParaRPr lang="en-US" b="0" baseline="-25000"/>
            </a:p>
          </p:txBody>
        </p:sp>
        <p:sp>
          <p:nvSpPr>
            <p:cNvPr id="313" name="Rectangle 189"/>
            <p:cNvSpPr>
              <a:spLocks noChangeArrowheads="1"/>
            </p:cNvSpPr>
            <p:nvPr/>
          </p:nvSpPr>
          <p:spPr bwMode="auto">
            <a:xfrm>
              <a:off x="4679157" y="6301106"/>
              <a:ext cx="228504" cy="227961"/>
            </a:xfrm>
            <a:prstGeom prst="rect">
              <a:avLst/>
            </a:prstGeom>
            <a:noFill/>
            <a:ln w="9525" algn="ctr">
              <a:solidFill>
                <a:schemeClr val="bg1"/>
              </a:solidFill>
              <a:round/>
            </a:ln>
          </p:spPr>
          <p:txBody>
            <a:bodyPr/>
            <a:lstStyle/>
            <a:p>
              <a:endParaRPr lang="en-US">
                <a:solidFill>
                  <a:schemeClr val="bg1"/>
                </a:solidFill>
              </a:endParaRPr>
            </a:p>
          </p:txBody>
        </p:sp>
        <p:sp>
          <p:nvSpPr>
            <p:cNvPr id="314" name="TextBox 190"/>
            <p:cNvSpPr txBox="1">
              <a:spLocks noChangeArrowheads="1"/>
            </p:cNvSpPr>
            <p:nvPr/>
          </p:nvSpPr>
          <p:spPr bwMode="auto">
            <a:xfrm>
              <a:off x="4633817" y="6276975"/>
              <a:ext cx="319183" cy="276225"/>
            </a:xfrm>
            <a:prstGeom prst="rect">
              <a:avLst/>
            </a:prstGeom>
            <a:noFill/>
            <a:ln w="9525">
              <a:noFill/>
              <a:miter lim="800000"/>
            </a:ln>
          </p:spPr>
          <p:txBody>
            <a:bodyPr wrap="none">
              <a:spAutoFit/>
            </a:bodyPr>
            <a:lstStyle/>
            <a:p>
              <a:r>
                <a:rPr lang="en-US" sz="1200" b="0">
                  <a:solidFill>
                    <a:schemeClr val="bg1"/>
                  </a:solidFill>
                </a:rPr>
                <a:t>s</a:t>
              </a:r>
              <a:r>
                <a:rPr lang="en-US" sz="1200" b="0" baseline="-25000">
                  <a:solidFill>
                    <a:schemeClr val="bg1"/>
                  </a:solidFill>
                </a:rPr>
                <a:t>2</a:t>
              </a:r>
              <a:endParaRPr lang="en-US" b="0" baseline="-25000">
                <a:solidFill>
                  <a:schemeClr val="bg1"/>
                </a:solidFill>
              </a:endParaRPr>
            </a:p>
          </p:txBody>
        </p:sp>
      </p:grpSp>
      <p:grpSp>
        <p:nvGrpSpPr>
          <p:cNvPr id="16" name="Group 327"/>
          <p:cNvGrpSpPr/>
          <p:nvPr/>
        </p:nvGrpSpPr>
        <p:grpSpPr>
          <a:xfrm>
            <a:off x="5715000" y="6276975"/>
            <a:ext cx="547688" cy="276225"/>
            <a:chOff x="5715000" y="6276975"/>
            <a:chExt cx="547688" cy="276225"/>
          </a:xfrm>
        </p:grpSpPr>
        <p:sp>
          <p:nvSpPr>
            <p:cNvPr id="315" name="Rectangle 195"/>
            <p:cNvSpPr>
              <a:spLocks noChangeArrowheads="1"/>
            </p:cNvSpPr>
            <p:nvPr/>
          </p:nvSpPr>
          <p:spPr bwMode="auto">
            <a:xfrm>
              <a:off x="5760340" y="6301106"/>
              <a:ext cx="228504" cy="227961"/>
            </a:xfrm>
            <a:prstGeom prst="rect">
              <a:avLst/>
            </a:prstGeom>
            <a:solidFill>
              <a:schemeClr val="bg1"/>
            </a:solidFill>
            <a:ln w="9525" algn="ctr">
              <a:solidFill>
                <a:schemeClr val="bg1"/>
              </a:solidFill>
              <a:round/>
            </a:ln>
          </p:spPr>
          <p:txBody>
            <a:bodyPr/>
            <a:lstStyle/>
            <a:p>
              <a:endParaRPr lang="en-US"/>
            </a:p>
          </p:txBody>
        </p:sp>
        <p:sp>
          <p:nvSpPr>
            <p:cNvPr id="316" name="TextBox 198"/>
            <p:cNvSpPr txBox="1">
              <a:spLocks noChangeArrowheads="1"/>
            </p:cNvSpPr>
            <p:nvPr/>
          </p:nvSpPr>
          <p:spPr bwMode="auto">
            <a:xfrm>
              <a:off x="5715000" y="6276975"/>
              <a:ext cx="293547" cy="276225"/>
            </a:xfrm>
            <a:prstGeom prst="rect">
              <a:avLst/>
            </a:prstGeom>
            <a:noFill/>
            <a:ln w="9525">
              <a:noFill/>
              <a:miter lim="800000"/>
            </a:ln>
          </p:spPr>
          <p:txBody>
            <a:bodyPr wrap="none">
              <a:spAutoFit/>
            </a:bodyPr>
            <a:lstStyle/>
            <a:p>
              <a:r>
                <a:rPr lang="en-US" sz="1200" b="0"/>
                <a:t>r</a:t>
              </a:r>
              <a:r>
                <a:rPr lang="en-US" sz="1200" b="0" baseline="-25000"/>
                <a:t>3</a:t>
              </a:r>
              <a:endParaRPr lang="en-US" b="0" baseline="-25000"/>
            </a:p>
          </p:txBody>
        </p:sp>
        <p:sp>
          <p:nvSpPr>
            <p:cNvPr id="317" name="Rectangle 201"/>
            <p:cNvSpPr>
              <a:spLocks noChangeArrowheads="1"/>
            </p:cNvSpPr>
            <p:nvPr/>
          </p:nvSpPr>
          <p:spPr bwMode="auto">
            <a:xfrm>
              <a:off x="5988844" y="6301106"/>
              <a:ext cx="228504" cy="227961"/>
            </a:xfrm>
            <a:prstGeom prst="rect">
              <a:avLst/>
            </a:prstGeom>
            <a:noFill/>
            <a:ln w="9525" algn="ctr">
              <a:solidFill>
                <a:schemeClr val="bg1"/>
              </a:solidFill>
              <a:round/>
            </a:ln>
          </p:spPr>
          <p:txBody>
            <a:bodyPr/>
            <a:lstStyle/>
            <a:p>
              <a:endParaRPr lang="en-US">
                <a:solidFill>
                  <a:schemeClr val="bg1"/>
                </a:solidFill>
              </a:endParaRPr>
            </a:p>
          </p:txBody>
        </p:sp>
        <p:sp>
          <p:nvSpPr>
            <p:cNvPr id="318" name="TextBox 204"/>
            <p:cNvSpPr txBox="1">
              <a:spLocks noChangeArrowheads="1"/>
            </p:cNvSpPr>
            <p:nvPr/>
          </p:nvSpPr>
          <p:spPr bwMode="auto">
            <a:xfrm>
              <a:off x="5943504" y="6276975"/>
              <a:ext cx="319184" cy="276225"/>
            </a:xfrm>
            <a:prstGeom prst="rect">
              <a:avLst/>
            </a:prstGeom>
            <a:noFill/>
            <a:ln w="9525">
              <a:noFill/>
              <a:miter lim="800000"/>
            </a:ln>
          </p:spPr>
          <p:txBody>
            <a:bodyPr wrap="none">
              <a:spAutoFit/>
            </a:bodyPr>
            <a:lstStyle/>
            <a:p>
              <a:r>
                <a:rPr lang="en-US" sz="1200" b="0">
                  <a:solidFill>
                    <a:schemeClr val="bg1"/>
                  </a:solidFill>
                </a:rPr>
                <a:t>s</a:t>
              </a:r>
              <a:r>
                <a:rPr lang="en-US" sz="1200" b="0" baseline="-25000">
                  <a:solidFill>
                    <a:schemeClr val="bg1"/>
                  </a:solidFill>
                </a:rPr>
                <a:t>3</a:t>
              </a:r>
              <a:endParaRPr lang="en-US" b="0" baseline="-25000">
                <a:solidFill>
                  <a:schemeClr val="bg1"/>
                </a:solidFill>
              </a:endParaRPr>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7"/>
          <p:cNvSpPr>
            <a:spLocks noChangeArrowheads="1"/>
          </p:cNvSpPr>
          <p:nvPr/>
        </p:nvSpPr>
        <p:spPr bwMode="auto">
          <a:xfrm>
            <a:off x="7973568"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0" name="Rectangle 6"/>
          <p:cNvSpPr>
            <a:spLocks noChangeArrowheads="1"/>
          </p:cNvSpPr>
          <p:nvPr/>
        </p:nvSpPr>
        <p:spPr bwMode="auto">
          <a:xfrm>
            <a:off x="7239000" y="2992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1" name="Rectangle 7"/>
          <p:cNvSpPr>
            <a:spLocks noChangeArrowheads="1"/>
          </p:cNvSpPr>
          <p:nvPr/>
        </p:nvSpPr>
        <p:spPr bwMode="auto">
          <a:xfrm>
            <a:off x="7239000" y="3373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2" name="Rectangle 8"/>
          <p:cNvSpPr>
            <a:spLocks noChangeArrowheads="1"/>
          </p:cNvSpPr>
          <p:nvPr/>
        </p:nvSpPr>
        <p:spPr bwMode="auto">
          <a:xfrm>
            <a:off x="7239000"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3" name="Rectangle 10"/>
          <p:cNvSpPr>
            <a:spLocks noChangeArrowheads="1"/>
          </p:cNvSpPr>
          <p:nvPr/>
        </p:nvSpPr>
        <p:spPr bwMode="auto">
          <a:xfrm>
            <a:off x="7239000" y="4516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4" name="Rectangle 16"/>
          <p:cNvSpPr>
            <a:spLocks noChangeArrowheads="1"/>
          </p:cNvSpPr>
          <p:nvPr/>
        </p:nvSpPr>
        <p:spPr bwMode="auto">
          <a:xfrm>
            <a:off x="7239000" y="4135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5" name="Rectangle 18"/>
          <p:cNvSpPr>
            <a:spLocks noChangeArrowheads="1"/>
          </p:cNvSpPr>
          <p:nvPr/>
        </p:nvSpPr>
        <p:spPr bwMode="auto">
          <a:xfrm>
            <a:off x="7239000" y="4897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6" name="Rectangle 19"/>
          <p:cNvSpPr>
            <a:spLocks noChangeArrowheads="1"/>
          </p:cNvSpPr>
          <p:nvPr/>
        </p:nvSpPr>
        <p:spPr bwMode="auto">
          <a:xfrm>
            <a:off x="7239000" y="2613025"/>
            <a:ext cx="284163"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7" name="Rectangle 34"/>
          <p:cNvSpPr>
            <a:spLocks noChangeArrowheads="1"/>
          </p:cNvSpPr>
          <p:nvPr/>
        </p:nvSpPr>
        <p:spPr bwMode="auto">
          <a:xfrm>
            <a:off x="7239000" y="5278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8" name="Rectangle 34"/>
          <p:cNvSpPr>
            <a:spLocks noChangeArrowheads="1"/>
          </p:cNvSpPr>
          <p:nvPr/>
        </p:nvSpPr>
        <p:spPr bwMode="auto">
          <a:xfrm>
            <a:off x="7239000" y="5659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9" name="Rectangle 34"/>
          <p:cNvSpPr>
            <a:spLocks noChangeArrowheads="1"/>
          </p:cNvSpPr>
          <p:nvPr/>
        </p:nvSpPr>
        <p:spPr bwMode="auto">
          <a:xfrm>
            <a:off x="7246938" y="6040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 name="Title 3"/>
          <p:cNvSpPr>
            <a:spLocks noGrp="1"/>
          </p:cNvSpPr>
          <p:nvPr>
            <p:ph type="title"/>
          </p:nvPr>
        </p:nvSpPr>
        <p:spPr>
          <a:xfrm>
            <a:off x="152400" y="114300"/>
            <a:ext cx="8686800" cy="1028700"/>
          </a:xfrm>
        </p:spPr>
        <p:txBody>
          <a:bodyPr/>
          <a:lstStyle/>
          <a:p>
            <a:r>
              <a:rPr lang="en-US" dirty="0"/>
              <a:t>Inverted Index: TF.IDF</a:t>
            </a:r>
            <a:endParaRPr lang="en-US" dirty="0"/>
          </a:p>
        </p:txBody>
      </p:sp>
      <p:sp>
        <p:nvSpPr>
          <p:cNvPr id="14" name="Rectangle 5"/>
          <p:cNvSpPr>
            <a:spLocks noChangeArrowheads="1"/>
          </p:cNvSpPr>
          <p:nvPr/>
        </p:nvSpPr>
        <p:spPr bwMode="auto">
          <a:xfrm>
            <a:off x="20113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endParaRPr lang="en-US" sz="1400" b="0">
              <a:solidFill>
                <a:schemeClr val="bg1"/>
              </a:solidFill>
            </a:endParaRPr>
          </a:p>
        </p:txBody>
      </p:sp>
      <p:sp>
        <p:nvSpPr>
          <p:cNvPr id="35" name="Rectangle 34"/>
          <p:cNvSpPr>
            <a:spLocks noChangeArrowheads="1"/>
          </p:cNvSpPr>
          <p:nvPr/>
        </p:nvSpPr>
        <p:spPr bwMode="auto">
          <a:xfrm>
            <a:off x="20113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1</a:t>
            </a:r>
            <a:endParaRPr lang="en-US" sz="1200" b="0">
              <a:solidFill>
                <a:schemeClr val="bg1"/>
              </a:solidFill>
            </a:endParaRPr>
          </a:p>
        </p:txBody>
      </p:sp>
      <p:sp>
        <p:nvSpPr>
          <p:cNvPr id="39" name="Rectangle 38"/>
          <p:cNvSpPr>
            <a:spLocks noChangeArrowheads="1"/>
          </p:cNvSpPr>
          <p:nvPr/>
        </p:nvSpPr>
        <p:spPr bwMode="auto">
          <a:xfrm>
            <a:off x="23352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2</a:t>
            </a:r>
            <a:endParaRPr lang="en-US" sz="1200" b="0">
              <a:solidFill>
                <a:schemeClr val="bg1"/>
              </a:solidFill>
            </a:endParaRPr>
          </a:p>
        </p:txBody>
      </p:sp>
      <p:sp>
        <p:nvSpPr>
          <p:cNvPr id="40" name="Rectangle 39"/>
          <p:cNvSpPr>
            <a:spLocks noChangeArrowheads="1"/>
          </p:cNvSpPr>
          <p:nvPr/>
        </p:nvSpPr>
        <p:spPr bwMode="auto">
          <a:xfrm>
            <a:off x="26400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3</a:t>
            </a:r>
            <a:endParaRPr lang="en-US" sz="1200" b="0">
              <a:solidFill>
                <a:schemeClr val="bg1"/>
              </a:solidFill>
            </a:endParaRPr>
          </a:p>
        </p:txBody>
      </p:sp>
      <p:sp>
        <p:nvSpPr>
          <p:cNvPr id="41" name="Rectangle 40"/>
          <p:cNvSpPr>
            <a:spLocks noChangeArrowheads="1"/>
          </p:cNvSpPr>
          <p:nvPr/>
        </p:nvSpPr>
        <p:spPr bwMode="auto">
          <a:xfrm>
            <a:off x="29257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4</a:t>
            </a:r>
            <a:endParaRPr lang="en-US" sz="1200" b="0">
              <a:solidFill>
                <a:schemeClr val="bg1"/>
              </a:solidFill>
            </a:endParaRPr>
          </a:p>
        </p:txBody>
      </p:sp>
      <p:sp>
        <p:nvSpPr>
          <p:cNvPr id="50" name="Rectangle 85"/>
          <p:cNvSpPr>
            <a:spLocks noChangeArrowheads="1"/>
          </p:cNvSpPr>
          <p:nvPr/>
        </p:nvSpPr>
        <p:spPr bwMode="auto">
          <a:xfrm>
            <a:off x="3265488" y="2609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1" name="Rectangle 86"/>
          <p:cNvSpPr>
            <a:spLocks noChangeArrowheads="1"/>
          </p:cNvSpPr>
          <p:nvPr/>
        </p:nvSpPr>
        <p:spPr bwMode="auto">
          <a:xfrm>
            <a:off x="3265488" y="2990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2" name="Rectangle 87"/>
          <p:cNvSpPr>
            <a:spLocks noChangeArrowheads="1"/>
          </p:cNvSpPr>
          <p:nvPr/>
        </p:nvSpPr>
        <p:spPr bwMode="auto">
          <a:xfrm>
            <a:off x="3265488" y="3371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3" name="Rectangle 88"/>
          <p:cNvSpPr>
            <a:spLocks noChangeArrowheads="1"/>
          </p:cNvSpPr>
          <p:nvPr/>
        </p:nvSpPr>
        <p:spPr bwMode="auto">
          <a:xfrm>
            <a:off x="3265488" y="4895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4" name="Rectangle 89"/>
          <p:cNvSpPr>
            <a:spLocks noChangeArrowheads="1"/>
          </p:cNvSpPr>
          <p:nvPr/>
        </p:nvSpPr>
        <p:spPr bwMode="auto">
          <a:xfrm>
            <a:off x="3265488" y="4133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5" name="Rectangle 90"/>
          <p:cNvSpPr>
            <a:spLocks noChangeArrowheads="1"/>
          </p:cNvSpPr>
          <p:nvPr/>
        </p:nvSpPr>
        <p:spPr bwMode="auto">
          <a:xfrm>
            <a:off x="3265488" y="4514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6" name="Rectangle 91"/>
          <p:cNvSpPr>
            <a:spLocks noChangeArrowheads="1"/>
          </p:cNvSpPr>
          <p:nvPr/>
        </p:nvSpPr>
        <p:spPr bwMode="auto">
          <a:xfrm>
            <a:off x="3265488" y="3752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57" name="Rectangle 92"/>
          <p:cNvSpPr>
            <a:spLocks noChangeArrowheads="1"/>
          </p:cNvSpPr>
          <p:nvPr/>
        </p:nvSpPr>
        <p:spPr bwMode="auto">
          <a:xfrm>
            <a:off x="3265488" y="5276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sp>
        <p:nvSpPr>
          <p:cNvPr id="79" name="Rectangle 85"/>
          <p:cNvSpPr>
            <a:spLocks noChangeArrowheads="1"/>
          </p:cNvSpPr>
          <p:nvPr/>
        </p:nvSpPr>
        <p:spPr bwMode="black">
          <a:xfrm>
            <a:off x="6501606" y="2609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0" name="Rectangle 86"/>
          <p:cNvSpPr>
            <a:spLocks noChangeArrowheads="1"/>
          </p:cNvSpPr>
          <p:nvPr/>
        </p:nvSpPr>
        <p:spPr bwMode="black">
          <a:xfrm>
            <a:off x="6501606" y="2990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1" name="Rectangle 87"/>
          <p:cNvSpPr>
            <a:spLocks noChangeArrowheads="1"/>
          </p:cNvSpPr>
          <p:nvPr/>
        </p:nvSpPr>
        <p:spPr bwMode="black">
          <a:xfrm>
            <a:off x="6501606" y="3371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2" name="Rectangle 88"/>
          <p:cNvSpPr>
            <a:spLocks noChangeArrowheads="1"/>
          </p:cNvSpPr>
          <p:nvPr/>
        </p:nvSpPr>
        <p:spPr bwMode="black">
          <a:xfrm>
            <a:off x="6501606" y="4895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3" name="Rectangle 89"/>
          <p:cNvSpPr>
            <a:spLocks noChangeArrowheads="1"/>
          </p:cNvSpPr>
          <p:nvPr/>
        </p:nvSpPr>
        <p:spPr bwMode="black">
          <a:xfrm>
            <a:off x="6501606" y="4133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4" name="Rectangle 90"/>
          <p:cNvSpPr>
            <a:spLocks noChangeArrowheads="1"/>
          </p:cNvSpPr>
          <p:nvPr/>
        </p:nvSpPr>
        <p:spPr bwMode="black">
          <a:xfrm>
            <a:off x="6501606" y="4514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5" name="Rectangle 91"/>
          <p:cNvSpPr>
            <a:spLocks noChangeArrowheads="1"/>
          </p:cNvSpPr>
          <p:nvPr/>
        </p:nvSpPr>
        <p:spPr bwMode="black">
          <a:xfrm>
            <a:off x="6501606" y="3752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86" name="Rectangle 92"/>
          <p:cNvSpPr>
            <a:spLocks noChangeArrowheads="1"/>
          </p:cNvSpPr>
          <p:nvPr/>
        </p:nvSpPr>
        <p:spPr bwMode="black">
          <a:xfrm>
            <a:off x="6501606" y="5276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sp>
        <p:nvSpPr>
          <p:cNvPr id="137" name="Rectangle 92"/>
          <p:cNvSpPr>
            <a:spLocks noChangeArrowheads="1"/>
          </p:cNvSpPr>
          <p:nvPr/>
        </p:nvSpPr>
        <p:spPr bwMode="black">
          <a:xfrm>
            <a:off x="6501606" y="5657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endParaRPr lang="en-US" dirty="0">
                <a:solidFill>
                  <a:schemeClr val="bg1"/>
                </a:solidFill>
              </a:endParaRP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endParaRPr lang="en-US" dirty="0">
                <a:solidFill>
                  <a:schemeClr val="bg1"/>
                </a:solidFill>
              </a:endParaRP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endParaRPr lang="en-US" dirty="0">
                <a:solidFill>
                  <a:schemeClr val="bg1"/>
                </a:solidFill>
              </a:endParaRP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endParaRPr lang="en-US" sz="1200" dirty="0">
                <a:solidFill>
                  <a:srgbClr val="FF0000"/>
                </a:solidFill>
              </a:endParaRP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endParaRPr lang="en-US" dirty="0">
                <a:solidFill>
                  <a:schemeClr val="bg1"/>
                </a:solidFill>
              </a:endParaRP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endParaRPr lang="en-US" sz="1200" dirty="0">
                <a:solidFill>
                  <a:srgbClr val="FF0000"/>
                </a:solidFill>
              </a:endParaRPr>
            </a:p>
          </p:txBody>
        </p:sp>
      </p:grpSp>
      <p:sp>
        <p:nvSpPr>
          <p:cNvPr id="157" name="Rectangle 6"/>
          <p:cNvSpPr>
            <a:spLocks noChangeArrowheads="1"/>
          </p:cNvSpPr>
          <p:nvPr/>
        </p:nvSpPr>
        <p:spPr bwMode="auto">
          <a:xfrm>
            <a:off x="6952901" y="2992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58" name="Rectangle 7"/>
          <p:cNvSpPr>
            <a:spLocks noChangeArrowheads="1"/>
          </p:cNvSpPr>
          <p:nvPr/>
        </p:nvSpPr>
        <p:spPr bwMode="auto">
          <a:xfrm>
            <a:off x="6952901" y="3373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59" name="Rectangle 8"/>
          <p:cNvSpPr>
            <a:spLocks noChangeArrowheads="1"/>
          </p:cNvSpPr>
          <p:nvPr/>
        </p:nvSpPr>
        <p:spPr bwMode="auto">
          <a:xfrm>
            <a:off x="6952901"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0" name="Rectangle 10"/>
          <p:cNvSpPr>
            <a:spLocks noChangeArrowheads="1"/>
          </p:cNvSpPr>
          <p:nvPr/>
        </p:nvSpPr>
        <p:spPr bwMode="auto">
          <a:xfrm>
            <a:off x="6952901" y="4516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1" name="Rectangle 16"/>
          <p:cNvSpPr>
            <a:spLocks noChangeArrowheads="1"/>
          </p:cNvSpPr>
          <p:nvPr/>
        </p:nvSpPr>
        <p:spPr bwMode="auto">
          <a:xfrm>
            <a:off x="6952901" y="4135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2" name="Rectangle 18"/>
          <p:cNvSpPr>
            <a:spLocks noChangeArrowheads="1"/>
          </p:cNvSpPr>
          <p:nvPr/>
        </p:nvSpPr>
        <p:spPr bwMode="auto">
          <a:xfrm>
            <a:off x="6952901" y="4897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63" name="Rectangle 19"/>
          <p:cNvSpPr>
            <a:spLocks noChangeArrowheads="1"/>
          </p:cNvSpPr>
          <p:nvPr/>
        </p:nvSpPr>
        <p:spPr bwMode="auto">
          <a:xfrm>
            <a:off x="6952901" y="2613025"/>
            <a:ext cx="284163" cy="3000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4" name="Rectangle 34"/>
          <p:cNvSpPr>
            <a:spLocks noChangeArrowheads="1"/>
          </p:cNvSpPr>
          <p:nvPr/>
        </p:nvSpPr>
        <p:spPr bwMode="auto">
          <a:xfrm>
            <a:off x="6952901" y="5278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5" name="Rectangle 7"/>
          <p:cNvSpPr>
            <a:spLocks noChangeArrowheads="1"/>
          </p:cNvSpPr>
          <p:nvPr/>
        </p:nvSpPr>
        <p:spPr bwMode="auto">
          <a:xfrm>
            <a:off x="7696200"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6" name="Rectangle 34"/>
          <p:cNvSpPr>
            <a:spLocks noChangeArrowheads="1"/>
          </p:cNvSpPr>
          <p:nvPr/>
        </p:nvSpPr>
        <p:spPr bwMode="auto">
          <a:xfrm>
            <a:off x="6952901" y="5659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7" name="Rectangle 34"/>
          <p:cNvSpPr>
            <a:spLocks noChangeArrowheads="1"/>
          </p:cNvSpPr>
          <p:nvPr/>
        </p:nvSpPr>
        <p:spPr bwMode="auto">
          <a:xfrm>
            <a:off x="6960839" y="6040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cxnSp>
        <p:nvCxnSpPr>
          <p:cNvPr id="194" name="Straight Arrow Connector 236"/>
          <p:cNvCxnSpPr>
            <a:cxnSpLocks noChangeShapeType="1"/>
            <a:stCxn id="182" idx="3"/>
            <a:endCxn id="165" idx="1"/>
          </p:cNvCxnSpPr>
          <p:nvPr/>
        </p:nvCxnSpPr>
        <p:spPr bwMode="auto">
          <a:xfrm>
            <a:off x="7523163" y="3906045"/>
            <a:ext cx="173037"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7" name="Slide Number Placeholder 6"/>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Rectangle 19"/>
          <p:cNvSpPr>
            <a:spLocks noChangeArrowheads="1"/>
          </p:cNvSpPr>
          <p:nvPr/>
        </p:nvSpPr>
        <p:spPr bwMode="auto">
          <a:xfrm>
            <a:off x="8549640" y="3758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endParaRPr lang="en-US" sz="900" b="0" dirty="0">
              <a:solidFill>
                <a:schemeClr val="bg1"/>
              </a:solidFill>
            </a:endParaRPr>
          </a:p>
        </p:txBody>
      </p:sp>
      <p:sp>
        <p:nvSpPr>
          <p:cNvPr id="174" name="Rectangle 19"/>
          <p:cNvSpPr>
            <a:spLocks noChangeArrowheads="1"/>
          </p:cNvSpPr>
          <p:nvPr/>
        </p:nvSpPr>
        <p:spPr bwMode="auto">
          <a:xfrm>
            <a:off x="7525512" y="2615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endParaRPr lang="en-US" sz="900" b="0" dirty="0">
              <a:solidFill>
                <a:schemeClr val="bg1"/>
              </a:solidFill>
            </a:endParaRPr>
          </a:p>
        </p:txBody>
      </p:sp>
      <p:sp>
        <p:nvSpPr>
          <p:cNvPr id="179" name="Rectangle 19"/>
          <p:cNvSpPr>
            <a:spLocks noChangeArrowheads="1"/>
          </p:cNvSpPr>
          <p:nvPr/>
        </p:nvSpPr>
        <p:spPr bwMode="auto">
          <a:xfrm>
            <a:off x="7525512" y="3758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[2,4]</a:t>
            </a:r>
            <a:endParaRPr lang="en-US" sz="900" b="0" dirty="0">
              <a:solidFill>
                <a:schemeClr val="bg1"/>
              </a:solidFill>
            </a:endParaRPr>
          </a:p>
        </p:txBody>
      </p:sp>
      <p:sp>
        <p:nvSpPr>
          <p:cNvPr id="190" name="Rectangle 19"/>
          <p:cNvSpPr>
            <a:spLocks noChangeArrowheads="1"/>
          </p:cNvSpPr>
          <p:nvPr/>
        </p:nvSpPr>
        <p:spPr bwMode="auto">
          <a:xfrm>
            <a:off x="7525512" y="3374136"/>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endParaRPr lang="en-US" sz="900" b="0" dirty="0">
              <a:solidFill>
                <a:schemeClr val="bg1"/>
              </a:solidFill>
            </a:endParaRPr>
          </a:p>
        </p:txBody>
      </p:sp>
      <p:sp>
        <p:nvSpPr>
          <p:cNvPr id="191" name="Rectangle 19"/>
          <p:cNvSpPr>
            <a:spLocks noChangeArrowheads="1"/>
          </p:cNvSpPr>
          <p:nvPr/>
        </p:nvSpPr>
        <p:spPr bwMode="auto">
          <a:xfrm>
            <a:off x="7525512" y="2990088"/>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2" name="Rectangle 19"/>
          <p:cNvSpPr>
            <a:spLocks noChangeArrowheads="1"/>
          </p:cNvSpPr>
          <p:nvPr/>
        </p:nvSpPr>
        <p:spPr bwMode="auto">
          <a:xfrm>
            <a:off x="7525512" y="4133088"/>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3" name="Rectangle 19"/>
          <p:cNvSpPr>
            <a:spLocks noChangeArrowheads="1"/>
          </p:cNvSpPr>
          <p:nvPr/>
        </p:nvSpPr>
        <p:spPr bwMode="auto">
          <a:xfrm>
            <a:off x="7525512" y="4517136"/>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endParaRPr lang="en-US" sz="900" b="0" dirty="0">
              <a:solidFill>
                <a:schemeClr val="bg1"/>
              </a:solidFill>
            </a:endParaRPr>
          </a:p>
        </p:txBody>
      </p:sp>
      <p:sp>
        <p:nvSpPr>
          <p:cNvPr id="195" name="Rectangle 19"/>
          <p:cNvSpPr>
            <a:spLocks noChangeArrowheads="1"/>
          </p:cNvSpPr>
          <p:nvPr/>
        </p:nvSpPr>
        <p:spPr bwMode="auto">
          <a:xfrm>
            <a:off x="7525512" y="4901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[2]</a:t>
            </a:r>
            <a:endParaRPr lang="en-US" sz="900" b="0" dirty="0">
              <a:solidFill>
                <a:schemeClr val="bg1"/>
              </a:solidFill>
            </a:endParaRPr>
          </a:p>
        </p:txBody>
      </p:sp>
      <p:sp>
        <p:nvSpPr>
          <p:cNvPr id="196" name="Rectangle 19"/>
          <p:cNvSpPr>
            <a:spLocks noChangeArrowheads="1"/>
          </p:cNvSpPr>
          <p:nvPr/>
        </p:nvSpPr>
        <p:spPr bwMode="auto">
          <a:xfrm>
            <a:off x="7525512" y="5276088"/>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7" name="Rectangle 19"/>
          <p:cNvSpPr>
            <a:spLocks noChangeArrowheads="1"/>
          </p:cNvSpPr>
          <p:nvPr/>
        </p:nvSpPr>
        <p:spPr bwMode="auto">
          <a:xfrm>
            <a:off x="7525512" y="5660136"/>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[1]</a:t>
            </a:r>
            <a:endParaRPr lang="en-US" sz="900" b="0" dirty="0">
              <a:solidFill>
                <a:schemeClr val="bg1"/>
              </a:solidFill>
            </a:endParaRPr>
          </a:p>
        </p:txBody>
      </p:sp>
      <p:sp>
        <p:nvSpPr>
          <p:cNvPr id="199" name="Rectangle 19"/>
          <p:cNvSpPr>
            <a:spLocks noChangeArrowheads="1"/>
          </p:cNvSpPr>
          <p:nvPr/>
        </p:nvSpPr>
        <p:spPr bwMode="auto">
          <a:xfrm>
            <a:off x="7525512" y="6044184"/>
            <a:ext cx="284163" cy="300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90488" tIns="44450" rIns="90488" bIns="44450" anchor="ctr"/>
          <a:lstStyle/>
          <a:p>
            <a:pPr algn="ctr"/>
            <a:r>
              <a:rPr lang="en-US" sz="900" b="0" dirty="0">
                <a:solidFill>
                  <a:schemeClr val="bg1"/>
                </a:solidFill>
              </a:rPr>
              <a:t>[3]</a:t>
            </a:r>
            <a:endParaRPr lang="en-US" sz="900" b="0" dirty="0">
              <a:solidFill>
                <a:schemeClr val="bg1"/>
              </a:solidFill>
            </a:endParaRPr>
          </a:p>
        </p:txBody>
      </p:sp>
      <p:sp>
        <p:nvSpPr>
          <p:cNvPr id="198" name="Rectangle 7"/>
          <p:cNvSpPr>
            <a:spLocks noChangeArrowheads="1"/>
          </p:cNvSpPr>
          <p:nvPr/>
        </p:nvSpPr>
        <p:spPr bwMode="auto">
          <a:xfrm>
            <a:off x="8266176"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0" name="Rectangle 6"/>
          <p:cNvSpPr>
            <a:spLocks noChangeArrowheads="1"/>
          </p:cNvSpPr>
          <p:nvPr/>
        </p:nvSpPr>
        <p:spPr bwMode="auto">
          <a:xfrm>
            <a:off x="7239000" y="2992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1" name="Rectangle 7"/>
          <p:cNvSpPr>
            <a:spLocks noChangeArrowheads="1"/>
          </p:cNvSpPr>
          <p:nvPr/>
        </p:nvSpPr>
        <p:spPr bwMode="auto">
          <a:xfrm>
            <a:off x="7239000" y="3373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2" name="Rectangle 8"/>
          <p:cNvSpPr>
            <a:spLocks noChangeArrowheads="1"/>
          </p:cNvSpPr>
          <p:nvPr/>
        </p:nvSpPr>
        <p:spPr bwMode="auto">
          <a:xfrm>
            <a:off x="7239000" y="3756026"/>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3" name="Rectangle 10"/>
          <p:cNvSpPr>
            <a:spLocks noChangeArrowheads="1"/>
          </p:cNvSpPr>
          <p:nvPr/>
        </p:nvSpPr>
        <p:spPr bwMode="auto">
          <a:xfrm>
            <a:off x="7239000" y="4516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4" name="Rectangle 16"/>
          <p:cNvSpPr>
            <a:spLocks noChangeArrowheads="1"/>
          </p:cNvSpPr>
          <p:nvPr/>
        </p:nvSpPr>
        <p:spPr bwMode="auto">
          <a:xfrm>
            <a:off x="7239000" y="4135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5" name="Rectangle 18"/>
          <p:cNvSpPr>
            <a:spLocks noChangeArrowheads="1"/>
          </p:cNvSpPr>
          <p:nvPr/>
        </p:nvSpPr>
        <p:spPr bwMode="auto">
          <a:xfrm>
            <a:off x="7239000" y="4897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6" name="Rectangle 19"/>
          <p:cNvSpPr>
            <a:spLocks noChangeArrowheads="1"/>
          </p:cNvSpPr>
          <p:nvPr/>
        </p:nvSpPr>
        <p:spPr bwMode="auto">
          <a:xfrm>
            <a:off x="7239000" y="2613025"/>
            <a:ext cx="284163"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7" name="Rectangle 34"/>
          <p:cNvSpPr>
            <a:spLocks noChangeArrowheads="1"/>
          </p:cNvSpPr>
          <p:nvPr/>
        </p:nvSpPr>
        <p:spPr bwMode="auto">
          <a:xfrm>
            <a:off x="7239000" y="5278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8" name="Rectangle 34"/>
          <p:cNvSpPr>
            <a:spLocks noChangeArrowheads="1"/>
          </p:cNvSpPr>
          <p:nvPr/>
        </p:nvSpPr>
        <p:spPr bwMode="auto">
          <a:xfrm>
            <a:off x="7239000" y="5659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89" name="Rectangle 34"/>
          <p:cNvSpPr>
            <a:spLocks noChangeArrowheads="1"/>
          </p:cNvSpPr>
          <p:nvPr/>
        </p:nvSpPr>
        <p:spPr bwMode="auto">
          <a:xfrm>
            <a:off x="7246938" y="6040438"/>
            <a:ext cx="284163" cy="3000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 name="Title 3"/>
          <p:cNvSpPr>
            <a:spLocks noGrp="1"/>
          </p:cNvSpPr>
          <p:nvPr>
            <p:ph type="title"/>
          </p:nvPr>
        </p:nvSpPr>
        <p:spPr>
          <a:xfrm>
            <a:off x="152400" y="114300"/>
            <a:ext cx="8686800" cy="1028700"/>
          </a:xfrm>
        </p:spPr>
        <p:txBody>
          <a:bodyPr/>
          <a:lstStyle/>
          <a:p>
            <a:r>
              <a:rPr lang="en-US" dirty="0"/>
              <a:t>Inverted Index: Positional Information</a:t>
            </a:r>
            <a:endParaRPr lang="en-US" dirty="0"/>
          </a:p>
        </p:txBody>
      </p:sp>
      <p:sp>
        <p:nvSpPr>
          <p:cNvPr id="14" name="Rectangle 5"/>
          <p:cNvSpPr>
            <a:spLocks noChangeArrowheads="1"/>
          </p:cNvSpPr>
          <p:nvPr/>
        </p:nvSpPr>
        <p:spPr bwMode="auto">
          <a:xfrm>
            <a:off x="20113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5" name="Rectangle 6"/>
          <p:cNvSpPr>
            <a:spLocks noChangeArrowheads="1"/>
          </p:cNvSpPr>
          <p:nvPr/>
        </p:nvSpPr>
        <p:spPr bwMode="auto">
          <a:xfrm>
            <a:off x="20113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6" name="Rectangle 7"/>
          <p:cNvSpPr>
            <a:spLocks noChangeArrowheads="1"/>
          </p:cNvSpPr>
          <p:nvPr/>
        </p:nvSpPr>
        <p:spPr bwMode="auto">
          <a:xfrm>
            <a:off x="20113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7" name="Rectangle 8"/>
          <p:cNvSpPr>
            <a:spLocks noChangeArrowheads="1"/>
          </p:cNvSpPr>
          <p:nvPr/>
        </p:nvSpPr>
        <p:spPr bwMode="auto">
          <a:xfrm>
            <a:off x="20113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8" name="Rectangle 9"/>
          <p:cNvSpPr>
            <a:spLocks noChangeArrowheads="1"/>
          </p:cNvSpPr>
          <p:nvPr/>
        </p:nvSpPr>
        <p:spPr bwMode="auto">
          <a:xfrm>
            <a:off x="20113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9" name="Rectangle 10"/>
          <p:cNvSpPr>
            <a:spLocks noChangeArrowheads="1"/>
          </p:cNvSpPr>
          <p:nvPr/>
        </p:nvSpPr>
        <p:spPr bwMode="auto">
          <a:xfrm>
            <a:off x="20113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0" name="Rectangle 11"/>
          <p:cNvSpPr>
            <a:spLocks noChangeArrowheads="1"/>
          </p:cNvSpPr>
          <p:nvPr/>
        </p:nvSpPr>
        <p:spPr bwMode="auto">
          <a:xfrm>
            <a:off x="20113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1" name="Rectangle 12"/>
          <p:cNvSpPr>
            <a:spLocks noChangeArrowheads="1"/>
          </p:cNvSpPr>
          <p:nvPr/>
        </p:nvSpPr>
        <p:spPr bwMode="auto">
          <a:xfrm>
            <a:off x="23161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22" name="Rectangle 13"/>
          <p:cNvSpPr>
            <a:spLocks noChangeArrowheads="1"/>
          </p:cNvSpPr>
          <p:nvPr/>
        </p:nvSpPr>
        <p:spPr bwMode="auto">
          <a:xfrm>
            <a:off x="23161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3" name="Rectangle 14"/>
          <p:cNvSpPr>
            <a:spLocks noChangeArrowheads="1"/>
          </p:cNvSpPr>
          <p:nvPr/>
        </p:nvSpPr>
        <p:spPr bwMode="auto">
          <a:xfrm>
            <a:off x="23161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4" name="Rectangle 15"/>
          <p:cNvSpPr>
            <a:spLocks noChangeArrowheads="1"/>
          </p:cNvSpPr>
          <p:nvPr/>
        </p:nvSpPr>
        <p:spPr bwMode="auto">
          <a:xfrm>
            <a:off x="23161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25" name="Rectangle 16"/>
          <p:cNvSpPr>
            <a:spLocks noChangeArrowheads="1"/>
          </p:cNvSpPr>
          <p:nvPr/>
        </p:nvSpPr>
        <p:spPr bwMode="auto">
          <a:xfrm>
            <a:off x="23161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6" name="Rectangle 17"/>
          <p:cNvSpPr>
            <a:spLocks noChangeArrowheads="1"/>
          </p:cNvSpPr>
          <p:nvPr/>
        </p:nvSpPr>
        <p:spPr bwMode="auto">
          <a:xfrm>
            <a:off x="23161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27" name="Rectangle 18"/>
          <p:cNvSpPr>
            <a:spLocks noChangeArrowheads="1"/>
          </p:cNvSpPr>
          <p:nvPr/>
        </p:nvSpPr>
        <p:spPr bwMode="auto">
          <a:xfrm>
            <a:off x="23161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8" name="Rectangle 19"/>
          <p:cNvSpPr>
            <a:spLocks noChangeArrowheads="1"/>
          </p:cNvSpPr>
          <p:nvPr/>
        </p:nvSpPr>
        <p:spPr bwMode="auto">
          <a:xfrm>
            <a:off x="26209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29" name="Rectangle 20"/>
          <p:cNvSpPr>
            <a:spLocks noChangeArrowheads="1"/>
          </p:cNvSpPr>
          <p:nvPr/>
        </p:nvSpPr>
        <p:spPr bwMode="auto">
          <a:xfrm>
            <a:off x="26209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0" name="Rectangle 21"/>
          <p:cNvSpPr>
            <a:spLocks noChangeArrowheads="1"/>
          </p:cNvSpPr>
          <p:nvPr/>
        </p:nvSpPr>
        <p:spPr bwMode="auto">
          <a:xfrm>
            <a:off x="26209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1" name="Rectangle 22"/>
          <p:cNvSpPr>
            <a:spLocks noChangeArrowheads="1"/>
          </p:cNvSpPr>
          <p:nvPr/>
        </p:nvSpPr>
        <p:spPr bwMode="auto">
          <a:xfrm>
            <a:off x="26209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2" name="Rectangle 23"/>
          <p:cNvSpPr>
            <a:spLocks noChangeArrowheads="1"/>
          </p:cNvSpPr>
          <p:nvPr/>
        </p:nvSpPr>
        <p:spPr bwMode="auto">
          <a:xfrm>
            <a:off x="26209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3" name="Rectangle 24"/>
          <p:cNvSpPr>
            <a:spLocks noChangeArrowheads="1"/>
          </p:cNvSpPr>
          <p:nvPr/>
        </p:nvSpPr>
        <p:spPr bwMode="auto">
          <a:xfrm>
            <a:off x="26209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34" name="Rectangle 25"/>
          <p:cNvSpPr>
            <a:spLocks noChangeArrowheads="1"/>
          </p:cNvSpPr>
          <p:nvPr/>
        </p:nvSpPr>
        <p:spPr bwMode="auto">
          <a:xfrm>
            <a:off x="26209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a:solidFill>
                  <a:schemeClr val="bg1"/>
                </a:solidFill>
              </a:rPr>
              <a:t>1</a:t>
            </a:r>
            <a:endParaRPr lang="en-US" sz="1400" b="0">
              <a:solidFill>
                <a:schemeClr val="bg1"/>
              </a:solidFill>
            </a:endParaRPr>
          </a:p>
        </p:txBody>
      </p:sp>
      <p:sp>
        <p:nvSpPr>
          <p:cNvPr id="35" name="Rectangle 34"/>
          <p:cNvSpPr>
            <a:spLocks noChangeArrowheads="1"/>
          </p:cNvSpPr>
          <p:nvPr/>
        </p:nvSpPr>
        <p:spPr bwMode="auto">
          <a:xfrm>
            <a:off x="20113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36" name="Rectangle 35"/>
          <p:cNvSpPr>
            <a:spLocks noChangeArrowheads="1"/>
          </p:cNvSpPr>
          <p:nvPr/>
        </p:nvSpPr>
        <p:spPr bwMode="auto">
          <a:xfrm>
            <a:off x="23161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7" name="Rectangle 36"/>
          <p:cNvSpPr>
            <a:spLocks noChangeArrowheads="1"/>
          </p:cNvSpPr>
          <p:nvPr/>
        </p:nvSpPr>
        <p:spPr bwMode="auto">
          <a:xfrm>
            <a:off x="26209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38" name="Rectangle 37"/>
          <p:cNvSpPr>
            <a:spLocks noChangeArrowheads="1"/>
          </p:cNvSpPr>
          <p:nvPr/>
        </p:nvSpPr>
        <p:spPr bwMode="auto">
          <a:xfrm>
            <a:off x="1990725"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1</a:t>
            </a:r>
            <a:endParaRPr lang="en-US" sz="1200" b="0">
              <a:solidFill>
                <a:schemeClr val="bg1"/>
              </a:solidFill>
            </a:endParaRPr>
          </a:p>
        </p:txBody>
      </p:sp>
      <p:sp>
        <p:nvSpPr>
          <p:cNvPr id="39" name="Rectangle 38"/>
          <p:cNvSpPr>
            <a:spLocks noChangeArrowheads="1"/>
          </p:cNvSpPr>
          <p:nvPr/>
        </p:nvSpPr>
        <p:spPr bwMode="auto">
          <a:xfrm>
            <a:off x="23352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2</a:t>
            </a:r>
            <a:endParaRPr lang="en-US" sz="1200" b="0">
              <a:solidFill>
                <a:schemeClr val="bg1"/>
              </a:solidFill>
            </a:endParaRPr>
          </a:p>
        </p:txBody>
      </p:sp>
      <p:sp>
        <p:nvSpPr>
          <p:cNvPr id="40" name="Rectangle 39"/>
          <p:cNvSpPr>
            <a:spLocks noChangeArrowheads="1"/>
          </p:cNvSpPr>
          <p:nvPr/>
        </p:nvSpPr>
        <p:spPr bwMode="auto">
          <a:xfrm>
            <a:off x="26400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3</a:t>
            </a:r>
            <a:endParaRPr lang="en-US" sz="1200" b="0">
              <a:solidFill>
                <a:schemeClr val="bg1"/>
              </a:solidFill>
            </a:endParaRPr>
          </a:p>
        </p:txBody>
      </p:sp>
      <p:sp>
        <p:nvSpPr>
          <p:cNvPr id="41" name="Rectangle 40"/>
          <p:cNvSpPr>
            <a:spLocks noChangeArrowheads="1"/>
          </p:cNvSpPr>
          <p:nvPr/>
        </p:nvSpPr>
        <p:spPr bwMode="auto">
          <a:xfrm>
            <a:off x="2925763" y="2613025"/>
            <a:ext cx="284162" cy="300038"/>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2" name="Rectangle 41"/>
          <p:cNvSpPr>
            <a:spLocks noChangeArrowheads="1"/>
          </p:cNvSpPr>
          <p:nvPr/>
        </p:nvSpPr>
        <p:spPr bwMode="auto">
          <a:xfrm>
            <a:off x="2925763" y="2992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3" name="Rectangle 42"/>
          <p:cNvSpPr>
            <a:spLocks noChangeArrowheads="1"/>
          </p:cNvSpPr>
          <p:nvPr/>
        </p:nvSpPr>
        <p:spPr bwMode="auto">
          <a:xfrm>
            <a:off x="2925763" y="3373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44" name="Rectangle 43"/>
          <p:cNvSpPr>
            <a:spLocks noChangeArrowheads="1"/>
          </p:cNvSpPr>
          <p:nvPr/>
        </p:nvSpPr>
        <p:spPr bwMode="auto">
          <a:xfrm>
            <a:off x="2925763" y="3754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5" name="Rectangle 44"/>
          <p:cNvSpPr>
            <a:spLocks noChangeArrowheads="1"/>
          </p:cNvSpPr>
          <p:nvPr/>
        </p:nvSpPr>
        <p:spPr bwMode="auto">
          <a:xfrm>
            <a:off x="2925763" y="4135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6" name="Rectangle 45"/>
          <p:cNvSpPr>
            <a:spLocks noChangeArrowheads="1"/>
          </p:cNvSpPr>
          <p:nvPr/>
        </p:nvSpPr>
        <p:spPr bwMode="auto">
          <a:xfrm>
            <a:off x="2925763" y="4516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47" name="Rectangle 46"/>
          <p:cNvSpPr>
            <a:spLocks noChangeArrowheads="1"/>
          </p:cNvSpPr>
          <p:nvPr/>
        </p:nvSpPr>
        <p:spPr bwMode="auto">
          <a:xfrm>
            <a:off x="2925763" y="4897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48" name="Rectangle 47"/>
          <p:cNvSpPr>
            <a:spLocks noChangeArrowheads="1"/>
          </p:cNvSpPr>
          <p:nvPr/>
        </p:nvSpPr>
        <p:spPr bwMode="auto">
          <a:xfrm>
            <a:off x="2925763" y="5278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49" name="Rectangle 48"/>
          <p:cNvSpPr>
            <a:spLocks noChangeArrowheads="1"/>
          </p:cNvSpPr>
          <p:nvPr/>
        </p:nvSpPr>
        <p:spPr bwMode="auto">
          <a:xfrm>
            <a:off x="2944813" y="2252663"/>
            <a:ext cx="267703" cy="274434"/>
          </a:xfrm>
          <a:prstGeom prst="rect">
            <a:avLst/>
          </a:prstGeom>
          <a:noFill/>
          <a:ln w="12700">
            <a:noFill/>
            <a:miter lim="800000"/>
          </a:ln>
        </p:spPr>
        <p:txBody>
          <a:bodyPr wrap="none" lIns="90488" tIns="44450" rIns="90488" bIns="44450">
            <a:spAutoFit/>
          </a:bodyPr>
          <a:lstStyle/>
          <a:p>
            <a:r>
              <a:rPr lang="en-US" sz="1200" b="0">
                <a:solidFill>
                  <a:schemeClr val="bg1"/>
                </a:solidFill>
              </a:rPr>
              <a:t>4</a:t>
            </a:r>
            <a:endParaRPr lang="en-US" sz="1200" b="0">
              <a:solidFill>
                <a:schemeClr val="bg1"/>
              </a:solidFill>
            </a:endParaRPr>
          </a:p>
        </p:txBody>
      </p:sp>
      <p:sp>
        <p:nvSpPr>
          <p:cNvPr id="50" name="Rectangle 85"/>
          <p:cNvSpPr>
            <a:spLocks noChangeArrowheads="1"/>
          </p:cNvSpPr>
          <p:nvPr/>
        </p:nvSpPr>
        <p:spPr bwMode="auto">
          <a:xfrm>
            <a:off x="3265488" y="2609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1" name="Rectangle 86"/>
          <p:cNvSpPr>
            <a:spLocks noChangeArrowheads="1"/>
          </p:cNvSpPr>
          <p:nvPr/>
        </p:nvSpPr>
        <p:spPr bwMode="auto">
          <a:xfrm>
            <a:off x="3265488" y="2990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2" name="Rectangle 87"/>
          <p:cNvSpPr>
            <a:spLocks noChangeArrowheads="1"/>
          </p:cNvSpPr>
          <p:nvPr/>
        </p:nvSpPr>
        <p:spPr bwMode="auto">
          <a:xfrm>
            <a:off x="3265488" y="3371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3" name="Rectangle 88"/>
          <p:cNvSpPr>
            <a:spLocks noChangeArrowheads="1"/>
          </p:cNvSpPr>
          <p:nvPr/>
        </p:nvSpPr>
        <p:spPr bwMode="auto">
          <a:xfrm>
            <a:off x="3265488" y="4895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4" name="Rectangle 89"/>
          <p:cNvSpPr>
            <a:spLocks noChangeArrowheads="1"/>
          </p:cNvSpPr>
          <p:nvPr/>
        </p:nvSpPr>
        <p:spPr bwMode="auto">
          <a:xfrm>
            <a:off x="3265488" y="4133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5" name="Rectangle 90"/>
          <p:cNvSpPr>
            <a:spLocks noChangeArrowheads="1"/>
          </p:cNvSpPr>
          <p:nvPr/>
        </p:nvSpPr>
        <p:spPr bwMode="auto">
          <a:xfrm>
            <a:off x="3265488" y="4514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6" name="Rectangle 91"/>
          <p:cNvSpPr>
            <a:spLocks noChangeArrowheads="1"/>
          </p:cNvSpPr>
          <p:nvPr/>
        </p:nvSpPr>
        <p:spPr bwMode="auto">
          <a:xfrm>
            <a:off x="3265488" y="3752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57" name="Rectangle 92"/>
          <p:cNvSpPr>
            <a:spLocks noChangeArrowheads="1"/>
          </p:cNvSpPr>
          <p:nvPr/>
        </p:nvSpPr>
        <p:spPr bwMode="auto">
          <a:xfrm>
            <a:off x="3265488" y="5276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58" name="Text Box 99"/>
          <p:cNvSpPr txBox="1">
            <a:spLocks noChangeArrowheads="1"/>
          </p:cNvSpPr>
          <p:nvPr/>
        </p:nvSpPr>
        <p:spPr bwMode="auto">
          <a:xfrm>
            <a:off x="2447925" y="1905000"/>
            <a:ext cx="312906" cy="369332"/>
          </a:xfrm>
          <a:prstGeom prst="rect">
            <a:avLst/>
          </a:prstGeom>
          <a:noFill/>
          <a:ln w="9525">
            <a:noFill/>
            <a:miter lim="800000"/>
          </a:ln>
        </p:spPr>
        <p:txBody>
          <a:bodyPr wrap="none">
            <a:spAutoFit/>
          </a:bodyPr>
          <a:lstStyle/>
          <a:p>
            <a:r>
              <a:rPr lang="en-US" sz="1800" b="0" i="1" dirty="0" err="1">
                <a:solidFill>
                  <a:schemeClr val="bg1"/>
                </a:solidFill>
              </a:rPr>
              <a:t>tf</a:t>
            </a:r>
            <a:endParaRPr lang="en-US" sz="1800" b="0" i="1" dirty="0">
              <a:solidFill>
                <a:schemeClr val="bg1"/>
              </a:solidFill>
            </a:endParaRPr>
          </a:p>
        </p:txBody>
      </p:sp>
      <p:sp>
        <p:nvSpPr>
          <p:cNvPr id="59" name="Text Box 101"/>
          <p:cNvSpPr txBox="1">
            <a:spLocks noChangeArrowheads="1"/>
          </p:cNvSpPr>
          <p:nvPr/>
        </p:nvSpPr>
        <p:spPr bwMode="auto">
          <a:xfrm>
            <a:off x="3200400" y="2209800"/>
            <a:ext cx="377026" cy="369332"/>
          </a:xfrm>
          <a:prstGeom prst="rect">
            <a:avLst/>
          </a:prstGeom>
          <a:noFill/>
          <a:ln w="9525">
            <a:noFill/>
            <a:miter lim="800000"/>
          </a:ln>
        </p:spPr>
        <p:txBody>
          <a:bodyPr wrap="none">
            <a:spAutoFit/>
          </a:bodyPr>
          <a:lstStyle/>
          <a:p>
            <a:r>
              <a:rPr lang="en-US" sz="1800" b="0" i="1" dirty="0" err="1">
                <a:solidFill>
                  <a:schemeClr val="bg1"/>
                </a:solidFill>
              </a:rPr>
              <a:t>df</a:t>
            </a:r>
            <a:endParaRPr lang="en-US" sz="1800" b="0" i="1" dirty="0">
              <a:solidFill>
                <a:schemeClr val="bg1"/>
              </a:solidFill>
            </a:endParaRPr>
          </a:p>
        </p:txBody>
      </p:sp>
      <p:sp>
        <p:nvSpPr>
          <p:cNvPr id="60" name="Rectangle 19"/>
          <p:cNvSpPr>
            <a:spLocks noChangeArrowheads="1"/>
          </p:cNvSpPr>
          <p:nvPr/>
        </p:nvSpPr>
        <p:spPr bwMode="auto">
          <a:xfrm>
            <a:off x="838200" y="2613025"/>
            <a:ext cx="1152525" cy="300038"/>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61" name="Rectangle 19"/>
          <p:cNvSpPr>
            <a:spLocks noChangeArrowheads="1"/>
          </p:cNvSpPr>
          <p:nvPr/>
        </p:nvSpPr>
        <p:spPr bwMode="auto">
          <a:xfrm>
            <a:off x="838200" y="2992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62" name="Rectangle 19"/>
          <p:cNvSpPr>
            <a:spLocks noChangeArrowheads="1"/>
          </p:cNvSpPr>
          <p:nvPr/>
        </p:nvSpPr>
        <p:spPr bwMode="auto">
          <a:xfrm>
            <a:off x="838200" y="3373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63" name="Rectangle 19"/>
          <p:cNvSpPr>
            <a:spLocks noChangeArrowheads="1"/>
          </p:cNvSpPr>
          <p:nvPr/>
        </p:nvSpPr>
        <p:spPr bwMode="auto">
          <a:xfrm>
            <a:off x="838200" y="3754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64" name="Rectangle 19"/>
          <p:cNvSpPr>
            <a:spLocks noChangeArrowheads="1"/>
          </p:cNvSpPr>
          <p:nvPr/>
        </p:nvSpPr>
        <p:spPr bwMode="auto">
          <a:xfrm>
            <a:off x="838200" y="4135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65" name="Rectangle 19"/>
          <p:cNvSpPr>
            <a:spLocks noChangeArrowheads="1"/>
          </p:cNvSpPr>
          <p:nvPr/>
        </p:nvSpPr>
        <p:spPr bwMode="auto">
          <a:xfrm>
            <a:off x="838200" y="4516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66" name="Rectangle 19"/>
          <p:cNvSpPr>
            <a:spLocks noChangeArrowheads="1"/>
          </p:cNvSpPr>
          <p:nvPr/>
        </p:nvSpPr>
        <p:spPr bwMode="auto">
          <a:xfrm>
            <a:off x="838200" y="4897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67" name="Rectangle 19"/>
          <p:cNvSpPr>
            <a:spLocks noChangeArrowheads="1"/>
          </p:cNvSpPr>
          <p:nvPr/>
        </p:nvSpPr>
        <p:spPr bwMode="auto">
          <a:xfrm>
            <a:off x="838200" y="5278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sp>
        <p:nvSpPr>
          <p:cNvPr id="79" name="Rectangle 85"/>
          <p:cNvSpPr>
            <a:spLocks noChangeArrowheads="1"/>
          </p:cNvSpPr>
          <p:nvPr/>
        </p:nvSpPr>
        <p:spPr bwMode="black">
          <a:xfrm>
            <a:off x="6501606" y="2609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0" name="Rectangle 86"/>
          <p:cNvSpPr>
            <a:spLocks noChangeArrowheads="1"/>
          </p:cNvSpPr>
          <p:nvPr/>
        </p:nvSpPr>
        <p:spPr bwMode="black">
          <a:xfrm>
            <a:off x="6501606" y="2990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1" name="Rectangle 87"/>
          <p:cNvSpPr>
            <a:spLocks noChangeArrowheads="1"/>
          </p:cNvSpPr>
          <p:nvPr/>
        </p:nvSpPr>
        <p:spPr bwMode="black">
          <a:xfrm>
            <a:off x="6501606" y="3371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2" name="Rectangle 88"/>
          <p:cNvSpPr>
            <a:spLocks noChangeArrowheads="1"/>
          </p:cNvSpPr>
          <p:nvPr/>
        </p:nvSpPr>
        <p:spPr bwMode="black">
          <a:xfrm>
            <a:off x="6501606" y="4895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3" name="Rectangle 89"/>
          <p:cNvSpPr>
            <a:spLocks noChangeArrowheads="1"/>
          </p:cNvSpPr>
          <p:nvPr/>
        </p:nvSpPr>
        <p:spPr bwMode="black">
          <a:xfrm>
            <a:off x="6501606" y="4133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4" name="Rectangle 90"/>
          <p:cNvSpPr>
            <a:spLocks noChangeArrowheads="1"/>
          </p:cNvSpPr>
          <p:nvPr/>
        </p:nvSpPr>
        <p:spPr bwMode="black">
          <a:xfrm>
            <a:off x="6501606" y="4514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5" name="Rectangle 91"/>
          <p:cNvSpPr>
            <a:spLocks noChangeArrowheads="1"/>
          </p:cNvSpPr>
          <p:nvPr/>
        </p:nvSpPr>
        <p:spPr bwMode="black">
          <a:xfrm>
            <a:off x="6501606" y="3752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2</a:t>
            </a:r>
            <a:endParaRPr lang="en-US" sz="1400" b="0" dirty="0">
              <a:solidFill>
                <a:schemeClr val="bg1"/>
              </a:solidFill>
            </a:endParaRPr>
          </a:p>
        </p:txBody>
      </p:sp>
      <p:sp>
        <p:nvSpPr>
          <p:cNvPr id="86" name="Rectangle 92"/>
          <p:cNvSpPr>
            <a:spLocks noChangeArrowheads="1"/>
          </p:cNvSpPr>
          <p:nvPr/>
        </p:nvSpPr>
        <p:spPr bwMode="black">
          <a:xfrm>
            <a:off x="6501606" y="5276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87" name="Rectangle 19"/>
          <p:cNvSpPr>
            <a:spLocks noChangeArrowheads="1"/>
          </p:cNvSpPr>
          <p:nvPr/>
        </p:nvSpPr>
        <p:spPr bwMode="auto">
          <a:xfrm>
            <a:off x="5194299" y="2613025"/>
            <a:ext cx="1150938" cy="3000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blue</a:t>
            </a:r>
            <a:endParaRPr lang="en-US" sz="1400" b="0" dirty="0">
              <a:solidFill>
                <a:schemeClr val="bg1"/>
              </a:solidFill>
            </a:endParaRPr>
          </a:p>
        </p:txBody>
      </p:sp>
      <p:sp>
        <p:nvSpPr>
          <p:cNvPr id="88" name="Rectangle 19"/>
          <p:cNvSpPr>
            <a:spLocks noChangeArrowheads="1"/>
          </p:cNvSpPr>
          <p:nvPr/>
        </p:nvSpPr>
        <p:spPr bwMode="auto">
          <a:xfrm>
            <a:off x="5194299" y="2992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cat</a:t>
            </a:r>
            <a:endParaRPr lang="en-US" sz="1400" b="0" dirty="0">
              <a:solidFill>
                <a:schemeClr val="bg1"/>
              </a:solidFill>
            </a:endParaRPr>
          </a:p>
        </p:txBody>
      </p:sp>
      <p:sp>
        <p:nvSpPr>
          <p:cNvPr id="89" name="Rectangle 19"/>
          <p:cNvSpPr>
            <a:spLocks noChangeArrowheads="1"/>
          </p:cNvSpPr>
          <p:nvPr/>
        </p:nvSpPr>
        <p:spPr bwMode="auto">
          <a:xfrm>
            <a:off x="5194299" y="3373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egg</a:t>
            </a:r>
            <a:endParaRPr lang="en-US" sz="1400" b="0" dirty="0">
              <a:solidFill>
                <a:schemeClr val="bg1"/>
              </a:solidFill>
            </a:endParaRPr>
          </a:p>
        </p:txBody>
      </p:sp>
      <p:sp>
        <p:nvSpPr>
          <p:cNvPr id="90" name="Rectangle 19"/>
          <p:cNvSpPr>
            <a:spLocks noChangeArrowheads="1"/>
          </p:cNvSpPr>
          <p:nvPr/>
        </p:nvSpPr>
        <p:spPr bwMode="auto">
          <a:xfrm>
            <a:off x="5194299" y="375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fish</a:t>
            </a:r>
            <a:endParaRPr lang="en-US" sz="1400" b="0" dirty="0">
              <a:solidFill>
                <a:schemeClr val="bg1"/>
              </a:solidFill>
            </a:endParaRPr>
          </a:p>
        </p:txBody>
      </p:sp>
      <p:sp>
        <p:nvSpPr>
          <p:cNvPr id="91" name="Rectangle 19"/>
          <p:cNvSpPr>
            <a:spLocks noChangeArrowheads="1"/>
          </p:cNvSpPr>
          <p:nvPr/>
        </p:nvSpPr>
        <p:spPr bwMode="auto">
          <a:xfrm>
            <a:off x="5194299" y="4135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green</a:t>
            </a:r>
            <a:endParaRPr lang="en-US" sz="1400" b="0" dirty="0">
              <a:solidFill>
                <a:schemeClr val="bg1"/>
              </a:solidFill>
            </a:endParaRPr>
          </a:p>
        </p:txBody>
      </p:sp>
      <p:sp>
        <p:nvSpPr>
          <p:cNvPr id="92" name="Rectangle 19"/>
          <p:cNvSpPr>
            <a:spLocks noChangeArrowheads="1"/>
          </p:cNvSpPr>
          <p:nvPr/>
        </p:nvSpPr>
        <p:spPr bwMode="auto">
          <a:xfrm>
            <a:off x="5194299" y="4516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ham</a:t>
            </a:r>
            <a:endParaRPr lang="en-US" sz="1400" b="0" dirty="0">
              <a:solidFill>
                <a:schemeClr val="bg1"/>
              </a:solidFill>
            </a:endParaRPr>
          </a:p>
        </p:txBody>
      </p:sp>
      <p:sp>
        <p:nvSpPr>
          <p:cNvPr id="93" name="Rectangle 19"/>
          <p:cNvSpPr>
            <a:spLocks noChangeArrowheads="1"/>
          </p:cNvSpPr>
          <p:nvPr/>
        </p:nvSpPr>
        <p:spPr bwMode="auto">
          <a:xfrm>
            <a:off x="5194299" y="4897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hat</a:t>
            </a:r>
            <a:endParaRPr lang="en-US" sz="1400" b="0" dirty="0">
              <a:solidFill>
                <a:schemeClr val="bg1"/>
              </a:solidFill>
            </a:endParaRPr>
          </a:p>
        </p:txBody>
      </p:sp>
      <p:sp>
        <p:nvSpPr>
          <p:cNvPr id="94" name="Rectangle 19"/>
          <p:cNvSpPr>
            <a:spLocks noChangeArrowheads="1"/>
          </p:cNvSpPr>
          <p:nvPr/>
        </p:nvSpPr>
        <p:spPr bwMode="auto">
          <a:xfrm>
            <a:off x="5194299" y="5278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one</a:t>
            </a:r>
            <a:endParaRPr lang="en-US" sz="1400" b="0" dirty="0">
              <a:solidFill>
                <a:schemeClr val="bg1"/>
              </a:solidFill>
            </a:endParaRPr>
          </a:p>
        </p:txBody>
      </p:sp>
      <p:cxnSp>
        <p:nvCxnSpPr>
          <p:cNvPr id="103" name="Straight Arrow Connector 227"/>
          <p:cNvCxnSpPr>
            <a:cxnSpLocks noChangeShapeType="1"/>
            <a:stCxn id="87" idx="3"/>
            <a:endCxn id="79" idx="1"/>
          </p:cNvCxnSpPr>
          <p:nvPr/>
        </p:nvCxnSpPr>
        <p:spPr bwMode="auto">
          <a:xfrm flipV="1">
            <a:off x="6345237" y="2762456"/>
            <a:ext cx="156369"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4" name="Straight Arrow Connector 228"/>
          <p:cNvCxnSpPr>
            <a:cxnSpLocks noChangeShapeType="1"/>
            <a:stCxn id="79" idx="3"/>
            <a:endCxn id="163" idx="1"/>
          </p:cNvCxnSpPr>
          <p:nvPr/>
        </p:nvCxnSpPr>
        <p:spPr bwMode="auto">
          <a:xfrm>
            <a:off x="6783736" y="2762456"/>
            <a:ext cx="169165" cy="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5" name="Straight Arrow Connector 231"/>
          <p:cNvCxnSpPr>
            <a:cxnSpLocks noChangeShapeType="1"/>
            <a:stCxn id="88" idx="3"/>
            <a:endCxn id="80" idx="1"/>
          </p:cNvCxnSpPr>
          <p:nvPr/>
        </p:nvCxnSpPr>
        <p:spPr bwMode="auto">
          <a:xfrm>
            <a:off x="6345237" y="3142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6" name="Straight Arrow Connector 232"/>
          <p:cNvCxnSpPr>
            <a:cxnSpLocks noChangeShapeType="1"/>
            <a:stCxn id="80" idx="3"/>
            <a:endCxn id="157" idx="1"/>
          </p:cNvCxnSpPr>
          <p:nvPr/>
        </p:nvCxnSpPr>
        <p:spPr bwMode="auto">
          <a:xfrm flipV="1">
            <a:off x="6783736" y="3142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7" name="Straight Arrow Connector 233"/>
          <p:cNvCxnSpPr>
            <a:cxnSpLocks noChangeShapeType="1"/>
            <a:stCxn id="89" idx="3"/>
            <a:endCxn id="81" idx="1"/>
          </p:cNvCxnSpPr>
          <p:nvPr/>
        </p:nvCxnSpPr>
        <p:spPr bwMode="auto">
          <a:xfrm>
            <a:off x="6345237" y="3523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8" name="Straight Arrow Connector 234"/>
          <p:cNvCxnSpPr>
            <a:cxnSpLocks noChangeShapeType="1"/>
            <a:stCxn id="81" idx="3"/>
            <a:endCxn id="158" idx="1"/>
          </p:cNvCxnSpPr>
          <p:nvPr/>
        </p:nvCxnSpPr>
        <p:spPr bwMode="auto">
          <a:xfrm flipV="1">
            <a:off x="6783736" y="3523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09" name="Straight Arrow Connector 235"/>
          <p:cNvCxnSpPr>
            <a:cxnSpLocks noChangeShapeType="1"/>
            <a:stCxn id="90" idx="3"/>
            <a:endCxn id="85" idx="1"/>
          </p:cNvCxnSpPr>
          <p:nvPr/>
        </p:nvCxnSpPr>
        <p:spPr bwMode="auto">
          <a:xfrm flipV="1">
            <a:off x="6345237" y="3905456"/>
            <a:ext cx="156369" cy="1"/>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0" name="Straight Arrow Connector 236"/>
          <p:cNvCxnSpPr>
            <a:cxnSpLocks noChangeShapeType="1"/>
            <a:stCxn id="85" idx="3"/>
            <a:endCxn id="159" idx="1"/>
          </p:cNvCxnSpPr>
          <p:nvPr/>
        </p:nvCxnSpPr>
        <p:spPr bwMode="auto">
          <a:xfrm>
            <a:off x="6783736" y="3905456"/>
            <a:ext cx="169165" cy="58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1" name="Straight Arrow Connector 237"/>
          <p:cNvCxnSpPr>
            <a:cxnSpLocks noChangeShapeType="1"/>
            <a:stCxn id="91" idx="3"/>
            <a:endCxn id="83" idx="1"/>
          </p:cNvCxnSpPr>
          <p:nvPr/>
        </p:nvCxnSpPr>
        <p:spPr bwMode="auto">
          <a:xfrm>
            <a:off x="6345237" y="4285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2" name="Straight Arrow Connector 238"/>
          <p:cNvCxnSpPr>
            <a:cxnSpLocks noChangeShapeType="1"/>
            <a:stCxn id="83" idx="3"/>
            <a:endCxn id="161" idx="1"/>
          </p:cNvCxnSpPr>
          <p:nvPr/>
        </p:nvCxnSpPr>
        <p:spPr bwMode="auto">
          <a:xfrm flipV="1">
            <a:off x="6783736" y="4285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3" name="Straight Arrow Connector 239"/>
          <p:cNvCxnSpPr>
            <a:cxnSpLocks noChangeShapeType="1"/>
            <a:stCxn id="92" idx="3"/>
            <a:endCxn id="84" idx="1"/>
          </p:cNvCxnSpPr>
          <p:nvPr/>
        </p:nvCxnSpPr>
        <p:spPr bwMode="auto">
          <a:xfrm>
            <a:off x="6345237" y="4666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4" name="Straight Arrow Connector 240"/>
          <p:cNvCxnSpPr>
            <a:cxnSpLocks noChangeShapeType="1"/>
            <a:stCxn id="84" idx="3"/>
            <a:endCxn id="160" idx="1"/>
          </p:cNvCxnSpPr>
          <p:nvPr/>
        </p:nvCxnSpPr>
        <p:spPr bwMode="auto">
          <a:xfrm flipV="1">
            <a:off x="6783736" y="4666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5" name="Straight Arrow Connector 241"/>
          <p:cNvCxnSpPr>
            <a:cxnSpLocks noChangeShapeType="1"/>
            <a:stCxn id="93" idx="3"/>
            <a:endCxn id="82" idx="1"/>
          </p:cNvCxnSpPr>
          <p:nvPr/>
        </p:nvCxnSpPr>
        <p:spPr bwMode="auto">
          <a:xfrm>
            <a:off x="6345237" y="5047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6" name="Straight Arrow Connector 242"/>
          <p:cNvCxnSpPr>
            <a:cxnSpLocks noChangeShapeType="1"/>
            <a:stCxn id="82" idx="3"/>
            <a:endCxn id="162" idx="1"/>
          </p:cNvCxnSpPr>
          <p:nvPr/>
        </p:nvCxnSpPr>
        <p:spPr bwMode="auto">
          <a:xfrm flipV="1">
            <a:off x="6783736" y="5047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7" name="Straight Arrow Connector 243"/>
          <p:cNvCxnSpPr>
            <a:cxnSpLocks noChangeShapeType="1"/>
            <a:stCxn id="94" idx="3"/>
            <a:endCxn id="86" idx="1"/>
          </p:cNvCxnSpPr>
          <p:nvPr/>
        </p:nvCxnSpPr>
        <p:spPr bwMode="auto">
          <a:xfrm>
            <a:off x="6345237" y="5428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18" name="Straight Arrow Connector 244"/>
          <p:cNvCxnSpPr>
            <a:cxnSpLocks noChangeShapeType="1"/>
            <a:stCxn id="86" idx="3"/>
            <a:endCxn id="164" idx="1"/>
          </p:cNvCxnSpPr>
          <p:nvPr/>
        </p:nvCxnSpPr>
        <p:spPr bwMode="auto">
          <a:xfrm flipV="1">
            <a:off x="6783736" y="5428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19" name="Right Arrow 245"/>
          <p:cNvSpPr>
            <a:spLocks noChangeArrowheads="1"/>
          </p:cNvSpPr>
          <p:nvPr/>
        </p:nvSpPr>
        <p:spPr bwMode="auto">
          <a:xfrm>
            <a:off x="4038600" y="4133850"/>
            <a:ext cx="685800" cy="5334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US">
              <a:solidFill>
                <a:schemeClr val="bg1"/>
              </a:solidFill>
            </a:endParaRPr>
          </a:p>
        </p:txBody>
      </p:sp>
      <p:sp>
        <p:nvSpPr>
          <p:cNvPr id="123" name="Rectangle 122"/>
          <p:cNvSpPr>
            <a:spLocks noChangeArrowheads="1"/>
          </p:cNvSpPr>
          <p:nvPr/>
        </p:nvSpPr>
        <p:spPr bwMode="auto">
          <a:xfrm>
            <a:off x="20113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endParaRPr lang="en-US" sz="1400" b="0" dirty="0">
              <a:solidFill>
                <a:schemeClr val="bg1"/>
              </a:solidFill>
            </a:endParaRPr>
          </a:p>
        </p:txBody>
      </p:sp>
      <p:sp>
        <p:nvSpPr>
          <p:cNvPr id="124" name="Rectangle 123"/>
          <p:cNvSpPr>
            <a:spLocks noChangeArrowheads="1"/>
          </p:cNvSpPr>
          <p:nvPr/>
        </p:nvSpPr>
        <p:spPr bwMode="auto">
          <a:xfrm>
            <a:off x="23161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r>
              <a:rPr lang="en-US" sz="1400" b="0" dirty="0">
                <a:solidFill>
                  <a:schemeClr val="bg1"/>
                </a:solidFill>
              </a:rPr>
              <a:t>1</a:t>
            </a:r>
            <a:endParaRPr lang="en-US" sz="1400" b="0" dirty="0">
              <a:solidFill>
                <a:schemeClr val="bg1"/>
              </a:solidFill>
            </a:endParaRPr>
          </a:p>
        </p:txBody>
      </p:sp>
      <p:sp>
        <p:nvSpPr>
          <p:cNvPr id="125" name="Rectangle 124"/>
          <p:cNvSpPr>
            <a:spLocks noChangeArrowheads="1"/>
          </p:cNvSpPr>
          <p:nvPr/>
        </p:nvSpPr>
        <p:spPr bwMode="auto">
          <a:xfrm>
            <a:off x="26209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6" name="Rectangle 125"/>
          <p:cNvSpPr>
            <a:spLocks noChangeArrowheads="1"/>
          </p:cNvSpPr>
          <p:nvPr/>
        </p:nvSpPr>
        <p:spPr bwMode="auto">
          <a:xfrm>
            <a:off x="2925763" y="5659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27" name="Rectangle 92"/>
          <p:cNvSpPr>
            <a:spLocks noChangeArrowheads="1"/>
          </p:cNvSpPr>
          <p:nvPr/>
        </p:nvSpPr>
        <p:spPr bwMode="auto">
          <a:xfrm>
            <a:off x="3265488" y="5657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28" name="Rectangle 19"/>
          <p:cNvSpPr>
            <a:spLocks noChangeArrowheads="1"/>
          </p:cNvSpPr>
          <p:nvPr/>
        </p:nvSpPr>
        <p:spPr bwMode="auto">
          <a:xfrm>
            <a:off x="838200" y="5659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sp>
        <p:nvSpPr>
          <p:cNvPr id="129" name="Rectangle 128"/>
          <p:cNvSpPr>
            <a:spLocks noChangeArrowheads="1"/>
          </p:cNvSpPr>
          <p:nvPr/>
        </p:nvSpPr>
        <p:spPr bwMode="auto">
          <a:xfrm>
            <a:off x="20113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30" name="Rectangle 129"/>
          <p:cNvSpPr>
            <a:spLocks noChangeArrowheads="1"/>
          </p:cNvSpPr>
          <p:nvPr/>
        </p:nvSpPr>
        <p:spPr bwMode="auto">
          <a:xfrm>
            <a:off x="23161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1" name="Rectangle 130"/>
          <p:cNvSpPr>
            <a:spLocks noChangeArrowheads="1"/>
          </p:cNvSpPr>
          <p:nvPr/>
        </p:nvSpPr>
        <p:spPr bwMode="auto">
          <a:xfrm>
            <a:off x="26209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2" name="Rectangle 131"/>
          <p:cNvSpPr>
            <a:spLocks noChangeArrowheads="1"/>
          </p:cNvSpPr>
          <p:nvPr/>
        </p:nvSpPr>
        <p:spPr bwMode="auto">
          <a:xfrm>
            <a:off x="2925763" y="6040438"/>
            <a:ext cx="284162" cy="300037"/>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sz="1400">
              <a:solidFill>
                <a:schemeClr val="bg1"/>
              </a:solidFill>
            </a:endParaRPr>
          </a:p>
        </p:txBody>
      </p:sp>
      <p:sp>
        <p:nvSpPr>
          <p:cNvPr id="133" name="Rectangle 92"/>
          <p:cNvSpPr>
            <a:spLocks noChangeArrowheads="1"/>
          </p:cNvSpPr>
          <p:nvPr/>
        </p:nvSpPr>
        <p:spPr bwMode="auto">
          <a:xfrm>
            <a:off x="3265488" y="6038850"/>
            <a:ext cx="282130" cy="305212"/>
          </a:xfrm>
          <a:prstGeom prst="rect">
            <a:avLst/>
          </a:prstGeom>
        </p:spPr>
        <p:style>
          <a:lnRef idx="1">
            <a:schemeClr val="accent3"/>
          </a:lnRef>
          <a:fillRef idx="2">
            <a:schemeClr val="accent3"/>
          </a:fillRef>
          <a:effectRef idx="1">
            <a:schemeClr val="accent3"/>
          </a:effectRef>
          <a:fontRef idx="minor">
            <a:schemeClr val="dk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4" name="Rectangle 19"/>
          <p:cNvSpPr>
            <a:spLocks noChangeArrowheads="1"/>
          </p:cNvSpPr>
          <p:nvPr/>
        </p:nvSpPr>
        <p:spPr bwMode="auto">
          <a:xfrm>
            <a:off x="838200" y="6040438"/>
            <a:ext cx="1152525" cy="300037"/>
          </a:xfrm>
          <a:prstGeom prst="rect">
            <a:avLst/>
          </a:prstGeom>
        </p:spPr>
        <p:style>
          <a:lnRef idx="1">
            <a:schemeClr val="accent6"/>
          </a:lnRef>
          <a:fillRef idx="2">
            <a:schemeClr val="accent6"/>
          </a:fillRef>
          <a:effectRef idx="1">
            <a:schemeClr val="accent6"/>
          </a:effectRef>
          <a:fontRef idx="minor">
            <a:schemeClr val="dk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sp>
        <p:nvSpPr>
          <p:cNvPr id="137" name="Rectangle 92"/>
          <p:cNvSpPr>
            <a:spLocks noChangeArrowheads="1"/>
          </p:cNvSpPr>
          <p:nvPr/>
        </p:nvSpPr>
        <p:spPr bwMode="black">
          <a:xfrm>
            <a:off x="6501606" y="5657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38" name="Rectangle 19"/>
          <p:cNvSpPr>
            <a:spLocks noChangeArrowheads="1"/>
          </p:cNvSpPr>
          <p:nvPr/>
        </p:nvSpPr>
        <p:spPr bwMode="auto">
          <a:xfrm>
            <a:off x="5194299" y="5659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red</a:t>
            </a:r>
            <a:endParaRPr lang="en-US" sz="1400" b="0" dirty="0">
              <a:solidFill>
                <a:schemeClr val="bg1"/>
              </a:solidFill>
            </a:endParaRPr>
          </a:p>
        </p:txBody>
      </p:sp>
      <p:cxnSp>
        <p:nvCxnSpPr>
          <p:cNvPr id="139" name="Straight Arrow Connector 243"/>
          <p:cNvCxnSpPr>
            <a:cxnSpLocks noChangeShapeType="1"/>
            <a:stCxn id="138" idx="3"/>
            <a:endCxn id="137" idx="1"/>
          </p:cNvCxnSpPr>
          <p:nvPr/>
        </p:nvCxnSpPr>
        <p:spPr bwMode="auto">
          <a:xfrm>
            <a:off x="6345237" y="5809457"/>
            <a:ext cx="156369"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0" name="Straight Arrow Connector 244"/>
          <p:cNvCxnSpPr>
            <a:cxnSpLocks noChangeShapeType="1"/>
            <a:stCxn id="137" idx="3"/>
            <a:endCxn id="166" idx="1"/>
          </p:cNvCxnSpPr>
          <p:nvPr/>
        </p:nvCxnSpPr>
        <p:spPr bwMode="auto">
          <a:xfrm flipV="1">
            <a:off x="6783736" y="5809457"/>
            <a:ext cx="169165"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142" name="Rectangle 92"/>
          <p:cNvSpPr>
            <a:spLocks noChangeArrowheads="1"/>
          </p:cNvSpPr>
          <p:nvPr/>
        </p:nvSpPr>
        <p:spPr bwMode="black">
          <a:xfrm>
            <a:off x="6501606" y="6038850"/>
            <a:ext cx="282130" cy="3052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lIns="90488" tIns="44450" rIns="90488" bIns="44450">
            <a:spAutoFit/>
          </a:bodyPr>
          <a:lstStyle/>
          <a:p>
            <a:r>
              <a:rPr lang="en-US" sz="1400" b="0" dirty="0">
                <a:solidFill>
                  <a:schemeClr val="bg1"/>
                </a:solidFill>
              </a:rPr>
              <a:t>1</a:t>
            </a:r>
            <a:endParaRPr lang="en-US" sz="1400" b="0" dirty="0">
              <a:solidFill>
                <a:schemeClr val="bg1"/>
              </a:solidFill>
            </a:endParaRPr>
          </a:p>
        </p:txBody>
      </p:sp>
      <p:sp>
        <p:nvSpPr>
          <p:cNvPr id="143" name="Rectangle 19"/>
          <p:cNvSpPr>
            <a:spLocks noChangeArrowheads="1"/>
          </p:cNvSpPr>
          <p:nvPr/>
        </p:nvSpPr>
        <p:spPr bwMode="auto">
          <a:xfrm>
            <a:off x="5202237" y="6040438"/>
            <a:ext cx="1150938" cy="300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lIns="90488" tIns="44450" rIns="90488" bIns="44450" anchor="ctr"/>
          <a:lstStyle/>
          <a:p>
            <a:pPr algn="ctr"/>
            <a:r>
              <a:rPr lang="en-US" sz="1400" b="0" dirty="0">
                <a:solidFill>
                  <a:schemeClr val="bg1"/>
                </a:solidFill>
              </a:rPr>
              <a:t>two</a:t>
            </a:r>
            <a:endParaRPr lang="en-US" sz="1400" b="0" dirty="0">
              <a:solidFill>
                <a:schemeClr val="bg1"/>
              </a:solidFill>
            </a:endParaRPr>
          </a:p>
        </p:txBody>
      </p:sp>
      <p:cxnSp>
        <p:nvCxnSpPr>
          <p:cNvPr id="144" name="Straight Arrow Connector 243"/>
          <p:cNvCxnSpPr>
            <a:cxnSpLocks noChangeShapeType="1"/>
            <a:stCxn id="143" idx="3"/>
            <a:endCxn id="142" idx="1"/>
          </p:cNvCxnSpPr>
          <p:nvPr/>
        </p:nvCxnSpPr>
        <p:spPr bwMode="auto">
          <a:xfrm>
            <a:off x="6353175" y="6190457"/>
            <a:ext cx="148431"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cxnSp>
        <p:nvCxnSpPr>
          <p:cNvPr id="145" name="Straight Arrow Connector 244"/>
          <p:cNvCxnSpPr>
            <a:cxnSpLocks noChangeShapeType="1"/>
            <a:stCxn id="142" idx="3"/>
            <a:endCxn id="167" idx="1"/>
          </p:cNvCxnSpPr>
          <p:nvPr/>
        </p:nvCxnSpPr>
        <p:spPr bwMode="auto">
          <a:xfrm flipV="1">
            <a:off x="6783736" y="6190457"/>
            <a:ext cx="177103" cy="999"/>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grpSp>
        <p:nvGrpSpPr>
          <p:cNvPr id="2" name="Group 16"/>
          <p:cNvGrpSpPr/>
          <p:nvPr/>
        </p:nvGrpSpPr>
        <p:grpSpPr>
          <a:xfrm>
            <a:off x="457200" y="1143000"/>
            <a:ext cx="1940813" cy="490954"/>
            <a:chOff x="762000" y="1905000"/>
            <a:chExt cx="1940813" cy="490954"/>
          </a:xfrm>
        </p:grpSpPr>
        <p:sp>
          <p:nvSpPr>
            <p:cNvPr id="146" name="TextBox 145"/>
            <p:cNvSpPr txBox="1"/>
            <p:nvPr/>
          </p:nvSpPr>
          <p:spPr>
            <a:xfrm>
              <a:off x="838200" y="2057400"/>
              <a:ext cx="1864613" cy="338554"/>
            </a:xfrm>
            <a:prstGeom prst="rect">
              <a:avLst/>
            </a:prstGeom>
            <a:noFill/>
            <a:ln>
              <a:noFill/>
            </a:ln>
          </p:spPr>
          <p:txBody>
            <a:bodyPr wrap="none" rtlCol="0">
              <a:spAutoFit/>
            </a:bodyPr>
            <a:lstStyle/>
            <a:p>
              <a:r>
                <a:rPr lang="en-US" dirty="0">
                  <a:solidFill>
                    <a:schemeClr val="bg1"/>
                  </a:solidFill>
                </a:rPr>
                <a:t>one fish, two fish</a:t>
              </a:r>
              <a:endParaRPr lang="en-US" dirty="0">
                <a:solidFill>
                  <a:schemeClr val="bg1"/>
                </a:solidFill>
              </a:endParaRPr>
            </a:p>
          </p:txBody>
        </p:sp>
        <p:sp>
          <p:nvSpPr>
            <p:cNvPr id="147" name="TextBox 146"/>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1</a:t>
              </a:r>
              <a:endParaRPr lang="en-US" sz="1200" dirty="0">
                <a:solidFill>
                  <a:srgbClr val="FF0000"/>
                </a:solidFill>
              </a:endParaRPr>
            </a:p>
          </p:txBody>
        </p:sp>
      </p:grpSp>
      <p:grpSp>
        <p:nvGrpSpPr>
          <p:cNvPr id="3" name="Group 32"/>
          <p:cNvGrpSpPr/>
          <p:nvPr/>
        </p:nvGrpSpPr>
        <p:grpSpPr>
          <a:xfrm>
            <a:off x="2474213" y="1143000"/>
            <a:ext cx="1963255" cy="490954"/>
            <a:chOff x="762000" y="1905000"/>
            <a:chExt cx="1963255" cy="490954"/>
          </a:xfrm>
        </p:grpSpPr>
        <p:sp>
          <p:nvSpPr>
            <p:cNvPr id="149" name="TextBox 148"/>
            <p:cNvSpPr txBox="1"/>
            <p:nvPr/>
          </p:nvSpPr>
          <p:spPr>
            <a:xfrm>
              <a:off x="838200" y="2057400"/>
              <a:ext cx="1887055" cy="338554"/>
            </a:xfrm>
            <a:prstGeom prst="rect">
              <a:avLst/>
            </a:prstGeom>
            <a:noFill/>
            <a:ln>
              <a:noFill/>
            </a:ln>
          </p:spPr>
          <p:txBody>
            <a:bodyPr wrap="none" rtlCol="0">
              <a:spAutoFit/>
            </a:bodyPr>
            <a:lstStyle/>
            <a:p>
              <a:r>
                <a:rPr lang="en-US" dirty="0">
                  <a:solidFill>
                    <a:schemeClr val="bg1"/>
                  </a:solidFill>
                </a:rPr>
                <a:t>red fish, blue fish</a:t>
              </a:r>
              <a:endParaRPr lang="en-US" dirty="0">
                <a:solidFill>
                  <a:schemeClr val="bg1"/>
                </a:solidFill>
              </a:endParaRPr>
            </a:p>
          </p:txBody>
        </p:sp>
        <p:sp>
          <p:nvSpPr>
            <p:cNvPr id="150" name="TextBox 149"/>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2</a:t>
              </a:r>
              <a:endParaRPr lang="en-US" sz="1200" dirty="0">
                <a:solidFill>
                  <a:srgbClr val="FF0000"/>
                </a:solidFill>
              </a:endParaRPr>
            </a:p>
          </p:txBody>
        </p:sp>
      </p:grpSp>
      <p:grpSp>
        <p:nvGrpSpPr>
          <p:cNvPr id="5" name="Group 44"/>
          <p:cNvGrpSpPr/>
          <p:nvPr/>
        </p:nvGrpSpPr>
        <p:grpSpPr>
          <a:xfrm>
            <a:off x="4526771" y="1143000"/>
            <a:ext cx="1528842" cy="490954"/>
            <a:chOff x="762000" y="1905000"/>
            <a:chExt cx="1528842" cy="490954"/>
          </a:xfrm>
        </p:grpSpPr>
        <p:sp>
          <p:nvSpPr>
            <p:cNvPr id="152" name="TextBox 151"/>
            <p:cNvSpPr txBox="1"/>
            <p:nvPr/>
          </p:nvSpPr>
          <p:spPr>
            <a:xfrm>
              <a:off x="838200" y="2057400"/>
              <a:ext cx="1452642" cy="338554"/>
            </a:xfrm>
            <a:prstGeom prst="rect">
              <a:avLst/>
            </a:prstGeom>
            <a:noFill/>
            <a:ln>
              <a:noFill/>
            </a:ln>
          </p:spPr>
          <p:txBody>
            <a:bodyPr wrap="none" rtlCol="0">
              <a:spAutoFit/>
            </a:bodyPr>
            <a:lstStyle/>
            <a:p>
              <a:r>
                <a:rPr lang="en-US" dirty="0">
                  <a:solidFill>
                    <a:schemeClr val="bg1"/>
                  </a:solidFill>
                </a:rPr>
                <a:t>cat in the hat</a:t>
              </a:r>
              <a:endParaRPr lang="en-US" dirty="0">
                <a:solidFill>
                  <a:schemeClr val="bg1"/>
                </a:solidFill>
              </a:endParaRPr>
            </a:p>
          </p:txBody>
        </p:sp>
        <p:sp>
          <p:nvSpPr>
            <p:cNvPr id="153" name="TextBox 152"/>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3</a:t>
              </a:r>
              <a:endParaRPr lang="en-US" sz="1200" dirty="0">
                <a:solidFill>
                  <a:srgbClr val="FF0000"/>
                </a:solidFill>
              </a:endParaRPr>
            </a:p>
          </p:txBody>
        </p:sp>
      </p:grpSp>
      <p:grpSp>
        <p:nvGrpSpPr>
          <p:cNvPr id="6" name="Group 44"/>
          <p:cNvGrpSpPr/>
          <p:nvPr/>
        </p:nvGrpSpPr>
        <p:grpSpPr>
          <a:xfrm>
            <a:off x="6208013" y="1143000"/>
            <a:ext cx="2255002" cy="490954"/>
            <a:chOff x="762000" y="1905000"/>
            <a:chExt cx="2255002" cy="490954"/>
          </a:xfrm>
        </p:grpSpPr>
        <p:sp>
          <p:nvSpPr>
            <p:cNvPr id="155" name="TextBox 154"/>
            <p:cNvSpPr txBox="1"/>
            <p:nvPr/>
          </p:nvSpPr>
          <p:spPr>
            <a:xfrm>
              <a:off x="838200" y="2057400"/>
              <a:ext cx="2178802" cy="338554"/>
            </a:xfrm>
            <a:prstGeom prst="rect">
              <a:avLst/>
            </a:prstGeom>
            <a:noFill/>
            <a:ln>
              <a:noFill/>
            </a:ln>
          </p:spPr>
          <p:txBody>
            <a:bodyPr wrap="none" rtlCol="0">
              <a:spAutoFit/>
            </a:bodyPr>
            <a:lstStyle/>
            <a:p>
              <a:r>
                <a:rPr lang="en-US" dirty="0">
                  <a:solidFill>
                    <a:schemeClr val="bg1"/>
                  </a:solidFill>
                </a:rPr>
                <a:t>green eggs and ham</a:t>
              </a:r>
              <a:endParaRPr lang="en-US" dirty="0">
                <a:solidFill>
                  <a:schemeClr val="bg1"/>
                </a:solidFill>
              </a:endParaRPr>
            </a:p>
          </p:txBody>
        </p:sp>
        <p:sp>
          <p:nvSpPr>
            <p:cNvPr id="156" name="TextBox 155"/>
            <p:cNvSpPr txBox="1"/>
            <p:nvPr/>
          </p:nvSpPr>
          <p:spPr>
            <a:xfrm>
              <a:off x="762000" y="1905000"/>
              <a:ext cx="603050" cy="276999"/>
            </a:xfrm>
            <a:prstGeom prst="rect">
              <a:avLst/>
            </a:prstGeom>
            <a:noFill/>
            <a:ln>
              <a:noFill/>
            </a:ln>
          </p:spPr>
          <p:txBody>
            <a:bodyPr wrap="none" rtlCol="0">
              <a:spAutoFit/>
            </a:bodyPr>
            <a:lstStyle/>
            <a:p>
              <a:r>
                <a:rPr lang="en-US" sz="1200" dirty="0">
                  <a:solidFill>
                    <a:srgbClr val="FF0000"/>
                  </a:solidFill>
                </a:rPr>
                <a:t>Doc 4</a:t>
              </a:r>
              <a:endParaRPr lang="en-US" sz="1200" dirty="0">
                <a:solidFill>
                  <a:srgbClr val="FF0000"/>
                </a:solidFill>
              </a:endParaRPr>
            </a:p>
          </p:txBody>
        </p:sp>
      </p:grpSp>
      <p:sp>
        <p:nvSpPr>
          <p:cNvPr id="157" name="Rectangle 6"/>
          <p:cNvSpPr>
            <a:spLocks noChangeArrowheads="1"/>
          </p:cNvSpPr>
          <p:nvPr/>
        </p:nvSpPr>
        <p:spPr bwMode="auto">
          <a:xfrm>
            <a:off x="6952901" y="2992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58" name="Rectangle 7"/>
          <p:cNvSpPr>
            <a:spLocks noChangeArrowheads="1"/>
          </p:cNvSpPr>
          <p:nvPr/>
        </p:nvSpPr>
        <p:spPr bwMode="auto">
          <a:xfrm>
            <a:off x="6952901" y="3373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59" name="Rectangle 8"/>
          <p:cNvSpPr>
            <a:spLocks noChangeArrowheads="1"/>
          </p:cNvSpPr>
          <p:nvPr/>
        </p:nvSpPr>
        <p:spPr bwMode="auto">
          <a:xfrm>
            <a:off x="6952901"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0" name="Rectangle 10"/>
          <p:cNvSpPr>
            <a:spLocks noChangeArrowheads="1"/>
          </p:cNvSpPr>
          <p:nvPr/>
        </p:nvSpPr>
        <p:spPr bwMode="auto">
          <a:xfrm>
            <a:off x="6952901" y="4516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1" name="Rectangle 16"/>
          <p:cNvSpPr>
            <a:spLocks noChangeArrowheads="1"/>
          </p:cNvSpPr>
          <p:nvPr/>
        </p:nvSpPr>
        <p:spPr bwMode="auto">
          <a:xfrm>
            <a:off x="6952901" y="4135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4</a:t>
            </a:r>
            <a:endParaRPr lang="en-US" sz="1400" b="0" dirty="0">
              <a:solidFill>
                <a:schemeClr val="bg1"/>
              </a:solidFill>
            </a:endParaRPr>
          </a:p>
        </p:txBody>
      </p:sp>
      <p:sp>
        <p:nvSpPr>
          <p:cNvPr id="162" name="Rectangle 18"/>
          <p:cNvSpPr>
            <a:spLocks noChangeArrowheads="1"/>
          </p:cNvSpPr>
          <p:nvPr/>
        </p:nvSpPr>
        <p:spPr bwMode="auto">
          <a:xfrm>
            <a:off x="6952901" y="4897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3</a:t>
            </a:r>
            <a:endParaRPr lang="en-US" sz="1400" b="0" dirty="0">
              <a:solidFill>
                <a:schemeClr val="bg1"/>
              </a:solidFill>
            </a:endParaRPr>
          </a:p>
        </p:txBody>
      </p:sp>
      <p:sp>
        <p:nvSpPr>
          <p:cNvPr id="163" name="Rectangle 19"/>
          <p:cNvSpPr>
            <a:spLocks noChangeArrowheads="1"/>
          </p:cNvSpPr>
          <p:nvPr/>
        </p:nvSpPr>
        <p:spPr bwMode="auto">
          <a:xfrm>
            <a:off x="6952901" y="2613025"/>
            <a:ext cx="284163" cy="3000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4" name="Rectangle 34"/>
          <p:cNvSpPr>
            <a:spLocks noChangeArrowheads="1"/>
          </p:cNvSpPr>
          <p:nvPr/>
        </p:nvSpPr>
        <p:spPr bwMode="auto">
          <a:xfrm>
            <a:off x="6952901" y="5278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sp>
        <p:nvSpPr>
          <p:cNvPr id="165" name="Rectangle 7"/>
          <p:cNvSpPr>
            <a:spLocks noChangeArrowheads="1"/>
          </p:cNvSpPr>
          <p:nvPr/>
        </p:nvSpPr>
        <p:spPr bwMode="auto">
          <a:xfrm>
            <a:off x="7991856" y="3756026"/>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6" name="Rectangle 34"/>
          <p:cNvSpPr>
            <a:spLocks noChangeArrowheads="1"/>
          </p:cNvSpPr>
          <p:nvPr/>
        </p:nvSpPr>
        <p:spPr bwMode="auto">
          <a:xfrm>
            <a:off x="6952901" y="5659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2</a:t>
            </a:r>
            <a:endParaRPr lang="en-US" sz="1400" b="0" dirty="0">
              <a:solidFill>
                <a:schemeClr val="bg1"/>
              </a:solidFill>
            </a:endParaRPr>
          </a:p>
        </p:txBody>
      </p:sp>
      <p:sp>
        <p:nvSpPr>
          <p:cNvPr id="167" name="Rectangle 34"/>
          <p:cNvSpPr>
            <a:spLocks noChangeArrowheads="1"/>
          </p:cNvSpPr>
          <p:nvPr/>
        </p:nvSpPr>
        <p:spPr bwMode="auto">
          <a:xfrm>
            <a:off x="6960839" y="6040438"/>
            <a:ext cx="284163" cy="30003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lIns="90488" tIns="44450" rIns="90488" bIns="44450" anchor="ctr"/>
          <a:lstStyle/>
          <a:p>
            <a:pPr algn="ctr"/>
            <a:r>
              <a:rPr lang="en-US" sz="1400" b="0" dirty="0">
                <a:solidFill>
                  <a:schemeClr val="bg1"/>
                </a:solidFill>
              </a:rPr>
              <a:t>1</a:t>
            </a:r>
            <a:endParaRPr lang="en-US" sz="1400" b="0" dirty="0">
              <a:solidFill>
                <a:schemeClr val="bg1"/>
              </a:solidFill>
            </a:endParaRPr>
          </a:p>
        </p:txBody>
      </p:sp>
      <p:cxnSp>
        <p:nvCxnSpPr>
          <p:cNvPr id="194" name="Straight Arrow Connector 236"/>
          <p:cNvCxnSpPr>
            <a:cxnSpLocks noChangeShapeType="1"/>
          </p:cNvCxnSpPr>
          <p:nvPr/>
        </p:nvCxnSpPr>
        <p:spPr bwMode="auto">
          <a:xfrm>
            <a:off x="7818120" y="3906045"/>
            <a:ext cx="173037" cy="1588"/>
          </a:xfrm>
          <a:prstGeom prst="straightConnector1">
            <a:avLst/>
          </a:prstGeom>
          <a:ln>
            <a:tailEnd type="triangle" w="med" len="med"/>
          </a:ln>
        </p:spPr>
        <p:style>
          <a:lnRef idx="1">
            <a:schemeClr val="dk1"/>
          </a:lnRef>
          <a:fillRef idx="2">
            <a:schemeClr val="dk1"/>
          </a:fillRef>
          <a:effectRef idx="1">
            <a:schemeClr val="dk1"/>
          </a:effectRef>
          <a:fontRef idx="minor">
            <a:schemeClr val="dk1"/>
          </a:fontRef>
        </p:style>
      </p:cxnSp>
      <p:sp>
        <p:nvSpPr>
          <p:cNvPr id="7" name="Slide Number Placeholder 6"/>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t>MapReduce: Index Construction</a:t>
            </a:r>
            <a:endParaRPr lang="en-US"/>
          </a:p>
        </p:txBody>
      </p:sp>
      <p:sp>
        <p:nvSpPr>
          <p:cNvPr id="67587" name="Content Placeholder 2"/>
          <p:cNvSpPr>
            <a:spLocks noGrp="1"/>
          </p:cNvSpPr>
          <p:nvPr>
            <p:ph idx="1"/>
          </p:nvPr>
        </p:nvSpPr>
        <p:spPr/>
        <p:txBody>
          <a:bodyPr/>
          <a:lstStyle/>
          <a:p>
            <a:r>
              <a:rPr lang="en-US" dirty="0"/>
              <a:t>Map over all documents</a:t>
            </a:r>
            <a:endParaRPr lang="en-US" dirty="0"/>
          </a:p>
          <a:p>
            <a:pPr lvl="1"/>
            <a:r>
              <a:rPr lang="en-US" dirty="0"/>
              <a:t>Emit </a:t>
            </a:r>
            <a:r>
              <a:rPr lang="en-US" i="1" dirty="0"/>
              <a:t>term</a:t>
            </a:r>
            <a:r>
              <a:rPr lang="en-US" dirty="0"/>
              <a:t> as key, (</a:t>
            </a:r>
            <a:r>
              <a:rPr lang="en-US" i="1" dirty="0" err="1"/>
              <a:t>docno</a:t>
            </a:r>
            <a:r>
              <a:rPr lang="en-US" dirty="0"/>
              <a:t>, </a:t>
            </a:r>
            <a:r>
              <a:rPr lang="en-US" i="1" dirty="0" err="1"/>
              <a:t>tf</a:t>
            </a:r>
            <a:r>
              <a:rPr lang="en-US" i="1" dirty="0"/>
              <a:t>)</a:t>
            </a:r>
            <a:r>
              <a:rPr lang="en-US" dirty="0"/>
              <a:t> as value</a:t>
            </a:r>
            <a:endParaRPr lang="en-US" dirty="0"/>
          </a:p>
          <a:p>
            <a:pPr lvl="1"/>
            <a:r>
              <a:rPr lang="en-US" dirty="0"/>
              <a:t>Emit other information as necessary (e.g., term position)</a:t>
            </a:r>
            <a:endParaRPr lang="en-US" dirty="0"/>
          </a:p>
          <a:p>
            <a:r>
              <a:rPr lang="en-US" dirty="0"/>
              <a:t>Sort/shuffle: group postings by term</a:t>
            </a:r>
            <a:endParaRPr lang="en-US" dirty="0"/>
          </a:p>
          <a:p>
            <a:r>
              <a:rPr lang="en-US" dirty="0"/>
              <a:t>Reduce</a:t>
            </a:r>
            <a:endParaRPr lang="en-US" dirty="0"/>
          </a:p>
          <a:p>
            <a:pPr lvl="1"/>
            <a:r>
              <a:rPr lang="en-US" dirty="0"/>
              <a:t>Gather and sort the postings (e.g., by </a:t>
            </a:r>
            <a:r>
              <a:rPr lang="en-US" i="1" dirty="0" err="1"/>
              <a:t>docno</a:t>
            </a:r>
            <a:r>
              <a:rPr lang="en-US" dirty="0"/>
              <a:t> or </a:t>
            </a:r>
            <a:r>
              <a:rPr lang="en-US" i="1" dirty="0" err="1"/>
              <a:t>tf</a:t>
            </a:r>
            <a:r>
              <a:rPr lang="en-US" dirty="0"/>
              <a:t>)</a:t>
            </a:r>
            <a:endParaRPr lang="en-US" dirty="0"/>
          </a:p>
          <a:p>
            <a:pPr lvl="1"/>
            <a:r>
              <a:rPr lang="en-US" dirty="0"/>
              <a:t>Write postings to disk</a:t>
            </a:r>
            <a:endParaRPr lang="en-US" dirty="0"/>
          </a:p>
          <a:p>
            <a:r>
              <a:rPr lang="en-US" dirty="0"/>
              <a:t>MapReduce does all the heavy lifting!</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endParaRPr lang="en-US" dirty="0"/>
          </a:p>
        </p:txBody>
      </p:sp>
      <p:sp>
        <p:nvSpPr>
          <p:cNvPr id="3" name="Content Placeholder 2"/>
          <p:cNvSpPr>
            <a:spLocks noGrp="1"/>
          </p:cNvSpPr>
          <p:nvPr>
            <p:ph idx="1"/>
          </p:nvPr>
        </p:nvSpPr>
        <p:spPr/>
        <p:txBody>
          <a:bodyPr/>
          <a:lstStyle/>
          <a:p>
            <a:r>
              <a:rPr lang="en-US" dirty="0"/>
              <a:t>Introduction to information retrieval</a:t>
            </a:r>
            <a:endParaRPr lang="en-US" dirty="0"/>
          </a:p>
          <a:p>
            <a:r>
              <a:rPr lang="en-US" dirty="0"/>
              <a:t>Basics of indexing and retrieval</a:t>
            </a:r>
            <a:endParaRPr lang="en-US" dirty="0"/>
          </a:p>
          <a:p>
            <a:r>
              <a:rPr lang="en-US" dirty="0"/>
              <a:t>Inverted indexing in MapReduce</a:t>
            </a:r>
            <a:endParaRPr lang="en-US" dirty="0"/>
          </a:p>
          <a:p>
            <a:r>
              <a:rPr lang="en-US" dirty="0"/>
              <a:t>Retrieval at scale</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3" name="Rectangle 52"/>
          <p:cNvSpPr/>
          <p:nvPr/>
        </p:nvSpPr>
        <p:spPr bwMode="ltGray">
          <a:xfrm>
            <a:off x="44196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8" name="Rectangle 67"/>
          <p:cNvSpPr/>
          <p:nvPr/>
        </p:nvSpPr>
        <p:spPr bwMode="ltGray">
          <a:xfrm>
            <a:off x="7086600" y="49954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0" name="Rectangle 9"/>
          <p:cNvSpPr/>
          <p:nvPr/>
        </p:nvSpPr>
        <p:spPr bwMode="ltGray">
          <a:xfrm>
            <a:off x="2743200"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3" name="Rectangle 12"/>
          <p:cNvSpPr/>
          <p:nvPr/>
        </p:nvSpPr>
        <p:spPr bwMode="ltGray">
          <a:xfrm>
            <a:off x="2743200"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6" name="Rectangle 15"/>
          <p:cNvSpPr/>
          <p:nvPr/>
        </p:nvSpPr>
        <p:spPr bwMode="ltGray">
          <a:xfrm>
            <a:off x="2743200"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 name="Title 1"/>
          <p:cNvSpPr>
            <a:spLocks noGrp="1"/>
          </p:cNvSpPr>
          <p:nvPr>
            <p:ph type="title"/>
          </p:nvPr>
        </p:nvSpPr>
        <p:spPr>
          <a:xfrm>
            <a:off x="152400" y="114300"/>
            <a:ext cx="8686800" cy="1028700"/>
          </a:xfrm>
        </p:spPr>
        <p:txBody>
          <a:bodyPr/>
          <a:lstStyle/>
          <a:p>
            <a:r>
              <a:rPr lang="en-US" dirty="0"/>
              <a:t>Inverted Indexing with MapReduce</a:t>
            </a:r>
            <a:endParaRPr lang="en-US" dirty="0"/>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9" name="TextBox 8"/>
          <p:cNvSpPr txBox="1"/>
          <p:nvPr/>
        </p:nvSpPr>
        <p:spPr>
          <a:xfrm>
            <a:off x="1773117" y="1947446"/>
            <a:ext cx="526106" cy="338554"/>
          </a:xfrm>
          <a:prstGeom prst="rect">
            <a:avLst/>
          </a:prstGeom>
          <a:noFill/>
        </p:spPr>
        <p:txBody>
          <a:bodyPr wrap="none" rtlCol="0">
            <a:spAutoFit/>
          </a:bodyPr>
          <a:lstStyle/>
          <a:p>
            <a:r>
              <a:rPr lang="en-US" b="0" dirty="0">
                <a:solidFill>
                  <a:schemeClr val="bg1"/>
                </a:solidFill>
              </a:rPr>
              <a:t>one</a:t>
            </a:r>
            <a:endParaRPr lang="en-US" b="0" dirty="0">
              <a:solidFill>
                <a:schemeClr val="bg1"/>
              </a:solidFill>
            </a:endParaRP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2" name="TextBox 11"/>
          <p:cNvSpPr txBox="1"/>
          <p:nvPr/>
        </p:nvSpPr>
        <p:spPr>
          <a:xfrm>
            <a:off x="1773117" y="2404646"/>
            <a:ext cx="503664" cy="338554"/>
          </a:xfrm>
          <a:prstGeom prst="rect">
            <a:avLst/>
          </a:prstGeom>
          <a:noFill/>
        </p:spPr>
        <p:txBody>
          <a:bodyPr wrap="none" rtlCol="0">
            <a:spAutoFit/>
          </a:bodyPr>
          <a:lstStyle/>
          <a:p>
            <a:r>
              <a:rPr lang="en-US" b="0" dirty="0">
                <a:solidFill>
                  <a:schemeClr val="bg1"/>
                </a:solidFill>
              </a:rPr>
              <a:t>two</a:t>
            </a:r>
            <a:endParaRPr lang="en-US" b="0" dirty="0">
              <a:solidFill>
                <a:schemeClr val="bg1"/>
              </a:solidFill>
            </a:endParaRP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5" name="TextBox 14"/>
          <p:cNvSpPr txBox="1"/>
          <p:nvPr/>
        </p:nvSpPr>
        <p:spPr>
          <a:xfrm>
            <a:off x="1773117" y="2861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grpSp>
        <p:nvGrpSpPr>
          <p:cNvPr id="4" name="Group 16"/>
          <p:cNvGrpSpPr/>
          <p:nvPr/>
        </p:nvGrpSpPr>
        <p:grpSpPr>
          <a:xfrm>
            <a:off x="1544517" y="1261646"/>
            <a:ext cx="1940813" cy="490954"/>
            <a:chOff x="762000" y="1905000"/>
            <a:chExt cx="1940813" cy="490954"/>
          </a:xfrm>
        </p:grpSpPr>
        <p:sp>
          <p:nvSpPr>
            <p:cNvPr id="3" name="TextBox 2"/>
            <p:cNvSpPr txBox="1"/>
            <p:nvPr/>
          </p:nvSpPr>
          <p:spPr>
            <a:xfrm>
              <a:off x="838200" y="2057400"/>
              <a:ext cx="1864613" cy="338554"/>
            </a:xfrm>
            <a:prstGeom prst="rect">
              <a:avLst/>
            </a:prstGeom>
            <a:noFill/>
          </p:spPr>
          <p:txBody>
            <a:bodyPr wrap="none" rtlCol="0">
              <a:spAutoFit/>
            </a:bodyPr>
            <a:lstStyle/>
            <a:p>
              <a:r>
                <a:rPr lang="en-US" dirty="0">
                  <a:solidFill>
                    <a:schemeClr val="bg1"/>
                  </a:solidFill>
                </a:rPr>
                <a:t>one fish, two fish</a:t>
              </a:r>
              <a:endParaRPr lang="en-US" dirty="0">
                <a:solidFill>
                  <a:schemeClr val="bg1"/>
                </a:solidFill>
              </a:endParaRPr>
            </a:p>
          </p:txBody>
        </p:sp>
        <p:sp>
          <p:nvSpPr>
            <p:cNvPr id="7" name="TextBox 6"/>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1</a:t>
              </a:r>
              <a:endParaRPr lang="en-US" sz="1200" dirty="0">
                <a:solidFill>
                  <a:srgbClr val="FF0000"/>
                </a:solidFill>
              </a:endParaRPr>
            </a:p>
          </p:txBody>
        </p:sp>
      </p:gr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a:solidFill>
                  <a:schemeClr val="bg1"/>
                </a:solidFill>
              </a:rPr>
              <a:t>red</a:t>
            </a:r>
            <a:endParaRPr lang="en-US" b="0" dirty="0">
              <a:solidFill>
                <a:schemeClr val="bg1"/>
              </a:solidFill>
            </a:endParaRP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8" name="TextBox 27"/>
          <p:cNvSpPr txBox="1"/>
          <p:nvPr/>
        </p:nvSpPr>
        <p:spPr>
          <a:xfrm>
            <a:off x="4350891" y="2404646"/>
            <a:ext cx="570990" cy="338554"/>
          </a:xfrm>
          <a:prstGeom prst="rect">
            <a:avLst/>
          </a:prstGeom>
          <a:noFill/>
        </p:spPr>
        <p:txBody>
          <a:bodyPr wrap="none" rtlCol="0">
            <a:spAutoFit/>
          </a:bodyPr>
          <a:lstStyle/>
          <a:p>
            <a:r>
              <a:rPr lang="en-US" b="0" dirty="0">
                <a:solidFill>
                  <a:schemeClr val="bg1"/>
                </a:solidFill>
              </a:rPr>
              <a:t>blue</a:t>
            </a:r>
            <a:endParaRPr lang="en-US" b="0" dirty="0">
              <a:solidFill>
                <a:schemeClr val="bg1"/>
              </a:solidFill>
            </a:endParaRP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1" name="TextBox 30"/>
          <p:cNvSpPr txBox="1"/>
          <p:nvPr/>
        </p:nvSpPr>
        <p:spPr>
          <a:xfrm>
            <a:off x="4350891" y="2861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grpSp>
        <p:nvGrpSpPr>
          <p:cNvPr id="5" name="Group 32"/>
          <p:cNvGrpSpPr/>
          <p:nvPr/>
        </p:nvGrpSpPr>
        <p:grpSpPr>
          <a:xfrm>
            <a:off x="4122291" y="1261646"/>
            <a:ext cx="1963255" cy="490954"/>
            <a:chOff x="762000" y="1905000"/>
            <a:chExt cx="1963255" cy="490954"/>
          </a:xfrm>
        </p:grpSpPr>
        <p:sp>
          <p:nvSpPr>
            <p:cNvPr id="34" name="TextBox 33"/>
            <p:cNvSpPr txBox="1"/>
            <p:nvPr/>
          </p:nvSpPr>
          <p:spPr>
            <a:xfrm>
              <a:off x="838200" y="2057400"/>
              <a:ext cx="1887055" cy="338554"/>
            </a:xfrm>
            <a:prstGeom prst="rect">
              <a:avLst/>
            </a:prstGeom>
            <a:noFill/>
          </p:spPr>
          <p:txBody>
            <a:bodyPr wrap="none" rtlCol="0">
              <a:spAutoFit/>
            </a:bodyPr>
            <a:lstStyle/>
            <a:p>
              <a:r>
                <a:rPr lang="en-US" dirty="0">
                  <a:solidFill>
                    <a:schemeClr val="bg1"/>
                  </a:solidFill>
                </a:rPr>
                <a:t>red fish, blue fish</a:t>
              </a:r>
              <a:endParaRPr lang="en-US" dirty="0">
                <a:solidFill>
                  <a:schemeClr val="bg1"/>
                </a:solidFill>
              </a:endParaRPr>
            </a:p>
          </p:txBody>
        </p:sp>
        <p:sp>
          <p:nvSpPr>
            <p:cNvPr id="35" name="TextBox 34"/>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2</a:t>
              </a:r>
              <a:endParaRPr lang="en-US" sz="1200" dirty="0">
                <a:solidFill>
                  <a:srgbClr val="FF0000"/>
                </a:solidFill>
              </a:endParaRPr>
            </a:p>
          </p:txBody>
        </p:sp>
      </p:gr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7" name="TextBox 36"/>
          <p:cNvSpPr txBox="1"/>
          <p:nvPr/>
        </p:nvSpPr>
        <p:spPr>
          <a:xfrm>
            <a:off x="6825104" y="1947446"/>
            <a:ext cx="458780" cy="338554"/>
          </a:xfrm>
          <a:prstGeom prst="rect">
            <a:avLst/>
          </a:prstGeom>
          <a:noFill/>
        </p:spPr>
        <p:txBody>
          <a:bodyPr wrap="none" rtlCol="0">
            <a:spAutoFit/>
          </a:bodyPr>
          <a:lstStyle/>
          <a:p>
            <a:r>
              <a:rPr lang="en-US" b="0" dirty="0">
                <a:solidFill>
                  <a:schemeClr val="bg1"/>
                </a:solidFill>
              </a:rPr>
              <a:t>cat</a:t>
            </a:r>
            <a:endParaRPr lang="en-US" b="0" dirty="0">
              <a:solidFill>
                <a:schemeClr val="bg1"/>
              </a:solidFill>
            </a:endParaRP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0" name="TextBox 39"/>
          <p:cNvSpPr txBox="1"/>
          <p:nvPr/>
        </p:nvSpPr>
        <p:spPr>
          <a:xfrm>
            <a:off x="6825104" y="2404646"/>
            <a:ext cx="470000" cy="338554"/>
          </a:xfrm>
          <a:prstGeom prst="rect">
            <a:avLst/>
          </a:prstGeom>
          <a:noFill/>
        </p:spPr>
        <p:txBody>
          <a:bodyPr wrap="none" rtlCol="0">
            <a:spAutoFit/>
          </a:bodyPr>
          <a:lstStyle/>
          <a:p>
            <a:r>
              <a:rPr lang="en-US" b="0" dirty="0">
                <a:solidFill>
                  <a:schemeClr val="bg1"/>
                </a:solidFill>
              </a:rPr>
              <a:t>hat</a:t>
            </a:r>
            <a:endParaRPr lang="en-US" b="0" dirty="0">
              <a:solidFill>
                <a:schemeClr val="bg1"/>
              </a:solidFill>
            </a:endParaRPr>
          </a:p>
        </p:txBody>
      </p:sp>
      <p:grpSp>
        <p:nvGrpSpPr>
          <p:cNvPr id="6" name="Group 44"/>
          <p:cNvGrpSpPr/>
          <p:nvPr/>
        </p:nvGrpSpPr>
        <p:grpSpPr>
          <a:xfrm>
            <a:off x="6596504" y="1261646"/>
            <a:ext cx="1528842" cy="490954"/>
            <a:chOff x="762000" y="1905000"/>
            <a:chExt cx="1528842" cy="490954"/>
          </a:xfrm>
        </p:grpSpPr>
        <p:sp>
          <p:nvSpPr>
            <p:cNvPr id="46" name="TextBox 45"/>
            <p:cNvSpPr txBox="1"/>
            <p:nvPr/>
          </p:nvSpPr>
          <p:spPr>
            <a:xfrm>
              <a:off x="838200" y="2057400"/>
              <a:ext cx="1452642" cy="338554"/>
            </a:xfrm>
            <a:prstGeom prst="rect">
              <a:avLst/>
            </a:prstGeom>
            <a:noFill/>
          </p:spPr>
          <p:txBody>
            <a:bodyPr wrap="none" rtlCol="0">
              <a:spAutoFit/>
            </a:bodyPr>
            <a:lstStyle/>
            <a:p>
              <a:r>
                <a:rPr lang="en-US" dirty="0">
                  <a:solidFill>
                    <a:schemeClr val="bg1"/>
                  </a:solidFill>
                </a:rPr>
                <a:t>cat in the hat</a:t>
              </a:r>
              <a:endParaRPr lang="en-US" dirty="0">
                <a:solidFill>
                  <a:schemeClr val="bg1"/>
                </a:solidFill>
              </a:endParaRPr>
            </a:p>
          </p:txBody>
        </p:sp>
        <p:sp>
          <p:nvSpPr>
            <p:cNvPr id="47" name="TextBox 46"/>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3</a:t>
              </a:r>
              <a:endParaRPr lang="en-US" sz="1200" dirty="0">
                <a:solidFill>
                  <a:srgbClr val="FF0000"/>
                </a:solidFill>
              </a:endParaRPr>
            </a:p>
          </p:txBody>
        </p:sp>
      </p:gr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9" name="TextBox 48"/>
          <p:cNvSpPr txBox="1"/>
          <p:nvPr/>
        </p:nvSpPr>
        <p:spPr>
          <a:xfrm>
            <a:off x="2743200" y="5147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51" name="Rectangle 50"/>
          <p:cNvSpPr/>
          <p:nvPr/>
        </p:nvSpPr>
        <p:spPr bwMode="ltGray">
          <a:xfrm>
            <a:off x="41148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5" name="TextBox 54"/>
          <p:cNvSpPr txBox="1"/>
          <p:nvPr/>
        </p:nvSpPr>
        <p:spPr>
          <a:xfrm>
            <a:off x="2743200" y="5605046"/>
            <a:ext cx="526106" cy="338554"/>
          </a:xfrm>
          <a:prstGeom prst="rect">
            <a:avLst/>
          </a:prstGeom>
          <a:noFill/>
        </p:spPr>
        <p:txBody>
          <a:bodyPr wrap="none" rtlCol="0">
            <a:spAutoFit/>
          </a:bodyPr>
          <a:lstStyle/>
          <a:p>
            <a:r>
              <a:rPr lang="en-US" b="0" dirty="0">
                <a:solidFill>
                  <a:schemeClr val="bg1"/>
                </a:solidFill>
              </a:rPr>
              <a:t>one</a:t>
            </a:r>
            <a:endParaRPr lang="en-US" b="0" dirty="0">
              <a:solidFill>
                <a:schemeClr val="bg1"/>
              </a:solidFill>
            </a:endParaRP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8" name="TextBox 57"/>
          <p:cNvSpPr txBox="1"/>
          <p:nvPr/>
        </p:nvSpPr>
        <p:spPr>
          <a:xfrm>
            <a:off x="6096000" y="5799892"/>
            <a:ext cx="503664" cy="338554"/>
          </a:xfrm>
          <a:prstGeom prst="rect">
            <a:avLst/>
          </a:prstGeom>
          <a:noFill/>
        </p:spPr>
        <p:txBody>
          <a:bodyPr wrap="none" rtlCol="0">
            <a:spAutoFit/>
          </a:bodyPr>
          <a:lstStyle/>
          <a:p>
            <a:r>
              <a:rPr lang="en-US" b="0" dirty="0">
                <a:solidFill>
                  <a:schemeClr val="bg1"/>
                </a:solidFill>
              </a:rPr>
              <a:t>two</a:t>
            </a:r>
            <a:endParaRPr lang="en-US" b="0" dirty="0">
              <a:solidFill>
                <a:schemeClr val="bg1"/>
              </a:solidFill>
            </a:endParaRP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a:solidFill>
                  <a:schemeClr val="bg1"/>
                </a:solidFill>
              </a:rPr>
              <a:t>red</a:t>
            </a:r>
            <a:endParaRPr lang="en-US" b="0" dirty="0">
              <a:solidFill>
                <a:schemeClr val="bg1"/>
              </a:solidFill>
            </a:endParaRP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4" name="TextBox 63"/>
          <p:cNvSpPr txBox="1"/>
          <p:nvPr/>
        </p:nvSpPr>
        <p:spPr>
          <a:xfrm>
            <a:off x="2743200" y="4690646"/>
            <a:ext cx="458780" cy="338554"/>
          </a:xfrm>
          <a:prstGeom prst="rect">
            <a:avLst/>
          </a:prstGeom>
          <a:noFill/>
        </p:spPr>
        <p:txBody>
          <a:bodyPr wrap="none" rtlCol="0">
            <a:spAutoFit/>
          </a:bodyPr>
          <a:lstStyle/>
          <a:p>
            <a:r>
              <a:rPr lang="en-US" b="0" dirty="0">
                <a:solidFill>
                  <a:schemeClr val="bg1"/>
                </a:solidFill>
              </a:rPr>
              <a:t>cat</a:t>
            </a:r>
            <a:endParaRPr lang="en-US" b="0" dirty="0">
              <a:solidFill>
                <a:schemeClr val="bg1"/>
              </a:solidFill>
            </a:endParaRPr>
          </a:p>
        </p:txBody>
      </p:sp>
      <p:sp>
        <p:nvSpPr>
          <p:cNvPr id="66" name="Rectangle 65"/>
          <p:cNvSpPr/>
          <p:nvPr/>
        </p:nvSpPr>
        <p:spPr bwMode="ltGray">
          <a:xfrm>
            <a:off x="6781800" y="49954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7" name="TextBox 66"/>
          <p:cNvSpPr txBox="1"/>
          <p:nvPr/>
        </p:nvSpPr>
        <p:spPr>
          <a:xfrm>
            <a:off x="6096000" y="4961692"/>
            <a:ext cx="570990" cy="338554"/>
          </a:xfrm>
          <a:prstGeom prst="rect">
            <a:avLst/>
          </a:prstGeom>
          <a:noFill/>
        </p:spPr>
        <p:txBody>
          <a:bodyPr wrap="none" rtlCol="0">
            <a:spAutoFit/>
          </a:bodyPr>
          <a:lstStyle/>
          <a:p>
            <a:r>
              <a:rPr lang="en-US" b="0" dirty="0">
                <a:solidFill>
                  <a:schemeClr val="bg1"/>
                </a:solidFill>
              </a:rPr>
              <a:t>blue</a:t>
            </a:r>
            <a:endParaRPr lang="en-US" b="0" dirty="0">
              <a:solidFill>
                <a:schemeClr val="bg1"/>
              </a:solidFill>
            </a:endParaRP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0" name="TextBox 69"/>
          <p:cNvSpPr txBox="1"/>
          <p:nvPr/>
        </p:nvSpPr>
        <p:spPr>
          <a:xfrm>
            <a:off x="6096000" y="5376446"/>
            <a:ext cx="470000" cy="338554"/>
          </a:xfrm>
          <a:prstGeom prst="rect">
            <a:avLst/>
          </a:prstGeom>
          <a:noFill/>
        </p:spPr>
        <p:txBody>
          <a:bodyPr wrap="none" rtlCol="0">
            <a:spAutoFit/>
          </a:bodyPr>
          <a:lstStyle/>
          <a:p>
            <a:r>
              <a:rPr lang="en-US" b="0" dirty="0">
                <a:solidFill>
                  <a:schemeClr val="bg1"/>
                </a:solidFill>
              </a:rPr>
              <a:t>hat</a:t>
            </a:r>
            <a:endParaRPr lang="en-US" b="0" dirty="0">
              <a:solidFill>
                <a:schemeClr val="bg1"/>
              </a:solidFill>
            </a:endParaRPr>
          </a:p>
        </p:txBody>
      </p:sp>
      <p:sp>
        <p:nvSpPr>
          <p:cNvPr id="85" name="Rectangle 84"/>
          <p:cNvSpPr>
            <a:spLocks noChangeArrowheads="1"/>
          </p:cNvSpPr>
          <p:nvPr/>
        </p:nvSpPr>
        <p:spPr bwMode="auto">
          <a:xfrm>
            <a:off x="838200" y="3810000"/>
            <a:ext cx="7848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endParaRPr lang="en-US" b="0" dirty="0">
              <a:solidFill>
                <a:schemeClr val="bg2"/>
              </a:solidFill>
            </a:endParaRPr>
          </a:p>
        </p:txBody>
      </p:sp>
      <p:sp>
        <p:nvSpPr>
          <p:cNvPr id="87" name="TextBox 86"/>
          <p:cNvSpPr txBox="1"/>
          <p:nvPr/>
        </p:nvSpPr>
        <p:spPr>
          <a:xfrm>
            <a:off x="228600" y="2286000"/>
            <a:ext cx="1003801" cy="584775"/>
          </a:xfrm>
          <a:prstGeom prst="rect">
            <a:avLst/>
          </a:prstGeom>
          <a:noFill/>
        </p:spPr>
        <p:txBody>
          <a:bodyPr wrap="none" rtlCol="0">
            <a:spAutoFit/>
          </a:bodyPr>
          <a:lstStyle/>
          <a:p>
            <a:r>
              <a:rPr lang="en-US" sz="3200" dirty="0">
                <a:solidFill>
                  <a:srgbClr val="FF0000"/>
                </a:solidFill>
              </a:rPr>
              <a:t>Map</a:t>
            </a:r>
            <a:endParaRPr lang="en-US" sz="3200" dirty="0">
              <a:solidFill>
                <a:srgbClr val="FF0000"/>
              </a:solidFill>
            </a:endParaRPr>
          </a:p>
        </p:txBody>
      </p:sp>
      <p:sp>
        <p:nvSpPr>
          <p:cNvPr id="88" name="TextBox 87"/>
          <p:cNvSpPr txBox="1"/>
          <p:nvPr/>
        </p:nvSpPr>
        <p:spPr>
          <a:xfrm>
            <a:off x="228600" y="5029200"/>
            <a:ext cx="1664238" cy="584775"/>
          </a:xfrm>
          <a:prstGeom prst="rect">
            <a:avLst/>
          </a:prstGeom>
          <a:noFill/>
        </p:spPr>
        <p:txBody>
          <a:bodyPr wrap="none" rtlCol="0">
            <a:spAutoFit/>
          </a:bodyPr>
          <a:lstStyle/>
          <a:p>
            <a:r>
              <a:rPr lang="en-US" sz="3200" dirty="0">
                <a:solidFill>
                  <a:srgbClr val="FF0000"/>
                </a:solidFill>
              </a:rPr>
              <a:t>Reduce</a:t>
            </a:r>
            <a:endParaRPr lang="en-US" sz="3200" dirty="0">
              <a:solidFill>
                <a:srgbClr val="FF0000"/>
              </a:solidFill>
            </a:endParaRPr>
          </a:p>
        </p:txBody>
      </p:sp>
      <p:sp>
        <p:nvSpPr>
          <p:cNvPr id="17" name="Slide Number Placeholder 16"/>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dissolve">
                                      <p:cBhvr>
                                        <p:cTn id="61" dur="500"/>
                                        <p:tgtEl>
                                          <p:spTgt spid="8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1"/>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5"/>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9"/>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0"/>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10" grpId="0" animBg="1"/>
      <p:bldP spid="13" grpId="0" animBg="1"/>
      <p:bldP spid="16"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Pseudo-Code</a:t>
            </a:r>
            <a:endParaRPr lang="en-US" dirty="0"/>
          </a:p>
        </p:txBody>
      </p:sp>
      <p:pic>
        <p:nvPicPr>
          <p:cNvPr id="5" name="Content Placeholder 4" descr="DG-indexing.png"/>
          <p:cNvPicPr>
            <a:picLocks noGrp="1" noChangeAspect="1"/>
          </p:cNvPicPr>
          <p:nvPr>
            <p:ph idx="1"/>
          </p:nvPr>
        </p:nvPicPr>
        <p:blipFill>
          <a:blip r:embed="rId1" cstate="print"/>
          <a:stretch>
            <a:fillRect/>
          </a:stretch>
        </p:blipFill>
        <p:spPr>
          <a:xfrm>
            <a:off x="1219200" y="1524000"/>
            <a:ext cx="6506364" cy="4114800"/>
          </a:xfrm>
        </p:spPr>
      </p:pic>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100"/>
          <p:cNvSpPr/>
          <p:nvPr/>
        </p:nvSpPr>
        <p:spPr bwMode="ltGray">
          <a:xfrm>
            <a:off x="56388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[2,4]</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2" name="Rectangle 101"/>
          <p:cNvSpPr/>
          <p:nvPr/>
        </p:nvSpPr>
        <p:spPr bwMode="ltGray">
          <a:xfrm>
            <a:off x="56388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3" name="Rectangle 102"/>
          <p:cNvSpPr/>
          <p:nvPr/>
        </p:nvSpPr>
        <p:spPr bwMode="ltGray">
          <a:xfrm>
            <a:off x="56388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[3]</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5" name="Rectangle 104"/>
          <p:cNvSpPr/>
          <p:nvPr/>
        </p:nvSpPr>
        <p:spPr bwMode="ltGray">
          <a:xfrm>
            <a:off x="8110728"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6" name="Rectangle 105"/>
          <p:cNvSpPr/>
          <p:nvPr/>
        </p:nvSpPr>
        <p:spPr bwMode="ltGray">
          <a:xfrm>
            <a:off x="8110728"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7" name="Rectangle 106"/>
          <p:cNvSpPr/>
          <p:nvPr/>
        </p:nvSpPr>
        <p:spPr bwMode="ltGray">
          <a:xfrm>
            <a:off x="4038600" y="56388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8" name="Rectangle 107"/>
          <p:cNvSpPr/>
          <p:nvPr/>
        </p:nvSpPr>
        <p:spPr bwMode="ltGray">
          <a:xfrm>
            <a:off x="4038600" y="60960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11" name="Rectangle 110"/>
          <p:cNvSpPr/>
          <p:nvPr/>
        </p:nvSpPr>
        <p:spPr bwMode="ltGray">
          <a:xfrm>
            <a:off x="7391400" y="583387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[3]</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12" name="Rectangle 111"/>
          <p:cNvSpPr/>
          <p:nvPr/>
        </p:nvSpPr>
        <p:spPr bwMode="ltGray">
          <a:xfrm>
            <a:off x="7391400" y="5410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13" name="Rectangle 112"/>
          <p:cNvSpPr/>
          <p:nvPr/>
        </p:nvSpPr>
        <p:spPr bwMode="ltGray">
          <a:xfrm>
            <a:off x="7391400" y="4983932"/>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[3]</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14" name="Rectangle 113"/>
          <p:cNvSpPr/>
          <p:nvPr/>
        </p:nvSpPr>
        <p:spPr bwMode="ltGray">
          <a:xfrm>
            <a:off x="4038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[2,4]</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15" name="Rectangle 114"/>
          <p:cNvSpPr/>
          <p:nvPr/>
        </p:nvSpPr>
        <p:spPr bwMode="ltGray">
          <a:xfrm>
            <a:off x="4038600" y="4724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16" name="Rectangle 115"/>
          <p:cNvSpPr/>
          <p:nvPr/>
        </p:nvSpPr>
        <p:spPr bwMode="ltGray">
          <a:xfrm>
            <a:off x="5181600" y="5181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[2,4]</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98" name="Rectangle 97"/>
          <p:cNvSpPr/>
          <p:nvPr/>
        </p:nvSpPr>
        <p:spPr bwMode="ltGray">
          <a:xfrm>
            <a:off x="3048000" y="28956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[2,4]</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99" name="Rectangle 98"/>
          <p:cNvSpPr/>
          <p:nvPr/>
        </p:nvSpPr>
        <p:spPr bwMode="ltGray">
          <a:xfrm>
            <a:off x="3048000" y="19812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0" name="Rectangle 99"/>
          <p:cNvSpPr/>
          <p:nvPr/>
        </p:nvSpPr>
        <p:spPr bwMode="ltGray">
          <a:xfrm>
            <a:off x="3048000" y="2438400"/>
            <a:ext cx="4572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[3]</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0" name="Rectangle 9"/>
          <p:cNvSpPr/>
          <p:nvPr/>
        </p:nvSpPr>
        <p:spPr bwMode="ltGray">
          <a:xfrm>
            <a:off x="2763717"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3" name="Rectangle 12"/>
          <p:cNvSpPr/>
          <p:nvPr/>
        </p:nvSpPr>
        <p:spPr bwMode="ltGray">
          <a:xfrm>
            <a:off x="2763717"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6" name="Rectangle 15"/>
          <p:cNvSpPr/>
          <p:nvPr/>
        </p:nvSpPr>
        <p:spPr bwMode="ltGray">
          <a:xfrm>
            <a:off x="2763717"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6" name="Rectangle 25"/>
          <p:cNvSpPr/>
          <p:nvPr/>
        </p:nvSpPr>
        <p:spPr bwMode="ltGray">
          <a:xfrm>
            <a:off x="5341491"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9" name="Rectangle 28"/>
          <p:cNvSpPr/>
          <p:nvPr/>
        </p:nvSpPr>
        <p:spPr bwMode="ltGray">
          <a:xfrm>
            <a:off x="5341491"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2" name="Rectangle 31"/>
          <p:cNvSpPr/>
          <p:nvPr/>
        </p:nvSpPr>
        <p:spPr bwMode="ltGray">
          <a:xfrm>
            <a:off x="5341491" y="2895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8" name="Rectangle 37"/>
          <p:cNvSpPr/>
          <p:nvPr/>
        </p:nvSpPr>
        <p:spPr bwMode="ltGray">
          <a:xfrm>
            <a:off x="7815704" y="1981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1" name="Rectangle 40"/>
          <p:cNvSpPr/>
          <p:nvPr/>
        </p:nvSpPr>
        <p:spPr bwMode="ltGray">
          <a:xfrm>
            <a:off x="7815704" y="2438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0" name="Rectangle 49"/>
          <p:cNvSpPr/>
          <p:nvPr/>
        </p:nvSpPr>
        <p:spPr bwMode="ltGray">
          <a:xfrm>
            <a:off x="3733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3" name="Rectangle 52"/>
          <p:cNvSpPr/>
          <p:nvPr/>
        </p:nvSpPr>
        <p:spPr bwMode="ltGray">
          <a:xfrm>
            <a:off x="4876800" y="5181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6" name="Rectangle 55"/>
          <p:cNvSpPr/>
          <p:nvPr/>
        </p:nvSpPr>
        <p:spPr bwMode="ltGray">
          <a:xfrm>
            <a:off x="3733800" y="5638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9" name="Rectangle 58"/>
          <p:cNvSpPr/>
          <p:nvPr/>
        </p:nvSpPr>
        <p:spPr bwMode="ltGray">
          <a:xfrm>
            <a:off x="7086600" y="5833646"/>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2" name="Rectangle 61"/>
          <p:cNvSpPr/>
          <p:nvPr/>
        </p:nvSpPr>
        <p:spPr bwMode="ltGray">
          <a:xfrm>
            <a:off x="3733800" y="6096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5" name="Rectangle 64"/>
          <p:cNvSpPr/>
          <p:nvPr/>
        </p:nvSpPr>
        <p:spPr bwMode="ltGray">
          <a:xfrm>
            <a:off x="3733800" y="4724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8" name="Rectangle 67"/>
          <p:cNvSpPr/>
          <p:nvPr/>
        </p:nvSpPr>
        <p:spPr bwMode="ltGray">
          <a:xfrm>
            <a:off x="7086600" y="4986754"/>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1" name="Rectangle 70"/>
          <p:cNvSpPr/>
          <p:nvPr/>
        </p:nvSpPr>
        <p:spPr bwMode="ltGray">
          <a:xfrm>
            <a:off x="7086600" y="5410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 name="Title 1"/>
          <p:cNvSpPr>
            <a:spLocks noGrp="1"/>
          </p:cNvSpPr>
          <p:nvPr>
            <p:ph type="title"/>
          </p:nvPr>
        </p:nvSpPr>
        <p:spPr>
          <a:xfrm>
            <a:off x="152400" y="114300"/>
            <a:ext cx="8686800" cy="1028700"/>
          </a:xfrm>
        </p:spPr>
        <p:txBody>
          <a:bodyPr/>
          <a:lstStyle/>
          <a:p>
            <a:r>
              <a:rPr lang="en-US" dirty="0"/>
              <a:t>Positional Indexes</a:t>
            </a:r>
            <a:endParaRPr lang="en-US" dirty="0"/>
          </a:p>
        </p:txBody>
      </p:sp>
      <p:sp>
        <p:nvSpPr>
          <p:cNvPr id="8" name="Rectangle 7"/>
          <p:cNvSpPr/>
          <p:nvPr/>
        </p:nvSpPr>
        <p:spPr bwMode="ltGray">
          <a:xfrm>
            <a:off x="2458917"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9" name="TextBox 8"/>
          <p:cNvSpPr txBox="1"/>
          <p:nvPr/>
        </p:nvSpPr>
        <p:spPr>
          <a:xfrm>
            <a:off x="1773117" y="1947446"/>
            <a:ext cx="526106" cy="338554"/>
          </a:xfrm>
          <a:prstGeom prst="rect">
            <a:avLst/>
          </a:prstGeom>
          <a:noFill/>
        </p:spPr>
        <p:txBody>
          <a:bodyPr wrap="none" rtlCol="0">
            <a:spAutoFit/>
          </a:bodyPr>
          <a:lstStyle/>
          <a:p>
            <a:r>
              <a:rPr lang="en-US" b="0" dirty="0">
                <a:solidFill>
                  <a:schemeClr val="bg1"/>
                </a:solidFill>
              </a:rPr>
              <a:t>one</a:t>
            </a:r>
            <a:endParaRPr lang="en-US" b="0" dirty="0">
              <a:solidFill>
                <a:schemeClr val="bg1"/>
              </a:solidFill>
            </a:endParaRPr>
          </a:p>
        </p:txBody>
      </p:sp>
      <p:sp>
        <p:nvSpPr>
          <p:cNvPr id="11" name="Rectangle 10"/>
          <p:cNvSpPr/>
          <p:nvPr/>
        </p:nvSpPr>
        <p:spPr bwMode="ltGray">
          <a:xfrm>
            <a:off x="2458917"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2" name="TextBox 11"/>
          <p:cNvSpPr txBox="1"/>
          <p:nvPr/>
        </p:nvSpPr>
        <p:spPr>
          <a:xfrm>
            <a:off x="1773117" y="2404646"/>
            <a:ext cx="503664" cy="338554"/>
          </a:xfrm>
          <a:prstGeom prst="rect">
            <a:avLst/>
          </a:prstGeom>
          <a:noFill/>
        </p:spPr>
        <p:txBody>
          <a:bodyPr wrap="none" rtlCol="0">
            <a:spAutoFit/>
          </a:bodyPr>
          <a:lstStyle/>
          <a:p>
            <a:r>
              <a:rPr lang="en-US" b="0" dirty="0">
                <a:solidFill>
                  <a:schemeClr val="bg1"/>
                </a:solidFill>
              </a:rPr>
              <a:t>two</a:t>
            </a:r>
            <a:endParaRPr lang="en-US" b="0" dirty="0">
              <a:solidFill>
                <a:schemeClr val="bg1"/>
              </a:solidFill>
            </a:endParaRPr>
          </a:p>
        </p:txBody>
      </p:sp>
      <p:sp>
        <p:nvSpPr>
          <p:cNvPr id="14" name="Rectangle 13"/>
          <p:cNvSpPr/>
          <p:nvPr/>
        </p:nvSpPr>
        <p:spPr bwMode="ltGray">
          <a:xfrm>
            <a:off x="2458917"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5" name="TextBox 14"/>
          <p:cNvSpPr txBox="1"/>
          <p:nvPr/>
        </p:nvSpPr>
        <p:spPr>
          <a:xfrm>
            <a:off x="1773117" y="2861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24" name="Rectangle 23"/>
          <p:cNvSpPr/>
          <p:nvPr/>
        </p:nvSpPr>
        <p:spPr bwMode="ltGray">
          <a:xfrm>
            <a:off x="5036691"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5" name="TextBox 24"/>
          <p:cNvSpPr txBox="1"/>
          <p:nvPr/>
        </p:nvSpPr>
        <p:spPr>
          <a:xfrm>
            <a:off x="4350891" y="1947446"/>
            <a:ext cx="481222" cy="338554"/>
          </a:xfrm>
          <a:prstGeom prst="rect">
            <a:avLst/>
          </a:prstGeom>
          <a:noFill/>
        </p:spPr>
        <p:txBody>
          <a:bodyPr wrap="none" rtlCol="0">
            <a:spAutoFit/>
          </a:bodyPr>
          <a:lstStyle/>
          <a:p>
            <a:r>
              <a:rPr lang="en-US" b="0" dirty="0">
                <a:solidFill>
                  <a:schemeClr val="bg1"/>
                </a:solidFill>
              </a:rPr>
              <a:t>red</a:t>
            </a:r>
            <a:endParaRPr lang="en-US" b="0" dirty="0">
              <a:solidFill>
                <a:schemeClr val="bg1"/>
              </a:solidFill>
            </a:endParaRPr>
          </a:p>
        </p:txBody>
      </p:sp>
      <p:sp>
        <p:nvSpPr>
          <p:cNvPr id="27" name="Rectangle 26"/>
          <p:cNvSpPr/>
          <p:nvPr/>
        </p:nvSpPr>
        <p:spPr bwMode="ltGray">
          <a:xfrm>
            <a:off x="5036691"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8" name="TextBox 27"/>
          <p:cNvSpPr txBox="1"/>
          <p:nvPr/>
        </p:nvSpPr>
        <p:spPr>
          <a:xfrm>
            <a:off x="4350891" y="2404646"/>
            <a:ext cx="570990" cy="338554"/>
          </a:xfrm>
          <a:prstGeom prst="rect">
            <a:avLst/>
          </a:prstGeom>
          <a:noFill/>
        </p:spPr>
        <p:txBody>
          <a:bodyPr wrap="none" rtlCol="0">
            <a:spAutoFit/>
          </a:bodyPr>
          <a:lstStyle/>
          <a:p>
            <a:r>
              <a:rPr lang="en-US" b="0" dirty="0">
                <a:solidFill>
                  <a:schemeClr val="bg1"/>
                </a:solidFill>
              </a:rPr>
              <a:t>blue</a:t>
            </a:r>
            <a:endParaRPr lang="en-US" b="0" dirty="0">
              <a:solidFill>
                <a:schemeClr val="bg1"/>
              </a:solidFill>
            </a:endParaRPr>
          </a:p>
        </p:txBody>
      </p:sp>
      <p:sp>
        <p:nvSpPr>
          <p:cNvPr id="30" name="Rectangle 29"/>
          <p:cNvSpPr/>
          <p:nvPr/>
        </p:nvSpPr>
        <p:spPr bwMode="ltGray">
          <a:xfrm>
            <a:off x="5036691" y="2895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1" name="TextBox 30"/>
          <p:cNvSpPr txBox="1"/>
          <p:nvPr/>
        </p:nvSpPr>
        <p:spPr>
          <a:xfrm>
            <a:off x="4350891" y="2861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36" name="Rectangle 35"/>
          <p:cNvSpPr/>
          <p:nvPr/>
        </p:nvSpPr>
        <p:spPr bwMode="ltGray">
          <a:xfrm>
            <a:off x="7510904" y="1981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7" name="TextBox 36"/>
          <p:cNvSpPr txBox="1"/>
          <p:nvPr/>
        </p:nvSpPr>
        <p:spPr>
          <a:xfrm>
            <a:off x="6825104" y="1947446"/>
            <a:ext cx="458780" cy="338554"/>
          </a:xfrm>
          <a:prstGeom prst="rect">
            <a:avLst/>
          </a:prstGeom>
          <a:noFill/>
        </p:spPr>
        <p:txBody>
          <a:bodyPr wrap="none" rtlCol="0">
            <a:spAutoFit/>
          </a:bodyPr>
          <a:lstStyle/>
          <a:p>
            <a:r>
              <a:rPr lang="en-US" b="0" dirty="0">
                <a:solidFill>
                  <a:schemeClr val="bg1"/>
                </a:solidFill>
              </a:rPr>
              <a:t>cat</a:t>
            </a:r>
            <a:endParaRPr lang="en-US" b="0" dirty="0">
              <a:solidFill>
                <a:schemeClr val="bg1"/>
              </a:solidFill>
            </a:endParaRPr>
          </a:p>
        </p:txBody>
      </p:sp>
      <p:sp>
        <p:nvSpPr>
          <p:cNvPr id="39" name="Rectangle 38"/>
          <p:cNvSpPr/>
          <p:nvPr/>
        </p:nvSpPr>
        <p:spPr bwMode="ltGray">
          <a:xfrm>
            <a:off x="7510904" y="2438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0" name="TextBox 39"/>
          <p:cNvSpPr txBox="1"/>
          <p:nvPr/>
        </p:nvSpPr>
        <p:spPr>
          <a:xfrm>
            <a:off x="6825104" y="2404646"/>
            <a:ext cx="470000" cy="338554"/>
          </a:xfrm>
          <a:prstGeom prst="rect">
            <a:avLst/>
          </a:prstGeom>
          <a:noFill/>
        </p:spPr>
        <p:txBody>
          <a:bodyPr wrap="none" rtlCol="0">
            <a:spAutoFit/>
          </a:bodyPr>
          <a:lstStyle/>
          <a:p>
            <a:r>
              <a:rPr lang="en-US" b="0" dirty="0">
                <a:solidFill>
                  <a:schemeClr val="bg1"/>
                </a:solidFill>
              </a:rPr>
              <a:t>hat</a:t>
            </a:r>
            <a:endParaRPr lang="en-US" b="0" dirty="0">
              <a:solidFill>
                <a:schemeClr val="bg1"/>
              </a:solidFill>
            </a:endParaRPr>
          </a:p>
        </p:txBody>
      </p:sp>
      <p:sp>
        <p:nvSpPr>
          <p:cNvPr id="48" name="Rectangle 47"/>
          <p:cNvSpPr/>
          <p:nvPr/>
        </p:nvSpPr>
        <p:spPr bwMode="ltGray">
          <a:xfrm>
            <a:off x="3429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9" name="TextBox 48"/>
          <p:cNvSpPr txBox="1"/>
          <p:nvPr/>
        </p:nvSpPr>
        <p:spPr>
          <a:xfrm>
            <a:off x="2743200" y="5147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51" name="Rectangle 50"/>
          <p:cNvSpPr/>
          <p:nvPr/>
        </p:nvSpPr>
        <p:spPr bwMode="ltGray">
          <a:xfrm>
            <a:off x="4572000" y="51816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4" name="Rectangle 53"/>
          <p:cNvSpPr/>
          <p:nvPr/>
        </p:nvSpPr>
        <p:spPr bwMode="ltGray">
          <a:xfrm>
            <a:off x="3429000" y="56388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5" name="TextBox 54"/>
          <p:cNvSpPr txBox="1"/>
          <p:nvPr/>
        </p:nvSpPr>
        <p:spPr>
          <a:xfrm>
            <a:off x="2743200" y="5605046"/>
            <a:ext cx="526106" cy="338554"/>
          </a:xfrm>
          <a:prstGeom prst="rect">
            <a:avLst/>
          </a:prstGeom>
          <a:noFill/>
        </p:spPr>
        <p:txBody>
          <a:bodyPr wrap="none" rtlCol="0">
            <a:spAutoFit/>
          </a:bodyPr>
          <a:lstStyle/>
          <a:p>
            <a:r>
              <a:rPr lang="en-US" b="0" dirty="0">
                <a:solidFill>
                  <a:schemeClr val="bg1"/>
                </a:solidFill>
              </a:rPr>
              <a:t>one</a:t>
            </a:r>
            <a:endParaRPr lang="en-US" b="0" dirty="0">
              <a:solidFill>
                <a:schemeClr val="bg1"/>
              </a:solidFill>
            </a:endParaRPr>
          </a:p>
        </p:txBody>
      </p:sp>
      <p:sp>
        <p:nvSpPr>
          <p:cNvPr id="57" name="Rectangle 56"/>
          <p:cNvSpPr/>
          <p:nvPr/>
        </p:nvSpPr>
        <p:spPr bwMode="ltGray">
          <a:xfrm>
            <a:off x="6781800" y="5833646"/>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8" name="TextBox 57"/>
          <p:cNvSpPr txBox="1"/>
          <p:nvPr/>
        </p:nvSpPr>
        <p:spPr>
          <a:xfrm>
            <a:off x="6096000" y="5799892"/>
            <a:ext cx="503664" cy="338554"/>
          </a:xfrm>
          <a:prstGeom prst="rect">
            <a:avLst/>
          </a:prstGeom>
          <a:noFill/>
        </p:spPr>
        <p:txBody>
          <a:bodyPr wrap="none" rtlCol="0">
            <a:spAutoFit/>
          </a:bodyPr>
          <a:lstStyle/>
          <a:p>
            <a:r>
              <a:rPr lang="en-US" b="0" dirty="0">
                <a:solidFill>
                  <a:schemeClr val="bg1"/>
                </a:solidFill>
              </a:rPr>
              <a:t>two</a:t>
            </a:r>
            <a:endParaRPr lang="en-US" b="0" dirty="0">
              <a:solidFill>
                <a:schemeClr val="bg1"/>
              </a:solidFill>
            </a:endParaRPr>
          </a:p>
        </p:txBody>
      </p:sp>
      <p:sp>
        <p:nvSpPr>
          <p:cNvPr id="60" name="Rectangle 59"/>
          <p:cNvSpPr/>
          <p:nvPr/>
        </p:nvSpPr>
        <p:spPr bwMode="ltGray">
          <a:xfrm>
            <a:off x="3429000" y="60960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1" name="TextBox 60"/>
          <p:cNvSpPr txBox="1"/>
          <p:nvPr/>
        </p:nvSpPr>
        <p:spPr>
          <a:xfrm>
            <a:off x="2743200" y="6062246"/>
            <a:ext cx="481222" cy="338554"/>
          </a:xfrm>
          <a:prstGeom prst="rect">
            <a:avLst/>
          </a:prstGeom>
          <a:noFill/>
        </p:spPr>
        <p:txBody>
          <a:bodyPr wrap="none" rtlCol="0">
            <a:spAutoFit/>
          </a:bodyPr>
          <a:lstStyle/>
          <a:p>
            <a:r>
              <a:rPr lang="en-US" b="0" dirty="0">
                <a:solidFill>
                  <a:schemeClr val="bg1"/>
                </a:solidFill>
              </a:rPr>
              <a:t>red</a:t>
            </a:r>
            <a:endParaRPr lang="en-US" b="0" dirty="0">
              <a:solidFill>
                <a:schemeClr val="bg1"/>
              </a:solidFill>
            </a:endParaRPr>
          </a:p>
        </p:txBody>
      </p:sp>
      <p:sp>
        <p:nvSpPr>
          <p:cNvPr id="63" name="Rectangle 62"/>
          <p:cNvSpPr/>
          <p:nvPr/>
        </p:nvSpPr>
        <p:spPr bwMode="ltGray">
          <a:xfrm>
            <a:off x="3429000" y="47244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4" name="TextBox 63"/>
          <p:cNvSpPr txBox="1"/>
          <p:nvPr/>
        </p:nvSpPr>
        <p:spPr>
          <a:xfrm>
            <a:off x="2743200" y="4690646"/>
            <a:ext cx="458780" cy="338554"/>
          </a:xfrm>
          <a:prstGeom prst="rect">
            <a:avLst/>
          </a:prstGeom>
          <a:noFill/>
        </p:spPr>
        <p:txBody>
          <a:bodyPr wrap="none" rtlCol="0">
            <a:spAutoFit/>
          </a:bodyPr>
          <a:lstStyle/>
          <a:p>
            <a:r>
              <a:rPr lang="en-US" b="0" dirty="0">
                <a:solidFill>
                  <a:schemeClr val="bg1"/>
                </a:solidFill>
              </a:rPr>
              <a:t>cat</a:t>
            </a:r>
            <a:endParaRPr lang="en-US" b="0" dirty="0">
              <a:solidFill>
                <a:schemeClr val="bg1"/>
              </a:solidFill>
            </a:endParaRPr>
          </a:p>
        </p:txBody>
      </p:sp>
      <p:sp>
        <p:nvSpPr>
          <p:cNvPr id="66" name="Rectangle 65"/>
          <p:cNvSpPr/>
          <p:nvPr/>
        </p:nvSpPr>
        <p:spPr bwMode="ltGray">
          <a:xfrm>
            <a:off x="6781800" y="4986754"/>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7" name="TextBox 66"/>
          <p:cNvSpPr txBox="1"/>
          <p:nvPr/>
        </p:nvSpPr>
        <p:spPr>
          <a:xfrm>
            <a:off x="6096000" y="4953000"/>
            <a:ext cx="570990" cy="338554"/>
          </a:xfrm>
          <a:prstGeom prst="rect">
            <a:avLst/>
          </a:prstGeom>
          <a:noFill/>
        </p:spPr>
        <p:txBody>
          <a:bodyPr wrap="none" rtlCol="0">
            <a:spAutoFit/>
          </a:bodyPr>
          <a:lstStyle/>
          <a:p>
            <a:r>
              <a:rPr lang="en-US" b="0" dirty="0">
                <a:solidFill>
                  <a:schemeClr val="bg1"/>
                </a:solidFill>
              </a:rPr>
              <a:t>blue</a:t>
            </a:r>
            <a:endParaRPr lang="en-US" b="0" dirty="0">
              <a:solidFill>
                <a:schemeClr val="bg1"/>
              </a:solidFill>
            </a:endParaRPr>
          </a:p>
        </p:txBody>
      </p:sp>
      <p:sp>
        <p:nvSpPr>
          <p:cNvPr id="69" name="Rectangle 68"/>
          <p:cNvSpPr/>
          <p:nvPr/>
        </p:nvSpPr>
        <p:spPr bwMode="ltGray">
          <a:xfrm>
            <a:off x="6781800" y="5410200"/>
            <a:ext cx="3048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0" name="TextBox 69"/>
          <p:cNvSpPr txBox="1"/>
          <p:nvPr/>
        </p:nvSpPr>
        <p:spPr>
          <a:xfrm>
            <a:off x="6096000" y="5376446"/>
            <a:ext cx="470000" cy="338554"/>
          </a:xfrm>
          <a:prstGeom prst="rect">
            <a:avLst/>
          </a:prstGeom>
          <a:noFill/>
        </p:spPr>
        <p:txBody>
          <a:bodyPr wrap="none" rtlCol="0">
            <a:spAutoFit/>
          </a:bodyPr>
          <a:lstStyle/>
          <a:p>
            <a:r>
              <a:rPr lang="en-US" b="0" dirty="0">
                <a:solidFill>
                  <a:schemeClr val="bg1"/>
                </a:solidFill>
              </a:rPr>
              <a:t>hat</a:t>
            </a:r>
            <a:endParaRPr lang="en-US" b="0" dirty="0">
              <a:solidFill>
                <a:schemeClr val="bg1"/>
              </a:solidFill>
            </a:endParaRPr>
          </a:p>
        </p:txBody>
      </p:sp>
      <p:sp>
        <p:nvSpPr>
          <p:cNvPr id="85" name="Rectangle 84"/>
          <p:cNvSpPr>
            <a:spLocks noChangeArrowheads="1"/>
          </p:cNvSpPr>
          <p:nvPr/>
        </p:nvSpPr>
        <p:spPr bwMode="auto">
          <a:xfrm>
            <a:off x="838200" y="3810000"/>
            <a:ext cx="78486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dirty="0">
                <a:solidFill>
                  <a:schemeClr val="bg2"/>
                </a:solidFill>
              </a:rPr>
              <a:t>Shuffle and Sort:</a:t>
            </a:r>
            <a:r>
              <a:rPr lang="en-US" b="0" dirty="0">
                <a:solidFill>
                  <a:schemeClr val="bg2"/>
                </a:solidFill>
              </a:rPr>
              <a:t> aggregate values by keys</a:t>
            </a:r>
            <a:endParaRPr lang="en-US" b="0" dirty="0">
              <a:solidFill>
                <a:schemeClr val="bg2"/>
              </a:solidFill>
            </a:endParaRPr>
          </a:p>
        </p:txBody>
      </p:sp>
      <p:sp>
        <p:nvSpPr>
          <p:cNvPr id="87" name="TextBox 86"/>
          <p:cNvSpPr txBox="1"/>
          <p:nvPr/>
        </p:nvSpPr>
        <p:spPr>
          <a:xfrm>
            <a:off x="228600" y="2286000"/>
            <a:ext cx="1003801" cy="584775"/>
          </a:xfrm>
          <a:prstGeom prst="rect">
            <a:avLst/>
          </a:prstGeom>
          <a:noFill/>
        </p:spPr>
        <p:txBody>
          <a:bodyPr wrap="none" rtlCol="0">
            <a:spAutoFit/>
          </a:bodyPr>
          <a:lstStyle/>
          <a:p>
            <a:r>
              <a:rPr lang="en-US" sz="3200" dirty="0">
                <a:solidFill>
                  <a:srgbClr val="FF0000"/>
                </a:solidFill>
              </a:rPr>
              <a:t>Map</a:t>
            </a:r>
            <a:endParaRPr lang="en-US" sz="3200" dirty="0">
              <a:solidFill>
                <a:srgbClr val="FF0000"/>
              </a:solidFill>
            </a:endParaRPr>
          </a:p>
        </p:txBody>
      </p:sp>
      <p:sp>
        <p:nvSpPr>
          <p:cNvPr id="88" name="TextBox 87"/>
          <p:cNvSpPr txBox="1"/>
          <p:nvPr/>
        </p:nvSpPr>
        <p:spPr>
          <a:xfrm>
            <a:off x="228600" y="5029200"/>
            <a:ext cx="1664238" cy="584775"/>
          </a:xfrm>
          <a:prstGeom prst="rect">
            <a:avLst/>
          </a:prstGeom>
          <a:noFill/>
        </p:spPr>
        <p:txBody>
          <a:bodyPr wrap="none" rtlCol="0">
            <a:spAutoFit/>
          </a:bodyPr>
          <a:lstStyle/>
          <a:p>
            <a:r>
              <a:rPr lang="en-US" sz="3200" dirty="0">
                <a:solidFill>
                  <a:srgbClr val="FF0000"/>
                </a:solidFill>
              </a:rPr>
              <a:t>Reduce</a:t>
            </a:r>
            <a:endParaRPr lang="en-US" sz="3200" dirty="0">
              <a:solidFill>
                <a:srgbClr val="FF0000"/>
              </a:solidFill>
            </a:endParaRPr>
          </a:p>
        </p:txBody>
      </p:sp>
      <p:grpSp>
        <p:nvGrpSpPr>
          <p:cNvPr id="78" name="Group 16"/>
          <p:cNvGrpSpPr/>
          <p:nvPr/>
        </p:nvGrpSpPr>
        <p:grpSpPr>
          <a:xfrm>
            <a:off x="1544517" y="1261646"/>
            <a:ext cx="1940813" cy="490954"/>
            <a:chOff x="762000" y="1905000"/>
            <a:chExt cx="1940813" cy="490954"/>
          </a:xfrm>
        </p:grpSpPr>
        <p:sp>
          <p:nvSpPr>
            <p:cNvPr id="79" name="TextBox 78"/>
            <p:cNvSpPr txBox="1"/>
            <p:nvPr/>
          </p:nvSpPr>
          <p:spPr>
            <a:xfrm>
              <a:off x="838200" y="2057400"/>
              <a:ext cx="1864613" cy="338554"/>
            </a:xfrm>
            <a:prstGeom prst="rect">
              <a:avLst/>
            </a:prstGeom>
            <a:noFill/>
          </p:spPr>
          <p:txBody>
            <a:bodyPr wrap="none" rtlCol="0">
              <a:spAutoFit/>
            </a:bodyPr>
            <a:lstStyle/>
            <a:p>
              <a:r>
                <a:rPr lang="en-US" dirty="0">
                  <a:solidFill>
                    <a:schemeClr val="bg1"/>
                  </a:solidFill>
                </a:rPr>
                <a:t>one fish, two fish</a:t>
              </a:r>
              <a:endParaRPr lang="en-US" dirty="0">
                <a:solidFill>
                  <a:schemeClr val="bg1"/>
                </a:solidFill>
              </a:endParaRPr>
            </a:p>
          </p:txBody>
        </p:sp>
        <p:sp>
          <p:nvSpPr>
            <p:cNvPr id="80" name="TextBox 79"/>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1</a:t>
              </a:r>
              <a:endParaRPr lang="en-US" sz="1200" dirty="0">
                <a:solidFill>
                  <a:srgbClr val="FF0000"/>
                </a:solidFill>
              </a:endParaRPr>
            </a:p>
          </p:txBody>
        </p:sp>
      </p:grpSp>
      <p:grpSp>
        <p:nvGrpSpPr>
          <p:cNvPr id="81" name="Group 32"/>
          <p:cNvGrpSpPr/>
          <p:nvPr/>
        </p:nvGrpSpPr>
        <p:grpSpPr>
          <a:xfrm>
            <a:off x="4122291" y="1261646"/>
            <a:ext cx="1963255" cy="490954"/>
            <a:chOff x="762000" y="1905000"/>
            <a:chExt cx="1963255" cy="490954"/>
          </a:xfrm>
        </p:grpSpPr>
        <p:sp>
          <p:nvSpPr>
            <p:cNvPr id="82" name="TextBox 81"/>
            <p:cNvSpPr txBox="1"/>
            <p:nvPr/>
          </p:nvSpPr>
          <p:spPr>
            <a:xfrm>
              <a:off x="838200" y="2057400"/>
              <a:ext cx="1887055" cy="338554"/>
            </a:xfrm>
            <a:prstGeom prst="rect">
              <a:avLst/>
            </a:prstGeom>
            <a:noFill/>
          </p:spPr>
          <p:txBody>
            <a:bodyPr wrap="none" rtlCol="0">
              <a:spAutoFit/>
            </a:bodyPr>
            <a:lstStyle/>
            <a:p>
              <a:r>
                <a:rPr lang="en-US" dirty="0">
                  <a:solidFill>
                    <a:schemeClr val="bg1"/>
                  </a:solidFill>
                </a:rPr>
                <a:t>red fish, blue fish</a:t>
              </a:r>
              <a:endParaRPr lang="en-US" dirty="0">
                <a:solidFill>
                  <a:schemeClr val="bg1"/>
                </a:solidFill>
              </a:endParaRPr>
            </a:p>
          </p:txBody>
        </p:sp>
        <p:sp>
          <p:nvSpPr>
            <p:cNvPr id="83" name="TextBox 82"/>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2</a:t>
              </a:r>
              <a:endParaRPr lang="en-US" sz="1200" dirty="0">
                <a:solidFill>
                  <a:srgbClr val="FF0000"/>
                </a:solidFill>
              </a:endParaRPr>
            </a:p>
          </p:txBody>
        </p:sp>
      </p:grpSp>
      <p:grpSp>
        <p:nvGrpSpPr>
          <p:cNvPr id="84" name="Group 44"/>
          <p:cNvGrpSpPr/>
          <p:nvPr/>
        </p:nvGrpSpPr>
        <p:grpSpPr>
          <a:xfrm>
            <a:off x="6596504" y="1261646"/>
            <a:ext cx="1528842" cy="490954"/>
            <a:chOff x="762000" y="1905000"/>
            <a:chExt cx="1528842" cy="490954"/>
          </a:xfrm>
        </p:grpSpPr>
        <p:sp>
          <p:nvSpPr>
            <p:cNvPr id="86" name="TextBox 85"/>
            <p:cNvSpPr txBox="1"/>
            <p:nvPr/>
          </p:nvSpPr>
          <p:spPr>
            <a:xfrm>
              <a:off x="838200" y="2057400"/>
              <a:ext cx="1452642" cy="338554"/>
            </a:xfrm>
            <a:prstGeom prst="rect">
              <a:avLst/>
            </a:prstGeom>
            <a:noFill/>
          </p:spPr>
          <p:txBody>
            <a:bodyPr wrap="none" rtlCol="0">
              <a:spAutoFit/>
            </a:bodyPr>
            <a:lstStyle/>
            <a:p>
              <a:r>
                <a:rPr lang="en-US" dirty="0">
                  <a:solidFill>
                    <a:schemeClr val="bg1"/>
                  </a:solidFill>
                </a:rPr>
                <a:t>cat in the hat</a:t>
              </a:r>
              <a:endParaRPr lang="en-US" dirty="0">
                <a:solidFill>
                  <a:schemeClr val="bg1"/>
                </a:solidFill>
              </a:endParaRPr>
            </a:p>
          </p:txBody>
        </p:sp>
        <p:sp>
          <p:nvSpPr>
            <p:cNvPr id="89" name="TextBox 88"/>
            <p:cNvSpPr txBox="1"/>
            <p:nvPr/>
          </p:nvSpPr>
          <p:spPr>
            <a:xfrm>
              <a:off x="762000" y="1905000"/>
              <a:ext cx="603050" cy="276999"/>
            </a:xfrm>
            <a:prstGeom prst="rect">
              <a:avLst/>
            </a:prstGeom>
            <a:noFill/>
          </p:spPr>
          <p:txBody>
            <a:bodyPr wrap="none" rtlCol="0">
              <a:spAutoFit/>
            </a:bodyPr>
            <a:lstStyle/>
            <a:p>
              <a:r>
                <a:rPr lang="en-US" sz="1200" dirty="0">
                  <a:solidFill>
                    <a:srgbClr val="FF0000"/>
                  </a:solidFill>
                </a:rPr>
                <a:t>Doc 3</a:t>
              </a:r>
              <a:endParaRPr lang="en-US" sz="1200" dirty="0">
                <a:solidFill>
                  <a:srgbClr val="FF0000"/>
                </a:solidFill>
              </a:endParaRPr>
            </a:p>
          </p:txBody>
        </p:sp>
      </p:grpSp>
      <p:sp>
        <p:nvSpPr>
          <p:cNvPr id="3" name="Slide Number Placeholder 2"/>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62"/>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6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64"/>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0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14"/>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15"/>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16"/>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59"/>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6"/>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1"/>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11"/>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2"/>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P spid="103" grpId="0" animBg="1"/>
      <p:bldP spid="105" grpId="0" animBg="1"/>
      <p:bldP spid="106" grpId="0" animBg="1"/>
      <p:bldP spid="107" grpId="0" animBg="1"/>
      <p:bldP spid="108" grpId="0" animBg="1"/>
      <p:bldP spid="111" grpId="0" animBg="1"/>
      <p:bldP spid="112" grpId="0" animBg="1"/>
      <p:bldP spid="113" grpId="0" animBg="1"/>
      <p:bldP spid="114" grpId="0" animBg="1"/>
      <p:bldP spid="115" grpId="0" animBg="1"/>
      <p:bldP spid="116" grpId="0" animBg="1"/>
      <p:bldP spid="98" grpId="0" animBg="1"/>
      <p:bldP spid="99" grpId="0" animBg="1"/>
      <p:bldP spid="100" grpId="0" animBg="1"/>
      <p:bldP spid="10" grpId="0" animBg="1"/>
      <p:bldP spid="13" grpId="0" animBg="1"/>
      <p:bldP spid="16" grpId="0" animBg="1"/>
      <p:bldP spid="26" grpId="0" animBg="1"/>
      <p:bldP spid="29" grpId="0" animBg="1"/>
      <p:bldP spid="32" grpId="0" animBg="1"/>
      <p:bldP spid="38" grpId="0" animBg="1"/>
      <p:bldP spid="41" grpId="0" animBg="1"/>
      <p:bldP spid="50" grpId="0" animBg="1"/>
      <p:bldP spid="53" grpId="0" animBg="1"/>
      <p:bldP spid="56" grpId="0" animBg="1"/>
      <p:bldP spid="59" grpId="0" animBg="1"/>
      <p:bldP spid="62" grpId="0" animBg="1"/>
      <p:bldP spid="65" grpId="0" animBg="1"/>
      <p:bldP spid="68" grpId="0" animBg="1"/>
      <p:bldP spid="71" grpId="0" animBg="1"/>
      <p:bldP spid="8" grpId="0" animBg="1"/>
      <p:bldP spid="9" grpId="0"/>
      <p:bldP spid="11" grpId="0" animBg="1"/>
      <p:bldP spid="12" grpId="0"/>
      <p:bldP spid="14" grpId="0" animBg="1"/>
      <p:bldP spid="15" grpId="0"/>
      <p:bldP spid="24" grpId="0" animBg="1"/>
      <p:bldP spid="25" grpId="0"/>
      <p:bldP spid="27" grpId="0" animBg="1"/>
      <p:bldP spid="28" grpId="0"/>
      <p:bldP spid="30" grpId="0" animBg="1"/>
      <p:bldP spid="31" grpId="0"/>
      <p:bldP spid="36" grpId="0" animBg="1"/>
      <p:bldP spid="37" grpId="0"/>
      <p:bldP spid="39" grpId="0" animBg="1"/>
      <p:bldP spid="40" grpId="0"/>
      <p:bldP spid="48" grpId="0" animBg="1"/>
      <p:bldP spid="49" grpId="0"/>
      <p:bldP spid="51" grpId="0" animBg="1"/>
      <p:bldP spid="54" grpId="0" animBg="1"/>
      <p:bldP spid="55" grpId="0"/>
      <p:bldP spid="57" grpId="0" animBg="1"/>
      <p:bldP spid="58" grpId="0"/>
      <p:bldP spid="60" grpId="0" animBg="1"/>
      <p:bldP spid="61" grpId="0"/>
      <p:bldP spid="63" grpId="0" animBg="1"/>
      <p:bldP spid="64" grpId="0"/>
      <p:bldP spid="66" grpId="0" animBg="1"/>
      <p:bldP spid="67" grpId="0"/>
      <p:bldP spid="69" grpId="0" animBg="1"/>
      <p:bldP spid="70" grpId="0"/>
      <p:bldP spid="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Inverted Indexing: Pseudo-Code</a:t>
            </a:r>
            <a:endParaRPr lang="en-US" dirty="0"/>
          </a:p>
        </p:txBody>
      </p:sp>
      <p:pic>
        <p:nvPicPr>
          <p:cNvPr id="5" name="Content Placeholder 4" descr="DG-indexing.png"/>
          <p:cNvPicPr>
            <a:picLocks noGrp="1" noChangeAspect="1"/>
          </p:cNvPicPr>
          <p:nvPr>
            <p:ph idx="1"/>
          </p:nvPr>
        </p:nvPicPr>
        <p:blipFill>
          <a:blip r:embed="rId1" cstate="print"/>
          <a:stretch>
            <a:fillRect/>
          </a:stretch>
        </p:blipFill>
        <p:spPr>
          <a:xfrm>
            <a:off x="1219200" y="1524000"/>
            <a:ext cx="6506364" cy="4114800"/>
          </a:xfrm>
        </p:spPr>
      </p:pic>
      <p:sp>
        <p:nvSpPr>
          <p:cNvPr id="4" name="TextBox 3"/>
          <p:cNvSpPr txBox="1"/>
          <p:nvPr/>
        </p:nvSpPr>
        <p:spPr>
          <a:xfrm rot="20917564">
            <a:off x="4873485" y="4899244"/>
            <a:ext cx="2709524" cy="400110"/>
          </a:xfrm>
          <a:prstGeom prst="rect">
            <a:avLst/>
          </a:prstGeom>
          <a:noFill/>
        </p:spPr>
        <p:txBody>
          <a:bodyPr wrap="none" rtlCol="0">
            <a:spAutoFit/>
          </a:bodyPr>
          <a:lstStyle/>
          <a:p>
            <a:r>
              <a:rPr lang="en-US" sz="2000" dirty="0">
                <a:solidFill>
                  <a:srgbClr val="FF0000"/>
                </a:solidFill>
              </a:rPr>
              <a:t>What’s the problem?</a:t>
            </a:r>
            <a:endParaRPr lang="en-US" sz="2000" dirty="0">
              <a:solidFill>
                <a:srgbClr val="FF0000"/>
              </a:solidFill>
            </a:endParaRPr>
          </a:p>
        </p:txBody>
      </p:sp>
      <p:sp>
        <p:nvSpPr>
          <p:cNvPr id="6" name="Oval 5"/>
          <p:cNvSpPr/>
          <p:nvPr/>
        </p:nvSpPr>
        <p:spPr bwMode="auto">
          <a:xfrm>
            <a:off x="1905000" y="4648200"/>
            <a:ext cx="2971800" cy="762000"/>
          </a:xfrm>
          <a:prstGeom prst="ellipse">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Scalability Bottleneck</a:t>
            </a:r>
            <a:endParaRPr lang="en-US" dirty="0"/>
          </a:p>
        </p:txBody>
      </p:sp>
      <p:sp>
        <p:nvSpPr>
          <p:cNvPr id="4" name="Content Placeholder 3"/>
          <p:cNvSpPr>
            <a:spLocks noGrp="1"/>
          </p:cNvSpPr>
          <p:nvPr>
            <p:ph idx="1"/>
          </p:nvPr>
        </p:nvSpPr>
        <p:spPr/>
        <p:txBody>
          <a:bodyPr/>
          <a:lstStyle/>
          <a:p>
            <a:r>
              <a:rPr lang="en-US" dirty="0"/>
              <a:t>Initial implementation: terms as keys, postings as values</a:t>
            </a:r>
            <a:endParaRPr lang="en-US" dirty="0"/>
          </a:p>
          <a:p>
            <a:pPr lvl="1"/>
            <a:r>
              <a:rPr lang="en-US" dirty="0"/>
              <a:t>Reducers must buffer all postings associated with key (to sort)</a:t>
            </a:r>
            <a:endParaRPr lang="en-US" dirty="0"/>
          </a:p>
          <a:p>
            <a:pPr lvl="1"/>
            <a:r>
              <a:rPr lang="en-US" dirty="0"/>
              <a:t>What if we run out of memory to buffer postings?</a:t>
            </a:r>
            <a:endParaRPr lang="en-US" dirty="0"/>
          </a:p>
          <a:p>
            <a:r>
              <a:rPr lang="en-US" dirty="0"/>
              <a:t>Uh oh!</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ltGray">
          <a:xfrm>
            <a:off x="25146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[2,4]</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2" name="Rectangle 11"/>
          <p:cNvSpPr/>
          <p:nvPr/>
        </p:nvSpPr>
        <p:spPr bwMode="ltGray">
          <a:xfrm>
            <a:off x="25146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[9]</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15" name="Rectangle 14"/>
          <p:cNvSpPr/>
          <p:nvPr/>
        </p:nvSpPr>
        <p:spPr bwMode="ltGray">
          <a:xfrm>
            <a:off x="25146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[1,8,22]</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20" name="Rectangle 19"/>
          <p:cNvSpPr/>
          <p:nvPr/>
        </p:nvSpPr>
        <p:spPr bwMode="ltGray">
          <a:xfrm>
            <a:off x="25146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[23]</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23" name="Rectangle 22"/>
          <p:cNvSpPr/>
          <p:nvPr/>
        </p:nvSpPr>
        <p:spPr bwMode="ltGray">
          <a:xfrm>
            <a:off x="25146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[8,41]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26" name="Rectangle 25"/>
          <p:cNvSpPr/>
          <p:nvPr/>
        </p:nvSpPr>
        <p:spPr bwMode="ltGray">
          <a:xfrm>
            <a:off x="25146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[2,9,76]</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32" name="Rectangle 31"/>
          <p:cNvSpPr/>
          <p:nvPr/>
        </p:nvSpPr>
        <p:spPr bwMode="ltGray">
          <a:xfrm>
            <a:off x="6553200" y="1752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[2,4]</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33" name="Rectangle 32"/>
          <p:cNvSpPr/>
          <p:nvPr/>
        </p:nvSpPr>
        <p:spPr bwMode="ltGray">
          <a:xfrm>
            <a:off x="6553200" y="22098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[9]</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36" name="Rectangle 35"/>
          <p:cNvSpPr/>
          <p:nvPr/>
        </p:nvSpPr>
        <p:spPr bwMode="ltGray">
          <a:xfrm>
            <a:off x="6553200" y="26670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[1,8,22]</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41" name="Rectangle 40"/>
          <p:cNvSpPr/>
          <p:nvPr/>
        </p:nvSpPr>
        <p:spPr bwMode="ltGray">
          <a:xfrm>
            <a:off x="6553200" y="31242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[23]</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44" name="Rectangle 43"/>
          <p:cNvSpPr/>
          <p:nvPr/>
        </p:nvSpPr>
        <p:spPr bwMode="ltGray">
          <a:xfrm>
            <a:off x="6553200" y="35814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[8,41]</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47" name="Rectangle 46"/>
          <p:cNvSpPr/>
          <p:nvPr/>
        </p:nvSpPr>
        <p:spPr bwMode="ltGray">
          <a:xfrm>
            <a:off x="6553200" y="4038600"/>
            <a:ext cx="762000" cy="3048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lstStyle/>
          <a:p>
            <a:pPr marL="0" marR="0" indent="0" defTabSz="914400" rtl="0" eaLnBrk="0" fontAlgn="base" latinLnBrk="0" hangingPunct="0">
              <a:lnSpc>
                <a:spcPct val="100000"/>
              </a:lnSpc>
              <a:spcBef>
                <a:spcPct val="0"/>
              </a:spcBef>
              <a:spcAft>
                <a:spcPct val="0"/>
              </a:spcAft>
              <a:buClrTx/>
              <a:buSzTx/>
              <a:buFontTx/>
              <a:buNone/>
            </a:pPr>
            <a:r>
              <a:rPr kumimoji="0" lang="en-US" sz="1100" b="0" i="0" u="none" strike="noStrike" cap="none" normalizeH="0" baseline="0" dirty="0">
                <a:ln>
                  <a:noFill/>
                </a:ln>
                <a:solidFill>
                  <a:schemeClr val="bg1"/>
                </a:solidFill>
                <a:effectLst/>
                <a:latin typeface="Arial" panose="020B0604020202020204" pitchFamily="34" charset="0"/>
              </a:rPr>
              <a:t>[2,9,76]</a:t>
            </a:r>
            <a:endParaRPr kumimoji="0" lang="en-US" sz="1100" b="0" i="0" u="none" strike="noStrike" cap="none" normalizeH="0" baseline="0" dirty="0">
              <a:ln>
                <a:noFill/>
              </a:ln>
              <a:solidFill>
                <a:schemeClr val="bg1"/>
              </a:solidFill>
              <a:effectLst/>
              <a:latin typeface="Arial" panose="020B0604020202020204" pitchFamily="34" charset="0"/>
            </a:endParaRPr>
          </a:p>
        </p:txBody>
      </p:sp>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0" name="Rectangle 9"/>
          <p:cNvSpPr/>
          <p:nvPr/>
        </p:nvSpPr>
        <p:spPr bwMode="ltGray">
          <a:xfrm>
            <a:off x="2209800" y="4038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4" name="Rectangle 13"/>
          <p:cNvSpPr/>
          <p:nvPr/>
        </p:nvSpPr>
        <p:spPr bwMode="ltGray">
          <a:xfrm>
            <a:off x="2209800" y="2667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9" name="Rectangle 18"/>
          <p:cNvSpPr/>
          <p:nvPr/>
        </p:nvSpPr>
        <p:spPr bwMode="ltGray">
          <a:xfrm>
            <a:off x="2209800" y="22098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2" name="Rectangle 21"/>
          <p:cNvSpPr/>
          <p:nvPr/>
        </p:nvSpPr>
        <p:spPr bwMode="ltGray">
          <a:xfrm>
            <a:off x="2209800" y="31242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5" name="Rectangle 24"/>
          <p:cNvSpPr/>
          <p:nvPr/>
        </p:nvSpPr>
        <p:spPr bwMode="ltGray">
          <a:xfrm>
            <a:off x="2209800" y="35814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 name="Title 2"/>
          <p:cNvSpPr>
            <a:spLocks noGrp="1"/>
          </p:cNvSpPr>
          <p:nvPr>
            <p:ph type="title"/>
          </p:nvPr>
        </p:nvSpPr>
        <p:spPr/>
        <p:txBody>
          <a:bodyPr/>
          <a:lstStyle/>
          <a:p>
            <a:r>
              <a:rPr lang="en-US" dirty="0"/>
              <a:t>Another Try…</a:t>
            </a:r>
            <a:endParaRPr lang="en-US" dirty="0"/>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 name="TextBox 6"/>
          <p:cNvSpPr txBox="1"/>
          <p:nvPr/>
        </p:nvSpPr>
        <p:spPr>
          <a:xfrm>
            <a:off x="762000" y="1718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9" name="Rectangle 8"/>
          <p:cNvSpPr/>
          <p:nvPr/>
        </p:nvSpPr>
        <p:spPr bwMode="ltGray">
          <a:xfrm>
            <a:off x="17526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9</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3" name="Rectangle 12"/>
          <p:cNvSpPr/>
          <p:nvPr/>
        </p:nvSpPr>
        <p:spPr bwMode="ltGray">
          <a:xfrm>
            <a:off x="17526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6" name="TextBox 15"/>
          <p:cNvSpPr txBox="1"/>
          <p:nvPr/>
        </p:nvSpPr>
        <p:spPr>
          <a:xfrm>
            <a:off x="1752600" y="1295400"/>
            <a:ext cx="914033" cy="338554"/>
          </a:xfrm>
          <a:prstGeom prst="rect">
            <a:avLst/>
          </a:prstGeom>
          <a:noFill/>
        </p:spPr>
        <p:txBody>
          <a:bodyPr wrap="none" rtlCol="0">
            <a:spAutoFit/>
          </a:bodyPr>
          <a:lstStyle/>
          <a:p>
            <a:r>
              <a:rPr lang="en-US" b="0" dirty="0">
                <a:solidFill>
                  <a:schemeClr val="bg1"/>
                </a:solidFill>
              </a:rPr>
              <a:t>(values)</a:t>
            </a:r>
            <a:endParaRPr lang="en-US" b="0" dirty="0">
              <a:solidFill>
                <a:schemeClr val="bg1"/>
              </a:solidFill>
            </a:endParaRPr>
          </a:p>
        </p:txBody>
      </p:sp>
      <p:sp>
        <p:nvSpPr>
          <p:cNvPr id="17" name="TextBox 16"/>
          <p:cNvSpPr txBox="1"/>
          <p:nvPr/>
        </p:nvSpPr>
        <p:spPr>
          <a:xfrm>
            <a:off x="685800" y="1295400"/>
            <a:ext cx="641522" cy="338554"/>
          </a:xfrm>
          <a:prstGeom prst="rect">
            <a:avLst/>
          </a:prstGeom>
          <a:noFill/>
        </p:spPr>
        <p:txBody>
          <a:bodyPr wrap="none" rtlCol="0">
            <a:spAutoFit/>
          </a:bodyPr>
          <a:lstStyle/>
          <a:p>
            <a:r>
              <a:rPr lang="en-US" b="0" dirty="0">
                <a:solidFill>
                  <a:schemeClr val="bg1"/>
                </a:solidFill>
              </a:rPr>
              <a:t>(key)</a:t>
            </a:r>
            <a:endParaRPr lang="en-US" b="0" dirty="0">
              <a:solidFill>
                <a:schemeClr val="bg1"/>
              </a:solidFill>
            </a:endParaRPr>
          </a:p>
        </p:txBody>
      </p:sp>
      <p:sp>
        <p:nvSpPr>
          <p:cNvPr id="18" name="Rectangle 17"/>
          <p:cNvSpPr/>
          <p:nvPr/>
        </p:nvSpPr>
        <p:spPr bwMode="ltGray">
          <a:xfrm>
            <a:off x="17526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34</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1" name="Rectangle 20"/>
          <p:cNvSpPr/>
          <p:nvPr/>
        </p:nvSpPr>
        <p:spPr bwMode="ltGray">
          <a:xfrm>
            <a:off x="17526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35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4" name="Rectangle 23"/>
          <p:cNvSpPr/>
          <p:nvPr/>
        </p:nvSpPr>
        <p:spPr bwMode="ltGray">
          <a:xfrm>
            <a:off x="17526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80</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7" name="Rectangle 26"/>
          <p:cNvSpPr/>
          <p:nvPr/>
        </p:nvSpPr>
        <p:spPr bwMode="ltGray">
          <a:xfrm>
            <a:off x="5715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8" name="TextBox 27"/>
          <p:cNvSpPr txBox="1"/>
          <p:nvPr/>
        </p:nvSpPr>
        <p:spPr>
          <a:xfrm>
            <a:off x="5211336" y="1718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30" name="Rectangle 29"/>
          <p:cNvSpPr/>
          <p:nvPr/>
        </p:nvSpPr>
        <p:spPr bwMode="ltGray">
          <a:xfrm>
            <a:off x="5715000" y="22098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9</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4" name="Rectangle 33"/>
          <p:cNvSpPr/>
          <p:nvPr/>
        </p:nvSpPr>
        <p:spPr bwMode="ltGray">
          <a:xfrm>
            <a:off x="5715000" y="2667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7" name="TextBox 36"/>
          <p:cNvSpPr txBox="1"/>
          <p:nvPr/>
        </p:nvSpPr>
        <p:spPr>
          <a:xfrm>
            <a:off x="6400800" y="1295400"/>
            <a:ext cx="914033" cy="338554"/>
          </a:xfrm>
          <a:prstGeom prst="rect">
            <a:avLst/>
          </a:prstGeom>
          <a:noFill/>
        </p:spPr>
        <p:txBody>
          <a:bodyPr wrap="none" rtlCol="0">
            <a:spAutoFit/>
          </a:bodyPr>
          <a:lstStyle/>
          <a:p>
            <a:r>
              <a:rPr lang="en-US" b="0" dirty="0">
                <a:solidFill>
                  <a:schemeClr val="bg1"/>
                </a:solidFill>
              </a:rPr>
              <a:t>(values)</a:t>
            </a:r>
            <a:endParaRPr lang="en-US" b="0" dirty="0">
              <a:solidFill>
                <a:schemeClr val="bg1"/>
              </a:solidFill>
            </a:endParaRPr>
          </a:p>
        </p:txBody>
      </p:sp>
      <p:sp>
        <p:nvSpPr>
          <p:cNvPr id="38" name="TextBox 37"/>
          <p:cNvSpPr txBox="1"/>
          <p:nvPr/>
        </p:nvSpPr>
        <p:spPr>
          <a:xfrm>
            <a:off x="5334000" y="1295400"/>
            <a:ext cx="744114" cy="338554"/>
          </a:xfrm>
          <a:prstGeom prst="rect">
            <a:avLst/>
          </a:prstGeom>
          <a:noFill/>
        </p:spPr>
        <p:txBody>
          <a:bodyPr wrap="none" rtlCol="0">
            <a:spAutoFit/>
          </a:bodyPr>
          <a:lstStyle/>
          <a:p>
            <a:r>
              <a:rPr lang="en-US" b="0" dirty="0">
                <a:solidFill>
                  <a:schemeClr val="bg1"/>
                </a:solidFill>
              </a:rPr>
              <a:t>(keys)</a:t>
            </a:r>
            <a:endParaRPr lang="en-US" b="0" dirty="0">
              <a:solidFill>
                <a:schemeClr val="bg1"/>
              </a:solidFill>
            </a:endParaRPr>
          </a:p>
        </p:txBody>
      </p:sp>
      <p:sp>
        <p:nvSpPr>
          <p:cNvPr id="39" name="Rectangle 38"/>
          <p:cNvSpPr/>
          <p:nvPr/>
        </p:nvSpPr>
        <p:spPr bwMode="ltGray">
          <a:xfrm>
            <a:off x="5715000" y="31242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34</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2" name="Rectangle 41"/>
          <p:cNvSpPr/>
          <p:nvPr/>
        </p:nvSpPr>
        <p:spPr bwMode="ltGray">
          <a:xfrm>
            <a:off x="5715000" y="35814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35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5" name="Rectangle 44"/>
          <p:cNvSpPr/>
          <p:nvPr/>
        </p:nvSpPr>
        <p:spPr bwMode="ltGray">
          <a:xfrm>
            <a:off x="5715000" y="4038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80</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48" name="TextBox 47"/>
          <p:cNvSpPr txBox="1"/>
          <p:nvPr/>
        </p:nvSpPr>
        <p:spPr>
          <a:xfrm>
            <a:off x="5211336" y="21760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49" name="TextBox 48"/>
          <p:cNvSpPr txBox="1"/>
          <p:nvPr/>
        </p:nvSpPr>
        <p:spPr>
          <a:xfrm>
            <a:off x="5211336" y="26332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50" name="TextBox 49"/>
          <p:cNvSpPr txBox="1"/>
          <p:nvPr/>
        </p:nvSpPr>
        <p:spPr>
          <a:xfrm>
            <a:off x="5211336" y="30904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51" name="TextBox 50"/>
          <p:cNvSpPr txBox="1"/>
          <p:nvPr/>
        </p:nvSpPr>
        <p:spPr>
          <a:xfrm>
            <a:off x="5211336" y="35476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52" name="TextBox 51"/>
          <p:cNvSpPr txBox="1"/>
          <p:nvPr/>
        </p:nvSpPr>
        <p:spPr>
          <a:xfrm>
            <a:off x="5211336" y="4004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53" name="TextBox 52"/>
          <p:cNvSpPr txBox="1"/>
          <p:nvPr/>
        </p:nvSpPr>
        <p:spPr>
          <a:xfrm>
            <a:off x="5044971" y="4724400"/>
            <a:ext cx="2787943" cy="400110"/>
          </a:xfrm>
          <a:prstGeom prst="rect">
            <a:avLst/>
          </a:prstGeom>
          <a:noFill/>
        </p:spPr>
        <p:txBody>
          <a:bodyPr wrap="none" rtlCol="0">
            <a:spAutoFit/>
          </a:bodyPr>
          <a:lstStyle/>
          <a:p>
            <a:r>
              <a:rPr lang="en-US" sz="2000" dirty="0">
                <a:solidFill>
                  <a:schemeClr val="bg1"/>
                </a:solidFill>
              </a:rPr>
              <a:t>How is this different?</a:t>
            </a:r>
            <a:endParaRPr lang="en-US" sz="2000" dirty="0">
              <a:solidFill>
                <a:schemeClr val="bg1"/>
              </a:solidFill>
            </a:endParaRPr>
          </a:p>
        </p:txBody>
      </p:sp>
      <p:sp>
        <p:nvSpPr>
          <p:cNvPr id="54" name="TextBox 53"/>
          <p:cNvSpPr txBox="1"/>
          <p:nvPr/>
        </p:nvSpPr>
        <p:spPr>
          <a:xfrm>
            <a:off x="5197371" y="5048310"/>
            <a:ext cx="3260829" cy="830997"/>
          </a:xfrm>
          <a:prstGeom prst="rect">
            <a:avLst/>
          </a:prstGeom>
          <a:noFill/>
        </p:spPr>
        <p:txBody>
          <a:bodyPr wrap="none" rtlCol="0">
            <a:spAutoFit/>
          </a:bodyPr>
          <a:lstStyle/>
          <a:p>
            <a:pPr>
              <a:buFont typeface="Arial" panose="020B0604020202020204" pitchFamily="34" charset="0"/>
              <a:buChar char="•"/>
            </a:pPr>
            <a:r>
              <a:rPr lang="en-US" b="0" dirty="0">
                <a:solidFill>
                  <a:schemeClr val="bg1"/>
                </a:solidFill>
              </a:rPr>
              <a:t> Let the framework do the sorting</a:t>
            </a:r>
            <a:endParaRPr lang="en-US" b="0" dirty="0">
              <a:solidFill>
                <a:schemeClr val="bg1"/>
              </a:solidFill>
            </a:endParaRPr>
          </a:p>
          <a:p>
            <a:pPr>
              <a:buFont typeface="Arial" panose="020B0604020202020204" pitchFamily="34" charset="0"/>
              <a:buChar char="•"/>
            </a:pPr>
            <a:r>
              <a:rPr lang="en-US" b="0" dirty="0">
                <a:solidFill>
                  <a:schemeClr val="bg1"/>
                </a:solidFill>
              </a:rPr>
              <a:t> Term frequency implicitly stored</a:t>
            </a:r>
            <a:endParaRPr lang="en-US" b="0" dirty="0">
              <a:solidFill>
                <a:schemeClr val="bg1"/>
              </a:solidFill>
            </a:endParaRPr>
          </a:p>
          <a:p>
            <a:pPr>
              <a:buFont typeface="Arial" panose="020B0604020202020204" pitchFamily="34" charset="0"/>
              <a:buChar char="•"/>
            </a:pPr>
            <a:r>
              <a:rPr lang="en-US" b="0" dirty="0">
                <a:solidFill>
                  <a:schemeClr val="bg1"/>
                </a:solidFill>
              </a:rPr>
              <a:t> Directly write postings to disk!</a:t>
            </a:r>
            <a:endParaRPr lang="en-US" b="0" dirty="0">
              <a:solidFill>
                <a:schemeClr val="bg1"/>
              </a:solidFill>
            </a:endParaRPr>
          </a:p>
        </p:txBody>
      </p:sp>
      <p:sp>
        <p:nvSpPr>
          <p:cNvPr id="55" name="Right Arrow 54"/>
          <p:cNvSpPr/>
          <p:nvPr/>
        </p:nvSpPr>
        <p:spPr bwMode="auto">
          <a:xfrm>
            <a:off x="3886200" y="2819400"/>
            <a:ext cx="914400" cy="452927"/>
          </a:xfrm>
          <a:prstGeom prst="rightArrow">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56" name="TextBox 55"/>
          <p:cNvSpPr txBox="1"/>
          <p:nvPr/>
        </p:nvSpPr>
        <p:spPr>
          <a:xfrm>
            <a:off x="4038600" y="6324600"/>
            <a:ext cx="5040162" cy="461665"/>
          </a:xfrm>
          <a:prstGeom prst="rect">
            <a:avLst/>
          </a:prstGeom>
          <a:noFill/>
        </p:spPr>
        <p:txBody>
          <a:bodyPr wrap="none" rtlCol="0">
            <a:spAutoFit/>
          </a:bodyPr>
          <a:lstStyle/>
          <a:p>
            <a:r>
              <a:rPr lang="en-US" sz="2400" dirty="0">
                <a:solidFill>
                  <a:srgbClr val="FF0000"/>
                </a:solidFill>
              </a:rPr>
              <a:t>Where have we seen this before?</a:t>
            </a:r>
            <a:endParaRPr lang="en-US" sz="2400" dirty="0">
              <a:solidFill>
                <a:srgbClr val="FF0000"/>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6" grpId="0" animBg="1"/>
      <p:bldP spid="41" grpId="0" animBg="1"/>
      <p:bldP spid="44" grpId="0" animBg="1"/>
      <p:bldP spid="47" grpId="0" animBg="1"/>
      <p:bldP spid="27" grpId="0" animBg="1"/>
      <p:bldP spid="28" grpId="0"/>
      <p:bldP spid="30" grpId="0" animBg="1"/>
      <p:bldP spid="34" grpId="0" animBg="1"/>
      <p:bldP spid="37" grpId="0"/>
      <p:bldP spid="38" grpId="0"/>
      <p:bldP spid="39" grpId="0" animBg="1"/>
      <p:bldP spid="42" grpId="0" animBg="1"/>
      <p:bldP spid="45" grpId="0" animBg="1"/>
      <p:bldP spid="48" grpId="0"/>
      <p:bldP spid="49" grpId="0"/>
      <p:bldP spid="50" grpId="0"/>
      <p:bldP spid="51" grpId="0"/>
      <p:bldP spid="52" grpId="0"/>
      <p:bldP spid="53" grpId="0"/>
      <p:bldP spid="54" grpId="0"/>
      <p:bldP spid="5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ltGray">
          <a:xfrm>
            <a:off x="2209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0" name="Rectangle 9"/>
          <p:cNvSpPr/>
          <p:nvPr/>
        </p:nvSpPr>
        <p:spPr bwMode="ltGray">
          <a:xfrm>
            <a:off x="30480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4" name="Rectangle 13"/>
          <p:cNvSpPr/>
          <p:nvPr/>
        </p:nvSpPr>
        <p:spPr bwMode="ltGray">
          <a:xfrm>
            <a:off x="38862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9" name="Rectangle 18"/>
          <p:cNvSpPr/>
          <p:nvPr/>
        </p:nvSpPr>
        <p:spPr bwMode="ltGray">
          <a:xfrm>
            <a:off x="47244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2" name="Rectangle 21"/>
          <p:cNvSpPr/>
          <p:nvPr/>
        </p:nvSpPr>
        <p:spPr bwMode="ltGray">
          <a:xfrm>
            <a:off x="55626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5" name="Rectangle 24"/>
          <p:cNvSpPr/>
          <p:nvPr/>
        </p:nvSpPr>
        <p:spPr bwMode="ltGray">
          <a:xfrm>
            <a:off x="6400800" y="17526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0" name="Rectangle 59"/>
          <p:cNvSpPr/>
          <p:nvPr/>
        </p:nvSpPr>
        <p:spPr bwMode="ltGray">
          <a:xfrm>
            <a:off x="2209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2" name="Rectangle 61"/>
          <p:cNvSpPr/>
          <p:nvPr/>
        </p:nvSpPr>
        <p:spPr bwMode="ltGray">
          <a:xfrm>
            <a:off x="30480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4" name="Rectangle 63"/>
          <p:cNvSpPr/>
          <p:nvPr/>
        </p:nvSpPr>
        <p:spPr bwMode="ltGray">
          <a:xfrm>
            <a:off x="38862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6" name="Rectangle 65"/>
          <p:cNvSpPr/>
          <p:nvPr/>
        </p:nvSpPr>
        <p:spPr bwMode="ltGray">
          <a:xfrm>
            <a:off x="47244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8" name="Rectangle 67"/>
          <p:cNvSpPr/>
          <p:nvPr/>
        </p:nvSpPr>
        <p:spPr bwMode="ltGray">
          <a:xfrm>
            <a:off x="55626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0" name="Rectangle 69"/>
          <p:cNvSpPr/>
          <p:nvPr/>
        </p:nvSpPr>
        <p:spPr bwMode="ltGray">
          <a:xfrm>
            <a:off x="6400800" y="4572000"/>
            <a:ext cx="304800" cy="3048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3" name="Title 2"/>
          <p:cNvSpPr>
            <a:spLocks noGrp="1"/>
          </p:cNvSpPr>
          <p:nvPr>
            <p:ph type="title"/>
          </p:nvPr>
        </p:nvSpPr>
        <p:spPr/>
        <p:txBody>
          <a:bodyPr/>
          <a:lstStyle/>
          <a:p>
            <a:r>
              <a:rPr lang="en-US" dirty="0"/>
              <a:t>Postings Encoding</a:t>
            </a:r>
            <a:endParaRPr lang="en-US" dirty="0"/>
          </a:p>
        </p:txBody>
      </p:sp>
      <p:sp>
        <p:nvSpPr>
          <p:cNvPr id="6" name="Rectangle 5"/>
          <p:cNvSpPr/>
          <p:nvPr/>
        </p:nvSpPr>
        <p:spPr bwMode="ltGray">
          <a:xfrm>
            <a:off x="1752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 name="TextBox 6"/>
          <p:cNvSpPr txBox="1"/>
          <p:nvPr/>
        </p:nvSpPr>
        <p:spPr>
          <a:xfrm>
            <a:off x="762000" y="17188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9" name="Rectangle 8"/>
          <p:cNvSpPr/>
          <p:nvPr/>
        </p:nvSpPr>
        <p:spPr bwMode="ltGray">
          <a:xfrm>
            <a:off x="25908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9</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3" name="Rectangle 12"/>
          <p:cNvSpPr/>
          <p:nvPr/>
        </p:nvSpPr>
        <p:spPr bwMode="ltGray">
          <a:xfrm>
            <a:off x="34290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21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18" name="Rectangle 17"/>
          <p:cNvSpPr/>
          <p:nvPr/>
        </p:nvSpPr>
        <p:spPr bwMode="ltGray">
          <a:xfrm>
            <a:off x="42672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34</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1" name="Rectangle 20"/>
          <p:cNvSpPr/>
          <p:nvPr/>
        </p:nvSpPr>
        <p:spPr bwMode="ltGray">
          <a:xfrm>
            <a:off x="51054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35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24" name="Rectangle 23"/>
          <p:cNvSpPr/>
          <p:nvPr/>
        </p:nvSpPr>
        <p:spPr bwMode="ltGray">
          <a:xfrm>
            <a:off x="5943600" y="17526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80</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7" name="TextBox 56"/>
          <p:cNvSpPr txBox="1"/>
          <p:nvPr/>
        </p:nvSpPr>
        <p:spPr>
          <a:xfrm>
            <a:off x="6781800" y="1718846"/>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sp>
        <p:nvSpPr>
          <p:cNvPr id="58" name="Rectangle 57"/>
          <p:cNvSpPr/>
          <p:nvPr/>
        </p:nvSpPr>
        <p:spPr bwMode="ltGray">
          <a:xfrm>
            <a:off x="1752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59" name="TextBox 58"/>
          <p:cNvSpPr txBox="1"/>
          <p:nvPr/>
        </p:nvSpPr>
        <p:spPr>
          <a:xfrm>
            <a:off x="762000" y="4538246"/>
            <a:ext cx="503664" cy="338554"/>
          </a:xfrm>
          <a:prstGeom prst="rect">
            <a:avLst/>
          </a:prstGeom>
          <a:noFill/>
        </p:spPr>
        <p:txBody>
          <a:bodyPr wrap="none" rtlCol="0">
            <a:spAutoFit/>
          </a:bodyPr>
          <a:lstStyle/>
          <a:p>
            <a:r>
              <a:rPr lang="en-US" b="0" dirty="0">
                <a:solidFill>
                  <a:schemeClr val="bg1"/>
                </a:solidFill>
              </a:rPr>
              <a:t>fish</a:t>
            </a:r>
            <a:endParaRPr lang="en-US" b="0" dirty="0">
              <a:solidFill>
                <a:schemeClr val="bg1"/>
              </a:solidFill>
            </a:endParaRPr>
          </a:p>
        </p:txBody>
      </p:sp>
      <p:sp>
        <p:nvSpPr>
          <p:cNvPr id="61" name="Rectangle 60"/>
          <p:cNvSpPr/>
          <p:nvPr/>
        </p:nvSpPr>
        <p:spPr bwMode="ltGray">
          <a:xfrm>
            <a:off x="25908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8</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3" name="Rectangle 62"/>
          <p:cNvSpPr/>
          <p:nvPr/>
        </p:nvSpPr>
        <p:spPr bwMode="ltGray">
          <a:xfrm>
            <a:off x="34290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12</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5" name="Rectangle 64"/>
          <p:cNvSpPr/>
          <p:nvPr/>
        </p:nvSpPr>
        <p:spPr bwMode="ltGray">
          <a:xfrm>
            <a:off x="42672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sz="1600" b="1" i="0" u="none" strike="noStrike" cap="none" normalizeH="0" baseline="0" dirty="0">
                <a:ln>
                  <a:noFill/>
                </a:ln>
                <a:solidFill>
                  <a:schemeClr val="bg1"/>
                </a:solidFill>
                <a:effectLst/>
                <a:latin typeface="Arial" panose="020B0604020202020204" pitchFamily="34" charset="0"/>
              </a:rPr>
              <a:t>13</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7" name="Rectangle 66"/>
          <p:cNvSpPr/>
          <p:nvPr/>
        </p:nvSpPr>
        <p:spPr bwMode="ltGray">
          <a:xfrm>
            <a:off x="51054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1</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69" name="Rectangle 68"/>
          <p:cNvSpPr/>
          <p:nvPr/>
        </p:nvSpPr>
        <p:spPr bwMode="ltGray">
          <a:xfrm>
            <a:off x="5943600" y="4572000"/>
            <a:ext cx="457200" cy="304800"/>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en-US" dirty="0">
                <a:solidFill>
                  <a:schemeClr val="bg1"/>
                </a:solidFill>
                <a:latin typeface="Arial" panose="020B0604020202020204" pitchFamily="34" charset="0"/>
              </a:rPr>
              <a:t>45</a:t>
            </a:r>
            <a:endParaRPr kumimoji="0" lang="en-US" sz="1600" b="1" i="0" u="none" strike="noStrike" cap="none" normalizeH="0" baseline="0" dirty="0">
              <a:ln>
                <a:noFill/>
              </a:ln>
              <a:solidFill>
                <a:schemeClr val="bg1"/>
              </a:solidFill>
              <a:effectLst/>
              <a:latin typeface="Arial" panose="020B0604020202020204" pitchFamily="34" charset="0"/>
            </a:endParaRPr>
          </a:p>
        </p:txBody>
      </p:sp>
      <p:sp>
        <p:nvSpPr>
          <p:cNvPr id="71" name="TextBox 70"/>
          <p:cNvSpPr txBox="1"/>
          <p:nvPr/>
        </p:nvSpPr>
        <p:spPr>
          <a:xfrm>
            <a:off x="6781800" y="4538246"/>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sp>
        <p:nvSpPr>
          <p:cNvPr id="72" name="TextBox 71"/>
          <p:cNvSpPr txBox="1"/>
          <p:nvPr/>
        </p:nvSpPr>
        <p:spPr>
          <a:xfrm>
            <a:off x="457200" y="1219200"/>
            <a:ext cx="1710725" cy="369332"/>
          </a:xfrm>
          <a:prstGeom prst="rect">
            <a:avLst/>
          </a:prstGeom>
          <a:noFill/>
        </p:spPr>
        <p:txBody>
          <a:bodyPr wrap="none" rtlCol="0">
            <a:spAutoFit/>
          </a:bodyPr>
          <a:lstStyle/>
          <a:p>
            <a:r>
              <a:rPr lang="en-US" sz="1800" dirty="0">
                <a:solidFill>
                  <a:srgbClr val="FF0000"/>
                </a:solidFill>
              </a:rPr>
              <a:t>Conceptually:</a:t>
            </a:r>
            <a:endParaRPr lang="en-US" sz="1800" dirty="0">
              <a:solidFill>
                <a:srgbClr val="FF0000"/>
              </a:solidFill>
            </a:endParaRPr>
          </a:p>
        </p:txBody>
      </p:sp>
      <p:sp>
        <p:nvSpPr>
          <p:cNvPr id="73" name="TextBox 72"/>
          <p:cNvSpPr txBox="1"/>
          <p:nvPr/>
        </p:nvSpPr>
        <p:spPr>
          <a:xfrm>
            <a:off x="457200" y="3059668"/>
            <a:ext cx="1428596" cy="369332"/>
          </a:xfrm>
          <a:prstGeom prst="rect">
            <a:avLst/>
          </a:prstGeom>
          <a:noFill/>
        </p:spPr>
        <p:txBody>
          <a:bodyPr wrap="none" rtlCol="0">
            <a:spAutoFit/>
          </a:bodyPr>
          <a:lstStyle/>
          <a:p>
            <a:r>
              <a:rPr lang="en-US" sz="1800" dirty="0">
                <a:solidFill>
                  <a:srgbClr val="FF0000"/>
                </a:solidFill>
              </a:rPr>
              <a:t>In Practice:</a:t>
            </a:r>
            <a:endParaRPr lang="en-US" sz="1800" dirty="0">
              <a:solidFill>
                <a:srgbClr val="FF0000"/>
              </a:solidFill>
            </a:endParaRPr>
          </a:p>
        </p:txBody>
      </p:sp>
      <p:sp>
        <p:nvSpPr>
          <p:cNvPr id="74" name="TextBox 73"/>
          <p:cNvSpPr txBox="1"/>
          <p:nvPr/>
        </p:nvSpPr>
        <p:spPr>
          <a:xfrm>
            <a:off x="838200" y="3505200"/>
            <a:ext cx="4649030" cy="338554"/>
          </a:xfrm>
          <a:prstGeom prst="rect">
            <a:avLst/>
          </a:prstGeom>
          <a:noFill/>
        </p:spPr>
        <p:txBody>
          <a:bodyPr wrap="none" rtlCol="0">
            <a:spAutoFit/>
          </a:bodyPr>
          <a:lstStyle/>
          <a:p>
            <a:pPr>
              <a:buFont typeface="Arial" panose="020B0604020202020204" pitchFamily="34" charset="0"/>
              <a:buChar char="•"/>
            </a:pPr>
            <a:r>
              <a:rPr lang="en-US" b="0" dirty="0">
                <a:solidFill>
                  <a:schemeClr val="bg1"/>
                </a:solidFill>
              </a:rPr>
              <a:t> Don’t encode </a:t>
            </a:r>
            <a:r>
              <a:rPr lang="en-US" b="0" dirty="0" err="1">
                <a:solidFill>
                  <a:schemeClr val="bg1"/>
                </a:solidFill>
              </a:rPr>
              <a:t>docnos</a:t>
            </a:r>
            <a:r>
              <a:rPr lang="en-US" b="0" dirty="0">
                <a:solidFill>
                  <a:schemeClr val="bg1"/>
                </a:solidFill>
              </a:rPr>
              <a:t>, encode gaps (or </a:t>
            </a:r>
            <a:r>
              <a:rPr lang="en-US" b="0" i="1" dirty="0">
                <a:solidFill>
                  <a:schemeClr val="bg1"/>
                </a:solidFill>
              </a:rPr>
              <a:t>d</a:t>
            </a:r>
            <a:r>
              <a:rPr lang="en-US" b="0" dirty="0">
                <a:solidFill>
                  <a:schemeClr val="bg1"/>
                </a:solidFill>
              </a:rPr>
              <a:t>-gaps) </a:t>
            </a:r>
            <a:endParaRPr lang="en-US" b="0" dirty="0">
              <a:solidFill>
                <a:schemeClr val="bg1"/>
              </a:solidFill>
            </a:endParaRPr>
          </a:p>
        </p:txBody>
      </p:sp>
      <p:sp>
        <p:nvSpPr>
          <p:cNvPr id="34" name="TextBox 33"/>
          <p:cNvSpPr txBox="1"/>
          <p:nvPr/>
        </p:nvSpPr>
        <p:spPr>
          <a:xfrm>
            <a:off x="838200" y="3733800"/>
            <a:ext cx="4109908" cy="338554"/>
          </a:xfrm>
          <a:prstGeom prst="rect">
            <a:avLst/>
          </a:prstGeom>
          <a:noFill/>
        </p:spPr>
        <p:txBody>
          <a:bodyPr wrap="none" rtlCol="0">
            <a:spAutoFit/>
          </a:bodyPr>
          <a:lstStyle/>
          <a:p>
            <a:pPr>
              <a:buFont typeface="Arial" panose="020B0604020202020204" pitchFamily="34" charset="0"/>
              <a:buChar char="•"/>
            </a:pPr>
            <a:r>
              <a:rPr lang="en-US" b="0" dirty="0">
                <a:solidFill>
                  <a:schemeClr val="bg1"/>
                </a:solidFill>
              </a:rPr>
              <a:t> But it’s not obvious that this save space…</a:t>
            </a:r>
            <a:endParaRPr lang="en-US" b="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animBg="1"/>
      <p:bldP spid="64" grpId="0" animBg="1"/>
      <p:bldP spid="66" grpId="0" animBg="1"/>
      <p:bldP spid="68" grpId="0" animBg="1"/>
      <p:bldP spid="70" grpId="0" animBg="1"/>
      <p:bldP spid="58" grpId="0" animBg="1"/>
      <p:bldP spid="59" grpId="0"/>
      <p:bldP spid="61" grpId="0" animBg="1"/>
      <p:bldP spid="63" grpId="0" animBg="1"/>
      <p:bldP spid="65" grpId="0" animBg="1"/>
      <p:bldP spid="67" grpId="0" animBg="1"/>
      <p:bldP spid="69" grpId="0" animBg="1"/>
      <p:bldP spid="71" grpId="0"/>
      <p:bldP spid="73" grpId="0"/>
      <p:bldP spid="74" grpId="0"/>
      <p:bldP spid="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dirty="0"/>
              <a:t>MapReduce it?</a:t>
            </a:r>
            <a:endParaRPr lang="en-US" dirty="0"/>
          </a:p>
        </p:txBody>
      </p:sp>
      <p:sp>
        <p:nvSpPr>
          <p:cNvPr id="63491" name="Content Placeholder 2"/>
          <p:cNvSpPr>
            <a:spLocks noGrp="1"/>
          </p:cNvSpPr>
          <p:nvPr>
            <p:ph idx="1"/>
          </p:nvPr>
        </p:nvSpPr>
        <p:spPr/>
        <p:txBody>
          <a:bodyPr/>
          <a:lstStyle/>
          <a:p>
            <a:r>
              <a:rPr lang="en-US" dirty="0"/>
              <a:t>The indexing problem</a:t>
            </a:r>
            <a:endParaRPr lang="en-US" dirty="0"/>
          </a:p>
          <a:p>
            <a:pPr lvl="1"/>
            <a:r>
              <a:rPr lang="en-US" dirty="0"/>
              <a:t>Scalability is paramount</a:t>
            </a:r>
            <a:endParaRPr lang="en-US" dirty="0"/>
          </a:p>
          <a:p>
            <a:pPr lvl="1"/>
            <a:r>
              <a:rPr lang="en-US" dirty="0"/>
              <a:t>Must be relatively fast, but need not be real time</a:t>
            </a:r>
            <a:endParaRPr lang="en-US" dirty="0"/>
          </a:p>
          <a:p>
            <a:pPr lvl="1"/>
            <a:r>
              <a:rPr lang="en-US" dirty="0"/>
              <a:t>Fundamentally a batch operation</a:t>
            </a:r>
            <a:endParaRPr lang="en-US" dirty="0"/>
          </a:p>
          <a:p>
            <a:pPr lvl="1"/>
            <a:r>
              <a:rPr lang="en-US" dirty="0"/>
              <a:t>Incremental updates may or may not be important</a:t>
            </a:r>
            <a:endParaRPr lang="en-US" dirty="0"/>
          </a:p>
          <a:p>
            <a:pPr lvl="1"/>
            <a:r>
              <a:rPr lang="en-US" dirty="0"/>
              <a:t>For the web, crawling is a challenge in itself</a:t>
            </a:r>
            <a:endParaRPr lang="en-US" dirty="0"/>
          </a:p>
          <a:p>
            <a:r>
              <a:rPr lang="en-US" dirty="0"/>
              <a:t>The retrieval problem</a:t>
            </a:r>
            <a:endParaRPr lang="en-US" dirty="0"/>
          </a:p>
          <a:p>
            <a:pPr lvl="1"/>
            <a:r>
              <a:rPr lang="en-US" dirty="0"/>
              <a:t>Must have sub-second response time</a:t>
            </a:r>
            <a:endParaRPr lang="en-US" dirty="0"/>
          </a:p>
          <a:p>
            <a:pPr lvl="1"/>
            <a:r>
              <a:rPr lang="en-US" dirty="0"/>
              <a:t>For the web, only need relatively few results</a:t>
            </a:r>
            <a:endParaRPr lang="en-US" dirty="0"/>
          </a:p>
          <a:p>
            <a:endParaRPr lang="en-US" dirty="0"/>
          </a:p>
        </p:txBody>
      </p:sp>
      <p:sp>
        <p:nvSpPr>
          <p:cNvPr id="7" name="Left Arrow 6"/>
          <p:cNvSpPr/>
          <p:nvPr/>
        </p:nvSpPr>
        <p:spPr bwMode="auto">
          <a:xfrm>
            <a:off x="5867400" y="1146561"/>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9" name="TextBox 8"/>
          <p:cNvSpPr txBox="1"/>
          <p:nvPr/>
        </p:nvSpPr>
        <p:spPr>
          <a:xfrm>
            <a:off x="6705600" y="1154668"/>
            <a:ext cx="1608133" cy="369332"/>
          </a:xfrm>
          <a:prstGeom prst="rect">
            <a:avLst/>
          </a:prstGeom>
          <a:noFill/>
        </p:spPr>
        <p:txBody>
          <a:bodyPr wrap="none" rtlCol="0">
            <a:spAutoFit/>
          </a:bodyPr>
          <a:lstStyle/>
          <a:p>
            <a:r>
              <a:rPr lang="en-US" sz="1800" dirty="0">
                <a:solidFill>
                  <a:schemeClr val="bg1"/>
                </a:solidFill>
              </a:rPr>
              <a:t>Just covered</a:t>
            </a:r>
            <a:endParaRPr lang="en-US" sz="1800" dirty="0">
              <a:solidFill>
                <a:schemeClr val="bg1"/>
              </a:solidFill>
            </a:endParaRPr>
          </a:p>
        </p:txBody>
      </p:sp>
      <p:sp>
        <p:nvSpPr>
          <p:cNvPr id="10" name="Left Arrow 9"/>
          <p:cNvSpPr/>
          <p:nvPr/>
        </p:nvSpPr>
        <p:spPr bwMode="auto">
          <a:xfrm>
            <a:off x="5867400" y="3505200"/>
            <a:ext cx="762000" cy="377439"/>
          </a:xfrm>
          <a:prstGeom prst="lef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tx1"/>
              </a:solidFill>
              <a:effectLst/>
              <a:latin typeface="Arial" panose="020B0604020202020204" pitchFamily="34" charset="0"/>
            </a:endParaRPr>
          </a:p>
        </p:txBody>
      </p:sp>
      <p:sp>
        <p:nvSpPr>
          <p:cNvPr id="11" name="TextBox 10"/>
          <p:cNvSpPr txBox="1"/>
          <p:nvPr/>
        </p:nvSpPr>
        <p:spPr>
          <a:xfrm>
            <a:off x="6705600" y="3513307"/>
            <a:ext cx="671979" cy="369332"/>
          </a:xfrm>
          <a:prstGeom prst="rect">
            <a:avLst/>
          </a:prstGeom>
          <a:noFill/>
        </p:spPr>
        <p:txBody>
          <a:bodyPr wrap="none" rtlCol="0">
            <a:spAutoFit/>
          </a:bodyPr>
          <a:lstStyle/>
          <a:p>
            <a:r>
              <a:rPr lang="en-US" sz="1800" dirty="0">
                <a:solidFill>
                  <a:schemeClr val="bg1"/>
                </a:solidFill>
              </a:rPr>
              <a:t>Now</a:t>
            </a:r>
            <a:endParaRPr lang="en-US" sz="180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with MapReduce?</a:t>
            </a:r>
            <a:endParaRPr lang="en-US" dirty="0"/>
          </a:p>
        </p:txBody>
      </p:sp>
      <p:sp>
        <p:nvSpPr>
          <p:cNvPr id="3" name="Content Placeholder 2"/>
          <p:cNvSpPr>
            <a:spLocks noGrp="1"/>
          </p:cNvSpPr>
          <p:nvPr>
            <p:ph idx="1"/>
          </p:nvPr>
        </p:nvSpPr>
        <p:spPr/>
        <p:txBody>
          <a:bodyPr/>
          <a:lstStyle/>
          <a:p>
            <a:r>
              <a:rPr lang="en-US" dirty="0"/>
              <a:t>MapReduce is fundamentally batch-oriented</a:t>
            </a:r>
            <a:endParaRPr lang="en-US" dirty="0"/>
          </a:p>
          <a:p>
            <a:pPr lvl="1"/>
            <a:r>
              <a:rPr lang="en-US" dirty="0"/>
              <a:t>Optimized for throughput, not latency</a:t>
            </a:r>
            <a:endParaRPr lang="en-US" dirty="0"/>
          </a:p>
          <a:p>
            <a:pPr lvl="1"/>
            <a:r>
              <a:rPr lang="en-US" dirty="0"/>
              <a:t>Startup of </a:t>
            </a:r>
            <a:r>
              <a:rPr lang="en-US" dirty="0" err="1"/>
              <a:t>mappers</a:t>
            </a:r>
            <a:r>
              <a:rPr lang="en-US" dirty="0"/>
              <a:t> and reducers is expensive</a:t>
            </a:r>
            <a:endParaRPr lang="en-US" dirty="0"/>
          </a:p>
          <a:p>
            <a:r>
              <a:rPr lang="en-US" dirty="0"/>
              <a:t>MapReduce is not suitable for real-time queries!</a:t>
            </a:r>
            <a:endParaRPr lang="en-US" dirty="0"/>
          </a:p>
          <a:p>
            <a:pPr lvl="1"/>
            <a:r>
              <a:rPr lang="en-US" dirty="0"/>
              <a:t>Use separate infrastructure for retrieval…</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Ideas</a:t>
            </a:r>
            <a:endParaRPr lang="en-US" dirty="0"/>
          </a:p>
        </p:txBody>
      </p:sp>
      <p:sp>
        <p:nvSpPr>
          <p:cNvPr id="3" name="Content Placeholder 2"/>
          <p:cNvSpPr>
            <a:spLocks noGrp="1"/>
          </p:cNvSpPr>
          <p:nvPr>
            <p:ph idx="1"/>
          </p:nvPr>
        </p:nvSpPr>
        <p:spPr/>
        <p:txBody>
          <a:bodyPr/>
          <a:lstStyle/>
          <a:p>
            <a:r>
              <a:rPr lang="en-US" dirty="0"/>
              <a:t>Partitioning (for scalability)</a:t>
            </a:r>
            <a:endParaRPr lang="en-US" dirty="0"/>
          </a:p>
          <a:p>
            <a:r>
              <a:rPr lang="en-US" dirty="0"/>
              <a:t>Replication (for redundancy)</a:t>
            </a:r>
            <a:endParaRPr lang="en-US" dirty="0"/>
          </a:p>
          <a:p>
            <a:r>
              <a:rPr lang="en-US" dirty="0"/>
              <a:t>Caching (for speed)</a:t>
            </a:r>
            <a:endParaRPr lang="en-US" dirty="0"/>
          </a:p>
          <a:p>
            <a:r>
              <a:rPr lang="en-US" dirty="0"/>
              <a:t>Routing (for load balancing) </a:t>
            </a:r>
            <a:endParaRPr lang="en-US" dirty="0"/>
          </a:p>
        </p:txBody>
      </p:sp>
      <p:sp>
        <p:nvSpPr>
          <p:cNvPr id="4" name="TextBox 3"/>
          <p:cNvSpPr txBox="1"/>
          <p:nvPr/>
        </p:nvSpPr>
        <p:spPr>
          <a:xfrm>
            <a:off x="3767033" y="5191780"/>
            <a:ext cx="4081567" cy="523220"/>
          </a:xfrm>
          <a:prstGeom prst="rect">
            <a:avLst/>
          </a:prstGeom>
          <a:noFill/>
        </p:spPr>
        <p:txBody>
          <a:bodyPr wrap="none" rtlCol="0">
            <a:spAutoFit/>
          </a:bodyPr>
          <a:lstStyle/>
          <a:p>
            <a:r>
              <a:rPr lang="en-US" sz="2800" dirty="0">
                <a:solidFill>
                  <a:srgbClr val="FF0000"/>
                </a:solidFill>
              </a:rPr>
              <a:t>The rest is just details!</a:t>
            </a:r>
            <a:endParaRPr lang="en-US" dirty="0">
              <a:solidFill>
                <a:srgbClr val="FF0000"/>
              </a:solidFill>
            </a:endParaRPr>
          </a:p>
        </p:txBody>
      </p:sp>
      <p:sp>
        <p:nvSpPr>
          <p:cNvPr id="5" name="Slide Number Placeholder 4"/>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nomenclature…</a:t>
            </a:r>
            <a:endParaRPr lang="en-US" dirty="0"/>
          </a:p>
        </p:txBody>
      </p:sp>
      <p:sp>
        <p:nvSpPr>
          <p:cNvPr id="3" name="Content Placeholder 2"/>
          <p:cNvSpPr>
            <a:spLocks noGrp="1"/>
          </p:cNvSpPr>
          <p:nvPr>
            <p:ph idx="1"/>
          </p:nvPr>
        </p:nvSpPr>
        <p:spPr/>
        <p:txBody>
          <a:bodyPr/>
          <a:lstStyle/>
          <a:p>
            <a:r>
              <a:rPr lang="en-US" dirty="0"/>
              <a:t>Information retrieval (IR)</a:t>
            </a:r>
            <a:endParaRPr lang="en-US" dirty="0"/>
          </a:p>
          <a:p>
            <a:pPr lvl="1"/>
            <a:r>
              <a:rPr lang="en-US" dirty="0"/>
              <a:t>Focus on textual information (= text/document retrieval)</a:t>
            </a:r>
            <a:endParaRPr lang="en-US" dirty="0"/>
          </a:p>
          <a:p>
            <a:pPr lvl="1"/>
            <a:r>
              <a:rPr lang="en-US" dirty="0"/>
              <a:t>Other possibilities include image, video, music, …</a:t>
            </a:r>
            <a:endParaRPr lang="en-US" dirty="0"/>
          </a:p>
          <a:p>
            <a:r>
              <a:rPr lang="en-US" dirty="0"/>
              <a:t>What do we search?</a:t>
            </a:r>
            <a:endParaRPr lang="en-US" dirty="0"/>
          </a:p>
          <a:p>
            <a:pPr lvl="1"/>
            <a:r>
              <a:rPr lang="en-US" dirty="0"/>
              <a:t>Generically, “collections”</a:t>
            </a:r>
            <a:endParaRPr lang="en-US" dirty="0"/>
          </a:p>
          <a:p>
            <a:pPr lvl="1"/>
            <a:r>
              <a:rPr lang="en-US" dirty="0"/>
              <a:t>Less-frequently used, “corpora”</a:t>
            </a:r>
            <a:endParaRPr lang="en-US" dirty="0"/>
          </a:p>
          <a:p>
            <a:r>
              <a:rPr lang="en-US" dirty="0"/>
              <a:t>What do we find?</a:t>
            </a:r>
            <a:endParaRPr lang="en-US" dirty="0"/>
          </a:p>
          <a:p>
            <a:pPr lvl="1"/>
            <a:r>
              <a:rPr lang="en-US" dirty="0"/>
              <a:t>Generically, “documents”</a:t>
            </a:r>
            <a:endParaRPr lang="en-US" dirty="0"/>
          </a:p>
          <a:p>
            <a:pPr lvl="1"/>
            <a:r>
              <a:rPr lang="en-US" dirty="0"/>
              <a:t>Even though we may be referring to web pages, PDFs, PowerPoint slides, paragraphs, etc.</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14300"/>
            <a:ext cx="8686800" cy="1028700"/>
          </a:xfrm>
        </p:spPr>
        <p:txBody>
          <a:bodyPr/>
          <a:lstStyle/>
          <a:p>
            <a:r>
              <a:rPr lang="en-US" dirty="0"/>
              <a:t>Term vs. Document Partitioning</a:t>
            </a:r>
            <a:endParaRPr lang="en-US" dirty="0"/>
          </a:p>
        </p:txBody>
      </p:sp>
      <p:sp>
        <p:nvSpPr>
          <p:cNvPr id="5" name="Rectangle 4"/>
          <p:cNvSpPr/>
          <p:nvPr/>
        </p:nvSpPr>
        <p:spPr bwMode="auto">
          <a:xfrm>
            <a:off x="990600" y="2438400"/>
            <a:ext cx="27432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10" name="Rectangle 9"/>
          <p:cNvSpPr/>
          <p:nvPr/>
        </p:nvSpPr>
        <p:spPr bwMode="auto">
          <a:xfrm>
            <a:off x="58377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22" name="Rectangle 21"/>
          <p:cNvSpPr/>
          <p:nvPr/>
        </p:nvSpPr>
        <p:spPr bwMode="auto">
          <a:xfrm>
            <a:off x="5380510" y="1512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26" name="Rectangle 25"/>
          <p:cNvSpPr/>
          <p:nvPr/>
        </p:nvSpPr>
        <p:spPr bwMode="auto">
          <a:xfrm>
            <a:off x="5380510" y="19695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27" name="Rectangle 26"/>
          <p:cNvSpPr/>
          <p:nvPr/>
        </p:nvSpPr>
        <p:spPr bwMode="auto">
          <a:xfrm>
            <a:off x="5380510" y="2655332"/>
            <a:ext cx="2743200" cy="3048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28" name="TextBox 27"/>
          <p:cNvSpPr txBox="1"/>
          <p:nvPr/>
        </p:nvSpPr>
        <p:spPr>
          <a:xfrm>
            <a:off x="6667060" y="2274332"/>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sp>
        <p:nvSpPr>
          <p:cNvPr id="29" name="Rectangle 28"/>
          <p:cNvSpPr/>
          <p:nvPr/>
        </p:nvSpPr>
        <p:spPr bwMode="auto">
          <a:xfrm>
            <a:off x="63711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0" name="Rectangle 29"/>
          <p:cNvSpPr/>
          <p:nvPr/>
        </p:nvSpPr>
        <p:spPr bwMode="auto">
          <a:xfrm>
            <a:off x="7285510" y="3417332"/>
            <a:ext cx="381000" cy="2743200"/>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31" name="TextBox 30"/>
          <p:cNvSpPr txBox="1"/>
          <p:nvPr/>
        </p:nvSpPr>
        <p:spPr>
          <a:xfrm>
            <a:off x="457200" y="3657600"/>
            <a:ext cx="372218" cy="461665"/>
          </a:xfrm>
          <a:prstGeom prst="rect">
            <a:avLst/>
          </a:prstGeom>
          <a:noFill/>
        </p:spPr>
        <p:txBody>
          <a:bodyPr wrap="none" rtlCol="0">
            <a:spAutoFit/>
          </a:bodyPr>
          <a:lstStyle/>
          <a:p>
            <a:r>
              <a:rPr lang="en-US" sz="2400" dirty="0">
                <a:solidFill>
                  <a:schemeClr val="bg1"/>
                </a:solidFill>
              </a:rPr>
              <a:t>T</a:t>
            </a:r>
            <a:endParaRPr lang="en-US" sz="2400" dirty="0">
              <a:solidFill>
                <a:schemeClr val="bg1"/>
              </a:solidFill>
            </a:endParaRPr>
          </a:p>
        </p:txBody>
      </p:sp>
      <p:sp>
        <p:nvSpPr>
          <p:cNvPr id="32" name="TextBox 31"/>
          <p:cNvSpPr txBox="1"/>
          <p:nvPr/>
        </p:nvSpPr>
        <p:spPr>
          <a:xfrm>
            <a:off x="2286000" y="1905000"/>
            <a:ext cx="407484" cy="461665"/>
          </a:xfrm>
          <a:prstGeom prst="rect">
            <a:avLst/>
          </a:prstGeom>
          <a:noFill/>
        </p:spPr>
        <p:txBody>
          <a:bodyPr wrap="none" rtlCol="0">
            <a:spAutoFit/>
          </a:bodyPr>
          <a:lstStyle/>
          <a:p>
            <a:r>
              <a:rPr lang="en-US" sz="2400" dirty="0">
                <a:solidFill>
                  <a:schemeClr val="bg1"/>
                </a:solidFill>
              </a:rPr>
              <a:t>D</a:t>
            </a:r>
            <a:endParaRPr lang="en-US" sz="2400" dirty="0">
              <a:solidFill>
                <a:schemeClr val="bg1"/>
              </a:solidFill>
            </a:endParaRPr>
          </a:p>
        </p:txBody>
      </p:sp>
      <p:sp>
        <p:nvSpPr>
          <p:cNvPr id="33" name="TextBox 32"/>
          <p:cNvSpPr txBox="1"/>
          <p:nvPr/>
        </p:nvSpPr>
        <p:spPr>
          <a:xfrm>
            <a:off x="8123710" y="1447800"/>
            <a:ext cx="410690" cy="369332"/>
          </a:xfrm>
          <a:prstGeom prst="rect">
            <a:avLst/>
          </a:prstGeom>
          <a:noFill/>
        </p:spPr>
        <p:txBody>
          <a:bodyPr wrap="none" rtlCol="0">
            <a:spAutoFit/>
          </a:bodyPr>
          <a:lstStyle/>
          <a:p>
            <a:r>
              <a:rPr lang="en-US" sz="1800" dirty="0">
                <a:solidFill>
                  <a:schemeClr val="bg1"/>
                </a:solidFill>
              </a:rPr>
              <a:t>T</a:t>
            </a:r>
            <a:r>
              <a:rPr lang="en-US" sz="1800" baseline="-25000" dirty="0">
                <a:solidFill>
                  <a:schemeClr val="bg1"/>
                </a:solidFill>
              </a:rPr>
              <a:t>1</a:t>
            </a:r>
            <a:endParaRPr lang="en-US" sz="1800" baseline="-25000" dirty="0">
              <a:solidFill>
                <a:schemeClr val="bg1"/>
              </a:solidFill>
            </a:endParaRPr>
          </a:p>
        </p:txBody>
      </p:sp>
      <p:sp>
        <p:nvSpPr>
          <p:cNvPr id="34" name="TextBox 33"/>
          <p:cNvSpPr txBox="1"/>
          <p:nvPr/>
        </p:nvSpPr>
        <p:spPr>
          <a:xfrm>
            <a:off x="8123710" y="1905000"/>
            <a:ext cx="410690" cy="369332"/>
          </a:xfrm>
          <a:prstGeom prst="rect">
            <a:avLst/>
          </a:prstGeom>
          <a:noFill/>
        </p:spPr>
        <p:txBody>
          <a:bodyPr wrap="none" rtlCol="0">
            <a:spAutoFit/>
          </a:bodyPr>
          <a:lstStyle/>
          <a:p>
            <a:r>
              <a:rPr lang="en-US" sz="1800" dirty="0">
                <a:solidFill>
                  <a:schemeClr val="bg1"/>
                </a:solidFill>
              </a:rPr>
              <a:t>T</a:t>
            </a:r>
            <a:r>
              <a:rPr lang="en-US" sz="1800" baseline="-25000" dirty="0">
                <a:solidFill>
                  <a:schemeClr val="bg1"/>
                </a:solidFill>
              </a:rPr>
              <a:t>2</a:t>
            </a:r>
            <a:endParaRPr lang="en-US" sz="1800" baseline="-25000" dirty="0">
              <a:solidFill>
                <a:schemeClr val="bg1"/>
              </a:solidFill>
            </a:endParaRPr>
          </a:p>
        </p:txBody>
      </p:sp>
      <p:sp>
        <p:nvSpPr>
          <p:cNvPr id="35" name="TextBox 34"/>
          <p:cNvSpPr txBox="1"/>
          <p:nvPr/>
        </p:nvSpPr>
        <p:spPr>
          <a:xfrm>
            <a:off x="8123710" y="2590800"/>
            <a:ext cx="410690" cy="369332"/>
          </a:xfrm>
          <a:prstGeom prst="rect">
            <a:avLst/>
          </a:prstGeom>
          <a:noFill/>
        </p:spPr>
        <p:txBody>
          <a:bodyPr wrap="none" rtlCol="0">
            <a:spAutoFit/>
          </a:bodyPr>
          <a:lstStyle/>
          <a:p>
            <a:r>
              <a:rPr lang="en-US" sz="1800" dirty="0">
                <a:solidFill>
                  <a:schemeClr val="bg1"/>
                </a:solidFill>
              </a:rPr>
              <a:t>T</a:t>
            </a:r>
            <a:r>
              <a:rPr lang="en-US" sz="1800" baseline="-25000" dirty="0">
                <a:solidFill>
                  <a:schemeClr val="bg1"/>
                </a:solidFill>
              </a:rPr>
              <a:t>3</a:t>
            </a:r>
            <a:endParaRPr lang="en-US" sz="1800" baseline="-25000" dirty="0">
              <a:solidFill>
                <a:schemeClr val="bg1"/>
              </a:solidFill>
            </a:endParaRPr>
          </a:p>
        </p:txBody>
      </p:sp>
      <p:sp>
        <p:nvSpPr>
          <p:cNvPr id="36" name="TextBox 35"/>
          <p:cNvSpPr txBox="1"/>
          <p:nvPr/>
        </p:nvSpPr>
        <p:spPr>
          <a:xfrm>
            <a:off x="6553132" y="1066800"/>
            <a:ext cx="351378" cy="369332"/>
          </a:xfrm>
          <a:prstGeom prst="rect">
            <a:avLst/>
          </a:prstGeom>
          <a:noFill/>
        </p:spPr>
        <p:txBody>
          <a:bodyPr wrap="none" rtlCol="0">
            <a:spAutoFit/>
          </a:bodyPr>
          <a:lstStyle/>
          <a:p>
            <a:r>
              <a:rPr lang="en-US" sz="1800" dirty="0">
                <a:solidFill>
                  <a:schemeClr val="bg1"/>
                </a:solidFill>
              </a:rPr>
              <a:t>D</a:t>
            </a:r>
            <a:endParaRPr lang="en-US" sz="1800" baseline="-25000" dirty="0">
              <a:solidFill>
                <a:schemeClr val="bg1"/>
              </a:solidFill>
            </a:endParaRPr>
          </a:p>
        </p:txBody>
      </p:sp>
      <p:sp>
        <p:nvSpPr>
          <p:cNvPr id="37" name="TextBox 36"/>
          <p:cNvSpPr txBox="1"/>
          <p:nvPr/>
        </p:nvSpPr>
        <p:spPr>
          <a:xfrm>
            <a:off x="7742710" y="4484132"/>
            <a:ext cx="325730" cy="369332"/>
          </a:xfrm>
          <a:prstGeom prst="rect">
            <a:avLst/>
          </a:prstGeom>
          <a:noFill/>
        </p:spPr>
        <p:txBody>
          <a:bodyPr wrap="none" rtlCol="0">
            <a:spAutoFit/>
          </a:bodyPr>
          <a:lstStyle/>
          <a:p>
            <a:r>
              <a:rPr lang="en-US" sz="1800" dirty="0">
                <a:solidFill>
                  <a:schemeClr val="bg1"/>
                </a:solidFill>
              </a:rPr>
              <a:t>T</a:t>
            </a:r>
            <a:endParaRPr lang="en-US" sz="1800" baseline="-25000" dirty="0">
              <a:solidFill>
                <a:schemeClr val="bg1"/>
              </a:solidFill>
            </a:endParaRPr>
          </a:p>
        </p:txBody>
      </p:sp>
      <p:sp>
        <p:nvSpPr>
          <p:cNvPr id="38" name="TextBox 37"/>
          <p:cNvSpPr txBox="1"/>
          <p:nvPr/>
        </p:nvSpPr>
        <p:spPr>
          <a:xfrm>
            <a:off x="6819460" y="4495800"/>
            <a:ext cx="389850" cy="338554"/>
          </a:xfrm>
          <a:prstGeom prst="rect">
            <a:avLst/>
          </a:prstGeom>
          <a:noFill/>
        </p:spPr>
        <p:txBody>
          <a:bodyPr wrap="none" rtlCol="0">
            <a:spAutoFit/>
          </a:bodyPr>
          <a:lstStyle/>
          <a:p>
            <a:r>
              <a:rPr lang="en-US" dirty="0">
                <a:solidFill>
                  <a:schemeClr val="bg1"/>
                </a:solidFill>
              </a:rPr>
              <a:t>…</a:t>
            </a:r>
            <a:endParaRPr lang="en-US" dirty="0">
              <a:solidFill>
                <a:schemeClr val="bg1"/>
              </a:solidFill>
            </a:endParaRPr>
          </a:p>
        </p:txBody>
      </p:sp>
      <p:sp>
        <p:nvSpPr>
          <p:cNvPr id="39" name="TextBox 38"/>
          <p:cNvSpPr txBox="1"/>
          <p:nvPr/>
        </p:nvSpPr>
        <p:spPr>
          <a:xfrm>
            <a:off x="5837710" y="6183868"/>
            <a:ext cx="436338" cy="369332"/>
          </a:xfrm>
          <a:prstGeom prst="rect">
            <a:avLst/>
          </a:prstGeom>
          <a:noFill/>
        </p:spPr>
        <p:txBody>
          <a:bodyPr wrap="none" rtlCol="0">
            <a:spAutoFit/>
          </a:bodyPr>
          <a:lstStyle/>
          <a:p>
            <a:r>
              <a:rPr lang="en-US" sz="1800" dirty="0">
                <a:solidFill>
                  <a:schemeClr val="bg1"/>
                </a:solidFill>
              </a:rPr>
              <a:t>D</a:t>
            </a:r>
            <a:r>
              <a:rPr lang="en-US" sz="1800" baseline="-25000" dirty="0">
                <a:solidFill>
                  <a:schemeClr val="bg1"/>
                </a:solidFill>
              </a:rPr>
              <a:t>1</a:t>
            </a:r>
            <a:endParaRPr lang="en-US" sz="1800" baseline="-25000" dirty="0">
              <a:solidFill>
                <a:schemeClr val="bg1"/>
              </a:solidFill>
            </a:endParaRPr>
          </a:p>
        </p:txBody>
      </p:sp>
      <p:sp>
        <p:nvSpPr>
          <p:cNvPr id="40" name="TextBox 39"/>
          <p:cNvSpPr txBox="1"/>
          <p:nvPr/>
        </p:nvSpPr>
        <p:spPr>
          <a:xfrm>
            <a:off x="6371110" y="6172200"/>
            <a:ext cx="436338" cy="369332"/>
          </a:xfrm>
          <a:prstGeom prst="rect">
            <a:avLst/>
          </a:prstGeom>
          <a:noFill/>
        </p:spPr>
        <p:txBody>
          <a:bodyPr wrap="none" rtlCol="0">
            <a:spAutoFit/>
          </a:bodyPr>
          <a:lstStyle/>
          <a:p>
            <a:r>
              <a:rPr lang="en-US" sz="1800" dirty="0">
                <a:solidFill>
                  <a:schemeClr val="bg1"/>
                </a:solidFill>
              </a:rPr>
              <a:t>D</a:t>
            </a:r>
            <a:r>
              <a:rPr lang="en-US" sz="1800" baseline="-25000" dirty="0">
                <a:solidFill>
                  <a:schemeClr val="bg1"/>
                </a:solidFill>
              </a:rPr>
              <a:t>2</a:t>
            </a:r>
            <a:endParaRPr lang="en-US" sz="1800" baseline="-25000" dirty="0">
              <a:solidFill>
                <a:schemeClr val="bg1"/>
              </a:solidFill>
            </a:endParaRPr>
          </a:p>
        </p:txBody>
      </p:sp>
      <p:sp>
        <p:nvSpPr>
          <p:cNvPr id="41" name="TextBox 40"/>
          <p:cNvSpPr txBox="1"/>
          <p:nvPr/>
        </p:nvSpPr>
        <p:spPr>
          <a:xfrm>
            <a:off x="7285510" y="6172200"/>
            <a:ext cx="436338" cy="369332"/>
          </a:xfrm>
          <a:prstGeom prst="rect">
            <a:avLst/>
          </a:prstGeom>
          <a:noFill/>
        </p:spPr>
        <p:txBody>
          <a:bodyPr wrap="none" rtlCol="0">
            <a:spAutoFit/>
          </a:bodyPr>
          <a:lstStyle/>
          <a:p>
            <a:r>
              <a:rPr lang="en-US" sz="1800" dirty="0">
                <a:solidFill>
                  <a:schemeClr val="bg1"/>
                </a:solidFill>
              </a:rPr>
              <a:t>D</a:t>
            </a:r>
            <a:r>
              <a:rPr lang="en-US" sz="1800" baseline="-25000" dirty="0">
                <a:solidFill>
                  <a:schemeClr val="bg1"/>
                </a:solidFill>
              </a:rPr>
              <a:t>3</a:t>
            </a:r>
            <a:endParaRPr lang="en-US" sz="1800" baseline="-25000" dirty="0">
              <a:solidFill>
                <a:schemeClr val="bg1"/>
              </a:solidFill>
            </a:endParaRPr>
          </a:p>
        </p:txBody>
      </p:sp>
      <p:sp>
        <p:nvSpPr>
          <p:cNvPr id="42" name="Right Arrow 41"/>
          <p:cNvSpPr/>
          <p:nvPr/>
        </p:nvSpPr>
        <p:spPr bwMode="auto">
          <a:xfrm rot="19800000">
            <a:off x="4302179" y="2952821"/>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4" name="Right Arrow 43"/>
          <p:cNvSpPr/>
          <p:nvPr/>
        </p:nvSpPr>
        <p:spPr bwMode="auto">
          <a:xfrm rot="1800000" flipV="1">
            <a:off x="4302180" y="3752779"/>
            <a:ext cx="615351" cy="304800"/>
          </a:xfrm>
          <a:prstGeom prst="rightArrow">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1600" b="1" i="0" u="none" strike="noStrike" cap="none" normalizeH="0" baseline="0">
              <a:ln>
                <a:noFill/>
              </a:ln>
              <a:solidFill>
                <a:schemeClr val="bg1"/>
              </a:solidFill>
              <a:effectLst/>
              <a:latin typeface="Arial" panose="020B0604020202020204" pitchFamily="34" charset="0"/>
            </a:endParaRPr>
          </a:p>
        </p:txBody>
      </p:sp>
      <p:sp>
        <p:nvSpPr>
          <p:cNvPr id="45" name="TextBox 44"/>
          <p:cNvSpPr txBox="1"/>
          <p:nvPr/>
        </p:nvSpPr>
        <p:spPr>
          <a:xfrm>
            <a:off x="3886200" y="2234625"/>
            <a:ext cx="1326004" cy="584775"/>
          </a:xfrm>
          <a:prstGeom prst="rect">
            <a:avLst/>
          </a:prstGeom>
          <a:noFill/>
        </p:spPr>
        <p:txBody>
          <a:bodyPr wrap="none" rtlCol="0">
            <a:spAutoFit/>
          </a:bodyPr>
          <a:lstStyle/>
          <a:p>
            <a:r>
              <a:rPr lang="en-US" dirty="0">
                <a:solidFill>
                  <a:schemeClr val="bg1"/>
                </a:solidFill>
              </a:rPr>
              <a:t>Term </a:t>
            </a:r>
            <a:br>
              <a:rPr lang="en-US" dirty="0">
                <a:solidFill>
                  <a:schemeClr val="bg1"/>
                </a:solidFill>
              </a:rPr>
            </a:br>
            <a:r>
              <a:rPr lang="en-US" dirty="0">
                <a:solidFill>
                  <a:schemeClr val="bg1"/>
                </a:solidFill>
              </a:rPr>
              <a:t>Partitioning</a:t>
            </a:r>
            <a:endParaRPr lang="en-US" dirty="0">
              <a:solidFill>
                <a:schemeClr val="bg1"/>
              </a:solidFill>
            </a:endParaRPr>
          </a:p>
        </p:txBody>
      </p:sp>
      <p:sp>
        <p:nvSpPr>
          <p:cNvPr id="46" name="TextBox 45"/>
          <p:cNvSpPr txBox="1"/>
          <p:nvPr/>
        </p:nvSpPr>
        <p:spPr>
          <a:xfrm>
            <a:off x="3886200" y="4215825"/>
            <a:ext cx="1326004" cy="584775"/>
          </a:xfrm>
          <a:prstGeom prst="rect">
            <a:avLst/>
          </a:prstGeom>
          <a:noFill/>
        </p:spPr>
        <p:txBody>
          <a:bodyPr wrap="none" rtlCol="0">
            <a:spAutoFit/>
          </a:bodyPr>
          <a:lstStyle/>
          <a:p>
            <a:r>
              <a:rPr lang="en-US" dirty="0">
                <a:solidFill>
                  <a:schemeClr val="bg1"/>
                </a:solidFill>
              </a:rPr>
              <a:t>Document</a:t>
            </a:r>
            <a:br>
              <a:rPr lang="en-US" dirty="0">
                <a:solidFill>
                  <a:schemeClr val="bg1"/>
                </a:solidFill>
              </a:rPr>
            </a:br>
            <a:r>
              <a:rPr lang="en-US" dirty="0">
                <a:solidFill>
                  <a:schemeClr val="bg1"/>
                </a:solidFill>
              </a:rPr>
              <a:t>Partitioning</a:t>
            </a:r>
            <a:endParaRPr lang="en-US"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kattaoverview.jpg"/>
          <p:cNvPicPr>
            <a:picLocks noChangeAspect="1"/>
          </p:cNvPicPr>
          <p:nvPr/>
        </p:nvPicPr>
        <p:blipFill>
          <a:blip r:embed="rId1" cstate="print"/>
          <a:stretch>
            <a:fillRect/>
          </a:stretch>
        </p:blipFill>
        <p:spPr>
          <a:xfrm>
            <a:off x="2075002" y="1066800"/>
            <a:ext cx="4935398" cy="5486400"/>
          </a:xfrm>
          <a:prstGeom prst="rect">
            <a:avLst/>
          </a:prstGeom>
        </p:spPr>
      </p:pic>
      <p:sp>
        <p:nvSpPr>
          <p:cNvPr id="5" name="TextBox 4"/>
          <p:cNvSpPr txBox="1"/>
          <p:nvPr/>
        </p:nvSpPr>
        <p:spPr>
          <a:xfrm>
            <a:off x="3120774" y="313492"/>
            <a:ext cx="2843855" cy="677108"/>
          </a:xfrm>
          <a:prstGeom prst="rect">
            <a:avLst/>
          </a:prstGeom>
          <a:noFill/>
        </p:spPr>
        <p:txBody>
          <a:bodyPr wrap="none" rtlCol="0">
            <a:spAutoFit/>
          </a:bodyPr>
          <a:lstStyle/>
          <a:p>
            <a:pPr algn="ctr"/>
            <a:r>
              <a:rPr lang="en-US" sz="2400" dirty="0" err="1">
                <a:solidFill>
                  <a:schemeClr val="bg2"/>
                </a:solidFill>
              </a:rPr>
              <a:t>Katta</a:t>
            </a:r>
            <a:r>
              <a:rPr lang="en-US" sz="2400" dirty="0">
                <a:solidFill>
                  <a:schemeClr val="bg2"/>
                </a:solidFill>
              </a:rPr>
              <a:t> Architecture</a:t>
            </a:r>
            <a:br>
              <a:rPr lang="en-US" sz="2400" dirty="0">
                <a:solidFill>
                  <a:schemeClr val="bg2"/>
                </a:solidFill>
              </a:rPr>
            </a:br>
            <a:r>
              <a:rPr lang="en-US" sz="1400" dirty="0">
                <a:solidFill>
                  <a:schemeClr val="bg2"/>
                </a:solidFill>
              </a:rPr>
              <a:t>(Distributed </a:t>
            </a:r>
            <a:r>
              <a:rPr lang="en-US" sz="1400" dirty="0" err="1">
                <a:solidFill>
                  <a:schemeClr val="bg2"/>
                </a:solidFill>
              </a:rPr>
              <a:t>Lucene</a:t>
            </a:r>
            <a:r>
              <a:rPr lang="en-US" sz="1400" dirty="0">
                <a:solidFill>
                  <a:schemeClr val="bg2"/>
                </a:solidFill>
              </a:rPr>
              <a:t>)</a:t>
            </a:r>
            <a:endParaRPr lang="en-US" dirty="0">
              <a:solidFill>
                <a:schemeClr val="bg2"/>
              </a:solidFill>
            </a:endParaRPr>
          </a:p>
        </p:txBody>
      </p:sp>
      <p:sp>
        <p:nvSpPr>
          <p:cNvPr id="6" name="TextBox 5"/>
          <p:cNvSpPr txBox="1"/>
          <p:nvPr/>
        </p:nvSpPr>
        <p:spPr>
          <a:xfrm>
            <a:off x="206" y="6611779"/>
            <a:ext cx="1733167" cy="246221"/>
          </a:xfrm>
          <a:prstGeom prst="rect">
            <a:avLst/>
          </a:prstGeom>
          <a:noFill/>
        </p:spPr>
        <p:txBody>
          <a:bodyPr wrap="none" rtlCol="0">
            <a:spAutoFit/>
          </a:bodyPr>
          <a:lstStyle/>
          <a:p>
            <a:r>
              <a:rPr lang="en-US" sz="1000" b="0" dirty="0">
                <a:solidFill>
                  <a:schemeClr val="bg2"/>
                </a:solidFill>
              </a:rPr>
              <a:t>http://katta.sourceforge.net/</a:t>
            </a:r>
            <a:endParaRPr lang="en-US" sz="1000" b="0" dirty="0">
              <a:solidFill>
                <a:schemeClr val="bg2"/>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533400" y="1752601"/>
            <a:ext cx="8305800" cy="1752600"/>
          </a:xfrm>
          <a:prstGeom prst="rect">
            <a:avLst/>
          </a:prstGeom>
          <a:noFill/>
          <a:ln w="9525">
            <a:noFill/>
            <a:miter lim="800000"/>
          </a:ln>
        </p:spPr>
        <p:txBody>
          <a:bodyPr lIns="91425" tIns="45713" rIns="91425" bIns="45713" anchor="ctr"/>
          <a:lstStyle/>
          <a:p>
            <a:pPr eaLnBrk="1" hangingPunct="1"/>
            <a:r>
              <a:rPr lang="en-US" sz="3200" b="0" dirty="0">
                <a:solidFill>
                  <a:schemeClr val="bg1"/>
                </a:solidFill>
                <a:latin typeface="Arial Black" panose="020B0A04020102020204" pitchFamily="34" charset="0"/>
              </a:rPr>
              <a:t>Language Models</a:t>
            </a:r>
            <a:endParaRPr lang="en-US" sz="3200" b="0" dirty="0">
              <a:solidFill>
                <a:schemeClr val="bg1"/>
              </a:solidFill>
              <a:latin typeface="Arial Black" panose="020B0A0402010202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endParaRPr lang="en-US" dirty="0"/>
          </a:p>
        </p:txBody>
      </p:sp>
      <p:sp>
        <p:nvSpPr>
          <p:cNvPr id="3" name="Content Placeholder 2"/>
          <p:cNvSpPr>
            <a:spLocks noGrp="1"/>
          </p:cNvSpPr>
          <p:nvPr>
            <p:ph idx="1"/>
          </p:nvPr>
        </p:nvSpPr>
        <p:spPr/>
        <p:txBody>
          <a:bodyPr/>
          <a:lstStyle/>
          <a:p>
            <a:r>
              <a:rPr lang="en-US" dirty="0"/>
              <a:t>What are Language Models?</a:t>
            </a:r>
            <a:endParaRPr lang="en-US" dirty="0"/>
          </a:p>
          <a:p>
            <a:pPr lvl="1"/>
            <a:r>
              <a:rPr lang="en-US" dirty="0"/>
              <a:t>Mathematical background and motivation</a:t>
            </a:r>
            <a:endParaRPr lang="en-US" dirty="0"/>
          </a:p>
          <a:p>
            <a:pPr lvl="1"/>
            <a:r>
              <a:rPr lang="en-US" dirty="0"/>
              <a:t>Dealing with data sparsity (</a:t>
            </a:r>
            <a:r>
              <a:rPr lang="en-US" i="1" dirty="0"/>
              <a:t>smoothing</a:t>
            </a:r>
            <a:r>
              <a:rPr lang="en-US" dirty="0"/>
              <a:t>)</a:t>
            </a:r>
            <a:endParaRPr lang="en-US" dirty="0"/>
          </a:p>
          <a:p>
            <a:pPr lvl="1"/>
            <a:r>
              <a:rPr lang="en-US" dirty="0"/>
              <a:t>Evaluating language models</a:t>
            </a:r>
            <a:endParaRPr lang="en-US" dirty="0"/>
          </a:p>
          <a:p>
            <a:r>
              <a:rPr lang="en-US" dirty="0"/>
              <a:t>Large Scale Language Models using MapReduce</a:t>
            </a:r>
            <a:endParaRPr lang="en-US" dirty="0"/>
          </a:p>
        </p:txBody>
      </p:sp>
      <p:sp>
        <p:nvSpPr>
          <p:cNvPr id="4" name="Slide Number Placeholder 3"/>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r>
              <a:rPr lang="en-US" dirty="0"/>
              <a:t>N-Gram Language Models</a:t>
            </a:r>
            <a:endParaRPr lang="en-US" dirty="0"/>
          </a:p>
        </p:txBody>
      </p:sp>
      <p:sp>
        <p:nvSpPr>
          <p:cNvPr id="20482" name="Rectangle 2"/>
          <p:cNvSpPr>
            <a:spLocks noGrp="1" noChangeArrowheads="1"/>
          </p:cNvSpPr>
          <p:nvPr>
            <p:ph idx="1"/>
          </p:nvPr>
        </p:nvSpPr>
        <p:spPr/>
        <p:txBody>
          <a:bodyPr/>
          <a:lstStyle/>
          <a:p>
            <a:r>
              <a:rPr lang="en-US" dirty="0"/>
              <a:t>What? </a:t>
            </a:r>
            <a:endParaRPr lang="en-US" dirty="0"/>
          </a:p>
          <a:p>
            <a:pPr lvl="1"/>
            <a:r>
              <a:rPr lang="en-US" dirty="0"/>
              <a:t>LMs assign probabilities to sequences of tokens</a:t>
            </a:r>
            <a:endParaRPr lang="en-US" dirty="0"/>
          </a:p>
          <a:p>
            <a:r>
              <a:rPr lang="en-US" dirty="0"/>
              <a:t>How?</a:t>
            </a:r>
            <a:endParaRPr lang="en-US" dirty="0"/>
          </a:p>
          <a:p>
            <a:pPr lvl="1"/>
            <a:r>
              <a:rPr lang="en-US" dirty="0"/>
              <a:t>Based on previous word histories</a:t>
            </a:r>
            <a:endParaRPr lang="en-US" dirty="0"/>
          </a:p>
          <a:p>
            <a:pPr lvl="1"/>
            <a:r>
              <a:rPr lang="en-US" dirty="0" err="1"/>
              <a:t>n</a:t>
            </a:r>
            <a:r>
              <a:rPr lang="en-US" dirty="0"/>
              <a:t>-gram = consecutive sequences of tokens</a:t>
            </a:r>
            <a:endParaRPr lang="en-US" dirty="0"/>
          </a:p>
          <a:p>
            <a:r>
              <a:rPr lang="en-US" dirty="0"/>
              <a:t>Why?</a:t>
            </a:r>
            <a:endParaRPr lang="en-US" dirty="0"/>
          </a:p>
          <a:p>
            <a:pPr lvl="1"/>
            <a:r>
              <a:rPr lang="en-US" dirty="0"/>
              <a:t>Speech recognition</a:t>
            </a:r>
            <a:endParaRPr lang="en-US" dirty="0"/>
          </a:p>
          <a:p>
            <a:pPr lvl="1"/>
            <a:r>
              <a:rPr lang="en-US" dirty="0"/>
              <a:t>Handwriting recognition</a:t>
            </a:r>
            <a:endParaRPr lang="en-US" dirty="0"/>
          </a:p>
          <a:p>
            <a:pPr lvl="1"/>
            <a:r>
              <a:rPr lang="en-US" dirty="0"/>
              <a:t>Predictive text input</a:t>
            </a:r>
            <a:endParaRPr lang="en-US" dirty="0"/>
          </a:p>
          <a:p>
            <a:pPr lvl="1"/>
            <a:r>
              <a:rPr lang="en-US" b="1" dirty="0"/>
              <a:t>Statistical machine translation</a:t>
            </a:r>
            <a:endParaRPr lang="en-US" b="1" dirty="0"/>
          </a:p>
          <a:p>
            <a:pPr lvl="1">
              <a:buNone/>
            </a:pPr>
            <a:endParaRPr lang="en-US" dirty="0"/>
          </a:p>
          <a:p>
            <a:pPr>
              <a:buNone/>
            </a:pPr>
            <a:endParaRPr lang="en-US" dirty="0"/>
          </a:p>
          <a:p>
            <a:pPr lvl="1"/>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82">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2"/>
          <p:cNvSpPr txBox="1">
            <a:spLocks noChangeArrowheads="1"/>
          </p:cNvSpPr>
          <p:nvPr/>
        </p:nvSpPr>
        <p:spPr bwMode="auto">
          <a:xfrm>
            <a:off x="1447800" y="2209800"/>
            <a:ext cx="1566454" cy="276999"/>
          </a:xfrm>
          <a:prstGeom prst="rect">
            <a:avLst/>
          </a:prstGeom>
          <a:noFill/>
          <a:ln w="9525">
            <a:noFill/>
            <a:miter lim="800000"/>
          </a:ln>
        </p:spPr>
        <p:txBody>
          <a:bodyPr wrap="none">
            <a:spAutoFit/>
          </a:bodyPr>
          <a:lstStyle/>
          <a:p>
            <a:pPr eaLnBrk="1" fontAlgn="auto" hangingPunct="1">
              <a:spcBef>
                <a:spcPts val="0"/>
              </a:spcBef>
              <a:spcAft>
                <a:spcPts val="0"/>
              </a:spcAft>
            </a:pPr>
            <a:r>
              <a:rPr lang="en-US" sz="1200" b="0" dirty="0" err="1">
                <a:solidFill>
                  <a:prstClr val="black"/>
                </a:solidFill>
                <a:latin typeface="Arial" panose="020B0604020202020204" pitchFamily="34" charset="0"/>
                <a:cs typeface="Arial" panose="020B0604020202020204" pitchFamily="34" charset="0"/>
              </a:rPr>
              <a:t>i</a:t>
            </a:r>
            <a:r>
              <a:rPr lang="en-US" sz="1200" b="0" dirty="0">
                <a:solidFill>
                  <a:prstClr val="black"/>
                </a:solidFill>
                <a:latin typeface="Arial" panose="020B0604020202020204" pitchFamily="34" charset="0"/>
                <a:cs typeface="Arial" panose="020B0604020202020204" pitchFamily="34" charset="0"/>
              </a:rPr>
              <a:t> saw the small table</a:t>
            </a:r>
            <a:endParaRPr lang="en-US" sz="1200" b="0" dirty="0">
              <a:solidFill>
                <a:prstClr val="black"/>
              </a:solidFill>
              <a:latin typeface="Arial" panose="020B0604020202020204" pitchFamily="34" charset="0"/>
              <a:cs typeface="Arial" panose="020B0604020202020204" pitchFamily="34" charset="0"/>
            </a:endParaRPr>
          </a:p>
        </p:txBody>
      </p:sp>
      <p:sp>
        <p:nvSpPr>
          <p:cNvPr id="61" name="TextBox 3"/>
          <p:cNvSpPr txBox="1">
            <a:spLocks noChangeArrowheads="1"/>
          </p:cNvSpPr>
          <p:nvPr/>
        </p:nvSpPr>
        <p:spPr bwMode="auto">
          <a:xfrm>
            <a:off x="1447800" y="2435225"/>
            <a:ext cx="1513556" cy="276999"/>
          </a:xfrm>
          <a:prstGeom prst="rect">
            <a:avLst/>
          </a:prstGeom>
          <a:noFill/>
          <a:ln w="9525">
            <a:noFill/>
            <a:miter lim="800000"/>
          </a:ln>
        </p:spPr>
        <p:txBody>
          <a:bodyPr wrap="none">
            <a:spAutoFit/>
          </a:bodyPr>
          <a:lstStyle/>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vi la mesa pequeña</a:t>
            </a:r>
            <a:endParaRPr lang="en-US" sz="1200" b="0">
              <a:solidFill>
                <a:prstClr val="black"/>
              </a:solidFill>
              <a:latin typeface="Arial" panose="020B0604020202020204" pitchFamily="34" charset="0"/>
              <a:cs typeface="Arial" panose="020B0604020202020204" pitchFamily="34" charset="0"/>
            </a:endParaRPr>
          </a:p>
        </p:txBody>
      </p:sp>
      <p:sp>
        <p:nvSpPr>
          <p:cNvPr id="62" name="TextBox 9"/>
          <p:cNvSpPr txBox="1">
            <a:spLocks noChangeArrowheads="1"/>
          </p:cNvSpPr>
          <p:nvPr/>
        </p:nvSpPr>
        <p:spPr bwMode="auto">
          <a:xfrm>
            <a:off x="5181600" y="2133600"/>
            <a:ext cx="2537874" cy="646331"/>
          </a:xfrm>
          <a:prstGeom prst="rect">
            <a:avLst/>
          </a:prstGeom>
          <a:noFill/>
          <a:ln w="9525">
            <a:noFill/>
            <a:miter lim="800000"/>
          </a:ln>
        </p:spPr>
        <p:txBody>
          <a:bodyPr wrap="none">
            <a:spAutoFit/>
          </a:bodyPr>
          <a:lstStyle/>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(vi, i saw)</a:t>
            </a:r>
            <a:endParaRPr lang="en-US" sz="1200" b="0">
              <a:solidFill>
                <a:prstClr val="black"/>
              </a:solidFill>
              <a:latin typeface="Arial" panose="020B0604020202020204" pitchFamily="34" charset="0"/>
              <a:cs typeface="Arial" panose="020B0604020202020204" pitchFamily="34" charset="0"/>
            </a:endParaRPr>
          </a:p>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(la mesa pequeña, the small table)</a:t>
            </a:r>
            <a:endParaRPr lang="en-US" sz="1200" b="0">
              <a:solidFill>
                <a:prstClr val="black"/>
              </a:solidFill>
              <a:latin typeface="Arial" panose="020B0604020202020204" pitchFamily="34" charset="0"/>
              <a:cs typeface="Arial" panose="020B0604020202020204" pitchFamily="34" charset="0"/>
            </a:endParaRPr>
          </a:p>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a:t>
            </a:r>
            <a:endParaRPr lang="en-US" sz="1200" b="0">
              <a:solidFill>
                <a:prstClr val="black"/>
              </a:solidFill>
              <a:latin typeface="Arial" panose="020B0604020202020204" pitchFamily="34" charset="0"/>
              <a:cs typeface="Arial" panose="020B0604020202020204" pitchFamily="34" charset="0"/>
            </a:endParaRPr>
          </a:p>
        </p:txBody>
      </p:sp>
      <p:sp>
        <p:nvSpPr>
          <p:cNvPr id="63" name="TextBox 10"/>
          <p:cNvSpPr txBox="1">
            <a:spLocks noChangeArrowheads="1"/>
          </p:cNvSpPr>
          <p:nvPr/>
        </p:nvSpPr>
        <p:spPr bwMode="auto">
          <a:xfrm>
            <a:off x="1219200" y="2667000"/>
            <a:ext cx="1362874" cy="261610"/>
          </a:xfrm>
          <a:prstGeom prst="rect">
            <a:avLst/>
          </a:prstGeom>
          <a:noFill/>
          <a:ln w="9525">
            <a:noFill/>
            <a:miter lim="800000"/>
          </a:ln>
        </p:spPr>
        <p:txBody>
          <a:bodyPr wrap="none">
            <a:spAutoFit/>
          </a:bodyPr>
          <a:lstStyle/>
          <a:p>
            <a:pPr eaLnBrk="1" fontAlgn="auto" hangingPunct="1">
              <a:spcBef>
                <a:spcPts val="0"/>
              </a:spcBef>
              <a:spcAft>
                <a:spcPts val="0"/>
              </a:spcAft>
            </a:pPr>
            <a:r>
              <a:rPr lang="en-US" sz="1100" b="0">
                <a:solidFill>
                  <a:prstClr val="black"/>
                </a:solidFill>
                <a:latin typeface="Arial" panose="020B0604020202020204" pitchFamily="34" charset="0"/>
                <a:cs typeface="Arial" panose="020B0604020202020204" pitchFamily="34" charset="0"/>
              </a:rPr>
              <a:t>Parallel Sentences</a:t>
            </a:r>
            <a:endParaRPr lang="en-US" sz="1100" b="0">
              <a:solidFill>
                <a:prstClr val="black"/>
              </a:solidFill>
              <a:latin typeface="Arial" panose="020B0604020202020204" pitchFamily="34" charset="0"/>
              <a:cs typeface="Arial" panose="020B0604020202020204" pitchFamily="34" charset="0"/>
            </a:endParaRPr>
          </a:p>
        </p:txBody>
      </p:sp>
      <p:sp>
        <p:nvSpPr>
          <p:cNvPr id="64" name="TextBox 11"/>
          <p:cNvSpPr txBox="1">
            <a:spLocks noChangeArrowheads="1"/>
          </p:cNvSpPr>
          <p:nvPr/>
        </p:nvSpPr>
        <p:spPr bwMode="auto">
          <a:xfrm>
            <a:off x="3603695" y="1600200"/>
            <a:ext cx="1273105" cy="261610"/>
          </a:xfrm>
          <a:prstGeom prst="rect">
            <a:avLst/>
          </a:prstGeom>
          <a:noFill/>
          <a:ln w="9525">
            <a:noFill/>
            <a:miter lim="800000"/>
          </a:ln>
        </p:spPr>
        <p:txBody>
          <a:bodyPr wrap="none">
            <a:spAutoFit/>
          </a:bodyPr>
          <a:lstStyle/>
          <a:p>
            <a:pPr eaLnBrk="1" fontAlgn="auto" hangingPunct="1">
              <a:spcBef>
                <a:spcPts val="0"/>
              </a:spcBef>
              <a:spcAft>
                <a:spcPts val="0"/>
              </a:spcAft>
            </a:pPr>
            <a:r>
              <a:rPr lang="en-US" sz="1100" dirty="0">
                <a:solidFill>
                  <a:prstClr val="black"/>
                </a:solidFill>
                <a:latin typeface="Arial" panose="020B0604020202020204" pitchFamily="34" charset="0"/>
                <a:cs typeface="Arial" panose="020B0604020202020204" pitchFamily="34" charset="0"/>
              </a:rPr>
              <a:t>Word Alignment</a:t>
            </a:r>
            <a:endParaRPr lang="en-US" sz="1100" dirty="0">
              <a:solidFill>
                <a:prstClr val="black"/>
              </a:solidFill>
              <a:latin typeface="Arial" panose="020B0604020202020204" pitchFamily="34" charset="0"/>
              <a:cs typeface="Arial" panose="020B0604020202020204" pitchFamily="34" charset="0"/>
            </a:endParaRPr>
          </a:p>
        </p:txBody>
      </p:sp>
      <p:sp>
        <p:nvSpPr>
          <p:cNvPr id="65" name="TextBox 12"/>
          <p:cNvSpPr txBox="1">
            <a:spLocks noChangeArrowheads="1"/>
          </p:cNvSpPr>
          <p:nvPr/>
        </p:nvSpPr>
        <p:spPr bwMode="auto">
          <a:xfrm>
            <a:off x="5334000" y="1600200"/>
            <a:ext cx="1383712" cy="261610"/>
          </a:xfrm>
          <a:prstGeom prst="rect">
            <a:avLst/>
          </a:prstGeom>
          <a:noFill/>
          <a:ln w="9525">
            <a:noFill/>
            <a:miter lim="800000"/>
          </a:ln>
        </p:spPr>
        <p:txBody>
          <a:bodyPr wrap="none">
            <a:spAutoFit/>
          </a:bodyPr>
          <a:lstStyle/>
          <a:p>
            <a:pPr eaLnBrk="1" fontAlgn="auto" hangingPunct="1">
              <a:spcBef>
                <a:spcPts val="0"/>
              </a:spcBef>
              <a:spcAft>
                <a:spcPts val="0"/>
              </a:spcAft>
            </a:pPr>
            <a:r>
              <a:rPr lang="en-US" sz="1100">
                <a:solidFill>
                  <a:prstClr val="black"/>
                </a:solidFill>
                <a:latin typeface="Arial" panose="020B0604020202020204" pitchFamily="34" charset="0"/>
                <a:cs typeface="Arial" panose="020B0604020202020204" pitchFamily="34" charset="0"/>
              </a:rPr>
              <a:t>Phrase Extraction</a:t>
            </a:r>
            <a:endParaRPr lang="en-US" sz="1100">
              <a:solidFill>
                <a:prstClr val="black"/>
              </a:solidFill>
              <a:latin typeface="Arial" panose="020B0604020202020204" pitchFamily="34" charset="0"/>
              <a:cs typeface="Arial" panose="020B0604020202020204" pitchFamily="34" charset="0"/>
            </a:endParaRPr>
          </a:p>
        </p:txBody>
      </p:sp>
      <p:cxnSp>
        <p:nvCxnSpPr>
          <p:cNvPr id="66" name="Straight Arrow Connector 14"/>
          <p:cNvCxnSpPr>
            <a:cxnSpLocks noChangeShapeType="1"/>
          </p:cNvCxnSpPr>
          <p:nvPr/>
        </p:nvCxnSpPr>
        <p:spPr bwMode="auto">
          <a:xfrm>
            <a:off x="4800600" y="2514600"/>
            <a:ext cx="304800" cy="1588"/>
          </a:xfrm>
          <a:prstGeom prst="straightConnector1">
            <a:avLst/>
          </a:prstGeom>
          <a:noFill/>
          <a:ln w="9525" algn="ctr">
            <a:solidFill>
              <a:schemeClr val="tx1"/>
            </a:solidFill>
            <a:round/>
            <a:tailEnd type="arrow" w="med" len="med"/>
          </a:ln>
        </p:spPr>
      </p:cxnSp>
      <p:sp>
        <p:nvSpPr>
          <p:cNvPr id="67" name="TextBox 15"/>
          <p:cNvSpPr txBox="1">
            <a:spLocks noChangeArrowheads="1"/>
          </p:cNvSpPr>
          <p:nvPr/>
        </p:nvSpPr>
        <p:spPr bwMode="auto">
          <a:xfrm>
            <a:off x="1371600" y="3276600"/>
            <a:ext cx="1625766" cy="461665"/>
          </a:xfrm>
          <a:prstGeom prst="rect">
            <a:avLst/>
          </a:prstGeom>
          <a:noFill/>
          <a:ln w="9525">
            <a:noFill/>
            <a:miter lim="800000"/>
          </a:ln>
        </p:spPr>
        <p:txBody>
          <a:bodyPr wrap="none">
            <a:spAutoFit/>
          </a:bodyPr>
          <a:lstStyle/>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he sat at the table</a:t>
            </a:r>
            <a:endParaRPr lang="en-US" sz="1200" b="0">
              <a:solidFill>
                <a:prstClr val="black"/>
              </a:solidFill>
              <a:latin typeface="Arial" panose="020B0604020202020204" pitchFamily="34" charset="0"/>
              <a:cs typeface="Arial" panose="020B0604020202020204" pitchFamily="34" charset="0"/>
            </a:endParaRPr>
          </a:p>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the service was good</a:t>
            </a:r>
            <a:endParaRPr lang="en-US" sz="1200" b="0">
              <a:solidFill>
                <a:prstClr val="black"/>
              </a:solidFill>
              <a:latin typeface="Arial" panose="020B0604020202020204" pitchFamily="34" charset="0"/>
              <a:cs typeface="Arial" panose="020B0604020202020204" pitchFamily="34" charset="0"/>
            </a:endParaRPr>
          </a:p>
        </p:txBody>
      </p:sp>
      <p:sp>
        <p:nvSpPr>
          <p:cNvPr id="68" name="TextBox 16"/>
          <p:cNvSpPr txBox="1">
            <a:spLocks noChangeArrowheads="1"/>
          </p:cNvSpPr>
          <p:nvPr/>
        </p:nvSpPr>
        <p:spPr bwMode="auto">
          <a:xfrm>
            <a:off x="1190625" y="3762375"/>
            <a:ext cx="1579278" cy="261610"/>
          </a:xfrm>
          <a:prstGeom prst="rect">
            <a:avLst/>
          </a:prstGeom>
          <a:noFill/>
          <a:ln w="9525">
            <a:noFill/>
            <a:miter lim="800000"/>
          </a:ln>
        </p:spPr>
        <p:txBody>
          <a:bodyPr wrap="none">
            <a:spAutoFit/>
          </a:bodyPr>
          <a:lstStyle/>
          <a:p>
            <a:pPr eaLnBrk="1" fontAlgn="auto" hangingPunct="1">
              <a:spcBef>
                <a:spcPts val="0"/>
              </a:spcBef>
              <a:spcAft>
                <a:spcPts val="0"/>
              </a:spcAft>
            </a:pPr>
            <a:r>
              <a:rPr lang="en-US" sz="1100" b="0" dirty="0">
                <a:solidFill>
                  <a:prstClr val="black"/>
                </a:solidFill>
                <a:latin typeface="Arial" panose="020B0604020202020204" pitchFamily="34" charset="0"/>
                <a:cs typeface="Arial" panose="020B0604020202020204" pitchFamily="34" charset="0"/>
              </a:rPr>
              <a:t>Target-Language Text</a:t>
            </a:r>
            <a:endParaRPr lang="en-US" sz="1100" b="0" dirty="0">
              <a:solidFill>
                <a:prstClr val="black"/>
              </a:solidFill>
              <a:latin typeface="Arial" panose="020B0604020202020204" pitchFamily="34" charset="0"/>
              <a:cs typeface="Arial" panose="020B0604020202020204" pitchFamily="34" charset="0"/>
            </a:endParaRPr>
          </a:p>
        </p:txBody>
      </p:sp>
      <p:cxnSp>
        <p:nvCxnSpPr>
          <p:cNvPr id="69" name="Straight Arrow Connector 17"/>
          <p:cNvCxnSpPr>
            <a:cxnSpLocks noChangeShapeType="1"/>
          </p:cNvCxnSpPr>
          <p:nvPr/>
        </p:nvCxnSpPr>
        <p:spPr bwMode="auto">
          <a:xfrm>
            <a:off x="3048000" y="3505200"/>
            <a:ext cx="304800" cy="1588"/>
          </a:xfrm>
          <a:prstGeom prst="straightConnector1">
            <a:avLst/>
          </a:prstGeom>
          <a:ln w="15875">
            <a:tailEnd type="arrow" w="med" len="med"/>
          </a:ln>
        </p:spPr>
        <p:style>
          <a:lnRef idx="2">
            <a:schemeClr val="dk1"/>
          </a:lnRef>
          <a:fillRef idx="0">
            <a:schemeClr val="dk1"/>
          </a:fillRef>
          <a:effectRef idx="1">
            <a:schemeClr val="dk1"/>
          </a:effectRef>
          <a:fontRef idx="minor">
            <a:schemeClr val="tx1"/>
          </a:fontRef>
        </p:style>
      </p:cxnSp>
      <p:cxnSp>
        <p:nvCxnSpPr>
          <p:cNvPr id="70" name="Straight Arrow Connector 18"/>
          <p:cNvCxnSpPr>
            <a:cxnSpLocks noChangeShapeType="1"/>
          </p:cNvCxnSpPr>
          <p:nvPr/>
        </p:nvCxnSpPr>
        <p:spPr bwMode="auto">
          <a:xfrm rot="5400000">
            <a:off x="5868194" y="2971006"/>
            <a:ext cx="304800" cy="1588"/>
          </a:xfrm>
          <a:prstGeom prst="straightConnector1">
            <a:avLst/>
          </a:prstGeom>
          <a:ln w="15875">
            <a:tailEnd type="arrow" w="med" len="med"/>
          </a:ln>
        </p:spPr>
        <p:style>
          <a:lnRef idx="2">
            <a:schemeClr val="dk1"/>
          </a:lnRef>
          <a:fillRef idx="0">
            <a:schemeClr val="dk1"/>
          </a:fillRef>
          <a:effectRef idx="1">
            <a:schemeClr val="dk1"/>
          </a:effectRef>
          <a:fontRef idx="minor">
            <a:schemeClr val="tx1"/>
          </a:fontRef>
        </p:style>
      </p:cxnSp>
      <p:sp>
        <p:nvSpPr>
          <p:cNvPr id="71" name="Rounded Rectangle 70"/>
          <p:cNvSpPr/>
          <p:nvPr/>
        </p:nvSpPr>
        <p:spPr bwMode="auto">
          <a:xfrm>
            <a:off x="5334000" y="3276600"/>
            <a:ext cx="1371600"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sz="1100" b="0" dirty="0">
                <a:solidFill>
                  <a:prstClr val="black"/>
                </a:solidFill>
                <a:latin typeface="Arial" panose="020B0604020202020204" pitchFamily="34" charset="0"/>
                <a:cs typeface="Arial" panose="020B0604020202020204" pitchFamily="34" charset="0"/>
              </a:rPr>
              <a:t>Translation Model</a:t>
            </a:r>
            <a:endParaRPr lang="en-US" sz="1100" b="0" dirty="0">
              <a:solidFill>
                <a:prstClr val="black"/>
              </a:solidFill>
              <a:latin typeface="Arial" panose="020B0604020202020204" pitchFamily="34" charset="0"/>
              <a:cs typeface="Arial" panose="020B0604020202020204" pitchFamily="34" charset="0"/>
            </a:endParaRPr>
          </a:p>
        </p:txBody>
      </p:sp>
      <p:sp>
        <p:nvSpPr>
          <p:cNvPr id="72" name="Rounded Rectangle 71"/>
          <p:cNvSpPr/>
          <p:nvPr/>
        </p:nvSpPr>
        <p:spPr bwMode="auto">
          <a:xfrm>
            <a:off x="3581400" y="3276600"/>
            <a:ext cx="1371600" cy="533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sz="1100" b="0" dirty="0">
                <a:solidFill>
                  <a:prstClr val="black"/>
                </a:solidFill>
                <a:latin typeface="Arial" panose="020B0604020202020204" pitchFamily="34" charset="0"/>
                <a:cs typeface="Arial" panose="020B0604020202020204" pitchFamily="34" charset="0"/>
              </a:rPr>
              <a:t>Language</a:t>
            </a:r>
            <a:br>
              <a:rPr lang="en-US" sz="1100" b="0" dirty="0">
                <a:solidFill>
                  <a:prstClr val="black"/>
                </a:solidFill>
                <a:latin typeface="Arial" panose="020B0604020202020204" pitchFamily="34" charset="0"/>
                <a:cs typeface="Arial" panose="020B0604020202020204" pitchFamily="34" charset="0"/>
              </a:rPr>
            </a:br>
            <a:r>
              <a:rPr lang="en-US" sz="1100" b="0" dirty="0">
                <a:solidFill>
                  <a:prstClr val="black"/>
                </a:solidFill>
                <a:latin typeface="Arial" panose="020B0604020202020204" pitchFamily="34" charset="0"/>
                <a:cs typeface="Arial" panose="020B0604020202020204" pitchFamily="34" charset="0"/>
              </a:rPr>
              <a:t>Model</a:t>
            </a:r>
            <a:endParaRPr lang="en-US" sz="1100" b="0" dirty="0">
              <a:solidFill>
                <a:prstClr val="black"/>
              </a:solidFill>
              <a:latin typeface="Arial" panose="020B0604020202020204" pitchFamily="34" charset="0"/>
              <a:cs typeface="Arial" panose="020B0604020202020204" pitchFamily="34" charset="0"/>
            </a:endParaRPr>
          </a:p>
        </p:txBody>
      </p:sp>
      <p:sp>
        <p:nvSpPr>
          <p:cNvPr id="73" name="Rectangle 72"/>
          <p:cNvSpPr>
            <a:spLocks noChangeArrowheads="1"/>
          </p:cNvSpPr>
          <p:nvPr/>
        </p:nvSpPr>
        <p:spPr bwMode="auto">
          <a:xfrm>
            <a:off x="4648200" y="4343400"/>
            <a:ext cx="990600" cy="4572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pPr>
            <a:r>
              <a:rPr lang="en-US" sz="1100" b="0">
                <a:solidFill>
                  <a:prstClr val="black"/>
                </a:solidFill>
                <a:latin typeface="Arial" panose="020B0604020202020204" pitchFamily="34" charset="0"/>
                <a:cs typeface="Arial" panose="020B0604020202020204" pitchFamily="34" charset="0"/>
              </a:rPr>
              <a:t>Decoder</a:t>
            </a:r>
            <a:endParaRPr lang="en-US" sz="1100" b="0">
              <a:solidFill>
                <a:prstClr val="black"/>
              </a:solidFill>
              <a:latin typeface="Arial" panose="020B0604020202020204" pitchFamily="34" charset="0"/>
              <a:cs typeface="Arial" panose="020B0604020202020204" pitchFamily="34" charset="0"/>
            </a:endParaRPr>
          </a:p>
        </p:txBody>
      </p:sp>
      <p:cxnSp>
        <p:nvCxnSpPr>
          <p:cNvPr id="74" name="Straight Arrow Connector 22"/>
          <p:cNvCxnSpPr>
            <a:cxnSpLocks noChangeShapeType="1"/>
          </p:cNvCxnSpPr>
          <p:nvPr/>
        </p:nvCxnSpPr>
        <p:spPr bwMode="auto">
          <a:xfrm rot="16200000" flipH="1">
            <a:off x="4610100" y="4000500"/>
            <a:ext cx="228600" cy="152400"/>
          </a:xfrm>
          <a:prstGeom prst="straightConnector1">
            <a:avLst/>
          </a:prstGeom>
          <a:ln w="15875">
            <a:tailEnd type="arrow" w="med" len="med"/>
          </a:ln>
        </p:spPr>
        <p:style>
          <a:lnRef idx="2">
            <a:schemeClr val="dk1"/>
          </a:lnRef>
          <a:fillRef idx="0">
            <a:schemeClr val="dk1"/>
          </a:fillRef>
          <a:effectRef idx="1">
            <a:schemeClr val="dk1"/>
          </a:effectRef>
          <a:fontRef idx="minor">
            <a:schemeClr val="tx1"/>
          </a:fontRef>
        </p:style>
      </p:cxnSp>
      <p:cxnSp>
        <p:nvCxnSpPr>
          <p:cNvPr id="75" name="Straight Arrow Connector 25"/>
          <p:cNvCxnSpPr>
            <a:cxnSpLocks noChangeShapeType="1"/>
          </p:cNvCxnSpPr>
          <p:nvPr/>
        </p:nvCxnSpPr>
        <p:spPr bwMode="auto">
          <a:xfrm rot="5400000">
            <a:off x="5448300" y="4000500"/>
            <a:ext cx="228600" cy="152400"/>
          </a:xfrm>
          <a:prstGeom prst="straightConnector1">
            <a:avLst/>
          </a:prstGeom>
          <a:ln w="15875">
            <a:tailEnd type="arrow" w="med" len="med"/>
          </a:ln>
        </p:spPr>
        <p:style>
          <a:lnRef idx="2">
            <a:schemeClr val="dk1"/>
          </a:lnRef>
          <a:fillRef idx="0">
            <a:schemeClr val="dk1"/>
          </a:fillRef>
          <a:effectRef idx="1">
            <a:schemeClr val="dk1"/>
          </a:effectRef>
          <a:fontRef idx="minor">
            <a:schemeClr val="tx1"/>
          </a:fontRef>
        </p:style>
      </p:cxnSp>
      <p:sp>
        <p:nvSpPr>
          <p:cNvPr id="76" name="TextBox 26"/>
          <p:cNvSpPr txBox="1">
            <a:spLocks noChangeArrowheads="1"/>
          </p:cNvSpPr>
          <p:nvPr/>
        </p:nvSpPr>
        <p:spPr bwMode="auto">
          <a:xfrm>
            <a:off x="1874838" y="5438775"/>
            <a:ext cx="1649811" cy="261610"/>
          </a:xfrm>
          <a:prstGeom prst="rect">
            <a:avLst/>
          </a:prstGeom>
          <a:noFill/>
          <a:ln w="9525">
            <a:noFill/>
            <a:miter lim="800000"/>
          </a:ln>
        </p:spPr>
        <p:txBody>
          <a:bodyPr wrap="none">
            <a:spAutoFit/>
          </a:bodyPr>
          <a:lstStyle/>
          <a:p>
            <a:pPr eaLnBrk="1" fontAlgn="auto" hangingPunct="1">
              <a:spcBef>
                <a:spcPts val="0"/>
              </a:spcBef>
              <a:spcAft>
                <a:spcPts val="0"/>
              </a:spcAft>
            </a:pPr>
            <a:r>
              <a:rPr lang="en-US" sz="1100" b="0">
                <a:solidFill>
                  <a:prstClr val="black"/>
                </a:solidFill>
                <a:latin typeface="Arial" panose="020B0604020202020204" pitchFamily="34" charset="0"/>
                <a:cs typeface="Arial" panose="020B0604020202020204" pitchFamily="34" charset="0"/>
              </a:rPr>
              <a:t>Foreign Input Sentence</a:t>
            </a:r>
            <a:endParaRPr lang="en-US" sz="1100" b="0">
              <a:solidFill>
                <a:prstClr val="black"/>
              </a:solidFill>
              <a:latin typeface="Arial" panose="020B0604020202020204" pitchFamily="34" charset="0"/>
              <a:cs typeface="Arial" panose="020B0604020202020204" pitchFamily="34" charset="0"/>
            </a:endParaRPr>
          </a:p>
        </p:txBody>
      </p:sp>
      <p:sp>
        <p:nvSpPr>
          <p:cNvPr id="77" name="TextBox 27"/>
          <p:cNvSpPr txBox="1">
            <a:spLocks noChangeArrowheads="1"/>
          </p:cNvSpPr>
          <p:nvPr/>
        </p:nvSpPr>
        <p:spPr bwMode="auto">
          <a:xfrm>
            <a:off x="5856288" y="5438775"/>
            <a:ext cx="1744388" cy="261610"/>
          </a:xfrm>
          <a:prstGeom prst="rect">
            <a:avLst/>
          </a:prstGeom>
          <a:noFill/>
          <a:ln w="9525">
            <a:noFill/>
            <a:miter lim="800000"/>
          </a:ln>
        </p:spPr>
        <p:txBody>
          <a:bodyPr wrap="none">
            <a:spAutoFit/>
          </a:bodyPr>
          <a:lstStyle/>
          <a:p>
            <a:pPr eaLnBrk="1" fontAlgn="auto" hangingPunct="1">
              <a:spcBef>
                <a:spcPts val="0"/>
              </a:spcBef>
              <a:spcAft>
                <a:spcPts val="0"/>
              </a:spcAft>
            </a:pPr>
            <a:r>
              <a:rPr lang="en-US" sz="1100" b="0">
                <a:solidFill>
                  <a:prstClr val="black"/>
                </a:solidFill>
                <a:latin typeface="Arial" panose="020B0604020202020204" pitchFamily="34" charset="0"/>
                <a:cs typeface="Arial" panose="020B0604020202020204" pitchFamily="34" charset="0"/>
              </a:rPr>
              <a:t>English Output Sentence</a:t>
            </a:r>
            <a:endParaRPr lang="en-US" sz="1100" b="0">
              <a:solidFill>
                <a:prstClr val="black"/>
              </a:solidFill>
              <a:latin typeface="Arial" panose="020B0604020202020204" pitchFamily="34" charset="0"/>
              <a:cs typeface="Arial" panose="020B0604020202020204" pitchFamily="34" charset="0"/>
            </a:endParaRPr>
          </a:p>
        </p:txBody>
      </p:sp>
      <p:sp>
        <p:nvSpPr>
          <p:cNvPr id="78" name="TextBox 28"/>
          <p:cNvSpPr txBox="1">
            <a:spLocks noChangeArrowheads="1"/>
          </p:cNvSpPr>
          <p:nvPr/>
        </p:nvSpPr>
        <p:spPr bwMode="auto">
          <a:xfrm>
            <a:off x="1189038" y="5178425"/>
            <a:ext cx="3201517" cy="276999"/>
          </a:xfrm>
          <a:prstGeom prst="rect">
            <a:avLst/>
          </a:prstGeom>
          <a:noFill/>
          <a:ln w="9525">
            <a:noFill/>
            <a:miter lim="800000"/>
          </a:ln>
        </p:spPr>
        <p:txBody>
          <a:bodyPr wrap="none">
            <a:spAutoFit/>
          </a:bodyPr>
          <a:lstStyle/>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maria no daba una bofetada a la bruja verde</a:t>
            </a:r>
            <a:endParaRPr lang="en-US" sz="1200" b="0">
              <a:solidFill>
                <a:prstClr val="black"/>
              </a:solidFill>
              <a:latin typeface="Arial" panose="020B0604020202020204" pitchFamily="34" charset="0"/>
              <a:cs typeface="Arial" panose="020B0604020202020204" pitchFamily="34" charset="0"/>
            </a:endParaRPr>
          </a:p>
        </p:txBody>
      </p:sp>
      <p:sp>
        <p:nvSpPr>
          <p:cNvPr id="79" name="TextBox 29"/>
          <p:cNvSpPr txBox="1">
            <a:spLocks noChangeArrowheads="1"/>
          </p:cNvSpPr>
          <p:nvPr/>
        </p:nvSpPr>
        <p:spPr bwMode="auto">
          <a:xfrm>
            <a:off x="5553075" y="5181600"/>
            <a:ext cx="2436886" cy="276999"/>
          </a:xfrm>
          <a:prstGeom prst="rect">
            <a:avLst/>
          </a:prstGeom>
          <a:noFill/>
          <a:ln w="9525">
            <a:noFill/>
            <a:miter lim="800000"/>
          </a:ln>
        </p:spPr>
        <p:txBody>
          <a:bodyPr wrap="none">
            <a:spAutoFit/>
          </a:bodyPr>
          <a:lstStyle/>
          <a:p>
            <a:pPr eaLnBrk="1" fontAlgn="auto" hangingPunct="1">
              <a:spcBef>
                <a:spcPts val="0"/>
              </a:spcBef>
              <a:spcAft>
                <a:spcPts val="0"/>
              </a:spcAft>
            </a:pPr>
            <a:r>
              <a:rPr lang="en-US" sz="1200" b="0">
                <a:solidFill>
                  <a:prstClr val="black"/>
                </a:solidFill>
                <a:latin typeface="Arial" panose="020B0604020202020204" pitchFamily="34" charset="0"/>
                <a:cs typeface="Arial" panose="020B0604020202020204" pitchFamily="34" charset="0"/>
              </a:rPr>
              <a:t>mary did not slap the green witch</a:t>
            </a:r>
            <a:endParaRPr lang="en-US" sz="1200" b="0">
              <a:solidFill>
                <a:prstClr val="black"/>
              </a:solidFill>
              <a:latin typeface="Arial" panose="020B0604020202020204" pitchFamily="34" charset="0"/>
              <a:cs typeface="Arial" panose="020B0604020202020204" pitchFamily="34" charset="0"/>
            </a:endParaRPr>
          </a:p>
        </p:txBody>
      </p:sp>
      <p:cxnSp>
        <p:nvCxnSpPr>
          <p:cNvPr id="80" name="Straight Arrow Connector 30"/>
          <p:cNvCxnSpPr>
            <a:cxnSpLocks noChangeShapeType="1"/>
          </p:cNvCxnSpPr>
          <p:nvPr/>
        </p:nvCxnSpPr>
        <p:spPr bwMode="auto">
          <a:xfrm>
            <a:off x="4267200" y="4572000"/>
            <a:ext cx="381000" cy="1588"/>
          </a:xfrm>
          <a:prstGeom prst="straightConnector1">
            <a:avLst/>
          </a:prstGeom>
          <a:ln w="15875">
            <a:tailEnd type="arrow" w="med" len="med"/>
          </a:ln>
        </p:spPr>
        <p:style>
          <a:lnRef idx="2">
            <a:schemeClr val="dk1"/>
          </a:lnRef>
          <a:fillRef idx="0">
            <a:schemeClr val="dk1"/>
          </a:fillRef>
          <a:effectRef idx="1">
            <a:schemeClr val="dk1"/>
          </a:effectRef>
          <a:fontRef idx="minor">
            <a:schemeClr val="tx1"/>
          </a:fontRef>
        </p:style>
      </p:cxnSp>
      <p:sp>
        <p:nvSpPr>
          <p:cNvPr id="81" name="Rectangle 32"/>
          <p:cNvSpPr>
            <a:spLocks noChangeArrowheads="1"/>
          </p:cNvSpPr>
          <p:nvPr/>
        </p:nvSpPr>
        <p:spPr bwMode="auto">
          <a:xfrm>
            <a:off x="1066800" y="1676400"/>
            <a:ext cx="2133600" cy="2590800"/>
          </a:xfrm>
          <a:prstGeom prst="rect">
            <a:avLst/>
          </a:prstGeom>
          <a:noFill/>
          <a:ln w="9525" algn="ctr">
            <a:solidFill>
              <a:schemeClr val="tx1"/>
            </a:solidFill>
            <a:round/>
          </a:ln>
        </p:spPr>
        <p:txBody>
          <a:bodyPr/>
          <a:lstStyle/>
          <a:p>
            <a:pPr eaLnBrk="1" fontAlgn="auto" hangingPunct="1">
              <a:spcBef>
                <a:spcPts val="0"/>
              </a:spcBef>
              <a:spcAft>
                <a:spcPts val="0"/>
              </a:spcAft>
            </a:pPr>
            <a:endParaRPr lang="en-US" b="0">
              <a:solidFill>
                <a:prstClr val="black"/>
              </a:solidFill>
              <a:latin typeface="Arial" panose="020B0604020202020204" pitchFamily="34" charset="0"/>
              <a:cs typeface="Arial" panose="020B0604020202020204" pitchFamily="34" charset="0"/>
            </a:endParaRPr>
          </a:p>
        </p:txBody>
      </p:sp>
      <p:sp>
        <p:nvSpPr>
          <p:cNvPr id="82" name="TextBox 33"/>
          <p:cNvSpPr txBox="1">
            <a:spLocks noChangeArrowheads="1"/>
          </p:cNvSpPr>
          <p:nvPr/>
        </p:nvSpPr>
        <p:spPr bwMode="auto">
          <a:xfrm>
            <a:off x="1066800" y="1704975"/>
            <a:ext cx="1160446" cy="276999"/>
          </a:xfrm>
          <a:prstGeom prst="rect">
            <a:avLst/>
          </a:prstGeom>
          <a:noFill/>
          <a:ln w="9525">
            <a:noFill/>
            <a:miter lim="800000"/>
          </a:ln>
        </p:spPr>
        <p:txBody>
          <a:bodyPr wrap="none">
            <a:spAutoFit/>
          </a:bodyPr>
          <a:lstStyle/>
          <a:p>
            <a:pPr eaLnBrk="1" fontAlgn="auto" hangingPunct="1">
              <a:spcBef>
                <a:spcPts val="0"/>
              </a:spcBef>
              <a:spcAft>
                <a:spcPts val="0"/>
              </a:spcAft>
            </a:pPr>
            <a:r>
              <a:rPr lang="en-US" sz="1200" dirty="0">
                <a:solidFill>
                  <a:prstClr val="black"/>
                </a:solidFill>
                <a:latin typeface="Arial" panose="020B0604020202020204" pitchFamily="34" charset="0"/>
                <a:cs typeface="Arial" panose="020B0604020202020204" pitchFamily="34" charset="0"/>
              </a:rPr>
              <a:t>Training Data</a:t>
            </a:r>
            <a:endParaRPr lang="en-US" sz="1200" dirty="0">
              <a:solidFill>
                <a:prstClr val="black"/>
              </a:solidFill>
              <a:latin typeface="Arial" panose="020B0604020202020204" pitchFamily="34" charset="0"/>
              <a:cs typeface="Arial" panose="020B0604020202020204" pitchFamily="34" charset="0"/>
            </a:endParaRPr>
          </a:p>
        </p:txBody>
      </p:sp>
      <p:cxnSp>
        <p:nvCxnSpPr>
          <p:cNvPr id="83" name="Straight Arrow Connector 30"/>
          <p:cNvCxnSpPr>
            <a:cxnSpLocks noChangeShapeType="1"/>
          </p:cNvCxnSpPr>
          <p:nvPr/>
        </p:nvCxnSpPr>
        <p:spPr bwMode="auto">
          <a:xfrm rot="5400000">
            <a:off x="3962401" y="4876800"/>
            <a:ext cx="609600" cy="3175"/>
          </a:xfrm>
          <a:prstGeom prst="straightConnector1">
            <a:avLst/>
          </a:prstGeom>
          <a:ln w="15875"/>
        </p:spPr>
        <p:style>
          <a:lnRef idx="2">
            <a:schemeClr val="dk1"/>
          </a:lnRef>
          <a:fillRef idx="0">
            <a:schemeClr val="dk1"/>
          </a:fillRef>
          <a:effectRef idx="1">
            <a:schemeClr val="dk1"/>
          </a:effectRef>
          <a:fontRef idx="minor">
            <a:schemeClr val="tx1"/>
          </a:fontRef>
        </p:style>
      </p:cxnSp>
      <p:cxnSp>
        <p:nvCxnSpPr>
          <p:cNvPr id="84" name="Straight Arrow Connector 30"/>
          <p:cNvCxnSpPr>
            <a:cxnSpLocks noChangeShapeType="1"/>
          </p:cNvCxnSpPr>
          <p:nvPr/>
        </p:nvCxnSpPr>
        <p:spPr bwMode="auto">
          <a:xfrm>
            <a:off x="5638800" y="4572000"/>
            <a:ext cx="381000" cy="1588"/>
          </a:xfrm>
          <a:prstGeom prst="straightConnector1">
            <a:avLst/>
          </a:prstGeom>
          <a:ln w="15875"/>
        </p:spPr>
        <p:style>
          <a:lnRef idx="2">
            <a:schemeClr val="dk1"/>
          </a:lnRef>
          <a:fillRef idx="0">
            <a:schemeClr val="dk1"/>
          </a:fillRef>
          <a:effectRef idx="1">
            <a:schemeClr val="dk1"/>
          </a:effectRef>
          <a:fontRef idx="minor">
            <a:schemeClr val="tx1"/>
          </a:fontRef>
        </p:style>
      </p:cxnSp>
      <p:cxnSp>
        <p:nvCxnSpPr>
          <p:cNvPr id="85" name="Straight Arrow Connector 30"/>
          <p:cNvCxnSpPr>
            <a:cxnSpLocks noChangeShapeType="1"/>
          </p:cNvCxnSpPr>
          <p:nvPr/>
        </p:nvCxnSpPr>
        <p:spPr bwMode="auto">
          <a:xfrm rot="5400000">
            <a:off x="5715794" y="4876006"/>
            <a:ext cx="609600" cy="1588"/>
          </a:xfrm>
          <a:prstGeom prst="straightConnector1">
            <a:avLst/>
          </a:prstGeom>
          <a:ln w="15875">
            <a:tailEnd type="arrow" w="med" len="med"/>
          </a:ln>
        </p:spPr>
        <p:style>
          <a:lnRef idx="2">
            <a:schemeClr val="dk1"/>
          </a:lnRef>
          <a:fillRef idx="0">
            <a:schemeClr val="dk1"/>
          </a:fillRef>
          <a:effectRef idx="1">
            <a:schemeClr val="dk1"/>
          </a:effectRef>
          <a:fontRef idx="minor">
            <a:schemeClr val="tx1"/>
          </a:fontRef>
        </p:style>
      </p:cxnSp>
      <p:cxnSp>
        <p:nvCxnSpPr>
          <p:cNvPr id="87" name="Straight Arrow Connector 5"/>
          <p:cNvCxnSpPr>
            <a:cxnSpLocks noChangeShapeType="1"/>
          </p:cNvCxnSpPr>
          <p:nvPr/>
        </p:nvCxnSpPr>
        <p:spPr bwMode="auto">
          <a:xfrm>
            <a:off x="3048000" y="2514600"/>
            <a:ext cx="304800" cy="1588"/>
          </a:xfrm>
          <a:prstGeom prst="straightConnector1">
            <a:avLst/>
          </a:prstGeom>
          <a:ln w="15875">
            <a:tailEnd type="arrow" w="med" len="med"/>
          </a:ln>
        </p:spPr>
        <p:style>
          <a:lnRef idx="2">
            <a:schemeClr val="dk1"/>
          </a:lnRef>
          <a:fillRef idx="0">
            <a:schemeClr val="dk1"/>
          </a:fillRef>
          <a:effectRef idx="1">
            <a:schemeClr val="dk1"/>
          </a:effectRef>
          <a:fontRef idx="minor">
            <a:schemeClr val="tx1"/>
          </a:fontRef>
        </p:style>
      </p:cxnSp>
      <p:pic>
        <p:nvPicPr>
          <p:cNvPr id="88" name="Picture 87" descr="align-ex.png"/>
          <p:cNvPicPr>
            <a:picLocks noChangeAspect="1"/>
          </p:cNvPicPr>
          <p:nvPr/>
        </p:nvPicPr>
        <p:blipFill>
          <a:blip r:embed="rId1" cstate="print"/>
          <a:stretch>
            <a:fillRect/>
          </a:stretch>
        </p:blipFill>
        <p:spPr>
          <a:xfrm>
            <a:off x="3352800" y="1905000"/>
            <a:ext cx="1644229" cy="1171354"/>
          </a:xfrm>
          <a:prstGeom prst="rect">
            <a:avLst/>
          </a:prstGeom>
        </p:spPr>
      </p:pic>
      <p:sp>
        <p:nvSpPr>
          <p:cNvPr id="30" name="Title 29"/>
          <p:cNvSpPr>
            <a:spLocks noGrp="1"/>
          </p:cNvSpPr>
          <p:nvPr>
            <p:ph type="title"/>
          </p:nvPr>
        </p:nvSpPr>
        <p:spPr>
          <a:xfrm>
            <a:off x="152400" y="114300"/>
            <a:ext cx="8686800" cy="1028700"/>
          </a:xfrm>
        </p:spPr>
        <p:txBody>
          <a:bodyPr/>
          <a:lstStyle/>
          <a:p>
            <a:r>
              <a:rPr lang="en-US" dirty="0"/>
              <a:t>Statistical Machine Translation</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4" grpId="0"/>
      <p:bldP spid="65" grpId="0"/>
      <p:bldP spid="71" grpId="0" animBg="1"/>
      <p:bldP spid="72" grpId="0" animBg="1"/>
      <p:bldP spid="73" grpId="0" animBg="1"/>
      <p:bldP spid="76" grpId="0"/>
      <p:bldP spid="77" grpId="0"/>
      <p:bldP spid="78" grpId="0"/>
      <p:bldP spid="7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8"/>
          <p:cNvGrpSpPr/>
          <p:nvPr/>
        </p:nvGrpSpPr>
        <p:grpSpPr>
          <a:xfrm>
            <a:off x="381000" y="2971800"/>
            <a:ext cx="8534400" cy="1525059"/>
            <a:chOff x="381000" y="2971800"/>
            <a:chExt cx="8534400" cy="1525059"/>
          </a:xfrm>
        </p:grpSpPr>
        <p:cxnSp>
          <p:nvCxnSpPr>
            <p:cNvPr id="110" name="Straight Connector 109"/>
            <p:cNvCxnSpPr/>
            <p:nvPr/>
          </p:nvCxnSpPr>
          <p:spPr bwMode="auto">
            <a:xfrm>
              <a:off x="381000" y="2971800"/>
              <a:ext cx="1066800" cy="1588"/>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1" name="Straight Connector 110"/>
            <p:cNvCxnSpPr/>
            <p:nvPr/>
          </p:nvCxnSpPr>
          <p:spPr bwMode="auto">
            <a:xfrm rot="5400000">
              <a:off x="1257300" y="3162300"/>
              <a:ext cx="381000" cy="1588"/>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bwMode="auto">
            <a:xfrm>
              <a:off x="1447800" y="3352800"/>
              <a:ext cx="914400" cy="1588"/>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bwMode="auto">
            <a:xfrm rot="5400000">
              <a:off x="2171700" y="3543300"/>
              <a:ext cx="381000" cy="1588"/>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bwMode="auto">
            <a:xfrm>
              <a:off x="2362200" y="3733800"/>
              <a:ext cx="2743200" cy="1588"/>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bwMode="auto">
            <a:xfrm rot="5400000">
              <a:off x="4724400" y="4113212"/>
              <a:ext cx="762000" cy="3176"/>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bwMode="auto">
            <a:xfrm>
              <a:off x="5105400" y="4495800"/>
              <a:ext cx="1828800" cy="1059"/>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bwMode="auto">
            <a:xfrm rot="5400000">
              <a:off x="6362700" y="3924300"/>
              <a:ext cx="1143000" cy="1588"/>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bwMode="auto">
            <a:xfrm>
              <a:off x="6934200" y="3352800"/>
              <a:ext cx="1981200" cy="0"/>
            </a:xfrm>
            <a:prstGeom prst="line">
              <a:avLst/>
            </a:prstGeom>
            <a:ln>
              <a:prstDash val="sysDash"/>
              <a:headEnd type="none" w="med" len="med"/>
              <a:tailEnd type="none" w="med" len="med"/>
            </a:ln>
          </p:spPr>
          <p:style>
            <a:lnRef idx="2">
              <a:schemeClr val="dk1"/>
            </a:lnRef>
            <a:fillRef idx="0">
              <a:schemeClr val="dk1"/>
            </a:fillRef>
            <a:effectRef idx="1">
              <a:schemeClr val="dk1"/>
            </a:effectRef>
            <a:fontRef idx="minor">
              <a:schemeClr val="tx1"/>
            </a:fontRef>
          </p:style>
        </p:cxnSp>
      </p:grpSp>
      <p:sp>
        <p:nvSpPr>
          <p:cNvPr id="80" name="TextBox 3"/>
          <p:cNvSpPr txBox="1">
            <a:spLocks noChangeArrowheads="1"/>
          </p:cNvSpPr>
          <p:nvPr/>
        </p:nvSpPr>
        <p:spPr bwMode="auto">
          <a:xfrm>
            <a:off x="5334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dirty="0">
                <a:solidFill>
                  <a:prstClr val="black"/>
                </a:solidFill>
                <a:latin typeface="Arial" panose="020B0604020202020204" pitchFamily="34" charset="0"/>
                <a:cs typeface="Arial" panose="020B0604020202020204" pitchFamily="34" charset="0"/>
              </a:rPr>
              <a:t>Maria</a:t>
            </a:r>
            <a:endParaRPr lang="en-US" sz="1300" b="0" dirty="0">
              <a:solidFill>
                <a:prstClr val="black"/>
              </a:solidFill>
              <a:latin typeface="Arial" panose="020B0604020202020204" pitchFamily="34" charset="0"/>
              <a:cs typeface="Arial" panose="020B0604020202020204" pitchFamily="34" charset="0"/>
            </a:endParaRPr>
          </a:p>
        </p:txBody>
      </p:sp>
      <p:sp>
        <p:nvSpPr>
          <p:cNvPr id="81" name="TextBox 4"/>
          <p:cNvSpPr txBox="1">
            <a:spLocks noChangeArrowheads="1"/>
          </p:cNvSpPr>
          <p:nvPr/>
        </p:nvSpPr>
        <p:spPr bwMode="auto">
          <a:xfrm>
            <a:off x="14478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no</a:t>
            </a:r>
            <a:endParaRPr lang="en-US" sz="1300" b="0">
              <a:solidFill>
                <a:prstClr val="black"/>
              </a:solidFill>
              <a:latin typeface="Arial" panose="020B0604020202020204" pitchFamily="34" charset="0"/>
              <a:cs typeface="Arial" panose="020B0604020202020204" pitchFamily="34" charset="0"/>
            </a:endParaRPr>
          </a:p>
        </p:txBody>
      </p:sp>
      <p:sp>
        <p:nvSpPr>
          <p:cNvPr id="82" name="TextBox 5"/>
          <p:cNvSpPr txBox="1">
            <a:spLocks noChangeArrowheads="1"/>
          </p:cNvSpPr>
          <p:nvPr/>
        </p:nvSpPr>
        <p:spPr bwMode="auto">
          <a:xfrm>
            <a:off x="23622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dirty="0" err="1">
                <a:solidFill>
                  <a:prstClr val="black"/>
                </a:solidFill>
                <a:latin typeface="Arial" panose="020B0604020202020204" pitchFamily="34" charset="0"/>
                <a:cs typeface="Arial" panose="020B0604020202020204" pitchFamily="34" charset="0"/>
              </a:rPr>
              <a:t>dio</a:t>
            </a:r>
            <a:endParaRPr lang="en-US" sz="1300" b="0" dirty="0">
              <a:solidFill>
                <a:prstClr val="black"/>
              </a:solidFill>
              <a:latin typeface="Arial" panose="020B0604020202020204" pitchFamily="34" charset="0"/>
              <a:cs typeface="Arial" panose="020B0604020202020204" pitchFamily="34" charset="0"/>
            </a:endParaRPr>
          </a:p>
        </p:txBody>
      </p:sp>
      <p:sp>
        <p:nvSpPr>
          <p:cNvPr id="83" name="TextBox 6"/>
          <p:cNvSpPr txBox="1">
            <a:spLocks noChangeArrowheads="1"/>
          </p:cNvSpPr>
          <p:nvPr/>
        </p:nvSpPr>
        <p:spPr bwMode="auto">
          <a:xfrm>
            <a:off x="32766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una</a:t>
            </a:r>
            <a:endParaRPr lang="en-US" sz="1300" b="0">
              <a:solidFill>
                <a:prstClr val="black"/>
              </a:solidFill>
              <a:latin typeface="Arial" panose="020B0604020202020204" pitchFamily="34" charset="0"/>
              <a:cs typeface="Arial" panose="020B0604020202020204" pitchFamily="34" charset="0"/>
            </a:endParaRPr>
          </a:p>
        </p:txBody>
      </p:sp>
      <p:sp>
        <p:nvSpPr>
          <p:cNvPr id="84" name="TextBox 7"/>
          <p:cNvSpPr txBox="1">
            <a:spLocks noChangeArrowheads="1"/>
          </p:cNvSpPr>
          <p:nvPr/>
        </p:nvSpPr>
        <p:spPr bwMode="auto">
          <a:xfrm>
            <a:off x="41910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bofetada</a:t>
            </a:r>
            <a:endParaRPr lang="en-US" sz="1300" b="0">
              <a:solidFill>
                <a:prstClr val="black"/>
              </a:solidFill>
              <a:latin typeface="Arial" panose="020B0604020202020204" pitchFamily="34" charset="0"/>
              <a:cs typeface="Arial" panose="020B0604020202020204" pitchFamily="34" charset="0"/>
            </a:endParaRPr>
          </a:p>
        </p:txBody>
      </p:sp>
      <p:sp>
        <p:nvSpPr>
          <p:cNvPr id="85" name="TextBox 8"/>
          <p:cNvSpPr txBox="1">
            <a:spLocks noChangeArrowheads="1"/>
          </p:cNvSpPr>
          <p:nvPr/>
        </p:nvSpPr>
        <p:spPr bwMode="auto">
          <a:xfrm>
            <a:off x="5105400" y="2130425"/>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a</a:t>
            </a:r>
            <a:endParaRPr lang="en-US" sz="1300" b="0">
              <a:solidFill>
                <a:prstClr val="black"/>
              </a:solidFill>
              <a:latin typeface="Arial" panose="020B0604020202020204" pitchFamily="34" charset="0"/>
              <a:cs typeface="Arial" panose="020B0604020202020204" pitchFamily="34" charset="0"/>
            </a:endParaRPr>
          </a:p>
        </p:txBody>
      </p:sp>
      <p:sp>
        <p:nvSpPr>
          <p:cNvPr id="86" name="TextBox 9"/>
          <p:cNvSpPr txBox="1">
            <a:spLocks noChangeArrowheads="1"/>
          </p:cNvSpPr>
          <p:nvPr/>
        </p:nvSpPr>
        <p:spPr bwMode="auto">
          <a:xfrm>
            <a:off x="60198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la</a:t>
            </a:r>
            <a:endParaRPr lang="en-US" sz="1300" b="0">
              <a:solidFill>
                <a:prstClr val="black"/>
              </a:solidFill>
              <a:latin typeface="Arial" panose="020B0604020202020204" pitchFamily="34" charset="0"/>
              <a:cs typeface="Arial" panose="020B0604020202020204" pitchFamily="34" charset="0"/>
            </a:endParaRPr>
          </a:p>
        </p:txBody>
      </p:sp>
      <p:sp>
        <p:nvSpPr>
          <p:cNvPr id="87" name="TextBox 10"/>
          <p:cNvSpPr txBox="1">
            <a:spLocks noChangeArrowheads="1"/>
          </p:cNvSpPr>
          <p:nvPr/>
        </p:nvSpPr>
        <p:spPr bwMode="auto">
          <a:xfrm>
            <a:off x="69342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bruja</a:t>
            </a:r>
            <a:endParaRPr lang="en-US" sz="1300" b="0">
              <a:solidFill>
                <a:prstClr val="black"/>
              </a:solidFill>
              <a:latin typeface="Arial" panose="020B0604020202020204" pitchFamily="34" charset="0"/>
              <a:cs typeface="Arial" panose="020B0604020202020204" pitchFamily="34" charset="0"/>
            </a:endParaRPr>
          </a:p>
        </p:txBody>
      </p:sp>
      <p:sp>
        <p:nvSpPr>
          <p:cNvPr id="88" name="TextBox 11"/>
          <p:cNvSpPr txBox="1">
            <a:spLocks noChangeArrowheads="1"/>
          </p:cNvSpPr>
          <p:nvPr/>
        </p:nvSpPr>
        <p:spPr bwMode="auto">
          <a:xfrm>
            <a:off x="7848600" y="2133600"/>
            <a:ext cx="914400" cy="292388"/>
          </a:xfrm>
          <a:prstGeom prst="rect">
            <a:avLst/>
          </a:prstGeom>
          <a:noFill/>
          <a:ln w="9525">
            <a:noFill/>
            <a:miter lim="800000"/>
          </a:ln>
        </p:spPr>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verde</a:t>
            </a:r>
            <a:endParaRPr lang="en-US" sz="1300" b="0">
              <a:solidFill>
                <a:prstClr val="black"/>
              </a:solidFill>
              <a:latin typeface="Arial" panose="020B0604020202020204" pitchFamily="34" charset="0"/>
              <a:cs typeface="Arial" panose="020B0604020202020204" pitchFamily="34" charset="0"/>
            </a:endParaRPr>
          </a:p>
        </p:txBody>
      </p:sp>
      <p:sp>
        <p:nvSpPr>
          <p:cNvPr id="89" name="TextBox 12"/>
          <p:cNvSpPr txBox="1">
            <a:spLocks noChangeArrowheads="1"/>
          </p:cNvSpPr>
          <p:nvPr/>
        </p:nvSpPr>
        <p:spPr bwMode="auto">
          <a:xfrm>
            <a:off x="609600" y="2816225"/>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dirty="0">
                <a:solidFill>
                  <a:prstClr val="black"/>
                </a:solidFill>
                <a:latin typeface="Arial" panose="020B0604020202020204" pitchFamily="34" charset="0"/>
                <a:cs typeface="Arial" panose="020B0604020202020204" pitchFamily="34" charset="0"/>
              </a:rPr>
              <a:t>Mary</a:t>
            </a:r>
            <a:endParaRPr lang="en-US" sz="1300" dirty="0">
              <a:solidFill>
                <a:prstClr val="black"/>
              </a:solidFill>
              <a:latin typeface="Arial" panose="020B0604020202020204" pitchFamily="34" charset="0"/>
              <a:cs typeface="Arial" panose="020B0604020202020204" pitchFamily="34" charset="0"/>
            </a:endParaRPr>
          </a:p>
        </p:txBody>
      </p:sp>
      <p:sp>
        <p:nvSpPr>
          <p:cNvPr id="90" name="TextBox 13"/>
          <p:cNvSpPr txBox="1">
            <a:spLocks noChangeArrowheads="1"/>
          </p:cNvSpPr>
          <p:nvPr/>
        </p:nvSpPr>
        <p:spPr bwMode="auto">
          <a:xfrm>
            <a:off x="15240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not</a:t>
            </a:r>
            <a:endParaRPr lang="en-US" sz="1300" b="0">
              <a:solidFill>
                <a:prstClr val="black"/>
              </a:solidFill>
              <a:latin typeface="Arial" panose="020B0604020202020204" pitchFamily="34" charset="0"/>
              <a:cs typeface="Arial" panose="020B0604020202020204" pitchFamily="34" charset="0"/>
            </a:endParaRPr>
          </a:p>
        </p:txBody>
      </p:sp>
      <p:sp>
        <p:nvSpPr>
          <p:cNvPr id="91" name="TextBox 14"/>
          <p:cNvSpPr txBox="1">
            <a:spLocks noChangeArrowheads="1"/>
          </p:cNvSpPr>
          <p:nvPr/>
        </p:nvSpPr>
        <p:spPr bwMode="auto">
          <a:xfrm>
            <a:off x="1524000" y="3197225"/>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dirty="0">
                <a:solidFill>
                  <a:prstClr val="black"/>
                </a:solidFill>
                <a:latin typeface="Arial" panose="020B0604020202020204" pitchFamily="34" charset="0"/>
                <a:cs typeface="Arial" panose="020B0604020202020204" pitchFamily="34" charset="0"/>
              </a:rPr>
              <a:t>did not</a:t>
            </a:r>
            <a:endParaRPr lang="en-US" sz="1300" dirty="0">
              <a:solidFill>
                <a:prstClr val="black"/>
              </a:solidFill>
              <a:latin typeface="Arial" panose="020B0604020202020204" pitchFamily="34" charset="0"/>
              <a:cs typeface="Arial" panose="020B0604020202020204" pitchFamily="34" charset="0"/>
            </a:endParaRPr>
          </a:p>
        </p:txBody>
      </p:sp>
      <p:sp>
        <p:nvSpPr>
          <p:cNvPr id="92" name="TextBox 15"/>
          <p:cNvSpPr txBox="1">
            <a:spLocks noChangeArrowheads="1"/>
          </p:cNvSpPr>
          <p:nvPr/>
        </p:nvSpPr>
        <p:spPr bwMode="auto">
          <a:xfrm>
            <a:off x="1524000" y="3581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no</a:t>
            </a:r>
            <a:endParaRPr lang="en-US" sz="1300" b="0">
              <a:solidFill>
                <a:prstClr val="black"/>
              </a:solidFill>
              <a:latin typeface="Arial" panose="020B0604020202020204" pitchFamily="34" charset="0"/>
              <a:cs typeface="Arial" panose="020B0604020202020204" pitchFamily="34" charset="0"/>
            </a:endParaRPr>
          </a:p>
        </p:txBody>
      </p:sp>
      <p:sp>
        <p:nvSpPr>
          <p:cNvPr id="93" name="TextBox 16"/>
          <p:cNvSpPr txBox="1">
            <a:spLocks noChangeArrowheads="1"/>
          </p:cNvSpPr>
          <p:nvPr/>
        </p:nvSpPr>
        <p:spPr bwMode="auto">
          <a:xfrm>
            <a:off x="1524000" y="3959225"/>
            <a:ext cx="16764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did not give</a:t>
            </a:r>
            <a:endParaRPr lang="en-US" sz="1300" b="0">
              <a:solidFill>
                <a:prstClr val="black"/>
              </a:solidFill>
              <a:latin typeface="Arial" panose="020B0604020202020204" pitchFamily="34" charset="0"/>
              <a:cs typeface="Arial" panose="020B0604020202020204" pitchFamily="34" charset="0"/>
            </a:endParaRPr>
          </a:p>
        </p:txBody>
      </p:sp>
      <p:sp>
        <p:nvSpPr>
          <p:cNvPr id="94" name="TextBox 17"/>
          <p:cNvSpPr txBox="1">
            <a:spLocks noChangeArrowheads="1"/>
          </p:cNvSpPr>
          <p:nvPr/>
        </p:nvSpPr>
        <p:spPr bwMode="auto">
          <a:xfrm>
            <a:off x="24384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give</a:t>
            </a:r>
            <a:endParaRPr lang="en-US" sz="1300" b="0">
              <a:solidFill>
                <a:prstClr val="black"/>
              </a:solidFill>
              <a:latin typeface="Arial" panose="020B0604020202020204" pitchFamily="34" charset="0"/>
              <a:cs typeface="Arial" panose="020B0604020202020204" pitchFamily="34" charset="0"/>
            </a:endParaRPr>
          </a:p>
        </p:txBody>
      </p:sp>
      <p:sp>
        <p:nvSpPr>
          <p:cNvPr id="95" name="TextBox 18"/>
          <p:cNvSpPr txBox="1">
            <a:spLocks noChangeArrowheads="1"/>
          </p:cNvSpPr>
          <p:nvPr/>
        </p:nvSpPr>
        <p:spPr bwMode="auto">
          <a:xfrm>
            <a:off x="33528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a</a:t>
            </a:r>
            <a:endParaRPr lang="en-US" sz="1300" b="0">
              <a:solidFill>
                <a:prstClr val="black"/>
              </a:solidFill>
              <a:latin typeface="Arial" panose="020B0604020202020204" pitchFamily="34" charset="0"/>
              <a:cs typeface="Arial" panose="020B0604020202020204" pitchFamily="34" charset="0"/>
            </a:endParaRPr>
          </a:p>
        </p:txBody>
      </p:sp>
      <p:sp>
        <p:nvSpPr>
          <p:cNvPr id="96" name="TextBox 19"/>
          <p:cNvSpPr txBox="1">
            <a:spLocks noChangeArrowheads="1"/>
          </p:cNvSpPr>
          <p:nvPr/>
        </p:nvSpPr>
        <p:spPr bwMode="auto">
          <a:xfrm>
            <a:off x="42672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slap</a:t>
            </a:r>
            <a:endParaRPr lang="en-US" sz="1300" b="0">
              <a:solidFill>
                <a:prstClr val="black"/>
              </a:solidFill>
              <a:latin typeface="Arial" panose="020B0604020202020204" pitchFamily="34" charset="0"/>
              <a:cs typeface="Arial" panose="020B0604020202020204" pitchFamily="34" charset="0"/>
            </a:endParaRPr>
          </a:p>
        </p:txBody>
      </p:sp>
      <p:sp>
        <p:nvSpPr>
          <p:cNvPr id="97" name="TextBox 20"/>
          <p:cNvSpPr txBox="1">
            <a:spLocks noChangeArrowheads="1"/>
          </p:cNvSpPr>
          <p:nvPr/>
        </p:nvSpPr>
        <p:spPr bwMode="auto">
          <a:xfrm>
            <a:off x="51816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to</a:t>
            </a:r>
            <a:endParaRPr lang="en-US" sz="1300" b="0">
              <a:solidFill>
                <a:prstClr val="black"/>
              </a:solidFill>
              <a:latin typeface="Arial" panose="020B0604020202020204" pitchFamily="34" charset="0"/>
              <a:cs typeface="Arial" panose="020B0604020202020204" pitchFamily="34" charset="0"/>
            </a:endParaRPr>
          </a:p>
        </p:txBody>
      </p:sp>
      <p:sp>
        <p:nvSpPr>
          <p:cNvPr id="98" name="TextBox 21"/>
          <p:cNvSpPr txBox="1">
            <a:spLocks noChangeArrowheads="1"/>
          </p:cNvSpPr>
          <p:nvPr/>
        </p:nvSpPr>
        <p:spPr bwMode="auto">
          <a:xfrm>
            <a:off x="60960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the</a:t>
            </a:r>
            <a:endParaRPr lang="en-US" sz="1300" b="0">
              <a:solidFill>
                <a:prstClr val="black"/>
              </a:solidFill>
              <a:latin typeface="Arial" panose="020B0604020202020204" pitchFamily="34" charset="0"/>
              <a:cs typeface="Arial" panose="020B0604020202020204" pitchFamily="34" charset="0"/>
            </a:endParaRPr>
          </a:p>
        </p:txBody>
      </p:sp>
      <p:sp>
        <p:nvSpPr>
          <p:cNvPr id="99" name="TextBox 22"/>
          <p:cNvSpPr txBox="1">
            <a:spLocks noChangeArrowheads="1"/>
          </p:cNvSpPr>
          <p:nvPr/>
        </p:nvSpPr>
        <p:spPr bwMode="auto">
          <a:xfrm>
            <a:off x="70104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witch</a:t>
            </a:r>
            <a:endParaRPr lang="en-US" sz="1300" b="0">
              <a:solidFill>
                <a:prstClr val="black"/>
              </a:solidFill>
              <a:latin typeface="Arial" panose="020B0604020202020204" pitchFamily="34" charset="0"/>
              <a:cs typeface="Arial" panose="020B0604020202020204" pitchFamily="34" charset="0"/>
            </a:endParaRPr>
          </a:p>
        </p:txBody>
      </p:sp>
      <p:sp>
        <p:nvSpPr>
          <p:cNvPr id="100" name="TextBox 23"/>
          <p:cNvSpPr txBox="1">
            <a:spLocks noChangeArrowheads="1"/>
          </p:cNvSpPr>
          <p:nvPr/>
        </p:nvSpPr>
        <p:spPr bwMode="auto">
          <a:xfrm>
            <a:off x="7924800" y="2819400"/>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green</a:t>
            </a:r>
            <a:endParaRPr lang="en-US" sz="1300" b="0">
              <a:solidFill>
                <a:prstClr val="black"/>
              </a:solidFill>
              <a:latin typeface="Arial" panose="020B0604020202020204" pitchFamily="34" charset="0"/>
              <a:cs typeface="Arial" panose="020B0604020202020204" pitchFamily="34" charset="0"/>
            </a:endParaRPr>
          </a:p>
        </p:txBody>
      </p:sp>
      <p:sp>
        <p:nvSpPr>
          <p:cNvPr id="101" name="TextBox 24"/>
          <p:cNvSpPr txBox="1">
            <a:spLocks noChangeArrowheads="1"/>
          </p:cNvSpPr>
          <p:nvPr/>
        </p:nvSpPr>
        <p:spPr bwMode="auto">
          <a:xfrm>
            <a:off x="2438400" y="3581400"/>
            <a:ext cx="25908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dirty="0">
                <a:solidFill>
                  <a:prstClr val="black"/>
                </a:solidFill>
                <a:latin typeface="Arial" panose="020B0604020202020204" pitchFamily="34" charset="0"/>
                <a:cs typeface="Arial" panose="020B0604020202020204" pitchFamily="34" charset="0"/>
              </a:rPr>
              <a:t>slap</a:t>
            </a:r>
            <a:endParaRPr lang="en-US" sz="1300" dirty="0">
              <a:solidFill>
                <a:prstClr val="black"/>
              </a:solidFill>
              <a:latin typeface="Arial" panose="020B0604020202020204" pitchFamily="34" charset="0"/>
              <a:cs typeface="Arial" panose="020B0604020202020204" pitchFamily="34" charset="0"/>
            </a:endParaRPr>
          </a:p>
        </p:txBody>
      </p:sp>
      <p:sp>
        <p:nvSpPr>
          <p:cNvPr id="102" name="TextBox 26"/>
          <p:cNvSpPr txBox="1">
            <a:spLocks noChangeArrowheads="1"/>
          </p:cNvSpPr>
          <p:nvPr/>
        </p:nvSpPr>
        <p:spPr bwMode="auto">
          <a:xfrm>
            <a:off x="3352800" y="3200400"/>
            <a:ext cx="16764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a slap</a:t>
            </a:r>
            <a:endParaRPr lang="en-US" sz="1300" b="0">
              <a:solidFill>
                <a:prstClr val="black"/>
              </a:solidFill>
              <a:latin typeface="Arial" panose="020B0604020202020204" pitchFamily="34" charset="0"/>
              <a:cs typeface="Arial" panose="020B0604020202020204" pitchFamily="34" charset="0"/>
            </a:endParaRPr>
          </a:p>
        </p:txBody>
      </p:sp>
      <p:sp>
        <p:nvSpPr>
          <p:cNvPr id="103" name="TextBox 27"/>
          <p:cNvSpPr txBox="1">
            <a:spLocks noChangeArrowheads="1"/>
          </p:cNvSpPr>
          <p:nvPr/>
        </p:nvSpPr>
        <p:spPr bwMode="auto">
          <a:xfrm>
            <a:off x="5181600" y="3578225"/>
            <a:ext cx="16764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to the</a:t>
            </a:r>
            <a:endParaRPr lang="en-US" sz="1300" b="0">
              <a:solidFill>
                <a:prstClr val="black"/>
              </a:solidFill>
              <a:latin typeface="Arial" panose="020B0604020202020204" pitchFamily="34" charset="0"/>
              <a:cs typeface="Arial" panose="020B0604020202020204" pitchFamily="34" charset="0"/>
            </a:endParaRPr>
          </a:p>
        </p:txBody>
      </p:sp>
      <p:sp>
        <p:nvSpPr>
          <p:cNvPr id="104" name="TextBox 28"/>
          <p:cNvSpPr txBox="1">
            <a:spLocks noChangeArrowheads="1"/>
          </p:cNvSpPr>
          <p:nvPr/>
        </p:nvSpPr>
        <p:spPr bwMode="auto">
          <a:xfrm>
            <a:off x="5181600" y="3959225"/>
            <a:ext cx="16764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to</a:t>
            </a:r>
            <a:endParaRPr lang="en-US" sz="1300" b="0">
              <a:solidFill>
                <a:prstClr val="black"/>
              </a:solidFill>
              <a:latin typeface="Arial" panose="020B0604020202020204" pitchFamily="34" charset="0"/>
              <a:cs typeface="Arial" panose="020B0604020202020204" pitchFamily="34" charset="0"/>
            </a:endParaRPr>
          </a:p>
        </p:txBody>
      </p:sp>
      <p:sp>
        <p:nvSpPr>
          <p:cNvPr id="105" name="TextBox 29"/>
          <p:cNvSpPr txBox="1">
            <a:spLocks noChangeArrowheads="1"/>
          </p:cNvSpPr>
          <p:nvPr/>
        </p:nvSpPr>
        <p:spPr bwMode="auto">
          <a:xfrm>
            <a:off x="5181600" y="4340225"/>
            <a:ext cx="16764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dirty="0">
                <a:solidFill>
                  <a:prstClr val="black"/>
                </a:solidFill>
                <a:latin typeface="Arial" panose="020B0604020202020204" pitchFamily="34" charset="0"/>
                <a:cs typeface="Arial" panose="020B0604020202020204" pitchFamily="34" charset="0"/>
              </a:rPr>
              <a:t>the</a:t>
            </a:r>
            <a:endParaRPr lang="en-US" sz="1300" dirty="0">
              <a:solidFill>
                <a:prstClr val="black"/>
              </a:solidFill>
              <a:latin typeface="Arial" panose="020B0604020202020204" pitchFamily="34" charset="0"/>
              <a:cs typeface="Arial" panose="020B0604020202020204" pitchFamily="34" charset="0"/>
            </a:endParaRPr>
          </a:p>
        </p:txBody>
      </p:sp>
      <p:sp>
        <p:nvSpPr>
          <p:cNvPr id="106" name="TextBox 30"/>
          <p:cNvSpPr txBox="1">
            <a:spLocks noChangeArrowheads="1"/>
          </p:cNvSpPr>
          <p:nvPr/>
        </p:nvSpPr>
        <p:spPr bwMode="auto">
          <a:xfrm>
            <a:off x="7010400" y="3200400"/>
            <a:ext cx="16764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dirty="0">
                <a:solidFill>
                  <a:prstClr val="black"/>
                </a:solidFill>
                <a:latin typeface="Arial" panose="020B0604020202020204" pitchFamily="34" charset="0"/>
                <a:cs typeface="Arial" panose="020B0604020202020204" pitchFamily="34" charset="0"/>
              </a:rPr>
              <a:t>green witch</a:t>
            </a:r>
            <a:endParaRPr lang="en-US" sz="1300" dirty="0">
              <a:solidFill>
                <a:prstClr val="black"/>
              </a:solidFill>
              <a:latin typeface="Arial" panose="020B0604020202020204" pitchFamily="34" charset="0"/>
              <a:cs typeface="Arial" panose="020B0604020202020204" pitchFamily="34" charset="0"/>
            </a:endParaRPr>
          </a:p>
        </p:txBody>
      </p:sp>
      <p:sp>
        <p:nvSpPr>
          <p:cNvPr id="107" name="TextBox 31"/>
          <p:cNvSpPr txBox="1">
            <a:spLocks noChangeArrowheads="1"/>
          </p:cNvSpPr>
          <p:nvPr/>
        </p:nvSpPr>
        <p:spPr bwMode="auto">
          <a:xfrm>
            <a:off x="6096000" y="4721225"/>
            <a:ext cx="16764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the witch</a:t>
            </a:r>
            <a:endParaRPr lang="en-US" sz="1300" b="0">
              <a:solidFill>
                <a:prstClr val="black"/>
              </a:solidFill>
              <a:latin typeface="Arial" panose="020B0604020202020204" pitchFamily="34" charset="0"/>
              <a:cs typeface="Arial" panose="020B0604020202020204" pitchFamily="34" charset="0"/>
            </a:endParaRPr>
          </a:p>
        </p:txBody>
      </p:sp>
      <p:sp>
        <p:nvSpPr>
          <p:cNvPr id="108" name="TextBox 32"/>
          <p:cNvSpPr txBox="1">
            <a:spLocks noChangeArrowheads="1"/>
          </p:cNvSpPr>
          <p:nvPr/>
        </p:nvSpPr>
        <p:spPr bwMode="auto">
          <a:xfrm>
            <a:off x="5181600" y="3197225"/>
            <a:ext cx="762000" cy="292388"/>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by</a:t>
            </a:r>
            <a:endParaRPr lang="en-US" sz="1300" b="0">
              <a:solidFill>
                <a:prstClr val="black"/>
              </a:solidFill>
              <a:latin typeface="Arial" panose="020B0604020202020204" pitchFamily="34" charset="0"/>
              <a:cs typeface="Arial" panose="020B0604020202020204" pitchFamily="34" charset="0"/>
            </a:endParaRPr>
          </a:p>
        </p:txBody>
      </p:sp>
      <p:sp>
        <p:nvSpPr>
          <p:cNvPr id="109" name="TextBox 25"/>
          <p:cNvSpPr txBox="1">
            <a:spLocks noChangeArrowheads="1"/>
          </p:cNvSpPr>
          <p:nvPr/>
        </p:nvSpPr>
        <p:spPr bwMode="auto">
          <a:xfrm>
            <a:off x="2438400" y="4721225"/>
            <a:ext cx="3505200" cy="2923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eaLnBrk="1" fontAlgn="auto" hangingPunct="1">
              <a:spcBef>
                <a:spcPts val="0"/>
              </a:spcBef>
              <a:spcAft>
                <a:spcPts val="0"/>
              </a:spcAft>
            </a:pPr>
            <a:r>
              <a:rPr lang="en-US" sz="1300" b="0">
                <a:solidFill>
                  <a:prstClr val="black"/>
                </a:solidFill>
                <a:latin typeface="Arial" panose="020B0604020202020204" pitchFamily="34" charset="0"/>
                <a:cs typeface="Arial" panose="020B0604020202020204" pitchFamily="34" charset="0"/>
              </a:rPr>
              <a:t>slap</a:t>
            </a:r>
            <a:endParaRPr lang="en-US" sz="1300" b="0">
              <a:solidFill>
                <a:prstClr val="black"/>
              </a:solidFill>
              <a:latin typeface="Arial" panose="020B0604020202020204" pitchFamily="34" charset="0"/>
              <a:cs typeface="Arial" panose="020B0604020202020204" pitchFamily="34" charset="0"/>
            </a:endParaRPr>
          </a:p>
        </p:txBody>
      </p:sp>
      <p:sp>
        <p:nvSpPr>
          <p:cNvPr id="42" name="Title 41"/>
          <p:cNvSpPr>
            <a:spLocks noGrp="1"/>
          </p:cNvSpPr>
          <p:nvPr>
            <p:ph type="title"/>
          </p:nvPr>
        </p:nvSpPr>
        <p:spPr>
          <a:xfrm>
            <a:off x="152400" y="114300"/>
            <a:ext cx="8686800" cy="1028700"/>
          </a:xfrm>
        </p:spPr>
        <p:txBody>
          <a:bodyPr/>
          <a:lstStyle/>
          <a:p>
            <a:r>
              <a:rPr lang="en-US" dirty="0"/>
              <a:t>SMT: The role of the LM</a:t>
            </a:r>
            <a:endParaRPr lang="en-US" dirty="0"/>
          </a:p>
        </p:txBody>
      </p:sp>
      <p:sp>
        <p:nvSpPr>
          <p:cNvPr id="3" name="Slide Number Placeholder 2"/>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8"/>
          <p:cNvSpPr/>
          <p:nvPr/>
        </p:nvSpPr>
        <p:spPr bwMode="auto">
          <a:xfrm>
            <a:off x="2647522" y="2508497"/>
            <a:ext cx="3097002" cy="461665"/>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3000" b="0" dirty="0">
                <a:solidFill>
                  <a:srgbClr val="000000"/>
                </a:solidFill>
                <a:latin typeface="+mn-lt"/>
                <a:ea typeface="Courier" charset="0"/>
                <a:cs typeface="Courier" charset="0"/>
                <a:sym typeface="Courier" charset="0"/>
              </a:rPr>
              <a:t>This is a sentence</a:t>
            </a:r>
            <a:endParaRPr lang="en-US" sz="3000" b="0" dirty="0">
              <a:solidFill>
                <a:srgbClr val="000000"/>
              </a:solidFill>
              <a:latin typeface="+mn-lt"/>
              <a:ea typeface="Courier" charset="0"/>
              <a:cs typeface="Courier" charset="0"/>
              <a:sym typeface="Courier" charset="0"/>
            </a:endParaRPr>
          </a:p>
        </p:txBody>
      </p:sp>
      <p:sp>
        <p:nvSpPr>
          <p:cNvPr id="23554" name="AutoShape 2"/>
          <p:cNvSpPr/>
          <p:nvPr/>
        </p:nvSpPr>
        <p:spPr bwMode="auto">
          <a:xfrm>
            <a:off x="2590800" y="2514600"/>
            <a:ext cx="804672"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5" name="AutoShape 3"/>
          <p:cNvSpPr/>
          <p:nvPr/>
        </p:nvSpPr>
        <p:spPr bwMode="auto">
          <a:xfrm>
            <a:off x="3447288" y="2514600"/>
            <a:ext cx="333970"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6" name="AutoShape 4"/>
          <p:cNvSpPr/>
          <p:nvPr/>
        </p:nvSpPr>
        <p:spPr bwMode="auto">
          <a:xfrm>
            <a:off x="3831335" y="2514600"/>
            <a:ext cx="265176" cy="457200"/>
          </a:xfrm>
          <a:prstGeom prst="roundRect">
            <a:avLst>
              <a:gd name="adj" fmla="val 30611"/>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7" name="AutoShape 5"/>
          <p:cNvSpPr/>
          <p:nvPr/>
        </p:nvSpPr>
        <p:spPr bwMode="auto">
          <a:xfrm>
            <a:off x="4151376" y="2514600"/>
            <a:ext cx="1600200"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8" name="Rectangle 6"/>
          <p:cNvSpPr>
            <a:spLocks noGrp="1" noChangeArrowheads="1"/>
          </p:cNvSpPr>
          <p:nvPr>
            <p:ph type="title"/>
          </p:nvPr>
        </p:nvSpPr>
        <p:spPr>
          <a:xfrm>
            <a:off x="152400" y="114300"/>
            <a:ext cx="8686800" cy="1028700"/>
          </a:xfrm>
        </p:spPr>
        <p:txBody>
          <a:bodyPr/>
          <a:lstStyle/>
          <a:p>
            <a:r>
              <a:rPr lang="en-US" dirty="0"/>
              <a:t>N-Gram Language Models</a:t>
            </a:r>
            <a:endParaRPr lang="en-US" dirty="0"/>
          </a:p>
        </p:txBody>
      </p:sp>
      <p:sp>
        <p:nvSpPr>
          <p:cNvPr id="23561" name="Rectangle 9"/>
          <p:cNvSpPr/>
          <p:nvPr/>
        </p:nvSpPr>
        <p:spPr bwMode="auto">
          <a:xfrm>
            <a:off x="609600" y="1066800"/>
            <a:ext cx="2550378" cy="430887"/>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800" b="0" dirty="0">
                <a:solidFill>
                  <a:srgbClr val="000000"/>
                </a:solidFill>
                <a:latin typeface="+mn-lt"/>
                <a:ea typeface="Gill Sans" charset="0"/>
                <a:cs typeface="Gill Sans" charset="0"/>
                <a:sym typeface="Gill Sans" charset="0"/>
              </a:rPr>
              <a:t>N=</a:t>
            </a:r>
            <a:r>
              <a:rPr lang="en-US" sz="2800" b="0" dirty="0">
                <a:solidFill>
                  <a:srgbClr val="000000"/>
                </a:solidFill>
                <a:latin typeface="+mn-lt"/>
                <a:cs typeface="Helvetica" charset="0"/>
                <a:sym typeface="Helvetica" charset="0"/>
              </a:rPr>
              <a:t>1 </a:t>
            </a:r>
            <a:r>
              <a:rPr lang="en-US" sz="2800" b="0" dirty="0">
                <a:solidFill>
                  <a:srgbClr val="000000"/>
                </a:solidFill>
                <a:latin typeface="+mn-lt"/>
                <a:ea typeface="Gill Sans" charset="0"/>
                <a:cs typeface="Gill Sans" charset="0"/>
                <a:sym typeface="Gill Sans" charset="0"/>
              </a:rPr>
              <a:t>(unigrams)</a:t>
            </a:r>
            <a:endParaRPr lang="en-US" sz="2800" b="0" dirty="0">
              <a:solidFill>
                <a:srgbClr val="000000"/>
              </a:solidFill>
              <a:latin typeface="+mn-lt"/>
              <a:ea typeface="Gill Sans" charset="0"/>
              <a:cs typeface="Gill Sans" charset="0"/>
              <a:sym typeface="Gill Sans" charset="0"/>
            </a:endParaRPr>
          </a:p>
        </p:txBody>
      </p:sp>
      <p:sp>
        <p:nvSpPr>
          <p:cNvPr id="23565" name="Rectangle 13"/>
          <p:cNvSpPr/>
          <p:nvPr/>
        </p:nvSpPr>
        <p:spPr bwMode="auto">
          <a:xfrm>
            <a:off x="3276600" y="3657600"/>
            <a:ext cx="1522854" cy="1846659"/>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400" dirty="0">
                <a:solidFill>
                  <a:srgbClr val="000000"/>
                </a:solidFill>
                <a:latin typeface="+mn-lt"/>
                <a:ea typeface="Gill Sans" charset="0"/>
                <a:cs typeface="Gill Sans" charset="0"/>
                <a:sym typeface="Gill Sans" charset="0"/>
              </a:rPr>
              <a:t>Unigrams:</a:t>
            </a:r>
            <a:endParaRPr lang="en-US" sz="240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This,</a:t>
            </a:r>
            <a:endParaRPr lang="en-US" sz="2400" b="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is, </a:t>
            </a:r>
            <a:endParaRPr lang="en-US" sz="2400" b="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a, </a:t>
            </a:r>
            <a:endParaRPr lang="en-US" sz="2400" b="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sentence</a:t>
            </a:r>
            <a:endParaRPr lang="en-US" sz="2400" b="0" dirty="0">
              <a:solidFill>
                <a:srgbClr val="000000"/>
              </a:solidFill>
              <a:latin typeface="+mn-lt"/>
              <a:ea typeface="Gill Sans" charset="0"/>
              <a:cs typeface="Gill Sans" charset="0"/>
              <a:sym typeface="Gill Sans" charset="0"/>
            </a:endParaRPr>
          </a:p>
        </p:txBody>
      </p:sp>
      <p:sp>
        <p:nvSpPr>
          <p:cNvPr id="14" name="TextBox 13"/>
          <p:cNvSpPr txBox="1"/>
          <p:nvPr/>
        </p:nvSpPr>
        <p:spPr>
          <a:xfrm>
            <a:off x="5181600" y="6477000"/>
            <a:ext cx="3886200" cy="307777"/>
          </a:xfrm>
          <a:prstGeom prst="rect">
            <a:avLst/>
          </a:prstGeom>
          <a:noFill/>
        </p:spPr>
        <p:txBody>
          <a:bodyPr wrap="square" rtlCol="0">
            <a:spAutoFit/>
          </a:bodyPr>
          <a:lstStyle/>
          <a:p>
            <a:pPr algn="r"/>
            <a:r>
              <a:rPr lang="en-US" sz="1400" b="0" dirty="0">
                <a:solidFill>
                  <a:schemeClr val="bg1"/>
                </a:solidFill>
              </a:rPr>
              <a:t>Sentence of length </a:t>
            </a:r>
            <a:r>
              <a:rPr lang="en-US" sz="1400" b="0" i="1" dirty="0">
                <a:solidFill>
                  <a:schemeClr val="bg1"/>
                </a:solidFill>
              </a:rPr>
              <a:t>s</a:t>
            </a:r>
            <a:r>
              <a:rPr lang="en-US" sz="1400" b="0" dirty="0">
                <a:solidFill>
                  <a:schemeClr val="bg1"/>
                </a:solidFill>
              </a:rPr>
              <a:t>, how many unigrams?</a:t>
            </a:r>
            <a:endParaRPr lang="en-US" sz="1400" b="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6" grpId="0" animBg="1"/>
      <p:bldP spid="23557" grpId="0" animBg="1"/>
      <p:bldP spid="23565" grpId="0"/>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8"/>
          <p:cNvSpPr/>
          <p:nvPr/>
        </p:nvSpPr>
        <p:spPr bwMode="auto">
          <a:xfrm>
            <a:off x="2647522" y="2508497"/>
            <a:ext cx="3097002" cy="461665"/>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3000" b="0" dirty="0">
                <a:solidFill>
                  <a:srgbClr val="000000"/>
                </a:solidFill>
                <a:latin typeface="+mn-lt"/>
                <a:ea typeface="Courier" charset="0"/>
                <a:cs typeface="Courier" charset="0"/>
                <a:sym typeface="Courier" charset="0"/>
              </a:rPr>
              <a:t>This is a sentence</a:t>
            </a:r>
            <a:endParaRPr lang="en-US" sz="3000" b="0" dirty="0">
              <a:solidFill>
                <a:srgbClr val="000000"/>
              </a:solidFill>
              <a:latin typeface="+mn-lt"/>
              <a:ea typeface="Courier" charset="0"/>
              <a:cs typeface="Courier" charset="0"/>
              <a:sym typeface="Courier" charset="0"/>
            </a:endParaRPr>
          </a:p>
        </p:txBody>
      </p:sp>
      <p:sp>
        <p:nvSpPr>
          <p:cNvPr id="23554" name="AutoShape 2"/>
          <p:cNvSpPr/>
          <p:nvPr/>
        </p:nvSpPr>
        <p:spPr bwMode="auto">
          <a:xfrm>
            <a:off x="2590800" y="2514600"/>
            <a:ext cx="1219200"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5" name="AutoShape 3"/>
          <p:cNvSpPr/>
          <p:nvPr/>
        </p:nvSpPr>
        <p:spPr bwMode="auto">
          <a:xfrm>
            <a:off x="3476030" y="2514600"/>
            <a:ext cx="638770"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7" name="AutoShape 5"/>
          <p:cNvSpPr/>
          <p:nvPr/>
        </p:nvSpPr>
        <p:spPr bwMode="auto">
          <a:xfrm>
            <a:off x="3810001" y="2514600"/>
            <a:ext cx="1981200"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8" name="Rectangle 6"/>
          <p:cNvSpPr>
            <a:spLocks noGrp="1" noChangeArrowheads="1"/>
          </p:cNvSpPr>
          <p:nvPr>
            <p:ph type="title"/>
          </p:nvPr>
        </p:nvSpPr>
        <p:spPr>
          <a:xfrm>
            <a:off x="152400" y="114300"/>
            <a:ext cx="8686800" cy="1028700"/>
          </a:xfrm>
        </p:spPr>
        <p:txBody>
          <a:bodyPr/>
          <a:lstStyle/>
          <a:p>
            <a:r>
              <a:rPr lang="en-US" dirty="0"/>
              <a:t>N-Gram Language Models</a:t>
            </a:r>
            <a:endParaRPr lang="en-US" dirty="0"/>
          </a:p>
        </p:txBody>
      </p:sp>
      <p:sp>
        <p:nvSpPr>
          <p:cNvPr id="23565" name="Rectangle 13"/>
          <p:cNvSpPr/>
          <p:nvPr/>
        </p:nvSpPr>
        <p:spPr bwMode="auto">
          <a:xfrm>
            <a:off x="3276600" y="3842266"/>
            <a:ext cx="1522853" cy="1477328"/>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400" dirty="0">
                <a:solidFill>
                  <a:srgbClr val="000000"/>
                </a:solidFill>
                <a:latin typeface="+mn-lt"/>
                <a:ea typeface="Gill Sans" charset="0"/>
                <a:cs typeface="Gill Sans" charset="0"/>
                <a:sym typeface="Gill Sans" charset="0"/>
              </a:rPr>
              <a:t>Bigrams:</a:t>
            </a:r>
            <a:endParaRPr lang="en-US" sz="240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This is,</a:t>
            </a:r>
            <a:endParaRPr lang="en-US" sz="2400" b="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is a, </a:t>
            </a:r>
            <a:endParaRPr lang="en-US" sz="2400" b="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a sentence</a:t>
            </a:r>
            <a:endParaRPr lang="en-US" sz="2400" b="0" dirty="0">
              <a:solidFill>
                <a:srgbClr val="000000"/>
              </a:solidFill>
              <a:latin typeface="+mn-lt"/>
              <a:ea typeface="Gill Sans" charset="0"/>
              <a:cs typeface="Gill Sans" charset="0"/>
              <a:sym typeface="Gill Sans" charset="0"/>
            </a:endParaRPr>
          </a:p>
        </p:txBody>
      </p:sp>
      <p:sp>
        <p:nvSpPr>
          <p:cNvPr id="10" name="Rectangle 9"/>
          <p:cNvSpPr/>
          <p:nvPr/>
        </p:nvSpPr>
        <p:spPr bwMode="auto">
          <a:xfrm>
            <a:off x="609600" y="1066800"/>
            <a:ext cx="2290692" cy="430887"/>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800" b="0" dirty="0">
                <a:solidFill>
                  <a:srgbClr val="000000"/>
                </a:solidFill>
                <a:latin typeface="+mn-lt"/>
                <a:ea typeface="Gill Sans" charset="0"/>
                <a:cs typeface="Gill Sans" charset="0"/>
                <a:sym typeface="Gill Sans" charset="0"/>
              </a:rPr>
              <a:t>N=</a:t>
            </a:r>
            <a:r>
              <a:rPr lang="en-US" sz="2800" b="0" dirty="0">
                <a:solidFill>
                  <a:srgbClr val="000000"/>
                </a:solidFill>
                <a:latin typeface="+mn-lt"/>
                <a:cs typeface="Helvetica" charset="0"/>
                <a:sym typeface="Helvetica" charset="0"/>
              </a:rPr>
              <a:t>2 </a:t>
            </a:r>
            <a:r>
              <a:rPr lang="en-US" sz="2800" b="0" dirty="0">
                <a:solidFill>
                  <a:srgbClr val="000000"/>
                </a:solidFill>
                <a:latin typeface="+mn-lt"/>
                <a:ea typeface="Gill Sans" charset="0"/>
                <a:cs typeface="Gill Sans" charset="0"/>
                <a:sym typeface="Gill Sans" charset="0"/>
              </a:rPr>
              <a:t>(bigrams)</a:t>
            </a:r>
            <a:endParaRPr lang="en-US" sz="2800" b="0" dirty="0">
              <a:solidFill>
                <a:srgbClr val="000000"/>
              </a:solidFill>
              <a:latin typeface="+mn-lt"/>
              <a:ea typeface="Gill Sans" charset="0"/>
              <a:cs typeface="Gill Sans" charset="0"/>
              <a:sym typeface="Gill Sans" charset="0"/>
            </a:endParaRPr>
          </a:p>
        </p:txBody>
      </p:sp>
      <p:sp>
        <p:nvSpPr>
          <p:cNvPr id="11" name="TextBox 10"/>
          <p:cNvSpPr txBox="1"/>
          <p:nvPr/>
        </p:nvSpPr>
        <p:spPr>
          <a:xfrm>
            <a:off x="5181600" y="6477000"/>
            <a:ext cx="3886200" cy="307777"/>
          </a:xfrm>
          <a:prstGeom prst="rect">
            <a:avLst/>
          </a:prstGeom>
          <a:noFill/>
        </p:spPr>
        <p:txBody>
          <a:bodyPr wrap="square" rtlCol="0">
            <a:spAutoFit/>
          </a:bodyPr>
          <a:lstStyle/>
          <a:p>
            <a:pPr algn="r"/>
            <a:r>
              <a:rPr lang="en-US" sz="1400" b="0" dirty="0">
                <a:solidFill>
                  <a:schemeClr val="bg1"/>
                </a:solidFill>
              </a:rPr>
              <a:t>Sentence of length </a:t>
            </a:r>
            <a:r>
              <a:rPr lang="en-US" sz="1400" b="0" i="1" dirty="0">
                <a:solidFill>
                  <a:schemeClr val="bg1"/>
                </a:solidFill>
              </a:rPr>
              <a:t>s</a:t>
            </a:r>
            <a:r>
              <a:rPr lang="en-US" sz="1400" b="0" dirty="0">
                <a:solidFill>
                  <a:schemeClr val="bg1"/>
                </a:solidFill>
              </a:rPr>
              <a:t>, how many bigrams?</a:t>
            </a:r>
            <a:endParaRPr lang="en-US" sz="1400" b="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355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35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35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35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4" grpId="1" animBg="1"/>
      <p:bldP spid="23555" grpId="0" animBg="1"/>
      <p:bldP spid="23555" grpId="1" animBg="1"/>
      <p:bldP spid="23557" grpId="0" animBg="1"/>
      <p:bldP spid="23565"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8"/>
          <p:cNvSpPr/>
          <p:nvPr/>
        </p:nvSpPr>
        <p:spPr bwMode="auto">
          <a:xfrm>
            <a:off x="2647522" y="2508497"/>
            <a:ext cx="3097002" cy="461665"/>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3000" b="0" dirty="0">
                <a:solidFill>
                  <a:srgbClr val="000000"/>
                </a:solidFill>
                <a:latin typeface="+mn-lt"/>
                <a:ea typeface="Courier" charset="0"/>
                <a:cs typeface="Courier" charset="0"/>
                <a:sym typeface="Courier" charset="0"/>
              </a:rPr>
              <a:t>This is a sentence</a:t>
            </a:r>
            <a:endParaRPr lang="en-US" sz="3000" b="0" dirty="0">
              <a:solidFill>
                <a:srgbClr val="000000"/>
              </a:solidFill>
              <a:latin typeface="+mn-lt"/>
              <a:ea typeface="Courier" charset="0"/>
              <a:cs typeface="Courier" charset="0"/>
              <a:sym typeface="Courier" charset="0"/>
            </a:endParaRPr>
          </a:p>
        </p:txBody>
      </p:sp>
      <p:sp>
        <p:nvSpPr>
          <p:cNvPr id="23554" name="AutoShape 2"/>
          <p:cNvSpPr/>
          <p:nvPr/>
        </p:nvSpPr>
        <p:spPr bwMode="auto">
          <a:xfrm>
            <a:off x="2590800" y="2514600"/>
            <a:ext cx="1524000"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7" name="AutoShape 5"/>
          <p:cNvSpPr/>
          <p:nvPr/>
        </p:nvSpPr>
        <p:spPr bwMode="auto">
          <a:xfrm>
            <a:off x="3429000" y="2514600"/>
            <a:ext cx="2362201" cy="457200"/>
          </a:xfrm>
          <a:prstGeom prst="roundRect">
            <a:avLst>
              <a:gd name="adj" fmla="val 23806"/>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23558" name="Rectangle 6"/>
          <p:cNvSpPr>
            <a:spLocks noGrp="1" noChangeArrowheads="1"/>
          </p:cNvSpPr>
          <p:nvPr>
            <p:ph type="title"/>
          </p:nvPr>
        </p:nvSpPr>
        <p:spPr>
          <a:xfrm>
            <a:off x="152400" y="114300"/>
            <a:ext cx="8686800" cy="1028700"/>
          </a:xfrm>
        </p:spPr>
        <p:txBody>
          <a:bodyPr/>
          <a:lstStyle/>
          <a:p>
            <a:r>
              <a:rPr lang="en-US" dirty="0"/>
              <a:t>N-Gram Language Models</a:t>
            </a:r>
            <a:endParaRPr lang="en-US" dirty="0"/>
          </a:p>
        </p:txBody>
      </p:sp>
      <p:sp>
        <p:nvSpPr>
          <p:cNvPr id="23565" name="Rectangle 13"/>
          <p:cNvSpPr/>
          <p:nvPr/>
        </p:nvSpPr>
        <p:spPr bwMode="auto">
          <a:xfrm>
            <a:off x="3130727" y="4026932"/>
            <a:ext cx="1814600" cy="1107996"/>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400" dirty="0">
                <a:solidFill>
                  <a:srgbClr val="000000"/>
                </a:solidFill>
                <a:latin typeface="+mn-lt"/>
                <a:ea typeface="Gill Sans" charset="0"/>
                <a:cs typeface="Gill Sans" charset="0"/>
                <a:sym typeface="Gill Sans" charset="0"/>
              </a:rPr>
              <a:t>Trigrams:</a:t>
            </a:r>
            <a:endParaRPr lang="en-US" sz="240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This is a,</a:t>
            </a:r>
            <a:endParaRPr lang="en-US" sz="2400" b="0" dirty="0">
              <a:solidFill>
                <a:srgbClr val="000000"/>
              </a:solidFill>
              <a:latin typeface="+mn-lt"/>
              <a:ea typeface="Gill Sans" charset="0"/>
              <a:cs typeface="Gill Sans" charset="0"/>
              <a:sym typeface="Gill Sans" charset="0"/>
            </a:endParaRPr>
          </a:p>
          <a:p>
            <a:pPr algn="ctr" eaLnBrk="1" hangingPunct="1"/>
            <a:r>
              <a:rPr lang="en-US" sz="2400" b="0" dirty="0">
                <a:solidFill>
                  <a:srgbClr val="000000"/>
                </a:solidFill>
                <a:latin typeface="+mn-lt"/>
                <a:ea typeface="Gill Sans" charset="0"/>
                <a:cs typeface="Gill Sans" charset="0"/>
                <a:sym typeface="Gill Sans" charset="0"/>
              </a:rPr>
              <a:t>is a sentence</a:t>
            </a:r>
            <a:endParaRPr lang="en-US" sz="2400" b="0" dirty="0">
              <a:solidFill>
                <a:srgbClr val="000000"/>
              </a:solidFill>
              <a:latin typeface="+mn-lt"/>
              <a:ea typeface="Gill Sans" charset="0"/>
              <a:cs typeface="Gill Sans" charset="0"/>
              <a:sym typeface="Gill Sans" charset="0"/>
            </a:endParaRPr>
          </a:p>
        </p:txBody>
      </p:sp>
      <p:sp>
        <p:nvSpPr>
          <p:cNvPr id="10" name="Rectangle 9"/>
          <p:cNvSpPr/>
          <p:nvPr/>
        </p:nvSpPr>
        <p:spPr bwMode="auto">
          <a:xfrm>
            <a:off x="609600" y="1066800"/>
            <a:ext cx="2309928" cy="430887"/>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800" b="0" dirty="0">
                <a:solidFill>
                  <a:srgbClr val="000000"/>
                </a:solidFill>
                <a:latin typeface="+mn-lt"/>
                <a:ea typeface="Gill Sans" charset="0"/>
                <a:cs typeface="Gill Sans" charset="0"/>
                <a:sym typeface="Gill Sans" charset="0"/>
              </a:rPr>
              <a:t>N=</a:t>
            </a:r>
            <a:r>
              <a:rPr lang="en-US" sz="2800" b="0" dirty="0">
                <a:solidFill>
                  <a:srgbClr val="000000"/>
                </a:solidFill>
                <a:latin typeface="+mn-lt"/>
                <a:cs typeface="Helvetica" charset="0"/>
                <a:sym typeface="Helvetica" charset="0"/>
              </a:rPr>
              <a:t>3 </a:t>
            </a:r>
            <a:r>
              <a:rPr lang="en-US" sz="2800" b="0" dirty="0">
                <a:solidFill>
                  <a:srgbClr val="000000"/>
                </a:solidFill>
                <a:latin typeface="+mn-lt"/>
                <a:ea typeface="Gill Sans" charset="0"/>
                <a:cs typeface="Gill Sans" charset="0"/>
                <a:sym typeface="Gill Sans" charset="0"/>
              </a:rPr>
              <a:t>(trigrams)</a:t>
            </a:r>
            <a:endParaRPr lang="en-US" sz="2800" b="0" dirty="0">
              <a:solidFill>
                <a:srgbClr val="000000"/>
              </a:solidFill>
              <a:latin typeface="+mn-lt"/>
              <a:ea typeface="Gill Sans" charset="0"/>
              <a:cs typeface="Gill Sans" charset="0"/>
              <a:sym typeface="Gill Sans" charset="0"/>
            </a:endParaRPr>
          </a:p>
        </p:txBody>
      </p:sp>
      <p:sp>
        <p:nvSpPr>
          <p:cNvPr id="9" name="TextBox 8"/>
          <p:cNvSpPr txBox="1"/>
          <p:nvPr/>
        </p:nvSpPr>
        <p:spPr>
          <a:xfrm>
            <a:off x="5181600" y="6477000"/>
            <a:ext cx="3886200" cy="307777"/>
          </a:xfrm>
          <a:prstGeom prst="rect">
            <a:avLst/>
          </a:prstGeom>
          <a:noFill/>
        </p:spPr>
        <p:txBody>
          <a:bodyPr wrap="square" rtlCol="0">
            <a:spAutoFit/>
          </a:bodyPr>
          <a:lstStyle/>
          <a:p>
            <a:pPr algn="r"/>
            <a:r>
              <a:rPr lang="en-US" sz="1400" b="0" dirty="0">
                <a:solidFill>
                  <a:schemeClr val="bg1"/>
                </a:solidFill>
              </a:rPr>
              <a:t>Sentence of length </a:t>
            </a:r>
            <a:r>
              <a:rPr lang="en-US" sz="1400" b="0" i="1" dirty="0">
                <a:solidFill>
                  <a:schemeClr val="bg1"/>
                </a:solidFill>
              </a:rPr>
              <a:t>s</a:t>
            </a:r>
            <a:r>
              <a:rPr lang="en-US" sz="1400" b="0" dirty="0">
                <a:solidFill>
                  <a:schemeClr val="bg1"/>
                </a:solidFill>
              </a:rPr>
              <a:t>, how many trigrams?</a:t>
            </a:r>
            <a:endParaRPr lang="en-US" sz="1400" b="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355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35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5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4" grpId="1" animBg="1"/>
      <p:bldP spid="23557" grpId="0" animBg="1"/>
      <p:bldP spid="2356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300"/>
            <a:ext cx="8686800" cy="1028700"/>
          </a:xfrm>
        </p:spPr>
        <p:txBody>
          <a:bodyPr/>
          <a:lstStyle/>
          <a:p>
            <a:r>
              <a:rPr lang="en-US" dirty="0"/>
              <a:t>Information Retrieval Cycle</a:t>
            </a:r>
            <a:endParaRPr lang="en-US" dirty="0"/>
          </a:p>
        </p:txBody>
      </p:sp>
      <p:sp>
        <p:nvSpPr>
          <p:cNvPr id="3" name="Rectangle 3"/>
          <p:cNvSpPr>
            <a:spLocks noChangeArrowheads="1"/>
          </p:cNvSpPr>
          <p:nvPr/>
        </p:nvSpPr>
        <p:spPr bwMode="auto">
          <a:xfrm>
            <a:off x="844550" y="1295400"/>
            <a:ext cx="1279525" cy="5476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Source</a:t>
            </a:r>
            <a:endParaRPr lang="en-US" b="0" dirty="0">
              <a:solidFill>
                <a:schemeClr val="bg1"/>
              </a:solidFill>
            </a:endParaRPr>
          </a:p>
          <a:p>
            <a:pPr algn="ctr" eaLnBrk="1" hangingPunct="1"/>
            <a:r>
              <a:rPr lang="en-US" b="0" dirty="0">
                <a:solidFill>
                  <a:schemeClr val="bg1"/>
                </a:solidFill>
              </a:rPr>
              <a:t>Selection</a:t>
            </a:r>
            <a:endParaRPr lang="en-US" b="0" dirty="0">
              <a:solidFill>
                <a:schemeClr val="bg1"/>
              </a:solidFill>
            </a:endParaRPr>
          </a:p>
        </p:txBody>
      </p:sp>
      <p:sp>
        <p:nvSpPr>
          <p:cNvPr id="4" name="Rectangle 5"/>
          <p:cNvSpPr>
            <a:spLocks noChangeArrowheads="1"/>
          </p:cNvSpPr>
          <p:nvPr/>
        </p:nvSpPr>
        <p:spPr bwMode="auto">
          <a:xfrm>
            <a:off x="3206750" y="2971800"/>
            <a:ext cx="1279525" cy="5476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eaLnBrk="1" hangingPunct="1"/>
            <a:r>
              <a:rPr lang="en-US" b="0" dirty="0">
                <a:solidFill>
                  <a:schemeClr val="bg1"/>
                </a:solidFill>
              </a:rPr>
              <a:t>Search</a:t>
            </a:r>
            <a:endParaRPr lang="en-US" b="0" dirty="0">
              <a:solidFill>
                <a:schemeClr val="bg1"/>
              </a:solidFill>
            </a:endParaRPr>
          </a:p>
        </p:txBody>
      </p:sp>
      <p:grpSp>
        <p:nvGrpSpPr>
          <p:cNvPr id="5" name="Group 36"/>
          <p:cNvGrpSpPr/>
          <p:nvPr/>
        </p:nvGrpSpPr>
        <p:grpSpPr bwMode="auto">
          <a:xfrm>
            <a:off x="3267075" y="2330450"/>
            <a:ext cx="1158875" cy="641350"/>
            <a:chOff x="2438" y="1468"/>
            <a:chExt cx="730" cy="404"/>
          </a:xfrm>
        </p:grpSpPr>
        <p:cxnSp>
          <p:nvCxnSpPr>
            <p:cNvPr id="6" name="AutoShape 6"/>
            <p:cNvCxnSpPr>
              <a:cxnSpLocks noChangeShapeType="1"/>
              <a:stCxn id="20" idx="3"/>
              <a:endCxn id="4" idx="0"/>
            </p:cNvCxnSpPr>
            <p:nvPr/>
          </p:nvCxnSpPr>
          <p:spPr bwMode="auto">
            <a:xfrm>
              <a:off x="2438" y="1517"/>
              <a:ext cx="365" cy="355"/>
            </a:xfrm>
            <a:prstGeom prst="curvedConnector2">
              <a:avLst/>
            </a:prstGeom>
            <a:ln w="15875">
              <a:tailEnd type="triangle" w="med" len="med"/>
            </a:ln>
          </p:spPr>
          <p:style>
            <a:lnRef idx="2">
              <a:schemeClr val="dk1"/>
            </a:lnRef>
            <a:fillRef idx="0">
              <a:schemeClr val="dk1"/>
            </a:fillRef>
            <a:effectRef idx="1">
              <a:schemeClr val="dk1"/>
            </a:effectRef>
            <a:fontRef idx="minor">
              <a:schemeClr val="tx1"/>
            </a:fontRef>
          </p:style>
        </p:cxnSp>
        <p:sp>
          <p:nvSpPr>
            <p:cNvPr id="7" name="Text Box 7"/>
            <p:cNvSpPr txBox="1">
              <a:spLocks noChangeArrowheads="1"/>
            </p:cNvSpPr>
            <p:nvPr/>
          </p:nvSpPr>
          <p:spPr bwMode="auto">
            <a:xfrm>
              <a:off x="2678" y="1468"/>
              <a:ext cx="490" cy="213"/>
            </a:xfrm>
            <a:prstGeom prst="rect">
              <a:avLst/>
            </a:prstGeom>
            <a:noFill/>
            <a:ln w="9525">
              <a:noFill/>
              <a:miter lim="800000"/>
            </a:ln>
          </p:spPr>
          <p:txBody>
            <a:bodyPr>
              <a:spAutoFit/>
            </a:bodyPr>
            <a:lstStyle/>
            <a:p>
              <a:pPr eaLnBrk="1" hangingPunct="1"/>
              <a:r>
                <a:rPr lang="en-US" dirty="0">
                  <a:solidFill>
                    <a:schemeClr val="bg1"/>
                  </a:solidFill>
                </a:rPr>
                <a:t>Query</a:t>
              </a:r>
              <a:endParaRPr lang="en-US" dirty="0">
                <a:solidFill>
                  <a:schemeClr val="bg1"/>
                </a:solidFill>
              </a:endParaRPr>
            </a:p>
          </p:txBody>
        </p:sp>
      </p:grpSp>
      <p:sp>
        <p:nvSpPr>
          <p:cNvPr id="8" name="Rectangle 9"/>
          <p:cNvSpPr>
            <a:spLocks noChangeArrowheads="1"/>
          </p:cNvSpPr>
          <p:nvPr/>
        </p:nvSpPr>
        <p:spPr bwMode="auto">
          <a:xfrm>
            <a:off x="4425950" y="3810000"/>
            <a:ext cx="1279525" cy="547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Selection</a:t>
            </a:r>
            <a:endParaRPr lang="en-US" b="0">
              <a:solidFill>
                <a:schemeClr val="bg1"/>
              </a:solidFill>
            </a:endParaRPr>
          </a:p>
        </p:txBody>
      </p:sp>
      <p:grpSp>
        <p:nvGrpSpPr>
          <p:cNvPr id="9" name="Group 37"/>
          <p:cNvGrpSpPr/>
          <p:nvPr/>
        </p:nvGrpSpPr>
        <p:grpSpPr bwMode="auto">
          <a:xfrm>
            <a:off x="4495800" y="3168650"/>
            <a:ext cx="1295400" cy="641350"/>
            <a:chOff x="3258" y="1996"/>
            <a:chExt cx="816" cy="404"/>
          </a:xfrm>
        </p:grpSpPr>
        <p:cxnSp>
          <p:nvCxnSpPr>
            <p:cNvPr id="10" name="AutoShape 10"/>
            <p:cNvCxnSpPr>
              <a:cxnSpLocks noChangeShapeType="1"/>
              <a:stCxn id="4" idx="3"/>
              <a:endCxn id="8" idx="0"/>
            </p:cNvCxnSpPr>
            <p:nvPr/>
          </p:nvCxnSpPr>
          <p:spPr bwMode="auto">
            <a:xfrm>
              <a:off x="3258" y="2045"/>
              <a:ext cx="365" cy="355"/>
            </a:xfrm>
            <a:prstGeom prst="curvedConnector2">
              <a:avLst/>
            </a:prstGeom>
            <a:ln w="15875">
              <a:tailEnd type="triangle" w="med" len="med"/>
            </a:ln>
          </p:spPr>
          <p:style>
            <a:lnRef idx="2">
              <a:schemeClr val="dk1"/>
            </a:lnRef>
            <a:fillRef idx="0">
              <a:schemeClr val="dk1"/>
            </a:fillRef>
            <a:effectRef idx="1">
              <a:schemeClr val="dk1"/>
            </a:effectRef>
            <a:fontRef idx="minor">
              <a:schemeClr val="tx1"/>
            </a:fontRef>
          </p:style>
        </p:cxnSp>
        <p:sp>
          <p:nvSpPr>
            <p:cNvPr id="11" name="Text Box 11"/>
            <p:cNvSpPr txBox="1">
              <a:spLocks noChangeArrowheads="1"/>
            </p:cNvSpPr>
            <p:nvPr/>
          </p:nvSpPr>
          <p:spPr bwMode="auto">
            <a:xfrm>
              <a:off x="3491" y="1996"/>
              <a:ext cx="583" cy="213"/>
            </a:xfrm>
            <a:prstGeom prst="rect">
              <a:avLst/>
            </a:prstGeom>
            <a:noFill/>
            <a:ln w="9525">
              <a:noFill/>
              <a:miter lim="800000"/>
            </a:ln>
          </p:spPr>
          <p:txBody>
            <a:bodyPr wrap="none">
              <a:spAutoFit/>
            </a:bodyPr>
            <a:lstStyle/>
            <a:p>
              <a:pPr eaLnBrk="1" hangingPunct="1"/>
              <a:r>
                <a:rPr lang="en-US" dirty="0">
                  <a:solidFill>
                    <a:schemeClr val="bg1"/>
                  </a:solidFill>
                </a:rPr>
                <a:t>Results</a:t>
              </a:r>
              <a:endParaRPr lang="en-US" dirty="0">
                <a:solidFill>
                  <a:schemeClr val="bg1"/>
                </a:solidFill>
              </a:endParaRPr>
            </a:p>
          </p:txBody>
        </p:sp>
      </p:grpSp>
      <p:sp>
        <p:nvSpPr>
          <p:cNvPr id="12" name="Rectangle 13"/>
          <p:cNvSpPr>
            <a:spLocks noChangeArrowheads="1"/>
          </p:cNvSpPr>
          <p:nvPr/>
        </p:nvSpPr>
        <p:spPr bwMode="auto">
          <a:xfrm>
            <a:off x="5645150" y="4648200"/>
            <a:ext cx="1279525" cy="547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a:solidFill>
                  <a:schemeClr val="bg1"/>
                </a:solidFill>
              </a:rPr>
              <a:t>Examination</a:t>
            </a:r>
            <a:endParaRPr lang="en-US" b="0">
              <a:solidFill>
                <a:schemeClr val="bg1"/>
              </a:solidFill>
            </a:endParaRPr>
          </a:p>
        </p:txBody>
      </p:sp>
      <p:grpSp>
        <p:nvGrpSpPr>
          <p:cNvPr id="13" name="Group 38"/>
          <p:cNvGrpSpPr/>
          <p:nvPr/>
        </p:nvGrpSpPr>
        <p:grpSpPr bwMode="auto">
          <a:xfrm>
            <a:off x="5715000" y="3962400"/>
            <a:ext cx="1524000" cy="685800"/>
            <a:chOff x="4026" y="2496"/>
            <a:chExt cx="960" cy="432"/>
          </a:xfrm>
        </p:grpSpPr>
        <p:cxnSp>
          <p:nvCxnSpPr>
            <p:cNvPr id="14" name="AutoShape 14"/>
            <p:cNvCxnSpPr>
              <a:cxnSpLocks noChangeShapeType="1"/>
              <a:stCxn id="8" idx="3"/>
              <a:endCxn id="12" idx="0"/>
            </p:cNvCxnSpPr>
            <p:nvPr/>
          </p:nvCxnSpPr>
          <p:spPr bwMode="auto">
            <a:xfrm>
              <a:off x="4026" y="2573"/>
              <a:ext cx="365" cy="355"/>
            </a:xfrm>
            <a:prstGeom prst="curvedConnector2">
              <a:avLst/>
            </a:prstGeom>
            <a:ln w="15875">
              <a:tailEnd type="triangle" w="med" len="med"/>
            </a:ln>
          </p:spPr>
          <p:style>
            <a:lnRef idx="2">
              <a:schemeClr val="dk1"/>
            </a:lnRef>
            <a:fillRef idx="0">
              <a:schemeClr val="dk1"/>
            </a:fillRef>
            <a:effectRef idx="1">
              <a:schemeClr val="dk1"/>
            </a:effectRef>
            <a:fontRef idx="minor">
              <a:schemeClr val="tx1"/>
            </a:fontRef>
          </p:style>
        </p:cxnSp>
        <p:sp>
          <p:nvSpPr>
            <p:cNvPr id="15" name="Text Box 15"/>
            <p:cNvSpPr txBox="1">
              <a:spLocks noChangeArrowheads="1"/>
            </p:cNvSpPr>
            <p:nvPr/>
          </p:nvSpPr>
          <p:spPr bwMode="auto">
            <a:xfrm>
              <a:off x="4223" y="2496"/>
              <a:ext cx="763" cy="212"/>
            </a:xfrm>
            <a:prstGeom prst="rect">
              <a:avLst/>
            </a:prstGeom>
            <a:noFill/>
            <a:ln w="9525">
              <a:noFill/>
              <a:miter lim="800000"/>
            </a:ln>
          </p:spPr>
          <p:txBody>
            <a:bodyPr wrap="none">
              <a:spAutoFit/>
            </a:bodyPr>
            <a:lstStyle/>
            <a:p>
              <a:pPr eaLnBrk="1" hangingPunct="1"/>
              <a:r>
                <a:rPr lang="en-US" b="0" dirty="0">
                  <a:solidFill>
                    <a:schemeClr val="bg1"/>
                  </a:solidFill>
                </a:rPr>
                <a:t>Documents</a:t>
              </a:r>
              <a:endParaRPr lang="en-US" b="0" dirty="0">
                <a:solidFill>
                  <a:schemeClr val="bg1"/>
                </a:solidFill>
              </a:endParaRPr>
            </a:p>
          </p:txBody>
        </p:sp>
      </p:grpSp>
      <p:sp>
        <p:nvSpPr>
          <p:cNvPr id="16" name="Rectangle 17"/>
          <p:cNvSpPr>
            <a:spLocks noChangeArrowheads="1"/>
          </p:cNvSpPr>
          <p:nvPr/>
        </p:nvSpPr>
        <p:spPr bwMode="auto">
          <a:xfrm>
            <a:off x="6848475" y="5454650"/>
            <a:ext cx="1279525" cy="5476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hangingPunct="1"/>
            <a:r>
              <a:rPr lang="en-US" b="0" dirty="0">
                <a:solidFill>
                  <a:schemeClr val="bg1"/>
                </a:solidFill>
              </a:rPr>
              <a:t>Delivery</a:t>
            </a:r>
            <a:endParaRPr lang="en-US" b="0" dirty="0">
              <a:solidFill>
                <a:schemeClr val="bg1"/>
              </a:solidFill>
            </a:endParaRPr>
          </a:p>
        </p:txBody>
      </p:sp>
      <p:grpSp>
        <p:nvGrpSpPr>
          <p:cNvPr id="17" name="Group 39"/>
          <p:cNvGrpSpPr/>
          <p:nvPr/>
        </p:nvGrpSpPr>
        <p:grpSpPr bwMode="auto">
          <a:xfrm>
            <a:off x="6934200" y="4845050"/>
            <a:ext cx="1600200" cy="609600"/>
            <a:chOff x="4794" y="3052"/>
            <a:chExt cx="1008" cy="384"/>
          </a:xfrm>
        </p:grpSpPr>
        <p:cxnSp>
          <p:nvCxnSpPr>
            <p:cNvPr id="18" name="AutoShape 18"/>
            <p:cNvCxnSpPr>
              <a:cxnSpLocks noChangeShapeType="1"/>
              <a:stCxn id="12" idx="3"/>
              <a:endCxn id="16" idx="0"/>
            </p:cNvCxnSpPr>
            <p:nvPr/>
          </p:nvCxnSpPr>
          <p:spPr bwMode="auto">
            <a:xfrm>
              <a:off x="4794" y="3101"/>
              <a:ext cx="355" cy="335"/>
            </a:xfrm>
            <a:prstGeom prst="curvedConnector2">
              <a:avLst/>
            </a:prstGeom>
            <a:ln w="15875">
              <a:tailEnd type="triangle" w="med" len="med"/>
            </a:ln>
          </p:spPr>
          <p:style>
            <a:lnRef idx="2">
              <a:schemeClr val="dk1"/>
            </a:lnRef>
            <a:fillRef idx="0">
              <a:schemeClr val="dk1"/>
            </a:fillRef>
            <a:effectRef idx="1">
              <a:schemeClr val="dk1"/>
            </a:effectRef>
            <a:fontRef idx="minor">
              <a:schemeClr val="tx1"/>
            </a:fontRef>
          </p:style>
        </p:cxnSp>
        <p:sp>
          <p:nvSpPr>
            <p:cNvPr id="19" name="Text Box 19"/>
            <p:cNvSpPr txBox="1">
              <a:spLocks noChangeArrowheads="1"/>
            </p:cNvSpPr>
            <p:nvPr/>
          </p:nvSpPr>
          <p:spPr bwMode="auto">
            <a:xfrm>
              <a:off x="5038" y="3052"/>
              <a:ext cx="764" cy="213"/>
            </a:xfrm>
            <a:prstGeom prst="rect">
              <a:avLst/>
            </a:prstGeom>
            <a:noFill/>
            <a:ln w="9525">
              <a:noFill/>
              <a:miter lim="800000"/>
            </a:ln>
          </p:spPr>
          <p:txBody>
            <a:bodyPr wrap="none">
              <a:spAutoFit/>
            </a:bodyPr>
            <a:lstStyle/>
            <a:p>
              <a:pPr eaLnBrk="1" hangingPunct="1"/>
              <a:r>
                <a:rPr lang="en-US" b="0">
                  <a:solidFill>
                    <a:schemeClr val="bg1"/>
                  </a:solidFill>
                </a:rPr>
                <a:t>Information</a:t>
              </a:r>
              <a:endParaRPr lang="en-US" b="0">
                <a:solidFill>
                  <a:schemeClr val="bg1"/>
                </a:solidFill>
              </a:endParaRPr>
            </a:p>
          </p:txBody>
        </p:sp>
      </p:grpSp>
      <p:sp>
        <p:nvSpPr>
          <p:cNvPr id="20" name="Rectangle 21"/>
          <p:cNvSpPr>
            <a:spLocks noChangeArrowheads="1"/>
          </p:cNvSpPr>
          <p:nvPr/>
        </p:nvSpPr>
        <p:spPr bwMode="auto">
          <a:xfrm>
            <a:off x="1987550" y="2133600"/>
            <a:ext cx="1279525" cy="547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eaLnBrk="1" hangingPunct="1"/>
            <a:r>
              <a:rPr lang="en-US" b="0" dirty="0">
                <a:solidFill>
                  <a:schemeClr val="bg1"/>
                </a:solidFill>
              </a:rPr>
              <a:t>Query</a:t>
            </a:r>
            <a:endParaRPr lang="en-US" b="0" dirty="0">
              <a:solidFill>
                <a:schemeClr val="bg1"/>
              </a:solidFill>
            </a:endParaRPr>
          </a:p>
          <a:p>
            <a:pPr algn="ctr" eaLnBrk="1" hangingPunct="1"/>
            <a:r>
              <a:rPr lang="en-US" b="0" dirty="0">
                <a:solidFill>
                  <a:schemeClr val="bg1"/>
                </a:solidFill>
              </a:rPr>
              <a:t>Formulation</a:t>
            </a:r>
            <a:endParaRPr lang="en-US" b="0" dirty="0">
              <a:solidFill>
                <a:schemeClr val="bg1"/>
              </a:solidFill>
            </a:endParaRPr>
          </a:p>
        </p:txBody>
      </p:sp>
      <p:grpSp>
        <p:nvGrpSpPr>
          <p:cNvPr id="21" name="Group 35"/>
          <p:cNvGrpSpPr/>
          <p:nvPr/>
        </p:nvGrpSpPr>
        <p:grpSpPr bwMode="auto">
          <a:xfrm>
            <a:off x="2133600" y="1447800"/>
            <a:ext cx="1371600" cy="685800"/>
            <a:chOff x="1770" y="912"/>
            <a:chExt cx="864" cy="432"/>
          </a:xfrm>
        </p:grpSpPr>
        <p:cxnSp>
          <p:nvCxnSpPr>
            <p:cNvPr id="22" name="AutoShape 22"/>
            <p:cNvCxnSpPr>
              <a:cxnSpLocks noChangeShapeType="1"/>
              <a:stCxn id="3" idx="3"/>
              <a:endCxn id="20" idx="0"/>
            </p:cNvCxnSpPr>
            <p:nvPr/>
          </p:nvCxnSpPr>
          <p:spPr bwMode="auto">
            <a:xfrm>
              <a:off x="1770" y="989"/>
              <a:ext cx="317" cy="355"/>
            </a:xfrm>
            <a:prstGeom prst="curvedConnector2">
              <a:avLst/>
            </a:prstGeom>
            <a:ln w="15875">
              <a:tailEnd type="triangle" w="med" len="med"/>
            </a:ln>
          </p:spPr>
          <p:style>
            <a:lnRef idx="2">
              <a:schemeClr val="dk1"/>
            </a:lnRef>
            <a:fillRef idx="0">
              <a:schemeClr val="dk1"/>
            </a:fillRef>
            <a:effectRef idx="1">
              <a:schemeClr val="dk1"/>
            </a:effectRef>
            <a:fontRef idx="minor">
              <a:schemeClr val="tx1"/>
            </a:fontRef>
          </p:style>
        </p:cxnSp>
        <p:sp>
          <p:nvSpPr>
            <p:cNvPr id="23" name="Text Box 23"/>
            <p:cNvSpPr txBox="1">
              <a:spLocks noChangeArrowheads="1"/>
            </p:cNvSpPr>
            <p:nvPr/>
          </p:nvSpPr>
          <p:spPr bwMode="auto">
            <a:xfrm>
              <a:off x="1971" y="912"/>
              <a:ext cx="663" cy="212"/>
            </a:xfrm>
            <a:prstGeom prst="rect">
              <a:avLst/>
            </a:prstGeom>
            <a:noFill/>
            <a:ln w="9525">
              <a:noFill/>
              <a:miter lim="800000"/>
            </a:ln>
          </p:spPr>
          <p:txBody>
            <a:bodyPr wrap="none">
              <a:spAutoFit/>
            </a:bodyPr>
            <a:lstStyle/>
            <a:p>
              <a:pPr eaLnBrk="1" hangingPunct="1"/>
              <a:r>
                <a:rPr lang="en-US" b="0" dirty="0">
                  <a:solidFill>
                    <a:schemeClr val="bg1"/>
                  </a:solidFill>
                </a:rPr>
                <a:t>Resource</a:t>
              </a:r>
              <a:endParaRPr lang="en-US" b="0" dirty="0">
                <a:solidFill>
                  <a:schemeClr val="bg1"/>
                </a:solidFill>
              </a:endParaRPr>
            </a:p>
          </p:txBody>
        </p:sp>
      </p:grpSp>
      <p:grpSp>
        <p:nvGrpSpPr>
          <p:cNvPr id="24" name="Group 41"/>
          <p:cNvGrpSpPr/>
          <p:nvPr/>
        </p:nvGrpSpPr>
        <p:grpSpPr bwMode="auto">
          <a:xfrm>
            <a:off x="1562100" y="1843088"/>
            <a:ext cx="4805363" cy="3871912"/>
            <a:chOff x="1364" y="1161"/>
            <a:chExt cx="3027" cy="2439"/>
          </a:xfrm>
        </p:grpSpPr>
        <p:sp>
          <p:nvSpPr>
            <p:cNvPr id="25" name="Text Box 29"/>
            <p:cNvSpPr txBox="1">
              <a:spLocks noChangeArrowheads="1"/>
            </p:cNvSpPr>
            <p:nvPr/>
          </p:nvSpPr>
          <p:spPr bwMode="auto">
            <a:xfrm>
              <a:off x="1364" y="3408"/>
              <a:ext cx="1324" cy="192"/>
            </a:xfrm>
            <a:prstGeom prst="rect">
              <a:avLst/>
            </a:prstGeom>
            <a:noFill/>
            <a:ln w="9525">
              <a:noFill/>
              <a:miter lim="800000"/>
            </a:ln>
          </p:spPr>
          <p:txBody>
            <a:bodyPr>
              <a:spAutoFit/>
            </a:bodyPr>
            <a:lstStyle/>
            <a:p>
              <a:pPr eaLnBrk="1" hangingPunct="1"/>
              <a:r>
                <a:rPr lang="en-US" sz="1400" b="0" i="1" dirty="0">
                  <a:solidFill>
                    <a:schemeClr val="bg1"/>
                  </a:solidFill>
                </a:rPr>
                <a:t>source reselection</a:t>
              </a:r>
              <a:endParaRPr lang="en-US" sz="1400" b="0" i="1" dirty="0">
                <a:solidFill>
                  <a:schemeClr val="bg1"/>
                </a:solidFill>
              </a:endParaRPr>
            </a:p>
          </p:txBody>
        </p:sp>
        <p:cxnSp>
          <p:nvCxnSpPr>
            <p:cNvPr id="26" name="AutoShape 33"/>
            <p:cNvCxnSpPr>
              <a:cxnSpLocks noChangeShapeType="1"/>
              <a:stCxn id="12" idx="2"/>
              <a:endCxn id="3" idx="2"/>
            </p:cNvCxnSpPr>
            <p:nvPr/>
          </p:nvCxnSpPr>
          <p:spPr bwMode="auto">
            <a:xfrm rot="5400000" flipH="1">
              <a:off x="1823" y="705"/>
              <a:ext cx="2112" cy="3024"/>
            </a:xfrm>
            <a:prstGeom prst="bentConnector3">
              <a:avLst>
                <a:gd name="adj1" fmla="val -6819"/>
              </a:avLst>
            </a:prstGeom>
            <a:ln w="12700">
              <a:tailEnd type="triangle" w="med" len="med"/>
            </a:ln>
          </p:spPr>
          <p:style>
            <a:lnRef idx="2">
              <a:schemeClr val="dk1"/>
            </a:lnRef>
            <a:fillRef idx="0">
              <a:schemeClr val="dk1"/>
            </a:fillRef>
            <a:effectRef idx="1">
              <a:schemeClr val="dk1"/>
            </a:effectRef>
            <a:fontRef idx="minor">
              <a:schemeClr val="tx1"/>
            </a:fontRef>
          </p:style>
        </p:cxnSp>
        <p:cxnSp>
          <p:nvCxnSpPr>
            <p:cNvPr id="27" name="AutoShape 34"/>
            <p:cNvCxnSpPr>
              <a:cxnSpLocks noChangeShapeType="1"/>
              <a:stCxn id="8" idx="2"/>
              <a:endCxn id="3" idx="2"/>
            </p:cNvCxnSpPr>
            <p:nvPr/>
          </p:nvCxnSpPr>
          <p:spPr bwMode="auto">
            <a:xfrm rot="5400000" flipH="1">
              <a:off x="1703" y="825"/>
              <a:ext cx="1584" cy="2256"/>
            </a:xfrm>
            <a:prstGeom prst="bentConnector3">
              <a:avLst>
                <a:gd name="adj1" fmla="val -9093"/>
              </a:avLst>
            </a:prstGeom>
            <a:ln w="12700">
              <a:tailEnd type="triangle" w="med" len="med"/>
            </a:ln>
          </p:spPr>
          <p:style>
            <a:lnRef idx="2">
              <a:schemeClr val="dk1"/>
            </a:lnRef>
            <a:fillRef idx="0">
              <a:schemeClr val="dk1"/>
            </a:fillRef>
            <a:effectRef idx="1">
              <a:schemeClr val="dk1"/>
            </a:effectRef>
            <a:fontRef idx="minor">
              <a:schemeClr val="tx1"/>
            </a:fontRef>
          </p:style>
        </p:cxnSp>
      </p:grpSp>
      <p:grpSp>
        <p:nvGrpSpPr>
          <p:cNvPr id="28" name="Group 46"/>
          <p:cNvGrpSpPr/>
          <p:nvPr/>
        </p:nvGrpSpPr>
        <p:grpSpPr bwMode="auto">
          <a:xfrm>
            <a:off x="1752600" y="2681287"/>
            <a:ext cx="3892550" cy="2387599"/>
            <a:chOff x="1484" y="1689"/>
            <a:chExt cx="2452" cy="1504"/>
          </a:xfrm>
        </p:grpSpPr>
        <p:sp>
          <p:nvSpPr>
            <p:cNvPr id="29" name="Text Box 47"/>
            <p:cNvSpPr txBox="1">
              <a:spLocks noChangeArrowheads="1"/>
            </p:cNvSpPr>
            <p:nvPr/>
          </p:nvSpPr>
          <p:spPr bwMode="auto">
            <a:xfrm>
              <a:off x="1484" y="2592"/>
              <a:ext cx="1184" cy="601"/>
            </a:xfrm>
            <a:prstGeom prst="rect">
              <a:avLst/>
            </a:prstGeom>
            <a:noFill/>
            <a:ln w="9525">
              <a:noFill/>
              <a:miter lim="800000"/>
            </a:ln>
          </p:spPr>
          <p:txBody>
            <a:bodyPr wrap="none">
              <a:spAutoFit/>
            </a:bodyPr>
            <a:lstStyle/>
            <a:p>
              <a:pPr eaLnBrk="1" hangingPunct="1"/>
              <a:r>
                <a:rPr lang="en-US" sz="1400" b="0" i="1" dirty="0">
                  <a:solidFill>
                    <a:schemeClr val="bg1"/>
                  </a:solidFill>
                </a:rPr>
                <a:t>System discovery</a:t>
              </a:r>
              <a:endParaRPr lang="en-US" sz="1400" b="0" i="1" dirty="0">
                <a:solidFill>
                  <a:schemeClr val="bg1"/>
                </a:solidFill>
              </a:endParaRPr>
            </a:p>
            <a:p>
              <a:pPr eaLnBrk="1" hangingPunct="1"/>
              <a:r>
                <a:rPr lang="en-US" sz="1400" b="0" i="1" dirty="0">
                  <a:solidFill>
                    <a:schemeClr val="bg1"/>
                  </a:solidFill>
                </a:rPr>
                <a:t>Vocabulary discovery</a:t>
              </a:r>
              <a:endParaRPr lang="en-US" sz="1400" b="0" i="1" dirty="0">
                <a:solidFill>
                  <a:schemeClr val="bg1"/>
                </a:solidFill>
              </a:endParaRPr>
            </a:p>
            <a:p>
              <a:pPr eaLnBrk="1" hangingPunct="1"/>
              <a:r>
                <a:rPr lang="en-US" sz="1400" b="0" i="1" dirty="0">
                  <a:solidFill>
                    <a:schemeClr val="bg1"/>
                  </a:solidFill>
                </a:rPr>
                <a:t>Concept discovery</a:t>
              </a:r>
              <a:endParaRPr lang="en-US" sz="1400" b="0" i="1" dirty="0">
                <a:solidFill>
                  <a:schemeClr val="bg1"/>
                </a:solidFill>
              </a:endParaRPr>
            </a:p>
            <a:p>
              <a:pPr eaLnBrk="1" hangingPunct="1"/>
              <a:r>
                <a:rPr lang="en-US" sz="1400" b="0" i="1" dirty="0">
                  <a:solidFill>
                    <a:schemeClr val="bg1"/>
                  </a:solidFill>
                </a:rPr>
                <a:t>Document discovery</a:t>
              </a:r>
              <a:endParaRPr lang="en-US" sz="1400" b="0" i="1" dirty="0">
                <a:solidFill>
                  <a:schemeClr val="bg1"/>
                </a:solidFill>
              </a:endParaRPr>
            </a:p>
          </p:txBody>
        </p:sp>
        <p:cxnSp>
          <p:nvCxnSpPr>
            <p:cNvPr id="30" name="AutoShape 48"/>
            <p:cNvCxnSpPr>
              <a:cxnSpLocks noChangeShapeType="1"/>
            </p:cNvCxnSpPr>
            <p:nvPr/>
          </p:nvCxnSpPr>
          <p:spPr bwMode="auto">
            <a:xfrm rot="10800000">
              <a:off x="2035" y="1689"/>
              <a:ext cx="1901" cy="1412"/>
            </a:xfrm>
            <a:prstGeom prst="curvedConnector2">
              <a:avLst/>
            </a:prstGeom>
            <a:ln w="15875">
              <a:tailEnd type="triangle" w="med" len="med"/>
            </a:ln>
          </p:spPr>
          <p:style>
            <a:lnRef idx="2">
              <a:schemeClr val="dk1"/>
            </a:lnRef>
            <a:fillRef idx="0">
              <a:schemeClr val="dk1"/>
            </a:fillRef>
            <a:effectRef idx="1">
              <a:schemeClr val="dk1"/>
            </a:effectRef>
            <a:fontRef idx="minor">
              <a:schemeClr val="tx1"/>
            </a:fontRef>
          </p:style>
        </p:cxnSp>
        <p:cxnSp>
          <p:nvCxnSpPr>
            <p:cNvPr id="31" name="AutoShape 49"/>
            <p:cNvCxnSpPr>
              <a:cxnSpLocks noChangeShapeType="1"/>
            </p:cNvCxnSpPr>
            <p:nvPr/>
          </p:nvCxnSpPr>
          <p:spPr bwMode="auto">
            <a:xfrm rot="10800000">
              <a:off x="2035" y="1689"/>
              <a:ext cx="1133" cy="884"/>
            </a:xfrm>
            <a:prstGeom prst="curvedConnector2">
              <a:avLst/>
            </a:prstGeom>
            <a:ln w="15875">
              <a:tailEnd type="triangle" w="med" len="med"/>
            </a:ln>
          </p:spPr>
          <p:style>
            <a:lnRef idx="2">
              <a:schemeClr val="dk1"/>
            </a:lnRef>
            <a:fillRef idx="0">
              <a:schemeClr val="dk1"/>
            </a:fillRef>
            <a:effectRef idx="1">
              <a:schemeClr val="dk1"/>
            </a:effectRef>
            <a:fontRef idx="minor">
              <a:schemeClr val="tx1"/>
            </a:fontRef>
          </p:style>
        </p:cxnSp>
      </p:grpSp>
      <p:sp>
        <p:nvSpPr>
          <p:cNvPr id="32" name="Slide Number Placeholder 3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par>
                                <p:cTn id="20" presetID="9"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9" presetClass="entr" presetSubtype="0"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2" grpId="0" animBg="1"/>
      <p:bldP spid="16" grpId="0" animBg="1"/>
      <p:bldP spid="2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52400" y="114300"/>
            <a:ext cx="8686800" cy="1028700"/>
          </a:xfrm>
        </p:spPr>
        <p:txBody>
          <a:bodyPr/>
          <a:lstStyle/>
          <a:p>
            <a:r>
              <a:rPr lang="en-US"/>
              <a:t>Computing Probabilities</a:t>
            </a:r>
            <a:endParaRPr lang="en-US"/>
          </a:p>
        </p:txBody>
      </p:sp>
      <p:sp>
        <p:nvSpPr>
          <p:cNvPr id="27650" name="Rectangle 2"/>
          <p:cNvSpPr/>
          <p:nvPr/>
        </p:nvSpPr>
        <p:spPr bwMode="auto">
          <a:xfrm>
            <a:off x="3149437" y="4905732"/>
            <a:ext cx="2837316" cy="43088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800" dirty="0">
                <a:solidFill>
                  <a:srgbClr val="000000"/>
                </a:solidFill>
                <a:latin typeface="+mn-lt"/>
                <a:ea typeface="Gill Sans" charset="0"/>
                <a:cs typeface="Gill Sans" charset="0"/>
                <a:sym typeface="Gill Sans" charset="0"/>
              </a:rPr>
              <a:t>Is this practical?</a:t>
            </a:r>
            <a:endParaRPr lang="en-US" sz="2800" dirty="0">
              <a:solidFill>
                <a:srgbClr val="000000"/>
              </a:solidFill>
              <a:latin typeface="+mn-lt"/>
              <a:ea typeface="Gill Sans" charset="0"/>
              <a:cs typeface="Gill Sans" charset="0"/>
              <a:sym typeface="Gill Sans" charset="0"/>
            </a:endParaRPr>
          </a:p>
        </p:txBody>
      </p:sp>
      <p:sp>
        <p:nvSpPr>
          <p:cNvPr id="27651" name="Rectangle 3"/>
          <p:cNvSpPr/>
          <p:nvPr/>
        </p:nvSpPr>
        <p:spPr bwMode="auto">
          <a:xfrm>
            <a:off x="716322" y="5525871"/>
            <a:ext cx="7702430" cy="369332"/>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400" b="0" dirty="0">
                <a:solidFill>
                  <a:srgbClr val="000000"/>
                </a:solidFill>
                <a:latin typeface="+mn-lt"/>
                <a:ea typeface="Gill Sans" charset="0"/>
                <a:cs typeface="Gill Sans" charset="0"/>
                <a:sym typeface="Gill Sans" charset="0"/>
              </a:rPr>
              <a:t>No! Can’t keep track of all possible histories of all words!</a:t>
            </a:r>
            <a:endParaRPr lang="en-US" sz="2400" b="0" dirty="0">
              <a:solidFill>
                <a:srgbClr val="000000"/>
              </a:solidFill>
              <a:latin typeface="+mn-lt"/>
              <a:ea typeface="Gill Sans" charset="0"/>
              <a:cs typeface="Gill Sans" charset="0"/>
              <a:sym typeface="Gill Sans" charset="0"/>
            </a:endParaRPr>
          </a:p>
        </p:txBody>
      </p:sp>
      <p:pic>
        <p:nvPicPr>
          <p:cNvPr id="27652" name="Picture 4"/>
          <p:cNvPicPr>
            <a:picLocks noChangeAspect="1" noChangeArrowheads="1"/>
          </p:cNvPicPr>
          <p:nvPr/>
        </p:nvPicPr>
        <p:blipFill>
          <a:blip r:embed="rId1" cstate="print"/>
          <a:srcRect/>
          <a:stretch>
            <a:fillRect/>
          </a:stretch>
        </p:blipFill>
        <p:spPr bwMode="auto">
          <a:xfrm>
            <a:off x="381000" y="1905000"/>
            <a:ext cx="2536031" cy="348258"/>
          </a:xfrm>
          <a:prstGeom prst="rect">
            <a:avLst/>
          </a:prstGeom>
          <a:noFill/>
          <a:ln w="12700" cap="flat">
            <a:noFill/>
            <a:miter lim="800000"/>
            <a:headEnd/>
            <a:tailEnd/>
          </a:ln>
        </p:spPr>
      </p:pic>
      <p:grpSp>
        <p:nvGrpSpPr>
          <p:cNvPr id="2" name="Group 5"/>
          <p:cNvGrpSpPr/>
          <p:nvPr/>
        </p:nvGrpSpPr>
        <p:grpSpPr bwMode="auto">
          <a:xfrm>
            <a:off x="685800" y="2514600"/>
            <a:ext cx="7742039" cy="911944"/>
            <a:chOff x="0" y="0"/>
            <a:chExt cx="6936" cy="817"/>
          </a:xfrm>
        </p:grpSpPr>
        <p:sp>
          <p:nvSpPr>
            <p:cNvPr id="27654" name="Rectangle 6"/>
            <p:cNvSpPr/>
            <p:nvPr/>
          </p:nvSpPr>
          <p:spPr bwMode="auto">
            <a:xfrm>
              <a:off x="5229" y="472"/>
              <a:ext cx="1405" cy="345"/>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500" b="0" dirty="0">
                  <a:solidFill>
                    <a:srgbClr val="000000"/>
                  </a:solidFill>
                  <a:latin typeface="+mn-lt"/>
                  <a:ea typeface="Gill Sans" charset="0"/>
                  <a:cs typeface="Gill Sans" charset="0"/>
                  <a:sym typeface="Gill Sans" charset="0"/>
                </a:rPr>
                <a:t>[chain rule]</a:t>
              </a:r>
              <a:endParaRPr lang="en-US" sz="2500" b="0" dirty="0">
                <a:solidFill>
                  <a:srgbClr val="000000"/>
                </a:solidFill>
                <a:latin typeface="+mn-lt"/>
                <a:ea typeface="Gill Sans" charset="0"/>
                <a:cs typeface="Gill Sans" charset="0"/>
                <a:sym typeface="Gill Sans" charset="0"/>
              </a:endParaRPr>
            </a:p>
          </p:txBody>
        </p:sp>
        <p:pic>
          <p:nvPicPr>
            <p:cNvPr id="27655" name="Picture 7"/>
            <p:cNvPicPr>
              <a:picLocks noChangeAspect="1" noChangeArrowheads="1"/>
            </p:cNvPicPr>
            <p:nvPr/>
          </p:nvPicPr>
          <p:blipFill>
            <a:blip r:embed="rId2" cstate="print"/>
            <a:srcRect/>
            <a:stretch>
              <a:fillRect/>
            </a:stretch>
          </p:blipFill>
          <p:spPr bwMode="auto">
            <a:xfrm>
              <a:off x="0" y="0"/>
              <a:ext cx="6936" cy="312"/>
            </a:xfrm>
            <a:prstGeom prst="rect">
              <a:avLst/>
            </a:prstGeom>
            <a:noFill/>
            <a:ln w="12700" cap="flat">
              <a:noFill/>
              <a:miter lim="800000"/>
              <a:headEnd/>
              <a:tailEnd/>
            </a:ln>
          </p:spPr>
        </p:pic>
      </p:grpSp>
      <p:sp>
        <p:nvSpPr>
          <p:cNvPr id="3" name="Slide Number Placeholder 2"/>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52400" y="114300"/>
            <a:ext cx="8686800" cy="1028700"/>
          </a:xfrm>
        </p:spPr>
        <p:txBody>
          <a:bodyPr/>
          <a:lstStyle/>
          <a:p>
            <a:r>
              <a:rPr lang="en-US"/>
              <a:t>Approximating Probabilities</a:t>
            </a:r>
            <a:endParaRPr lang="en-US"/>
          </a:p>
        </p:txBody>
      </p:sp>
      <p:sp>
        <p:nvSpPr>
          <p:cNvPr id="29698" name="Rectangle 2"/>
          <p:cNvSpPr/>
          <p:nvPr/>
        </p:nvSpPr>
        <p:spPr bwMode="auto">
          <a:xfrm>
            <a:off x="381000" y="1219200"/>
            <a:ext cx="7522893" cy="769441"/>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500" dirty="0">
                <a:solidFill>
                  <a:srgbClr val="000000"/>
                </a:solidFill>
                <a:latin typeface="Gill Sans" charset="0"/>
                <a:ea typeface="Gill Sans" charset="0"/>
                <a:cs typeface="Gill Sans" charset="0"/>
                <a:sym typeface="Gill Sans" charset="0"/>
              </a:rPr>
              <a:t>Basic idea: </a:t>
            </a:r>
            <a:r>
              <a:rPr lang="en-US" sz="2500" b="0" dirty="0">
                <a:solidFill>
                  <a:srgbClr val="000000"/>
                </a:solidFill>
                <a:latin typeface="Gill Sans" charset="0"/>
                <a:ea typeface="Gill Sans" charset="0"/>
                <a:cs typeface="Gill Sans" charset="0"/>
                <a:sym typeface="Gill Sans" charset="0"/>
              </a:rPr>
              <a:t>limit history to fixed number of words N</a:t>
            </a:r>
            <a:endParaRPr lang="en-US" sz="2500" b="0" dirty="0">
              <a:solidFill>
                <a:srgbClr val="000000"/>
              </a:solidFill>
              <a:latin typeface="Gill Sans" charset="0"/>
              <a:ea typeface="Gill Sans" charset="0"/>
              <a:cs typeface="Gill Sans" charset="0"/>
              <a:sym typeface="Gill Sans" charset="0"/>
            </a:endParaRPr>
          </a:p>
          <a:p>
            <a:pPr eaLnBrk="1" hangingPunct="1"/>
            <a:r>
              <a:rPr lang="en-US" sz="2500" b="0" dirty="0">
                <a:solidFill>
                  <a:srgbClr val="000000"/>
                </a:solidFill>
                <a:latin typeface="Gill Sans" charset="0"/>
                <a:ea typeface="Gill Sans" charset="0"/>
                <a:cs typeface="Gill Sans" charset="0"/>
                <a:sym typeface="Gill Sans" charset="0"/>
              </a:rPr>
              <a:t>(Markov Assumption)</a:t>
            </a:r>
            <a:endParaRPr lang="en-US" sz="2500" b="0" dirty="0">
              <a:solidFill>
                <a:srgbClr val="000000"/>
              </a:solidFill>
              <a:latin typeface="Gill Sans" charset="0"/>
              <a:ea typeface="Gill Sans" charset="0"/>
              <a:cs typeface="Gill Sans" charset="0"/>
              <a:sym typeface="Gill Sans" charset="0"/>
            </a:endParaRPr>
          </a:p>
        </p:txBody>
      </p:sp>
      <p:pic>
        <p:nvPicPr>
          <p:cNvPr id="29700" name="Picture 4"/>
          <p:cNvPicPr>
            <a:picLocks noChangeAspect="1" noChangeArrowheads="1"/>
          </p:cNvPicPr>
          <p:nvPr/>
        </p:nvPicPr>
        <p:blipFill>
          <a:blip r:embed="rId1" cstate="print"/>
          <a:srcRect/>
          <a:stretch>
            <a:fillRect/>
          </a:stretch>
        </p:blipFill>
        <p:spPr bwMode="auto">
          <a:xfrm>
            <a:off x="732234" y="4589859"/>
            <a:ext cx="6527602" cy="348258"/>
          </a:xfrm>
          <a:prstGeom prst="rect">
            <a:avLst/>
          </a:prstGeom>
          <a:noFill/>
          <a:ln w="12700" cap="flat">
            <a:noFill/>
            <a:miter lim="800000"/>
            <a:headEnd/>
            <a:tailEnd/>
          </a:ln>
        </p:spPr>
      </p:pic>
      <p:sp>
        <p:nvSpPr>
          <p:cNvPr id="29702" name="Line 6"/>
          <p:cNvSpPr>
            <a:spLocks noChangeShapeType="1"/>
          </p:cNvSpPr>
          <p:nvPr/>
        </p:nvSpPr>
        <p:spPr bwMode="auto">
          <a:xfrm rot="10800000" flipH="1">
            <a:off x="5803739" y="5022949"/>
            <a:ext cx="0" cy="691369"/>
          </a:xfrm>
          <a:prstGeom prst="line">
            <a:avLst/>
          </a:prstGeom>
          <a:noFill/>
          <a:ln w="127000" cap="flat">
            <a:solidFill>
              <a:schemeClr val="tx1"/>
            </a:solidFill>
            <a:prstDash val="solid"/>
            <a:miter lim="800000"/>
            <a:headEnd type="stealth" w="med" len="med"/>
            <a:tailEnd type="none" w="med" len="med"/>
          </a:ln>
        </p:spPr>
        <p:txBody>
          <a:bodyPr lIns="0" tIns="0" rIns="0" bIns="0"/>
          <a:lstStyle/>
          <a:p>
            <a:pPr eaLnBrk="1" hangingPunct="1"/>
            <a:endParaRPr lang="en-US" sz="3000" b="0" dirty="0">
              <a:solidFill>
                <a:srgbClr val="000000"/>
              </a:solidFill>
              <a:latin typeface="Gill Sans" charset="0"/>
              <a:sym typeface="Gill Sans" charset="0"/>
            </a:endParaRPr>
          </a:p>
        </p:txBody>
      </p:sp>
      <p:pic>
        <p:nvPicPr>
          <p:cNvPr id="29704" name="Picture 8"/>
          <p:cNvPicPr>
            <a:picLocks noChangeAspect="1" noChangeArrowheads="1"/>
          </p:cNvPicPr>
          <p:nvPr/>
        </p:nvPicPr>
        <p:blipFill>
          <a:blip r:embed="rId2" cstate="print"/>
          <a:srcRect/>
          <a:stretch>
            <a:fillRect/>
          </a:stretch>
        </p:blipFill>
        <p:spPr bwMode="auto">
          <a:xfrm>
            <a:off x="1214437" y="3911203"/>
            <a:ext cx="4089797" cy="348258"/>
          </a:xfrm>
          <a:prstGeom prst="rect">
            <a:avLst/>
          </a:prstGeom>
          <a:noFill/>
          <a:ln w="12700" cap="flat">
            <a:noFill/>
            <a:miter lim="800000"/>
            <a:headEnd/>
            <a:tailEnd/>
          </a:ln>
        </p:spPr>
      </p:pic>
      <p:pic>
        <p:nvPicPr>
          <p:cNvPr id="29705" name="Picture 9"/>
          <p:cNvPicPr>
            <a:picLocks noChangeAspect="1" noChangeArrowheads="1"/>
          </p:cNvPicPr>
          <p:nvPr/>
        </p:nvPicPr>
        <p:blipFill>
          <a:blip r:embed="rId3" cstate="print"/>
          <a:srcRect/>
          <a:stretch>
            <a:fillRect/>
          </a:stretch>
        </p:blipFill>
        <p:spPr bwMode="auto">
          <a:xfrm>
            <a:off x="838200" y="2166342"/>
            <a:ext cx="6741914" cy="348258"/>
          </a:xfrm>
          <a:prstGeom prst="rect">
            <a:avLst/>
          </a:prstGeom>
          <a:noFill/>
          <a:ln w="12700" cap="flat">
            <a:noFill/>
            <a:miter lim="800000"/>
            <a:headEnd/>
            <a:tailEnd/>
          </a:ln>
        </p:spPr>
      </p:pic>
      <p:sp>
        <p:nvSpPr>
          <p:cNvPr id="11" name="Rectangle 7"/>
          <p:cNvSpPr/>
          <p:nvPr/>
        </p:nvSpPr>
        <p:spPr bwMode="auto">
          <a:xfrm>
            <a:off x="533400" y="3124200"/>
            <a:ext cx="4711226" cy="384721"/>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500" dirty="0">
                <a:solidFill>
                  <a:srgbClr val="000000"/>
                </a:solidFill>
                <a:latin typeface="Gill Sans" charset="0"/>
                <a:ea typeface="Gill Sans" charset="0"/>
                <a:cs typeface="Gill Sans" charset="0"/>
                <a:sym typeface="Gill Sans" charset="0"/>
              </a:rPr>
              <a:t>N=1: Unigram Language Model</a:t>
            </a:r>
            <a:endParaRPr lang="en-US" sz="2500" dirty="0">
              <a:solidFill>
                <a:srgbClr val="000000"/>
              </a:solidFill>
              <a:latin typeface="Gill Sans" charset="0"/>
              <a:ea typeface="Gill Sans" charset="0"/>
              <a:cs typeface="Gill Sans" charset="0"/>
              <a:sym typeface="Gill Sans"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7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152400" y="114300"/>
            <a:ext cx="8686800" cy="1028700"/>
          </a:xfrm>
        </p:spPr>
        <p:txBody>
          <a:bodyPr/>
          <a:lstStyle/>
          <a:p>
            <a:r>
              <a:rPr lang="en-US"/>
              <a:t>Approximating Probabilities</a:t>
            </a:r>
            <a:endParaRPr lang="en-US"/>
          </a:p>
        </p:txBody>
      </p:sp>
      <p:pic>
        <p:nvPicPr>
          <p:cNvPr id="30727" name="Picture 7"/>
          <p:cNvPicPr>
            <a:picLocks noChangeAspect="1" noChangeArrowheads="1"/>
          </p:cNvPicPr>
          <p:nvPr/>
        </p:nvPicPr>
        <p:blipFill>
          <a:blip r:embed="rId1" cstate="print"/>
          <a:srcRect/>
          <a:stretch>
            <a:fillRect/>
          </a:stretch>
        </p:blipFill>
        <p:spPr bwMode="auto">
          <a:xfrm>
            <a:off x="776883" y="4589859"/>
            <a:ext cx="7804547" cy="312539"/>
          </a:xfrm>
          <a:prstGeom prst="rect">
            <a:avLst/>
          </a:prstGeom>
          <a:noFill/>
          <a:ln w="12700" cap="flat">
            <a:noFill/>
            <a:miter lim="800000"/>
            <a:headEnd/>
            <a:tailEnd/>
          </a:ln>
        </p:spPr>
      </p:pic>
      <p:pic>
        <p:nvPicPr>
          <p:cNvPr id="30728" name="Picture 8"/>
          <p:cNvPicPr>
            <a:picLocks noChangeAspect="1" noChangeArrowheads="1"/>
          </p:cNvPicPr>
          <p:nvPr/>
        </p:nvPicPr>
        <p:blipFill>
          <a:blip r:embed="rId2" cstate="print"/>
          <a:srcRect/>
          <a:stretch>
            <a:fillRect/>
          </a:stretch>
        </p:blipFill>
        <p:spPr bwMode="auto">
          <a:xfrm>
            <a:off x="1214437" y="3911203"/>
            <a:ext cx="4893469" cy="348258"/>
          </a:xfrm>
          <a:prstGeom prst="rect">
            <a:avLst/>
          </a:prstGeom>
          <a:noFill/>
          <a:ln w="12700" cap="flat">
            <a:noFill/>
            <a:miter lim="800000"/>
            <a:headEnd/>
            <a:tailEnd/>
          </a:ln>
        </p:spPr>
      </p:pic>
      <p:sp>
        <p:nvSpPr>
          <p:cNvPr id="11" name="Rectangle 2"/>
          <p:cNvSpPr/>
          <p:nvPr/>
        </p:nvSpPr>
        <p:spPr bwMode="auto">
          <a:xfrm>
            <a:off x="381000" y="1219200"/>
            <a:ext cx="7522893" cy="769441"/>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500" dirty="0">
                <a:solidFill>
                  <a:srgbClr val="000000"/>
                </a:solidFill>
                <a:latin typeface="Gill Sans" charset="0"/>
                <a:ea typeface="Gill Sans" charset="0"/>
                <a:cs typeface="Gill Sans" charset="0"/>
                <a:sym typeface="Gill Sans" charset="0"/>
              </a:rPr>
              <a:t>Basic idea: </a:t>
            </a:r>
            <a:r>
              <a:rPr lang="en-US" sz="2500" b="0" dirty="0">
                <a:solidFill>
                  <a:srgbClr val="000000"/>
                </a:solidFill>
                <a:latin typeface="Gill Sans" charset="0"/>
                <a:ea typeface="Gill Sans" charset="0"/>
                <a:cs typeface="Gill Sans" charset="0"/>
                <a:sym typeface="Gill Sans" charset="0"/>
              </a:rPr>
              <a:t>limit history to fixed number of words N</a:t>
            </a:r>
            <a:endParaRPr lang="en-US" sz="2500" b="0" dirty="0">
              <a:solidFill>
                <a:srgbClr val="000000"/>
              </a:solidFill>
              <a:latin typeface="Gill Sans" charset="0"/>
              <a:ea typeface="Gill Sans" charset="0"/>
              <a:cs typeface="Gill Sans" charset="0"/>
              <a:sym typeface="Gill Sans" charset="0"/>
            </a:endParaRPr>
          </a:p>
          <a:p>
            <a:pPr eaLnBrk="1" hangingPunct="1"/>
            <a:r>
              <a:rPr lang="en-US" sz="2500" b="0" dirty="0">
                <a:solidFill>
                  <a:srgbClr val="000000"/>
                </a:solidFill>
                <a:latin typeface="Gill Sans" charset="0"/>
                <a:ea typeface="Gill Sans" charset="0"/>
                <a:cs typeface="Gill Sans" charset="0"/>
                <a:sym typeface="Gill Sans" charset="0"/>
              </a:rPr>
              <a:t>(Markov Assumption)</a:t>
            </a:r>
            <a:endParaRPr lang="en-US" sz="2500" b="0" dirty="0">
              <a:solidFill>
                <a:srgbClr val="000000"/>
              </a:solidFill>
              <a:latin typeface="Gill Sans" charset="0"/>
              <a:ea typeface="Gill Sans" charset="0"/>
              <a:cs typeface="Gill Sans" charset="0"/>
              <a:sym typeface="Gill Sans" charset="0"/>
            </a:endParaRPr>
          </a:p>
        </p:txBody>
      </p:sp>
      <p:pic>
        <p:nvPicPr>
          <p:cNvPr id="12" name="Picture 9"/>
          <p:cNvPicPr>
            <a:picLocks noChangeAspect="1" noChangeArrowheads="1"/>
          </p:cNvPicPr>
          <p:nvPr/>
        </p:nvPicPr>
        <p:blipFill>
          <a:blip r:embed="rId3" cstate="print"/>
          <a:srcRect/>
          <a:stretch>
            <a:fillRect/>
          </a:stretch>
        </p:blipFill>
        <p:spPr bwMode="auto">
          <a:xfrm>
            <a:off x="838200" y="2166342"/>
            <a:ext cx="6741914" cy="348258"/>
          </a:xfrm>
          <a:prstGeom prst="rect">
            <a:avLst/>
          </a:prstGeom>
          <a:noFill/>
          <a:ln w="12700" cap="flat">
            <a:noFill/>
            <a:miter lim="800000"/>
            <a:headEnd/>
            <a:tailEnd/>
          </a:ln>
        </p:spPr>
      </p:pic>
      <p:sp>
        <p:nvSpPr>
          <p:cNvPr id="13" name="Rectangle 7"/>
          <p:cNvSpPr/>
          <p:nvPr/>
        </p:nvSpPr>
        <p:spPr bwMode="auto">
          <a:xfrm>
            <a:off x="533400" y="3124200"/>
            <a:ext cx="4515660" cy="384721"/>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500" dirty="0">
                <a:solidFill>
                  <a:srgbClr val="000000"/>
                </a:solidFill>
                <a:latin typeface="Gill Sans" charset="0"/>
                <a:ea typeface="Gill Sans" charset="0"/>
                <a:cs typeface="Gill Sans" charset="0"/>
                <a:sym typeface="Gill Sans" charset="0"/>
              </a:rPr>
              <a:t>N=2: Bigram Language Model</a:t>
            </a:r>
            <a:endParaRPr lang="en-US" sz="2500" dirty="0">
              <a:solidFill>
                <a:srgbClr val="000000"/>
              </a:solidFill>
              <a:latin typeface="Gill Sans" charset="0"/>
              <a:ea typeface="Gill Sans" charset="0"/>
              <a:cs typeface="Gill Sans" charset="0"/>
              <a:sym typeface="Gill Sans"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07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0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152400" y="114300"/>
            <a:ext cx="8686800" cy="1028700"/>
          </a:xfrm>
        </p:spPr>
        <p:txBody>
          <a:bodyPr/>
          <a:lstStyle/>
          <a:p>
            <a:r>
              <a:rPr lang="en-US"/>
              <a:t>Approximating Probabilities</a:t>
            </a:r>
            <a:endParaRPr lang="en-US"/>
          </a:p>
        </p:txBody>
      </p:sp>
      <p:pic>
        <p:nvPicPr>
          <p:cNvPr id="32776" name="Picture 8"/>
          <p:cNvPicPr>
            <a:picLocks noChangeAspect="1" noChangeArrowheads="1"/>
          </p:cNvPicPr>
          <p:nvPr/>
        </p:nvPicPr>
        <p:blipFill>
          <a:blip r:embed="rId1" cstate="print"/>
          <a:srcRect/>
          <a:stretch>
            <a:fillRect/>
          </a:stretch>
        </p:blipFill>
        <p:spPr bwMode="auto">
          <a:xfrm>
            <a:off x="1214437" y="3911203"/>
            <a:ext cx="5750719" cy="348258"/>
          </a:xfrm>
          <a:prstGeom prst="rect">
            <a:avLst/>
          </a:prstGeom>
          <a:noFill/>
          <a:ln w="12700" cap="flat">
            <a:noFill/>
            <a:miter lim="800000"/>
            <a:headEnd/>
            <a:tailEnd/>
          </a:ln>
        </p:spPr>
      </p:pic>
      <p:pic>
        <p:nvPicPr>
          <p:cNvPr id="32777" name="Picture 9"/>
          <p:cNvPicPr>
            <a:picLocks noChangeAspect="1" noChangeArrowheads="1"/>
          </p:cNvPicPr>
          <p:nvPr/>
        </p:nvPicPr>
        <p:blipFill>
          <a:blip r:embed="rId2" cstate="print"/>
          <a:srcRect/>
          <a:stretch>
            <a:fillRect/>
          </a:stretch>
        </p:blipFill>
        <p:spPr bwMode="auto">
          <a:xfrm>
            <a:off x="821531" y="4634509"/>
            <a:ext cx="8054578" cy="312539"/>
          </a:xfrm>
          <a:prstGeom prst="rect">
            <a:avLst/>
          </a:prstGeom>
          <a:noFill/>
          <a:ln w="12700" cap="flat">
            <a:noFill/>
            <a:miter lim="800000"/>
            <a:headEnd/>
            <a:tailEnd/>
          </a:ln>
        </p:spPr>
      </p:pic>
      <p:sp>
        <p:nvSpPr>
          <p:cNvPr id="11" name="Rectangle 2"/>
          <p:cNvSpPr/>
          <p:nvPr/>
        </p:nvSpPr>
        <p:spPr bwMode="auto">
          <a:xfrm>
            <a:off x="381000" y="1219200"/>
            <a:ext cx="7522893" cy="769441"/>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500" dirty="0">
                <a:solidFill>
                  <a:srgbClr val="000000"/>
                </a:solidFill>
                <a:latin typeface="Gill Sans" charset="0"/>
                <a:ea typeface="Gill Sans" charset="0"/>
                <a:cs typeface="Gill Sans" charset="0"/>
                <a:sym typeface="Gill Sans" charset="0"/>
              </a:rPr>
              <a:t>Basic idea: </a:t>
            </a:r>
            <a:r>
              <a:rPr lang="en-US" sz="2500" b="0" dirty="0">
                <a:solidFill>
                  <a:srgbClr val="000000"/>
                </a:solidFill>
                <a:latin typeface="Gill Sans" charset="0"/>
                <a:ea typeface="Gill Sans" charset="0"/>
                <a:cs typeface="Gill Sans" charset="0"/>
                <a:sym typeface="Gill Sans" charset="0"/>
              </a:rPr>
              <a:t>limit history to fixed number of words N</a:t>
            </a:r>
            <a:endParaRPr lang="en-US" sz="2500" b="0" dirty="0">
              <a:solidFill>
                <a:srgbClr val="000000"/>
              </a:solidFill>
              <a:latin typeface="Gill Sans" charset="0"/>
              <a:ea typeface="Gill Sans" charset="0"/>
              <a:cs typeface="Gill Sans" charset="0"/>
              <a:sym typeface="Gill Sans" charset="0"/>
            </a:endParaRPr>
          </a:p>
          <a:p>
            <a:pPr eaLnBrk="1" hangingPunct="1"/>
            <a:r>
              <a:rPr lang="en-US" sz="2500" b="0" dirty="0">
                <a:solidFill>
                  <a:srgbClr val="000000"/>
                </a:solidFill>
                <a:latin typeface="Gill Sans" charset="0"/>
                <a:ea typeface="Gill Sans" charset="0"/>
                <a:cs typeface="Gill Sans" charset="0"/>
                <a:sym typeface="Gill Sans" charset="0"/>
              </a:rPr>
              <a:t>(Markov Assumption)</a:t>
            </a:r>
            <a:endParaRPr lang="en-US" sz="2500" b="0" dirty="0">
              <a:solidFill>
                <a:srgbClr val="000000"/>
              </a:solidFill>
              <a:latin typeface="Gill Sans" charset="0"/>
              <a:ea typeface="Gill Sans" charset="0"/>
              <a:cs typeface="Gill Sans" charset="0"/>
              <a:sym typeface="Gill Sans" charset="0"/>
            </a:endParaRPr>
          </a:p>
        </p:txBody>
      </p:sp>
      <p:pic>
        <p:nvPicPr>
          <p:cNvPr id="12" name="Picture 9"/>
          <p:cNvPicPr>
            <a:picLocks noChangeAspect="1" noChangeArrowheads="1"/>
          </p:cNvPicPr>
          <p:nvPr/>
        </p:nvPicPr>
        <p:blipFill>
          <a:blip r:embed="rId3" cstate="print"/>
          <a:srcRect/>
          <a:stretch>
            <a:fillRect/>
          </a:stretch>
        </p:blipFill>
        <p:spPr bwMode="auto">
          <a:xfrm>
            <a:off x="838200" y="2166342"/>
            <a:ext cx="6741914" cy="348258"/>
          </a:xfrm>
          <a:prstGeom prst="rect">
            <a:avLst/>
          </a:prstGeom>
          <a:noFill/>
          <a:ln w="12700" cap="flat">
            <a:noFill/>
            <a:miter lim="800000"/>
            <a:headEnd/>
            <a:tailEnd/>
          </a:ln>
        </p:spPr>
      </p:pic>
      <p:sp>
        <p:nvSpPr>
          <p:cNvPr id="13" name="Rectangle 7"/>
          <p:cNvSpPr/>
          <p:nvPr/>
        </p:nvSpPr>
        <p:spPr bwMode="auto">
          <a:xfrm>
            <a:off x="533400" y="3124200"/>
            <a:ext cx="4587731" cy="384721"/>
          </a:xfrm>
          <a:prstGeom prst="rect">
            <a:avLst/>
          </a:prstGeom>
          <a:noFill/>
          <a:ln w="12700" cap="flat">
            <a:noFill/>
            <a:miter lim="800000"/>
            <a:headEnd type="none" w="med" len="med"/>
            <a:tailEnd type="none" w="med" len="med"/>
          </a:ln>
        </p:spPr>
        <p:txBody>
          <a:bodyPr wrap="none" lIns="0" tIns="0" rIns="0" bIns="0" anchor="ctr">
            <a:spAutoFit/>
          </a:bodyPr>
          <a:lstStyle/>
          <a:p>
            <a:pPr eaLnBrk="1" hangingPunct="1"/>
            <a:r>
              <a:rPr lang="en-US" sz="2500" dirty="0">
                <a:solidFill>
                  <a:srgbClr val="000000"/>
                </a:solidFill>
                <a:latin typeface="Gill Sans" charset="0"/>
                <a:ea typeface="Gill Sans" charset="0"/>
                <a:cs typeface="Gill Sans" charset="0"/>
                <a:sym typeface="Gill Sans" charset="0"/>
              </a:rPr>
              <a:t>N=3: Trigram Language Model</a:t>
            </a:r>
            <a:endParaRPr lang="en-US" sz="2500" dirty="0">
              <a:solidFill>
                <a:srgbClr val="000000"/>
              </a:solidFill>
              <a:latin typeface="Gill Sans" charset="0"/>
              <a:ea typeface="Gill Sans" charset="0"/>
              <a:cs typeface="Gill Sans" charset="0"/>
              <a:sym typeface="Gill Sans"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7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2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152400" y="114300"/>
            <a:ext cx="8686800" cy="1028700"/>
          </a:xfrm>
        </p:spPr>
        <p:txBody>
          <a:bodyPr/>
          <a:lstStyle/>
          <a:p>
            <a:r>
              <a:rPr lang="en-US" dirty="0"/>
              <a:t>Building N-Gram Language Models</a:t>
            </a:r>
            <a:endParaRPr lang="en-US" dirty="0"/>
          </a:p>
        </p:txBody>
      </p:sp>
      <p:sp>
        <p:nvSpPr>
          <p:cNvPr id="33794" name="Rectangle 2"/>
          <p:cNvSpPr>
            <a:spLocks noGrp="1" noChangeArrowheads="1"/>
          </p:cNvSpPr>
          <p:nvPr>
            <p:ph idx="4294967295"/>
          </p:nvPr>
        </p:nvSpPr>
        <p:spPr>
          <a:xfrm>
            <a:off x="685800" y="1066800"/>
            <a:ext cx="8458200" cy="5105400"/>
          </a:xfrm>
        </p:spPr>
        <p:txBody>
          <a:bodyPr/>
          <a:lstStyle/>
          <a:p>
            <a:r>
              <a:rPr lang="en-US" dirty="0"/>
              <a:t>Use existing sentences to compute n-gram probability estimates (training)</a:t>
            </a:r>
            <a:endParaRPr lang="en-US" dirty="0"/>
          </a:p>
          <a:p>
            <a:r>
              <a:rPr lang="en-US" dirty="0"/>
              <a:t>Terminology:</a:t>
            </a:r>
            <a:endParaRPr lang="en-US" dirty="0"/>
          </a:p>
          <a:p>
            <a:pPr lvl="1"/>
            <a:r>
              <a:rPr lang="en-US" i="1" dirty="0"/>
              <a:t>N</a:t>
            </a:r>
            <a:r>
              <a:rPr lang="en-US" dirty="0"/>
              <a:t> = total number of words in training data (tokens)</a:t>
            </a:r>
            <a:endParaRPr lang="en-US" dirty="0"/>
          </a:p>
          <a:p>
            <a:pPr lvl="1"/>
            <a:r>
              <a:rPr lang="en-US" i="1" dirty="0"/>
              <a:t>V</a:t>
            </a:r>
            <a:r>
              <a:rPr lang="en-US" dirty="0"/>
              <a:t> = vocabulary size or number of unique words (types)</a:t>
            </a:r>
            <a:endParaRPr lang="en-US" dirty="0"/>
          </a:p>
          <a:p>
            <a:pPr lvl="1"/>
            <a:r>
              <a:rPr lang="en-US" dirty="0"/>
              <a:t>C(</a:t>
            </a:r>
            <a:r>
              <a:rPr lang="en-US" i="1" dirty="0"/>
              <a:t>w</a:t>
            </a:r>
            <a:r>
              <a:rPr lang="en-US" i="1" baseline="-25000" dirty="0">
                <a:sym typeface="Helvetica" charset="0"/>
              </a:rPr>
              <a:t>1</a:t>
            </a:r>
            <a:r>
              <a:rPr lang="en-US" dirty="0">
                <a:sym typeface="Helvetica" charset="0"/>
              </a:rPr>
              <a:t>,</a:t>
            </a:r>
            <a:r>
              <a:rPr lang="en-US" dirty="0"/>
              <a:t>...,</a:t>
            </a:r>
            <a:r>
              <a:rPr lang="en-US" i="1" dirty="0"/>
              <a:t>w</a:t>
            </a:r>
            <a:r>
              <a:rPr lang="en-US" i="1" baseline="-25000" dirty="0"/>
              <a:t>k</a:t>
            </a:r>
            <a:r>
              <a:rPr lang="en-US" dirty="0"/>
              <a:t>) = frequency of n-gram </a:t>
            </a:r>
            <a:r>
              <a:rPr lang="en-US" i="1" dirty="0"/>
              <a:t>w</a:t>
            </a:r>
            <a:r>
              <a:rPr lang="en-US" i="1" baseline="-25000" dirty="0">
                <a:sym typeface="Helvetica" charset="0"/>
              </a:rPr>
              <a:t>1</a:t>
            </a:r>
            <a:r>
              <a:rPr lang="en-US" dirty="0"/>
              <a:t>, ..., </a:t>
            </a:r>
            <a:r>
              <a:rPr lang="en-US" i="1" dirty="0"/>
              <a:t>w</a:t>
            </a:r>
            <a:r>
              <a:rPr lang="en-US" i="1" baseline="-25000" dirty="0"/>
              <a:t>k</a:t>
            </a:r>
            <a:r>
              <a:rPr lang="en-US" dirty="0"/>
              <a:t> in training data</a:t>
            </a:r>
            <a:endParaRPr lang="en-US" dirty="0"/>
          </a:p>
          <a:p>
            <a:pPr lvl="1"/>
            <a:r>
              <a:rPr lang="en-US" dirty="0"/>
              <a:t>P(</a:t>
            </a:r>
            <a:r>
              <a:rPr lang="en-US" i="1" dirty="0"/>
              <a:t>w</a:t>
            </a:r>
            <a:r>
              <a:rPr lang="en-US" i="1" baseline="-25000" dirty="0">
                <a:sym typeface="Helvetica" charset="0"/>
              </a:rPr>
              <a:t>1</a:t>
            </a:r>
            <a:r>
              <a:rPr lang="en-US" dirty="0"/>
              <a:t>, ..., </a:t>
            </a:r>
            <a:r>
              <a:rPr lang="en-US" i="1" dirty="0"/>
              <a:t>w</a:t>
            </a:r>
            <a:r>
              <a:rPr lang="en-US" i="1" baseline="-25000" dirty="0"/>
              <a:t>k</a:t>
            </a:r>
            <a:r>
              <a:rPr lang="en-US" dirty="0"/>
              <a:t>) = probability estimate for n-gram </a:t>
            </a:r>
            <a:r>
              <a:rPr lang="en-US" i="1" dirty="0"/>
              <a:t>w</a:t>
            </a:r>
            <a:r>
              <a:rPr lang="en-US" i="1" baseline="-25000" dirty="0">
                <a:sym typeface="Helvetica" charset="0"/>
              </a:rPr>
              <a:t>1</a:t>
            </a:r>
            <a:r>
              <a:rPr lang="en-US" dirty="0"/>
              <a:t> ... </a:t>
            </a:r>
            <a:r>
              <a:rPr lang="en-US" i="1" dirty="0"/>
              <a:t>w</a:t>
            </a:r>
            <a:r>
              <a:rPr lang="en-US" i="1" baseline="-25000" dirty="0"/>
              <a:t>k</a:t>
            </a:r>
            <a:endParaRPr lang="en-US" i="1" baseline="-25000" dirty="0"/>
          </a:p>
          <a:p>
            <a:pPr lvl="1"/>
            <a:r>
              <a:rPr lang="en-US" dirty="0"/>
              <a:t>P(</a:t>
            </a:r>
            <a:r>
              <a:rPr lang="en-US" i="1" dirty="0"/>
              <a:t>w</a:t>
            </a:r>
            <a:r>
              <a:rPr lang="en-US" i="1" baseline="-25000" dirty="0"/>
              <a:t>k</a:t>
            </a:r>
            <a:r>
              <a:rPr lang="en-US" dirty="0"/>
              <a:t>|</a:t>
            </a:r>
            <a:r>
              <a:rPr lang="en-US" i="1" dirty="0"/>
              <a:t>w</a:t>
            </a:r>
            <a:r>
              <a:rPr lang="en-US" i="1" baseline="-25000" dirty="0">
                <a:sym typeface="Helvetica" charset="0"/>
              </a:rPr>
              <a:t>1</a:t>
            </a:r>
            <a:r>
              <a:rPr lang="en-US" dirty="0"/>
              <a:t>, ..., </a:t>
            </a:r>
            <a:r>
              <a:rPr lang="en-US" i="1" dirty="0"/>
              <a:t>w</a:t>
            </a:r>
            <a:r>
              <a:rPr lang="en-US" i="1" baseline="-25000" dirty="0"/>
              <a:t>k-</a:t>
            </a:r>
            <a:r>
              <a:rPr lang="en-US" i="1" baseline="-25000" dirty="0">
                <a:sym typeface="Helvetica" charset="0"/>
              </a:rPr>
              <a:t>1</a:t>
            </a:r>
            <a:r>
              <a:rPr lang="en-US" dirty="0"/>
              <a:t>) = conditional probability of producing </a:t>
            </a:r>
            <a:r>
              <a:rPr lang="en-US" i="1" dirty="0"/>
              <a:t>w</a:t>
            </a:r>
            <a:r>
              <a:rPr lang="en-US" i="1" baseline="-25000" dirty="0"/>
              <a:t>k</a:t>
            </a:r>
            <a:r>
              <a:rPr lang="en-US" dirty="0"/>
              <a:t> given the history </a:t>
            </a:r>
            <a:r>
              <a:rPr lang="en-US" i="1" dirty="0"/>
              <a:t>w</a:t>
            </a:r>
            <a:r>
              <a:rPr lang="en-US" i="1" baseline="-25000" dirty="0">
                <a:sym typeface="Helvetica" charset="0"/>
              </a:rPr>
              <a:t>1</a:t>
            </a:r>
            <a:r>
              <a:rPr lang="en-US" dirty="0"/>
              <a:t>, ... </a:t>
            </a:r>
            <a:r>
              <a:rPr lang="en-US" i="1" dirty="0"/>
              <a:t>w</a:t>
            </a:r>
            <a:r>
              <a:rPr lang="en-US" i="1" baseline="-25000" dirty="0">
                <a:sym typeface="Helvetica" charset="0"/>
              </a:rPr>
              <a:t>k-1</a:t>
            </a:r>
            <a:endParaRPr lang="en-US" i="1" baseline="-25000" dirty="0">
              <a:sym typeface="Helvetica"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52400" y="114300"/>
            <a:ext cx="8686800" cy="1028700"/>
          </a:xfrm>
        </p:spPr>
        <p:txBody>
          <a:bodyPr/>
          <a:lstStyle/>
          <a:p>
            <a:r>
              <a:rPr lang="en-US" dirty="0"/>
              <a:t>Building N-Gram Models</a:t>
            </a:r>
            <a:endParaRPr lang="en-US" dirty="0"/>
          </a:p>
        </p:txBody>
      </p:sp>
      <p:sp>
        <p:nvSpPr>
          <p:cNvPr id="34818" name="Rectangle 2"/>
          <p:cNvSpPr>
            <a:spLocks noGrp="1" noChangeArrowheads="1"/>
          </p:cNvSpPr>
          <p:nvPr>
            <p:ph idx="4294967295"/>
          </p:nvPr>
        </p:nvSpPr>
        <p:spPr>
          <a:xfrm>
            <a:off x="685800" y="1066800"/>
            <a:ext cx="8458200" cy="5105400"/>
          </a:xfrm>
        </p:spPr>
        <p:txBody>
          <a:bodyPr/>
          <a:lstStyle/>
          <a:p>
            <a:r>
              <a:rPr lang="en-US" dirty="0"/>
              <a:t>Start with what’s easiest!</a:t>
            </a:r>
            <a:endParaRPr lang="en-US" dirty="0"/>
          </a:p>
          <a:p>
            <a:r>
              <a:rPr lang="en-US" dirty="0"/>
              <a:t>Compute maximum likelihood estimates for individual </a:t>
            </a:r>
            <a:br>
              <a:rPr lang="en-US" dirty="0"/>
            </a:br>
            <a:r>
              <a:rPr lang="en-US" dirty="0"/>
              <a:t>n-gram probabilities</a:t>
            </a:r>
            <a:endParaRPr lang="en-US" dirty="0"/>
          </a:p>
          <a:p>
            <a:pPr lvl="1"/>
            <a:r>
              <a:rPr lang="en-US" dirty="0"/>
              <a:t>Unigram:</a:t>
            </a:r>
            <a:endParaRPr lang="en-US" dirty="0"/>
          </a:p>
          <a:p>
            <a:pPr lvl="1"/>
            <a:endParaRPr lang="en-US" dirty="0"/>
          </a:p>
          <a:p>
            <a:pPr lvl="1"/>
            <a:r>
              <a:rPr lang="en-US" dirty="0"/>
              <a:t>Bigram: </a:t>
            </a:r>
            <a:endParaRPr lang="en-US" dirty="0"/>
          </a:p>
          <a:p>
            <a:endParaRPr lang="en-US" dirty="0"/>
          </a:p>
          <a:p>
            <a:endParaRPr lang="en-US" dirty="0"/>
          </a:p>
          <a:p>
            <a:r>
              <a:rPr lang="en-US" dirty="0"/>
              <a:t>Uses relative frequencies as estimates</a:t>
            </a:r>
            <a:endParaRPr lang="en-US" dirty="0"/>
          </a:p>
          <a:p>
            <a:r>
              <a:rPr lang="en-US" dirty="0"/>
              <a:t>Maximizes the likelihood of the data given the model </a:t>
            </a:r>
            <a:br>
              <a:rPr lang="en-US" dirty="0"/>
            </a:br>
            <a:r>
              <a:rPr lang="en-US" dirty="0"/>
              <a:t>P(D|M)</a:t>
            </a:r>
            <a:endParaRPr lang="en-US" dirty="0"/>
          </a:p>
        </p:txBody>
      </p:sp>
      <p:pic>
        <p:nvPicPr>
          <p:cNvPr id="34819" name="Picture 3"/>
          <p:cNvPicPr>
            <a:picLocks noChangeAspect="1" noChangeArrowheads="1"/>
          </p:cNvPicPr>
          <p:nvPr/>
        </p:nvPicPr>
        <p:blipFill>
          <a:blip r:embed="rId1" cstate="print"/>
          <a:srcRect/>
          <a:stretch>
            <a:fillRect/>
          </a:stretch>
        </p:blipFill>
        <p:spPr bwMode="auto">
          <a:xfrm>
            <a:off x="2514600" y="2395728"/>
            <a:ext cx="1660922" cy="535781"/>
          </a:xfrm>
          <a:prstGeom prst="rect">
            <a:avLst/>
          </a:prstGeom>
          <a:noFill/>
          <a:ln w="12700" cap="flat">
            <a:noFill/>
            <a:miter lim="800000"/>
            <a:headEnd/>
            <a:tailEnd/>
          </a:ln>
        </p:spPr>
      </p:pic>
      <p:pic>
        <p:nvPicPr>
          <p:cNvPr id="34820" name="Picture 4"/>
          <p:cNvPicPr>
            <a:picLocks noChangeAspect="1" noChangeArrowheads="1"/>
          </p:cNvPicPr>
          <p:nvPr/>
        </p:nvPicPr>
        <p:blipFill>
          <a:blip r:embed="rId2" cstate="print"/>
          <a:srcRect/>
          <a:stretch>
            <a:fillRect/>
          </a:stretch>
        </p:blipFill>
        <p:spPr bwMode="auto">
          <a:xfrm>
            <a:off x="2438400" y="3126581"/>
            <a:ext cx="2446734" cy="535781"/>
          </a:xfrm>
          <a:prstGeom prst="rect">
            <a:avLst/>
          </a:prstGeom>
          <a:noFill/>
          <a:ln w="12700" cap="flat">
            <a:noFill/>
            <a:miter lim="800000"/>
            <a:headEnd/>
            <a:tailEnd/>
          </a:ln>
        </p:spPr>
      </p:pic>
      <p:pic>
        <p:nvPicPr>
          <p:cNvPr id="34821" name="Picture 5"/>
          <p:cNvPicPr>
            <a:picLocks noChangeAspect="1" noChangeArrowheads="1"/>
          </p:cNvPicPr>
          <p:nvPr/>
        </p:nvPicPr>
        <p:blipFill>
          <a:blip r:embed="rId3" cstate="print"/>
          <a:srcRect/>
          <a:stretch>
            <a:fillRect/>
          </a:stretch>
        </p:blipFill>
        <p:spPr bwMode="auto">
          <a:xfrm>
            <a:off x="2433637" y="3733800"/>
            <a:ext cx="5643563" cy="607219"/>
          </a:xfrm>
          <a:prstGeom prst="rect">
            <a:avLst/>
          </a:prstGeom>
          <a:noFill/>
          <a:ln w="12700" cap="flat">
            <a:noFill/>
            <a:miter lim="800000"/>
            <a:headEnd/>
            <a:tailEnd/>
          </a:ln>
        </p:spPr>
      </p:pic>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152400" y="114300"/>
            <a:ext cx="8686800" cy="1028700"/>
          </a:xfrm>
        </p:spPr>
        <p:txBody>
          <a:bodyPr/>
          <a:lstStyle/>
          <a:p>
            <a:r>
              <a:rPr lang="en-US"/>
              <a:t>Example: Bigram Language Model</a:t>
            </a:r>
            <a:endParaRPr lang="en-US" dirty="0"/>
          </a:p>
        </p:txBody>
      </p:sp>
      <p:sp>
        <p:nvSpPr>
          <p:cNvPr id="38914" name="Rectangle 2"/>
          <p:cNvSpPr/>
          <p:nvPr/>
        </p:nvSpPr>
        <p:spPr bwMode="auto">
          <a:xfrm>
            <a:off x="2256484" y="5681990"/>
            <a:ext cx="4601516" cy="261610"/>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1700" b="0" dirty="0">
                <a:solidFill>
                  <a:srgbClr val="000000"/>
                </a:solidFill>
                <a:latin typeface="+mn-lt"/>
                <a:ea typeface="Gill Sans" charset="0"/>
                <a:cs typeface="Gill Sans" charset="0"/>
                <a:sym typeface="Gill Sans" charset="0"/>
              </a:rPr>
              <a:t>Note: We don’t ever cross sentence boundaries</a:t>
            </a:r>
            <a:endParaRPr lang="en-US" sz="1700" b="0" dirty="0">
              <a:solidFill>
                <a:srgbClr val="000000"/>
              </a:solidFill>
              <a:latin typeface="+mn-lt"/>
              <a:ea typeface="Gill Sans" charset="0"/>
              <a:cs typeface="Gill Sans" charset="0"/>
              <a:sym typeface="Gill Sans" charset="0"/>
            </a:endParaRPr>
          </a:p>
        </p:txBody>
      </p:sp>
      <p:sp>
        <p:nvSpPr>
          <p:cNvPr id="38915" name="Rectangle 3"/>
          <p:cNvSpPr/>
          <p:nvPr/>
        </p:nvSpPr>
        <p:spPr bwMode="auto">
          <a:xfrm>
            <a:off x="2433637" y="1629398"/>
            <a:ext cx="4500563" cy="1089422"/>
          </a:xfrm>
          <a:prstGeom prst="rect">
            <a:avLst/>
          </a:prstGeom>
          <a:noFill/>
          <a:ln w="12700" cap="flat">
            <a:noFill/>
            <a:miter lim="800000"/>
            <a:headEnd type="none" w="med" len="med"/>
            <a:tailEnd type="none" w="med" len="med"/>
          </a:ln>
        </p:spPr>
        <p:txBody>
          <a:bodyPr lIns="0" tIns="0" rIns="0" bIns="0" anchor="ctr"/>
          <a:lstStyle/>
          <a:p>
            <a:pPr eaLnBrk="1" hangingPunct="1"/>
            <a:r>
              <a:rPr lang="en-US" sz="2200" b="0" dirty="0">
                <a:solidFill>
                  <a:srgbClr val="000000"/>
                </a:solidFill>
                <a:latin typeface="+mn-lt"/>
                <a:ea typeface="Courier" charset="0"/>
                <a:cs typeface="Courier" charset="0"/>
                <a:sym typeface="Courier" charset="0"/>
              </a:rPr>
              <a:t>I am Sam</a:t>
            </a:r>
            <a:br>
              <a:rPr lang="en-US" sz="2200" b="0" dirty="0">
                <a:solidFill>
                  <a:srgbClr val="000000"/>
                </a:solidFill>
                <a:latin typeface="+mn-lt"/>
                <a:ea typeface="Courier" charset="0"/>
                <a:cs typeface="Courier" charset="0"/>
                <a:sym typeface="Courier" charset="0"/>
              </a:rPr>
            </a:br>
            <a:r>
              <a:rPr lang="en-US" sz="2200" b="0" dirty="0">
                <a:solidFill>
                  <a:srgbClr val="000000"/>
                </a:solidFill>
                <a:latin typeface="+mn-lt"/>
                <a:ea typeface="Courier" charset="0"/>
                <a:cs typeface="Courier" charset="0"/>
                <a:sym typeface="Courier" charset="0"/>
              </a:rPr>
              <a:t>Sam I am</a:t>
            </a:r>
            <a:endParaRPr lang="en-US" sz="2200" b="0" dirty="0">
              <a:solidFill>
                <a:srgbClr val="000000"/>
              </a:solidFill>
              <a:latin typeface="+mn-lt"/>
              <a:ea typeface="Courier" charset="0"/>
              <a:cs typeface="Courier" charset="0"/>
              <a:sym typeface="Courier" charset="0"/>
            </a:endParaRPr>
          </a:p>
          <a:p>
            <a:pPr eaLnBrk="1" hangingPunct="1"/>
            <a:r>
              <a:rPr lang="en-US" sz="2200" b="0" dirty="0">
                <a:solidFill>
                  <a:srgbClr val="000000"/>
                </a:solidFill>
                <a:latin typeface="+mn-lt"/>
                <a:ea typeface="Courier" charset="0"/>
                <a:cs typeface="Courier" charset="0"/>
                <a:sym typeface="Courier" charset="0"/>
              </a:rPr>
              <a:t>I do not like green eggs and ham</a:t>
            </a:r>
            <a:endParaRPr lang="en-US" sz="2200" b="0" dirty="0">
              <a:solidFill>
                <a:srgbClr val="000000"/>
              </a:solidFill>
              <a:latin typeface="+mn-lt"/>
              <a:ea typeface="Courier" charset="0"/>
              <a:cs typeface="Courier" charset="0"/>
              <a:sym typeface="Courier" charset="0"/>
            </a:endParaRPr>
          </a:p>
        </p:txBody>
      </p:sp>
      <p:grpSp>
        <p:nvGrpSpPr>
          <p:cNvPr id="2" name="Group 4"/>
          <p:cNvGrpSpPr/>
          <p:nvPr/>
        </p:nvGrpSpPr>
        <p:grpSpPr bwMode="auto">
          <a:xfrm>
            <a:off x="1836580" y="1665118"/>
            <a:ext cx="470809" cy="1025798"/>
            <a:chOff x="55" y="32"/>
            <a:chExt cx="421" cy="919"/>
          </a:xfrm>
        </p:grpSpPr>
        <p:sp>
          <p:nvSpPr>
            <p:cNvPr id="38917" name="Rectangle 5"/>
            <p:cNvSpPr/>
            <p:nvPr/>
          </p:nvSpPr>
          <p:spPr bwMode="auto">
            <a:xfrm>
              <a:off x="55" y="32"/>
              <a:ext cx="421" cy="303"/>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200" b="0" dirty="0">
                  <a:solidFill>
                    <a:srgbClr val="000000"/>
                  </a:solidFill>
                  <a:latin typeface="+mn-lt"/>
                  <a:ea typeface="Courier" charset="0"/>
                  <a:cs typeface="Courier" charset="0"/>
                  <a:sym typeface="Courier" charset="0"/>
                </a:rPr>
                <a:t>&lt;s&gt;</a:t>
              </a:r>
              <a:endParaRPr lang="en-US" sz="2200" b="0" dirty="0">
                <a:solidFill>
                  <a:srgbClr val="000000"/>
                </a:solidFill>
                <a:latin typeface="+mn-lt"/>
                <a:ea typeface="Courier" charset="0"/>
                <a:cs typeface="Courier" charset="0"/>
                <a:sym typeface="Courier" charset="0"/>
              </a:endParaRPr>
            </a:p>
          </p:txBody>
        </p:sp>
        <p:sp>
          <p:nvSpPr>
            <p:cNvPr id="38918" name="Rectangle 6"/>
            <p:cNvSpPr/>
            <p:nvPr/>
          </p:nvSpPr>
          <p:spPr bwMode="auto">
            <a:xfrm>
              <a:off x="55" y="336"/>
              <a:ext cx="421" cy="303"/>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200" b="0" dirty="0">
                  <a:solidFill>
                    <a:srgbClr val="000000"/>
                  </a:solidFill>
                  <a:latin typeface="+mn-lt"/>
                  <a:ea typeface="Courier" charset="0"/>
                  <a:cs typeface="Courier" charset="0"/>
                  <a:sym typeface="Courier" charset="0"/>
                </a:rPr>
                <a:t>&lt;s&gt;</a:t>
              </a:r>
              <a:endParaRPr lang="en-US" sz="2200" b="0" dirty="0">
                <a:solidFill>
                  <a:srgbClr val="000000"/>
                </a:solidFill>
                <a:latin typeface="+mn-lt"/>
                <a:ea typeface="Courier" charset="0"/>
                <a:cs typeface="Courier" charset="0"/>
                <a:sym typeface="Courier" charset="0"/>
              </a:endParaRPr>
            </a:p>
          </p:txBody>
        </p:sp>
        <p:sp>
          <p:nvSpPr>
            <p:cNvPr id="38919" name="Rectangle 7"/>
            <p:cNvSpPr/>
            <p:nvPr/>
          </p:nvSpPr>
          <p:spPr bwMode="auto">
            <a:xfrm>
              <a:off x="55" y="648"/>
              <a:ext cx="421" cy="303"/>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200" b="0" dirty="0">
                  <a:solidFill>
                    <a:srgbClr val="000000"/>
                  </a:solidFill>
                  <a:latin typeface="+mn-lt"/>
                  <a:ea typeface="Courier" charset="0"/>
                  <a:cs typeface="Courier" charset="0"/>
                  <a:sym typeface="Courier" charset="0"/>
                </a:rPr>
                <a:t>&lt;s&gt;</a:t>
              </a:r>
              <a:endParaRPr lang="en-US" sz="2200" b="0" dirty="0">
                <a:solidFill>
                  <a:srgbClr val="000000"/>
                </a:solidFill>
                <a:latin typeface="+mn-lt"/>
                <a:ea typeface="Courier" charset="0"/>
                <a:cs typeface="Courier" charset="0"/>
                <a:sym typeface="Courier" charset="0"/>
              </a:endParaRPr>
            </a:p>
          </p:txBody>
        </p:sp>
      </p:grpSp>
      <p:grpSp>
        <p:nvGrpSpPr>
          <p:cNvPr id="3" name="Group 8"/>
          <p:cNvGrpSpPr/>
          <p:nvPr/>
        </p:nvGrpSpPr>
        <p:grpSpPr bwMode="auto">
          <a:xfrm>
            <a:off x="3749276" y="1665118"/>
            <a:ext cx="3429003" cy="1025798"/>
            <a:chOff x="97" y="32"/>
            <a:chExt cx="3072" cy="919"/>
          </a:xfrm>
        </p:grpSpPr>
        <p:sp>
          <p:nvSpPr>
            <p:cNvPr id="38921" name="Rectangle 9"/>
            <p:cNvSpPr/>
            <p:nvPr/>
          </p:nvSpPr>
          <p:spPr bwMode="auto">
            <a:xfrm>
              <a:off x="97" y="32"/>
              <a:ext cx="493" cy="303"/>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200" b="0" dirty="0">
                  <a:solidFill>
                    <a:srgbClr val="000000"/>
                  </a:solidFill>
                  <a:latin typeface="+mn-lt"/>
                  <a:ea typeface="Courier" charset="0"/>
                  <a:cs typeface="Courier" charset="0"/>
                  <a:sym typeface="Courier" charset="0"/>
                </a:rPr>
                <a:t>&lt;/s&gt;</a:t>
              </a:r>
              <a:endParaRPr lang="en-US" sz="2200" b="0" dirty="0">
                <a:solidFill>
                  <a:srgbClr val="000000"/>
                </a:solidFill>
                <a:latin typeface="+mn-lt"/>
                <a:ea typeface="Courier" charset="0"/>
                <a:cs typeface="Courier" charset="0"/>
                <a:sym typeface="Courier" charset="0"/>
              </a:endParaRPr>
            </a:p>
          </p:txBody>
        </p:sp>
        <p:sp>
          <p:nvSpPr>
            <p:cNvPr id="38922" name="Rectangle 10"/>
            <p:cNvSpPr/>
            <p:nvPr/>
          </p:nvSpPr>
          <p:spPr bwMode="auto">
            <a:xfrm>
              <a:off x="97" y="336"/>
              <a:ext cx="493" cy="303"/>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200" b="0" dirty="0">
                  <a:solidFill>
                    <a:srgbClr val="000000"/>
                  </a:solidFill>
                  <a:latin typeface="+mn-lt"/>
                  <a:ea typeface="Courier" charset="0"/>
                  <a:cs typeface="Courier" charset="0"/>
                  <a:sym typeface="Courier" charset="0"/>
                </a:rPr>
                <a:t>&lt;/s&gt;</a:t>
              </a:r>
              <a:endParaRPr lang="en-US" sz="2200" b="0" dirty="0">
                <a:solidFill>
                  <a:srgbClr val="000000"/>
                </a:solidFill>
                <a:latin typeface="+mn-lt"/>
                <a:ea typeface="Courier" charset="0"/>
                <a:cs typeface="Courier" charset="0"/>
                <a:sym typeface="Courier" charset="0"/>
              </a:endParaRPr>
            </a:p>
          </p:txBody>
        </p:sp>
        <p:sp>
          <p:nvSpPr>
            <p:cNvPr id="38923" name="Rectangle 11"/>
            <p:cNvSpPr/>
            <p:nvPr/>
          </p:nvSpPr>
          <p:spPr bwMode="auto">
            <a:xfrm>
              <a:off x="2676" y="648"/>
              <a:ext cx="493" cy="303"/>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200" b="0" dirty="0">
                  <a:solidFill>
                    <a:srgbClr val="000000"/>
                  </a:solidFill>
                  <a:latin typeface="+mn-lt"/>
                  <a:ea typeface="Courier" charset="0"/>
                  <a:cs typeface="Courier" charset="0"/>
                  <a:sym typeface="Courier" charset="0"/>
                </a:rPr>
                <a:t>&lt;/s&gt;</a:t>
              </a:r>
              <a:endParaRPr lang="en-US" sz="2200" b="0" dirty="0">
                <a:solidFill>
                  <a:srgbClr val="000000"/>
                </a:solidFill>
                <a:latin typeface="+mn-lt"/>
                <a:ea typeface="Courier" charset="0"/>
                <a:cs typeface="Courier" charset="0"/>
                <a:sym typeface="Courier" charset="0"/>
              </a:endParaRPr>
            </a:p>
          </p:txBody>
        </p:sp>
      </p:grpSp>
      <p:sp>
        <p:nvSpPr>
          <p:cNvPr id="38924" name="Rectangle 12"/>
          <p:cNvSpPr/>
          <p:nvPr/>
        </p:nvSpPr>
        <p:spPr bwMode="auto">
          <a:xfrm>
            <a:off x="3573672" y="2859613"/>
            <a:ext cx="1967141" cy="30777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000" dirty="0">
                <a:solidFill>
                  <a:srgbClr val="000000"/>
                </a:solidFill>
                <a:latin typeface="+mn-lt"/>
                <a:ea typeface="Gill Sans" charset="0"/>
                <a:cs typeface="Gill Sans" charset="0"/>
                <a:sym typeface="Gill Sans" charset="0"/>
              </a:rPr>
              <a:t>Training Corpus</a:t>
            </a:r>
            <a:endParaRPr lang="en-US" sz="2000" dirty="0">
              <a:solidFill>
                <a:srgbClr val="000000"/>
              </a:solidFill>
              <a:latin typeface="+mn-lt"/>
              <a:ea typeface="Gill Sans" charset="0"/>
              <a:cs typeface="Gill Sans" charset="0"/>
              <a:sym typeface="Gill Sans" charset="0"/>
            </a:endParaRPr>
          </a:p>
        </p:txBody>
      </p:sp>
      <p:sp>
        <p:nvSpPr>
          <p:cNvPr id="38925" name="Rectangle 13"/>
          <p:cNvSpPr/>
          <p:nvPr/>
        </p:nvSpPr>
        <p:spPr bwMode="auto">
          <a:xfrm>
            <a:off x="1621035" y="1633865"/>
            <a:ext cx="5862041" cy="1125141"/>
          </a:xfrm>
          <a:prstGeom prst="rect">
            <a:avLst/>
          </a:prstGeom>
          <a:noFill/>
          <a:ln w="25400" cap="flat">
            <a:solidFill>
              <a:schemeClr val="bg1"/>
            </a:solidFill>
            <a:prstDash val="solid"/>
            <a:miter lim="800000"/>
            <a:headEnd type="none"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38926" name="Rectangle 14"/>
          <p:cNvSpPr/>
          <p:nvPr/>
        </p:nvSpPr>
        <p:spPr bwMode="auto">
          <a:xfrm>
            <a:off x="1189435" y="3929390"/>
            <a:ext cx="7040165" cy="1303734"/>
          </a:xfrm>
          <a:prstGeom prst="rect">
            <a:avLst/>
          </a:prstGeom>
          <a:noFill/>
          <a:ln w="12700" cap="flat">
            <a:solidFill>
              <a:schemeClr val="tx1"/>
            </a:solidFill>
            <a:prstDash val="solid"/>
            <a:miter lim="800000"/>
            <a:headEnd type="none" w="med" len="med"/>
            <a:tailEnd type="none" w="med" len="med"/>
          </a:ln>
        </p:spPr>
        <p:txBody>
          <a:bodyPr lIns="0" tIns="0" rIns="0" bIns="0" anchor="ctr"/>
          <a:lstStyle/>
          <a:p>
            <a:pPr eaLnBrk="1" hangingPunct="1"/>
            <a:r>
              <a:rPr lang="en-US" sz="2000" b="0" dirty="0">
                <a:solidFill>
                  <a:srgbClr val="000000"/>
                </a:solidFill>
                <a:latin typeface="+mn-lt"/>
                <a:ea typeface="Courier" charset="0"/>
                <a:cs typeface="Courier" charset="0"/>
                <a:sym typeface="Courier" charset="0"/>
              </a:rPr>
              <a:t>P( I | &lt;s&gt; ) = 2/3 = 0.67		P( Sam | &lt;s&gt; ) = 1/3 = 0.33</a:t>
            </a:r>
            <a:endParaRPr lang="en-US" sz="2000" b="0" dirty="0">
              <a:solidFill>
                <a:srgbClr val="000000"/>
              </a:solidFill>
              <a:latin typeface="+mn-lt"/>
              <a:ea typeface="Courier" charset="0"/>
              <a:cs typeface="Courier" charset="0"/>
              <a:sym typeface="Courier" charset="0"/>
            </a:endParaRPr>
          </a:p>
          <a:p>
            <a:pPr eaLnBrk="1" hangingPunct="1"/>
            <a:r>
              <a:rPr lang="en-US" sz="2000" b="0" dirty="0">
                <a:solidFill>
                  <a:srgbClr val="000000"/>
                </a:solidFill>
                <a:latin typeface="+mn-lt"/>
                <a:ea typeface="Courier" charset="0"/>
                <a:cs typeface="Courier" charset="0"/>
                <a:sym typeface="Courier" charset="0"/>
              </a:rPr>
              <a:t>P( am | I ) = 2/3 = 0.67		P( do | I ) = 1/3 = 0.33</a:t>
            </a:r>
            <a:endParaRPr lang="en-US" sz="2000" b="0" dirty="0">
              <a:solidFill>
                <a:srgbClr val="000000"/>
              </a:solidFill>
              <a:latin typeface="+mn-lt"/>
              <a:ea typeface="Courier" charset="0"/>
              <a:cs typeface="Courier" charset="0"/>
              <a:sym typeface="Courier" charset="0"/>
            </a:endParaRPr>
          </a:p>
          <a:p>
            <a:pPr eaLnBrk="1" hangingPunct="1"/>
            <a:r>
              <a:rPr lang="en-US" sz="2000" b="0" dirty="0">
                <a:solidFill>
                  <a:srgbClr val="000000"/>
                </a:solidFill>
                <a:latin typeface="+mn-lt"/>
                <a:ea typeface="Courier" charset="0"/>
                <a:cs typeface="Courier" charset="0"/>
                <a:sym typeface="Courier" charset="0"/>
              </a:rPr>
              <a:t>P( &lt;/s&gt; | Sam )= 1/2 = 0.50  	P( Sam | am) = 1/2 = 0.50</a:t>
            </a:r>
            <a:endParaRPr lang="en-US" sz="2000" b="0" dirty="0">
              <a:solidFill>
                <a:srgbClr val="000000"/>
              </a:solidFill>
              <a:latin typeface="+mn-lt"/>
              <a:ea typeface="Courier" charset="0"/>
              <a:cs typeface="Courier" charset="0"/>
              <a:sym typeface="Courier" charset="0"/>
            </a:endParaRPr>
          </a:p>
          <a:p>
            <a:pPr eaLnBrk="1" hangingPunct="1"/>
            <a:r>
              <a:rPr lang="en-US" sz="2000" b="0" dirty="0">
                <a:solidFill>
                  <a:srgbClr val="000000"/>
                </a:solidFill>
                <a:latin typeface="+mn-lt"/>
                <a:ea typeface="Courier" charset="0"/>
                <a:cs typeface="Courier" charset="0"/>
                <a:sym typeface="Courier" charset="0"/>
              </a:rPr>
              <a:t>...</a:t>
            </a:r>
            <a:endParaRPr lang="en-US" sz="2000" b="0" dirty="0">
              <a:solidFill>
                <a:srgbClr val="000000"/>
              </a:solidFill>
              <a:latin typeface="+mn-lt"/>
              <a:ea typeface="Courier" charset="0"/>
              <a:cs typeface="Courier" charset="0"/>
              <a:sym typeface="Courier" charset="0"/>
            </a:endParaRPr>
          </a:p>
        </p:txBody>
      </p:sp>
      <p:sp>
        <p:nvSpPr>
          <p:cNvPr id="38927" name="Rectangle 15"/>
          <p:cNvSpPr/>
          <p:nvPr/>
        </p:nvSpPr>
        <p:spPr bwMode="auto">
          <a:xfrm>
            <a:off x="2777909" y="5311409"/>
            <a:ext cx="3558667" cy="30777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000" dirty="0">
                <a:solidFill>
                  <a:srgbClr val="000000"/>
                </a:solidFill>
                <a:latin typeface="+mn-lt"/>
                <a:ea typeface="Gill Sans" charset="0"/>
                <a:cs typeface="Gill Sans" charset="0"/>
                <a:sym typeface="Gill Sans" charset="0"/>
              </a:rPr>
              <a:t>Bigram Probability Estimates</a:t>
            </a:r>
            <a:endParaRPr lang="en-US" sz="2000" dirty="0">
              <a:solidFill>
                <a:srgbClr val="000000"/>
              </a:solidFill>
              <a:latin typeface="+mn-lt"/>
              <a:ea typeface="Gill Sans" charset="0"/>
              <a:cs typeface="Gill Sans" charset="0"/>
              <a:sym typeface="Gill Sans" charset="0"/>
            </a:endParaRPr>
          </a:p>
        </p:txBody>
      </p:sp>
      <p:sp>
        <p:nvSpPr>
          <p:cNvPr id="4" name="Slide Number Placeholder 3"/>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89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89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89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89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autoUpdateAnimBg="0"/>
      <p:bldP spid="38924" grpId="0" autoUpdateAnimBg="0"/>
      <p:bldP spid="38925" grpId="0" animBg="1"/>
      <p:bldP spid="38926" grpId="0" animBg="1" autoUpdateAnimBg="0"/>
      <p:bldP spid="3892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52400" y="114300"/>
            <a:ext cx="8686800" cy="1028700"/>
          </a:xfrm>
        </p:spPr>
        <p:txBody>
          <a:bodyPr/>
          <a:lstStyle/>
          <a:p>
            <a:r>
              <a:rPr lang="en-US" dirty="0"/>
              <a:t>Building N-Gram Models</a:t>
            </a:r>
            <a:endParaRPr lang="en-US" dirty="0"/>
          </a:p>
        </p:txBody>
      </p:sp>
      <p:sp>
        <p:nvSpPr>
          <p:cNvPr id="34818" name="Rectangle 2"/>
          <p:cNvSpPr>
            <a:spLocks noGrp="1" noChangeArrowheads="1"/>
          </p:cNvSpPr>
          <p:nvPr>
            <p:ph idx="4294967295"/>
          </p:nvPr>
        </p:nvSpPr>
        <p:spPr>
          <a:xfrm>
            <a:off x="685800" y="1066800"/>
            <a:ext cx="8458200" cy="5105400"/>
          </a:xfrm>
        </p:spPr>
        <p:txBody>
          <a:bodyPr/>
          <a:lstStyle/>
          <a:p>
            <a:r>
              <a:rPr lang="en-US" dirty="0"/>
              <a:t>Start with what’s easiest!</a:t>
            </a:r>
            <a:endParaRPr lang="en-US" dirty="0"/>
          </a:p>
          <a:p>
            <a:r>
              <a:rPr lang="en-US" dirty="0"/>
              <a:t>Compute maximum likelihood estimates for individual </a:t>
            </a:r>
            <a:br>
              <a:rPr lang="en-US" dirty="0"/>
            </a:br>
            <a:r>
              <a:rPr lang="en-US" dirty="0"/>
              <a:t>n-gram probabilities</a:t>
            </a:r>
            <a:endParaRPr lang="en-US" dirty="0"/>
          </a:p>
          <a:p>
            <a:pPr lvl="1"/>
            <a:r>
              <a:rPr lang="en-US" dirty="0"/>
              <a:t>Unigram:</a:t>
            </a:r>
            <a:endParaRPr lang="en-US" dirty="0"/>
          </a:p>
          <a:p>
            <a:pPr lvl="1"/>
            <a:endParaRPr lang="en-US" dirty="0"/>
          </a:p>
          <a:p>
            <a:pPr lvl="1"/>
            <a:r>
              <a:rPr lang="en-US" dirty="0"/>
              <a:t>Bigram: </a:t>
            </a:r>
            <a:endParaRPr lang="en-US" dirty="0"/>
          </a:p>
          <a:p>
            <a:endParaRPr lang="en-US" dirty="0"/>
          </a:p>
          <a:p>
            <a:endParaRPr lang="en-US" dirty="0"/>
          </a:p>
          <a:p>
            <a:r>
              <a:rPr lang="en-US" dirty="0"/>
              <a:t>Uses relative frequencies as estimates</a:t>
            </a:r>
            <a:endParaRPr lang="en-US" dirty="0"/>
          </a:p>
          <a:p>
            <a:r>
              <a:rPr lang="en-US" dirty="0"/>
              <a:t>Maximizes the likelihood of the data given the model </a:t>
            </a:r>
            <a:br>
              <a:rPr lang="en-US" dirty="0"/>
            </a:br>
            <a:r>
              <a:rPr lang="en-US" dirty="0"/>
              <a:t>P(D|M)</a:t>
            </a:r>
            <a:endParaRPr lang="en-US" dirty="0"/>
          </a:p>
        </p:txBody>
      </p:sp>
      <p:pic>
        <p:nvPicPr>
          <p:cNvPr id="34819" name="Picture 3"/>
          <p:cNvPicPr>
            <a:picLocks noChangeAspect="1" noChangeArrowheads="1"/>
          </p:cNvPicPr>
          <p:nvPr/>
        </p:nvPicPr>
        <p:blipFill>
          <a:blip r:embed="rId1" cstate="print"/>
          <a:srcRect/>
          <a:stretch>
            <a:fillRect/>
          </a:stretch>
        </p:blipFill>
        <p:spPr bwMode="auto">
          <a:xfrm>
            <a:off x="2667000" y="2436019"/>
            <a:ext cx="1660922" cy="535781"/>
          </a:xfrm>
          <a:prstGeom prst="rect">
            <a:avLst/>
          </a:prstGeom>
          <a:noFill/>
          <a:ln w="12700" cap="flat">
            <a:noFill/>
            <a:miter lim="800000"/>
            <a:headEnd/>
            <a:tailEnd/>
          </a:ln>
        </p:spPr>
      </p:pic>
      <p:pic>
        <p:nvPicPr>
          <p:cNvPr id="34820" name="Picture 4"/>
          <p:cNvPicPr>
            <a:picLocks noChangeAspect="1" noChangeArrowheads="1"/>
          </p:cNvPicPr>
          <p:nvPr/>
        </p:nvPicPr>
        <p:blipFill>
          <a:blip r:embed="rId2" cstate="print"/>
          <a:srcRect/>
          <a:stretch>
            <a:fillRect/>
          </a:stretch>
        </p:blipFill>
        <p:spPr bwMode="auto">
          <a:xfrm>
            <a:off x="2590800" y="3198019"/>
            <a:ext cx="2446734" cy="535781"/>
          </a:xfrm>
          <a:prstGeom prst="rect">
            <a:avLst/>
          </a:prstGeom>
          <a:noFill/>
          <a:ln w="12700" cap="flat">
            <a:noFill/>
            <a:miter lim="800000"/>
            <a:headEnd/>
            <a:tailEnd/>
          </a:ln>
        </p:spPr>
      </p:pic>
      <p:pic>
        <p:nvPicPr>
          <p:cNvPr id="34821" name="Picture 5"/>
          <p:cNvPicPr>
            <a:picLocks noChangeAspect="1" noChangeArrowheads="1"/>
          </p:cNvPicPr>
          <p:nvPr/>
        </p:nvPicPr>
        <p:blipFill>
          <a:blip r:embed="rId3" cstate="print"/>
          <a:srcRect/>
          <a:stretch>
            <a:fillRect/>
          </a:stretch>
        </p:blipFill>
        <p:spPr bwMode="auto">
          <a:xfrm>
            <a:off x="2590800" y="3812381"/>
            <a:ext cx="5643563" cy="607219"/>
          </a:xfrm>
          <a:prstGeom prst="rect">
            <a:avLst/>
          </a:prstGeom>
          <a:noFill/>
          <a:ln w="12700" cap="flat">
            <a:noFill/>
            <a:miter lim="800000"/>
            <a:headEnd/>
            <a:tailEnd/>
          </a:ln>
        </p:spPr>
      </p:pic>
      <p:sp>
        <p:nvSpPr>
          <p:cNvPr id="9" name="Rectangle 5"/>
          <p:cNvSpPr/>
          <p:nvPr/>
        </p:nvSpPr>
        <p:spPr bwMode="auto">
          <a:xfrm>
            <a:off x="5643563" y="2971800"/>
            <a:ext cx="3429000" cy="381000"/>
          </a:xfrm>
          <a:prstGeom prst="rect">
            <a:avLst/>
          </a:prstGeom>
          <a:noFill/>
          <a:ln w="12700" cap="flat">
            <a:solidFill>
              <a:schemeClr val="tx1"/>
            </a:solidFill>
            <a:prstDash val="solid"/>
            <a:miter lim="800000"/>
            <a:headEnd type="none" w="med" len="med"/>
            <a:tailEnd type="none" w="med" len="med"/>
          </a:ln>
        </p:spPr>
        <p:txBody>
          <a:bodyPr lIns="0" tIns="0" rIns="0" bIns="0" anchor="ctr"/>
          <a:lstStyle/>
          <a:p>
            <a:pPr eaLnBrk="1" hangingPunct="1"/>
            <a:r>
              <a:rPr lang="en-US" sz="2000" b="0" dirty="0">
                <a:solidFill>
                  <a:srgbClr val="FF0000"/>
                </a:solidFill>
                <a:latin typeface="+mn-lt"/>
                <a:ea typeface="Gill Sans" charset="0"/>
                <a:cs typeface="Gill Sans" charset="0"/>
                <a:sym typeface="Gill Sans" charset="0"/>
              </a:rPr>
              <a:t>Why not just substitute </a:t>
            </a:r>
            <a:r>
              <a:rPr lang="en-US" sz="2000" b="0" i="1" dirty="0" err="1">
                <a:solidFill>
                  <a:srgbClr val="FF0000"/>
                </a:solidFill>
                <a:latin typeface="+mn-lt"/>
                <a:ea typeface="Gill Sans" charset="0"/>
                <a:cs typeface="Gill Sans" charset="0"/>
                <a:sym typeface="Gill Sans" charset="0"/>
              </a:rPr>
              <a:t>P(w</a:t>
            </a:r>
            <a:r>
              <a:rPr lang="en-US" sz="2000" b="0" i="1" baseline="-6000" dirty="0" err="1">
                <a:solidFill>
                  <a:srgbClr val="FF0000"/>
                </a:solidFill>
                <a:latin typeface="+mn-lt"/>
                <a:ea typeface="Gill Sans" charset="0"/>
                <a:cs typeface="Gill Sans" charset="0"/>
                <a:sym typeface="Gill Sans" charset="0"/>
              </a:rPr>
              <a:t>i</a:t>
            </a:r>
            <a:r>
              <a:rPr lang="en-US" sz="2000" b="0" i="1" dirty="0">
                <a:solidFill>
                  <a:srgbClr val="FF0000"/>
                </a:solidFill>
                <a:latin typeface="+mn-lt"/>
                <a:ea typeface="Gill Sans" charset="0"/>
                <a:cs typeface="Gill Sans" charset="0"/>
                <a:sym typeface="Gill Sans" charset="0"/>
              </a:rPr>
              <a:t>)</a:t>
            </a:r>
            <a:r>
              <a:rPr lang="en-US" sz="2000" b="0" dirty="0">
                <a:solidFill>
                  <a:srgbClr val="FF0000"/>
                </a:solidFill>
                <a:latin typeface="+mn-lt"/>
                <a:ea typeface="Gill Sans" charset="0"/>
                <a:cs typeface="Gill Sans" charset="0"/>
                <a:sym typeface="Gill Sans" charset="0"/>
              </a:rPr>
              <a:t>?</a:t>
            </a:r>
            <a:endParaRPr lang="en-US" sz="2000" b="0" dirty="0">
              <a:solidFill>
                <a:srgbClr val="FF0000"/>
              </a:solidFill>
              <a:latin typeface="+mn-lt"/>
              <a:ea typeface="Gill Sans" charset="0"/>
              <a:cs typeface="Gill Sans" charset="0"/>
              <a:sym typeface="Gill Sans" charset="0"/>
            </a:endParaRPr>
          </a:p>
        </p:txBody>
      </p:sp>
      <p:sp>
        <p:nvSpPr>
          <p:cNvPr id="10" name="Line 6"/>
          <p:cNvSpPr>
            <a:spLocks noChangeShapeType="1"/>
          </p:cNvSpPr>
          <p:nvPr/>
        </p:nvSpPr>
        <p:spPr bwMode="auto">
          <a:xfrm rot="10800000" flipH="1">
            <a:off x="6629400" y="3313882"/>
            <a:ext cx="533400" cy="877118"/>
          </a:xfrm>
          <a:prstGeom prst="line">
            <a:avLst/>
          </a:prstGeom>
          <a:noFill/>
          <a:ln w="31750" cap="flat">
            <a:solidFill>
              <a:srgbClr val="FF0000"/>
            </a:solidFill>
            <a:prstDash val="solid"/>
            <a:miter lim="800000"/>
            <a:headEnd type="stealth" w="med" len="med"/>
            <a:tailEnd type="none" w="med" len="med"/>
          </a:ln>
        </p:spPr>
        <p:txBody>
          <a:bodyPr lIns="0" tIns="0" rIns="0" bIns="0"/>
          <a:lstStyle/>
          <a:p>
            <a:pPr algn="ctr" eaLnBrk="1" hangingPunct="1"/>
            <a:endParaRPr lang="en-US" sz="3000" b="0" dirty="0">
              <a:solidFill>
                <a:srgbClr val="000000"/>
              </a:solidFill>
              <a:latin typeface="+mn-lt"/>
              <a:sym typeface="Gill Sans" charset="0"/>
            </a:endParaRPr>
          </a:p>
        </p:txBody>
      </p:sp>
      <p:sp>
        <p:nvSpPr>
          <p:cNvPr id="11" name="Rectangle 5"/>
          <p:cNvSpPr/>
          <p:nvPr/>
        </p:nvSpPr>
        <p:spPr bwMode="auto">
          <a:xfrm>
            <a:off x="5338763" y="2590800"/>
            <a:ext cx="3429000" cy="381000"/>
          </a:xfrm>
          <a:prstGeom prst="rect">
            <a:avLst/>
          </a:prstGeom>
          <a:noFill/>
          <a:ln w="12700" cap="flat">
            <a:solidFill>
              <a:schemeClr val="tx1"/>
            </a:solidFill>
            <a:prstDash val="solid"/>
            <a:miter lim="800000"/>
            <a:headEnd type="none" w="med" len="med"/>
            <a:tailEnd type="none" w="med" len="med"/>
          </a:ln>
        </p:spPr>
        <p:txBody>
          <a:bodyPr lIns="0" tIns="0" rIns="0" bIns="0" anchor="ctr"/>
          <a:lstStyle/>
          <a:p>
            <a:pPr eaLnBrk="1" hangingPunct="1"/>
            <a:r>
              <a:rPr lang="en-US" sz="2000" dirty="0">
                <a:solidFill>
                  <a:srgbClr val="FF0000"/>
                </a:solidFill>
                <a:latin typeface="+mn-lt"/>
                <a:ea typeface="Gill Sans" charset="0"/>
                <a:cs typeface="Gill Sans" charset="0"/>
                <a:sym typeface="Gill Sans" charset="0"/>
              </a:rPr>
              <a:t>Let’s revisit this issue…</a:t>
            </a:r>
            <a:endParaRPr lang="en-US" sz="2000" dirty="0">
              <a:solidFill>
                <a:srgbClr val="FF0000"/>
              </a:solidFill>
              <a:latin typeface="+mn-lt"/>
              <a:ea typeface="Gill Sans" charset="0"/>
              <a:cs typeface="Gill Sans" charset="0"/>
              <a:sym typeface="Gill Sans" charset="0"/>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152400" y="114300"/>
            <a:ext cx="8686800" cy="1028700"/>
          </a:xfrm>
        </p:spPr>
        <p:txBody>
          <a:bodyPr/>
          <a:lstStyle/>
          <a:p>
            <a:r>
              <a:rPr lang="en-US" dirty="0"/>
              <a:t>More Context, More Work</a:t>
            </a:r>
            <a:endParaRPr lang="en-US" dirty="0"/>
          </a:p>
        </p:txBody>
      </p:sp>
      <p:sp>
        <p:nvSpPr>
          <p:cNvPr id="39938" name="Rectangle 2"/>
          <p:cNvSpPr>
            <a:spLocks noGrp="1" noChangeArrowheads="1"/>
          </p:cNvSpPr>
          <p:nvPr>
            <p:ph idx="4294967295"/>
          </p:nvPr>
        </p:nvSpPr>
        <p:spPr>
          <a:xfrm>
            <a:off x="685800" y="1066800"/>
            <a:ext cx="8458200" cy="5105400"/>
          </a:xfrm>
        </p:spPr>
        <p:txBody>
          <a:bodyPr/>
          <a:lstStyle/>
          <a:p>
            <a:r>
              <a:rPr lang="en-US" dirty="0"/>
              <a:t>Larger N = more context</a:t>
            </a:r>
            <a:endParaRPr lang="en-US" dirty="0"/>
          </a:p>
          <a:p>
            <a:pPr lvl="1"/>
            <a:r>
              <a:rPr lang="en-US" dirty="0"/>
              <a:t>Lexical co-occurrences</a:t>
            </a:r>
            <a:endParaRPr lang="en-US" dirty="0"/>
          </a:p>
          <a:p>
            <a:pPr lvl="1"/>
            <a:r>
              <a:rPr lang="en-US" dirty="0"/>
              <a:t>Local syntactic relations</a:t>
            </a:r>
            <a:endParaRPr lang="en-US" dirty="0"/>
          </a:p>
          <a:p>
            <a:r>
              <a:rPr lang="en-US" dirty="0"/>
              <a:t>More context is better?</a:t>
            </a:r>
            <a:endParaRPr lang="en-US" dirty="0"/>
          </a:p>
          <a:p>
            <a:r>
              <a:rPr lang="en-US" dirty="0"/>
              <a:t>Larger N = more complex model</a:t>
            </a:r>
            <a:endParaRPr lang="en-US" dirty="0"/>
          </a:p>
          <a:p>
            <a:pPr lvl="1"/>
            <a:r>
              <a:rPr lang="en-US" dirty="0"/>
              <a:t>For example, assume a vocabulary of 100,000</a:t>
            </a:r>
            <a:endParaRPr lang="en-US" dirty="0"/>
          </a:p>
          <a:p>
            <a:pPr lvl="1"/>
            <a:r>
              <a:rPr lang="en-US" dirty="0"/>
              <a:t>How many parameters for unigram LM? Bigram? Trigram?</a:t>
            </a:r>
            <a:endParaRPr lang="en-US" dirty="0"/>
          </a:p>
          <a:p>
            <a:r>
              <a:rPr lang="en-US" dirty="0"/>
              <a:t>Larger N has another more serious problem! </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152400" y="114300"/>
            <a:ext cx="8686800" cy="1028700"/>
          </a:xfrm>
        </p:spPr>
        <p:txBody>
          <a:bodyPr/>
          <a:lstStyle/>
          <a:p>
            <a:r>
              <a:rPr lang="en-US"/>
              <a:t>Data Sparsity</a:t>
            </a:r>
            <a:endParaRPr lang="en-US"/>
          </a:p>
        </p:txBody>
      </p:sp>
      <p:sp>
        <p:nvSpPr>
          <p:cNvPr id="40964" name="Rectangle 4"/>
          <p:cNvSpPr/>
          <p:nvPr/>
        </p:nvSpPr>
        <p:spPr bwMode="auto">
          <a:xfrm>
            <a:off x="776884" y="3595686"/>
            <a:ext cx="2080617" cy="375047"/>
          </a:xfrm>
          <a:prstGeom prst="rect">
            <a:avLst/>
          </a:prstGeom>
          <a:noFill/>
          <a:ln w="12700" cap="flat">
            <a:noFill/>
            <a:miter lim="800000"/>
            <a:headEnd type="none" w="med" len="med"/>
            <a:tailEnd type="none" w="med" len="med"/>
          </a:ln>
        </p:spPr>
        <p:txBody>
          <a:bodyPr lIns="0" tIns="0" rIns="0" bIns="0" anchor="ctr"/>
          <a:lstStyle/>
          <a:p>
            <a:pPr eaLnBrk="1" hangingPunct="1"/>
            <a:r>
              <a:rPr lang="en-US" sz="2000" b="0" dirty="0">
                <a:solidFill>
                  <a:srgbClr val="000000"/>
                </a:solidFill>
                <a:latin typeface="+mn-lt"/>
                <a:ea typeface="Courier" charset="0"/>
                <a:cs typeface="Courier" charset="0"/>
                <a:sym typeface="Courier" charset="0"/>
              </a:rPr>
              <a:t>P(I like ham)</a:t>
            </a:r>
            <a:endParaRPr lang="en-US" sz="2000" b="0" dirty="0">
              <a:solidFill>
                <a:srgbClr val="000000"/>
              </a:solidFill>
              <a:latin typeface="+mn-lt"/>
              <a:ea typeface="Courier" charset="0"/>
              <a:cs typeface="Courier" charset="0"/>
              <a:sym typeface="Courier" charset="0"/>
            </a:endParaRPr>
          </a:p>
        </p:txBody>
      </p:sp>
      <p:sp>
        <p:nvSpPr>
          <p:cNvPr id="40965" name="Rectangle 5"/>
          <p:cNvSpPr/>
          <p:nvPr/>
        </p:nvSpPr>
        <p:spPr bwMode="auto">
          <a:xfrm>
            <a:off x="1339453" y="4140397"/>
            <a:ext cx="6741914" cy="375047"/>
          </a:xfrm>
          <a:prstGeom prst="rect">
            <a:avLst/>
          </a:prstGeom>
          <a:noFill/>
          <a:ln w="12700" cap="flat">
            <a:noFill/>
            <a:miter lim="800000"/>
            <a:headEnd type="none" w="med" len="med"/>
            <a:tailEnd type="none" w="med" len="med"/>
          </a:ln>
        </p:spPr>
        <p:txBody>
          <a:bodyPr lIns="0" tIns="0" rIns="0" bIns="0" anchor="ctr"/>
          <a:lstStyle/>
          <a:p>
            <a:pPr eaLnBrk="1" hangingPunct="1"/>
            <a:r>
              <a:rPr lang="en-US" sz="2000" b="0" dirty="0">
                <a:solidFill>
                  <a:srgbClr val="000000"/>
                </a:solidFill>
                <a:latin typeface="+mn-lt"/>
                <a:ea typeface="Courier" charset="0"/>
                <a:cs typeface="Courier" charset="0"/>
                <a:sym typeface="Courier" charset="0"/>
              </a:rPr>
              <a:t>= P( I | &lt;s&gt; ) P( like | I ) P( ham | like ) P( &lt;/s&gt; | ham )</a:t>
            </a:r>
            <a:endParaRPr lang="en-US" sz="2000" b="0" dirty="0">
              <a:solidFill>
                <a:srgbClr val="000000"/>
              </a:solidFill>
              <a:latin typeface="+mn-lt"/>
              <a:ea typeface="Courier" charset="0"/>
              <a:cs typeface="Courier" charset="0"/>
              <a:sym typeface="Courier" charset="0"/>
            </a:endParaRPr>
          </a:p>
        </p:txBody>
      </p:sp>
      <p:sp>
        <p:nvSpPr>
          <p:cNvPr id="40970" name="Rectangle 10"/>
          <p:cNvSpPr/>
          <p:nvPr/>
        </p:nvSpPr>
        <p:spPr bwMode="auto">
          <a:xfrm>
            <a:off x="1339456" y="4577953"/>
            <a:ext cx="759023" cy="375047"/>
          </a:xfrm>
          <a:prstGeom prst="rect">
            <a:avLst/>
          </a:prstGeom>
          <a:noFill/>
          <a:ln w="12700" cap="flat">
            <a:noFill/>
            <a:miter lim="800000"/>
            <a:headEnd type="none" w="med" len="med"/>
            <a:tailEnd type="none" w="med" len="med"/>
          </a:ln>
        </p:spPr>
        <p:txBody>
          <a:bodyPr lIns="0" tIns="0" rIns="0" bIns="0" anchor="ctr"/>
          <a:lstStyle/>
          <a:p>
            <a:pPr eaLnBrk="1" hangingPunct="1"/>
            <a:r>
              <a:rPr lang="en-US" sz="2000" b="0" dirty="0">
                <a:solidFill>
                  <a:srgbClr val="000000"/>
                </a:solidFill>
                <a:latin typeface="+mn-lt"/>
                <a:ea typeface="Courier" charset="0"/>
                <a:cs typeface="Courier" charset="0"/>
                <a:sym typeface="Courier" charset="0"/>
              </a:rPr>
              <a:t>= 0</a:t>
            </a:r>
            <a:endParaRPr lang="en-US" sz="2000" b="0" dirty="0">
              <a:solidFill>
                <a:srgbClr val="000000"/>
              </a:solidFill>
              <a:latin typeface="+mn-lt"/>
              <a:ea typeface="Courier" charset="0"/>
              <a:cs typeface="Courier" charset="0"/>
              <a:sym typeface="Courier" charset="0"/>
            </a:endParaRPr>
          </a:p>
        </p:txBody>
      </p:sp>
      <p:sp>
        <p:nvSpPr>
          <p:cNvPr id="12" name="Rectangle 14"/>
          <p:cNvSpPr/>
          <p:nvPr/>
        </p:nvSpPr>
        <p:spPr bwMode="auto">
          <a:xfrm>
            <a:off x="1189435" y="1358204"/>
            <a:ext cx="7040165" cy="1303734"/>
          </a:xfrm>
          <a:prstGeom prst="rect">
            <a:avLst/>
          </a:prstGeom>
          <a:noFill/>
          <a:ln w="12700" cap="flat">
            <a:solidFill>
              <a:schemeClr val="tx1"/>
            </a:solidFill>
            <a:prstDash val="solid"/>
            <a:miter lim="800000"/>
            <a:headEnd type="none" w="med" len="med"/>
            <a:tailEnd type="none" w="med" len="med"/>
          </a:ln>
        </p:spPr>
        <p:txBody>
          <a:bodyPr lIns="0" tIns="0" rIns="0" bIns="0" anchor="ctr"/>
          <a:lstStyle/>
          <a:p>
            <a:pPr eaLnBrk="1" hangingPunct="1"/>
            <a:r>
              <a:rPr lang="en-US" sz="2000" b="0" dirty="0">
                <a:solidFill>
                  <a:srgbClr val="000000"/>
                </a:solidFill>
                <a:latin typeface="+mn-lt"/>
                <a:ea typeface="Courier" charset="0"/>
                <a:cs typeface="Courier" charset="0"/>
                <a:sym typeface="Courier" charset="0"/>
              </a:rPr>
              <a:t>P( I | &lt;s&gt; ) = 2/3 = 0.67		P( Sam | &lt;s&gt; ) = 1/3 = 0.33</a:t>
            </a:r>
            <a:endParaRPr lang="en-US" sz="2000" b="0" dirty="0">
              <a:solidFill>
                <a:srgbClr val="000000"/>
              </a:solidFill>
              <a:latin typeface="+mn-lt"/>
              <a:ea typeface="Courier" charset="0"/>
              <a:cs typeface="Courier" charset="0"/>
              <a:sym typeface="Courier" charset="0"/>
            </a:endParaRPr>
          </a:p>
          <a:p>
            <a:pPr eaLnBrk="1" hangingPunct="1"/>
            <a:r>
              <a:rPr lang="en-US" sz="2000" b="0" dirty="0">
                <a:solidFill>
                  <a:srgbClr val="000000"/>
                </a:solidFill>
                <a:latin typeface="+mn-lt"/>
                <a:ea typeface="Courier" charset="0"/>
                <a:cs typeface="Courier" charset="0"/>
                <a:sym typeface="Courier" charset="0"/>
              </a:rPr>
              <a:t>P( am | I ) = 2/3 = 0.67		P( do | I ) = 1/3 = 0.33</a:t>
            </a:r>
            <a:endParaRPr lang="en-US" sz="2000" b="0" dirty="0">
              <a:solidFill>
                <a:srgbClr val="000000"/>
              </a:solidFill>
              <a:latin typeface="+mn-lt"/>
              <a:ea typeface="Courier" charset="0"/>
              <a:cs typeface="Courier" charset="0"/>
              <a:sym typeface="Courier" charset="0"/>
            </a:endParaRPr>
          </a:p>
          <a:p>
            <a:pPr eaLnBrk="1" hangingPunct="1"/>
            <a:r>
              <a:rPr lang="en-US" sz="2000" b="0" dirty="0">
                <a:solidFill>
                  <a:srgbClr val="000000"/>
                </a:solidFill>
                <a:latin typeface="+mn-lt"/>
                <a:ea typeface="Courier" charset="0"/>
                <a:cs typeface="Courier" charset="0"/>
                <a:sym typeface="Courier" charset="0"/>
              </a:rPr>
              <a:t>P( &lt;/s&gt; | Sam )= 1/2 = 0.50  	P( Sam | am) = 1/2 = 0.50</a:t>
            </a:r>
            <a:endParaRPr lang="en-US" sz="2000" b="0" dirty="0">
              <a:solidFill>
                <a:srgbClr val="000000"/>
              </a:solidFill>
              <a:latin typeface="+mn-lt"/>
              <a:ea typeface="Courier" charset="0"/>
              <a:cs typeface="Courier" charset="0"/>
              <a:sym typeface="Courier" charset="0"/>
            </a:endParaRPr>
          </a:p>
          <a:p>
            <a:pPr eaLnBrk="1" hangingPunct="1"/>
            <a:r>
              <a:rPr lang="en-US" sz="2000" b="0" dirty="0">
                <a:solidFill>
                  <a:srgbClr val="000000"/>
                </a:solidFill>
                <a:latin typeface="+mn-lt"/>
                <a:ea typeface="Courier" charset="0"/>
                <a:cs typeface="Courier" charset="0"/>
                <a:sym typeface="Courier" charset="0"/>
              </a:rPr>
              <a:t>...</a:t>
            </a:r>
            <a:endParaRPr lang="en-US" sz="2000" b="0" dirty="0">
              <a:solidFill>
                <a:srgbClr val="000000"/>
              </a:solidFill>
              <a:latin typeface="+mn-lt"/>
              <a:ea typeface="Courier" charset="0"/>
              <a:cs typeface="Courier" charset="0"/>
              <a:sym typeface="Courier" charset="0"/>
            </a:endParaRPr>
          </a:p>
        </p:txBody>
      </p:sp>
      <p:sp>
        <p:nvSpPr>
          <p:cNvPr id="13" name="Rectangle 15"/>
          <p:cNvSpPr/>
          <p:nvPr/>
        </p:nvSpPr>
        <p:spPr bwMode="auto">
          <a:xfrm>
            <a:off x="2777909" y="2740223"/>
            <a:ext cx="3558667" cy="30777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000" dirty="0">
                <a:solidFill>
                  <a:srgbClr val="000000"/>
                </a:solidFill>
                <a:latin typeface="+mn-lt"/>
                <a:ea typeface="Gill Sans" charset="0"/>
                <a:cs typeface="Gill Sans" charset="0"/>
                <a:sym typeface="Gill Sans" charset="0"/>
              </a:rPr>
              <a:t>Bigram Probability Estimates</a:t>
            </a:r>
            <a:endParaRPr lang="en-US" sz="2000" dirty="0">
              <a:solidFill>
                <a:srgbClr val="000000"/>
              </a:solidFill>
              <a:latin typeface="+mn-lt"/>
              <a:ea typeface="Gill Sans" charset="0"/>
              <a:cs typeface="Gill Sans" charset="0"/>
              <a:sym typeface="Gill Sans" charset="0"/>
            </a:endParaRPr>
          </a:p>
        </p:txBody>
      </p:sp>
      <p:sp>
        <p:nvSpPr>
          <p:cNvPr id="14" name="TextBox 13"/>
          <p:cNvSpPr txBox="1"/>
          <p:nvPr/>
        </p:nvSpPr>
        <p:spPr>
          <a:xfrm>
            <a:off x="4343400" y="5257800"/>
            <a:ext cx="1021433" cy="461665"/>
          </a:xfrm>
          <a:prstGeom prst="rect">
            <a:avLst/>
          </a:prstGeom>
          <a:noFill/>
        </p:spPr>
        <p:txBody>
          <a:bodyPr wrap="none" rtlCol="0">
            <a:spAutoFit/>
          </a:bodyPr>
          <a:lstStyle/>
          <a:p>
            <a:r>
              <a:rPr lang="en-US" sz="2400" dirty="0">
                <a:solidFill>
                  <a:srgbClr val="FF0000"/>
                </a:solidFill>
              </a:rPr>
              <a:t>Why?</a:t>
            </a:r>
            <a:endParaRPr lang="en-US" sz="2400" dirty="0">
              <a:solidFill>
                <a:srgbClr val="FF0000"/>
              </a:solidFill>
            </a:endParaRPr>
          </a:p>
        </p:txBody>
      </p:sp>
      <p:sp>
        <p:nvSpPr>
          <p:cNvPr id="15" name="TextBox 14"/>
          <p:cNvSpPr txBox="1"/>
          <p:nvPr/>
        </p:nvSpPr>
        <p:spPr>
          <a:xfrm>
            <a:off x="4343400" y="5634335"/>
            <a:ext cx="2626040" cy="461665"/>
          </a:xfrm>
          <a:prstGeom prst="rect">
            <a:avLst/>
          </a:prstGeom>
          <a:noFill/>
        </p:spPr>
        <p:txBody>
          <a:bodyPr wrap="none" rtlCol="0">
            <a:spAutoFit/>
          </a:bodyPr>
          <a:lstStyle/>
          <a:p>
            <a:r>
              <a:rPr lang="en-US" sz="2400" dirty="0">
                <a:solidFill>
                  <a:srgbClr val="FF0000"/>
                </a:solidFill>
              </a:rPr>
              <a:t>Why is this bad?</a:t>
            </a:r>
            <a:endParaRPr lang="en-US" sz="2400" dirty="0">
              <a:solidFill>
                <a:srgbClr val="FF0000"/>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40970" grpId="0" autoUpdateAnimBg="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The Central Problem in Search</a:t>
            </a:r>
            <a:endParaRPr lang="en-US"/>
          </a:p>
        </p:txBody>
      </p:sp>
      <p:sp>
        <p:nvSpPr>
          <p:cNvPr id="1313797" name="Text Box 5"/>
          <p:cNvSpPr txBox="1">
            <a:spLocks noChangeArrowheads="1"/>
          </p:cNvSpPr>
          <p:nvPr/>
        </p:nvSpPr>
        <p:spPr bwMode="auto">
          <a:xfrm>
            <a:off x="914400" y="1295400"/>
            <a:ext cx="1828800" cy="400050"/>
          </a:xfrm>
          <a:prstGeom prst="rect">
            <a:avLst/>
          </a:prstGeom>
          <a:noFill/>
          <a:ln w="9525">
            <a:noFill/>
            <a:miter lim="800000"/>
          </a:ln>
        </p:spPr>
        <p:txBody>
          <a:bodyPr>
            <a:spAutoFit/>
          </a:bodyPr>
          <a:lstStyle/>
          <a:p>
            <a:pPr algn="ctr"/>
            <a:r>
              <a:rPr lang="en-US" sz="2000">
                <a:solidFill>
                  <a:schemeClr val="bg1"/>
                </a:solidFill>
              </a:rPr>
              <a:t>Searcher</a:t>
            </a:r>
            <a:endParaRPr lang="en-US" sz="2000">
              <a:solidFill>
                <a:schemeClr val="bg1"/>
              </a:solidFill>
            </a:endParaRPr>
          </a:p>
        </p:txBody>
      </p:sp>
      <p:sp>
        <p:nvSpPr>
          <p:cNvPr id="1313798" name="Text Box 6"/>
          <p:cNvSpPr txBox="1">
            <a:spLocks noChangeArrowheads="1"/>
          </p:cNvSpPr>
          <p:nvPr/>
        </p:nvSpPr>
        <p:spPr bwMode="auto">
          <a:xfrm>
            <a:off x="6442075" y="1066800"/>
            <a:ext cx="1025525" cy="400050"/>
          </a:xfrm>
          <a:prstGeom prst="rect">
            <a:avLst/>
          </a:prstGeom>
          <a:noFill/>
          <a:ln w="9525">
            <a:noFill/>
            <a:miter lim="800000"/>
          </a:ln>
        </p:spPr>
        <p:txBody>
          <a:bodyPr wrap="none">
            <a:spAutoFit/>
          </a:bodyPr>
          <a:lstStyle/>
          <a:p>
            <a:r>
              <a:rPr lang="en-US" sz="2000">
                <a:solidFill>
                  <a:schemeClr val="bg1"/>
                </a:solidFill>
              </a:rPr>
              <a:t>Author</a:t>
            </a:r>
            <a:endParaRPr lang="en-US" sz="2000">
              <a:solidFill>
                <a:schemeClr val="bg1"/>
              </a:solidFill>
            </a:endParaRPr>
          </a:p>
        </p:txBody>
      </p:sp>
      <p:sp>
        <p:nvSpPr>
          <p:cNvPr id="1313799" name="Text Box 7"/>
          <p:cNvSpPr txBox="1">
            <a:spLocks noChangeArrowheads="1"/>
          </p:cNvSpPr>
          <p:nvPr/>
        </p:nvSpPr>
        <p:spPr bwMode="auto">
          <a:xfrm>
            <a:off x="1385888" y="3778250"/>
            <a:ext cx="1108075" cy="336550"/>
          </a:xfrm>
          <a:prstGeom prst="rect">
            <a:avLst/>
          </a:prstGeom>
          <a:noFill/>
          <a:ln w="9525">
            <a:noFill/>
            <a:miter lim="800000"/>
          </a:ln>
        </p:spPr>
        <p:txBody>
          <a:bodyPr wrap="none">
            <a:spAutoFit/>
          </a:bodyPr>
          <a:lstStyle/>
          <a:p>
            <a:r>
              <a:rPr lang="en-US">
                <a:solidFill>
                  <a:schemeClr val="bg1"/>
                </a:solidFill>
              </a:rPr>
              <a:t>Concepts</a:t>
            </a:r>
            <a:endParaRPr lang="en-US">
              <a:solidFill>
                <a:schemeClr val="bg1"/>
              </a:solidFill>
            </a:endParaRPr>
          </a:p>
        </p:txBody>
      </p:sp>
      <p:sp>
        <p:nvSpPr>
          <p:cNvPr id="1313800" name="Text Box 8"/>
          <p:cNvSpPr txBox="1">
            <a:spLocks noChangeArrowheads="1"/>
          </p:cNvSpPr>
          <p:nvPr/>
        </p:nvSpPr>
        <p:spPr bwMode="auto">
          <a:xfrm>
            <a:off x="6477000" y="3778250"/>
            <a:ext cx="1108075" cy="336550"/>
          </a:xfrm>
          <a:prstGeom prst="rect">
            <a:avLst/>
          </a:prstGeom>
          <a:noFill/>
          <a:ln w="9525">
            <a:noFill/>
            <a:miter lim="800000"/>
          </a:ln>
        </p:spPr>
        <p:txBody>
          <a:bodyPr wrap="none">
            <a:spAutoFit/>
          </a:bodyPr>
          <a:lstStyle/>
          <a:p>
            <a:r>
              <a:rPr lang="en-US">
                <a:solidFill>
                  <a:schemeClr val="bg1"/>
                </a:solidFill>
              </a:rPr>
              <a:t>Concepts</a:t>
            </a:r>
            <a:endParaRPr lang="en-US">
              <a:solidFill>
                <a:schemeClr val="bg1"/>
              </a:solidFill>
            </a:endParaRPr>
          </a:p>
        </p:txBody>
      </p:sp>
      <p:sp>
        <p:nvSpPr>
          <p:cNvPr id="1313801" name="Text Box 9"/>
          <p:cNvSpPr txBox="1">
            <a:spLocks noChangeArrowheads="1"/>
          </p:cNvSpPr>
          <p:nvPr/>
        </p:nvSpPr>
        <p:spPr bwMode="auto">
          <a:xfrm>
            <a:off x="1233488" y="4937125"/>
            <a:ext cx="1438275" cy="336550"/>
          </a:xfrm>
          <a:prstGeom prst="rect">
            <a:avLst/>
          </a:prstGeom>
          <a:noFill/>
          <a:ln w="9525">
            <a:noFill/>
            <a:miter lim="800000"/>
          </a:ln>
        </p:spPr>
        <p:txBody>
          <a:bodyPr wrap="none">
            <a:spAutoFit/>
          </a:bodyPr>
          <a:lstStyle/>
          <a:p>
            <a:r>
              <a:rPr lang="en-US">
                <a:solidFill>
                  <a:schemeClr val="bg1"/>
                </a:solidFill>
              </a:rPr>
              <a:t>Query Terms</a:t>
            </a:r>
            <a:endParaRPr lang="en-US">
              <a:solidFill>
                <a:schemeClr val="bg1"/>
              </a:solidFill>
            </a:endParaRPr>
          </a:p>
        </p:txBody>
      </p:sp>
      <p:sp>
        <p:nvSpPr>
          <p:cNvPr id="1313802" name="Text Box 10"/>
          <p:cNvSpPr txBox="1">
            <a:spLocks noChangeArrowheads="1"/>
          </p:cNvSpPr>
          <p:nvPr/>
        </p:nvSpPr>
        <p:spPr bwMode="auto">
          <a:xfrm>
            <a:off x="6172200" y="4953000"/>
            <a:ext cx="1843088" cy="336550"/>
          </a:xfrm>
          <a:prstGeom prst="rect">
            <a:avLst/>
          </a:prstGeom>
          <a:noFill/>
          <a:ln w="9525">
            <a:noFill/>
            <a:miter lim="800000"/>
          </a:ln>
        </p:spPr>
        <p:txBody>
          <a:bodyPr wrap="none">
            <a:spAutoFit/>
          </a:bodyPr>
          <a:lstStyle/>
          <a:p>
            <a:r>
              <a:rPr lang="en-US">
                <a:solidFill>
                  <a:schemeClr val="bg1"/>
                </a:solidFill>
              </a:rPr>
              <a:t>Document Terms</a:t>
            </a:r>
            <a:endParaRPr lang="en-US">
              <a:solidFill>
                <a:schemeClr val="bg1"/>
              </a:solidFill>
            </a:endParaRPr>
          </a:p>
        </p:txBody>
      </p:sp>
      <p:sp>
        <p:nvSpPr>
          <p:cNvPr id="1313803" name="Line 11"/>
          <p:cNvSpPr>
            <a:spLocks noChangeShapeType="1"/>
          </p:cNvSpPr>
          <p:nvPr/>
        </p:nvSpPr>
        <p:spPr bwMode="auto">
          <a:xfrm>
            <a:off x="1919288" y="4114800"/>
            <a:ext cx="0" cy="7620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313804" name="Line 12"/>
          <p:cNvSpPr>
            <a:spLocks noChangeShapeType="1"/>
          </p:cNvSpPr>
          <p:nvPr/>
        </p:nvSpPr>
        <p:spPr bwMode="auto">
          <a:xfrm>
            <a:off x="7010400" y="4114800"/>
            <a:ext cx="0" cy="7620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313805" name="AutoShape 13"/>
          <p:cNvSpPr>
            <a:spLocks noChangeArrowheads="1"/>
          </p:cNvSpPr>
          <p:nvPr/>
        </p:nvSpPr>
        <p:spPr bwMode="auto">
          <a:xfrm>
            <a:off x="3352800" y="4724400"/>
            <a:ext cx="1981200" cy="792163"/>
          </a:xfrm>
          <a:prstGeom prst="leftRightArrow">
            <a:avLst>
              <a:gd name="adj1" fmla="val 50000"/>
              <a:gd name="adj2" fmla="val 50020"/>
            </a:avLst>
          </a:prstGeom>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a:solidFill>
                <a:schemeClr val="bg1"/>
              </a:solidFill>
            </a:endParaRPr>
          </a:p>
        </p:txBody>
      </p:sp>
      <p:sp>
        <p:nvSpPr>
          <p:cNvPr id="1313806" name="Text Box 14"/>
          <p:cNvSpPr txBox="1">
            <a:spLocks noChangeArrowheads="1"/>
          </p:cNvSpPr>
          <p:nvPr/>
        </p:nvSpPr>
        <p:spPr bwMode="auto">
          <a:xfrm>
            <a:off x="1981200" y="5867400"/>
            <a:ext cx="4995863" cy="396875"/>
          </a:xfrm>
          <a:prstGeom prst="rect">
            <a:avLst/>
          </a:prstGeom>
          <a:noFill/>
          <a:ln w="9525">
            <a:noFill/>
            <a:miter lim="800000"/>
          </a:ln>
        </p:spPr>
        <p:txBody>
          <a:bodyPr wrap="none">
            <a:spAutoFit/>
          </a:bodyPr>
          <a:lstStyle/>
          <a:p>
            <a:r>
              <a:rPr lang="en-US" sz="2000">
                <a:solidFill>
                  <a:schemeClr val="bg1"/>
                </a:solidFill>
              </a:rPr>
              <a:t>Do these represent the same concepts?</a:t>
            </a:r>
            <a:endParaRPr lang="en-US" sz="2000">
              <a:solidFill>
                <a:schemeClr val="bg1"/>
              </a:solidFill>
            </a:endParaRPr>
          </a:p>
        </p:txBody>
      </p:sp>
      <p:pic>
        <p:nvPicPr>
          <p:cNvPr id="12304" name="Picture 16" descr="C:\Documents and Settings\Jimmy Lin\Local Settings\Temporary Internet Files\Content.IE5\ABORU763\MCj02307490000[1].wmf"/>
          <p:cNvPicPr>
            <a:picLocks noChangeAspect="1" noChangeArrowheads="1"/>
          </p:cNvPicPr>
          <p:nvPr/>
        </p:nvPicPr>
        <p:blipFill>
          <a:blip r:embed="rId1" cstate="print"/>
          <a:srcRect/>
          <a:stretch>
            <a:fillRect/>
          </a:stretch>
        </p:blipFill>
        <p:spPr bwMode="auto">
          <a:xfrm>
            <a:off x="6019800" y="1447800"/>
            <a:ext cx="1900238" cy="2286000"/>
          </a:xfrm>
          <a:prstGeom prst="rect">
            <a:avLst/>
          </a:prstGeom>
          <a:noFill/>
          <a:ln w="9525">
            <a:noFill/>
            <a:miter lim="800000"/>
            <a:headEnd/>
            <a:tailEnd/>
          </a:ln>
        </p:spPr>
      </p:pic>
      <p:pic>
        <p:nvPicPr>
          <p:cNvPr id="12314" name="Picture 26" descr="C:\Documents and Settings\Jimmy Lin\Local Settings\Temporary Internet Files\Content.IE5\8DW3C1QH\MCj04042630000[1].wmf"/>
          <p:cNvPicPr>
            <a:picLocks noChangeAspect="1" noChangeArrowheads="1"/>
          </p:cNvPicPr>
          <p:nvPr/>
        </p:nvPicPr>
        <p:blipFill>
          <a:blip r:embed="rId2" cstate="print"/>
          <a:srcRect/>
          <a:stretch>
            <a:fillRect/>
          </a:stretch>
        </p:blipFill>
        <p:spPr bwMode="auto">
          <a:xfrm>
            <a:off x="919163" y="1752600"/>
            <a:ext cx="1838325" cy="1695450"/>
          </a:xfrm>
          <a:prstGeom prst="rect">
            <a:avLst/>
          </a:prstGeom>
          <a:noFill/>
          <a:ln w="9525">
            <a:noFill/>
            <a:miter lim="800000"/>
            <a:headEnd/>
            <a:tailEnd/>
          </a:ln>
        </p:spPr>
      </p:pic>
      <p:sp>
        <p:nvSpPr>
          <p:cNvPr id="27" name="TextBox 26"/>
          <p:cNvSpPr txBox="1">
            <a:spLocks noChangeArrowheads="1"/>
          </p:cNvSpPr>
          <p:nvPr/>
        </p:nvSpPr>
        <p:spPr bwMode="auto">
          <a:xfrm>
            <a:off x="914400" y="5257800"/>
            <a:ext cx="1976438" cy="338138"/>
          </a:xfrm>
          <a:prstGeom prst="rect">
            <a:avLst/>
          </a:prstGeom>
          <a:noFill/>
          <a:ln w="9525">
            <a:noFill/>
            <a:miter lim="800000"/>
          </a:ln>
        </p:spPr>
        <p:txBody>
          <a:bodyPr wrap="none">
            <a:spAutoFit/>
          </a:bodyPr>
          <a:lstStyle/>
          <a:p>
            <a:r>
              <a:rPr lang="en-US" dirty="0">
                <a:solidFill>
                  <a:schemeClr val="bg1"/>
                </a:solidFill>
              </a:rPr>
              <a:t>“tragic love story”</a:t>
            </a:r>
            <a:endParaRPr lang="en-US" dirty="0">
              <a:solidFill>
                <a:schemeClr val="bg1"/>
              </a:solidFill>
            </a:endParaRPr>
          </a:p>
        </p:txBody>
      </p:sp>
      <p:sp>
        <p:nvSpPr>
          <p:cNvPr id="28" name="TextBox 27"/>
          <p:cNvSpPr txBox="1">
            <a:spLocks noChangeArrowheads="1"/>
          </p:cNvSpPr>
          <p:nvPr/>
        </p:nvSpPr>
        <p:spPr bwMode="auto">
          <a:xfrm>
            <a:off x="5554663" y="5257800"/>
            <a:ext cx="3208337" cy="338138"/>
          </a:xfrm>
          <a:prstGeom prst="rect">
            <a:avLst/>
          </a:prstGeom>
          <a:noFill/>
          <a:ln w="9525">
            <a:noFill/>
            <a:miter lim="800000"/>
          </a:ln>
        </p:spPr>
        <p:txBody>
          <a:bodyPr wrap="none">
            <a:spAutoFit/>
          </a:bodyPr>
          <a:lstStyle/>
          <a:p>
            <a:r>
              <a:rPr lang="en-US" dirty="0">
                <a:solidFill>
                  <a:schemeClr val="bg1"/>
                </a:solidFill>
              </a:rPr>
              <a:t>“fateful star-crossed romance”</a:t>
            </a:r>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37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37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37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38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1380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138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38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138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13805"/>
                                        </p:tgtEl>
                                        <p:attrNameLst>
                                          <p:attrName>style.visibility</p:attrName>
                                        </p:attrNameLst>
                                      </p:cBhvr>
                                      <p:to>
                                        <p:strVal val="visible"/>
                                      </p:to>
                                    </p:set>
                                    <p:animEffect transition="in" filter="dissolve">
                                      <p:cBhvr>
                                        <p:cTn id="35" dur="500"/>
                                        <p:tgtEl>
                                          <p:spTgt spid="131380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313806"/>
                                        </p:tgtEl>
                                        <p:attrNameLst>
                                          <p:attrName>style.visibility</p:attrName>
                                        </p:attrNameLst>
                                      </p:cBhvr>
                                      <p:to>
                                        <p:strVal val="visible"/>
                                      </p:to>
                                    </p:set>
                                    <p:animEffect transition="in" filter="dissolve">
                                      <p:cBhvr>
                                        <p:cTn id="38" dur="500"/>
                                        <p:tgtEl>
                                          <p:spTgt spid="131380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dissolve">
                                      <p:cBhvr>
                                        <p:cTn id="43" dur="500"/>
                                        <p:tgtEl>
                                          <p:spTgt spid="2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7" grpId="0"/>
      <p:bldP spid="1313798" grpId="0"/>
      <p:bldP spid="1313799" grpId="0"/>
      <p:bldP spid="1313800" grpId="0"/>
      <p:bldP spid="1313801" grpId="0"/>
      <p:bldP spid="1313802" grpId="0"/>
      <p:bldP spid="1313803" grpId="0" animBg="1"/>
      <p:bldP spid="1313804" grpId="0" animBg="1"/>
      <p:bldP spid="1313805" grpId="0" animBg="1"/>
      <p:bldP spid="1313806" grpId="0"/>
      <p:bldP spid="27" grpId="0"/>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152400" y="114300"/>
            <a:ext cx="8686800" cy="1028700"/>
          </a:xfrm>
        </p:spPr>
        <p:txBody>
          <a:bodyPr/>
          <a:lstStyle/>
          <a:p>
            <a:r>
              <a:rPr lang="en-US"/>
              <a:t>Data Sparsity</a:t>
            </a:r>
            <a:endParaRPr lang="en-US"/>
          </a:p>
        </p:txBody>
      </p:sp>
      <p:sp>
        <p:nvSpPr>
          <p:cNvPr id="43010" name="Rectangle 2"/>
          <p:cNvSpPr>
            <a:spLocks noGrp="1" noChangeArrowheads="1"/>
          </p:cNvSpPr>
          <p:nvPr>
            <p:ph idx="4294967295"/>
          </p:nvPr>
        </p:nvSpPr>
        <p:spPr>
          <a:xfrm>
            <a:off x="685800" y="1066800"/>
            <a:ext cx="8458200" cy="5105400"/>
          </a:xfrm>
        </p:spPr>
        <p:txBody>
          <a:bodyPr/>
          <a:lstStyle/>
          <a:p>
            <a:r>
              <a:rPr lang="en-US" dirty="0"/>
              <a:t>Serious problem in language modeling!</a:t>
            </a:r>
            <a:endParaRPr lang="en-US" dirty="0"/>
          </a:p>
          <a:p>
            <a:r>
              <a:rPr lang="en-US" dirty="0"/>
              <a:t>Becomes more severe as N increases</a:t>
            </a:r>
            <a:endParaRPr lang="en-US" dirty="0"/>
          </a:p>
          <a:p>
            <a:pPr lvl="1"/>
            <a:r>
              <a:rPr lang="en-US" dirty="0"/>
              <a:t>What’s the tradeoff?</a:t>
            </a:r>
            <a:endParaRPr lang="en-US" dirty="0"/>
          </a:p>
          <a:p>
            <a:r>
              <a:rPr lang="en-US" dirty="0"/>
              <a:t>Solution 1: Use larger training corpora</a:t>
            </a:r>
            <a:endParaRPr lang="en-US" dirty="0"/>
          </a:p>
          <a:p>
            <a:pPr lvl="1"/>
            <a:r>
              <a:rPr lang="en-US" dirty="0"/>
              <a:t>Can’t always work... Blame </a:t>
            </a:r>
            <a:r>
              <a:rPr lang="en-US" dirty="0" err="1"/>
              <a:t>Zipf’s</a:t>
            </a:r>
            <a:r>
              <a:rPr lang="en-US" dirty="0"/>
              <a:t> Law (</a:t>
            </a:r>
            <a:r>
              <a:rPr lang="en-US" dirty="0" err="1"/>
              <a:t>Looong</a:t>
            </a:r>
            <a:r>
              <a:rPr lang="en-US" dirty="0"/>
              <a:t> tail)</a:t>
            </a:r>
            <a:endParaRPr lang="en-US" dirty="0"/>
          </a:p>
          <a:p>
            <a:r>
              <a:rPr lang="en-US" dirty="0"/>
              <a:t>Solution 2: Assign non-zero probability to unseen n-grams</a:t>
            </a:r>
            <a:endParaRPr lang="en-US" dirty="0"/>
          </a:p>
          <a:p>
            <a:pPr lvl="1"/>
            <a:r>
              <a:rPr lang="en-US" dirty="0"/>
              <a:t>Known as smoothing</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152400" y="114300"/>
            <a:ext cx="8686800" cy="1028700"/>
          </a:xfrm>
        </p:spPr>
        <p:txBody>
          <a:bodyPr/>
          <a:lstStyle/>
          <a:p>
            <a:r>
              <a:rPr lang="en-US" dirty="0"/>
              <a:t>Smoothing</a:t>
            </a:r>
            <a:endParaRPr lang="en-US" dirty="0"/>
          </a:p>
        </p:txBody>
      </p:sp>
      <p:sp>
        <p:nvSpPr>
          <p:cNvPr id="45058" name="Rectangle 2"/>
          <p:cNvSpPr>
            <a:spLocks noGrp="1" noChangeArrowheads="1"/>
          </p:cNvSpPr>
          <p:nvPr>
            <p:ph idx="4294967295"/>
          </p:nvPr>
        </p:nvSpPr>
        <p:spPr>
          <a:xfrm>
            <a:off x="685800" y="1066800"/>
            <a:ext cx="8458200" cy="5105400"/>
          </a:xfrm>
        </p:spPr>
        <p:txBody>
          <a:bodyPr/>
          <a:lstStyle/>
          <a:p>
            <a:r>
              <a:rPr lang="en-US" dirty="0"/>
              <a:t>Zeros are bad for any statistical estimator</a:t>
            </a:r>
            <a:endParaRPr lang="en-US" dirty="0"/>
          </a:p>
          <a:p>
            <a:pPr lvl="1"/>
            <a:r>
              <a:rPr lang="en-US" dirty="0"/>
              <a:t>Need better estimators because MLEs give us a lot of zeros</a:t>
            </a:r>
            <a:endParaRPr lang="en-US" dirty="0"/>
          </a:p>
          <a:p>
            <a:pPr lvl="1"/>
            <a:r>
              <a:rPr lang="en-US" dirty="0"/>
              <a:t>A distribution without zeros is “smoother”</a:t>
            </a:r>
            <a:endParaRPr lang="en-US" dirty="0"/>
          </a:p>
          <a:p>
            <a:r>
              <a:rPr lang="en-US" dirty="0"/>
              <a:t>The Robin Hood Philosophy: Take from the rich (seen n-grams) and give to the poor (unseen n-grams)</a:t>
            </a:r>
            <a:endParaRPr lang="en-US" dirty="0"/>
          </a:p>
          <a:p>
            <a:pPr lvl="1"/>
            <a:r>
              <a:rPr lang="en-US" dirty="0"/>
              <a:t>And thus also called discounting</a:t>
            </a:r>
            <a:endParaRPr lang="en-US" dirty="0"/>
          </a:p>
          <a:p>
            <a:pPr lvl="1"/>
            <a:r>
              <a:rPr lang="en-US" dirty="0"/>
              <a:t>Critical: make sure you still have a valid probability distribution!</a:t>
            </a:r>
            <a:endParaRPr lang="en-US" dirty="0"/>
          </a:p>
          <a:p>
            <a:r>
              <a:rPr lang="en-US" dirty="0"/>
              <a:t>Language modeling: theory vs. practice</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152400" y="114300"/>
            <a:ext cx="8686800" cy="1028700"/>
          </a:xfrm>
        </p:spPr>
        <p:txBody>
          <a:bodyPr/>
          <a:lstStyle/>
          <a:p>
            <a:r>
              <a:rPr lang="en-US"/>
              <a:t>Laplace’s Law</a:t>
            </a:r>
            <a:endParaRPr lang="en-US"/>
          </a:p>
        </p:txBody>
      </p:sp>
      <p:sp>
        <p:nvSpPr>
          <p:cNvPr id="46082" name="Rectangle 2"/>
          <p:cNvSpPr>
            <a:spLocks noGrp="1" noChangeArrowheads="1"/>
          </p:cNvSpPr>
          <p:nvPr>
            <p:ph idx="4294967295"/>
          </p:nvPr>
        </p:nvSpPr>
        <p:spPr>
          <a:xfrm>
            <a:off x="685800" y="1066800"/>
            <a:ext cx="8458200" cy="5105400"/>
          </a:xfrm>
        </p:spPr>
        <p:txBody>
          <a:bodyPr/>
          <a:lstStyle/>
          <a:p>
            <a:r>
              <a:rPr lang="en-US" dirty="0"/>
              <a:t>Simplest and oldest smoothing technique</a:t>
            </a:r>
            <a:endParaRPr lang="en-US" dirty="0"/>
          </a:p>
          <a:p>
            <a:r>
              <a:rPr lang="en-US" dirty="0"/>
              <a:t>Just add </a:t>
            </a:r>
            <a:r>
              <a:rPr lang="en-US" dirty="0">
                <a:sym typeface="Helvetica" charset="0"/>
              </a:rPr>
              <a:t>1</a:t>
            </a:r>
            <a:r>
              <a:rPr lang="en-US" dirty="0"/>
              <a:t> to all n-gram counts including the unseen ones</a:t>
            </a:r>
            <a:endParaRPr lang="en-US" dirty="0"/>
          </a:p>
          <a:p>
            <a:r>
              <a:rPr lang="en-US" dirty="0"/>
              <a:t>So, what do the revised estimates look like?</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152400" y="114300"/>
            <a:ext cx="8686800" cy="1028700"/>
          </a:xfrm>
        </p:spPr>
        <p:txBody>
          <a:bodyPr/>
          <a:lstStyle/>
          <a:p>
            <a:r>
              <a:rPr lang="en-US" dirty="0"/>
              <a:t>Laplace’s Law: Probabilities</a:t>
            </a:r>
            <a:endParaRPr lang="en-US" dirty="0"/>
          </a:p>
        </p:txBody>
      </p:sp>
      <p:sp>
        <p:nvSpPr>
          <p:cNvPr id="47106" name="Rectangle 2"/>
          <p:cNvSpPr/>
          <p:nvPr/>
        </p:nvSpPr>
        <p:spPr bwMode="auto">
          <a:xfrm>
            <a:off x="3657600" y="1226344"/>
            <a:ext cx="1657505" cy="43088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800" dirty="0">
                <a:solidFill>
                  <a:schemeClr val="bg1"/>
                </a:solidFill>
                <a:latin typeface="+mn-lt"/>
                <a:ea typeface="Gill Sans" charset="0"/>
                <a:cs typeface="Gill Sans" charset="0"/>
                <a:sym typeface="Gill Sans" charset="0"/>
              </a:rPr>
              <a:t>Unigrams</a:t>
            </a:r>
            <a:endParaRPr lang="en-US" sz="2800" dirty="0">
              <a:solidFill>
                <a:schemeClr val="bg1"/>
              </a:solidFill>
              <a:latin typeface="+mn-lt"/>
              <a:ea typeface="Gill Sans" charset="0"/>
              <a:cs typeface="Gill Sans" charset="0"/>
              <a:sym typeface="Gill Sans" charset="0"/>
            </a:endParaRPr>
          </a:p>
        </p:txBody>
      </p:sp>
      <p:sp>
        <p:nvSpPr>
          <p:cNvPr id="47107" name="Line 3"/>
          <p:cNvSpPr>
            <a:spLocks noChangeShapeType="1"/>
          </p:cNvSpPr>
          <p:nvPr/>
        </p:nvSpPr>
        <p:spPr bwMode="auto">
          <a:xfrm rot="10800000">
            <a:off x="4058844" y="2272010"/>
            <a:ext cx="669727" cy="0"/>
          </a:xfrm>
          <a:prstGeom prst="line">
            <a:avLst/>
          </a:prstGeom>
          <a:ln>
            <a:headEnd type="stealth" w="med" len="med"/>
            <a:tailEnd type="none" w="med" len="med"/>
          </a:ln>
        </p:spPr>
        <p:style>
          <a:lnRef idx="3">
            <a:schemeClr val="dk1"/>
          </a:lnRef>
          <a:fillRef idx="0">
            <a:schemeClr val="dk1"/>
          </a:fillRef>
          <a:effectRef idx="2">
            <a:schemeClr val="dk1"/>
          </a:effectRef>
          <a:fontRef idx="minor">
            <a:schemeClr val="tx1"/>
          </a:fontRef>
        </p:style>
        <p:txBody>
          <a:bodyPr lIns="0" tIns="0" rIns="0" bIns="0"/>
          <a:lstStyle/>
          <a:p>
            <a:pPr algn="ctr" eaLnBrk="1" hangingPunct="1"/>
            <a:endParaRPr lang="en-US" sz="3000" b="0" dirty="0">
              <a:solidFill>
                <a:srgbClr val="000000"/>
              </a:solidFill>
              <a:latin typeface="Gill Sans" charset="0"/>
              <a:sym typeface="Gill Sans" charset="0"/>
            </a:endParaRPr>
          </a:p>
        </p:txBody>
      </p:sp>
      <p:pic>
        <p:nvPicPr>
          <p:cNvPr id="47108" name="Picture 4"/>
          <p:cNvPicPr>
            <a:picLocks noChangeAspect="1" noChangeArrowheads="1"/>
          </p:cNvPicPr>
          <p:nvPr/>
        </p:nvPicPr>
        <p:blipFill>
          <a:blip r:embed="rId1" cstate="print"/>
          <a:srcRect/>
          <a:stretch>
            <a:fillRect/>
          </a:stretch>
        </p:blipFill>
        <p:spPr bwMode="auto">
          <a:xfrm>
            <a:off x="995959" y="1959471"/>
            <a:ext cx="2482453" cy="625078"/>
          </a:xfrm>
          <a:prstGeom prst="rect">
            <a:avLst/>
          </a:prstGeom>
          <a:noFill/>
          <a:ln w="12700" cap="flat">
            <a:noFill/>
            <a:miter lim="800000"/>
            <a:headEnd/>
            <a:tailEnd/>
          </a:ln>
        </p:spPr>
      </p:pic>
      <p:pic>
        <p:nvPicPr>
          <p:cNvPr id="47109" name="Picture 5"/>
          <p:cNvPicPr>
            <a:picLocks noChangeAspect="1" noChangeArrowheads="1"/>
          </p:cNvPicPr>
          <p:nvPr/>
        </p:nvPicPr>
        <p:blipFill>
          <a:blip r:embed="rId2" cstate="print"/>
          <a:srcRect/>
          <a:stretch>
            <a:fillRect/>
          </a:stretch>
        </p:blipFill>
        <p:spPr bwMode="auto">
          <a:xfrm>
            <a:off x="5210774" y="2115741"/>
            <a:ext cx="1526977" cy="312539"/>
          </a:xfrm>
          <a:prstGeom prst="rect">
            <a:avLst/>
          </a:prstGeom>
          <a:noFill/>
          <a:ln w="12700" cap="flat">
            <a:noFill/>
            <a:miter lim="800000"/>
            <a:headEnd/>
            <a:tailEnd/>
          </a:ln>
        </p:spPr>
      </p:pic>
      <p:pic>
        <p:nvPicPr>
          <p:cNvPr id="47110" name="Picture 6"/>
          <p:cNvPicPr>
            <a:picLocks noChangeAspect="1" noChangeArrowheads="1"/>
          </p:cNvPicPr>
          <p:nvPr/>
        </p:nvPicPr>
        <p:blipFill>
          <a:blip r:embed="rId3" cstate="print"/>
          <a:srcRect/>
          <a:stretch>
            <a:fillRect/>
          </a:stretch>
        </p:blipFill>
        <p:spPr bwMode="auto">
          <a:xfrm>
            <a:off x="6773466" y="1946077"/>
            <a:ext cx="1303734" cy="651867"/>
          </a:xfrm>
          <a:prstGeom prst="rect">
            <a:avLst/>
          </a:prstGeom>
          <a:noFill/>
          <a:ln w="12700" cap="flat">
            <a:noFill/>
            <a:miter lim="800000"/>
            <a:headEnd/>
            <a:tailEnd/>
          </a:ln>
        </p:spPr>
      </p:pic>
      <p:sp>
        <p:nvSpPr>
          <p:cNvPr id="47111" name="Rectangle 7"/>
          <p:cNvSpPr/>
          <p:nvPr/>
        </p:nvSpPr>
        <p:spPr bwMode="auto">
          <a:xfrm>
            <a:off x="3767405" y="3055144"/>
            <a:ext cx="1437894" cy="43088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800" dirty="0">
                <a:solidFill>
                  <a:schemeClr val="bg1"/>
                </a:solidFill>
                <a:latin typeface="+mn-lt"/>
                <a:ea typeface="Gill Sans" charset="0"/>
                <a:cs typeface="Gill Sans" charset="0"/>
                <a:sym typeface="Gill Sans" charset="0"/>
              </a:rPr>
              <a:t>Bigrams</a:t>
            </a:r>
            <a:endParaRPr lang="en-US" sz="2800" dirty="0">
              <a:solidFill>
                <a:schemeClr val="bg1"/>
              </a:solidFill>
              <a:latin typeface="+mn-lt"/>
              <a:ea typeface="Gill Sans" charset="0"/>
              <a:cs typeface="Gill Sans" charset="0"/>
              <a:sym typeface="Gill Sans" charset="0"/>
            </a:endParaRPr>
          </a:p>
        </p:txBody>
      </p:sp>
      <p:sp>
        <p:nvSpPr>
          <p:cNvPr id="47112" name="Line 8"/>
          <p:cNvSpPr>
            <a:spLocks noChangeShapeType="1"/>
          </p:cNvSpPr>
          <p:nvPr/>
        </p:nvSpPr>
        <p:spPr bwMode="auto">
          <a:xfrm rot="10800000">
            <a:off x="4074318" y="4134148"/>
            <a:ext cx="669727" cy="0"/>
          </a:xfrm>
          <a:prstGeom prst="line">
            <a:avLst/>
          </a:prstGeom>
          <a:ln>
            <a:headEnd type="stealth" w="med" len="med"/>
            <a:tailEnd type="none" w="med" len="med"/>
          </a:ln>
        </p:spPr>
        <p:style>
          <a:lnRef idx="3">
            <a:schemeClr val="dk1"/>
          </a:lnRef>
          <a:fillRef idx="0">
            <a:schemeClr val="dk1"/>
          </a:fillRef>
          <a:effectRef idx="2">
            <a:schemeClr val="dk1"/>
          </a:effectRef>
          <a:fontRef idx="minor">
            <a:schemeClr val="tx1"/>
          </a:fontRef>
        </p:style>
        <p:txBody>
          <a:bodyPr lIns="0" tIns="0" rIns="0" bIns="0"/>
          <a:lstStyle/>
          <a:p>
            <a:pPr algn="ctr" eaLnBrk="1" hangingPunct="1"/>
            <a:endParaRPr lang="en-US" sz="3000" b="0" dirty="0">
              <a:solidFill>
                <a:srgbClr val="000000"/>
              </a:solidFill>
              <a:latin typeface="Gill Sans" charset="0"/>
              <a:sym typeface="Gill Sans" charset="0"/>
            </a:endParaRPr>
          </a:p>
        </p:txBody>
      </p:sp>
      <p:pic>
        <p:nvPicPr>
          <p:cNvPr id="47113" name="Picture 9"/>
          <p:cNvPicPr>
            <a:picLocks noChangeAspect="1" noChangeArrowheads="1"/>
          </p:cNvPicPr>
          <p:nvPr/>
        </p:nvPicPr>
        <p:blipFill>
          <a:blip r:embed="rId4" cstate="print"/>
          <a:srcRect/>
          <a:stretch>
            <a:fillRect/>
          </a:stretch>
        </p:blipFill>
        <p:spPr bwMode="auto">
          <a:xfrm>
            <a:off x="4918468" y="3973414"/>
            <a:ext cx="1973461" cy="321469"/>
          </a:xfrm>
          <a:prstGeom prst="rect">
            <a:avLst/>
          </a:prstGeom>
          <a:noFill/>
          <a:ln w="12700" cap="flat">
            <a:noFill/>
            <a:miter lim="800000"/>
            <a:headEnd/>
            <a:tailEnd/>
          </a:ln>
        </p:spPr>
      </p:pic>
      <p:pic>
        <p:nvPicPr>
          <p:cNvPr id="47114" name="Picture 10"/>
          <p:cNvPicPr>
            <a:picLocks noChangeAspect="1" noChangeArrowheads="1"/>
          </p:cNvPicPr>
          <p:nvPr/>
        </p:nvPicPr>
        <p:blipFill>
          <a:blip r:embed="rId5" cstate="print"/>
          <a:srcRect/>
          <a:stretch>
            <a:fillRect/>
          </a:stretch>
        </p:blipFill>
        <p:spPr bwMode="auto">
          <a:xfrm>
            <a:off x="533400" y="3830539"/>
            <a:ext cx="3339703" cy="607219"/>
          </a:xfrm>
          <a:prstGeom prst="rect">
            <a:avLst/>
          </a:prstGeom>
          <a:noFill/>
          <a:ln w="12700" cap="flat">
            <a:noFill/>
            <a:miter lim="800000"/>
            <a:headEnd/>
            <a:tailEnd/>
          </a:ln>
        </p:spPr>
      </p:pic>
      <p:pic>
        <p:nvPicPr>
          <p:cNvPr id="47115" name="Picture 11"/>
          <p:cNvPicPr>
            <a:picLocks noChangeAspect="1" noChangeArrowheads="1"/>
          </p:cNvPicPr>
          <p:nvPr/>
        </p:nvPicPr>
        <p:blipFill>
          <a:blip r:embed="rId6" cstate="print"/>
          <a:srcRect/>
          <a:stretch>
            <a:fillRect/>
          </a:stretch>
        </p:blipFill>
        <p:spPr bwMode="auto">
          <a:xfrm>
            <a:off x="6990159" y="3817144"/>
            <a:ext cx="1696641" cy="634008"/>
          </a:xfrm>
          <a:prstGeom prst="rect">
            <a:avLst/>
          </a:prstGeom>
          <a:noFill/>
          <a:ln w="12700" cap="flat">
            <a:noFill/>
            <a:miter lim="800000"/>
            <a:headEnd/>
            <a:tailEnd/>
          </a:ln>
        </p:spPr>
      </p:pic>
      <p:pic>
        <p:nvPicPr>
          <p:cNvPr id="47116" name="Picture 12"/>
          <p:cNvPicPr>
            <a:picLocks noChangeAspect="1" noChangeArrowheads="1"/>
          </p:cNvPicPr>
          <p:nvPr/>
        </p:nvPicPr>
        <p:blipFill>
          <a:blip r:embed="rId7" cstate="print"/>
          <a:srcRect/>
          <a:stretch>
            <a:fillRect/>
          </a:stretch>
        </p:blipFill>
        <p:spPr bwMode="auto">
          <a:xfrm>
            <a:off x="2438400" y="4807744"/>
            <a:ext cx="5831086" cy="678656"/>
          </a:xfrm>
          <a:prstGeom prst="rect">
            <a:avLst/>
          </a:prstGeom>
          <a:noFill/>
          <a:ln w="12700" cap="flat">
            <a:noFill/>
            <a:miter lim="800000"/>
            <a:headEnd/>
            <a:tailEnd/>
          </a:ln>
        </p:spPr>
      </p:pic>
      <p:sp>
        <p:nvSpPr>
          <p:cNvPr id="16" name="TextBox 15"/>
          <p:cNvSpPr txBox="1"/>
          <p:nvPr/>
        </p:nvSpPr>
        <p:spPr>
          <a:xfrm>
            <a:off x="744056" y="4415135"/>
            <a:ext cx="3523144" cy="369332"/>
          </a:xfrm>
          <a:prstGeom prst="rect">
            <a:avLst/>
          </a:prstGeom>
          <a:noFill/>
        </p:spPr>
        <p:txBody>
          <a:bodyPr wrap="none" rtlCol="0">
            <a:spAutoFit/>
          </a:bodyPr>
          <a:lstStyle/>
          <a:p>
            <a:r>
              <a:rPr lang="en-US" sz="1800" dirty="0">
                <a:solidFill>
                  <a:srgbClr val="FF0000"/>
                </a:solidFill>
              </a:rPr>
              <a:t>Careful, don’t confuse the N’s!</a:t>
            </a:r>
            <a:endParaRPr lang="en-US" sz="2400" dirty="0">
              <a:solidFill>
                <a:srgbClr val="FF0000"/>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1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11" grpId="0"/>
      <p:bldP spid="47112" grpId="0" animBg="1"/>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152400" y="114300"/>
            <a:ext cx="8686800" cy="1028700"/>
          </a:xfrm>
        </p:spPr>
        <p:txBody>
          <a:bodyPr/>
          <a:lstStyle/>
          <a:p>
            <a:r>
              <a:rPr lang="en-US"/>
              <a:t>Laplace’s Law: Frequencies</a:t>
            </a:r>
            <a:endParaRPr lang="en-US"/>
          </a:p>
        </p:txBody>
      </p:sp>
      <p:sp>
        <p:nvSpPr>
          <p:cNvPr id="49154" name="Rectangle 2"/>
          <p:cNvSpPr/>
          <p:nvPr/>
        </p:nvSpPr>
        <p:spPr bwMode="auto">
          <a:xfrm>
            <a:off x="1908955" y="1566384"/>
            <a:ext cx="5317161" cy="43088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800" dirty="0">
                <a:solidFill>
                  <a:srgbClr val="000000"/>
                </a:solidFill>
                <a:latin typeface="+mn-lt"/>
                <a:ea typeface="Gill Sans" charset="0"/>
                <a:cs typeface="Gill Sans" charset="0"/>
                <a:sym typeface="Gill Sans" charset="0"/>
              </a:rPr>
              <a:t>Expected Frequency Estimates</a:t>
            </a:r>
            <a:endParaRPr lang="en-US" sz="2800" dirty="0">
              <a:solidFill>
                <a:srgbClr val="000000"/>
              </a:solidFill>
              <a:latin typeface="+mn-lt"/>
              <a:ea typeface="Gill Sans" charset="0"/>
              <a:cs typeface="Gill Sans" charset="0"/>
              <a:sym typeface="Gill Sans" charset="0"/>
            </a:endParaRPr>
          </a:p>
        </p:txBody>
      </p:sp>
      <p:sp>
        <p:nvSpPr>
          <p:cNvPr id="49155" name="Rectangle 3"/>
          <p:cNvSpPr/>
          <p:nvPr/>
        </p:nvSpPr>
        <p:spPr bwMode="auto">
          <a:xfrm>
            <a:off x="3058309" y="3912513"/>
            <a:ext cx="3018455" cy="430887"/>
          </a:xfrm>
          <a:prstGeom prst="rect">
            <a:avLst/>
          </a:prstGeom>
          <a:noFill/>
          <a:ln w="12700" cap="flat">
            <a:noFill/>
            <a:miter lim="800000"/>
            <a:headEnd type="none" w="med" len="med"/>
            <a:tailEnd type="none" w="med" len="med"/>
          </a:ln>
        </p:spPr>
        <p:txBody>
          <a:bodyPr wrap="none" lIns="0" tIns="0" rIns="0" bIns="0" anchor="ctr">
            <a:spAutoFit/>
          </a:bodyPr>
          <a:lstStyle/>
          <a:p>
            <a:pPr algn="ctr" eaLnBrk="1" hangingPunct="1"/>
            <a:r>
              <a:rPr lang="en-US" sz="2800" dirty="0">
                <a:solidFill>
                  <a:srgbClr val="000000"/>
                </a:solidFill>
                <a:latin typeface="+mn-lt"/>
                <a:ea typeface="Gill Sans" charset="0"/>
                <a:cs typeface="Gill Sans" charset="0"/>
                <a:sym typeface="Gill Sans" charset="0"/>
              </a:rPr>
              <a:t>Relative Discount</a:t>
            </a:r>
            <a:endParaRPr lang="en-US" sz="2800" dirty="0">
              <a:solidFill>
                <a:srgbClr val="000000"/>
              </a:solidFill>
              <a:latin typeface="+mn-lt"/>
              <a:ea typeface="Gill Sans" charset="0"/>
              <a:cs typeface="Gill Sans" charset="0"/>
              <a:sym typeface="Gill Sans" charset="0"/>
            </a:endParaRPr>
          </a:p>
        </p:txBody>
      </p:sp>
      <p:pic>
        <p:nvPicPr>
          <p:cNvPr id="49156" name="Picture 4"/>
          <p:cNvPicPr>
            <a:picLocks noChangeAspect="1" noChangeArrowheads="1"/>
          </p:cNvPicPr>
          <p:nvPr/>
        </p:nvPicPr>
        <p:blipFill>
          <a:blip r:embed="rId1" cstate="print"/>
          <a:srcRect/>
          <a:stretch>
            <a:fillRect/>
          </a:stretch>
        </p:blipFill>
        <p:spPr bwMode="auto">
          <a:xfrm>
            <a:off x="2509242" y="2163366"/>
            <a:ext cx="4402336" cy="732234"/>
          </a:xfrm>
          <a:prstGeom prst="rect">
            <a:avLst/>
          </a:prstGeom>
          <a:noFill/>
          <a:ln w="12700" cap="flat">
            <a:noFill/>
            <a:miter lim="800000"/>
            <a:headEnd/>
            <a:tailEnd/>
          </a:ln>
        </p:spPr>
      </p:pic>
      <p:pic>
        <p:nvPicPr>
          <p:cNvPr id="49157" name="Picture 5"/>
          <p:cNvPicPr>
            <a:picLocks noChangeAspect="1" noChangeArrowheads="1"/>
          </p:cNvPicPr>
          <p:nvPr/>
        </p:nvPicPr>
        <p:blipFill>
          <a:blip r:embed="rId2" cstate="print"/>
          <a:srcRect/>
          <a:stretch>
            <a:fillRect/>
          </a:stretch>
        </p:blipFill>
        <p:spPr bwMode="auto">
          <a:xfrm>
            <a:off x="3241477" y="4495800"/>
            <a:ext cx="2794992" cy="1482328"/>
          </a:xfrm>
          <a:prstGeom prst="rect">
            <a:avLst/>
          </a:prstGeom>
          <a:noFill/>
          <a:ln w="12700" cap="flat">
            <a:noFill/>
            <a:miter lim="800000"/>
            <a:headEnd/>
            <a:tailEnd/>
          </a:ln>
        </p:spPr>
      </p:pic>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0"/>
            <a:ext cx="9144000" cy="2209800"/>
          </a:xfrm>
        </p:spPr>
        <p:txBody>
          <a:bodyPr>
            <a:noAutofit/>
          </a:bodyPr>
          <a:lstStyle/>
          <a:p>
            <a:r>
              <a:rPr lang="en-US" dirty="0"/>
              <a:t>Scaling Language Models</a:t>
            </a:r>
            <a:br>
              <a:rPr lang="en-US" dirty="0"/>
            </a:br>
            <a:r>
              <a:rPr lang="en-US" dirty="0"/>
              <a:t>with </a:t>
            </a:r>
            <a:br>
              <a:rPr lang="en-US" dirty="0"/>
            </a:br>
            <a:r>
              <a:rPr lang="en-US" dirty="0"/>
              <a:t>MapReduce</a:t>
            </a:r>
            <a:endParaRPr 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152400" y="114300"/>
            <a:ext cx="8686800" cy="1028700"/>
          </a:xfrm>
        </p:spPr>
        <p:txBody>
          <a:bodyPr/>
          <a:lstStyle/>
          <a:p>
            <a:r>
              <a:rPr lang="en-US">
                <a:ea typeface="MS PGothic" panose="020B0600070205080204" charset="-128"/>
              </a:rPr>
              <a:t>Language Modeling Recap</a:t>
            </a:r>
            <a:endParaRPr lang="en-US">
              <a:ea typeface="MS PGothic" panose="020B0600070205080204" charset="-128"/>
            </a:endParaRPr>
          </a:p>
        </p:txBody>
      </p:sp>
      <p:sp>
        <p:nvSpPr>
          <p:cNvPr id="7" name="Content Placeholder 6"/>
          <p:cNvSpPr>
            <a:spLocks noGrp="1"/>
          </p:cNvSpPr>
          <p:nvPr>
            <p:ph idx="4294967295"/>
          </p:nvPr>
        </p:nvSpPr>
        <p:spPr>
          <a:xfrm>
            <a:off x="685800" y="1066800"/>
            <a:ext cx="8458200" cy="4343400"/>
          </a:xfrm>
        </p:spPr>
        <p:txBody>
          <a:bodyPr>
            <a:normAutofit lnSpcReduction="10000"/>
          </a:bodyPr>
          <a:lstStyle/>
          <a:p>
            <a:pPr marL="342900" indent="-342900">
              <a:defRPr/>
            </a:pPr>
            <a:r>
              <a:rPr lang="en-US" b="1" dirty="0">
                <a:ea typeface="+mn-ea"/>
                <a:cs typeface="+mn-cs"/>
              </a:rPr>
              <a:t>Interpolation</a:t>
            </a:r>
            <a:r>
              <a:rPr lang="en-US" dirty="0">
                <a:ea typeface="+mn-ea"/>
                <a:cs typeface="+mn-cs"/>
              </a:rPr>
              <a:t>: Consult </a:t>
            </a:r>
            <a:r>
              <a:rPr lang="en-US" i="1" u="sng" dirty="0">
                <a:ea typeface="+mn-ea"/>
                <a:cs typeface="+mn-cs"/>
              </a:rPr>
              <a:t>all</a:t>
            </a:r>
            <a:r>
              <a:rPr lang="en-US" dirty="0">
                <a:ea typeface="+mn-ea"/>
                <a:cs typeface="+mn-cs"/>
              </a:rPr>
              <a:t> models at the same time to compute an interpolated probability estimate.</a:t>
            </a:r>
            <a:endParaRPr lang="en-US" dirty="0">
              <a:ea typeface="+mn-ea"/>
              <a:cs typeface="+mn-cs"/>
            </a:endParaRPr>
          </a:p>
          <a:p>
            <a:pPr marL="342900" indent="-342900">
              <a:defRPr/>
            </a:pPr>
            <a:r>
              <a:rPr lang="en-US" b="1" dirty="0">
                <a:ea typeface="+mn-ea"/>
                <a:cs typeface="+mn-cs"/>
              </a:rPr>
              <a:t>Backoff</a:t>
            </a:r>
            <a:r>
              <a:rPr lang="en-US" dirty="0">
                <a:ea typeface="+mn-ea"/>
                <a:cs typeface="+mn-cs"/>
              </a:rPr>
              <a:t>: Consult the highest order model first and backoff to lower order model </a:t>
            </a:r>
            <a:r>
              <a:rPr lang="en-US" i="1" u="sng" dirty="0">
                <a:ea typeface="+mn-ea"/>
                <a:cs typeface="+mn-cs"/>
              </a:rPr>
              <a:t>only if</a:t>
            </a:r>
            <a:r>
              <a:rPr lang="en-US" dirty="0">
                <a:ea typeface="+mn-ea"/>
                <a:cs typeface="+mn-cs"/>
              </a:rPr>
              <a:t> there are no higher order counts. </a:t>
            </a:r>
            <a:endParaRPr lang="en-US" dirty="0">
              <a:ea typeface="+mn-ea"/>
              <a:cs typeface="+mn-cs"/>
            </a:endParaRPr>
          </a:p>
          <a:p>
            <a:pPr marL="342900" indent="-342900">
              <a:defRPr/>
            </a:pPr>
            <a:r>
              <a:rPr lang="en-US" b="1" dirty="0">
                <a:ea typeface="+mn-ea"/>
                <a:cs typeface="+mn-cs"/>
              </a:rPr>
              <a:t>Interpolated Kneser Ney</a:t>
            </a:r>
            <a:r>
              <a:rPr lang="en-US" dirty="0">
                <a:ea typeface="+mn-ea"/>
                <a:cs typeface="+mn-cs"/>
              </a:rPr>
              <a:t> (state-of-the-art)</a:t>
            </a:r>
            <a:endParaRPr lang="en-US" dirty="0">
              <a:ea typeface="+mn-ea"/>
              <a:cs typeface="+mn-cs"/>
            </a:endParaRPr>
          </a:p>
          <a:p>
            <a:pPr marL="742950" lvl="1" indent="-285750">
              <a:defRPr/>
            </a:pPr>
            <a:r>
              <a:rPr lang="en-US" dirty="0"/>
              <a:t>Use absolute discounting to save some probability mass for lower order models.</a:t>
            </a:r>
            <a:endParaRPr lang="en-US" dirty="0"/>
          </a:p>
          <a:p>
            <a:pPr marL="742950" lvl="1" indent="-285750">
              <a:defRPr/>
            </a:pPr>
            <a:r>
              <a:rPr lang="en-US" dirty="0"/>
              <a:t>Use a novel form of lower order models (count </a:t>
            </a:r>
            <a:r>
              <a:rPr lang="en-US" i="1" dirty="0"/>
              <a:t>unique </a:t>
            </a:r>
            <a:r>
              <a:rPr lang="en-US" dirty="0"/>
              <a:t>single word contexts instead of occurrences)</a:t>
            </a:r>
            <a:endParaRPr lang="en-US" dirty="0"/>
          </a:p>
          <a:p>
            <a:pPr marL="742950" lvl="1" indent="-285750">
              <a:defRPr/>
            </a:pPr>
            <a:r>
              <a:rPr lang="en-US" dirty="0"/>
              <a:t>Combine models into a true probability model using interpolation</a:t>
            </a:r>
            <a:endParaRPr lang="en-US" dirty="0"/>
          </a:p>
        </p:txBody>
      </p:sp>
      <p:pic>
        <p:nvPicPr>
          <p:cNvPr id="10244" name="Picture 13" descr="latex-image-1.pdf"/>
          <p:cNvPicPr>
            <a:picLocks noChangeAspect="1"/>
          </p:cNvPicPr>
          <p:nvPr/>
        </p:nvPicPr>
        <p:blipFill>
          <a:blip r:embed="rId1" cstate="print"/>
          <a:srcRect/>
          <a:stretch>
            <a:fillRect/>
          </a:stretch>
        </p:blipFill>
        <p:spPr bwMode="auto">
          <a:xfrm>
            <a:off x="685800" y="5486400"/>
            <a:ext cx="8001000" cy="704850"/>
          </a:xfrm>
          <a:prstGeom prst="rect">
            <a:avLst/>
          </a:prstGeom>
          <a:noFill/>
          <a:ln w="9525">
            <a:noFill/>
            <a:miter lim="800000"/>
            <a:headEnd/>
            <a:tailEnd/>
          </a:ln>
        </p:spPr>
      </p:pic>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52400" y="114300"/>
            <a:ext cx="8686800" cy="1028700"/>
          </a:xfrm>
        </p:spPr>
        <p:txBody>
          <a:bodyPr/>
          <a:lstStyle/>
          <a:p>
            <a:r>
              <a:rPr lang="en-US">
                <a:ea typeface="MS PGothic" panose="020B0600070205080204" charset="-128"/>
              </a:rPr>
              <a:t>Questions for today</a:t>
            </a:r>
            <a:endParaRPr lang="en-US">
              <a:ea typeface="MS PGothic" panose="020B0600070205080204" charset="-128"/>
            </a:endParaRPr>
          </a:p>
        </p:txBody>
      </p:sp>
      <p:sp>
        <p:nvSpPr>
          <p:cNvPr id="4" name="TextBox 3"/>
          <p:cNvSpPr txBox="1">
            <a:spLocks noChangeArrowheads="1"/>
          </p:cNvSpPr>
          <p:nvPr/>
        </p:nvSpPr>
        <p:spPr bwMode="auto">
          <a:xfrm>
            <a:off x="381000" y="2209800"/>
            <a:ext cx="8564563" cy="461963"/>
          </a:xfrm>
          <a:prstGeom prst="rect">
            <a:avLst/>
          </a:prstGeom>
          <a:noFill/>
          <a:ln w="9525">
            <a:noFill/>
            <a:miter lim="800000"/>
          </a:ln>
        </p:spPr>
        <p:txBody>
          <a:bodyPr wrap="none">
            <a:spAutoFit/>
          </a:bodyPr>
          <a:lstStyle/>
          <a:p>
            <a:pPr eaLnBrk="0" hangingPunct="0"/>
            <a:r>
              <a:rPr lang="en-US" sz="2400">
                <a:solidFill>
                  <a:schemeClr val="bg1"/>
                </a:solidFill>
              </a:rPr>
              <a:t>Can we efficiently train an IKN LM with terabytes of data?</a:t>
            </a:r>
            <a:endParaRPr lang="en-US" sz="2400">
              <a:solidFill>
                <a:schemeClr val="bg1"/>
              </a:solidFill>
            </a:endParaRPr>
          </a:p>
        </p:txBody>
      </p:sp>
      <p:sp>
        <p:nvSpPr>
          <p:cNvPr id="5" name="TextBox 4"/>
          <p:cNvSpPr txBox="1">
            <a:spLocks noChangeArrowheads="1"/>
          </p:cNvSpPr>
          <p:nvPr/>
        </p:nvSpPr>
        <p:spPr bwMode="auto">
          <a:xfrm>
            <a:off x="2933700" y="3500438"/>
            <a:ext cx="3314700" cy="461962"/>
          </a:xfrm>
          <a:prstGeom prst="rect">
            <a:avLst/>
          </a:prstGeom>
          <a:noFill/>
          <a:ln w="9525">
            <a:noFill/>
            <a:miter lim="800000"/>
          </a:ln>
        </p:spPr>
        <p:txBody>
          <a:bodyPr wrap="none">
            <a:spAutoFit/>
          </a:bodyPr>
          <a:lstStyle/>
          <a:p>
            <a:pPr eaLnBrk="0" hangingPunct="0"/>
            <a:r>
              <a:rPr lang="en-US" sz="2400" dirty="0">
                <a:solidFill>
                  <a:schemeClr val="bg1"/>
                </a:solidFill>
              </a:rPr>
              <a:t>Does it really matter?</a:t>
            </a:r>
            <a:endParaRPr lang="en-US" sz="240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52400" y="114300"/>
            <a:ext cx="8686800" cy="1028700"/>
          </a:xfrm>
        </p:spPr>
        <p:txBody>
          <a:bodyPr/>
          <a:lstStyle/>
          <a:p>
            <a:r>
              <a:rPr lang="en-US" dirty="0">
                <a:ea typeface="MS PGothic" panose="020B0600070205080204" charset="-128"/>
              </a:rPr>
              <a:t>Using MapReduce to Train IKN</a:t>
            </a:r>
            <a:endParaRPr lang="en-US" dirty="0">
              <a:ea typeface="MS PGothic" panose="020B0600070205080204" charset="-128"/>
            </a:endParaRPr>
          </a:p>
        </p:txBody>
      </p:sp>
      <p:sp>
        <p:nvSpPr>
          <p:cNvPr id="12291" name="Content Placeholder 2"/>
          <p:cNvSpPr>
            <a:spLocks noGrp="1"/>
          </p:cNvSpPr>
          <p:nvPr>
            <p:ph idx="4294967295"/>
          </p:nvPr>
        </p:nvSpPr>
        <p:spPr>
          <a:xfrm>
            <a:off x="685800" y="1066800"/>
            <a:ext cx="8458200" cy="5105400"/>
          </a:xfrm>
        </p:spPr>
        <p:txBody>
          <a:bodyPr/>
          <a:lstStyle/>
          <a:p>
            <a:pPr>
              <a:spcAft>
                <a:spcPts val="1925"/>
              </a:spcAft>
            </a:pPr>
            <a:r>
              <a:rPr lang="en-US" dirty="0">
                <a:ea typeface="MS PGothic" panose="020B0600070205080204" charset="-128"/>
              </a:rPr>
              <a:t>Step 0: Count words [MR]</a:t>
            </a:r>
            <a:endParaRPr lang="en-US" dirty="0">
              <a:ea typeface="MS PGothic" panose="020B0600070205080204" charset="-128"/>
            </a:endParaRPr>
          </a:p>
          <a:p>
            <a:pPr>
              <a:spcAft>
                <a:spcPts val="1925"/>
              </a:spcAft>
            </a:pPr>
            <a:r>
              <a:rPr lang="en-US" dirty="0">
                <a:ea typeface="MS PGothic" panose="020B0600070205080204" charset="-128"/>
              </a:rPr>
              <a:t>Step 0.5: Assign IDs to words [vocabulary generation]</a:t>
            </a:r>
            <a:br>
              <a:rPr lang="en-US" dirty="0">
                <a:ea typeface="MS PGothic" panose="020B0600070205080204" charset="-128"/>
              </a:rPr>
            </a:br>
            <a:r>
              <a:rPr lang="en-US" sz="1800" dirty="0">
                <a:ea typeface="MS PGothic" panose="020B0600070205080204" charset="-128"/>
              </a:rPr>
              <a:t>(more frequent → smaller IDs)</a:t>
            </a:r>
            <a:endParaRPr lang="en-US" sz="1800" dirty="0">
              <a:ea typeface="MS PGothic" panose="020B0600070205080204" charset="-128"/>
            </a:endParaRPr>
          </a:p>
          <a:p>
            <a:pPr>
              <a:spcAft>
                <a:spcPts val="1925"/>
              </a:spcAft>
            </a:pPr>
            <a:r>
              <a:rPr lang="en-US" dirty="0">
                <a:ea typeface="MS PGothic" panose="020B0600070205080204" charset="-128"/>
              </a:rPr>
              <a:t>Step 1: Compute </a:t>
            </a:r>
            <a:r>
              <a:rPr lang="en-US" i="1" dirty="0">
                <a:ea typeface="MS PGothic" panose="020B0600070205080204" charset="-128"/>
              </a:rPr>
              <a:t>n</a:t>
            </a:r>
            <a:r>
              <a:rPr lang="en-US" dirty="0">
                <a:ea typeface="MS PGothic" panose="020B0600070205080204" charset="-128"/>
              </a:rPr>
              <a:t>-gram counts [MR]</a:t>
            </a:r>
            <a:endParaRPr lang="en-US" dirty="0">
              <a:ea typeface="MS PGothic" panose="020B0600070205080204" charset="-128"/>
            </a:endParaRPr>
          </a:p>
          <a:p>
            <a:pPr>
              <a:spcAft>
                <a:spcPts val="1925"/>
              </a:spcAft>
            </a:pPr>
            <a:r>
              <a:rPr lang="en-US" dirty="0">
                <a:ea typeface="MS PGothic" panose="020B0600070205080204" charset="-128"/>
              </a:rPr>
              <a:t>Step 2: Compute lower order context counts [MR]</a:t>
            </a:r>
            <a:endParaRPr lang="en-US" dirty="0">
              <a:ea typeface="MS PGothic" panose="020B0600070205080204" charset="-128"/>
            </a:endParaRPr>
          </a:p>
          <a:p>
            <a:pPr>
              <a:spcAft>
                <a:spcPts val="1925"/>
              </a:spcAft>
            </a:pPr>
            <a:r>
              <a:rPr lang="en-US" dirty="0">
                <a:ea typeface="MS PGothic" panose="020B0600070205080204" charset="-128"/>
              </a:rPr>
              <a:t>Step 3: Compute unsmoothed probabilities and interpolation weights [MR]</a:t>
            </a:r>
            <a:endParaRPr lang="en-US" dirty="0">
              <a:ea typeface="MS PGothic" panose="020B0600070205080204" charset="-128"/>
            </a:endParaRPr>
          </a:p>
          <a:p>
            <a:pPr>
              <a:spcAft>
                <a:spcPts val="1925"/>
              </a:spcAft>
            </a:pPr>
            <a:r>
              <a:rPr lang="en-US" dirty="0">
                <a:ea typeface="MS PGothic" panose="020B0600070205080204" charset="-128"/>
              </a:rPr>
              <a:t>Step 4: Compute interpolated probabilities [MR]</a:t>
            </a:r>
            <a:endParaRPr lang="en-US" dirty="0">
              <a:ea typeface="MS PGothic" panose="020B0600070205080204" charset="-128"/>
            </a:endParaRPr>
          </a:p>
        </p:txBody>
      </p:sp>
      <p:sp>
        <p:nvSpPr>
          <p:cNvPr id="12292" name="TextBox 3"/>
          <p:cNvSpPr txBox="1">
            <a:spLocks noChangeArrowheads="1"/>
          </p:cNvSpPr>
          <p:nvPr/>
        </p:nvSpPr>
        <p:spPr bwMode="auto">
          <a:xfrm>
            <a:off x="3200400" y="6400800"/>
            <a:ext cx="2106667" cy="307777"/>
          </a:xfrm>
          <a:prstGeom prst="rect">
            <a:avLst/>
          </a:prstGeom>
          <a:noFill/>
          <a:ln w="9525">
            <a:noFill/>
            <a:miter lim="800000"/>
          </a:ln>
        </p:spPr>
        <p:txBody>
          <a:bodyPr wrap="none">
            <a:spAutoFit/>
          </a:bodyPr>
          <a:lstStyle/>
          <a:p>
            <a:pPr eaLnBrk="0" hangingPunct="0"/>
            <a:r>
              <a:rPr lang="en-US" sz="1400" dirty="0">
                <a:solidFill>
                  <a:schemeClr val="bg1"/>
                </a:solidFill>
              </a:rPr>
              <a:t>[MR] = MapReduce job</a:t>
            </a:r>
            <a:endParaRPr lang="en-US" sz="140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ea typeface="MS PGothic" panose="020B0600070205080204" charset="-128"/>
              </a:rPr>
              <a:t>Steps 0 &amp; 0.5</a:t>
            </a:r>
            <a:endParaRPr lang="en-US">
              <a:ea typeface="MS PGothic" panose="020B0600070205080204" charset="-128"/>
            </a:endParaRPr>
          </a:p>
        </p:txBody>
      </p:sp>
      <p:pic>
        <p:nvPicPr>
          <p:cNvPr id="14339" name="Content Placeholder 5" descr="foo.jpg"/>
          <p:cNvPicPr>
            <a:picLocks noGrp="1" noChangeAspect="1"/>
          </p:cNvPicPr>
          <p:nvPr>
            <p:ph idx="1"/>
          </p:nvPr>
        </p:nvPicPr>
        <p:blipFill>
          <a:blip r:embed="rId1" cstate="print"/>
          <a:srcRect l="-30217" r="-30217"/>
          <a:stretch>
            <a:fillRect/>
          </a:stretch>
        </p:blipFill>
        <p:spPr/>
      </p:pic>
      <p:sp>
        <p:nvSpPr>
          <p:cNvPr id="14340" name="TextBox 6"/>
          <p:cNvSpPr txBox="1">
            <a:spLocks noChangeArrowheads="1"/>
          </p:cNvSpPr>
          <p:nvPr/>
        </p:nvSpPr>
        <p:spPr bwMode="auto">
          <a:xfrm>
            <a:off x="5410200" y="6172200"/>
            <a:ext cx="971550" cy="338138"/>
          </a:xfrm>
          <a:prstGeom prst="rect">
            <a:avLst/>
          </a:prstGeom>
          <a:noFill/>
          <a:ln w="9525">
            <a:noFill/>
            <a:miter lim="800000"/>
          </a:ln>
        </p:spPr>
        <p:txBody>
          <a:bodyPr wrap="none">
            <a:spAutoFit/>
          </a:bodyPr>
          <a:lstStyle/>
          <a:p>
            <a:pPr eaLnBrk="0" hangingPunct="0"/>
            <a:r>
              <a:rPr lang="en-US">
                <a:solidFill>
                  <a:schemeClr val="bg1"/>
                </a:solidFill>
              </a:rPr>
              <a:t>Step 0.5</a:t>
            </a:r>
            <a:endParaRPr lang="en-US">
              <a:solidFill>
                <a:schemeClr val="bg1"/>
              </a:solidFill>
            </a:endParaRPr>
          </a:p>
        </p:txBody>
      </p:sp>
      <p:sp>
        <p:nvSpPr>
          <p:cNvPr id="14341" name="TextBox 17"/>
          <p:cNvSpPr txBox="1">
            <a:spLocks noChangeArrowheads="1"/>
          </p:cNvSpPr>
          <p:nvPr/>
        </p:nvSpPr>
        <p:spPr bwMode="auto">
          <a:xfrm>
            <a:off x="1219200" y="4005263"/>
            <a:ext cx="800100" cy="338137"/>
          </a:xfrm>
          <a:prstGeom prst="rect">
            <a:avLst/>
          </a:prstGeom>
          <a:noFill/>
          <a:ln w="9525">
            <a:noFill/>
            <a:miter lim="800000"/>
          </a:ln>
        </p:spPr>
        <p:txBody>
          <a:bodyPr wrap="none">
            <a:spAutoFit/>
          </a:bodyPr>
          <a:lstStyle/>
          <a:p>
            <a:pPr eaLnBrk="0" hangingPunct="0"/>
            <a:r>
              <a:rPr lang="en-US">
                <a:solidFill>
                  <a:schemeClr val="bg1"/>
                </a:solidFill>
              </a:rPr>
              <a:t>Step 0</a:t>
            </a:r>
            <a:endParaRPr lang="en-US">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1"/>
          <p:cNvSpPr>
            <a:spLocks noChangeArrowheads="1"/>
          </p:cNvSpPr>
          <p:nvPr/>
        </p:nvSpPr>
        <p:spPr bwMode="auto">
          <a:xfrm>
            <a:off x="1219200" y="2133600"/>
            <a:ext cx="6781800" cy="3124200"/>
          </a:xfrm>
          <a:prstGeom prst="rect">
            <a:avLst/>
          </a:prstGeom>
        </p:spPr>
        <p:style>
          <a:lnRef idx="1">
            <a:schemeClr val="dk1"/>
          </a:lnRef>
          <a:fillRef idx="2">
            <a:schemeClr val="dk1"/>
          </a:fillRef>
          <a:effectRef idx="1">
            <a:schemeClr val="dk1"/>
          </a:effectRef>
          <a:fontRef idx="minor">
            <a:schemeClr val="dk1"/>
          </a:fontRef>
        </p:style>
        <p:txBody>
          <a:bodyPr wrap="none" anchor="ctr"/>
          <a:lstStyle/>
          <a:p>
            <a:endParaRPr lang="en-US">
              <a:solidFill>
                <a:schemeClr val="bg1"/>
              </a:solidFill>
            </a:endParaRPr>
          </a:p>
        </p:txBody>
      </p:sp>
      <p:sp>
        <p:nvSpPr>
          <p:cNvPr id="4" name="Title 3"/>
          <p:cNvSpPr>
            <a:spLocks noGrp="1"/>
          </p:cNvSpPr>
          <p:nvPr>
            <p:ph type="title"/>
          </p:nvPr>
        </p:nvSpPr>
        <p:spPr>
          <a:xfrm>
            <a:off x="152400" y="114300"/>
            <a:ext cx="8686800" cy="1028700"/>
          </a:xfrm>
        </p:spPr>
        <p:txBody>
          <a:bodyPr/>
          <a:lstStyle/>
          <a:p>
            <a:r>
              <a:rPr lang="en-US" dirty="0"/>
              <a:t>Abstract IR Architecture</a:t>
            </a:r>
            <a:endParaRPr lang="en-US" dirty="0"/>
          </a:p>
        </p:txBody>
      </p:sp>
      <p:sp>
        <p:nvSpPr>
          <p:cNvPr id="5" name="AutoShape 3"/>
          <p:cNvSpPr>
            <a:spLocks noChangeArrowheads="1"/>
          </p:cNvSpPr>
          <p:nvPr/>
        </p:nvSpPr>
        <p:spPr bwMode="auto">
          <a:xfrm>
            <a:off x="5638800" y="1143000"/>
            <a:ext cx="1905000" cy="7620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800" dirty="0">
                <a:solidFill>
                  <a:schemeClr val="bg1"/>
                </a:solidFill>
              </a:rPr>
              <a:t>Documents</a:t>
            </a:r>
            <a:endParaRPr lang="en-US" sz="1800" dirty="0">
              <a:solidFill>
                <a:schemeClr val="bg1"/>
              </a:solidFill>
            </a:endParaRPr>
          </a:p>
        </p:txBody>
      </p:sp>
      <p:sp>
        <p:nvSpPr>
          <p:cNvPr id="6" name="AutoShape 4"/>
          <p:cNvSpPr>
            <a:spLocks noChangeArrowheads="1"/>
          </p:cNvSpPr>
          <p:nvPr/>
        </p:nvSpPr>
        <p:spPr bwMode="auto">
          <a:xfrm>
            <a:off x="1849438" y="1295400"/>
            <a:ext cx="1371600" cy="533400"/>
          </a:xfrm>
          <a:prstGeom prst="flowChartInputOutput">
            <a:avLst/>
          </a:prstGeom>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a:r>
              <a:rPr lang="en-US" sz="1800" dirty="0">
                <a:solidFill>
                  <a:schemeClr val="bg1"/>
                </a:solidFill>
              </a:rPr>
              <a:t>Query</a:t>
            </a:r>
            <a:endParaRPr lang="en-US" sz="1800" dirty="0">
              <a:solidFill>
                <a:schemeClr val="bg1"/>
              </a:solidFill>
            </a:endParaRPr>
          </a:p>
        </p:txBody>
      </p:sp>
      <p:sp>
        <p:nvSpPr>
          <p:cNvPr id="7" name="AutoShape 5"/>
          <p:cNvSpPr>
            <a:spLocks noChangeArrowheads="1"/>
          </p:cNvSpPr>
          <p:nvPr/>
        </p:nvSpPr>
        <p:spPr bwMode="auto">
          <a:xfrm>
            <a:off x="1676400" y="5562600"/>
            <a:ext cx="1676400" cy="762000"/>
          </a:xfrm>
          <a:prstGeom prst="flowChartMultidocument">
            <a:avLst/>
          </a:prstGeom>
        </p:spPr>
        <p:style>
          <a:lnRef idx="2">
            <a:schemeClr val="accent6">
              <a:shade val="50000"/>
            </a:schemeClr>
          </a:lnRef>
          <a:fillRef idx="1">
            <a:schemeClr val="accent6"/>
          </a:fillRef>
          <a:effectRef idx="0">
            <a:schemeClr val="accent6"/>
          </a:effectRef>
          <a:fontRef idx="minor">
            <a:schemeClr val="lt1"/>
          </a:fontRef>
        </p:style>
        <p:txBody>
          <a:bodyPr wrap="none" anchor="ctr"/>
          <a:lstStyle/>
          <a:p>
            <a:pPr algn="ctr"/>
            <a:r>
              <a:rPr lang="en-US" sz="1800">
                <a:solidFill>
                  <a:schemeClr val="bg1"/>
                </a:solidFill>
              </a:rPr>
              <a:t>Hits</a:t>
            </a:r>
            <a:endParaRPr lang="en-US" sz="1800">
              <a:solidFill>
                <a:schemeClr val="bg1"/>
              </a:solidFill>
            </a:endParaRPr>
          </a:p>
        </p:txBody>
      </p:sp>
      <p:sp>
        <p:nvSpPr>
          <p:cNvPr id="8" name="Rectangle 6"/>
          <p:cNvSpPr>
            <a:spLocks noChangeArrowheads="1"/>
          </p:cNvSpPr>
          <p:nvPr/>
        </p:nvSpPr>
        <p:spPr bwMode="auto">
          <a:xfrm>
            <a:off x="1676400" y="2438400"/>
            <a:ext cx="16764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1"/>
                </a:solidFill>
              </a:rPr>
              <a:t>Representation</a:t>
            </a:r>
            <a:endParaRPr lang="en-US" sz="1400">
              <a:solidFill>
                <a:schemeClr val="bg1"/>
              </a:solidFill>
            </a:endParaRPr>
          </a:p>
          <a:p>
            <a:pPr algn="ctr"/>
            <a:r>
              <a:rPr lang="en-US" sz="1400">
                <a:solidFill>
                  <a:schemeClr val="bg1"/>
                </a:solidFill>
              </a:rPr>
              <a:t>Function</a:t>
            </a:r>
            <a:endParaRPr lang="en-US" sz="1400">
              <a:solidFill>
                <a:schemeClr val="bg1"/>
              </a:solidFill>
            </a:endParaRPr>
          </a:p>
        </p:txBody>
      </p:sp>
      <p:sp>
        <p:nvSpPr>
          <p:cNvPr id="9" name="Rectangle 7"/>
          <p:cNvSpPr>
            <a:spLocks noChangeArrowheads="1"/>
          </p:cNvSpPr>
          <p:nvPr/>
        </p:nvSpPr>
        <p:spPr bwMode="auto">
          <a:xfrm>
            <a:off x="5670550" y="2438400"/>
            <a:ext cx="16764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r>
              <a:rPr lang="en-US" sz="1400">
                <a:solidFill>
                  <a:schemeClr val="bg1"/>
                </a:solidFill>
              </a:rPr>
              <a:t>Representation</a:t>
            </a:r>
            <a:endParaRPr lang="en-US" sz="1400">
              <a:solidFill>
                <a:schemeClr val="bg1"/>
              </a:solidFill>
            </a:endParaRPr>
          </a:p>
          <a:p>
            <a:pPr algn="ctr"/>
            <a:r>
              <a:rPr lang="en-US" sz="1400">
                <a:solidFill>
                  <a:schemeClr val="bg1"/>
                </a:solidFill>
              </a:rPr>
              <a:t>Function</a:t>
            </a:r>
            <a:endParaRPr lang="en-US" sz="1400">
              <a:solidFill>
                <a:schemeClr val="bg1"/>
              </a:solidFill>
            </a:endParaRPr>
          </a:p>
        </p:txBody>
      </p:sp>
      <p:sp>
        <p:nvSpPr>
          <p:cNvPr id="10" name="Text Box 8"/>
          <p:cNvSpPr txBox="1">
            <a:spLocks noChangeArrowheads="1"/>
          </p:cNvSpPr>
          <p:nvPr/>
        </p:nvSpPr>
        <p:spPr bwMode="auto">
          <a:xfrm>
            <a:off x="1447800" y="3352800"/>
            <a:ext cx="2192338" cy="338138"/>
          </a:xfrm>
          <a:prstGeom prst="rect">
            <a:avLst/>
          </a:prstGeom>
          <a:noFill/>
          <a:ln w="9525">
            <a:noFill/>
            <a:miter lim="800000"/>
          </a:ln>
        </p:spPr>
        <p:txBody>
          <a:bodyPr wrap="none">
            <a:spAutoFit/>
          </a:bodyPr>
          <a:lstStyle/>
          <a:p>
            <a:r>
              <a:rPr lang="en-US" b="0">
                <a:solidFill>
                  <a:schemeClr val="bg1"/>
                </a:solidFill>
              </a:rPr>
              <a:t>Query Representation</a:t>
            </a:r>
            <a:endParaRPr lang="en-US" b="0">
              <a:solidFill>
                <a:schemeClr val="bg1"/>
              </a:solidFill>
            </a:endParaRPr>
          </a:p>
        </p:txBody>
      </p:sp>
      <p:sp>
        <p:nvSpPr>
          <p:cNvPr id="11" name="Text Box 9"/>
          <p:cNvSpPr txBox="1">
            <a:spLocks noChangeArrowheads="1"/>
          </p:cNvSpPr>
          <p:nvPr/>
        </p:nvSpPr>
        <p:spPr bwMode="auto">
          <a:xfrm>
            <a:off x="5205413" y="3352800"/>
            <a:ext cx="2566987" cy="338138"/>
          </a:xfrm>
          <a:prstGeom prst="rect">
            <a:avLst/>
          </a:prstGeom>
          <a:noFill/>
          <a:ln w="9525">
            <a:noFill/>
            <a:miter lim="800000"/>
          </a:ln>
        </p:spPr>
        <p:txBody>
          <a:bodyPr wrap="none">
            <a:spAutoFit/>
          </a:bodyPr>
          <a:lstStyle/>
          <a:p>
            <a:r>
              <a:rPr lang="en-US" b="0">
                <a:solidFill>
                  <a:schemeClr val="bg1"/>
                </a:solidFill>
              </a:rPr>
              <a:t>Document Representation</a:t>
            </a:r>
            <a:endParaRPr lang="en-US" b="0">
              <a:solidFill>
                <a:schemeClr val="bg1"/>
              </a:solidFill>
            </a:endParaRPr>
          </a:p>
        </p:txBody>
      </p:sp>
      <p:sp>
        <p:nvSpPr>
          <p:cNvPr id="12" name="Rectangle 10"/>
          <p:cNvSpPr>
            <a:spLocks noChangeArrowheads="1"/>
          </p:cNvSpPr>
          <p:nvPr/>
        </p:nvSpPr>
        <p:spPr bwMode="auto">
          <a:xfrm>
            <a:off x="1676400" y="4267200"/>
            <a:ext cx="1676400" cy="685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lgn="ctr"/>
            <a:r>
              <a:rPr lang="en-US" sz="1400">
                <a:solidFill>
                  <a:schemeClr val="bg2"/>
                </a:solidFill>
              </a:rPr>
              <a:t>Comparison</a:t>
            </a:r>
            <a:endParaRPr lang="en-US" sz="1400">
              <a:solidFill>
                <a:schemeClr val="bg2"/>
              </a:solidFill>
            </a:endParaRPr>
          </a:p>
          <a:p>
            <a:pPr algn="ctr"/>
            <a:r>
              <a:rPr lang="en-US" sz="1400">
                <a:solidFill>
                  <a:schemeClr val="bg2"/>
                </a:solidFill>
              </a:rPr>
              <a:t>Function</a:t>
            </a:r>
            <a:endParaRPr lang="en-US" sz="1400">
              <a:solidFill>
                <a:schemeClr val="bg2"/>
              </a:solidFill>
            </a:endParaRPr>
          </a:p>
        </p:txBody>
      </p:sp>
      <p:sp>
        <p:nvSpPr>
          <p:cNvPr id="13" name="Line 11"/>
          <p:cNvSpPr>
            <a:spLocks noChangeShapeType="1"/>
          </p:cNvSpPr>
          <p:nvPr/>
        </p:nvSpPr>
        <p:spPr bwMode="auto">
          <a:xfrm>
            <a:off x="2514600" y="3124200"/>
            <a:ext cx="0" cy="3048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4" name="Line 12"/>
          <p:cNvSpPr>
            <a:spLocks noChangeShapeType="1"/>
          </p:cNvSpPr>
          <p:nvPr/>
        </p:nvSpPr>
        <p:spPr bwMode="auto">
          <a:xfrm>
            <a:off x="6508750" y="3124200"/>
            <a:ext cx="0" cy="3048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5" name="AutoShape 13"/>
          <p:cNvSpPr>
            <a:spLocks noChangeArrowheads="1"/>
          </p:cNvSpPr>
          <p:nvPr/>
        </p:nvSpPr>
        <p:spPr bwMode="auto">
          <a:xfrm>
            <a:off x="5822950" y="4038600"/>
            <a:ext cx="1371600" cy="1066800"/>
          </a:xfrm>
          <a:prstGeom prst="can">
            <a:avLst>
              <a:gd name="adj" fmla="val 25000"/>
            </a:avLst>
          </a:prstGeom>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a:r>
              <a:rPr lang="en-US" sz="1800">
                <a:solidFill>
                  <a:schemeClr val="bg1"/>
                </a:solidFill>
              </a:rPr>
              <a:t>Index</a:t>
            </a:r>
            <a:endParaRPr lang="en-US" sz="1800">
              <a:solidFill>
                <a:schemeClr val="bg1"/>
              </a:solidFill>
            </a:endParaRPr>
          </a:p>
        </p:txBody>
      </p:sp>
      <p:sp>
        <p:nvSpPr>
          <p:cNvPr id="16" name="Line 14"/>
          <p:cNvSpPr>
            <a:spLocks noChangeShapeType="1"/>
          </p:cNvSpPr>
          <p:nvPr/>
        </p:nvSpPr>
        <p:spPr bwMode="auto">
          <a:xfrm>
            <a:off x="6508750" y="3733800"/>
            <a:ext cx="0" cy="3048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7" name="Line 15"/>
          <p:cNvSpPr>
            <a:spLocks noChangeShapeType="1"/>
          </p:cNvSpPr>
          <p:nvPr/>
        </p:nvSpPr>
        <p:spPr bwMode="auto">
          <a:xfrm>
            <a:off x="2535238" y="1828800"/>
            <a:ext cx="0" cy="6096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8" name="Line 16"/>
          <p:cNvSpPr>
            <a:spLocks noChangeShapeType="1"/>
          </p:cNvSpPr>
          <p:nvPr/>
        </p:nvSpPr>
        <p:spPr bwMode="auto">
          <a:xfrm>
            <a:off x="6477000" y="1905000"/>
            <a:ext cx="0" cy="5334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19" name="Line 17"/>
          <p:cNvSpPr>
            <a:spLocks noChangeShapeType="1"/>
          </p:cNvSpPr>
          <p:nvPr/>
        </p:nvSpPr>
        <p:spPr bwMode="auto">
          <a:xfrm flipH="1">
            <a:off x="3352800" y="4648200"/>
            <a:ext cx="2438400" cy="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20" name="Line 18"/>
          <p:cNvSpPr>
            <a:spLocks noChangeShapeType="1"/>
          </p:cNvSpPr>
          <p:nvPr/>
        </p:nvSpPr>
        <p:spPr bwMode="auto">
          <a:xfrm flipH="1">
            <a:off x="2514600" y="4953000"/>
            <a:ext cx="0" cy="6096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sp>
        <p:nvSpPr>
          <p:cNvPr id="21" name="Rectangle 19"/>
          <p:cNvSpPr>
            <a:spLocks noChangeArrowheads="1"/>
          </p:cNvSpPr>
          <p:nvPr/>
        </p:nvSpPr>
        <p:spPr bwMode="auto">
          <a:xfrm>
            <a:off x="1219200" y="2133600"/>
            <a:ext cx="6781800" cy="3124200"/>
          </a:xfrm>
          <a:prstGeom prst="rect">
            <a:avLst/>
          </a:prstGeom>
          <a:noFill/>
          <a:ln w="25400">
            <a:solidFill>
              <a:schemeClr val="bg1"/>
            </a:solidFill>
            <a:miter lim="800000"/>
          </a:ln>
        </p:spPr>
        <p:txBody>
          <a:bodyPr wrap="none" anchor="ctr"/>
          <a:lstStyle/>
          <a:p>
            <a:endParaRPr lang="en-US">
              <a:solidFill>
                <a:schemeClr val="bg1"/>
              </a:solidFill>
            </a:endParaRPr>
          </a:p>
        </p:txBody>
      </p:sp>
      <p:sp>
        <p:nvSpPr>
          <p:cNvPr id="22" name="Line 20"/>
          <p:cNvSpPr>
            <a:spLocks noChangeShapeType="1"/>
          </p:cNvSpPr>
          <p:nvPr/>
        </p:nvSpPr>
        <p:spPr bwMode="auto">
          <a:xfrm>
            <a:off x="2514600" y="3657600"/>
            <a:ext cx="0" cy="609600"/>
          </a:xfrm>
          <a:prstGeom prst="line">
            <a:avLst/>
          </a:prstGeom>
          <a:ln>
            <a:tailEnd type="triangle" w="med" len="med"/>
          </a:ln>
        </p:spPr>
        <p:style>
          <a:lnRef idx="2">
            <a:schemeClr val="dk1"/>
          </a:lnRef>
          <a:fillRef idx="0">
            <a:schemeClr val="dk1"/>
          </a:fillRef>
          <a:effectRef idx="1">
            <a:schemeClr val="dk1"/>
          </a:effectRef>
          <a:fontRef idx="minor">
            <a:schemeClr val="tx1"/>
          </a:fontRef>
        </p:style>
        <p:txBody>
          <a:bodyPr/>
          <a:lstStyle/>
          <a:p>
            <a:endParaRPr lang="en-US">
              <a:solidFill>
                <a:schemeClr val="bg1"/>
              </a:solidFill>
            </a:endParaRPr>
          </a:p>
        </p:txBody>
      </p:sp>
      <p:cxnSp>
        <p:nvCxnSpPr>
          <p:cNvPr id="24" name="Straight Connector 23"/>
          <p:cNvCxnSpPr>
            <a:cxnSpLocks noChangeShapeType="1"/>
            <a:stCxn id="23" idx="0"/>
            <a:endCxn id="23" idx="2"/>
          </p:cNvCxnSpPr>
          <p:nvPr/>
        </p:nvCxnSpPr>
        <p:spPr bwMode="auto">
          <a:xfrm rot="16200000" flipH="1">
            <a:off x="3048001" y="3695700"/>
            <a:ext cx="3124200" cy="3175"/>
          </a:xfrm>
          <a:prstGeom prst="line">
            <a:avLst/>
          </a:prstGeom>
          <a:noFill/>
          <a:ln w="15875" algn="ctr">
            <a:solidFill>
              <a:schemeClr val="bg1"/>
            </a:solidFill>
            <a:prstDash val="dash"/>
            <a:round/>
          </a:ln>
        </p:spPr>
      </p:cxnSp>
      <p:sp>
        <p:nvSpPr>
          <p:cNvPr id="25" name="TextBox 24"/>
          <p:cNvSpPr txBox="1">
            <a:spLocks noChangeArrowheads="1"/>
          </p:cNvSpPr>
          <p:nvPr/>
        </p:nvSpPr>
        <p:spPr bwMode="auto">
          <a:xfrm>
            <a:off x="4572000" y="2133600"/>
            <a:ext cx="801688" cy="338138"/>
          </a:xfrm>
          <a:prstGeom prst="rect">
            <a:avLst/>
          </a:prstGeom>
          <a:noFill/>
          <a:ln w="9525">
            <a:noFill/>
            <a:miter lim="800000"/>
          </a:ln>
        </p:spPr>
        <p:txBody>
          <a:bodyPr wrap="none">
            <a:spAutoFit/>
          </a:bodyPr>
          <a:lstStyle/>
          <a:p>
            <a:r>
              <a:rPr lang="en-US">
                <a:solidFill>
                  <a:schemeClr val="bg1"/>
                </a:solidFill>
              </a:rPr>
              <a:t>offline</a:t>
            </a:r>
            <a:endParaRPr lang="en-US">
              <a:solidFill>
                <a:schemeClr val="bg1"/>
              </a:solidFill>
            </a:endParaRPr>
          </a:p>
        </p:txBody>
      </p:sp>
      <p:sp>
        <p:nvSpPr>
          <p:cNvPr id="26" name="TextBox 25"/>
          <p:cNvSpPr txBox="1">
            <a:spLocks noChangeArrowheads="1"/>
          </p:cNvSpPr>
          <p:nvPr/>
        </p:nvSpPr>
        <p:spPr bwMode="auto">
          <a:xfrm>
            <a:off x="3846513" y="2133600"/>
            <a:ext cx="788987" cy="338138"/>
          </a:xfrm>
          <a:prstGeom prst="rect">
            <a:avLst/>
          </a:prstGeom>
          <a:noFill/>
          <a:ln w="9525">
            <a:noFill/>
            <a:miter lim="800000"/>
          </a:ln>
        </p:spPr>
        <p:txBody>
          <a:bodyPr wrap="none">
            <a:spAutoFit/>
          </a:bodyPr>
          <a:lstStyle/>
          <a:p>
            <a:r>
              <a:rPr lang="en-US">
                <a:solidFill>
                  <a:schemeClr val="bg1"/>
                </a:solidFill>
              </a:rPr>
              <a:t>online</a:t>
            </a:r>
            <a:endParaRPr lang="en-US">
              <a:solidFill>
                <a:schemeClr val="bg1"/>
              </a:solidFill>
            </a:endParaRPr>
          </a:p>
        </p:txBody>
      </p:sp>
      <p:sp>
        <p:nvSpPr>
          <p:cNvPr id="27" name="TextBox 26"/>
          <p:cNvSpPr txBox="1"/>
          <p:nvPr/>
        </p:nvSpPr>
        <p:spPr>
          <a:xfrm rot="20917564">
            <a:off x="6498125" y="1652921"/>
            <a:ext cx="2031325" cy="523220"/>
          </a:xfrm>
          <a:prstGeom prst="rect">
            <a:avLst/>
          </a:prstGeom>
          <a:noFill/>
        </p:spPr>
        <p:txBody>
          <a:bodyPr wrap="none" rtlCol="0">
            <a:spAutoFit/>
          </a:bodyPr>
          <a:lstStyle/>
          <a:p>
            <a:r>
              <a:rPr lang="en-US" sz="1400" dirty="0">
                <a:solidFill>
                  <a:srgbClr val="FF0000"/>
                </a:solidFill>
              </a:rPr>
              <a:t>document acquisition</a:t>
            </a:r>
            <a:br>
              <a:rPr lang="en-US" sz="1400" dirty="0">
                <a:solidFill>
                  <a:srgbClr val="FF0000"/>
                </a:solidFill>
              </a:rPr>
            </a:br>
            <a:r>
              <a:rPr lang="en-US" sz="1400" dirty="0">
                <a:solidFill>
                  <a:srgbClr val="FF0000"/>
                </a:solidFill>
              </a:rPr>
              <a:t>(e.g., web crawling)</a:t>
            </a:r>
            <a:endParaRPr lang="en-US" sz="1400" dirty="0">
              <a:solidFill>
                <a:srgbClr val="FF0000"/>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2" grpId="0" animBg="1"/>
      <p:bldP spid="13" grpId="0" animBg="1"/>
      <p:bldP spid="14" grpId="0" animBg="1"/>
      <p:bldP spid="15" grpId="0" animBg="1"/>
      <p:bldP spid="16" grpId="0" animBg="1"/>
      <p:bldP spid="19" grpId="0" animBg="1"/>
      <p:bldP spid="22" grpId="0" animBg="1"/>
      <p:bldP spid="25" grpId="0"/>
      <p:bldP spid="26" grpId="0"/>
      <p:bldP spid="27"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ea typeface="MS PGothic" panose="020B0600070205080204" charset="-128"/>
              </a:rPr>
              <a:t>Steps 1-4</a:t>
            </a:r>
            <a:endParaRPr lang="en-US">
              <a:ea typeface="MS PGothic" panose="020B0600070205080204" charset="-128"/>
            </a:endParaRPr>
          </a:p>
        </p:txBody>
      </p:sp>
      <p:graphicFrame>
        <p:nvGraphicFramePr>
          <p:cNvPr id="9" name="Content Placeholder 8"/>
          <p:cNvGraphicFramePr>
            <a:graphicFrameLocks noGrp="1"/>
          </p:cNvGraphicFramePr>
          <p:nvPr>
            <p:ph idx="1"/>
          </p:nvPr>
        </p:nvGraphicFramePr>
        <p:xfrm>
          <a:off x="609600" y="1165225"/>
          <a:ext cx="8305800" cy="4288155"/>
        </p:xfrm>
        <a:graphic>
          <a:graphicData uri="http://schemas.openxmlformats.org/drawingml/2006/table">
            <a:tbl>
              <a:tblPr/>
              <a:tblGrid>
                <a:gridCol w="1371600"/>
                <a:gridCol w="1524000"/>
                <a:gridCol w="1447800"/>
                <a:gridCol w="2057400"/>
                <a:gridCol w="1905000"/>
              </a:tblGrid>
              <a:tr h="371475">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rPr>
                        <a:t>Step 1</a:t>
                      </a:r>
                      <a:endPar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rPr>
                        <a:t>Step 2</a:t>
                      </a:r>
                      <a:endPar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rPr>
                        <a:t>Step 3</a:t>
                      </a:r>
                      <a:endPar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rPr>
                        <a:t>Step 4</a:t>
                      </a:r>
                      <a:endParaRPr kumimoji="0" lang="en-US" sz="1800" b="1" i="0" u="none" strike="noStrike" cap="none" normalizeH="0" baseline="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Input Key</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DocID</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1" u="none" strike="noStrike" cap="none" normalizeH="0" baseline="0">
                          <a:ln>
                            <a:noFill/>
                          </a:ln>
                          <a:solidFill>
                            <a:srgbClr val="000000"/>
                          </a:solidFill>
                          <a:effectLst/>
                          <a:latin typeface="Arial" panose="020B0604020202020204" pitchFamily="34" charset="0"/>
                          <a:ea typeface="MS PGothic" panose="020B0600070205080204" charset="-128"/>
                        </a:rPr>
                        <a:t>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-grams</a:t>
                      </a:r>
                      <a:b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8475">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Input Value</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Document</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total</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_Step 3 Output_</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7800">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800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Intermediate Key</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1" u="none" strike="noStrike" cap="none" normalizeH="0" baseline="0">
                          <a:ln>
                            <a:noFill/>
                          </a:ln>
                          <a:solidFill>
                            <a:srgbClr val="000000"/>
                          </a:solidFill>
                          <a:effectLst/>
                          <a:latin typeface="Arial" panose="020B0604020202020204" pitchFamily="34" charset="0"/>
                          <a:ea typeface="MS PGothic" panose="020B0600070205080204" charset="-128"/>
                        </a:rPr>
                        <a:t>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-grams</a:t>
                      </a:r>
                      <a:b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(history)</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 b a”</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Intermediate Value</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doc</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 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(P’(“a b c”), λ(“a b”))</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125">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Partitioning</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 b”</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100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Output Value</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total</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 P’(“a b c”), </a:t>
                      </a:r>
                      <a:b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λ(“a b”))</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(P</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 </a:t>
                      </a:r>
                      <a:b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λ(“a b”))</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449" name="TextBox 10"/>
          <p:cNvSpPr txBox="1">
            <a:spLocks noChangeArrowheads="1"/>
          </p:cNvSpPr>
          <p:nvPr/>
        </p:nvSpPr>
        <p:spPr bwMode="auto">
          <a:xfrm>
            <a:off x="2308225" y="5486400"/>
            <a:ext cx="892175" cy="523875"/>
          </a:xfrm>
          <a:prstGeom prst="rect">
            <a:avLst/>
          </a:prstGeom>
          <a:noFill/>
          <a:ln w="9525">
            <a:noFill/>
            <a:miter lim="800000"/>
          </a:ln>
        </p:spPr>
        <p:txBody>
          <a:bodyPr wrap="none">
            <a:spAutoFit/>
          </a:bodyPr>
          <a:lstStyle/>
          <a:p>
            <a:pPr algn="ctr" eaLnBrk="0" hangingPunct="0"/>
            <a:r>
              <a:rPr lang="en-US" sz="1400">
                <a:solidFill>
                  <a:schemeClr val="bg1"/>
                </a:solidFill>
              </a:rPr>
              <a:t>Count </a:t>
            </a:r>
            <a:endParaRPr lang="en-US" sz="1400">
              <a:solidFill>
                <a:schemeClr val="bg1"/>
              </a:solidFill>
            </a:endParaRPr>
          </a:p>
          <a:p>
            <a:pPr algn="ctr" eaLnBrk="0" hangingPunct="0"/>
            <a:r>
              <a:rPr lang="en-US" sz="1400">
                <a:solidFill>
                  <a:schemeClr val="bg1"/>
                </a:solidFill>
              </a:rPr>
              <a:t>n-grams</a:t>
            </a:r>
            <a:endParaRPr lang="en-US" sz="1400">
              <a:solidFill>
                <a:schemeClr val="bg1"/>
              </a:solidFill>
            </a:endParaRPr>
          </a:p>
        </p:txBody>
      </p:sp>
      <p:sp>
        <p:nvSpPr>
          <p:cNvPr id="15450" name="TextBox 11"/>
          <p:cNvSpPr txBox="1">
            <a:spLocks noChangeArrowheads="1"/>
          </p:cNvSpPr>
          <p:nvPr/>
        </p:nvSpPr>
        <p:spPr bwMode="auto">
          <a:xfrm>
            <a:off x="1905000" y="6319838"/>
            <a:ext cx="5697538" cy="461962"/>
          </a:xfrm>
          <a:prstGeom prst="rect">
            <a:avLst/>
          </a:prstGeom>
          <a:noFill/>
          <a:ln w="9525">
            <a:noFill/>
            <a:miter lim="800000"/>
          </a:ln>
        </p:spPr>
        <p:txBody>
          <a:bodyPr wrap="none">
            <a:spAutoFit/>
          </a:bodyPr>
          <a:lstStyle/>
          <a:p>
            <a:pPr algn="ctr" eaLnBrk="0" hangingPunct="0"/>
            <a:r>
              <a:rPr lang="en-US" sz="1200" b="0">
                <a:solidFill>
                  <a:schemeClr val="bg1"/>
                </a:solidFill>
              </a:rPr>
              <a:t>All output keys are always the </a:t>
            </a:r>
            <a:r>
              <a:rPr lang="en-US" sz="1200" b="0" i="1">
                <a:solidFill>
                  <a:schemeClr val="bg1"/>
                </a:solidFill>
              </a:rPr>
              <a:t>same </a:t>
            </a:r>
            <a:r>
              <a:rPr lang="en-US" sz="1200" b="0">
                <a:solidFill>
                  <a:schemeClr val="bg1"/>
                </a:solidFill>
              </a:rPr>
              <a:t>as the intermediate keys</a:t>
            </a:r>
            <a:endParaRPr lang="en-US" sz="1200" b="0">
              <a:solidFill>
                <a:schemeClr val="bg1"/>
              </a:solidFill>
            </a:endParaRPr>
          </a:p>
          <a:p>
            <a:pPr algn="ctr" eaLnBrk="0" hangingPunct="0"/>
            <a:r>
              <a:rPr lang="en-US" sz="1200" b="0">
                <a:solidFill>
                  <a:schemeClr val="bg1"/>
                </a:solidFill>
              </a:rPr>
              <a:t>I only show trigrams here but the steps operate on bigrams and unigrams as well</a:t>
            </a:r>
            <a:endParaRPr lang="en-US" sz="1200" b="0">
              <a:solidFill>
                <a:schemeClr val="bg1"/>
              </a:solidFill>
            </a:endParaRPr>
          </a:p>
        </p:txBody>
      </p:sp>
      <p:sp>
        <p:nvSpPr>
          <p:cNvPr id="15451" name="TextBox 12"/>
          <p:cNvSpPr txBox="1">
            <a:spLocks noChangeArrowheads="1"/>
          </p:cNvSpPr>
          <p:nvPr/>
        </p:nvSpPr>
        <p:spPr bwMode="auto">
          <a:xfrm>
            <a:off x="3724275" y="5495925"/>
            <a:ext cx="923925" cy="523875"/>
          </a:xfrm>
          <a:prstGeom prst="rect">
            <a:avLst/>
          </a:prstGeom>
          <a:noFill/>
          <a:ln w="9525">
            <a:noFill/>
            <a:miter lim="800000"/>
          </a:ln>
        </p:spPr>
        <p:txBody>
          <a:bodyPr wrap="none">
            <a:spAutoFit/>
          </a:bodyPr>
          <a:lstStyle/>
          <a:p>
            <a:pPr algn="ctr" eaLnBrk="0" hangingPunct="0"/>
            <a:r>
              <a:rPr lang="en-US" sz="1400">
                <a:solidFill>
                  <a:schemeClr val="bg1"/>
                </a:solidFill>
              </a:rPr>
              <a:t>Count </a:t>
            </a:r>
            <a:endParaRPr lang="en-US" sz="1400">
              <a:solidFill>
                <a:schemeClr val="bg1"/>
              </a:solidFill>
            </a:endParaRPr>
          </a:p>
          <a:p>
            <a:pPr algn="ctr" eaLnBrk="0" hangingPunct="0"/>
            <a:r>
              <a:rPr lang="en-US" sz="1400">
                <a:solidFill>
                  <a:schemeClr val="bg1"/>
                </a:solidFill>
              </a:rPr>
              <a:t>contexts</a:t>
            </a:r>
            <a:endParaRPr lang="en-US" sz="1400">
              <a:solidFill>
                <a:schemeClr val="bg1"/>
              </a:solidFill>
            </a:endParaRPr>
          </a:p>
        </p:txBody>
      </p:sp>
      <p:sp>
        <p:nvSpPr>
          <p:cNvPr id="15452" name="TextBox 13"/>
          <p:cNvSpPr txBox="1">
            <a:spLocks noChangeArrowheads="1"/>
          </p:cNvSpPr>
          <p:nvPr/>
        </p:nvSpPr>
        <p:spPr bwMode="auto">
          <a:xfrm>
            <a:off x="4806950" y="5495925"/>
            <a:ext cx="2432050" cy="523875"/>
          </a:xfrm>
          <a:prstGeom prst="rect">
            <a:avLst/>
          </a:prstGeom>
          <a:noFill/>
          <a:ln w="9525">
            <a:noFill/>
            <a:miter lim="800000"/>
          </a:ln>
        </p:spPr>
        <p:txBody>
          <a:bodyPr wrap="none">
            <a:spAutoFit/>
          </a:bodyPr>
          <a:lstStyle/>
          <a:p>
            <a:pPr algn="ctr" eaLnBrk="0" hangingPunct="0"/>
            <a:r>
              <a:rPr lang="en-US" sz="1400">
                <a:solidFill>
                  <a:schemeClr val="bg1"/>
                </a:solidFill>
              </a:rPr>
              <a:t>Compute unsmoothed</a:t>
            </a:r>
            <a:br>
              <a:rPr lang="en-US" sz="1400">
                <a:solidFill>
                  <a:schemeClr val="bg1"/>
                </a:solidFill>
              </a:rPr>
            </a:br>
            <a:r>
              <a:rPr lang="en-US" sz="1400">
                <a:solidFill>
                  <a:schemeClr val="bg1"/>
                </a:solidFill>
              </a:rPr>
              <a:t>probs AND interp. weights</a:t>
            </a:r>
            <a:endParaRPr lang="en-US" sz="1400">
              <a:solidFill>
                <a:schemeClr val="bg1"/>
              </a:solidFill>
            </a:endParaRPr>
          </a:p>
        </p:txBody>
      </p:sp>
      <p:sp>
        <p:nvSpPr>
          <p:cNvPr id="15453" name="TextBox 14"/>
          <p:cNvSpPr txBox="1">
            <a:spLocks noChangeArrowheads="1"/>
          </p:cNvSpPr>
          <p:nvPr/>
        </p:nvSpPr>
        <p:spPr bwMode="auto">
          <a:xfrm>
            <a:off x="7405688" y="5495925"/>
            <a:ext cx="1281112" cy="523875"/>
          </a:xfrm>
          <a:prstGeom prst="rect">
            <a:avLst/>
          </a:prstGeom>
          <a:noFill/>
          <a:ln w="9525">
            <a:noFill/>
            <a:miter lim="800000"/>
          </a:ln>
        </p:spPr>
        <p:txBody>
          <a:bodyPr wrap="none">
            <a:spAutoFit/>
          </a:bodyPr>
          <a:lstStyle/>
          <a:p>
            <a:pPr algn="ctr" eaLnBrk="0" hangingPunct="0"/>
            <a:r>
              <a:rPr lang="en-US" sz="1400">
                <a:solidFill>
                  <a:schemeClr val="bg1"/>
                </a:solidFill>
              </a:rPr>
              <a:t>Compute</a:t>
            </a:r>
            <a:endParaRPr lang="en-US" sz="1400">
              <a:solidFill>
                <a:schemeClr val="bg1"/>
              </a:solidFill>
            </a:endParaRPr>
          </a:p>
          <a:p>
            <a:pPr algn="ctr" eaLnBrk="0" hangingPunct="0"/>
            <a:r>
              <a:rPr lang="en-US" sz="1400">
                <a:solidFill>
                  <a:schemeClr val="bg1"/>
                </a:solidFill>
              </a:rPr>
              <a:t>Interp. probs</a:t>
            </a:r>
            <a:endParaRPr lang="en-US" sz="1400">
              <a:solidFill>
                <a:schemeClr val="bg1"/>
              </a:solidFill>
            </a:endParaRPr>
          </a:p>
        </p:txBody>
      </p:sp>
      <p:sp>
        <p:nvSpPr>
          <p:cNvPr id="15454" name="TextBox 9"/>
          <p:cNvSpPr txBox="1">
            <a:spLocks noChangeArrowheads="1"/>
          </p:cNvSpPr>
          <p:nvPr/>
        </p:nvSpPr>
        <p:spPr bwMode="auto">
          <a:xfrm rot="5400000" flipH="1" flipV="1">
            <a:off x="-228600" y="1812925"/>
            <a:ext cx="1231900" cy="292100"/>
          </a:xfrm>
          <a:prstGeom prst="rect">
            <a:avLst/>
          </a:prstGeom>
          <a:noFill/>
          <a:ln w="9525">
            <a:noFill/>
            <a:miter lim="800000"/>
          </a:ln>
        </p:spPr>
        <p:txBody>
          <a:bodyPr wrap="none">
            <a:spAutoFit/>
          </a:bodyPr>
          <a:lstStyle/>
          <a:p>
            <a:r>
              <a:rPr lang="en-US" sz="1300">
                <a:solidFill>
                  <a:schemeClr val="bg1"/>
                </a:solidFill>
              </a:rPr>
              <a:t>Mapper Input</a:t>
            </a:r>
            <a:endParaRPr lang="en-US" sz="1300">
              <a:solidFill>
                <a:schemeClr val="bg1"/>
              </a:solidFill>
            </a:endParaRPr>
          </a:p>
        </p:txBody>
      </p:sp>
      <p:sp>
        <p:nvSpPr>
          <p:cNvPr id="15455" name="TextBox 10"/>
          <p:cNvSpPr txBox="1">
            <a:spLocks noChangeArrowheads="1"/>
          </p:cNvSpPr>
          <p:nvPr/>
        </p:nvSpPr>
        <p:spPr bwMode="auto">
          <a:xfrm rot="5400000" flipH="1" flipV="1">
            <a:off x="-344487" y="3167062"/>
            <a:ext cx="1416050" cy="492125"/>
          </a:xfrm>
          <a:prstGeom prst="rect">
            <a:avLst/>
          </a:prstGeom>
          <a:noFill/>
          <a:ln w="9525">
            <a:noFill/>
            <a:miter lim="800000"/>
          </a:ln>
        </p:spPr>
        <p:txBody>
          <a:bodyPr wrap="none">
            <a:spAutoFit/>
          </a:bodyPr>
          <a:lstStyle/>
          <a:p>
            <a:pPr algn="ctr"/>
            <a:r>
              <a:rPr lang="en-US" sz="1300">
                <a:solidFill>
                  <a:schemeClr val="bg1"/>
                </a:solidFill>
              </a:rPr>
              <a:t>Mapper Output</a:t>
            </a:r>
            <a:endParaRPr lang="en-US" sz="1300">
              <a:solidFill>
                <a:schemeClr val="bg1"/>
              </a:solidFill>
            </a:endParaRPr>
          </a:p>
          <a:p>
            <a:pPr algn="ctr"/>
            <a:r>
              <a:rPr lang="en-US" sz="1300">
                <a:solidFill>
                  <a:schemeClr val="bg1"/>
                </a:solidFill>
              </a:rPr>
              <a:t>Reducer Input</a:t>
            </a:r>
            <a:endParaRPr lang="en-US" sz="1300">
              <a:solidFill>
                <a:schemeClr val="bg1"/>
              </a:solidFill>
            </a:endParaRPr>
          </a:p>
        </p:txBody>
      </p:sp>
      <p:sp>
        <p:nvSpPr>
          <p:cNvPr id="15456" name="TextBox 11"/>
          <p:cNvSpPr txBox="1"/>
          <p:nvPr/>
        </p:nvSpPr>
        <p:spPr bwMode="auto">
          <a:xfrm rot="5400000" flipH="1" flipV="1">
            <a:off x="-62706" y="4966494"/>
            <a:ext cx="852487" cy="492125"/>
          </a:xfrm>
          <a:prstGeom prst="rect">
            <a:avLst/>
          </a:prstGeom>
          <a:noFill/>
          <a:ln w="9525">
            <a:noFill/>
            <a:miter lim="800000"/>
          </a:ln>
        </p:spPr>
        <p:txBody>
          <a:bodyPr wrap="none">
            <a:spAutoFit/>
          </a:bodyPr>
          <a:lstStyle/>
          <a:p>
            <a:pPr algn="ctr"/>
            <a:r>
              <a:rPr lang="en-US" sz="1300">
                <a:solidFill>
                  <a:schemeClr val="bg1"/>
                </a:solidFill>
              </a:rPr>
              <a:t>Reducer </a:t>
            </a:r>
            <a:endParaRPr lang="en-US" sz="1300">
              <a:solidFill>
                <a:schemeClr val="bg1"/>
              </a:solidFill>
            </a:endParaRPr>
          </a:p>
          <a:p>
            <a:pPr algn="ctr"/>
            <a:r>
              <a:rPr lang="en-US" sz="1300">
                <a:solidFill>
                  <a:schemeClr val="bg1"/>
                </a:solidFill>
              </a:rPr>
              <a:t>Output</a:t>
            </a:r>
            <a:endParaRPr lang="en-US" sz="130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ea typeface="MS PGothic" panose="020B0600070205080204" charset="-128"/>
              </a:rPr>
              <a:t>Steps 1-4</a:t>
            </a:r>
            <a:endParaRPr lang="en-US">
              <a:ea typeface="MS PGothic" panose="020B0600070205080204" charset="-128"/>
            </a:endParaRPr>
          </a:p>
        </p:txBody>
      </p:sp>
      <p:graphicFrame>
        <p:nvGraphicFramePr>
          <p:cNvPr id="9" name="Content Placeholder 8"/>
          <p:cNvGraphicFramePr>
            <a:graphicFrameLocks noGrp="1"/>
          </p:cNvGraphicFramePr>
          <p:nvPr>
            <p:ph idx="1"/>
          </p:nvPr>
        </p:nvGraphicFramePr>
        <p:xfrm>
          <a:off x="609600" y="1165225"/>
          <a:ext cx="8305800" cy="4288155"/>
        </p:xfrm>
        <a:graphic>
          <a:graphicData uri="http://schemas.openxmlformats.org/drawingml/2006/table">
            <a:tbl>
              <a:tblPr/>
              <a:tblGrid>
                <a:gridCol w="1371600"/>
                <a:gridCol w="1524000"/>
                <a:gridCol w="1447800"/>
                <a:gridCol w="2057400"/>
                <a:gridCol w="1905000"/>
              </a:tblGrid>
              <a:tr h="371475">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rPr>
                        <a:t>Step 1</a:t>
                      </a:r>
                      <a:endPar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rPr>
                        <a:t>Step 2</a:t>
                      </a:r>
                      <a:endPar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rPr>
                        <a:t>Step 3</a:t>
                      </a:r>
                      <a:endPar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rPr>
                        <a:t>Step 4</a:t>
                      </a:r>
                      <a:endParaRPr kumimoji="0" lang="en-US" sz="1800" b="1"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solidFill>
                      <a:schemeClr val="accent1"/>
                    </a:solidFill>
                  </a:tcPr>
                </a:tc>
              </a:tr>
              <a:tr h="542925">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Input Key</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DocID</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1" u="none" strike="noStrike" cap="none" normalizeH="0" baseline="0">
                          <a:ln>
                            <a:noFill/>
                          </a:ln>
                          <a:solidFill>
                            <a:srgbClr val="D9D9D9"/>
                          </a:solidFill>
                          <a:effectLst/>
                          <a:latin typeface="Arial" panose="020B0604020202020204" pitchFamily="34" charset="0"/>
                          <a:ea typeface="MS PGothic" panose="020B0600070205080204" charset="-128"/>
                        </a:rPr>
                        <a:t>n</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-grams</a:t>
                      </a:r>
                      <a:b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498475">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Input Value</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Document</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total</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_Step 3 Output_</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177800">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50800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Intermediate Key</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1" u="none" strike="noStrike" cap="none" normalizeH="0" baseline="0">
                          <a:ln>
                            <a:noFill/>
                          </a:ln>
                          <a:solidFill>
                            <a:srgbClr val="D9D9D9"/>
                          </a:solidFill>
                          <a:effectLst/>
                          <a:latin typeface="Arial" panose="020B0604020202020204" pitchFamily="34" charset="0"/>
                          <a:ea typeface="MS PGothic" panose="020B0600070205080204" charset="-128"/>
                        </a:rPr>
                        <a:t>n</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-grams</a:t>
                      </a:r>
                      <a:b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(history)</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 b a”</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447675">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Intermediate Value</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doc</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 C</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(P’(“a b c”), λ(“a b”))</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238125">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35560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Partitioning</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 b”</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355600">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r h="38100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Output Value</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total</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(“c”, P’(“a b c”), </a:t>
                      </a:r>
                      <a:b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λ(“a b”))</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(P</a:t>
                      </a:r>
                      <a:r>
                        <a:rPr kumimoji="0" lang="en-US" sz="1400" b="0" i="0" u="none" strike="noStrike" cap="none" normalizeH="0" baseline="-25000">
                          <a:ln>
                            <a:noFill/>
                          </a:ln>
                          <a:solidFill>
                            <a:srgbClr val="D9D9D9"/>
                          </a:solidFill>
                          <a:effectLst/>
                          <a:latin typeface="Arial" panose="020B0604020202020204" pitchFamily="34" charset="0"/>
                          <a:ea typeface="MS PGothic" panose="020B0600070205080204" charset="-128"/>
                        </a:rPr>
                        <a:t>KN</a:t>
                      </a: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(“a b c”), </a:t>
                      </a:r>
                      <a:b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rPr>
                        <a:t>λ(“a b”))</a:t>
                      </a:r>
                      <a:endParaRPr kumimoji="0" lang="en-US" sz="1400" b="0" i="0" u="none" strike="noStrike" cap="none" normalizeH="0" baseline="0">
                        <a:ln>
                          <a:noFill/>
                        </a:ln>
                        <a:solidFill>
                          <a:srgbClr val="D9D9D9"/>
                        </a:solidFill>
                        <a:effectLst/>
                        <a:latin typeface="Arial" panose="020B0604020202020204" pitchFamily="34" charset="0"/>
                        <a:ea typeface="MS PGothic" panose="020B0600070205080204" charset="-128"/>
                      </a:endParaRPr>
                    </a:p>
                  </a:txBody>
                  <a:tcPr anchor="ctr" horzOverflow="overflow">
                    <a:lnL w="3175" cap="flat" cmpd="sng" algn="ctr">
                      <a:solidFill>
                        <a:srgbClr val="D9D9D9"/>
                      </a:solidFill>
                      <a:prstDash val="solid"/>
                      <a:round/>
                      <a:headEnd type="none" w="med" len="med"/>
                      <a:tailEnd type="none" w="med" len="med"/>
                    </a:lnL>
                    <a:lnR w="3175" cap="flat" cmpd="sng" algn="ctr">
                      <a:solidFill>
                        <a:srgbClr val="D9D9D9"/>
                      </a:solidFill>
                      <a:prstDash val="solid"/>
                      <a:round/>
                      <a:headEnd type="none" w="med" len="med"/>
                      <a:tailEnd type="none" w="med" len="med"/>
                    </a:lnR>
                    <a:lnT w="3175" cap="flat" cmpd="sng" algn="ctr">
                      <a:solidFill>
                        <a:srgbClr val="D9D9D9"/>
                      </a:solidFill>
                      <a:prstDash val="solid"/>
                      <a:round/>
                      <a:headEnd type="none" w="med" len="med"/>
                      <a:tailEnd type="none" w="med" len="med"/>
                    </a:lnT>
                    <a:lnB w="3175" cap="flat" cmpd="sng" algn="ctr">
                      <a:solidFill>
                        <a:srgbClr val="D9D9D9"/>
                      </a:solidFill>
                      <a:prstDash val="solid"/>
                      <a:round/>
                      <a:headEnd type="none" w="med" len="med"/>
                      <a:tailEnd type="none" w="med" len="med"/>
                    </a:lnB>
                    <a:lnTlToBr>
                      <a:noFill/>
                    </a:lnTlToBr>
                    <a:lnBlToTr>
                      <a:noFill/>
                    </a:lnBlToTr>
                    <a:noFill/>
                  </a:tcPr>
                </a:tc>
              </a:tr>
            </a:tbl>
          </a:graphicData>
        </a:graphic>
      </p:graphicFrame>
      <p:sp>
        <p:nvSpPr>
          <p:cNvPr id="15413" name="TextBox 10"/>
          <p:cNvSpPr txBox="1">
            <a:spLocks noChangeArrowheads="1"/>
          </p:cNvSpPr>
          <p:nvPr/>
        </p:nvSpPr>
        <p:spPr bwMode="auto">
          <a:xfrm>
            <a:off x="2308225" y="5486400"/>
            <a:ext cx="892175" cy="523875"/>
          </a:xfrm>
          <a:prstGeom prst="rect">
            <a:avLst/>
          </a:prstGeom>
          <a:noFill/>
          <a:ln w="9525">
            <a:noFill/>
            <a:miter lim="800000"/>
          </a:ln>
        </p:spPr>
        <p:txBody>
          <a:bodyPr wrap="none">
            <a:spAutoFit/>
          </a:bodyPr>
          <a:lstStyle/>
          <a:p>
            <a:pPr algn="ctr" eaLnBrk="0" hangingPunct="0">
              <a:defRPr/>
            </a:pPr>
            <a:r>
              <a:rPr lang="en-US" sz="1400" dirty="0">
                <a:solidFill>
                  <a:schemeClr val="tx2">
                    <a:lumMod val="85000"/>
                  </a:schemeClr>
                </a:solidFill>
                <a:cs typeface="MS PGothic" panose="020B0600070205080204" charset="-128"/>
              </a:rPr>
              <a:t>Count </a:t>
            </a:r>
            <a:endParaRPr lang="en-US" sz="1400" dirty="0">
              <a:solidFill>
                <a:schemeClr val="tx2">
                  <a:lumMod val="85000"/>
                </a:schemeClr>
              </a:solidFill>
              <a:cs typeface="MS PGothic" panose="020B0600070205080204" charset="-128"/>
            </a:endParaRPr>
          </a:p>
          <a:p>
            <a:pPr algn="ctr" eaLnBrk="0" hangingPunct="0">
              <a:defRPr/>
            </a:pPr>
            <a:r>
              <a:rPr lang="en-US" sz="1400" dirty="0">
                <a:solidFill>
                  <a:schemeClr val="tx2">
                    <a:lumMod val="85000"/>
                  </a:schemeClr>
                </a:solidFill>
                <a:cs typeface="MS PGothic" panose="020B0600070205080204" charset="-128"/>
              </a:rPr>
              <a:t>n-grams</a:t>
            </a:r>
            <a:endParaRPr lang="en-US" sz="1400" dirty="0">
              <a:solidFill>
                <a:schemeClr val="tx2">
                  <a:lumMod val="85000"/>
                </a:schemeClr>
              </a:solidFill>
              <a:cs typeface="MS PGothic" panose="020B0600070205080204" charset="-128"/>
            </a:endParaRPr>
          </a:p>
        </p:txBody>
      </p:sp>
      <p:sp>
        <p:nvSpPr>
          <p:cNvPr id="16456" name="TextBox 11"/>
          <p:cNvSpPr txBox="1">
            <a:spLocks noChangeArrowheads="1"/>
          </p:cNvSpPr>
          <p:nvPr/>
        </p:nvSpPr>
        <p:spPr bwMode="auto">
          <a:xfrm>
            <a:off x="1905000" y="6319838"/>
            <a:ext cx="5697538" cy="461962"/>
          </a:xfrm>
          <a:prstGeom prst="rect">
            <a:avLst/>
          </a:prstGeom>
          <a:noFill/>
          <a:ln w="9525">
            <a:noFill/>
            <a:miter lim="800000"/>
          </a:ln>
        </p:spPr>
        <p:txBody>
          <a:bodyPr wrap="none">
            <a:spAutoFit/>
          </a:bodyPr>
          <a:lstStyle/>
          <a:p>
            <a:pPr algn="ctr" eaLnBrk="0" hangingPunct="0"/>
            <a:r>
              <a:rPr lang="en-US" sz="1200" b="0">
                <a:solidFill>
                  <a:srgbClr val="A6A6A6"/>
                </a:solidFill>
              </a:rPr>
              <a:t>All output keys are always the </a:t>
            </a:r>
            <a:r>
              <a:rPr lang="en-US" sz="1200" b="0" i="1">
                <a:solidFill>
                  <a:srgbClr val="A6A6A6"/>
                </a:solidFill>
              </a:rPr>
              <a:t>same </a:t>
            </a:r>
            <a:r>
              <a:rPr lang="en-US" sz="1200" b="0">
                <a:solidFill>
                  <a:srgbClr val="A6A6A6"/>
                </a:solidFill>
              </a:rPr>
              <a:t>as the intermediate keys</a:t>
            </a:r>
            <a:endParaRPr lang="en-US" sz="1200" b="0">
              <a:solidFill>
                <a:srgbClr val="A6A6A6"/>
              </a:solidFill>
            </a:endParaRPr>
          </a:p>
          <a:p>
            <a:pPr algn="ctr" eaLnBrk="0" hangingPunct="0"/>
            <a:r>
              <a:rPr lang="en-US" sz="1200" b="0">
                <a:solidFill>
                  <a:srgbClr val="A6A6A6"/>
                </a:solidFill>
              </a:rPr>
              <a:t>I only show trigrams here but the steps operate on bigrams and unigrams as well</a:t>
            </a:r>
            <a:endParaRPr lang="en-US" sz="1200" b="0">
              <a:solidFill>
                <a:srgbClr val="A6A6A6"/>
              </a:solidFill>
            </a:endParaRPr>
          </a:p>
        </p:txBody>
      </p:sp>
      <p:sp>
        <p:nvSpPr>
          <p:cNvPr id="16457" name="TextBox 12"/>
          <p:cNvSpPr txBox="1">
            <a:spLocks noChangeArrowheads="1"/>
          </p:cNvSpPr>
          <p:nvPr/>
        </p:nvSpPr>
        <p:spPr bwMode="auto">
          <a:xfrm>
            <a:off x="3724275" y="5495925"/>
            <a:ext cx="923925" cy="523875"/>
          </a:xfrm>
          <a:prstGeom prst="rect">
            <a:avLst/>
          </a:prstGeom>
          <a:noFill/>
          <a:ln w="9525">
            <a:noFill/>
            <a:miter lim="800000"/>
          </a:ln>
        </p:spPr>
        <p:txBody>
          <a:bodyPr wrap="none">
            <a:spAutoFit/>
          </a:bodyPr>
          <a:lstStyle/>
          <a:p>
            <a:pPr algn="ctr" eaLnBrk="0" hangingPunct="0"/>
            <a:r>
              <a:rPr lang="en-US" sz="1400">
                <a:solidFill>
                  <a:srgbClr val="D9D9D9"/>
                </a:solidFill>
              </a:rPr>
              <a:t>Count </a:t>
            </a:r>
            <a:endParaRPr lang="en-US" sz="1400">
              <a:solidFill>
                <a:srgbClr val="D9D9D9"/>
              </a:solidFill>
            </a:endParaRPr>
          </a:p>
          <a:p>
            <a:pPr algn="ctr" eaLnBrk="0" hangingPunct="0"/>
            <a:r>
              <a:rPr lang="en-US" sz="1400">
                <a:solidFill>
                  <a:srgbClr val="D9D9D9"/>
                </a:solidFill>
              </a:rPr>
              <a:t>contexts</a:t>
            </a:r>
            <a:endParaRPr lang="en-US" sz="1400">
              <a:solidFill>
                <a:srgbClr val="D9D9D9"/>
              </a:solidFill>
            </a:endParaRPr>
          </a:p>
        </p:txBody>
      </p:sp>
      <p:sp>
        <p:nvSpPr>
          <p:cNvPr id="16458" name="TextBox 13"/>
          <p:cNvSpPr txBox="1">
            <a:spLocks noChangeArrowheads="1"/>
          </p:cNvSpPr>
          <p:nvPr/>
        </p:nvSpPr>
        <p:spPr bwMode="auto">
          <a:xfrm>
            <a:off x="4806950" y="5495925"/>
            <a:ext cx="2432050" cy="523875"/>
          </a:xfrm>
          <a:prstGeom prst="rect">
            <a:avLst/>
          </a:prstGeom>
          <a:noFill/>
          <a:ln w="9525">
            <a:noFill/>
            <a:miter lim="800000"/>
          </a:ln>
        </p:spPr>
        <p:txBody>
          <a:bodyPr wrap="none">
            <a:spAutoFit/>
          </a:bodyPr>
          <a:lstStyle/>
          <a:p>
            <a:pPr algn="ctr" eaLnBrk="0" hangingPunct="0"/>
            <a:r>
              <a:rPr lang="en-US" sz="1400">
                <a:solidFill>
                  <a:srgbClr val="D9D9D9"/>
                </a:solidFill>
              </a:rPr>
              <a:t>Compute unsmoothed</a:t>
            </a:r>
            <a:br>
              <a:rPr lang="en-US" sz="1400">
                <a:solidFill>
                  <a:srgbClr val="D9D9D9"/>
                </a:solidFill>
              </a:rPr>
            </a:br>
            <a:r>
              <a:rPr lang="en-US" sz="1400">
                <a:solidFill>
                  <a:srgbClr val="D9D9D9"/>
                </a:solidFill>
              </a:rPr>
              <a:t>probs AND interp. weights</a:t>
            </a:r>
            <a:endParaRPr lang="en-US" sz="1400">
              <a:solidFill>
                <a:srgbClr val="D9D9D9"/>
              </a:solidFill>
            </a:endParaRPr>
          </a:p>
        </p:txBody>
      </p:sp>
      <p:sp>
        <p:nvSpPr>
          <p:cNvPr id="16459" name="TextBox 14"/>
          <p:cNvSpPr txBox="1">
            <a:spLocks noChangeArrowheads="1"/>
          </p:cNvSpPr>
          <p:nvPr/>
        </p:nvSpPr>
        <p:spPr bwMode="auto">
          <a:xfrm>
            <a:off x="7405688" y="5495925"/>
            <a:ext cx="1281112" cy="523875"/>
          </a:xfrm>
          <a:prstGeom prst="rect">
            <a:avLst/>
          </a:prstGeom>
          <a:noFill/>
          <a:ln w="9525">
            <a:noFill/>
            <a:miter lim="800000"/>
          </a:ln>
        </p:spPr>
        <p:txBody>
          <a:bodyPr wrap="none">
            <a:spAutoFit/>
          </a:bodyPr>
          <a:lstStyle/>
          <a:p>
            <a:pPr algn="ctr" eaLnBrk="0" hangingPunct="0"/>
            <a:r>
              <a:rPr lang="en-US" sz="1400">
                <a:solidFill>
                  <a:srgbClr val="D9D9D9"/>
                </a:solidFill>
              </a:rPr>
              <a:t>Compute</a:t>
            </a:r>
            <a:endParaRPr lang="en-US" sz="1400">
              <a:solidFill>
                <a:srgbClr val="D9D9D9"/>
              </a:solidFill>
            </a:endParaRPr>
          </a:p>
          <a:p>
            <a:pPr algn="ctr" eaLnBrk="0" hangingPunct="0"/>
            <a:r>
              <a:rPr lang="en-US" sz="1400">
                <a:solidFill>
                  <a:srgbClr val="D9D9D9"/>
                </a:solidFill>
              </a:rPr>
              <a:t>Interp. probs</a:t>
            </a:r>
            <a:endParaRPr lang="en-US" sz="1400">
              <a:solidFill>
                <a:srgbClr val="D9D9D9"/>
              </a:solidFill>
            </a:endParaRPr>
          </a:p>
        </p:txBody>
      </p:sp>
      <p:sp>
        <p:nvSpPr>
          <p:cNvPr id="16460" name="TextBox 9"/>
          <p:cNvSpPr txBox="1">
            <a:spLocks noChangeArrowheads="1"/>
          </p:cNvSpPr>
          <p:nvPr/>
        </p:nvSpPr>
        <p:spPr bwMode="auto">
          <a:xfrm rot="5400000" flipH="1" flipV="1">
            <a:off x="-228600" y="1812925"/>
            <a:ext cx="1231900" cy="292100"/>
          </a:xfrm>
          <a:prstGeom prst="rect">
            <a:avLst/>
          </a:prstGeom>
          <a:noFill/>
          <a:ln w="9525">
            <a:noFill/>
            <a:miter lim="800000"/>
          </a:ln>
        </p:spPr>
        <p:txBody>
          <a:bodyPr wrap="none">
            <a:spAutoFit/>
          </a:bodyPr>
          <a:lstStyle/>
          <a:p>
            <a:r>
              <a:rPr lang="en-US" sz="1300">
                <a:solidFill>
                  <a:srgbClr val="D9D9D9"/>
                </a:solidFill>
              </a:rPr>
              <a:t>Mapper Input</a:t>
            </a:r>
            <a:endParaRPr lang="en-US" sz="1300">
              <a:solidFill>
                <a:srgbClr val="D9D9D9"/>
              </a:solidFill>
            </a:endParaRPr>
          </a:p>
        </p:txBody>
      </p:sp>
      <p:sp>
        <p:nvSpPr>
          <p:cNvPr id="16461" name="TextBox 10"/>
          <p:cNvSpPr txBox="1">
            <a:spLocks noChangeArrowheads="1"/>
          </p:cNvSpPr>
          <p:nvPr/>
        </p:nvSpPr>
        <p:spPr bwMode="auto">
          <a:xfrm rot="5400000" flipH="1" flipV="1">
            <a:off x="-344487" y="3167062"/>
            <a:ext cx="1416050" cy="492125"/>
          </a:xfrm>
          <a:prstGeom prst="rect">
            <a:avLst/>
          </a:prstGeom>
          <a:noFill/>
          <a:ln w="9525">
            <a:noFill/>
            <a:miter lim="800000"/>
          </a:ln>
        </p:spPr>
        <p:txBody>
          <a:bodyPr wrap="none">
            <a:spAutoFit/>
          </a:bodyPr>
          <a:lstStyle/>
          <a:p>
            <a:pPr algn="ctr"/>
            <a:r>
              <a:rPr lang="en-US" sz="1300">
                <a:solidFill>
                  <a:srgbClr val="D9D9D9"/>
                </a:solidFill>
              </a:rPr>
              <a:t>Mapper Output</a:t>
            </a:r>
            <a:endParaRPr lang="en-US" sz="1300">
              <a:solidFill>
                <a:srgbClr val="D9D9D9"/>
              </a:solidFill>
            </a:endParaRPr>
          </a:p>
          <a:p>
            <a:pPr algn="ctr"/>
            <a:r>
              <a:rPr lang="en-US" sz="1300">
                <a:solidFill>
                  <a:srgbClr val="D9D9D9"/>
                </a:solidFill>
              </a:rPr>
              <a:t>Reducer Input</a:t>
            </a:r>
            <a:endParaRPr lang="en-US" sz="1300">
              <a:solidFill>
                <a:srgbClr val="D9D9D9"/>
              </a:solidFill>
            </a:endParaRPr>
          </a:p>
        </p:txBody>
      </p:sp>
      <p:sp>
        <p:nvSpPr>
          <p:cNvPr id="16462" name="TextBox 11"/>
          <p:cNvSpPr txBox="1"/>
          <p:nvPr/>
        </p:nvSpPr>
        <p:spPr bwMode="auto">
          <a:xfrm rot="5400000" flipH="1" flipV="1">
            <a:off x="-62706" y="4966494"/>
            <a:ext cx="852487" cy="492125"/>
          </a:xfrm>
          <a:prstGeom prst="rect">
            <a:avLst/>
          </a:prstGeom>
          <a:noFill/>
          <a:ln w="9525">
            <a:noFill/>
            <a:miter lim="800000"/>
          </a:ln>
        </p:spPr>
        <p:txBody>
          <a:bodyPr wrap="none">
            <a:spAutoFit/>
          </a:bodyPr>
          <a:lstStyle/>
          <a:p>
            <a:pPr algn="ctr"/>
            <a:r>
              <a:rPr lang="en-US" sz="1300">
                <a:solidFill>
                  <a:srgbClr val="D9D9D9"/>
                </a:solidFill>
              </a:rPr>
              <a:t>Reducer </a:t>
            </a:r>
            <a:endParaRPr lang="en-US" sz="1300">
              <a:solidFill>
                <a:srgbClr val="D9D9D9"/>
              </a:solidFill>
            </a:endParaRPr>
          </a:p>
          <a:p>
            <a:pPr algn="ctr"/>
            <a:r>
              <a:rPr lang="en-US" sz="1300">
                <a:solidFill>
                  <a:srgbClr val="D9D9D9"/>
                </a:solidFill>
              </a:rPr>
              <a:t>Output</a:t>
            </a:r>
            <a:endParaRPr lang="en-US" sz="1300">
              <a:solidFill>
                <a:srgbClr val="D9D9D9"/>
              </a:solidFill>
            </a:endParaRPr>
          </a:p>
        </p:txBody>
      </p:sp>
      <p:sp>
        <p:nvSpPr>
          <p:cNvPr id="17" name="TextBox 16"/>
          <p:cNvSpPr txBox="1"/>
          <p:nvPr/>
        </p:nvSpPr>
        <p:spPr>
          <a:xfrm>
            <a:off x="2133600" y="2492375"/>
            <a:ext cx="5334000" cy="2308225"/>
          </a:xfrm>
          <a:prstGeom prst="rect">
            <a:avLst/>
          </a:prstGeom>
          <a:solidFill>
            <a:schemeClr val="tx1"/>
          </a:solidFill>
          <a:ln w="15875">
            <a:solidFill>
              <a:schemeClr val="bg1"/>
            </a:solidFill>
          </a:ln>
        </p:spPr>
        <p:txBody>
          <a:bodyPr>
            <a:spAutoFit/>
          </a:bodyPr>
          <a:lstStyle/>
          <a:p>
            <a:pPr algn="ctr">
              <a:defRPr/>
            </a:pPr>
            <a:r>
              <a:rPr lang="en-US" dirty="0">
                <a:solidFill>
                  <a:schemeClr val="accent2">
                    <a:lumMod val="75000"/>
                  </a:schemeClr>
                </a:solidFill>
                <a:cs typeface="MS PGothic" panose="020B0600070205080204" charset="-128"/>
              </a:rPr>
              <a:t>Details are not important!</a:t>
            </a:r>
            <a:endParaRPr lang="en-US" dirty="0">
              <a:solidFill>
                <a:schemeClr val="accent2">
                  <a:lumMod val="75000"/>
                </a:schemeClr>
              </a:solidFill>
              <a:cs typeface="MS PGothic" panose="020B0600070205080204" charset="-128"/>
            </a:endParaRPr>
          </a:p>
          <a:p>
            <a:pPr algn="ctr">
              <a:defRPr/>
            </a:pPr>
            <a:endParaRPr lang="en-US" dirty="0">
              <a:solidFill>
                <a:schemeClr val="accent2">
                  <a:lumMod val="75000"/>
                </a:schemeClr>
              </a:solidFill>
              <a:cs typeface="MS PGothic" panose="020B0600070205080204" charset="-128"/>
            </a:endParaRPr>
          </a:p>
          <a:p>
            <a:pPr marL="342900" indent="-342900" algn="ctr">
              <a:defRPr/>
            </a:pPr>
            <a:r>
              <a:rPr lang="en-US" dirty="0">
                <a:solidFill>
                  <a:schemeClr val="accent2">
                    <a:lumMod val="75000"/>
                  </a:schemeClr>
                </a:solidFill>
                <a:cs typeface="MS PGothic" panose="020B0600070205080204" charset="-128"/>
              </a:rPr>
              <a:t>5 </a:t>
            </a:r>
            <a:r>
              <a:rPr lang="en-US">
                <a:solidFill>
                  <a:schemeClr val="accent2">
                    <a:lumMod val="75000"/>
                  </a:schemeClr>
                </a:solidFill>
                <a:cs typeface="MS PGothic" panose="020B0600070205080204" charset="-128"/>
              </a:rPr>
              <a:t>MR jobs </a:t>
            </a:r>
            <a:r>
              <a:rPr lang="en-US" dirty="0">
                <a:solidFill>
                  <a:schemeClr val="accent2">
                    <a:lumMod val="75000"/>
                  </a:schemeClr>
                </a:solidFill>
                <a:cs typeface="MS PGothic" panose="020B0600070205080204" charset="-128"/>
              </a:rPr>
              <a:t>to train IKN (expensive)!</a:t>
            </a:r>
            <a:endParaRPr lang="en-US" dirty="0">
              <a:solidFill>
                <a:schemeClr val="accent2">
                  <a:lumMod val="75000"/>
                </a:schemeClr>
              </a:solidFill>
              <a:cs typeface="MS PGothic" panose="020B0600070205080204" charset="-128"/>
            </a:endParaRPr>
          </a:p>
          <a:p>
            <a:pPr marL="342900" indent="-342900" algn="ctr">
              <a:defRPr/>
            </a:pPr>
            <a:endParaRPr lang="en-US" dirty="0">
              <a:solidFill>
                <a:schemeClr val="accent2">
                  <a:lumMod val="75000"/>
                </a:schemeClr>
              </a:solidFill>
              <a:cs typeface="MS PGothic" panose="020B0600070205080204" charset="-128"/>
            </a:endParaRPr>
          </a:p>
          <a:p>
            <a:pPr marL="342900" indent="-342900" algn="ctr">
              <a:defRPr/>
            </a:pPr>
            <a:r>
              <a:rPr lang="en-US" dirty="0">
                <a:solidFill>
                  <a:schemeClr val="accent2">
                    <a:lumMod val="75000"/>
                  </a:schemeClr>
                </a:solidFill>
                <a:cs typeface="MS PGothic" panose="020B0600070205080204" charset="-128"/>
              </a:rPr>
              <a:t>IKN </a:t>
            </a:r>
            <a:r>
              <a:rPr lang="en-US" dirty="0" err="1">
                <a:solidFill>
                  <a:schemeClr val="accent2">
                    <a:lumMod val="75000"/>
                  </a:schemeClr>
                </a:solidFill>
                <a:cs typeface="MS PGothic" panose="020B0600070205080204" charset="-128"/>
              </a:rPr>
              <a:t>LMs</a:t>
            </a:r>
            <a:r>
              <a:rPr lang="en-US" dirty="0">
                <a:solidFill>
                  <a:schemeClr val="accent2">
                    <a:lumMod val="75000"/>
                  </a:schemeClr>
                </a:solidFill>
                <a:cs typeface="MS PGothic" panose="020B0600070205080204" charset="-128"/>
              </a:rPr>
              <a:t> are big! </a:t>
            </a:r>
            <a:endParaRPr lang="en-US" dirty="0">
              <a:solidFill>
                <a:schemeClr val="accent2">
                  <a:lumMod val="75000"/>
                </a:schemeClr>
              </a:solidFill>
              <a:cs typeface="MS PGothic" panose="020B0600070205080204" charset="-128"/>
            </a:endParaRPr>
          </a:p>
          <a:p>
            <a:pPr marL="342900" indent="-342900" algn="ctr">
              <a:defRPr/>
            </a:pPr>
            <a:r>
              <a:rPr lang="en-US" dirty="0">
                <a:solidFill>
                  <a:schemeClr val="accent2">
                    <a:lumMod val="75000"/>
                  </a:schemeClr>
                </a:solidFill>
                <a:cs typeface="MS PGothic" panose="020B0600070205080204" charset="-128"/>
              </a:rPr>
              <a:t>(interpolation weights are context dependent)</a:t>
            </a:r>
            <a:endParaRPr lang="en-US" dirty="0">
              <a:solidFill>
                <a:schemeClr val="accent2">
                  <a:lumMod val="75000"/>
                </a:schemeClr>
              </a:solidFill>
              <a:cs typeface="MS PGothic" panose="020B0600070205080204" charset="-128"/>
            </a:endParaRPr>
          </a:p>
          <a:p>
            <a:pPr marL="342900" indent="-342900" algn="ctr">
              <a:defRPr/>
            </a:pPr>
            <a:endParaRPr lang="en-US" dirty="0">
              <a:solidFill>
                <a:schemeClr val="accent2">
                  <a:lumMod val="75000"/>
                </a:schemeClr>
              </a:solidFill>
              <a:cs typeface="MS PGothic" panose="020B0600070205080204" charset="-128"/>
            </a:endParaRPr>
          </a:p>
          <a:p>
            <a:pPr marL="342900" indent="-342900" algn="ctr">
              <a:defRPr/>
            </a:pPr>
            <a:r>
              <a:rPr lang="en-US" dirty="0">
                <a:solidFill>
                  <a:schemeClr val="accent2">
                    <a:lumMod val="75000"/>
                  </a:schemeClr>
                </a:solidFill>
                <a:cs typeface="MS PGothic" panose="020B0600070205080204" charset="-128"/>
              </a:rPr>
              <a:t>Can we do something that has better</a:t>
            </a:r>
            <a:endParaRPr lang="en-US" dirty="0">
              <a:solidFill>
                <a:schemeClr val="accent2">
                  <a:lumMod val="75000"/>
                </a:schemeClr>
              </a:solidFill>
              <a:cs typeface="MS PGothic" panose="020B0600070205080204" charset="-128"/>
            </a:endParaRPr>
          </a:p>
          <a:p>
            <a:pPr marL="342900" indent="-342900" algn="ctr">
              <a:defRPr/>
            </a:pPr>
            <a:r>
              <a:rPr lang="en-US" dirty="0">
                <a:solidFill>
                  <a:schemeClr val="accent2">
                    <a:lumMod val="75000"/>
                  </a:schemeClr>
                </a:solidFill>
                <a:cs typeface="MS PGothic" panose="020B0600070205080204" charset="-128"/>
              </a:rPr>
              <a:t>behavior at scale in terms of time and space?</a:t>
            </a:r>
            <a:endParaRPr lang="en-US" dirty="0">
              <a:solidFill>
                <a:schemeClr val="accent2">
                  <a:lumMod val="75000"/>
                </a:schemeClr>
              </a:solidFill>
              <a:cs typeface="MS PGothic" panose="020B0600070205080204" charset="-128"/>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 y="114300"/>
            <a:ext cx="8686800" cy="1028700"/>
          </a:xfrm>
        </p:spPr>
        <p:txBody>
          <a:bodyPr/>
          <a:lstStyle/>
          <a:p>
            <a:r>
              <a:rPr lang="en-US"/>
              <a:t>Let’s try something stupid!</a:t>
            </a:r>
            <a:endParaRPr lang="en-US"/>
          </a:p>
        </p:txBody>
      </p:sp>
      <p:sp>
        <p:nvSpPr>
          <p:cNvPr id="3" name="Content Placeholder 2"/>
          <p:cNvSpPr>
            <a:spLocks noGrp="1"/>
          </p:cNvSpPr>
          <p:nvPr>
            <p:ph idx="4294967295"/>
          </p:nvPr>
        </p:nvSpPr>
        <p:spPr>
          <a:xfrm>
            <a:off x="685800" y="1066800"/>
            <a:ext cx="8458200" cy="5105400"/>
          </a:xfrm>
        </p:spPr>
        <p:txBody>
          <a:bodyPr/>
          <a:lstStyle/>
          <a:p>
            <a:r>
              <a:rPr lang="en-US" dirty="0"/>
              <a:t>Simplify </a:t>
            </a:r>
            <a:r>
              <a:rPr lang="en-US" i="1" dirty="0" err="1"/>
              <a:t>backoff</a:t>
            </a:r>
            <a:r>
              <a:rPr lang="en-US" i="1" dirty="0"/>
              <a:t> </a:t>
            </a:r>
            <a:r>
              <a:rPr lang="en-US" dirty="0"/>
              <a:t>as much as possible!</a:t>
            </a:r>
            <a:endParaRPr lang="en-US" dirty="0"/>
          </a:p>
          <a:p>
            <a:r>
              <a:rPr lang="en-US" dirty="0"/>
              <a:t>Forget about trying to make the LM be a true probability distribution!</a:t>
            </a:r>
            <a:endParaRPr lang="en-US" dirty="0"/>
          </a:p>
          <a:p>
            <a:r>
              <a:rPr lang="en-US" dirty="0"/>
              <a:t>Don’t do </a:t>
            </a:r>
            <a:r>
              <a:rPr lang="en-US" i="1" dirty="0"/>
              <a:t>any </a:t>
            </a:r>
            <a:r>
              <a:rPr lang="en-US" dirty="0"/>
              <a:t>discounting of higher order models!</a:t>
            </a:r>
            <a:endParaRPr lang="en-US" dirty="0"/>
          </a:p>
          <a:p>
            <a:r>
              <a:rPr lang="en-US" dirty="0"/>
              <a:t>Have a </a:t>
            </a:r>
            <a:r>
              <a:rPr lang="en-US" i="1" dirty="0"/>
              <a:t>single </a:t>
            </a:r>
            <a:r>
              <a:rPr lang="en-US" dirty="0" err="1"/>
              <a:t>backoff</a:t>
            </a:r>
            <a:r>
              <a:rPr lang="en-US" dirty="0"/>
              <a:t> weight </a:t>
            </a:r>
            <a:r>
              <a:rPr lang="en-US" i="1" dirty="0"/>
              <a:t>independent </a:t>
            </a:r>
            <a:r>
              <a:rPr lang="en-US" dirty="0"/>
              <a:t>of context!</a:t>
            </a:r>
            <a:br>
              <a:rPr lang="en-US" dirty="0"/>
            </a:br>
            <a:r>
              <a:rPr lang="en-US" dirty="0"/>
              <a:t>[α(•) = α]</a:t>
            </a:r>
            <a:endParaRPr lang="en-US" dirty="0"/>
          </a:p>
          <a:p>
            <a:endParaRPr lang="en-US" dirty="0"/>
          </a:p>
          <a:p>
            <a:endParaRPr lang="en-US" dirty="0"/>
          </a:p>
        </p:txBody>
      </p:sp>
      <p:sp>
        <p:nvSpPr>
          <p:cNvPr id="17412" name="TextBox 12"/>
          <p:cNvSpPr txBox="1">
            <a:spLocks noChangeArrowheads="1"/>
          </p:cNvSpPr>
          <p:nvPr/>
        </p:nvSpPr>
        <p:spPr bwMode="auto">
          <a:xfrm>
            <a:off x="3475037" y="6305550"/>
            <a:ext cx="2849563" cy="400050"/>
          </a:xfrm>
          <a:prstGeom prst="rect">
            <a:avLst/>
          </a:prstGeom>
          <a:noFill/>
          <a:ln w="9525">
            <a:noFill/>
            <a:miter lim="800000"/>
          </a:ln>
        </p:spPr>
        <p:txBody>
          <a:bodyPr wrap="none">
            <a:spAutoFit/>
          </a:bodyPr>
          <a:lstStyle/>
          <a:p>
            <a:pPr eaLnBrk="0" hangingPunct="0"/>
            <a:r>
              <a:rPr lang="en-US" sz="2000" dirty="0">
                <a:solidFill>
                  <a:srgbClr val="000000"/>
                </a:solidFill>
              </a:rPr>
              <a:t>“Stupid </a:t>
            </a:r>
            <a:r>
              <a:rPr lang="en-US" sz="2000" dirty="0" err="1">
                <a:solidFill>
                  <a:srgbClr val="000000"/>
                </a:solidFill>
              </a:rPr>
              <a:t>Backoff</a:t>
            </a:r>
            <a:r>
              <a:rPr lang="en-US" sz="2000" dirty="0">
                <a:solidFill>
                  <a:srgbClr val="000000"/>
                </a:solidFill>
              </a:rPr>
              <a:t> (SB)”</a:t>
            </a:r>
            <a:endParaRPr lang="en-US" sz="2000" dirty="0">
              <a:solidFill>
                <a:srgbClr val="000000"/>
              </a:solidFill>
            </a:endParaRPr>
          </a:p>
        </p:txBody>
      </p:sp>
      <p:grpSp>
        <p:nvGrpSpPr>
          <p:cNvPr id="2" name="Group 15"/>
          <p:cNvGrpSpPr/>
          <p:nvPr/>
        </p:nvGrpSpPr>
        <p:grpSpPr bwMode="auto">
          <a:xfrm>
            <a:off x="1231900" y="4076700"/>
            <a:ext cx="6997700" cy="2171700"/>
            <a:chOff x="1066800" y="3886200"/>
            <a:chExt cx="6997700" cy="2171700"/>
          </a:xfrm>
        </p:grpSpPr>
        <p:pic>
          <p:nvPicPr>
            <p:cNvPr id="17414" name="Picture 7" descr="latex-image-1.pdf"/>
            <p:cNvPicPr>
              <a:picLocks noChangeAspect="1"/>
            </p:cNvPicPr>
            <p:nvPr/>
          </p:nvPicPr>
          <p:blipFill>
            <a:blip r:embed="rId1" cstate="print"/>
            <a:srcRect/>
            <a:stretch>
              <a:fillRect/>
            </a:stretch>
          </p:blipFill>
          <p:spPr bwMode="auto">
            <a:xfrm>
              <a:off x="2895600" y="4864100"/>
              <a:ext cx="3289300" cy="317500"/>
            </a:xfrm>
            <a:prstGeom prst="rect">
              <a:avLst/>
            </a:prstGeom>
            <a:noFill/>
            <a:ln w="9525">
              <a:noFill/>
              <a:miter lim="800000"/>
              <a:headEnd/>
              <a:tailEnd/>
            </a:ln>
          </p:spPr>
        </p:pic>
        <p:pic>
          <p:nvPicPr>
            <p:cNvPr id="17415" name="Picture 10" descr="latex-image-1.pdf"/>
            <p:cNvPicPr>
              <a:picLocks noChangeAspect="1"/>
            </p:cNvPicPr>
            <p:nvPr/>
          </p:nvPicPr>
          <p:blipFill>
            <a:blip r:embed="rId2" cstate="print"/>
            <a:srcRect/>
            <a:stretch>
              <a:fillRect/>
            </a:stretch>
          </p:blipFill>
          <p:spPr bwMode="auto">
            <a:xfrm>
              <a:off x="1981200" y="5410200"/>
              <a:ext cx="6083300" cy="647700"/>
            </a:xfrm>
            <a:prstGeom prst="rect">
              <a:avLst/>
            </a:prstGeom>
            <a:noFill/>
            <a:ln w="9525">
              <a:noFill/>
              <a:miter lim="800000"/>
              <a:headEnd/>
              <a:tailEnd/>
            </a:ln>
          </p:spPr>
        </p:pic>
        <p:pic>
          <p:nvPicPr>
            <p:cNvPr id="17416" name="Picture 14" descr="latex-image-1.pdf"/>
            <p:cNvPicPr>
              <a:picLocks noChangeAspect="1"/>
            </p:cNvPicPr>
            <p:nvPr/>
          </p:nvPicPr>
          <p:blipFill>
            <a:blip r:embed="rId3" cstate="print"/>
            <a:srcRect/>
            <a:stretch>
              <a:fillRect/>
            </a:stretch>
          </p:blipFill>
          <p:spPr bwMode="auto">
            <a:xfrm>
              <a:off x="1066800" y="3886200"/>
              <a:ext cx="6172200" cy="736600"/>
            </a:xfrm>
            <a:prstGeom prst="rect">
              <a:avLst/>
            </a:prstGeom>
            <a:noFill/>
            <a:ln w="9525">
              <a:noFill/>
              <a:miter lim="800000"/>
              <a:headEnd/>
              <a:tailEnd/>
            </a:ln>
          </p:spPr>
        </p:pic>
      </p:grpSp>
      <p:sp>
        <p:nvSpPr>
          <p:cNvPr id="4" name="Slide Number Placeholder 3"/>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52400" y="114300"/>
            <a:ext cx="8686800" cy="1028700"/>
          </a:xfrm>
        </p:spPr>
        <p:txBody>
          <a:bodyPr/>
          <a:lstStyle/>
          <a:p>
            <a:r>
              <a:rPr lang="en-US" dirty="0">
                <a:ea typeface="MS PGothic" panose="020B0600070205080204" charset="-128"/>
              </a:rPr>
              <a:t>Using MapReduce to Train SB</a:t>
            </a:r>
            <a:endParaRPr lang="en-US" dirty="0">
              <a:ea typeface="MS PGothic" panose="020B0600070205080204" charset="-128"/>
            </a:endParaRPr>
          </a:p>
        </p:txBody>
      </p:sp>
      <p:sp>
        <p:nvSpPr>
          <p:cNvPr id="18435" name="Content Placeholder 2"/>
          <p:cNvSpPr>
            <a:spLocks noGrp="1"/>
          </p:cNvSpPr>
          <p:nvPr>
            <p:ph idx="4294967295"/>
          </p:nvPr>
        </p:nvSpPr>
        <p:spPr>
          <a:xfrm>
            <a:off x="685800" y="1066800"/>
            <a:ext cx="8458200" cy="5105400"/>
          </a:xfrm>
        </p:spPr>
        <p:txBody>
          <a:bodyPr/>
          <a:lstStyle/>
          <a:p>
            <a:pPr>
              <a:spcAft>
                <a:spcPts val="1925"/>
              </a:spcAft>
            </a:pPr>
            <a:r>
              <a:rPr lang="en-US" dirty="0">
                <a:ea typeface="MS PGothic" panose="020B0600070205080204" charset="-128"/>
              </a:rPr>
              <a:t>Step 0: Count words [MR]</a:t>
            </a:r>
            <a:br>
              <a:rPr lang="en-US" dirty="0">
                <a:ea typeface="MS PGothic" panose="020B0600070205080204" charset="-128"/>
              </a:rPr>
            </a:br>
            <a:endParaRPr lang="en-US" dirty="0">
              <a:ea typeface="MS PGothic" panose="020B0600070205080204" charset="-128"/>
            </a:endParaRPr>
          </a:p>
          <a:p>
            <a:pPr>
              <a:spcAft>
                <a:spcPts val="1925"/>
              </a:spcAft>
            </a:pPr>
            <a:r>
              <a:rPr lang="en-US" dirty="0">
                <a:ea typeface="MS PGothic" panose="020B0600070205080204" charset="-128"/>
              </a:rPr>
              <a:t>Step 0.5: Assign IDs to words [vocabulary generation]</a:t>
            </a:r>
            <a:br>
              <a:rPr lang="en-US" dirty="0">
                <a:ea typeface="MS PGothic" panose="020B0600070205080204" charset="-128"/>
              </a:rPr>
            </a:br>
            <a:r>
              <a:rPr lang="en-US" sz="1800" dirty="0">
                <a:ea typeface="MS PGothic" panose="020B0600070205080204" charset="-128"/>
              </a:rPr>
              <a:t>(more frequent → smaller IDs)</a:t>
            </a:r>
            <a:br>
              <a:rPr lang="en-US" sz="1800" dirty="0">
                <a:ea typeface="MS PGothic" panose="020B0600070205080204" charset="-128"/>
              </a:rPr>
            </a:br>
            <a:endParaRPr lang="en-US" sz="1800" dirty="0">
              <a:ea typeface="MS PGothic" panose="020B0600070205080204" charset="-128"/>
            </a:endParaRPr>
          </a:p>
          <a:p>
            <a:pPr>
              <a:spcAft>
                <a:spcPts val="1925"/>
              </a:spcAft>
            </a:pPr>
            <a:r>
              <a:rPr lang="en-US" dirty="0">
                <a:ea typeface="MS PGothic" panose="020B0600070205080204" charset="-128"/>
              </a:rPr>
              <a:t>Step 1: Compute </a:t>
            </a:r>
            <a:r>
              <a:rPr lang="en-US" i="1" dirty="0">
                <a:ea typeface="MS PGothic" panose="020B0600070205080204" charset="-128"/>
              </a:rPr>
              <a:t>n</a:t>
            </a:r>
            <a:r>
              <a:rPr lang="en-US" dirty="0">
                <a:ea typeface="MS PGothic" panose="020B0600070205080204" charset="-128"/>
              </a:rPr>
              <a:t>-gram counts [MR]</a:t>
            </a:r>
            <a:br>
              <a:rPr lang="en-US" dirty="0">
                <a:ea typeface="MS PGothic" panose="020B0600070205080204" charset="-128"/>
              </a:rPr>
            </a:br>
            <a:endParaRPr lang="en-US" dirty="0">
              <a:ea typeface="MS PGothic" panose="020B0600070205080204" charset="-128"/>
            </a:endParaRPr>
          </a:p>
          <a:p>
            <a:pPr>
              <a:spcAft>
                <a:spcPts val="1925"/>
              </a:spcAft>
            </a:pPr>
            <a:r>
              <a:rPr lang="en-US" dirty="0">
                <a:ea typeface="MS PGothic" panose="020B0600070205080204" charset="-128"/>
              </a:rPr>
              <a:t>Step 2: Generate final LM “scores” [MR]</a:t>
            </a:r>
            <a:endParaRPr lang="en-US" dirty="0">
              <a:ea typeface="MS PGothic" panose="020B0600070205080204" charset="-128"/>
            </a:endParaRPr>
          </a:p>
        </p:txBody>
      </p:sp>
      <p:sp>
        <p:nvSpPr>
          <p:cNvPr id="18436" name="TextBox 3"/>
          <p:cNvSpPr txBox="1">
            <a:spLocks noChangeArrowheads="1"/>
          </p:cNvSpPr>
          <p:nvPr/>
        </p:nvSpPr>
        <p:spPr bwMode="auto">
          <a:xfrm>
            <a:off x="3200400" y="6400800"/>
            <a:ext cx="2106667" cy="307777"/>
          </a:xfrm>
          <a:prstGeom prst="rect">
            <a:avLst/>
          </a:prstGeom>
          <a:noFill/>
          <a:ln w="9525">
            <a:noFill/>
            <a:miter lim="800000"/>
          </a:ln>
        </p:spPr>
        <p:txBody>
          <a:bodyPr wrap="none">
            <a:spAutoFit/>
          </a:bodyPr>
          <a:lstStyle/>
          <a:p>
            <a:pPr eaLnBrk="0" hangingPunct="0"/>
            <a:r>
              <a:rPr lang="en-US" sz="1400" dirty="0">
                <a:solidFill>
                  <a:schemeClr val="bg1"/>
                </a:solidFill>
              </a:rPr>
              <a:t>[MR] = MapReduce job</a:t>
            </a:r>
            <a:endParaRPr lang="en-US" sz="140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ea typeface="MS PGothic" panose="020B0600070205080204" charset="-128"/>
              </a:rPr>
              <a:t>Steps 0 &amp; 0.5</a:t>
            </a:r>
            <a:endParaRPr lang="en-US">
              <a:ea typeface="MS PGothic" panose="020B0600070205080204" charset="-128"/>
            </a:endParaRPr>
          </a:p>
        </p:txBody>
      </p:sp>
      <p:pic>
        <p:nvPicPr>
          <p:cNvPr id="20483" name="Content Placeholder 5" descr="foo.jpg"/>
          <p:cNvPicPr>
            <a:picLocks noGrp="1" noChangeAspect="1"/>
          </p:cNvPicPr>
          <p:nvPr>
            <p:ph idx="1"/>
          </p:nvPr>
        </p:nvPicPr>
        <p:blipFill>
          <a:blip r:embed="rId1" cstate="print"/>
          <a:srcRect l="-30217" r="-30217"/>
          <a:stretch>
            <a:fillRect/>
          </a:stretch>
        </p:blipFill>
        <p:spPr/>
      </p:pic>
      <p:sp>
        <p:nvSpPr>
          <p:cNvPr id="20484" name="TextBox 6"/>
          <p:cNvSpPr txBox="1">
            <a:spLocks noChangeArrowheads="1"/>
          </p:cNvSpPr>
          <p:nvPr/>
        </p:nvSpPr>
        <p:spPr bwMode="auto">
          <a:xfrm>
            <a:off x="5410200" y="6172200"/>
            <a:ext cx="971550" cy="338138"/>
          </a:xfrm>
          <a:prstGeom prst="rect">
            <a:avLst/>
          </a:prstGeom>
          <a:noFill/>
          <a:ln w="9525">
            <a:noFill/>
            <a:miter lim="800000"/>
          </a:ln>
        </p:spPr>
        <p:txBody>
          <a:bodyPr wrap="none">
            <a:spAutoFit/>
          </a:bodyPr>
          <a:lstStyle/>
          <a:p>
            <a:pPr eaLnBrk="0" hangingPunct="0"/>
            <a:r>
              <a:rPr lang="en-US">
                <a:solidFill>
                  <a:schemeClr val="bg1"/>
                </a:solidFill>
              </a:rPr>
              <a:t>Step 0.5</a:t>
            </a:r>
            <a:endParaRPr lang="en-US">
              <a:solidFill>
                <a:schemeClr val="bg1"/>
              </a:solidFill>
            </a:endParaRPr>
          </a:p>
        </p:txBody>
      </p:sp>
      <p:sp>
        <p:nvSpPr>
          <p:cNvPr id="20485" name="TextBox 17"/>
          <p:cNvSpPr txBox="1">
            <a:spLocks noChangeArrowheads="1"/>
          </p:cNvSpPr>
          <p:nvPr/>
        </p:nvSpPr>
        <p:spPr bwMode="auto">
          <a:xfrm>
            <a:off x="1219200" y="4005263"/>
            <a:ext cx="800100" cy="338137"/>
          </a:xfrm>
          <a:prstGeom prst="rect">
            <a:avLst/>
          </a:prstGeom>
          <a:noFill/>
          <a:ln w="9525">
            <a:noFill/>
            <a:miter lim="800000"/>
          </a:ln>
        </p:spPr>
        <p:txBody>
          <a:bodyPr wrap="none">
            <a:spAutoFit/>
          </a:bodyPr>
          <a:lstStyle/>
          <a:p>
            <a:pPr eaLnBrk="0" hangingPunct="0"/>
            <a:r>
              <a:rPr lang="en-US">
                <a:solidFill>
                  <a:schemeClr val="bg1"/>
                </a:solidFill>
              </a:rPr>
              <a:t>Step 0</a:t>
            </a:r>
            <a:endParaRPr lang="en-US">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ea typeface="MS PGothic" panose="020B0600070205080204" charset="-128"/>
              </a:rPr>
              <a:t>Steps 1 &amp; 2</a:t>
            </a:r>
            <a:endParaRPr lang="en-US">
              <a:ea typeface="MS PGothic" panose="020B0600070205080204" charset="-128"/>
            </a:endParaRPr>
          </a:p>
        </p:txBody>
      </p:sp>
      <p:graphicFrame>
        <p:nvGraphicFramePr>
          <p:cNvPr id="9" name="Content Placeholder 8"/>
          <p:cNvGraphicFramePr>
            <a:graphicFrameLocks noGrp="1"/>
          </p:cNvGraphicFramePr>
          <p:nvPr>
            <p:ph idx="1"/>
          </p:nvPr>
        </p:nvGraphicFramePr>
        <p:xfrm>
          <a:off x="914400" y="1066800"/>
          <a:ext cx="7696200" cy="4181056"/>
        </p:xfrm>
        <a:graphic>
          <a:graphicData uri="http://schemas.openxmlformats.org/drawingml/2006/table">
            <a:tbl>
              <a:tblPr/>
              <a:tblGrid>
                <a:gridCol w="1371600"/>
                <a:gridCol w="3124200"/>
                <a:gridCol w="3200400"/>
              </a:tblGrid>
              <a:tr h="351889">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1" i="0" u="none" strike="noStrike" cap="none" normalizeH="0" baseline="0" dirty="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1" i="0" u="none" strike="noStrike" cap="none" normalizeH="0" baseline="0">
                          <a:ln>
                            <a:noFill/>
                          </a:ln>
                          <a:solidFill>
                            <a:schemeClr val="bg1"/>
                          </a:solidFill>
                          <a:effectLst/>
                          <a:latin typeface="Arial" panose="020B0604020202020204" pitchFamily="34" charset="0"/>
                          <a:ea typeface="MS PGothic" panose="020B0600070205080204" charset="-128"/>
                        </a:rPr>
                        <a:t>Step 1</a:t>
                      </a:r>
                      <a:endParaRPr kumimoji="0" lang="en-US" sz="1400" b="1" i="0" u="none" strike="noStrike" cap="none" normalizeH="0" baseline="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1" i="0" u="none" strike="noStrike" cap="none" normalizeH="0" baseline="0">
                          <a:ln>
                            <a:noFill/>
                          </a:ln>
                          <a:solidFill>
                            <a:schemeClr val="bg1"/>
                          </a:solidFill>
                          <a:effectLst/>
                          <a:latin typeface="Arial" panose="020B0604020202020204" pitchFamily="34" charset="0"/>
                          <a:ea typeface="MS PGothic" panose="020B0600070205080204" charset="-128"/>
                        </a:rPr>
                        <a:t>Step 2</a:t>
                      </a:r>
                      <a:endParaRPr kumimoji="0" lang="en-US" sz="1400" b="1" i="0" u="none" strike="noStrike" cap="none" normalizeH="0" baseline="0">
                        <a:ln>
                          <a:noFill/>
                        </a:ln>
                        <a:solidFill>
                          <a:schemeClr val="bg1"/>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49084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Input Key</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DocID</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First two words of </a:t>
                      </a:r>
                      <a:r>
                        <a:rPr kumimoji="0" lang="en-US" sz="1400" b="0" i="1" u="none" strike="noStrike" cap="none" normalizeH="0" baseline="0" dirty="0" err="1">
                          <a:ln>
                            <a:noFill/>
                          </a:ln>
                          <a:solidFill>
                            <a:srgbClr val="000000"/>
                          </a:solidFill>
                          <a:effectLst/>
                          <a:latin typeface="Arial" panose="020B0604020202020204" pitchFamily="34" charset="0"/>
                          <a:ea typeface="MS PGothic" panose="020B0600070205080204" charset="-128"/>
                        </a:rPr>
                        <a:t>n</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-grams</a:t>
                      </a:r>
                      <a:b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b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and “a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t>
                      </a:r>
                      <a:endPar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0001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Input Value</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Document</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dirty="0" err="1">
                          <a:ln>
                            <a:noFill/>
                          </a:ln>
                          <a:solidFill>
                            <a:srgbClr val="000000"/>
                          </a:solidFill>
                          <a:effectLst/>
                          <a:latin typeface="Arial" panose="020B0604020202020204" pitchFamily="34" charset="0"/>
                          <a:ea typeface="MS PGothic" panose="020B0600070205080204" charset="-128"/>
                        </a:rPr>
                        <a:t>total</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(“a</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t>
                      </a:r>
                      <a:endPar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r>
              <a:tr h="288729">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r>
              <a:tr h="49084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Intermediate Key</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1" u="none" strike="noStrike" cap="none" normalizeH="0" baseline="0">
                          <a:ln>
                            <a:noFill/>
                          </a:ln>
                          <a:solidFill>
                            <a:srgbClr val="000000"/>
                          </a:solidFill>
                          <a:effectLst/>
                          <a:latin typeface="Arial" panose="020B0604020202020204" pitchFamily="34" charset="0"/>
                          <a:ea typeface="MS PGothic" panose="020B0600070205080204" charset="-128"/>
                        </a:rPr>
                        <a:t>n</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-grams</a:t>
                      </a:r>
                      <a:b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b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t>
                      </a:r>
                      <a:endPar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r h="49084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Intermediate Value</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a:ln>
                            <a:noFill/>
                          </a:ln>
                          <a:solidFill>
                            <a:srgbClr val="000000"/>
                          </a:solidFill>
                          <a:effectLst/>
                          <a:latin typeface="Arial" panose="020B0604020202020204" pitchFamily="34" charset="0"/>
                          <a:ea typeface="MS PGothic" panose="020B0600070205080204" charset="-128"/>
                        </a:rPr>
                        <a:t>doc</a:t>
                      </a: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S(“a 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r>
              <a:tr h="303767">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r>
              <a:tr h="490840">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Partitioning</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first two words (why?)</a:t>
                      </a:r>
                      <a:b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b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t>
                      </a:r>
                      <a:endPar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last two words</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“b c”</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r>
              <a:tr h="288729">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a:noFill/>
                    </a:lnL>
                    <a:lnR>
                      <a:noFill/>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a:noFill/>
                    </a:lnTlToBr>
                    <a:lnBlToTr>
                      <a:noFill/>
                    </a:lnBlToTr>
                    <a:solidFill>
                      <a:schemeClr val="tx1"/>
                    </a:solidFill>
                  </a:tcPr>
                </a:tc>
              </a:tr>
              <a:tr h="442117">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rPr>
                        <a:t>Output Value</a:t>
                      </a:r>
                      <a:endParaRPr kumimoji="0" lang="en-US" sz="1400" b="0" i="0" u="none" strike="noStrike" cap="none" normalizeH="0" baseline="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25000" dirty="0" err="1">
                          <a:ln>
                            <a:noFill/>
                          </a:ln>
                          <a:solidFill>
                            <a:srgbClr val="000000"/>
                          </a:solidFill>
                          <a:effectLst/>
                          <a:latin typeface="Arial" panose="020B0604020202020204" pitchFamily="34" charset="0"/>
                          <a:ea typeface="MS PGothic" panose="020B0600070205080204" charset="-128"/>
                        </a:rPr>
                        <a:t>total</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(“a</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a:t>
                      </a:r>
                      <a:endPar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3130" rtl="0" eaLnBrk="1" fontAlgn="base" latinLnBrk="0" hangingPunct="1">
                        <a:lnSpc>
                          <a:spcPct val="100000"/>
                        </a:lnSpc>
                        <a:spcBef>
                          <a:spcPct val="0"/>
                        </a:spcBef>
                        <a:spcAft>
                          <a:spcPct val="0"/>
                        </a:spcAft>
                        <a:buClrTx/>
                        <a:buSzTx/>
                        <a:buFontTx/>
                        <a:buNone/>
                      </a:pP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S(“a</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b</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a:t>
                      </a:r>
                      <a:r>
                        <a:rPr kumimoji="0" lang="en-US" sz="1400" b="0" i="0" u="none" strike="noStrike" cap="none" normalizeH="0" baseline="0" dirty="0" err="1">
                          <a:ln>
                            <a:noFill/>
                          </a:ln>
                          <a:solidFill>
                            <a:srgbClr val="000000"/>
                          </a:solidFill>
                          <a:effectLst/>
                          <a:latin typeface="Arial" panose="020B0604020202020204" pitchFamily="34" charset="0"/>
                          <a:ea typeface="MS PGothic" panose="020B0600070205080204" charset="-128"/>
                        </a:rPr>
                        <a:t>c</a:t>
                      </a:r>
                      <a:r>
                        <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rPr>
                        <a:t>”) [write to disk]</a:t>
                      </a:r>
                      <a:endParaRPr kumimoji="0" lang="en-US" sz="1400" b="0" i="0" u="none" strike="noStrike" cap="none" normalizeH="0" baseline="0" dirty="0">
                        <a:ln>
                          <a:noFill/>
                        </a:ln>
                        <a:solidFill>
                          <a:srgbClr val="000000"/>
                        </a:solidFill>
                        <a:effectLst/>
                        <a:latin typeface="Arial" panose="020B0604020202020204" pitchFamily="34" charset="0"/>
                        <a:ea typeface="MS PGothic" panose="020B0600070205080204" charset="-128"/>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
        <p:nvSpPr>
          <p:cNvPr id="21565" name="TextBox 10"/>
          <p:cNvSpPr txBox="1">
            <a:spLocks noChangeArrowheads="1"/>
          </p:cNvSpPr>
          <p:nvPr/>
        </p:nvSpPr>
        <p:spPr bwMode="auto">
          <a:xfrm>
            <a:off x="3449638" y="5267325"/>
            <a:ext cx="893762" cy="523875"/>
          </a:xfrm>
          <a:prstGeom prst="rect">
            <a:avLst/>
          </a:prstGeom>
          <a:noFill/>
          <a:ln w="9525">
            <a:noFill/>
            <a:miter lim="800000"/>
          </a:ln>
        </p:spPr>
        <p:txBody>
          <a:bodyPr wrap="none">
            <a:spAutoFit/>
          </a:bodyPr>
          <a:lstStyle/>
          <a:p>
            <a:pPr algn="ctr" eaLnBrk="0" hangingPunct="0"/>
            <a:r>
              <a:rPr lang="en-US" sz="1400" dirty="0">
                <a:solidFill>
                  <a:schemeClr val="bg1"/>
                </a:solidFill>
              </a:rPr>
              <a:t>Count </a:t>
            </a:r>
            <a:endParaRPr lang="en-US" sz="1400" dirty="0">
              <a:solidFill>
                <a:schemeClr val="bg1"/>
              </a:solidFill>
            </a:endParaRPr>
          </a:p>
          <a:p>
            <a:pPr algn="ctr" eaLnBrk="0" hangingPunct="0"/>
            <a:r>
              <a:rPr lang="en-US" sz="1400" dirty="0" err="1">
                <a:solidFill>
                  <a:schemeClr val="bg1"/>
                </a:solidFill>
              </a:rPr>
              <a:t>n</a:t>
            </a:r>
            <a:r>
              <a:rPr lang="en-US" sz="1400" dirty="0">
                <a:solidFill>
                  <a:schemeClr val="bg1"/>
                </a:solidFill>
              </a:rPr>
              <a:t>-grams</a:t>
            </a:r>
            <a:endParaRPr lang="en-US" sz="1400" dirty="0">
              <a:solidFill>
                <a:schemeClr val="bg1"/>
              </a:solidFill>
            </a:endParaRPr>
          </a:p>
        </p:txBody>
      </p:sp>
      <p:sp>
        <p:nvSpPr>
          <p:cNvPr id="21566" name="TextBox 14"/>
          <p:cNvSpPr txBox="1">
            <a:spLocks noChangeArrowheads="1"/>
          </p:cNvSpPr>
          <p:nvPr/>
        </p:nvSpPr>
        <p:spPr bwMode="auto">
          <a:xfrm>
            <a:off x="6470650" y="5267325"/>
            <a:ext cx="1073150" cy="523875"/>
          </a:xfrm>
          <a:prstGeom prst="rect">
            <a:avLst/>
          </a:prstGeom>
          <a:noFill/>
          <a:ln w="9525">
            <a:noFill/>
            <a:miter lim="800000"/>
          </a:ln>
        </p:spPr>
        <p:txBody>
          <a:bodyPr wrap="none">
            <a:spAutoFit/>
          </a:bodyPr>
          <a:lstStyle/>
          <a:p>
            <a:pPr algn="ctr" eaLnBrk="0" hangingPunct="0"/>
            <a:r>
              <a:rPr lang="en-US" sz="1400" dirty="0">
                <a:solidFill>
                  <a:schemeClr val="bg1"/>
                </a:solidFill>
              </a:rPr>
              <a:t>Compute</a:t>
            </a:r>
            <a:endParaRPr lang="en-US" sz="1400" dirty="0">
              <a:solidFill>
                <a:schemeClr val="bg1"/>
              </a:solidFill>
            </a:endParaRPr>
          </a:p>
          <a:p>
            <a:pPr algn="ctr" eaLnBrk="0" hangingPunct="0"/>
            <a:r>
              <a:rPr lang="en-US" sz="1400" dirty="0">
                <a:solidFill>
                  <a:schemeClr val="bg1"/>
                </a:solidFill>
              </a:rPr>
              <a:t>LM scores</a:t>
            </a:r>
            <a:endParaRPr lang="en-US" sz="1400" dirty="0">
              <a:solidFill>
                <a:schemeClr val="bg1"/>
              </a:solidFill>
            </a:endParaRPr>
          </a:p>
        </p:txBody>
      </p:sp>
      <p:sp>
        <p:nvSpPr>
          <p:cNvPr id="21567" name="TextBox 9"/>
          <p:cNvSpPr txBox="1">
            <a:spLocks noChangeArrowheads="1"/>
          </p:cNvSpPr>
          <p:nvPr/>
        </p:nvSpPr>
        <p:spPr bwMode="auto">
          <a:xfrm>
            <a:off x="1066800" y="5867400"/>
            <a:ext cx="7467600" cy="830997"/>
          </a:xfrm>
          <a:prstGeom prst="rect">
            <a:avLst/>
          </a:prstGeom>
          <a:noFill/>
          <a:ln w="9525">
            <a:noFill/>
            <a:miter lim="800000"/>
          </a:ln>
        </p:spPr>
        <p:txBody>
          <a:bodyPr wrap="square">
            <a:spAutoFit/>
          </a:bodyPr>
          <a:lstStyle/>
          <a:p>
            <a:pPr>
              <a:buFont typeface="Arial" panose="020B0604020202020204"/>
              <a:buChar char="•"/>
            </a:pPr>
            <a:r>
              <a:rPr lang="en-US" dirty="0">
                <a:solidFill>
                  <a:srgbClr val="000000"/>
                </a:solidFill>
              </a:rPr>
              <a:t> All unigram counts are replicated in all partitions in both steps</a:t>
            </a:r>
            <a:endParaRPr lang="en-US" dirty="0">
              <a:solidFill>
                <a:srgbClr val="000000"/>
              </a:solidFill>
            </a:endParaRPr>
          </a:p>
          <a:p>
            <a:pPr eaLnBrk="0" hangingPunct="0">
              <a:buFont typeface="Arial" panose="020B0604020202020204"/>
              <a:buChar char="•"/>
            </a:pPr>
            <a:r>
              <a:rPr lang="en-US" dirty="0">
                <a:solidFill>
                  <a:srgbClr val="000000"/>
                </a:solidFill>
              </a:rPr>
              <a:t> The clever partitioning in Step 2 is the key to efficient use at runtime!</a:t>
            </a:r>
            <a:endParaRPr lang="en-US" sz="1000" dirty="0">
              <a:solidFill>
                <a:srgbClr val="000000"/>
              </a:solidFill>
            </a:endParaRPr>
          </a:p>
          <a:p>
            <a:pPr eaLnBrk="0" hangingPunct="0">
              <a:buFont typeface="Arial" panose="020B0604020202020204"/>
              <a:buChar char="•"/>
            </a:pPr>
            <a:r>
              <a:rPr lang="en-US" dirty="0">
                <a:solidFill>
                  <a:srgbClr val="000000"/>
                </a:solidFill>
              </a:rPr>
              <a:t> The trained LM model is composed of partitions written to disk</a:t>
            </a:r>
            <a:endParaRPr lang="en-US" dirty="0">
              <a:solidFill>
                <a:srgbClr val="000000"/>
              </a:solidFill>
            </a:endParaRPr>
          </a:p>
        </p:txBody>
      </p:sp>
      <p:sp>
        <p:nvSpPr>
          <p:cNvPr id="21568" name="TextBox 6"/>
          <p:cNvSpPr txBox="1">
            <a:spLocks noChangeArrowheads="1"/>
          </p:cNvSpPr>
          <p:nvPr/>
        </p:nvSpPr>
        <p:spPr bwMode="auto">
          <a:xfrm rot="5400000" flipH="1" flipV="1">
            <a:off x="-76200" y="1524000"/>
            <a:ext cx="1231900" cy="292100"/>
          </a:xfrm>
          <a:prstGeom prst="rect">
            <a:avLst/>
          </a:prstGeom>
          <a:noFill/>
          <a:ln w="9525">
            <a:noFill/>
            <a:miter lim="800000"/>
          </a:ln>
        </p:spPr>
        <p:txBody>
          <a:bodyPr wrap="none">
            <a:spAutoFit/>
          </a:bodyPr>
          <a:lstStyle/>
          <a:p>
            <a:r>
              <a:rPr lang="en-US" sz="1300" dirty="0" err="1">
                <a:solidFill>
                  <a:schemeClr val="bg1"/>
                </a:solidFill>
              </a:rPr>
              <a:t>Mapper</a:t>
            </a:r>
            <a:r>
              <a:rPr lang="en-US" sz="1300" dirty="0">
                <a:solidFill>
                  <a:schemeClr val="bg1"/>
                </a:solidFill>
              </a:rPr>
              <a:t> Input</a:t>
            </a:r>
            <a:endParaRPr lang="en-US" sz="1300" dirty="0">
              <a:solidFill>
                <a:schemeClr val="bg1"/>
              </a:solidFill>
            </a:endParaRPr>
          </a:p>
        </p:txBody>
      </p:sp>
      <p:sp>
        <p:nvSpPr>
          <p:cNvPr id="21569" name="TextBox 7"/>
          <p:cNvSpPr txBox="1">
            <a:spLocks noChangeArrowheads="1"/>
          </p:cNvSpPr>
          <p:nvPr/>
        </p:nvSpPr>
        <p:spPr bwMode="auto">
          <a:xfrm rot="5400000" flipH="1" flipV="1">
            <a:off x="-192087" y="2900363"/>
            <a:ext cx="1416050" cy="492125"/>
          </a:xfrm>
          <a:prstGeom prst="rect">
            <a:avLst/>
          </a:prstGeom>
          <a:noFill/>
          <a:ln w="9525">
            <a:noFill/>
            <a:miter lim="800000"/>
          </a:ln>
        </p:spPr>
        <p:txBody>
          <a:bodyPr wrap="none">
            <a:spAutoFit/>
          </a:bodyPr>
          <a:lstStyle/>
          <a:p>
            <a:pPr algn="ctr"/>
            <a:r>
              <a:rPr lang="en-US" sz="1300" dirty="0" err="1">
                <a:solidFill>
                  <a:schemeClr val="bg1"/>
                </a:solidFill>
              </a:rPr>
              <a:t>Mapper</a:t>
            </a:r>
            <a:r>
              <a:rPr lang="en-US" sz="1300" dirty="0">
                <a:solidFill>
                  <a:schemeClr val="bg1"/>
                </a:solidFill>
              </a:rPr>
              <a:t> Output</a:t>
            </a:r>
            <a:endParaRPr lang="en-US" sz="1300" dirty="0">
              <a:solidFill>
                <a:schemeClr val="bg1"/>
              </a:solidFill>
            </a:endParaRPr>
          </a:p>
          <a:p>
            <a:pPr algn="ctr"/>
            <a:r>
              <a:rPr lang="en-US" sz="1300" dirty="0">
                <a:solidFill>
                  <a:schemeClr val="bg1"/>
                </a:solidFill>
              </a:rPr>
              <a:t>Reducer Input</a:t>
            </a:r>
            <a:endParaRPr lang="en-US" sz="1300" dirty="0">
              <a:solidFill>
                <a:schemeClr val="bg1"/>
              </a:solidFill>
            </a:endParaRPr>
          </a:p>
        </p:txBody>
      </p:sp>
      <p:sp>
        <p:nvSpPr>
          <p:cNvPr id="21570" name="TextBox 9"/>
          <p:cNvSpPr txBox="1"/>
          <p:nvPr/>
        </p:nvSpPr>
        <p:spPr bwMode="auto">
          <a:xfrm rot="5400000" flipH="1" flipV="1">
            <a:off x="89694" y="4752182"/>
            <a:ext cx="852488" cy="492125"/>
          </a:xfrm>
          <a:prstGeom prst="rect">
            <a:avLst/>
          </a:prstGeom>
          <a:noFill/>
          <a:ln w="9525">
            <a:noFill/>
            <a:miter lim="800000"/>
          </a:ln>
        </p:spPr>
        <p:txBody>
          <a:bodyPr wrap="none">
            <a:spAutoFit/>
          </a:bodyPr>
          <a:lstStyle/>
          <a:p>
            <a:pPr algn="ctr"/>
            <a:r>
              <a:rPr lang="en-US" sz="1300" dirty="0">
                <a:solidFill>
                  <a:schemeClr val="bg1"/>
                </a:solidFill>
              </a:rPr>
              <a:t>Reducer </a:t>
            </a:r>
            <a:endParaRPr lang="en-US" sz="1300" dirty="0">
              <a:solidFill>
                <a:schemeClr val="bg1"/>
              </a:solidFill>
            </a:endParaRPr>
          </a:p>
          <a:p>
            <a:pPr algn="ctr"/>
            <a:r>
              <a:rPr lang="en-US" sz="1300" dirty="0">
                <a:solidFill>
                  <a:schemeClr val="bg1"/>
                </a:solidFill>
              </a:rPr>
              <a:t>Output</a:t>
            </a:r>
            <a:endParaRPr lang="en-US" sz="1300" dirty="0">
              <a:solidFill>
                <a:schemeClr val="bg1"/>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ea typeface="MS PGothic" panose="020B0600070205080204" charset="-128"/>
              </a:rPr>
              <a:t>Which one wins?</a:t>
            </a:r>
            <a:endParaRPr lang="en-US">
              <a:ea typeface="MS PGothic" panose="020B0600070205080204" charset="-128"/>
            </a:endParaRPr>
          </a:p>
        </p:txBody>
      </p:sp>
      <p:pic>
        <p:nvPicPr>
          <p:cNvPr id="23555" name="Content Placeholder 3" descr="foo.jpg"/>
          <p:cNvPicPr>
            <a:picLocks noGrp="1" noChangeAspect="1"/>
          </p:cNvPicPr>
          <p:nvPr>
            <p:ph idx="1"/>
          </p:nvPr>
        </p:nvPicPr>
        <p:blipFill>
          <a:blip r:embed="rId1" cstate="print"/>
          <a:srcRect l="-8749" r="-8749"/>
          <a:stretch>
            <a:fillRect/>
          </a:stretch>
        </p:blipFill>
        <p:spPr>
          <a:xfrm>
            <a:off x="1219200" y="1600200"/>
            <a:ext cx="6816725" cy="4114800"/>
          </a:xfrm>
        </p:spPr>
      </p:pic>
      <p:sp>
        <p:nvSpPr>
          <p:cNvPr id="5" name="Rectangle 4"/>
          <p:cNvSpPr>
            <a:spLocks noChangeArrowheads="1"/>
          </p:cNvSpPr>
          <p:nvPr/>
        </p:nvSpPr>
        <p:spPr bwMode="auto">
          <a:xfrm>
            <a:off x="1828800" y="3352800"/>
            <a:ext cx="5257800" cy="1066800"/>
          </a:xfrm>
          <a:prstGeom prst="rect">
            <a:avLst/>
          </a:prstGeom>
          <a:noFill/>
          <a:ln w="31750">
            <a:solidFill>
              <a:srgbClr val="FF0000"/>
            </a:solidFill>
            <a:round/>
          </a:ln>
        </p:spPr>
        <p:txBody>
          <a:bodyPr/>
          <a:lstStyle/>
          <a:p>
            <a:endParaRPr lang="en-US"/>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ea typeface="MS PGothic" panose="020B0600070205080204" charset="-128"/>
              </a:rPr>
              <a:t>Which one wins?</a:t>
            </a:r>
            <a:endParaRPr lang="en-US">
              <a:ea typeface="MS PGothic" panose="020B0600070205080204" charset="-128"/>
            </a:endParaRPr>
          </a:p>
        </p:txBody>
      </p:sp>
      <p:pic>
        <p:nvPicPr>
          <p:cNvPr id="24579" name="Content Placeholder 3" descr="foo.jpg"/>
          <p:cNvPicPr>
            <a:picLocks noGrp="1" noChangeAspect="1"/>
          </p:cNvPicPr>
          <p:nvPr>
            <p:ph idx="1"/>
          </p:nvPr>
        </p:nvPicPr>
        <p:blipFill>
          <a:blip r:embed="rId1" cstate="print"/>
          <a:srcRect l="-8276" r="-8276"/>
          <a:stretch>
            <a:fillRect/>
          </a:stretch>
        </p:blipFill>
        <p:spPr>
          <a:xfrm>
            <a:off x="1524000" y="1143000"/>
            <a:ext cx="6059488" cy="3657600"/>
          </a:xfrm>
        </p:spPr>
      </p:pic>
      <p:sp>
        <p:nvSpPr>
          <p:cNvPr id="24580" name="TextBox 4"/>
          <p:cNvSpPr txBox="1">
            <a:spLocks noChangeArrowheads="1"/>
          </p:cNvSpPr>
          <p:nvPr/>
        </p:nvSpPr>
        <p:spPr bwMode="auto">
          <a:xfrm>
            <a:off x="1524000" y="5181600"/>
            <a:ext cx="6110288" cy="923925"/>
          </a:xfrm>
          <a:prstGeom prst="rect">
            <a:avLst/>
          </a:prstGeom>
          <a:noFill/>
          <a:ln w="9525">
            <a:noFill/>
            <a:miter lim="800000"/>
          </a:ln>
        </p:spPr>
        <p:txBody>
          <a:bodyPr wrap="none">
            <a:spAutoFit/>
          </a:bodyPr>
          <a:lstStyle/>
          <a:p>
            <a:pPr algn="ctr" eaLnBrk="0" hangingPunct="0"/>
            <a:r>
              <a:rPr lang="en-US" sz="1800" dirty="0">
                <a:solidFill>
                  <a:srgbClr val="000000"/>
                </a:solidFill>
              </a:rPr>
              <a:t>Can’t compute perplexity for SB. Why?</a:t>
            </a:r>
            <a:br>
              <a:rPr lang="en-US" sz="1800" dirty="0">
                <a:solidFill>
                  <a:srgbClr val="000000"/>
                </a:solidFill>
              </a:rPr>
            </a:br>
            <a:endParaRPr lang="en-US" sz="1800" dirty="0">
              <a:solidFill>
                <a:srgbClr val="000000"/>
              </a:solidFill>
            </a:endParaRPr>
          </a:p>
          <a:p>
            <a:pPr algn="ctr" eaLnBrk="0" hangingPunct="0"/>
            <a:r>
              <a:rPr lang="en-US" sz="1800" dirty="0">
                <a:solidFill>
                  <a:srgbClr val="000000"/>
                </a:solidFill>
              </a:rPr>
              <a:t>Why do we care about 5-gram coverage for a test set?</a:t>
            </a:r>
            <a:endParaRPr lang="en-US" sz="1800" dirty="0">
              <a:solidFill>
                <a:srgbClr val="000000"/>
              </a:solidFill>
            </a:endParaRPr>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ea typeface="MS PGothic" panose="020B0600070205080204" charset="-128"/>
              </a:rPr>
              <a:t>Which one wins?</a:t>
            </a:r>
            <a:endParaRPr lang="en-US">
              <a:ea typeface="MS PGothic" panose="020B0600070205080204" charset="-128"/>
            </a:endParaRPr>
          </a:p>
        </p:txBody>
      </p:sp>
      <p:pic>
        <p:nvPicPr>
          <p:cNvPr id="25603" name="Content Placeholder 3" descr="foo.jpg"/>
          <p:cNvPicPr>
            <a:picLocks noGrp="1" noChangeAspect="1"/>
          </p:cNvPicPr>
          <p:nvPr>
            <p:ph idx="1"/>
          </p:nvPr>
        </p:nvPicPr>
        <p:blipFill>
          <a:blip r:embed="rId1" cstate="print"/>
          <a:srcRect l="-9232" r="-9232"/>
          <a:stretch>
            <a:fillRect/>
          </a:stretch>
        </p:blipFill>
        <p:spPr>
          <a:xfrm>
            <a:off x="1328738" y="1293813"/>
            <a:ext cx="6062662" cy="3659187"/>
          </a:xfrm>
        </p:spPr>
      </p:pic>
      <p:sp>
        <p:nvSpPr>
          <p:cNvPr id="25604" name="TextBox 4"/>
          <p:cNvSpPr txBox="1">
            <a:spLocks noChangeArrowheads="1"/>
          </p:cNvSpPr>
          <p:nvPr/>
        </p:nvSpPr>
        <p:spPr bwMode="auto">
          <a:xfrm>
            <a:off x="2300288" y="5324475"/>
            <a:ext cx="4559300" cy="923925"/>
          </a:xfrm>
          <a:prstGeom prst="rect">
            <a:avLst/>
          </a:prstGeom>
          <a:noFill/>
          <a:ln w="9525">
            <a:noFill/>
            <a:miter lim="800000"/>
          </a:ln>
        </p:spPr>
        <p:txBody>
          <a:bodyPr wrap="none">
            <a:spAutoFit/>
          </a:bodyPr>
          <a:lstStyle/>
          <a:p>
            <a:pPr algn="ctr" eaLnBrk="0" hangingPunct="0"/>
            <a:r>
              <a:rPr lang="en-US" sz="1800">
                <a:solidFill>
                  <a:srgbClr val="000000"/>
                </a:solidFill>
              </a:rPr>
              <a:t>BLEU is a measure of MT performance.</a:t>
            </a:r>
            <a:endParaRPr lang="en-US" sz="1800">
              <a:solidFill>
                <a:srgbClr val="000000"/>
              </a:solidFill>
            </a:endParaRPr>
          </a:p>
          <a:p>
            <a:pPr algn="ctr" eaLnBrk="0" hangingPunct="0"/>
            <a:endParaRPr lang="en-US" sz="1800">
              <a:solidFill>
                <a:srgbClr val="000000"/>
              </a:solidFill>
            </a:endParaRPr>
          </a:p>
          <a:p>
            <a:pPr algn="ctr" eaLnBrk="0" hangingPunct="0"/>
            <a:r>
              <a:rPr lang="en-US" sz="1800">
                <a:solidFill>
                  <a:srgbClr val="000000"/>
                </a:solidFill>
              </a:rPr>
              <a:t>Not as stupid as you thought, huh?</a:t>
            </a:r>
            <a:endParaRPr lang="en-US" sz="1800">
              <a:solidFill>
                <a:srgbClr val="000000"/>
              </a:solidFill>
            </a:endParaRPr>
          </a:p>
        </p:txBody>
      </p:sp>
      <p:grpSp>
        <p:nvGrpSpPr>
          <p:cNvPr id="2" name="Group 10"/>
          <p:cNvGrpSpPr/>
          <p:nvPr/>
        </p:nvGrpSpPr>
        <p:grpSpPr bwMode="auto">
          <a:xfrm>
            <a:off x="5562600" y="2438400"/>
            <a:ext cx="3267075" cy="1143000"/>
            <a:chOff x="5562600" y="2438400"/>
            <a:chExt cx="3266871" cy="1143000"/>
          </a:xfrm>
        </p:grpSpPr>
        <p:cxnSp>
          <p:nvCxnSpPr>
            <p:cNvPr id="25606" name="Straight Arrow Connector 6"/>
            <p:cNvCxnSpPr>
              <a:cxnSpLocks noChangeShapeType="1"/>
            </p:cNvCxnSpPr>
            <p:nvPr/>
          </p:nvCxnSpPr>
          <p:spPr bwMode="auto">
            <a:xfrm rot="10800000">
              <a:off x="5562600" y="2438400"/>
              <a:ext cx="1752600" cy="762000"/>
            </a:xfrm>
            <a:prstGeom prst="straightConnector1">
              <a:avLst/>
            </a:prstGeom>
            <a:noFill/>
            <a:ln w="22225">
              <a:solidFill>
                <a:srgbClr val="FF0000"/>
              </a:solidFill>
              <a:round/>
              <a:tailEnd type="arrow" w="med" len="med"/>
            </a:ln>
          </p:spPr>
        </p:cxnSp>
        <p:sp>
          <p:nvSpPr>
            <p:cNvPr id="25607" name="TextBox 9"/>
            <p:cNvSpPr txBox="1">
              <a:spLocks noChangeArrowheads="1"/>
            </p:cNvSpPr>
            <p:nvPr/>
          </p:nvSpPr>
          <p:spPr bwMode="auto">
            <a:xfrm>
              <a:off x="6934200" y="3242846"/>
              <a:ext cx="1895271" cy="338554"/>
            </a:xfrm>
            <a:prstGeom prst="rect">
              <a:avLst/>
            </a:prstGeom>
            <a:noFill/>
            <a:ln w="9525">
              <a:noFill/>
              <a:miter lim="800000"/>
            </a:ln>
          </p:spPr>
          <p:txBody>
            <a:bodyPr wrap="none">
              <a:spAutoFit/>
            </a:bodyPr>
            <a:lstStyle/>
            <a:p>
              <a:pPr eaLnBrk="0" hangingPunct="0"/>
              <a:r>
                <a:rPr lang="en-US">
                  <a:solidFill>
                    <a:srgbClr val="000000"/>
                  </a:solidFill>
                </a:rPr>
                <a:t>SB overtakes IKN</a:t>
              </a:r>
              <a:endParaRPr lang="en-US">
                <a:solidFill>
                  <a:srgbClr val="000000"/>
                </a:solidFill>
              </a:endParaRPr>
            </a:p>
          </p:txBody>
        </p:sp>
      </p:grpSp>
      <p:sp>
        <p:nvSpPr>
          <p:cNvPr id="3" name="Slide Number Placeholder 2"/>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52400" y="114300"/>
            <a:ext cx="8686800" cy="1028700"/>
          </a:xfrm>
        </p:spPr>
        <p:txBody>
          <a:bodyPr/>
          <a:lstStyle/>
          <a:p>
            <a:r>
              <a:rPr lang="en-US"/>
              <a:t>Take away</a:t>
            </a:r>
            <a:endParaRPr lang="en-US"/>
          </a:p>
        </p:txBody>
      </p:sp>
      <p:sp>
        <p:nvSpPr>
          <p:cNvPr id="25603" name="Content Placeholder 2"/>
          <p:cNvSpPr>
            <a:spLocks noGrp="1"/>
          </p:cNvSpPr>
          <p:nvPr>
            <p:ph idx="4294967295"/>
          </p:nvPr>
        </p:nvSpPr>
        <p:spPr>
          <a:xfrm>
            <a:off x="685800" y="1066800"/>
            <a:ext cx="8458200" cy="5105400"/>
          </a:xfrm>
        </p:spPr>
        <p:txBody>
          <a:bodyPr/>
          <a:lstStyle/>
          <a:p>
            <a:r>
              <a:rPr lang="en-US" dirty="0"/>
              <a:t>The MapReduce paradigm and infrastructure make it simple to scale algorithms to web scale data</a:t>
            </a:r>
            <a:endParaRPr lang="en-US" dirty="0"/>
          </a:p>
          <a:p>
            <a:r>
              <a:rPr lang="en-US" dirty="0"/>
              <a:t>At Terabyte scale, efficiency becomes really important!</a:t>
            </a:r>
            <a:endParaRPr lang="en-US" dirty="0"/>
          </a:p>
          <a:p>
            <a:r>
              <a:rPr lang="en-US" dirty="0"/>
              <a:t>When you have a lot of data, a more scalable technique (in terms of speed and memory consumption) can do better than the state-of-the-art even if it’s stupider!</a:t>
            </a:r>
            <a:br>
              <a:rPr lang="en-US" dirty="0"/>
            </a:br>
            <a:endParaRPr lang="en-US" dirty="0"/>
          </a:p>
        </p:txBody>
      </p:sp>
      <p:sp>
        <p:nvSpPr>
          <p:cNvPr id="4" name="TextBox 3"/>
          <p:cNvSpPr txBox="1">
            <a:spLocks noChangeArrowheads="1"/>
          </p:cNvSpPr>
          <p:nvPr/>
        </p:nvSpPr>
        <p:spPr bwMode="auto">
          <a:xfrm>
            <a:off x="990600" y="4508500"/>
            <a:ext cx="7543800" cy="1569660"/>
          </a:xfrm>
          <a:prstGeom prst="rect">
            <a:avLst/>
          </a:prstGeom>
          <a:noFill/>
          <a:ln w="9525">
            <a:noFill/>
            <a:miter lim="800000"/>
          </a:ln>
        </p:spPr>
        <p:txBody>
          <a:bodyPr wrap="square">
            <a:spAutoFit/>
          </a:bodyPr>
          <a:lstStyle/>
          <a:p>
            <a:r>
              <a:rPr lang="en-US" dirty="0">
                <a:solidFill>
                  <a:schemeClr val="bg1"/>
                </a:solidFill>
              </a:rPr>
              <a:t>“The difference between genius and stupidity is that genius has its limits.”</a:t>
            </a:r>
            <a:endParaRPr lang="en-US" dirty="0">
              <a:solidFill>
                <a:schemeClr val="bg1"/>
              </a:solidFill>
            </a:endParaRPr>
          </a:p>
          <a:p>
            <a:r>
              <a:rPr lang="en-US" dirty="0">
                <a:solidFill>
                  <a:schemeClr val="bg1"/>
                </a:solidFill>
              </a:rPr>
              <a:t>					 	- Oscar Wilde</a:t>
            </a:r>
            <a:endParaRPr lang="en-US" dirty="0">
              <a:solidFill>
                <a:schemeClr val="bg1"/>
              </a:solidFill>
            </a:endParaRPr>
          </a:p>
          <a:p>
            <a:endParaRPr lang="en-US" dirty="0">
              <a:solidFill>
                <a:schemeClr val="bg1"/>
              </a:solidFill>
            </a:endParaRPr>
          </a:p>
          <a:p>
            <a:r>
              <a:rPr lang="en-US" dirty="0">
                <a:solidFill>
                  <a:schemeClr val="bg1"/>
                </a:solidFill>
              </a:rPr>
              <a:t>“The dumb shall inherit the cluster”</a:t>
            </a:r>
            <a:endParaRPr lang="en-US" dirty="0">
              <a:solidFill>
                <a:schemeClr val="bg1"/>
              </a:solidFill>
            </a:endParaRPr>
          </a:p>
          <a:p>
            <a:r>
              <a:rPr lang="en-US" dirty="0">
                <a:solidFill>
                  <a:schemeClr val="bg1"/>
                </a:solidFill>
              </a:rPr>
              <a:t>			- Nitin Madnani </a:t>
            </a:r>
            <a:endParaRPr lang="en-US" dirty="0">
              <a:solidFill>
                <a:schemeClr val="bg1"/>
              </a:solidFill>
            </a:endParaRPr>
          </a:p>
          <a:p>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How do we represent text?</a:t>
            </a:r>
            <a:endParaRPr lang="en-US"/>
          </a:p>
        </p:txBody>
      </p:sp>
      <p:sp>
        <p:nvSpPr>
          <p:cNvPr id="14339" name="Rectangle 3"/>
          <p:cNvSpPr>
            <a:spLocks noGrp="1" noChangeArrowheads="1"/>
          </p:cNvSpPr>
          <p:nvPr>
            <p:ph type="body" idx="1"/>
          </p:nvPr>
        </p:nvSpPr>
        <p:spPr/>
        <p:txBody>
          <a:bodyPr/>
          <a:lstStyle/>
          <a:p>
            <a:r>
              <a:rPr lang="en-US" dirty="0"/>
              <a:t>Remember: computers don’t </a:t>
            </a:r>
            <a:r>
              <a:rPr lang="en-US" dirty="0">
                <a:solidFill>
                  <a:srgbClr val="FF0000"/>
                </a:solidFill>
              </a:rPr>
              <a:t>“</a:t>
            </a:r>
            <a:r>
              <a:rPr lang="en-US" i="1" dirty="0">
                <a:solidFill>
                  <a:srgbClr val="FF0000"/>
                </a:solidFill>
              </a:rPr>
              <a:t>understand</a:t>
            </a:r>
            <a:r>
              <a:rPr lang="en-US" dirty="0">
                <a:solidFill>
                  <a:srgbClr val="FF0000"/>
                </a:solidFill>
              </a:rPr>
              <a:t>” </a:t>
            </a:r>
            <a:r>
              <a:rPr lang="en-US" dirty="0"/>
              <a:t>anything!</a:t>
            </a:r>
            <a:endParaRPr lang="en-US" dirty="0"/>
          </a:p>
          <a:p>
            <a:r>
              <a:rPr lang="en-US" dirty="0"/>
              <a:t>“Bag of words”</a:t>
            </a:r>
            <a:endParaRPr lang="en-US" dirty="0"/>
          </a:p>
          <a:p>
            <a:pPr lvl="1"/>
            <a:r>
              <a:rPr lang="en-US" dirty="0"/>
              <a:t>Treat all the words in a document as index terms</a:t>
            </a:r>
            <a:endParaRPr lang="en-US" dirty="0"/>
          </a:p>
          <a:p>
            <a:pPr lvl="1"/>
            <a:r>
              <a:rPr lang="en-US" dirty="0"/>
              <a:t>Assign a “weight” to each term based on “importance” </a:t>
            </a:r>
            <a:br>
              <a:rPr lang="en-US" dirty="0"/>
            </a:br>
            <a:r>
              <a:rPr lang="en-US" dirty="0"/>
              <a:t>(or, in simplest case, presence/absence of word)</a:t>
            </a:r>
            <a:endParaRPr lang="en-US" dirty="0"/>
          </a:p>
          <a:p>
            <a:pPr lvl="1"/>
            <a:r>
              <a:rPr lang="en-US" dirty="0"/>
              <a:t>Disregard order, structure, meaning, etc. of the words</a:t>
            </a:r>
            <a:endParaRPr lang="en-US" dirty="0"/>
          </a:p>
          <a:p>
            <a:pPr lvl="1"/>
            <a:r>
              <a:rPr lang="en-US" dirty="0"/>
              <a:t>Simple, yet effective!</a:t>
            </a:r>
            <a:endParaRPr lang="en-US" dirty="0"/>
          </a:p>
          <a:p>
            <a:r>
              <a:rPr lang="en-US" dirty="0"/>
              <a:t>Assumptions</a:t>
            </a:r>
            <a:endParaRPr lang="en-US" dirty="0"/>
          </a:p>
          <a:p>
            <a:pPr lvl="1"/>
            <a:r>
              <a:rPr lang="en-US" dirty="0"/>
              <a:t>Term occurrence is independent</a:t>
            </a:r>
            <a:endParaRPr lang="en-US" dirty="0"/>
          </a:p>
          <a:p>
            <a:pPr lvl="1"/>
            <a:r>
              <a:rPr lang="en-US" dirty="0"/>
              <a:t>Document relevance is independent</a:t>
            </a:r>
            <a:endParaRPr lang="en-US" dirty="0"/>
          </a:p>
          <a:p>
            <a:pPr lvl="1"/>
            <a:r>
              <a:rPr lang="en-US" dirty="0"/>
              <a:t>“Words” are well-defined</a:t>
            </a:r>
            <a:endParaRPr lang="en-US" dirty="0"/>
          </a:p>
        </p:txBody>
      </p:sp>
      <p:sp>
        <p:nvSpPr>
          <p:cNvPr id="2" name="Slide Number Placeholder 1"/>
          <p:cNvSpPr>
            <a:spLocks noGrp="1"/>
          </p:cNvSpPr>
          <p:nvPr>
            <p:ph type="sldNum" sz="quarter" idx="4"/>
          </p:nvPr>
        </p:nvSpPr>
        <p:spPr/>
        <p:txBody>
          <a:bodyPr/>
          <a:lstStyle/>
          <a:p>
            <a:fld id="{B6F15528-21DE-4FAA-801E-634DDDAF4B2B}" type="slidenum">
              <a:rPr lang="en-US" altLang="zh-CN" smtClean="0"/>
            </a:fld>
            <a:endParaRPr lang="zh-CN"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itennoj_honbo_garden06s3200.jpg"/>
          <p:cNvPicPr>
            <a:picLocks noChangeAspect="1"/>
          </p:cNvPicPr>
          <p:nvPr/>
        </p:nvPicPr>
        <p:blipFill>
          <a:blip r:embed="rId1" cstate="print"/>
          <a:stretch>
            <a:fillRect/>
          </a:stretch>
        </p:blipFill>
        <p:spPr>
          <a:xfrm>
            <a:off x="0" y="368617"/>
            <a:ext cx="9144000" cy="6120765"/>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ln>
        </p:spPr>
        <p:txBody>
          <a:bodyPr wrap="square">
            <a:spAutoFit/>
          </a:bodyPr>
          <a:lstStyle/>
          <a:p>
            <a:r>
              <a:rPr lang="en-US" sz="1000" b="0" dirty="0">
                <a:solidFill>
                  <a:schemeClr val="bg2"/>
                </a:solidFill>
              </a:rPr>
              <a:t>Source: Wikipedia (Japanese rock garden)</a:t>
            </a:r>
            <a:endParaRPr lang="en-US" sz="1000" b="0" dirty="0">
              <a:solidFill>
                <a:schemeClr val="bg2"/>
              </a:solidFill>
            </a:endParaRPr>
          </a:p>
        </p:txBody>
      </p:sp>
      <p:sp>
        <p:nvSpPr>
          <p:cNvPr id="4" name="Title 3"/>
          <p:cNvSpPr>
            <a:spLocks noGrp="1"/>
          </p:cNvSpPr>
          <p:nvPr>
            <p:ph type="title"/>
          </p:nvPr>
        </p:nvSpPr>
        <p:spPr/>
        <p:txBody>
          <a:bodyPr/>
          <a:lstStyle/>
          <a:p>
            <a:r>
              <a:rPr lang="en-US" sz="7200" dirty="0">
                <a:solidFill>
                  <a:schemeClr val="tx1"/>
                </a:solidFill>
              </a:rPr>
              <a:t>Questions?</a:t>
            </a:r>
            <a:endParaRPr lang="en-US" sz="7200" dirty="0">
              <a:solidFill>
                <a:schemeClr val="tx1"/>
              </a:solidFill>
            </a:endParaRPr>
          </a:p>
        </p:txBody>
      </p:sp>
    </p:spTree>
  </p:cSld>
  <p:clrMapOvr>
    <a:masterClrMapping/>
  </p:clrMapOvr>
  <p:transition/>
</p:sld>
</file>

<file path=ppt/tags/tag1.xml><?xml version="1.0" encoding="utf-8"?>
<p:tagLst xmlns:p="http://schemas.openxmlformats.org/presentationml/2006/main">
  <p:tag name="commondata" val="eyJoZGlkIjoiMjk4NDYwY2ZlNTg5ZDYyYWNiY2MzOGM5NmZlOThkYTAifQ=="/>
</p:tagLst>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22589</Words>
  <Application>WPS 演示</Application>
  <PresentationFormat>On-screen Show (4:3)</PresentationFormat>
  <Paragraphs>2908</Paragraphs>
  <Slides>90</Slides>
  <Notes>19</Notes>
  <HiddenSlides>1</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10</vt:i4>
      </vt:variant>
      <vt:variant>
        <vt:lpstr>幻灯片标题</vt:lpstr>
      </vt:variant>
      <vt:variant>
        <vt:i4>90</vt:i4>
      </vt:variant>
    </vt:vector>
  </HeadingPairs>
  <TitlesOfParts>
    <vt:vector size="121" baseType="lpstr">
      <vt:lpstr>Arial</vt:lpstr>
      <vt:lpstr>宋体</vt:lpstr>
      <vt:lpstr>Wingdings</vt:lpstr>
      <vt:lpstr>Arial Black</vt:lpstr>
      <vt:lpstr>微软雅黑</vt:lpstr>
      <vt:lpstr>Arial Unicode MS</vt:lpstr>
      <vt:lpstr>Lucida Sans Unicode</vt:lpstr>
      <vt:lpstr>Times New Roman</vt:lpstr>
      <vt:lpstr>Symbol</vt:lpstr>
      <vt:lpstr>Lucida Grande</vt:lpstr>
      <vt:lpstr>Courier</vt:lpstr>
      <vt:lpstr>Courier New</vt:lpstr>
      <vt:lpstr>Gill Sans</vt:lpstr>
      <vt:lpstr>Helvetica</vt:lpstr>
      <vt:lpstr>Gill Sans MT</vt:lpstr>
      <vt:lpstr>MS PGothic</vt:lpstr>
      <vt:lpstr>Arial</vt:lpstr>
      <vt:lpstr>BatangChe</vt:lpstr>
      <vt:lpstr>Segoe Print</vt:lpstr>
      <vt:lpstr>Calibri</vt:lpstr>
      <vt:lpstr>Default Design</vt:lpstr>
      <vt:lpstr>Equation.3</vt:lpstr>
      <vt:lpstr>Equation.3</vt:lpstr>
      <vt:lpstr>Equation.3</vt:lpstr>
      <vt:lpstr>Equation.3</vt:lpstr>
      <vt:lpstr>Equation.3</vt:lpstr>
      <vt:lpstr>Equation.3</vt:lpstr>
      <vt:lpstr>Equation.3</vt:lpstr>
      <vt:lpstr>Equation.3</vt:lpstr>
      <vt:lpstr>Equation.3</vt:lpstr>
      <vt:lpstr>Equation.3</vt:lpstr>
      <vt:lpstr>并行和分布式计算 Parallel and Distributed Computing  第 13 讲 MAPREDUCE信息检索任务算法 </vt:lpstr>
      <vt:lpstr>目录</vt:lpstr>
      <vt:lpstr>PowerPoint 演示文稿</vt:lpstr>
      <vt:lpstr>Today’s Agenda</vt:lpstr>
      <vt:lpstr>First, nomenclature…</vt:lpstr>
      <vt:lpstr>Information Retrieval Cycle</vt:lpstr>
      <vt:lpstr>The Central Problem in Search</vt:lpstr>
      <vt:lpstr>Abstract IR Architecture</vt:lpstr>
      <vt:lpstr>How do we represent text?</vt:lpstr>
      <vt:lpstr>What’s a word?</vt:lpstr>
      <vt:lpstr>Sample Document</vt:lpstr>
      <vt:lpstr>Counting Words…</vt:lpstr>
      <vt:lpstr>Boolean Retrieval</vt:lpstr>
      <vt:lpstr>Inverted Index: Boolean Retrieval</vt:lpstr>
      <vt:lpstr>Boolean Retrieval</vt:lpstr>
      <vt:lpstr>Strengths and Weaknesses</vt:lpstr>
      <vt:lpstr>Ranked Retrieval</vt:lpstr>
      <vt:lpstr>Vector Space Model</vt:lpstr>
      <vt:lpstr>Similarity Metric</vt:lpstr>
      <vt:lpstr>Term Weighting</vt:lpstr>
      <vt:lpstr>TF.IDF Term Weighting</vt:lpstr>
      <vt:lpstr>Inverted Index: TF.IDF</vt:lpstr>
      <vt:lpstr>Positional Indexes</vt:lpstr>
      <vt:lpstr>Inverted Index: Positional Information</vt:lpstr>
      <vt:lpstr>Retrieval in a Nutshell</vt:lpstr>
      <vt:lpstr>Retrieval: Document-at-a-Time</vt:lpstr>
      <vt:lpstr>Retrieval: Query-At-A-Time</vt:lpstr>
      <vt:lpstr>MapReduce it?</vt:lpstr>
      <vt:lpstr>Indexing: Performance Analysis</vt:lpstr>
      <vt:lpstr>Vocabulary Size: Heaps’ Law</vt:lpstr>
      <vt:lpstr>Heaps’ Law for RCV1</vt:lpstr>
      <vt:lpstr>Postings Size: Zipf’s Law</vt:lpstr>
      <vt:lpstr>Zipf’s Law for RCV1</vt:lpstr>
      <vt:lpstr>PowerPoint 演示文稿</vt:lpstr>
      <vt:lpstr>MapReduce: Recap</vt:lpstr>
      <vt:lpstr>PowerPoint 演示文稿</vt:lpstr>
      <vt:lpstr>Inverted Index: TF.IDF</vt:lpstr>
      <vt:lpstr>Inverted Index: Positional Information</vt:lpstr>
      <vt:lpstr>MapReduce: Index Construction</vt:lpstr>
      <vt:lpstr>Inverted Indexing with MapReduce</vt:lpstr>
      <vt:lpstr>Inverted Indexing: Pseudo-Code</vt:lpstr>
      <vt:lpstr>Positional Indexes</vt:lpstr>
      <vt:lpstr>Inverted Indexing: Pseudo-Code</vt:lpstr>
      <vt:lpstr>Scalability Bottleneck</vt:lpstr>
      <vt:lpstr>Another Try…</vt:lpstr>
      <vt:lpstr>Postings Encoding</vt:lpstr>
      <vt:lpstr>MapReduce it?</vt:lpstr>
      <vt:lpstr>Retrieval with MapReduce?</vt:lpstr>
      <vt:lpstr>Important Ideas</vt:lpstr>
      <vt:lpstr>Term vs. Document Partitioning</vt:lpstr>
      <vt:lpstr>PowerPoint 演示文稿</vt:lpstr>
      <vt:lpstr>PowerPoint 演示文稿</vt:lpstr>
      <vt:lpstr>Today’s Agenda</vt:lpstr>
      <vt:lpstr>N-Gram Language Models</vt:lpstr>
      <vt:lpstr>Statistical Machine Translation</vt:lpstr>
      <vt:lpstr>SMT: The role of the LM</vt:lpstr>
      <vt:lpstr>N-Gram Language Models</vt:lpstr>
      <vt:lpstr>N-Gram Language Models</vt:lpstr>
      <vt:lpstr>N-Gram Language Models</vt:lpstr>
      <vt:lpstr>Computing Probabilities</vt:lpstr>
      <vt:lpstr>Approximating Probabilities</vt:lpstr>
      <vt:lpstr>Approximating Probabilities</vt:lpstr>
      <vt:lpstr>Approximating Probabilities</vt:lpstr>
      <vt:lpstr>Building N-Gram Language Models</vt:lpstr>
      <vt:lpstr>Building N-Gram Models</vt:lpstr>
      <vt:lpstr>Example: Bigram Language Model</vt:lpstr>
      <vt:lpstr>Building N-Gram Models</vt:lpstr>
      <vt:lpstr>More Context, More Work</vt:lpstr>
      <vt:lpstr>Data Sparsity</vt:lpstr>
      <vt:lpstr>Data Sparsity</vt:lpstr>
      <vt:lpstr>Smoothing</vt:lpstr>
      <vt:lpstr>Laplace’s Law</vt:lpstr>
      <vt:lpstr>Laplace’s Law: Probabilities</vt:lpstr>
      <vt:lpstr>Laplace’s Law: Frequencies</vt:lpstr>
      <vt:lpstr>Scaling Language Models with  MapReduce</vt:lpstr>
      <vt:lpstr>Language Modeling Recap</vt:lpstr>
      <vt:lpstr>Questions for today</vt:lpstr>
      <vt:lpstr>Using MapReduce to Train IKN</vt:lpstr>
      <vt:lpstr>Steps 0 &amp; 0.5</vt:lpstr>
      <vt:lpstr>Steps 1-4</vt:lpstr>
      <vt:lpstr>Steps 1-4</vt:lpstr>
      <vt:lpstr>Let’s try something stupid!</vt:lpstr>
      <vt:lpstr>Using MapReduce to Train SB</vt:lpstr>
      <vt:lpstr>Steps 0 &amp; 0.5</vt:lpstr>
      <vt:lpstr>Steps 1 &amp; 2</vt:lpstr>
      <vt:lpstr>Which one wins?</vt:lpstr>
      <vt:lpstr>Which one wins?</vt:lpstr>
      <vt:lpstr>Which one wins?</vt:lpstr>
      <vt:lpstr>Take away</vt:lpstr>
      <vt:lpstr>Questions?</vt:lpstr>
    </vt:vector>
  </TitlesOfParts>
  <Company>University of Maryland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Data-Intensive Information Processing Applications </dc:title>
  <dc:creator>Jimmy Lin</dc:creator>
  <cp:lastModifiedBy>陈锐林</cp:lastModifiedBy>
  <cp:revision>7129</cp:revision>
  <dcterms:created xsi:type="dcterms:W3CDTF">2009-04-21T05:05:00Z</dcterms:created>
  <dcterms:modified xsi:type="dcterms:W3CDTF">2023-11-23T08:52:18Z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B0378247527D4DD2B48B2484BDD71B67_12</vt:lpwstr>
  </property>
  <property fmtid="{D5CDD505-2E9C-101B-9397-08002B2CF9AE}" pid="3" name="KSOProductBuildVer">
    <vt:lpwstr>2052-12.1.0.15712</vt:lpwstr>
  </property>
</Properties>
</file>