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551" r:id="rId2"/>
    <p:sldId id="337" r:id="rId3"/>
    <p:sldId id="256" r:id="rId4"/>
    <p:sldId id="393" r:id="rId5"/>
    <p:sldId id="420" r:id="rId6"/>
    <p:sldId id="454" r:id="rId7"/>
    <p:sldId id="421" r:id="rId8"/>
    <p:sldId id="445" r:id="rId9"/>
    <p:sldId id="422" r:id="rId10"/>
    <p:sldId id="423" r:id="rId11"/>
    <p:sldId id="446" r:id="rId12"/>
    <p:sldId id="424" r:id="rId13"/>
    <p:sldId id="447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49" r:id="rId24"/>
    <p:sldId id="448" r:id="rId25"/>
    <p:sldId id="434" r:id="rId26"/>
    <p:sldId id="435" r:id="rId27"/>
    <p:sldId id="463" r:id="rId28"/>
    <p:sldId id="450" r:id="rId29"/>
    <p:sldId id="438" r:id="rId30"/>
    <p:sldId id="437" r:id="rId31"/>
    <p:sldId id="451" r:id="rId32"/>
    <p:sldId id="452" r:id="rId33"/>
    <p:sldId id="453" r:id="rId34"/>
    <p:sldId id="455" r:id="rId35"/>
    <p:sldId id="439" r:id="rId36"/>
    <p:sldId id="440" r:id="rId37"/>
    <p:sldId id="441" r:id="rId38"/>
    <p:sldId id="456" r:id="rId39"/>
    <p:sldId id="443" r:id="rId40"/>
    <p:sldId id="444" r:id="rId41"/>
    <p:sldId id="442" r:id="rId42"/>
    <p:sldId id="464" r:id="rId43"/>
    <p:sldId id="457" r:id="rId44"/>
    <p:sldId id="458" r:id="rId45"/>
    <p:sldId id="459" r:id="rId46"/>
    <p:sldId id="461" r:id="rId47"/>
    <p:sldId id="460" r:id="rId48"/>
    <p:sldId id="462" r:id="rId49"/>
    <p:sldId id="365" r:id="rId50"/>
    <p:sldId id="466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84" r:id="rId68"/>
    <p:sldId id="485" r:id="rId69"/>
    <p:sldId id="486" r:id="rId70"/>
    <p:sldId id="487" r:id="rId71"/>
    <p:sldId id="488" r:id="rId72"/>
    <p:sldId id="489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0" r:id="rId93"/>
    <p:sldId id="511" r:id="rId94"/>
    <p:sldId id="512" r:id="rId95"/>
    <p:sldId id="513" r:id="rId96"/>
    <p:sldId id="514" r:id="rId97"/>
    <p:sldId id="515" r:id="rId98"/>
    <p:sldId id="516" r:id="rId99"/>
    <p:sldId id="517" r:id="rId100"/>
    <p:sldId id="518" r:id="rId101"/>
    <p:sldId id="519" r:id="rId10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33"/>
    <a:srgbClr val="FFCC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84554" autoAdjust="0"/>
  </p:normalViewPr>
  <p:slideViewPr>
    <p:cSldViewPr>
      <p:cViewPr varScale="1">
        <p:scale>
          <a:sx n="110" d="100"/>
          <a:sy n="110" d="100"/>
        </p:scale>
        <p:origin x="20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8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5</a:t>
            </a:fld>
            <a:endParaRPr lang="en-GB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F32F22-692C-441F-AEA6-2A12A7655C77}" type="slidenum">
              <a:rPr lang="en-GB" smtClean="0"/>
              <a:pPr defTabSz="963613"/>
              <a:t>30</a:t>
            </a:fld>
            <a:endParaRPr lang="en-GB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35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5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have no idea when the value corresponding to the tuple from S will be encountered, since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values are arbitrarily ordered. The easiest solution is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all values in memory,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pick out the tuple from S, and then cross it with every tuple from T to perform 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oin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600" b="1" i="0" u="none" strike="noStrike" kern="1200" baseline="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memory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the reducer processes each tuple from T, it is crossed with all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tuples from S. Of course, we are assuming that the tuples from S (with the same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join key) will t into memory, which is a limitation of this algorithm (and why we want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control the sort order so that the smaller dataset comes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7</a:t>
            </a:fld>
            <a:endParaRPr lang="en-GB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10</a:t>
            </a:fld>
            <a:endParaRPr lang="en-GB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9808E7A-AE55-40C3-A704-52CEB95AC26D}" type="slidenum">
              <a:rPr lang="en-GB" smtClean="0"/>
              <a:pPr defTabSz="963613"/>
              <a:t>11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F8F4C4C-C06B-46F3-AE53-137131BE020E}" type="slidenum">
              <a:rPr lang="en-GB" smtClean="0"/>
              <a:pPr defTabSz="963613"/>
              <a:t>13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771FB76-BA5D-4D25-9F77-45C123F57537}" type="slidenum">
              <a:rPr lang="en-GB" smtClean="0"/>
              <a:pPr defTabSz="963613"/>
              <a:t>22</a:t>
            </a:fld>
            <a:endParaRPr lang="en-GB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25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EF09B-280C-4F51-A71A-017F83C614AE}" type="slidenum">
              <a:rPr lang="en-GB" smtClean="0"/>
              <a:pPr defTabSz="963613"/>
              <a:t>26</a:t>
            </a:fld>
            <a:endParaRPr lang="en-GB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6E6405B-F78F-46B5-B6E5-1E5B5CD19155}" type="slidenum">
              <a:rPr lang="en-GB" smtClean="0"/>
              <a:pPr defTabSz="963613"/>
              <a:t>29</a:t>
            </a:fld>
            <a:endParaRPr lang="en-GB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8808B073-952C-4081-9AC7-D5FCF8D919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08B073-952C-4081-9AC7-D5FCF8D919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08B073-952C-4081-9AC7-D5FCF8D919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08B073-952C-4081-9AC7-D5FCF8D919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08B073-952C-4081-9AC7-D5FCF8D919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3">
            <a:extLst>
              <a:ext uri="{FF2B5EF4-FFF2-40B4-BE49-F238E27FC236}">
                <a16:creationId xmlns:a16="http://schemas.microsoft.com/office/drawing/2014/main" id="{4C537D57-67A2-47DD-8C1A-88A9C7AC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75" y="758953"/>
            <a:ext cx="8734097" cy="3387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4800" dirty="0"/>
              <a:t>并行和分布式计算</a:t>
            </a:r>
            <a:br>
              <a:rPr lang="zh-CN" altLang="en-US" sz="4800" dirty="0"/>
            </a:br>
            <a:r>
              <a:rPr lang="en-US" altLang="zh-CN" sz="3600" dirty="0"/>
              <a:t>Parallel and Distributed Computing</a:t>
            </a:r>
            <a:br>
              <a:rPr lang="en-US" altLang="zh-CN" sz="3600" dirty="0"/>
            </a:br>
            <a:br>
              <a:rPr lang="en-US" altLang="zh-CN" sz="4400" dirty="0"/>
            </a:br>
            <a:r>
              <a:rPr lang="zh-CN" altLang="en-US" sz="3600" kern="1200" cap="all" spc="200" dirty="0">
                <a:ea typeface="+mn-ea"/>
                <a:cs typeface="+mn-cs"/>
              </a:rPr>
              <a:t>第 </a:t>
            </a:r>
            <a:r>
              <a:rPr lang="en-US" altLang="zh-CN" sz="3600" kern="1200" cap="all" spc="200" dirty="0">
                <a:ea typeface="+mn-ea"/>
                <a:cs typeface="+mn-cs"/>
              </a:rPr>
              <a:t>14 </a:t>
            </a:r>
            <a:r>
              <a:rPr lang="zh-CN" altLang="en-US" sz="3600" kern="1200" cap="all" spc="200" dirty="0">
                <a:ea typeface="+mn-ea"/>
                <a:cs typeface="+mn-cs"/>
              </a:rPr>
              <a:t>讲 </a:t>
            </a:r>
            <a:r>
              <a:rPr lang="en-US" altLang="zh-CN" sz="3600" kern="1200" cap="all" spc="200" dirty="0">
                <a:ea typeface="+mn-ea"/>
                <a:cs typeface="+mn-cs"/>
              </a:rPr>
              <a:t>MAPREDUCE</a:t>
            </a:r>
            <a:r>
              <a:rPr lang="zh-CN" altLang="en-US" sz="3600" kern="1200" cap="all" spc="200" dirty="0">
                <a:ea typeface="+mn-ea"/>
                <a:cs typeface="+mn-cs"/>
              </a:rPr>
              <a:t>图算法与数据库</a:t>
            </a:r>
            <a:b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endParaRPr lang="zh-CN" altLang="en-US" sz="4000" cap="all" spc="20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139DB60A-4F62-1B92-A25D-FC21C95E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张 奇</a:t>
            </a:r>
          </a:p>
          <a:p>
            <a:pPr algn="ctr"/>
            <a:r>
              <a:rPr lang="zh-CN" altLang="en-US" dirty="0"/>
              <a:t>复旦大学 计算机科学技术学院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53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/>
              <a:t>Represent a graph as an </a:t>
            </a:r>
            <a:r>
              <a:rPr lang="en-GB" i="1" dirty="0"/>
              <a:t>n</a:t>
            </a:r>
            <a:r>
              <a:rPr lang="en-GB" dirty="0"/>
              <a:t> x </a:t>
            </a:r>
            <a:r>
              <a:rPr lang="en-GB" i="1" dirty="0"/>
              <a:t>n</a:t>
            </a:r>
            <a:r>
              <a:rPr lang="en-GB" dirty="0"/>
              <a:t> square matrix </a:t>
            </a:r>
            <a:r>
              <a:rPr lang="en-GB" i="1" dirty="0"/>
              <a:t>M</a:t>
            </a:r>
          </a:p>
          <a:p>
            <a:pPr lvl="1"/>
            <a:r>
              <a:rPr lang="en-GB" i="1" dirty="0"/>
              <a:t>n</a:t>
            </a:r>
            <a:r>
              <a:rPr lang="en-GB" dirty="0"/>
              <a:t> = |V|</a:t>
            </a:r>
          </a:p>
          <a:p>
            <a:pPr lvl="1"/>
            <a:r>
              <a:rPr lang="en-GB" i="1" dirty="0" err="1"/>
              <a:t>M</a:t>
            </a:r>
            <a:r>
              <a:rPr lang="en-GB" i="1" baseline="-25000" dirty="0" err="1"/>
              <a:t>ij</a:t>
            </a:r>
            <a:r>
              <a:rPr lang="en-GB" dirty="0"/>
              <a:t> = 1 means a link from node </a:t>
            </a:r>
            <a:r>
              <a:rPr lang="en-GB" i="1" dirty="0" err="1"/>
              <a:t>i</a:t>
            </a:r>
            <a:r>
              <a:rPr lang="en-GB" dirty="0"/>
              <a:t> to </a:t>
            </a:r>
            <a:r>
              <a:rPr lang="en-GB" i="1" dirty="0"/>
              <a:t>j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Databases </a:t>
            </a:r>
            <a:r>
              <a:rPr lang="en-US" dirty="0">
                <a:sym typeface="Symbol"/>
              </a:rPr>
              <a:t>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synergy between parallel databases and MapReduce</a:t>
            </a:r>
          </a:p>
          <a:p>
            <a:r>
              <a:rPr lang="en-US" dirty="0"/>
              <a:t>Communities have much to learn from each other</a:t>
            </a:r>
          </a:p>
          <a:p>
            <a:r>
              <a:rPr lang="en-US" dirty="0"/>
              <a:t>Bottom line: use the right tool for the job!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402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Wikipedia (Japanese rock garden)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4500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Amenable to mathematical manipulation</a:t>
            </a:r>
          </a:p>
          <a:p>
            <a:pPr lvl="1"/>
            <a:r>
              <a:rPr lang="en-GB" dirty="0"/>
              <a:t>Iteration over rows and columns corresponds to computations on </a:t>
            </a:r>
            <a:r>
              <a:rPr lang="en-GB" dirty="0" err="1"/>
              <a:t>outlinks</a:t>
            </a:r>
            <a:r>
              <a:rPr lang="en-GB" dirty="0"/>
              <a:t> and </a:t>
            </a:r>
            <a:r>
              <a:rPr lang="en-GB" dirty="0" err="1"/>
              <a:t>inlinks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Lots of zeros for sparse matrices</a:t>
            </a:r>
          </a:p>
          <a:p>
            <a:pPr lvl="1"/>
            <a:r>
              <a:rPr lang="en-GB" dirty="0"/>
              <a:t>Lots of wasted space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Lists</a:t>
            </a:r>
            <a:endParaRPr lang="en-US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603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1: 2,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2: 1, 3, 4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3: 1</a:t>
            </a:r>
          </a:p>
          <a:p>
            <a:r>
              <a:rPr lang="en-US" sz="2800" b="0" dirty="0">
                <a:solidFill>
                  <a:schemeClr val="bg1"/>
                </a:solidFill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Much more compact representation</a:t>
            </a:r>
          </a:p>
          <a:p>
            <a:pPr lvl="1"/>
            <a:r>
              <a:rPr lang="en-GB" dirty="0"/>
              <a:t>Easy to compute over </a:t>
            </a:r>
            <a:r>
              <a:rPr lang="en-GB" dirty="0" err="1"/>
              <a:t>outlinks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Much more difficult to compute over </a:t>
            </a:r>
            <a:r>
              <a:rPr lang="en-GB" dirty="0" err="1"/>
              <a:t>inlinks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find shortest path from a source node to one or more target nodes</a:t>
            </a:r>
          </a:p>
          <a:p>
            <a:pPr lvl="1"/>
            <a:r>
              <a:rPr lang="en-GB" dirty="0"/>
              <a:t>Shortest might also mean lowest weight or cost</a:t>
            </a:r>
          </a:p>
          <a:p>
            <a:r>
              <a:rPr lang="en-GB" dirty="0"/>
              <a:t>First, a refresher: </a:t>
            </a:r>
            <a:r>
              <a:rPr lang="en-GB" dirty="0" err="1"/>
              <a:t>Dijkstra’s</a:t>
            </a:r>
            <a:r>
              <a:rPr lang="en-GB" dirty="0"/>
              <a:t>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Example from CLR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14.1 </a:t>
            </a:r>
            <a:r>
              <a:rPr lang="zh-CN" altLang="en-US" sz="2800" dirty="0"/>
              <a:t>图算法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14.2</a:t>
            </a:r>
            <a:r>
              <a:rPr lang="zh-CN" altLang="en-US" sz="2800" dirty="0"/>
              <a:t> </a:t>
            </a:r>
            <a:r>
              <a:rPr lang="en-US" altLang="zh-CN" sz="2800" dirty="0"/>
              <a:t>MapReduce</a:t>
            </a:r>
            <a:r>
              <a:rPr lang="zh-CN" altLang="en-US" sz="2800" dirty="0"/>
              <a:t>与数据库</a:t>
            </a:r>
            <a:endParaRPr lang="en-US" altLang="zh-C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07E1-6731-4344-8307-17ABEE22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084D9-55F2-4E00-B75E-E42CB7218B8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565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find shortest path from a source node to one or more target nodes</a:t>
            </a:r>
          </a:p>
          <a:p>
            <a:pPr lvl="1"/>
            <a:r>
              <a:rPr lang="en-GB" dirty="0"/>
              <a:t>Shortest might also mean lowest weight or cost</a:t>
            </a:r>
          </a:p>
          <a:p>
            <a:r>
              <a:rPr lang="en-GB" dirty="0"/>
              <a:t>Single processor machine: </a:t>
            </a:r>
            <a:r>
              <a:rPr lang="en-GB" dirty="0" err="1"/>
              <a:t>Dijkstra’s</a:t>
            </a:r>
            <a:r>
              <a:rPr lang="en-GB" dirty="0"/>
              <a:t> Algorithm</a:t>
            </a:r>
          </a:p>
          <a:p>
            <a:r>
              <a:rPr lang="en-GB" dirty="0"/>
              <a:t>MapReduce: parallel Breadth-First Search (BFS)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simple case of equal edge weights</a:t>
            </a:r>
          </a:p>
          <a:p>
            <a:r>
              <a:rPr lang="en-GB" dirty="0"/>
              <a:t>Solution to the problem can be defined inductively</a:t>
            </a:r>
          </a:p>
          <a:p>
            <a:r>
              <a:rPr lang="en-GB" dirty="0"/>
              <a:t>Here’s the intuition:</a:t>
            </a:r>
          </a:p>
          <a:p>
            <a:pPr lvl="1"/>
            <a:r>
              <a:rPr lang="en-GB" dirty="0"/>
              <a:t>Define: </a:t>
            </a:r>
            <a:r>
              <a:rPr lang="en-GB" i="1" dirty="0"/>
              <a:t>b</a:t>
            </a:r>
            <a:r>
              <a:rPr lang="en-GB" dirty="0"/>
              <a:t> is reachable from </a:t>
            </a:r>
            <a:r>
              <a:rPr lang="en-GB" i="1" dirty="0"/>
              <a:t>a</a:t>
            </a:r>
            <a:r>
              <a:rPr lang="en-GB" dirty="0"/>
              <a:t> if </a:t>
            </a:r>
            <a:r>
              <a:rPr lang="en-GB" i="1" dirty="0"/>
              <a:t>b</a:t>
            </a:r>
            <a:r>
              <a:rPr lang="en-GB" dirty="0"/>
              <a:t> is on adjacency list of </a:t>
            </a:r>
            <a:r>
              <a:rPr lang="en-GB" i="1" dirty="0"/>
              <a:t>a</a:t>
            </a:r>
          </a:p>
          <a:p>
            <a:pPr lvl="1"/>
            <a:r>
              <a:rPr lang="en-GB" cap="small" dirty="0" err="1"/>
              <a:t>DistanceTo</a:t>
            </a:r>
            <a:r>
              <a:rPr lang="en-GB" dirty="0"/>
              <a:t>(</a:t>
            </a:r>
            <a:r>
              <a:rPr lang="en-GB" i="1" dirty="0"/>
              <a:t>s</a:t>
            </a:r>
            <a:r>
              <a:rPr lang="en-GB" dirty="0"/>
              <a:t>) = 0</a:t>
            </a:r>
          </a:p>
          <a:p>
            <a:pPr lvl="1"/>
            <a:r>
              <a:rPr lang="en-GB" dirty="0"/>
              <a:t>For all nodes </a:t>
            </a:r>
            <a:r>
              <a:rPr lang="en-GB" i="1" dirty="0"/>
              <a:t>p</a:t>
            </a:r>
            <a:r>
              <a:rPr lang="en-GB" dirty="0"/>
              <a:t> reachable from </a:t>
            </a:r>
            <a:r>
              <a:rPr lang="en-GB" i="1" dirty="0"/>
              <a:t>s</a:t>
            </a:r>
            <a:r>
              <a:rPr lang="en-GB" dirty="0"/>
              <a:t>, </a:t>
            </a:r>
            <a:br>
              <a:rPr lang="en-GB" dirty="0"/>
            </a:br>
            <a:r>
              <a:rPr lang="en-GB" cap="small" dirty="0" err="1"/>
              <a:t>DistanceTo</a:t>
            </a:r>
            <a:r>
              <a:rPr lang="en-GB" dirty="0"/>
              <a:t>(</a:t>
            </a:r>
            <a:r>
              <a:rPr lang="en-GB" i="1" dirty="0"/>
              <a:t>p</a:t>
            </a:r>
            <a:r>
              <a:rPr lang="en-GB" dirty="0"/>
              <a:t>) = 1</a:t>
            </a:r>
          </a:p>
          <a:p>
            <a:pPr lvl="1"/>
            <a:r>
              <a:rPr lang="en-GB" dirty="0"/>
              <a:t>For all nodes </a:t>
            </a:r>
            <a:r>
              <a:rPr lang="en-GB" i="1" dirty="0"/>
              <a:t>n</a:t>
            </a:r>
            <a:r>
              <a:rPr lang="en-GB" dirty="0"/>
              <a:t> reachable from some other set of nodes 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cap="small" dirty="0"/>
              <a:t>DistanceTo</a:t>
            </a:r>
            <a:r>
              <a:rPr lang="en-GB" dirty="0"/>
              <a:t>(</a:t>
            </a:r>
            <a:r>
              <a:rPr lang="en-GB" i="1" dirty="0"/>
              <a:t>n</a:t>
            </a:r>
            <a:r>
              <a:rPr lang="en-GB" dirty="0"/>
              <a:t>) = 1 + min(</a:t>
            </a:r>
            <a:r>
              <a:rPr lang="en-GB" cap="small" dirty="0"/>
              <a:t>DistanceTo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</a:t>
            </a:r>
            <a:r>
              <a:rPr lang="en-GB" i="1" dirty="0"/>
              <a:t>m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dirty="0"/>
              <a:t> </a:t>
            </a:r>
            <a:r>
              <a:rPr lang="en-GB" i="1" dirty="0"/>
              <a:t>M</a:t>
            </a:r>
            <a:r>
              <a:rPr lang="en-GB" dirty="0"/>
              <a:t>)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78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b="0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95800" y="62484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lvl="0" algn="ctr"/>
            <a:r>
              <a:rPr lang="en-US" sz="1200" b="0" i="1" dirty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</a:rPr>
              <a:t>3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>
                <a:solidFill>
                  <a:schemeClr val="bg1"/>
                </a:solidFill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</a:rPr>
              <a:t>1</a:t>
            </a:r>
            <a:endParaRPr lang="en-US" sz="1400" b="0" i="1" baseline="-25000" dirty="0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400" b="0" i="1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4782904" y="5087704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114800" y="5600700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4724400" y="5811604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1887304" y="5219700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1828800" y="5600700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1887304" y="5621104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2200" y="4953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950" y="5452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606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0" y="48006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1022" y="5257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61692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6-01-14_Surface_wa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2865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Wikipedia (Wave)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representation:</a:t>
            </a:r>
          </a:p>
          <a:p>
            <a:pPr lvl="1"/>
            <a:r>
              <a:rPr lang="en-GB" dirty="0"/>
              <a:t>Key: node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Value: </a:t>
            </a:r>
            <a:r>
              <a:rPr lang="en-GB" i="1" dirty="0"/>
              <a:t>d</a:t>
            </a:r>
            <a:r>
              <a:rPr lang="en-GB" dirty="0"/>
              <a:t> (distance from start), adjacency list (list of nodes reachable from 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sym typeface="Symbol"/>
              </a:rPr>
              <a:t>Initialization: for all nodes except for start node, </a:t>
            </a:r>
            <a:r>
              <a:rPr lang="en-GB" i="1" dirty="0"/>
              <a:t>d</a:t>
            </a:r>
            <a:r>
              <a:rPr lang="en-GB" dirty="0"/>
              <a:t> = </a:t>
            </a:r>
            <a:r>
              <a:rPr lang="en-GB" dirty="0">
                <a:sym typeface="Symbol"/>
              </a:rPr>
              <a:t></a:t>
            </a:r>
            <a:endParaRPr lang="en-GB" dirty="0"/>
          </a:p>
          <a:p>
            <a:r>
              <a:rPr lang="en-GB" dirty="0">
                <a:sym typeface="Symbol" pitchFamily="18" charset="2"/>
              </a:rPr>
              <a:t>Mapper:</a:t>
            </a:r>
          </a:p>
          <a:p>
            <a:pPr lvl="1"/>
            <a:r>
              <a:rPr lang="en-GB" dirty="0">
                <a:sym typeface="Symbol" pitchFamily="18" charset="2"/>
              </a:rPr>
              <a:t></a:t>
            </a:r>
            <a:r>
              <a:rPr lang="en-GB" i="1" dirty="0"/>
              <a:t>m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dirty="0"/>
              <a:t> adjacency list: emit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 </a:t>
            </a:r>
            <a:r>
              <a:rPr lang="en-GB" dirty="0"/>
              <a:t>+ 1)</a:t>
            </a:r>
          </a:p>
          <a:p>
            <a:r>
              <a:rPr lang="en-GB" dirty="0"/>
              <a:t>Sort/Shuffle</a:t>
            </a:r>
          </a:p>
          <a:p>
            <a:pPr lvl="1"/>
            <a:r>
              <a:rPr lang="en-GB" dirty="0"/>
              <a:t>Groups distances by reachable nodes</a:t>
            </a:r>
          </a:p>
          <a:p>
            <a:r>
              <a:rPr lang="en-GB" dirty="0"/>
              <a:t>Reducer:</a:t>
            </a:r>
          </a:p>
          <a:p>
            <a:pPr lvl="1"/>
            <a:r>
              <a:rPr lang="en-GB" dirty="0"/>
              <a:t>Selects minimum distance path for each reachable node</a:t>
            </a:r>
          </a:p>
          <a:p>
            <a:pPr lvl="1"/>
            <a:r>
              <a:rPr lang="en-GB" dirty="0"/>
              <a:t>Additional bookkeeping needed to keep track of actual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MapReduce iteration advances the “known frontier” by one hop</a:t>
            </a:r>
          </a:p>
          <a:p>
            <a:pPr lvl="1"/>
            <a:r>
              <a:rPr lang="en-GB" dirty="0"/>
              <a:t>Subsequent iterations include more and more reachable nodes as frontier expands</a:t>
            </a:r>
          </a:p>
          <a:p>
            <a:pPr lvl="1"/>
            <a:r>
              <a:rPr lang="en-GB" dirty="0"/>
              <a:t>Multiple iterations are needed to explore entire graph</a:t>
            </a:r>
          </a:p>
          <a:p>
            <a:r>
              <a:rPr lang="en-GB" dirty="0"/>
              <a:t>Preserving graph structure:</a:t>
            </a:r>
          </a:p>
          <a:p>
            <a:pPr lvl="1"/>
            <a:r>
              <a:rPr lang="en-GB" dirty="0"/>
              <a:t>Problem: Where did the adjacency list go?</a:t>
            </a:r>
          </a:p>
          <a:p>
            <a:pPr lvl="1"/>
            <a:r>
              <a:rPr lang="en-GB" dirty="0"/>
              <a:t>Solution: mapper emits (</a:t>
            </a:r>
            <a:r>
              <a:rPr lang="en-GB" i="1" dirty="0"/>
              <a:t>n</a:t>
            </a:r>
            <a:r>
              <a:rPr lang="en-GB" dirty="0"/>
              <a:t>, adjacency list)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Pseudo-Code</a:t>
            </a:r>
          </a:p>
        </p:txBody>
      </p:sp>
      <p:pic>
        <p:nvPicPr>
          <p:cNvPr id="4" name="Content Placeholder 3" descr="graphs-b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28775"/>
            <a:ext cx="6934200" cy="39814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(equal edge weight case)?</a:t>
            </a:r>
          </a:p>
          <a:p>
            <a:r>
              <a:rPr lang="en-US" dirty="0"/>
              <a:t>Convince yourself: when a node is first “discovered”, we’ve found the shortest path</a:t>
            </a:r>
          </a:p>
          <a:p>
            <a:r>
              <a:rPr lang="en-US" dirty="0"/>
              <a:t>Now answer the question...</a:t>
            </a:r>
          </a:p>
          <a:p>
            <a:pPr lvl="1"/>
            <a:r>
              <a:rPr lang="en-US" dirty="0"/>
              <a:t>Six degrees of separation?</a:t>
            </a:r>
          </a:p>
          <a:p>
            <a:r>
              <a:rPr lang="en-US" dirty="0"/>
              <a:t>Practicalities of implementation in MapReduce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Dijkstra’s</a:t>
            </a:r>
            <a:r>
              <a:rPr lang="en-GB" dirty="0"/>
              <a:t> algorithm is more efficient </a:t>
            </a:r>
          </a:p>
          <a:p>
            <a:pPr lvl="1"/>
            <a:r>
              <a:rPr lang="en-GB" dirty="0"/>
              <a:t>At any step it only pursues edges from the minimum-cost path inside the frontier</a:t>
            </a:r>
          </a:p>
          <a:p>
            <a:r>
              <a:rPr lang="en-GB" dirty="0"/>
              <a:t>MapReduce explores all paths in parallel</a:t>
            </a:r>
          </a:p>
          <a:p>
            <a:pPr lvl="1"/>
            <a:r>
              <a:rPr lang="en-GB" dirty="0"/>
              <a:t>Lots of “waste”</a:t>
            </a:r>
          </a:p>
          <a:p>
            <a:pPr lvl="1"/>
            <a:r>
              <a:rPr lang="en-GB" dirty="0"/>
              <a:t>Useful work is only done at the “frontier”</a:t>
            </a:r>
          </a:p>
          <a:p>
            <a:r>
              <a:rPr lang="en-GB" dirty="0"/>
              <a:t>Why can’t we do better using MapReduce?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>
                <a:solidFill>
                  <a:schemeClr val="bg1"/>
                </a:solidFill>
                <a:latin typeface="Arial Black" pitchFamily="34" charset="0"/>
              </a:rPr>
              <a:t>Graph Algorithms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add positive weights to the edges</a:t>
            </a:r>
          </a:p>
          <a:p>
            <a:pPr lvl="1"/>
            <a:r>
              <a:rPr lang="en-GB" dirty="0"/>
              <a:t>Why can’t edge weights be negative?</a:t>
            </a:r>
          </a:p>
          <a:p>
            <a:r>
              <a:rPr lang="en-GB" dirty="0"/>
              <a:t>Simple change: adjacency list now includes a weight </a:t>
            </a:r>
            <a:r>
              <a:rPr lang="en-GB" i="1" dirty="0"/>
              <a:t>w</a:t>
            </a:r>
            <a:r>
              <a:rPr lang="en-GB" dirty="0"/>
              <a:t> for each edge</a:t>
            </a:r>
          </a:p>
          <a:p>
            <a:pPr lvl="1"/>
            <a:r>
              <a:rPr lang="en-GB" dirty="0"/>
              <a:t>In mapper, emit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 </a:t>
            </a:r>
            <a:r>
              <a:rPr lang="en-GB" dirty="0"/>
              <a:t>+ </a:t>
            </a:r>
            <a:r>
              <a:rPr lang="en-GB" i="1" dirty="0" err="1"/>
              <a:t>w</a:t>
            </a:r>
            <a:r>
              <a:rPr lang="en-GB" i="1" baseline="-25000" dirty="0" err="1"/>
              <a:t>p</a:t>
            </a:r>
            <a:r>
              <a:rPr lang="en-GB" dirty="0"/>
              <a:t>) instead of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</a:t>
            </a:r>
            <a:r>
              <a:rPr lang="en-GB" dirty="0"/>
              <a:t> + 1) for each node </a:t>
            </a:r>
            <a:r>
              <a:rPr lang="en-GB" i="1" dirty="0"/>
              <a:t>m</a:t>
            </a:r>
          </a:p>
          <a:p>
            <a:r>
              <a:rPr lang="en-GB" dirty="0"/>
              <a:t>That’s it?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(positive edge weight case)?</a:t>
            </a:r>
          </a:p>
          <a:p>
            <a:r>
              <a:rPr lang="en-US" dirty="0"/>
              <a:t>Convince yourself: when a node is first “discovered”, we’ve found the shortest path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17061">
            <a:off x="4160092" y="248933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Not true!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</a:p>
        </p:txBody>
      </p:sp>
      <p:sp>
        <p:nvSpPr>
          <p:cNvPr id="45" name="Arc 44"/>
          <p:cNvSpPr/>
          <p:nvPr/>
        </p:nvSpPr>
        <p:spPr>
          <a:xfrm rot="1144159">
            <a:off x="-281879" y="2689921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Arrow Connector 77"/>
          <p:cNvCxnSpPr>
            <a:cxnSpLocks noChangeShapeType="1"/>
            <a:endCxn id="53" idx="2"/>
          </p:cNvCxnSpPr>
          <p:nvPr/>
        </p:nvCxnSpPr>
        <p:spPr bwMode="auto">
          <a:xfrm>
            <a:off x="1066800" y="3886200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7" name="Straight Arrow Connector 77"/>
          <p:cNvCxnSpPr>
            <a:cxnSpLocks noChangeShapeType="1"/>
          </p:cNvCxnSpPr>
          <p:nvPr/>
        </p:nvCxnSpPr>
        <p:spPr bwMode="auto">
          <a:xfrm flipV="1">
            <a:off x="2362200" y="3962400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8" name="Straight Arrow Connector 77"/>
          <p:cNvCxnSpPr>
            <a:cxnSpLocks noChangeShapeType="1"/>
            <a:endCxn id="52" idx="5"/>
          </p:cNvCxnSpPr>
          <p:nvPr/>
        </p:nvCxnSpPr>
        <p:spPr bwMode="auto">
          <a:xfrm rot="10800000">
            <a:off x="2609382" y="3447582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9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2171701" y="3619502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50" name="Oval 49"/>
          <p:cNvSpPr/>
          <p:nvPr/>
        </p:nvSpPr>
        <p:spPr bwMode="auto">
          <a:xfrm>
            <a:off x="838200" y="36576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3914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273559" y="31117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057400" y="38100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76600" y="37213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8774" y="4191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556" y="40664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22" y="322820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69480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search frontier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997048" y="2514600"/>
            <a:ext cx="3537352" cy="2423040"/>
            <a:chOff x="4997048" y="2514600"/>
            <a:chExt cx="3537352" cy="2423040"/>
          </a:xfrm>
        </p:grpSpPr>
        <p:cxnSp>
          <p:nvCxnSpPr>
            <p:cNvPr id="95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00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1" name="Oval 100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2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14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(positive edge weight case)?</a:t>
            </a:r>
          </a:p>
          <a:p>
            <a:r>
              <a:rPr lang="en-US" dirty="0"/>
              <a:t>Practicalities of implementation in MapReduce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algorithms typically involve:</a:t>
            </a:r>
          </a:p>
          <a:p>
            <a:pPr lvl="1"/>
            <a:r>
              <a:rPr lang="en-GB" dirty="0"/>
              <a:t>Performing computations at each node: based on node features, edge features, and local link structure</a:t>
            </a:r>
          </a:p>
          <a:p>
            <a:pPr lvl="1"/>
            <a:r>
              <a:rPr lang="en-GB" dirty="0"/>
              <a:t>Propagating computations: “traversing” the graph</a:t>
            </a:r>
          </a:p>
          <a:p>
            <a:r>
              <a:rPr lang="en-GB" dirty="0"/>
              <a:t>Generic recipe:</a:t>
            </a:r>
          </a:p>
          <a:p>
            <a:pPr lvl="1"/>
            <a:r>
              <a:rPr lang="en-GB" dirty="0"/>
              <a:t>Represent graphs as adjacency lists</a:t>
            </a:r>
          </a:p>
          <a:p>
            <a:pPr lvl="1"/>
            <a:r>
              <a:rPr lang="en-GB" dirty="0"/>
              <a:t>Perform local computations in mapper</a:t>
            </a:r>
          </a:p>
          <a:p>
            <a:pPr lvl="1"/>
            <a:r>
              <a:rPr lang="en-GB" dirty="0"/>
              <a:t>Pass along partial results via </a:t>
            </a:r>
            <a:r>
              <a:rPr lang="en-GB" dirty="0" err="1"/>
              <a:t>outlinks</a:t>
            </a:r>
            <a:r>
              <a:rPr lang="en-GB" dirty="0"/>
              <a:t>, keyed by destination node</a:t>
            </a:r>
          </a:p>
          <a:p>
            <a:pPr lvl="1"/>
            <a:r>
              <a:rPr lang="en-GB" dirty="0"/>
              <a:t>Perform aggregation in reducer on </a:t>
            </a:r>
            <a:r>
              <a:rPr lang="en-GB" dirty="0" err="1"/>
              <a:t>inlinks</a:t>
            </a:r>
            <a:r>
              <a:rPr lang="en-GB" dirty="0"/>
              <a:t> to a node</a:t>
            </a:r>
          </a:p>
          <a:p>
            <a:pPr lvl="1"/>
            <a:r>
              <a:rPr lang="en-GB" dirty="0"/>
              <a:t>Iterate until convergence: controlled by external “driver”</a:t>
            </a:r>
          </a:p>
          <a:p>
            <a:pPr lvl="1"/>
            <a:r>
              <a:rPr lang="en-GB" dirty="0"/>
              <a:t>Don’t forget to pass the graph structure between iterations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surfer model:</a:t>
            </a:r>
          </a:p>
          <a:p>
            <a:pPr lvl="1"/>
            <a:r>
              <a:rPr lang="en-GB" dirty="0"/>
              <a:t>User starts at a random Web page</a:t>
            </a:r>
          </a:p>
          <a:p>
            <a:pPr lvl="1"/>
            <a:r>
              <a:rPr lang="en-GB" dirty="0"/>
              <a:t>User randomly clicks on links, surfing from page to page</a:t>
            </a:r>
          </a:p>
          <a:p>
            <a:r>
              <a:rPr lang="en-GB" dirty="0" err="1"/>
              <a:t>PageRank</a:t>
            </a:r>
            <a:endParaRPr lang="en-GB" dirty="0"/>
          </a:p>
          <a:p>
            <a:pPr lvl="1"/>
            <a:r>
              <a:rPr lang="en-GB" dirty="0"/>
              <a:t>Characterizes the amount of time spent on any given page</a:t>
            </a:r>
          </a:p>
          <a:p>
            <a:pPr lvl="1"/>
            <a:r>
              <a:rPr lang="en-GB" dirty="0"/>
              <a:t>Mathematically, a probability distribution over pages</a:t>
            </a:r>
          </a:p>
          <a:p>
            <a:r>
              <a:rPr lang="en-GB" dirty="0" err="1"/>
              <a:t>PageRank</a:t>
            </a:r>
            <a:r>
              <a:rPr lang="en-GB" dirty="0"/>
              <a:t> captures notions of page importance</a:t>
            </a:r>
          </a:p>
          <a:p>
            <a:pPr lvl="1"/>
            <a:r>
              <a:rPr lang="en-GB" dirty="0"/>
              <a:t>Correspondence to human intuition?</a:t>
            </a:r>
          </a:p>
          <a:p>
            <a:pPr lvl="1"/>
            <a:r>
              <a:rPr lang="en-GB" dirty="0"/>
              <a:t>One of thousands of features used in web search</a:t>
            </a:r>
          </a:p>
          <a:p>
            <a:pPr lvl="1"/>
            <a:r>
              <a:rPr lang="en-GB" dirty="0"/>
              <a:t>Note: query-independent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Given page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dirty="0" err="1"/>
              <a:t>inlinks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, where</a:t>
            </a:r>
          </a:p>
          <a:p>
            <a:pPr lvl="1"/>
            <a:r>
              <a:rPr lang="en-US" i="1" dirty="0"/>
              <a:t>C(t)</a:t>
            </a:r>
            <a:r>
              <a:rPr lang="en-US" dirty="0"/>
              <a:t> is the out-degree of </a:t>
            </a:r>
            <a:r>
              <a:rPr lang="en-US" i="1" dirty="0"/>
              <a:t>t</a:t>
            </a:r>
          </a:p>
          <a:p>
            <a:pPr lvl="1"/>
            <a:r>
              <a:rPr lang="en-US" i="1" dirty="0">
                <a:sym typeface="Symbol" pitchFamily="18" charset="2"/>
              </a:rPr>
              <a:t></a:t>
            </a:r>
            <a:r>
              <a:rPr lang="en-US" dirty="0"/>
              <a:t> is probability of random jump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the total number of nodes in the graph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Defined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895600"/>
          <a:ext cx="3629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1549400" progId="Equation.3">
                  <p:embed/>
                </p:oleObj>
              </mc:Choice>
              <mc:Fallback>
                <p:oleObj name="Equation" r:id="rId2" imgW="73152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3629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t</a:t>
            </a:r>
            <a:r>
              <a:rPr lang="en-US" sz="1200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>
                <a:solidFill>
                  <a:schemeClr val="bg2"/>
                </a:solidFill>
              </a:rPr>
              <a:t>t</a:t>
            </a:r>
            <a:r>
              <a:rPr lang="en-US" sz="1200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i="1" dirty="0" err="1">
                <a:solidFill>
                  <a:schemeClr val="bg2"/>
                </a:solidFill>
              </a:rPr>
              <a:t>t</a:t>
            </a:r>
            <a:r>
              <a:rPr lang="en-US" sz="1200" i="1" baseline="-25000" dirty="0" err="1">
                <a:solidFill>
                  <a:schemeClr val="bg2"/>
                </a:solidFill>
              </a:rPr>
              <a:t>n</a:t>
            </a:r>
            <a:endParaRPr lang="en-US" sz="1200" i="1" baseline="-25000" dirty="0">
              <a:solidFill>
                <a:schemeClr val="bg2"/>
              </a:solidFill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i="1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/>
              <a:t>Can be computed iteratively</a:t>
            </a:r>
          </a:p>
          <a:p>
            <a:pPr lvl="1"/>
            <a:r>
              <a:rPr lang="en-US" dirty="0"/>
              <a:t>Effects at each iteration are local</a:t>
            </a:r>
          </a:p>
          <a:p>
            <a:r>
              <a:rPr lang="en-US" dirty="0"/>
              <a:t>Sketch of algorithm:</a:t>
            </a:r>
          </a:p>
          <a:p>
            <a:pPr lvl="1"/>
            <a:r>
              <a:rPr lang="en-US" dirty="0"/>
              <a:t>Start with seed </a:t>
            </a:r>
            <a:r>
              <a:rPr lang="en-US" i="1" dirty="0" err="1"/>
              <a:t>PR</a:t>
            </a:r>
            <a:r>
              <a:rPr lang="en-US" i="1" baseline="-25000" dirty="0" err="1"/>
              <a:t>i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Each page distributes </a:t>
            </a:r>
            <a:r>
              <a:rPr lang="en-US" i="1" dirty="0" err="1"/>
              <a:t>PR</a:t>
            </a:r>
            <a:r>
              <a:rPr lang="en-US" i="1" baseline="-25000" dirty="0" err="1"/>
              <a:t>i</a:t>
            </a:r>
            <a:r>
              <a:rPr lang="en-US" dirty="0"/>
              <a:t> “credit” to all pages it links to</a:t>
            </a:r>
          </a:p>
          <a:p>
            <a:pPr lvl="1"/>
            <a:r>
              <a:rPr lang="en-US" dirty="0"/>
              <a:t>Each target page adds up “credit” from multiple in-bound links to compute </a:t>
            </a:r>
            <a:r>
              <a:rPr lang="en-US" i="1" dirty="0"/>
              <a:t>PR</a:t>
            </a:r>
            <a:r>
              <a:rPr lang="en-US" i="1" baseline="-25000" dirty="0"/>
              <a:t>i+1</a:t>
            </a:r>
          </a:p>
          <a:p>
            <a:pPr lvl="1"/>
            <a:r>
              <a:rPr lang="en-US" dirty="0"/>
              <a:t>Iterate until values converge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tackle the simple case:</a:t>
            </a:r>
          </a:p>
          <a:p>
            <a:pPr lvl="1"/>
            <a:r>
              <a:rPr lang="en-US" dirty="0"/>
              <a:t>No random jump factor</a:t>
            </a:r>
          </a:p>
          <a:p>
            <a:pPr lvl="1"/>
            <a:r>
              <a:rPr lang="en-US" dirty="0"/>
              <a:t>No dangling links</a:t>
            </a:r>
            <a:endParaRPr lang="zh-CN" altLang="en-US" dirty="0"/>
          </a:p>
          <a:p>
            <a:pPr lvl="2"/>
            <a:r>
              <a:rPr lang="en-US" altLang="zh-CN" dirty="0"/>
              <a:t>D</a:t>
            </a:r>
            <a:r>
              <a:rPr lang="en-US" dirty="0"/>
              <a:t>angling 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 A node with no outgoing edges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Then, factor in these complexities…</a:t>
            </a:r>
          </a:p>
          <a:p>
            <a:pPr lvl="1"/>
            <a:r>
              <a:rPr lang="en-US" dirty="0"/>
              <a:t>Why do we need the random jump?</a:t>
            </a:r>
          </a:p>
          <a:p>
            <a:pPr lvl="1"/>
            <a:r>
              <a:rPr lang="en-US" dirty="0"/>
              <a:t>Where do dangling links come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PageRank</a:t>
            </a:r>
            <a:r>
              <a:rPr lang="en-US" dirty="0"/>
              <a:t> Iteration (1)</a:t>
            </a:r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6"/>
          </p:cNvCxnSpPr>
          <p:nvPr/>
        </p:nvCxnSpPr>
        <p:spPr>
          <a:xfrm rot="5400000">
            <a:off x="2486232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0.2</a:t>
            </a: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problems and representations</a:t>
            </a:r>
          </a:p>
          <a:p>
            <a:r>
              <a:rPr lang="en-US" dirty="0"/>
              <a:t>Parallel breadth-first search</a:t>
            </a:r>
          </a:p>
          <a:p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PageRank</a:t>
            </a:r>
            <a:r>
              <a:rPr lang="en-US" dirty="0"/>
              <a:t> Iteration (2)</a:t>
            </a:r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0.166</a:t>
            </a: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in MapReduce</a:t>
            </a:r>
          </a:p>
        </p:txBody>
      </p:sp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Pseudo-Code</a:t>
            </a:r>
          </a:p>
        </p:txBody>
      </p:sp>
      <p:pic>
        <p:nvPicPr>
          <p:cNvPr id="5" name="Content Placeholder 4" descr="graphs-p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2525" y="1733550"/>
            <a:ext cx="6915150" cy="37719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additional complexities</a:t>
            </a:r>
          </a:p>
          <a:p>
            <a:pPr lvl="1"/>
            <a:r>
              <a:rPr lang="en-US" dirty="0"/>
              <a:t>What is the proper treatment of dangling nodes?</a:t>
            </a:r>
          </a:p>
          <a:p>
            <a:pPr lvl="1"/>
            <a:r>
              <a:rPr lang="en-US" dirty="0"/>
              <a:t>How do we factor in the random jump factor?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Second pass to redistribute “missing </a:t>
            </a:r>
            <a:r>
              <a:rPr lang="en-US" dirty="0" err="1"/>
              <a:t>PageRank</a:t>
            </a:r>
            <a:r>
              <a:rPr lang="en-US" dirty="0"/>
              <a:t> mass” and account for random jumps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p</a:t>
            </a:r>
            <a:r>
              <a:rPr lang="en-US" dirty="0"/>
              <a:t> is </a:t>
            </a:r>
            <a:r>
              <a:rPr lang="en-US" dirty="0" err="1"/>
              <a:t>PageRank</a:t>
            </a:r>
            <a:r>
              <a:rPr lang="en-US" dirty="0"/>
              <a:t> value from before, </a:t>
            </a:r>
            <a:r>
              <a:rPr lang="en-US" i="1" dirty="0"/>
              <a:t>p'</a:t>
            </a:r>
            <a:r>
              <a:rPr lang="en-US" dirty="0"/>
              <a:t> is updated </a:t>
            </a:r>
            <a:r>
              <a:rPr lang="en-US" dirty="0" err="1"/>
              <a:t>PageRank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|G| is the number of nodes in the graph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is the missing </a:t>
            </a:r>
            <a:r>
              <a:rPr lang="en-US" dirty="0" err="1"/>
              <a:t>PageRank</a:t>
            </a:r>
            <a:r>
              <a:rPr lang="en-US" dirty="0"/>
              <a:t> mass</a:t>
            </a:r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295400" y="3581400"/>
          <a:ext cx="32766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507960" progId="Equation.3">
                  <p:embed/>
                </p:oleObj>
              </mc:Choice>
              <mc:Fallback>
                <p:oleObj name="Equation" r:id="rId2" imgW="181584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32766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convergence criteria</a:t>
            </a:r>
          </a:p>
          <a:p>
            <a:pPr lvl="1"/>
            <a:r>
              <a:rPr lang="en-US" dirty="0"/>
              <a:t>Iterate until </a:t>
            </a:r>
            <a:r>
              <a:rPr lang="en-US" dirty="0" err="1"/>
              <a:t>PageRank</a:t>
            </a:r>
            <a:r>
              <a:rPr lang="en-US" dirty="0"/>
              <a:t> values don’t change</a:t>
            </a:r>
          </a:p>
          <a:p>
            <a:pPr lvl="1"/>
            <a:r>
              <a:rPr lang="en-US" dirty="0"/>
              <a:t>Iterate until </a:t>
            </a:r>
            <a:r>
              <a:rPr lang="en-US" dirty="0" err="1"/>
              <a:t>PageRank</a:t>
            </a:r>
            <a:r>
              <a:rPr lang="en-US" dirty="0"/>
              <a:t> rankings don’t change</a:t>
            </a:r>
          </a:p>
          <a:p>
            <a:pPr lvl="1"/>
            <a:r>
              <a:rPr lang="en-US" dirty="0"/>
              <a:t>Fixed number of iterations</a:t>
            </a:r>
          </a:p>
          <a:p>
            <a:r>
              <a:rPr lang="en-US" dirty="0"/>
              <a:t>Convergence for web graphs?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structure is important for web search</a:t>
            </a:r>
          </a:p>
          <a:p>
            <a:pPr lvl="1"/>
            <a:r>
              <a:rPr lang="en-US" dirty="0" err="1"/>
              <a:t>PageRank</a:t>
            </a:r>
            <a:r>
              <a:rPr lang="en-US" dirty="0"/>
              <a:t> is one of many link-based features: HITS, SALSA, etc.</a:t>
            </a:r>
          </a:p>
          <a:p>
            <a:pPr lvl="1"/>
            <a:r>
              <a:rPr lang="en-US" dirty="0"/>
              <a:t>One of many thousands of features used in ranking…</a:t>
            </a:r>
          </a:p>
          <a:p>
            <a:r>
              <a:rPr lang="en-US" dirty="0"/>
              <a:t>Adversarial nature of web search</a:t>
            </a:r>
          </a:p>
          <a:p>
            <a:pPr lvl="1"/>
            <a:r>
              <a:rPr lang="en-US" dirty="0"/>
              <a:t>Link spamming</a:t>
            </a:r>
          </a:p>
          <a:p>
            <a:pPr lvl="1"/>
            <a:r>
              <a:rPr lang="en-US" dirty="0"/>
              <a:t>Spider traps</a:t>
            </a:r>
          </a:p>
          <a:p>
            <a:pPr lvl="1"/>
            <a:r>
              <a:rPr lang="en-US" dirty="0"/>
              <a:t>Keyword stuffing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vs. dense graphs</a:t>
            </a:r>
          </a:p>
          <a:p>
            <a:r>
              <a:rPr lang="en-US" dirty="0"/>
              <a:t>Graph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-law-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7340" y="228600"/>
            <a:ext cx="4600660" cy="6107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40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Figure from: Newman, M. E. J. (2005) “Power laws, Pareto distributions and </a:t>
            </a:r>
            <a:r>
              <a:rPr lang="en-US" sz="1000" b="0" dirty="0" err="1">
                <a:solidFill>
                  <a:schemeClr val="bg1"/>
                </a:solidFill>
              </a:rPr>
              <a:t>Zipf's</a:t>
            </a:r>
            <a:r>
              <a:rPr lang="en-US" sz="1000" b="0" dirty="0">
                <a:solidFill>
                  <a:schemeClr val="bg1"/>
                </a:solidFill>
              </a:rPr>
              <a:t> law.” Contemporary Physics 46:323–351.</a:t>
            </a:r>
          </a:p>
        </p:txBody>
      </p:sp>
      <p:sp>
        <p:nvSpPr>
          <p:cNvPr id="5" name="TextBox 4"/>
          <p:cNvSpPr txBox="1"/>
          <p:nvPr/>
        </p:nvSpPr>
        <p:spPr>
          <a:xfrm rot="20517061">
            <a:off x="1806872" y="3048000"/>
            <a:ext cx="578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Power Laws are everywhere!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combiners!</a:t>
            </a:r>
          </a:p>
          <a:p>
            <a:pPr lvl="1"/>
            <a:r>
              <a:rPr lang="en-US" dirty="0"/>
              <a:t>In-mapper combining design pattern also applicable</a:t>
            </a:r>
          </a:p>
          <a:p>
            <a:r>
              <a:rPr lang="en-US" dirty="0"/>
              <a:t>Maximize opportunities for local aggregation</a:t>
            </a:r>
          </a:p>
          <a:p>
            <a:pPr lvl="1"/>
            <a:r>
              <a:rPr lang="en-US" dirty="0"/>
              <a:t>Simple tricks: sorting the dataset in specific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8617"/>
            <a:ext cx="9144000" cy="6120765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Wikipedia (Japanese rock garden)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Questions?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 = (V,E), where</a:t>
            </a:r>
          </a:p>
          <a:p>
            <a:pPr lvl="1"/>
            <a:r>
              <a:rPr lang="en-GB" dirty="0"/>
              <a:t>V represents the set of vertices (nodes)</a:t>
            </a:r>
          </a:p>
          <a:p>
            <a:pPr lvl="1"/>
            <a:r>
              <a:rPr lang="en-GB" dirty="0"/>
              <a:t>E represents the set of edges (links)</a:t>
            </a:r>
          </a:p>
          <a:p>
            <a:pPr lvl="1"/>
            <a:r>
              <a:rPr lang="en-GB" dirty="0"/>
              <a:t>Both vertices and edges may contain additional information</a:t>
            </a:r>
          </a:p>
          <a:p>
            <a:r>
              <a:rPr lang="en-GB" dirty="0"/>
              <a:t>Different types of graphs:</a:t>
            </a:r>
          </a:p>
          <a:p>
            <a:pPr lvl="1"/>
            <a:r>
              <a:rPr lang="en-GB" dirty="0"/>
              <a:t>Directed vs. undirected edges</a:t>
            </a:r>
          </a:p>
          <a:p>
            <a:pPr lvl="1"/>
            <a:r>
              <a:rPr lang="en-GB" dirty="0"/>
              <a:t>Presence or absence of cycles</a:t>
            </a:r>
          </a:p>
          <a:p>
            <a:r>
              <a:rPr lang="en-US" dirty="0"/>
              <a:t>Graphs are everywhere:</a:t>
            </a:r>
          </a:p>
          <a:p>
            <a:pPr lvl="1"/>
            <a:r>
              <a:rPr lang="en-US" dirty="0"/>
              <a:t>Hyperlink structure of the Web</a:t>
            </a:r>
          </a:p>
          <a:p>
            <a:pPr lvl="1"/>
            <a:r>
              <a:rPr lang="en-US" dirty="0"/>
              <a:t>Physical structure of computers on the Internet</a:t>
            </a:r>
          </a:p>
          <a:p>
            <a:pPr lvl="1"/>
            <a:r>
              <a:rPr lang="en-US" dirty="0"/>
              <a:t>Interstate highway system</a:t>
            </a:r>
          </a:p>
          <a:p>
            <a:pPr lvl="1"/>
            <a:r>
              <a:rPr lang="en-US" dirty="0"/>
              <a:t>Social networks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1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200" b="0" dirty="0">
                <a:solidFill>
                  <a:schemeClr val="bg1"/>
                </a:solidFill>
                <a:latin typeface="Arial Black" pitchFamily="34" charset="0"/>
              </a:rPr>
              <a:t>MapReduce and databases</a:t>
            </a:r>
          </a:p>
        </p:txBody>
      </p:sp>
    </p:spTree>
    <p:extLst>
      <p:ext uri="{BB962C8B-B14F-4D97-AF65-F5344CB8AC3E}">
        <p14:creationId xmlns:p14="http://schemas.microsoft.com/office/powerpoint/2010/main" val="35599836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relational databases in today’s organizations</a:t>
            </a:r>
          </a:p>
          <a:p>
            <a:pPr lvl="1"/>
            <a:r>
              <a:rPr lang="en-US" dirty="0"/>
              <a:t>Where does MapReduce fit in?</a:t>
            </a:r>
          </a:p>
          <a:p>
            <a:r>
              <a:rPr lang="en-US" dirty="0"/>
              <a:t>MapReduce algorithms for processing relational data</a:t>
            </a:r>
          </a:p>
          <a:p>
            <a:pPr lvl="1"/>
            <a:r>
              <a:rPr lang="en-US" dirty="0"/>
              <a:t>How do I perform a join, etc.?</a:t>
            </a:r>
          </a:p>
          <a:p>
            <a:r>
              <a:rPr lang="en-US" dirty="0"/>
              <a:t>Evolving roles of relational databases and MapReduce</a:t>
            </a:r>
          </a:p>
          <a:p>
            <a:pPr lvl="1"/>
            <a:r>
              <a:rPr lang="en-US" dirty="0"/>
              <a:t>What’s in store for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465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Peta</a:t>
            </a:r>
            <a:r>
              <a:rPr lang="en-US" dirty="0"/>
              <a:t>-scale datasets are everywhere:</a:t>
            </a:r>
          </a:p>
          <a:p>
            <a:pPr lvl="1"/>
            <a:r>
              <a:rPr lang="en-US" dirty="0" err="1"/>
              <a:t>Facebook</a:t>
            </a:r>
            <a:r>
              <a:rPr lang="en-US" dirty="0"/>
              <a:t> has 2.5 PB of user data + 15 TB/day (4/2009) </a:t>
            </a:r>
          </a:p>
          <a:p>
            <a:pPr lvl="1"/>
            <a:r>
              <a:rPr lang="en-US" dirty="0"/>
              <a:t>eBay has 6.5 PB of user data + 50 TB/day (5/2009)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 lot of these datasets are (mostly) structured</a:t>
            </a:r>
          </a:p>
          <a:p>
            <a:pPr lvl="1"/>
            <a:r>
              <a:rPr lang="en-US" dirty="0"/>
              <a:t>Query logs</a:t>
            </a:r>
          </a:p>
          <a:p>
            <a:pPr lvl="1"/>
            <a:r>
              <a:rPr lang="en-US" dirty="0"/>
              <a:t>Point-of-sale records</a:t>
            </a:r>
          </a:p>
          <a:p>
            <a:pPr lvl="1"/>
            <a:r>
              <a:rPr lang="en-US" dirty="0"/>
              <a:t>User data (e.g., demographics)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do we perform data analysis at scale?</a:t>
            </a:r>
          </a:p>
          <a:p>
            <a:pPr lvl="1"/>
            <a:r>
              <a:rPr lang="en-US" dirty="0"/>
              <a:t>Relational databases and SQL</a:t>
            </a:r>
          </a:p>
          <a:p>
            <a:pPr lvl="1"/>
            <a:r>
              <a:rPr lang="en-US" dirty="0"/>
              <a:t>MapReduce (Hadoop)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1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vs.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Multipurpose: analysis and transactions; batch and interactive</a:t>
            </a:r>
          </a:p>
          <a:p>
            <a:pPr lvl="1"/>
            <a:r>
              <a:rPr lang="en-US" dirty="0"/>
              <a:t>Data integrity via ACID transactions</a:t>
            </a:r>
          </a:p>
          <a:p>
            <a:pPr lvl="1"/>
            <a:r>
              <a:rPr lang="en-US" dirty="0"/>
              <a:t>Lots of tools in software ecosystem (for ingesting, reporting, etc.)</a:t>
            </a:r>
          </a:p>
          <a:p>
            <a:pPr lvl="1"/>
            <a:r>
              <a:rPr lang="en-US" dirty="0"/>
              <a:t>Supports SQL (and SQL integration, e.g., JDBC)</a:t>
            </a:r>
          </a:p>
          <a:p>
            <a:pPr lvl="1"/>
            <a:r>
              <a:rPr lang="en-US" dirty="0"/>
              <a:t>Automatic SQL query optimization</a:t>
            </a:r>
          </a:p>
          <a:p>
            <a:r>
              <a:rPr lang="en-US" dirty="0"/>
              <a:t>MapReduce (Hadoop):</a:t>
            </a:r>
          </a:p>
          <a:p>
            <a:pPr lvl="1"/>
            <a:r>
              <a:rPr lang="en-US" dirty="0"/>
              <a:t>Designed for large clusters, fault tolerant</a:t>
            </a:r>
          </a:p>
          <a:p>
            <a:pPr lvl="1"/>
            <a:r>
              <a:rPr lang="en-US" dirty="0"/>
              <a:t>Data is accessed in “native format”</a:t>
            </a:r>
          </a:p>
          <a:p>
            <a:pPr lvl="1"/>
            <a:r>
              <a:rPr lang="en-US" dirty="0"/>
              <a:t>Supports many query languages</a:t>
            </a:r>
          </a:p>
          <a:p>
            <a:pPr lvl="1"/>
            <a:r>
              <a:rPr lang="en-US" dirty="0"/>
              <a:t>Programmers retain control over performance</a:t>
            </a:r>
          </a:p>
          <a:p>
            <a:pPr lvl="1"/>
            <a:r>
              <a:rPr lang="en-US" dirty="0"/>
              <a:t>Open source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1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O’Reilly Blog post by Joseph </a:t>
            </a:r>
            <a:r>
              <a:rPr lang="en-US" sz="1000" b="0" dirty="0" err="1">
                <a:solidFill>
                  <a:schemeClr val="bg2"/>
                </a:solidFill>
              </a:rPr>
              <a:t>Hellerstein</a:t>
            </a:r>
            <a:r>
              <a:rPr lang="en-US" sz="1000" b="0" dirty="0">
                <a:solidFill>
                  <a:schemeClr val="bg2"/>
                </a:solidFill>
              </a:rPr>
              <a:t> (11/19/2008)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3879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(online transaction processing)</a:t>
            </a:r>
          </a:p>
          <a:p>
            <a:pPr lvl="1"/>
            <a:r>
              <a:rPr lang="en-US" dirty="0"/>
              <a:t>Typical applications: e-commerce, banking, airline reservations</a:t>
            </a:r>
          </a:p>
          <a:p>
            <a:pPr lvl="1"/>
            <a:r>
              <a:rPr lang="en-US" dirty="0"/>
              <a:t>User facing: real-time, low latency, highly-concurrent</a:t>
            </a:r>
          </a:p>
          <a:p>
            <a:pPr lvl="1"/>
            <a:r>
              <a:rPr lang="en-US" dirty="0"/>
              <a:t>Tasks: relatively small set of “standard” transactional queries</a:t>
            </a:r>
          </a:p>
          <a:p>
            <a:pPr lvl="1"/>
            <a:r>
              <a:rPr lang="en-US" dirty="0"/>
              <a:t>Data access pattern: random reads, updates, writes (involving relatively small amounts of data)</a:t>
            </a:r>
          </a:p>
          <a:p>
            <a:r>
              <a:rPr lang="en-US" dirty="0"/>
              <a:t>OLAP (online analytical processing)</a:t>
            </a:r>
          </a:p>
          <a:p>
            <a:pPr lvl="1"/>
            <a:r>
              <a:rPr lang="en-US" dirty="0"/>
              <a:t>Typical applications: business intelligence, data mining</a:t>
            </a:r>
          </a:p>
          <a:p>
            <a:pPr lvl="1"/>
            <a:r>
              <a:rPr lang="en-US" dirty="0"/>
              <a:t>Back-end processing: batch workloads, less concurrency</a:t>
            </a:r>
          </a:p>
          <a:p>
            <a:pPr lvl="1"/>
            <a:r>
              <a:rPr lang="en-US" dirty="0"/>
              <a:t>Tasks: complex analytical queries, often ad hoc</a:t>
            </a:r>
          </a:p>
          <a:p>
            <a:pPr lvl="1"/>
            <a:r>
              <a:rPr lang="en-US" dirty="0"/>
              <a:t>Data access pattern: table scans, large amounts of data involved per query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7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Database or Two?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Downsides of co-existing OLTP and OLAP workloads</a:t>
            </a:r>
          </a:p>
          <a:p>
            <a:pPr lvl="1"/>
            <a:r>
              <a:rPr lang="en-US" dirty="0"/>
              <a:t>Poor memory management</a:t>
            </a:r>
          </a:p>
          <a:p>
            <a:pPr lvl="1"/>
            <a:r>
              <a:rPr lang="en-US" dirty="0"/>
              <a:t>Conflicting data access patterns</a:t>
            </a:r>
          </a:p>
          <a:p>
            <a:pPr lvl="1"/>
            <a:r>
              <a:rPr lang="en-US" dirty="0"/>
              <a:t>Variable latency</a:t>
            </a:r>
          </a:p>
          <a:p>
            <a:r>
              <a:rPr lang="en-US" dirty="0"/>
              <a:t>Solution: separate databases</a:t>
            </a:r>
          </a:p>
          <a:p>
            <a:pPr lvl="1"/>
            <a:r>
              <a:rPr lang="en-US" dirty="0"/>
              <a:t>User-facing OLTP database for high-volume transactions</a:t>
            </a:r>
          </a:p>
          <a:p>
            <a:pPr lvl="1"/>
            <a:r>
              <a:rPr lang="en-US" dirty="0"/>
              <a:t>Data warehouse for OLAP workloads</a:t>
            </a:r>
          </a:p>
          <a:p>
            <a:pPr lvl="1"/>
            <a:r>
              <a:rPr lang="en-US" dirty="0"/>
              <a:t>How do we connect the two?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64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ETL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(Extract, Transform, and Load)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database for user-facing transactions</a:t>
            </a:r>
          </a:p>
          <a:p>
            <a:pPr lvl="1"/>
            <a:r>
              <a:rPr lang="en-US" dirty="0"/>
              <a:t>Retain records of all activity</a:t>
            </a:r>
          </a:p>
          <a:p>
            <a:pPr lvl="1"/>
            <a:r>
              <a:rPr lang="en-US" dirty="0"/>
              <a:t>Periodic ETL (e.g., nightly)</a:t>
            </a:r>
          </a:p>
          <a:p>
            <a:r>
              <a:rPr lang="en-US" dirty="0"/>
              <a:t>Extract-Transform-Load (ETL)</a:t>
            </a:r>
          </a:p>
          <a:p>
            <a:pPr lvl="1"/>
            <a:r>
              <a:rPr lang="en-US" dirty="0"/>
              <a:t>Extract records from source</a:t>
            </a:r>
          </a:p>
          <a:p>
            <a:pPr lvl="1"/>
            <a:r>
              <a:rPr lang="en-US" dirty="0"/>
              <a:t>Transform: clean data, check integrity, aggregate, etc.</a:t>
            </a:r>
          </a:p>
          <a:p>
            <a:pPr lvl="1"/>
            <a:r>
              <a:rPr lang="en-US" dirty="0"/>
              <a:t>Load into OLAP database</a:t>
            </a:r>
          </a:p>
          <a:p>
            <a:r>
              <a:rPr lang="en-US" dirty="0"/>
              <a:t>OLAP database for data warehousing</a:t>
            </a:r>
          </a:p>
          <a:p>
            <a:pPr lvl="1"/>
            <a:r>
              <a:rPr lang="en-US" dirty="0"/>
              <a:t>Business intelligence: reporting, ad hoc queries, data mining, etc.</a:t>
            </a:r>
          </a:p>
          <a:p>
            <a:pPr lvl="1"/>
            <a:r>
              <a:rPr lang="en-US" dirty="0"/>
              <a:t>Feedback to improve OLTP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219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Premise: more data leads to better business decisions</a:t>
            </a:r>
          </a:p>
          <a:p>
            <a:pPr lvl="1"/>
            <a:r>
              <a:rPr lang="en-US" dirty="0"/>
              <a:t>Periodic reporting as well as ad hoc queries</a:t>
            </a:r>
          </a:p>
          <a:p>
            <a:pPr lvl="1"/>
            <a:r>
              <a:rPr lang="en-US" dirty="0"/>
              <a:t>Analysts, not programmers (importance of tools and dashboards)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Slicing-and-dicing activity by different dimensions to better understand the marketplace</a:t>
            </a:r>
          </a:p>
          <a:p>
            <a:pPr lvl="1"/>
            <a:r>
              <a:rPr lang="en-US" dirty="0"/>
              <a:t>Analyzing log data to improve OLTP experience</a:t>
            </a:r>
          </a:p>
          <a:p>
            <a:pPr lvl="1"/>
            <a:r>
              <a:rPr lang="en-US" dirty="0"/>
              <a:t>Analyzing log data to better optimize ad placement</a:t>
            </a:r>
          </a:p>
          <a:p>
            <a:pPr lvl="1"/>
            <a:r>
              <a:rPr lang="en-US" dirty="0"/>
              <a:t>Analyzing purchasing trends for better supply-chain management</a:t>
            </a:r>
          </a:p>
          <a:p>
            <a:pPr lvl="1"/>
            <a:r>
              <a:rPr lang="en-US" dirty="0"/>
              <a:t>Mining for correlations between otherwise unrelated activities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6998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 Architecture: Hadoop?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ETL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(Extract, Transform, and Load)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637479" y="391092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Hadoop here?</a:t>
            </a:r>
          </a:p>
        </p:txBody>
      </p:sp>
      <p:sp>
        <p:nvSpPr>
          <p:cNvPr id="10" name="TextBox 9"/>
          <p:cNvSpPr txBox="1"/>
          <p:nvPr/>
        </p:nvSpPr>
        <p:spPr>
          <a:xfrm rot="958210">
            <a:off x="4956526" y="2506617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about here?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0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-Koenigsberg,_Map_by_Merian-Erben_16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7528"/>
            <a:ext cx="9144000" cy="6362943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Wikipedia (</a:t>
            </a:r>
            <a:r>
              <a:rPr lang="en-US" sz="1000" b="0" dirty="0" err="1">
                <a:solidFill>
                  <a:schemeClr val="bg1"/>
                </a:solidFill>
              </a:rPr>
              <a:t>Königsberg</a:t>
            </a:r>
            <a:r>
              <a:rPr lang="en-US" sz="1000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OLTP/OLAP/Hadoop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ETL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(Extract, Transform, and Load)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 does this make sense?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2031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Reporting is often a nightly task:</a:t>
            </a:r>
          </a:p>
          <a:p>
            <a:pPr lvl="1"/>
            <a:r>
              <a:rPr lang="en-US" dirty="0"/>
              <a:t>ETL is often slow: why?</a:t>
            </a:r>
          </a:p>
          <a:p>
            <a:pPr lvl="1"/>
            <a:r>
              <a:rPr lang="en-US" dirty="0"/>
              <a:t>What happens if processing 24 hours of data takes longer than 24 hours?</a:t>
            </a:r>
          </a:p>
          <a:p>
            <a:r>
              <a:rPr lang="en-US" dirty="0"/>
              <a:t>Hadoop is perfect:</a:t>
            </a:r>
          </a:p>
          <a:p>
            <a:pPr lvl="1"/>
            <a:r>
              <a:rPr lang="en-US" dirty="0"/>
              <a:t>Most likely, you already have some data warehousing solution</a:t>
            </a:r>
          </a:p>
          <a:p>
            <a:pPr lvl="1"/>
            <a:r>
              <a:rPr lang="en-US" dirty="0"/>
              <a:t>Ingest is limited by speed of HDFS</a:t>
            </a:r>
          </a:p>
          <a:p>
            <a:pPr lvl="1"/>
            <a:r>
              <a:rPr lang="en-US" dirty="0"/>
              <a:t>Scales out with more nodes</a:t>
            </a:r>
          </a:p>
          <a:p>
            <a:pPr lvl="1"/>
            <a:r>
              <a:rPr lang="en-US" dirty="0"/>
              <a:t>Massively parallel</a:t>
            </a:r>
          </a:p>
          <a:p>
            <a:pPr lvl="1"/>
            <a:r>
              <a:rPr lang="en-US" dirty="0"/>
              <a:t>Ability to use any processing tool</a:t>
            </a:r>
          </a:p>
          <a:p>
            <a:pPr lvl="1"/>
            <a:r>
              <a:rPr lang="en-US" dirty="0"/>
              <a:t>Much cheaper than parallel databases</a:t>
            </a:r>
          </a:p>
          <a:p>
            <a:pPr lvl="1"/>
            <a:r>
              <a:rPr lang="en-US" dirty="0"/>
              <a:t>ETL is a batch process anyway!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84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MapReduce algorithms </a:t>
            </a:r>
            <a:br>
              <a:rPr lang="en-US" sz="3200" dirty="0"/>
            </a:br>
            <a:r>
              <a:rPr lang="en-US" sz="3200" dirty="0"/>
              <a:t>for processing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76103244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Secondary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sorts input to reducers by key</a:t>
            </a:r>
          </a:p>
          <a:p>
            <a:pPr lvl="1"/>
            <a:r>
              <a:rPr lang="en-US" dirty="0"/>
              <a:t>Values are arbitrarily ordered</a:t>
            </a:r>
          </a:p>
          <a:p>
            <a:r>
              <a:rPr lang="en-US" dirty="0"/>
              <a:t>What if want to sort value also?</a:t>
            </a:r>
          </a:p>
          <a:p>
            <a:pPr lvl="1"/>
            <a:r>
              <a:rPr lang="en-US" dirty="0"/>
              <a:t>E.g., k </a:t>
            </a:r>
            <a:r>
              <a:rPr lang="en-US" dirty="0">
                <a:latin typeface="Arial"/>
                <a:cs typeface="Arial"/>
              </a:rPr>
              <a:t>→ (v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, r), </a:t>
            </a:r>
            <a:r>
              <a:rPr lang="en-US" dirty="0">
                <a:cs typeface="Arial"/>
              </a:rPr>
              <a:t>(v</a:t>
            </a:r>
            <a:r>
              <a:rPr lang="en-US" baseline="-25000" dirty="0">
                <a:cs typeface="Arial"/>
              </a:rPr>
              <a:t>3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4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8</a:t>
            </a:r>
            <a:r>
              <a:rPr lang="en-US" dirty="0">
                <a:cs typeface="Arial"/>
              </a:rPr>
              <a:t>, r)…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6468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Buffer values in memory, then sort</a:t>
            </a:r>
          </a:p>
          <a:p>
            <a:pPr lvl="1"/>
            <a:r>
              <a:rPr lang="en-US" dirty="0"/>
              <a:t>Why is this a bad idea?</a:t>
            </a:r>
          </a:p>
          <a:p>
            <a:r>
              <a:rPr lang="en-US" dirty="0"/>
              <a:t>Solution 2:</a:t>
            </a:r>
          </a:p>
          <a:p>
            <a:pPr lvl="1"/>
            <a:r>
              <a:rPr lang="en-US" dirty="0"/>
              <a:t>“Value-to-key conversion” design pattern: form composite intermediate key, </a:t>
            </a:r>
            <a:r>
              <a:rPr lang="en-US" dirty="0">
                <a:cs typeface="Arial"/>
              </a:rPr>
              <a:t>(k, v</a:t>
            </a:r>
            <a:r>
              <a:rPr lang="en-US" baseline="-25000" dirty="0">
                <a:cs typeface="Arial"/>
              </a:rPr>
              <a:t>1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Let execution framework do the sorting</a:t>
            </a:r>
          </a:p>
          <a:p>
            <a:pPr lvl="1"/>
            <a:r>
              <a:rPr lang="en-US" dirty="0">
                <a:cs typeface="Arial"/>
              </a:rPr>
              <a:t>Preserve state across multiple key-value pairs to handle processing</a:t>
            </a:r>
            <a:endParaRPr lang="en-US" dirty="0"/>
          </a:p>
          <a:p>
            <a:pPr lvl="1"/>
            <a:r>
              <a:rPr lang="en-US" dirty="0"/>
              <a:t>Anything else we need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4524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Value-to-Key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k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, r), </a:t>
            </a:r>
            <a:r>
              <a:rPr lang="en-US" sz="2000" b="0" dirty="0">
                <a:solidFill>
                  <a:schemeClr val="bg1"/>
                </a:solidFill>
                <a:cs typeface="Arial"/>
              </a:rPr>
              <a:t>(v</a:t>
            </a:r>
            <a:r>
              <a:rPr lang="en-US" sz="2000" b="0" baseline="-25000" dirty="0">
                <a:solidFill>
                  <a:schemeClr val="bg1"/>
                </a:solidFill>
                <a:cs typeface="Arial"/>
              </a:rPr>
              <a:t>4</a:t>
            </a:r>
            <a:r>
              <a:rPr lang="en-US" sz="2000" b="0" dirty="0">
                <a:solidFill>
                  <a:schemeClr val="bg1"/>
                </a:solidFill>
                <a:cs typeface="Arial"/>
              </a:rPr>
              <a:t>, r), (v</a:t>
            </a:r>
            <a:r>
              <a:rPr lang="en-US" sz="2000" b="0" baseline="-25000" dirty="0">
                <a:solidFill>
                  <a:schemeClr val="bg1"/>
                </a:solidFill>
                <a:cs typeface="Arial"/>
              </a:rPr>
              <a:t>8</a:t>
            </a:r>
            <a:r>
              <a:rPr lang="en-US" sz="2000" b="0" dirty="0">
                <a:solidFill>
                  <a:schemeClr val="bg1"/>
                </a:solidFill>
                <a:cs typeface="Arial"/>
              </a:rPr>
              <a:t>, r), (v</a:t>
            </a:r>
            <a:r>
              <a:rPr lang="en-US" sz="2000" b="0" baseline="-25000" dirty="0">
                <a:solidFill>
                  <a:schemeClr val="bg1"/>
                </a:solidFill>
                <a:cs typeface="Arial"/>
              </a:rPr>
              <a:t>3</a:t>
            </a:r>
            <a:r>
              <a:rPr lang="en-US" sz="2000" b="0" dirty="0">
                <a:solidFill>
                  <a:schemeClr val="bg1"/>
                </a:solidFill>
                <a:cs typeface="Arial"/>
              </a:rPr>
              <a:t>, r)…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(k,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)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After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(k,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)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(k,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)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(k,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en-US" sz="2000" b="0" dirty="0">
                <a:solidFill>
                  <a:schemeClr val="bg1"/>
                </a:solidFill>
              </a:rPr>
              <a:t>) 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→ (v</a:t>
            </a:r>
            <a:r>
              <a:rPr lang="en-US" sz="2000" b="0" baseline="-250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en-US" sz="2000" b="0" dirty="0">
                <a:solidFill>
                  <a:schemeClr val="bg1"/>
                </a:solidFill>
                <a:latin typeface="Arial"/>
                <a:cs typeface="Arial"/>
              </a:rPr>
              <a:t>, r)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 arrive in arbitrary order…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…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657600"/>
            <a:ext cx="316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Values arrive in sorted order…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 by preserving state across multiple keys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4233446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to partition correctly!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30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tables:</a:t>
            </a:r>
          </a:p>
          <a:p>
            <a:pPr lvl="1"/>
            <a:r>
              <a:rPr lang="en-US" dirty="0"/>
              <a:t>User demographics (gender, age, income, etc.)</a:t>
            </a:r>
          </a:p>
          <a:p>
            <a:pPr lvl="1"/>
            <a:r>
              <a:rPr lang="en-US" dirty="0"/>
              <a:t>User page visits (URL, time spent, etc.)</a:t>
            </a:r>
          </a:p>
          <a:p>
            <a:r>
              <a:rPr lang="en-US" dirty="0"/>
              <a:t>Analyses we might want to perform:</a:t>
            </a:r>
          </a:p>
          <a:p>
            <a:pPr lvl="1"/>
            <a:r>
              <a:rPr lang="en-US" dirty="0"/>
              <a:t>Statistics on demographic characteristics</a:t>
            </a:r>
          </a:p>
          <a:p>
            <a:pPr lvl="1"/>
            <a:r>
              <a:rPr lang="en-US" dirty="0"/>
              <a:t>Statistics on page visits</a:t>
            </a:r>
          </a:p>
          <a:p>
            <a:pPr lvl="1"/>
            <a:r>
              <a:rPr lang="en-US" dirty="0"/>
              <a:t>Statistics on page visits by URL</a:t>
            </a:r>
          </a:p>
          <a:p>
            <a:pPr lvl="1"/>
            <a:r>
              <a:rPr lang="en-US" dirty="0"/>
              <a:t>Statistics on page visits by demographic characteristic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7148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Projection (</a:t>
            </a:r>
            <a:r>
              <a:rPr lang="en-US" dirty="0">
                <a:sym typeface="Symbol"/>
              </a:rPr>
              <a:t>)</a:t>
            </a:r>
            <a:endParaRPr lang="en-US" dirty="0"/>
          </a:p>
          <a:p>
            <a:pPr lvl="1"/>
            <a:r>
              <a:rPr lang="en-US" dirty="0"/>
              <a:t>Selection (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Cartesian product (</a:t>
            </a:r>
            <a:r>
              <a:rPr lang="en-US" dirty="0">
                <a:sym typeface="Symbol"/>
              </a:rPr>
              <a:t>)</a:t>
            </a:r>
          </a:p>
          <a:p>
            <a:pPr lvl="1"/>
            <a:r>
              <a:rPr lang="en-US" dirty="0"/>
              <a:t>Set union (</a:t>
            </a:r>
            <a:r>
              <a:rPr lang="en-US" dirty="0">
                <a:sym typeface="Symbol"/>
              </a:rPr>
              <a:t>)</a:t>
            </a:r>
          </a:p>
          <a:p>
            <a:pPr lvl="1"/>
            <a:r>
              <a:rPr lang="en-US" dirty="0"/>
              <a:t>Set difference 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Rename (</a:t>
            </a:r>
            <a:r>
              <a:rPr lang="en-US" dirty="0">
                <a:sym typeface="Symbol"/>
              </a:rPr>
              <a:t>)</a:t>
            </a:r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Join (⋈)</a:t>
            </a:r>
          </a:p>
          <a:p>
            <a:pPr lvl="1"/>
            <a:r>
              <a:rPr lang="en-US" dirty="0"/>
              <a:t>Group by… aggregation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295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39680" progId="Equation.3">
                    <p:embed/>
                  </p:oleObj>
                </mc:Choice>
                <mc:Fallback>
                  <p:oleObj name="Equation" r:id="rId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806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new </a:t>
            </a:r>
            <a:r>
              <a:rPr lang="en-US" dirty="0" err="1"/>
              <a:t>tuples</a:t>
            </a:r>
            <a:r>
              <a:rPr lang="en-US" dirty="0"/>
              <a:t> with appropriate attributes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</a:t>
            </a:r>
            <a:r>
              <a:rPr lang="en-US" dirty="0" err="1"/>
              <a:t>tuples</a:t>
            </a:r>
            <a:r>
              <a:rPr lang="en-US" dirty="0"/>
              <a:t>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871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Finding shortest paths</a:t>
            </a:r>
          </a:p>
          <a:p>
            <a:pPr lvl="1"/>
            <a:r>
              <a:rPr lang="en-GB" dirty="0"/>
              <a:t>Routing Internet traffic and UPS trucks</a:t>
            </a:r>
          </a:p>
          <a:p>
            <a:r>
              <a:rPr lang="en-GB" dirty="0"/>
              <a:t>Finding minimum spanning trees</a:t>
            </a:r>
          </a:p>
          <a:p>
            <a:pPr lvl="1"/>
            <a:r>
              <a:rPr lang="en-GB" dirty="0"/>
              <a:t>Telco laying down </a:t>
            </a:r>
            <a:r>
              <a:rPr lang="en-GB" dirty="0" err="1"/>
              <a:t>fiber</a:t>
            </a:r>
            <a:endParaRPr lang="en-GB" dirty="0"/>
          </a:p>
          <a:p>
            <a:r>
              <a:rPr lang="en-GB" dirty="0"/>
              <a:t>Finding Max Flow</a:t>
            </a:r>
          </a:p>
          <a:p>
            <a:pPr lvl="1"/>
            <a:r>
              <a:rPr lang="en-GB" dirty="0"/>
              <a:t>Airline scheduling</a:t>
            </a:r>
          </a:p>
          <a:p>
            <a:r>
              <a:rPr lang="en-GB" dirty="0"/>
              <a:t>Identify “special” nodes and communities</a:t>
            </a:r>
          </a:p>
          <a:p>
            <a:pPr lvl="1"/>
            <a:r>
              <a:rPr lang="en-GB" dirty="0"/>
              <a:t>Breaking up terrorist cells, spread of avian flu</a:t>
            </a:r>
          </a:p>
          <a:p>
            <a:r>
              <a:rPr lang="en-GB" dirty="0"/>
              <a:t>Bipartite matching</a:t>
            </a:r>
          </a:p>
          <a:p>
            <a:pPr lvl="1"/>
            <a:r>
              <a:rPr lang="en-GB" dirty="0"/>
              <a:t>Monster.com, Match.com</a:t>
            </a:r>
          </a:p>
          <a:p>
            <a:r>
              <a:rPr lang="en-GB" dirty="0"/>
              <a:t>And of course... PageRank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39680" progId="Equation.3">
                    <p:embed/>
                  </p:oleObj>
                </mc:Choice>
                <mc:Fallback>
                  <p:oleObj name="Equation" r:id="rId2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6461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Easy!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only </a:t>
            </a:r>
            <a:r>
              <a:rPr lang="en-US" dirty="0" err="1"/>
              <a:t>tuples</a:t>
            </a:r>
            <a:r>
              <a:rPr lang="en-US" dirty="0"/>
              <a:t> that meet criteria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</a:t>
            </a:r>
            <a:r>
              <a:rPr lang="en-US" dirty="0" err="1"/>
              <a:t>tuples</a:t>
            </a:r>
            <a:r>
              <a:rPr lang="en-US" dirty="0"/>
              <a:t> becomes important</a:t>
            </a:r>
          </a:p>
          <a:p>
            <a:pPr lvl="1"/>
            <a:r>
              <a:rPr lang="en-US" dirty="0"/>
              <a:t>Relational databases take advantage of compression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1029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by…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is the average time spent per URL?</a:t>
            </a:r>
          </a:p>
          <a:p>
            <a:r>
              <a:rPr lang="en-US" dirty="0"/>
              <a:t>In SQL: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url</a:t>
            </a:r>
            <a:r>
              <a:rPr lang="en-US" dirty="0"/>
              <a:t>, AVG(time) FROM visits GROUP BY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In MapReduce:</a:t>
            </a:r>
          </a:p>
          <a:p>
            <a:pPr lvl="1"/>
            <a:r>
              <a:rPr lang="en-US" dirty="0"/>
              <a:t>Map over </a:t>
            </a:r>
            <a:r>
              <a:rPr lang="en-US" dirty="0" err="1"/>
              <a:t>tuples</a:t>
            </a:r>
            <a:r>
              <a:rPr lang="en-US" dirty="0"/>
              <a:t>, emit time, keyed by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Framework automatically groups values by keys</a:t>
            </a:r>
          </a:p>
          <a:p>
            <a:pPr lvl="1"/>
            <a:r>
              <a:rPr lang="en-US" dirty="0"/>
              <a:t>Compute average in reducer</a:t>
            </a:r>
          </a:p>
          <a:p>
            <a:pPr lvl="1"/>
            <a:r>
              <a:rPr lang="en-US" dirty="0"/>
              <a:t>Optimize with combiners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8233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Joins</a:t>
            </a:r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86000" cy="381000"/>
            <a:chOff x="3124200" y="1143000"/>
            <a:chExt cx="22860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86000" cy="381000"/>
            <a:chOff x="3124200" y="1143000"/>
            <a:chExt cx="228600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86000" cy="381000"/>
            <a:chOff x="3124200" y="1143000"/>
            <a:chExt cx="228600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86000" cy="381000"/>
            <a:chOff x="3124200" y="1143000"/>
            <a:chExt cx="228600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86000" cy="381000"/>
            <a:chOff x="3124200" y="1143000"/>
            <a:chExt cx="228600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86000" cy="381000"/>
            <a:chOff x="3124200" y="1143000"/>
            <a:chExt cx="228600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86000" cy="381000"/>
            <a:chOff x="3124200" y="1143000"/>
            <a:chExt cx="228600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86000" cy="381000"/>
            <a:chOff x="3124200" y="1143000"/>
            <a:chExt cx="228600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6963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938" y="44196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One-to-One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810000" y="44196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One-to-Many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Many-to-Many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49"/>
          <p:cNvCxnSpPr>
            <a:cxnSpLocks noChangeShapeType="1"/>
            <a:stCxn id="7" idx="5"/>
            <a:endCxn id="12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1" name="Straight Connector 51"/>
          <p:cNvCxnSpPr>
            <a:cxnSpLocks noChangeShapeType="1"/>
            <a:stCxn id="7" idx="5"/>
            <a:endCxn id="10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2" name="Straight Connector 54"/>
          <p:cNvCxnSpPr>
            <a:cxnSpLocks noChangeShapeType="1"/>
            <a:stCxn id="7" idx="5"/>
            <a:endCxn id="14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3" name="Straight Connector 57"/>
          <p:cNvCxnSpPr>
            <a:cxnSpLocks noChangeShapeType="1"/>
            <a:stCxn id="13" idx="6"/>
            <a:endCxn id="12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4" name="Straight Connector 60"/>
          <p:cNvCxnSpPr>
            <a:cxnSpLocks noChangeShapeType="1"/>
            <a:stCxn id="17" idx="7"/>
            <a:endCxn id="12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5" name="Straight Connector 64"/>
          <p:cNvCxnSpPr>
            <a:cxnSpLocks noChangeShapeType="1"/>
            <a:stCxn id="8" idx="3"/>
            <a:endCxn id="11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Straight Connector 67"/>
          <p:cNvCxnSpPr>
            <a:cxnSpLocks noChangeShapeType="1"/>
            <a:stCxn id="16" idx="1"/>
            <a:endCxn id="11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7" name="Straight Connector 70"/>
          <p:cNvCxnSpPr>
            <a:cxnSpLocks noChangeShapeType="1"/>
            <a:stCxn id="18" idx="1"/>
            <a:endCxn id="15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8" name="Straight Connector 74"/>
          <p:cNvCxnSpPr>
            <a:cxnSpLocks noChangeShapeType="1"/>
            <a:stCxn id="18" idx="1"/>
            <a:endCxn id="13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9" name="Straight Connector 77"/>
          <p:cNvCxnSpPr>
            <a:cxnSpLocks noChangeShapeType="1"/>
            <a:stCxn id="20" idx="2"/>
            <a:endCxn id="19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0" name="Straight Connector 80"/>
          <p:cNvCxnSpPr>
            <a:cxnSpLocks noChangeShapeType="1"/>
            <a:stCxn id="21" idx="1"/>
            <a:endCxn id="19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" name="Straight Connector 89"/>
          <p:cNvCxnSpPr>
            <a:cxnSpLocks noChangeShapeType="1"/>
            <a:stCxn id="23" idx="2"/>
            <a:endCxn id="22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2" name="Straight Connector 94"/>
          <p:cNvCxnSpPr>
            <a:cxnSpLocks noChangeShapeType="1"/>
            <a:stCxn id="24" idx="1"/>
            <a:endCxn id="22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3" name="Straight Connector 97"/>
          <p:cNvCxnSpPr>
            <a:cxnSpLocks noChangeShapeType="1"/>
            <a:stCxn id="26" idx="1"/>
            <a:endCxn id="22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4" name="Straight Connector 104"/>
          <p:cNvCxnSpPr>
            <a:cxnSpLocks noChangeShapeType="1"/>
            <a:stCxn id="27" idx="1"/>
            <a:endCxn id="25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5" name="Straight Connector 10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6" name="Straight Connector 113"/>
          <p:cNvCxnSpPr>
            <a:cxnSpLocks noChangeShapeType="1"/>
            <a:stCxn id="31" idx="1"/>
            <a:endCxn id="28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7" name="Straight Connector 116"/>
          <p:cNvCxnSpPr>
            <a:cxnSpLocks noChangeShapeType="1"/>
            <a:stCxn id="29" idx="3"/>
            <a:endCxn id="30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8" name="Straight Connector 120"/>
          <p:cNvCxnSpPr>
            <a:cxnSpLocks noChangeShapeType="1"/>
            <a:stCxn id="39" idx="1"/>
            <a:endCxn id="36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9" name="Straight Connector 123"/>
          <p:cNvCxnSpPr>
            <a:cxnSpLocks noChangeShapeType="1"/>
            <a:stCxn id="35" idx="2"/>
            <a:endCxn id="34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0" name="Straight Connector 127"/>
          <p:cNvCxnSpPr>
            <a:cxnSpLocks noChangeShapeType="1"/>
            <a:stCxn id="37" idx="1"/>
            <a:endCxn id="32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1" name="Straight Connector 130"/>
          <p:cNvCxnSpPr>
            <a:cxnSpLocks noChangeShapeType="1"/>
            <a:stCxn id="33" idx="3"/>
            <a:endCxn id="38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2632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  <a:p>
            <a:r>
              <a:rPr lang="en-US" dirty="0"/>
              <a:t>Map-side join</a:t>
            </a:r>
          </a:p>
          <a:p>
            <a:r>
              <a:rPr lang="en-US" dirty="0"/>
              <a:t>In-memory join</a:t>
            </a:r>
          </a:p>
          <a:p>
            <a:pPr lvl="1"/>
            <a:r>
              <a:rPr lang="en-US" dirty="0"/>
              <a:t>Striped variant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5494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group by join key</a:t>
            </a:r>
          </a:p>
          <a:p>
            <a:pPr lvl="1"/>
            <a:r>
              <a:rPr lang="en-US" dirty="0"/>
              <a:t>Map over both sets of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Emit </a:t>
            </a:r>
            <a:r>
              <a:rPr lang="en-US" dirty="0" err="1"/>
              <a:t>tuple</a:t>
            </a:r>
            <a:r>
              <a:rPr lang="en-US" dirty="0"/>
              <a:t> as value with join key as the intermediate key</a:t>
            </a:r>
          </a:p>
          <a:p>
            <a:pPr lvl="1"/>
            <a:r>
              <a:rPr lang="en-US" dirty="0"/>
              <a:t>Execution framework brings together </a:t>
            </a:r>
            <a:r>
              <a:rPr lang="en-US" dirty="0" err="1"/>
              <a:t>tuples</a:t>
            </a:r>
            <a:r>
              <a:rPr lang="en-US" dirty="0"/>
              <a:t> sharing the same key</a:t>
            </a:r>
          </a:p>
          <a:p>
            <a:pPr lvl="1"/>
            <a:r>
              <a:rPr lang="en-US" dirty="0"/>
              <a:t>Perform actual join in reducer</a:t>
            </a:r>
          </a:p>
          <a:p>
            <a:pPr lvl="1"/>
            <a:r>
              <a:rPr lang="en-US" dirty="0"/>
              <a:t>Similar to a “sort-merge join” in database terminology</a:t>
            </a:r>
          </a:p>
          <a:p>
            <a:r>
              <a:rPr lang="en-US" dirty="0"/>
              <a:t>Two variants</a:t>
            </a:r>
          </a:p>
          <a:p>
            <a:pPr lvl="1"/>
            <a:r>
              <a:rPr lang="en-US" dirty="0"/>
              <a:t>1-to-1 joins</a:t>
            </a:r>
          </a:p>
          <a:p>
            <a:pPr lvl="1"/>
            <a:r>
              <a:rPr lang="en-US" dirty="0"/>
              <a:t>1-to-many and many-to-many joins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295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Map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Reduce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no guarantee if R is going to come first or 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4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1-to-many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Map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Reduce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…</a:t>
            </a:r>
            <a:endParaRPr lang="en-US" b="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the problem?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43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V-to-K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In reducer…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key encountered: 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with records from other set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key encountered: hold in memory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with records from other 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algorithms typically involve:</a:t>
            </a:r>
          </a:p>
          <a:p>
            <a:pPr lvl="1"/>
            <a:r>
              <a:rPr lang="en-GB" dirty="0"/>
              <a:t>Performing computations at each node: based on node features, edge features, and local link structure</a:t>
            </a:r>
          </a:p>
          <a:p>
            <a:pPr lvl="1"/>
            <a:r>
              <a:rPr lang="en-GB" dirty="0"/>
              <a:t>Propagating computations: “traversing” the graph</a:t>
            </a:r>
          </a:p>
          <a:p>
            <a:r>
              <a:rPr lang="en-GB" dirty="0"/>
              <a:t>Key questions:</a:t>
            </a:r>
          </a:p>
          <a:p>
            <a:pPr lvl="1"/>
            <a:r>
              <a:rPr lang="en-GB" dirty="0"/>
              <a:t>How do you represent graph data in MapReduce?</a:t>
            </a:r>
          </a:p>
          <a:p>
            <a:pPr lvl="1"/>
            <a:r>
              <a:rPr lang="en-GB" dirty="0"/>
              <a:t>How do you traverse a graph in MapReduce?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Reduce-side Join: many-to-many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keys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+mn-lt"/>
              </a:rPr>
              <a:t>values</a:t>
            </a:r>
            <a:endParaRPr lang="en-US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>
                <a:solidFill>
                  <a:schemeClr val="bg1"/>
                </a:solidFill>
                <a:latin typeface="+mn-lt"/>
              </a:rPr>
              <a:t>In reducer…</a:t>
            </a:r>
            <a:endParaRPr lang="en-US" sz="2400" kern="0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Hold in memory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with records from other set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>
                <a:solidFill>
                  <a:schemeClr val="bg1"/>
                </a:solidFill>
                <a:latin typeface="+mn-lt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the problem?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0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Basic Idea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829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257169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63849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310509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R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3638490"/>
            <a:ext cx="2286000" cy="381000"/>
            <a:chOff x="3124200" y="1143000"/>
            <a:chExt cx="2286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600" y="2038290"/>
            <a:ext cx="2286000" cy="381000"/>
            <a:chOff x="3124200" y="1143000"/>
            <a:chExt cx="2286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3105090"/>
            <a:ext cx="2286000" cy="381000"/>
            <a:chOff x="3124200" y="1143000"/>
            <a:chExt cx="22860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2571690"/>
            <a:ext cx="2286000" cy="381000"/>
            <a:chOff x="3124200" y="1143000"/>
            <a:chExt cx="2286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solidFill>
                    <a:schemeClr val="bg1"/>
                  </a:solidFill>
                  <a:latin typeface="+mn-lt"/>
                </a:rPr>
                <a:t>S</a:t>
              </a:r>
              <a:r>
                <a:rPr lang="en-US" b="0" kern="0" baseline="-25000" dirty="0">
                  <a:solidFill>
                    <a:schemeClr val="bg1"/>
                  </a:solidFill>
                  <a:latin typeface="+mn-lt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323305" y="344719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93389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</a:rPr>
              <a:t>A sequential scan through both datasets to join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(called a “merge join” in database terminology)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74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Map-side Join: Parallel Scans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datasets are sorted by join key, join can be accomplished by a scan over both datasets</a:t>
            </a:r>
          </a:p>
          <a:p>
            <a:r>
              <a:rPr lang="en-US" dirty="0"/>
              <a:t>How can we accomplish this in parallel?</a:t>
            </a:r>
          </a:p>
          <a:p>
            <a:pPr lvl="1"/>
            <a:r>
              <a:rPr lang="en-US" dirty="0"/>
              <a:t>Partition and sort both datasets in the same manner</a:t>
            </a:r>
          </a:p>
          <a:p>
            <a:r>
              <a:rPr lang="en-US" dirty="0"/>
              <a:t>In MapReduce:</a:t>
            </a:r>
          </a:p>
          <a:p>
            <a:pPr lvl="1"/>
            <a:r>
              <a:rPr lang="en-US" dirty="0"/>
              <a:t>Map over one dataset, read from other corresponding partition</a:t>
            </a:r>
          </a:p>
          <a:p>
            <a:pPr lvl="1"/>
            <a:r>
              <a:rPr lang="en-US" dirty="0"/>
              <a:t>No reducers necessary (unless to repartition or resort)</a:t>
            </a:r>
          </a:p>
          <a:p>
            <a:r>
              <a:rPr lang="en-US" dirty="0"/>
              <a:t>Consistently partitioned datasets: realistic to expect?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8232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load one dataset into memory, stream over other dataset</a:t>
            </a:r>
          </a:p>
          <a:p>
            <a:pPr lvl="1"/>
            <a:r>
              <a:rPr lang="en-US" dirty="0"/>
              <a:t>Works if R &lt;&lt; S and R fits into memory</a:t>
            </a:r>
          </a:p>
          <a:p>
            <a:pPr lvl="1"/>
            <a:r>
              <a:rPr lang="en-US" dirty="0"/>
              <a:t>Called a “hash join” in database terminology</a:t>
            </a:r>
          </a:p>
          <a:p>
            <a:r>
              <a:rPr lang="en-US" dirty="0"/>
              <a:t>MapReduce implementation</a:t>
            </a:r>
          </a:p>
          <a:p>
            <a:pPr lvl="1"/>
            <a:r>
              <a:rPr lang="en-US" dirty="0"/>
              <a:t>Distribute R to all nodes</a:t>
            </a:r>
          </a:p>
          <a:p>
            <a:pPr lvl="1"/>
            <a:r>
              <a:rPr lang="en-US" dirty="0"/>
              <a:t>Map over S, each mapper loads R in memory, hashed by join key</a:t>
            </a:r>
          </a:p>
          <a:p>
            <a:pPr lvl="1"/>
            <a:r>
              <a:rPr lang="en-US" dirty="0"/>
              <a:t>For every </a:t>
            </a:r>
            <a:r>
              <a:rPr lang="en-US" dirty="0" err="1"/>
              <a:t>tuple</a:t>
            </a:r>
            <a:r>
              <a:rPr lang="en-US" dirty="0"/>
              <a:t> in S, look up join key in R</a:t>
            </a:r>
          </a:p>
          <a:p>
            <a:pPr lvl="1"/>
            <a:r>
              <a:rPr lang="en-US" dirty="0"/>
              <a:t>No reducers, unless for regrouping or resorting </a:t>
            </a:r>
            <a:r>
              <a:rPr lang="en-US" dirty="0" err="1"/>
              <a:t>tuples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715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Join: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Striped variant:</a:t>
            </a:r>
          </a:p>
          <a:p>
            <a:pPr lvl="1"/>
            <a:r>
              <a:rPr lang="en-US" dirty="0"/>
              <a:t>R too big to fit into memory? </a:t>
            </a:r>
          </a:p>
          <a:p>
            <a:pPr lvl="1"/>
            <a:r>
              <a:rPr lang="en-US" dirty="0"/>
              <a:t>Divide R into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R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err="1"/>
              <a:t>s.t</a:t>
            </a:r>
            <a:r>
              <a:rPr lang="en-US" dirty="0"/>
              <a:t>. each </a:t>
            </a:r>
            <a:r>
              <a:rPr lang="en-US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fits into memory</a:t>
            </a:r>
          </a:p>
          <a:p>
            <a:pPr lvl="1"/>
            <a:r>
              <a:rPr lang="en-US" dirty="0"/>
              <a:t>Perform in-memory join: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, </a:t>
            </a:r>
            <a:r>
              <a:rPr lang="en-US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⋈ S</a:t>
            </a:r>
          </a:p>
          <a:p>
            <a:pPr lvl="1"/>
            <a:r>
              <a:rPr lang="en-US" dirty="0"/>
              <a:t>Take the union of all join results</a:t>
            </a:r>
          </a:p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Replace 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9578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28800" y="5221069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Database layer: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800 eight-core Linux servers running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MySQL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574957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Caching servers: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Technology Review (July/August, 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64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join:</a:t>
            </a:r>
          </a:p>
          <a:p>
            <a:pPr lvl="1"/>
            <a:r>
              <a:rPr lang="en-US" dirty="0"/>
              <a:t>Load R into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Replace in-memory hash lookup with </a:t>
            </a:r>
            <a:r>
              <a:rPr lang="en-US" dirty="0" err="1"/>
              <a:t>memcached</a:t>
            </a:r>
            <a:r>
              <a:rPr lang="en-US" dirty="0"/>
              <a:t> lookup</a:t>
            </a:r>
          </a:p>
          <a:p>
            <a:r>
              <a:rPr lang="en-US" dirty="0"/>
              <a:t>Capacity and scalability?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capacity &gt;&gt; RAM of individual node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scales out with cluster</a:t>
            </a:r>
          </a:p>
          <a:p>
            <a:r>
              <a:rPr lang="en-US" dirty="0"/>
              <a:t>Latency?</a:t>
            </a:r>
          </a:p>
          <a:p>
            <a:pPr lvl="1"/>
            <a:r>
              <a:rPr lang="en-US" dirty="0" err="1"/>
              <a:t>Memcached</a:t>
            </a:r>
            <a:r>
              <a:rPr lang="en-US" dirty="0"/>
              <a:t> is fast (basically, speed of network)</a:t>
            </a:r>
          </a:p>
          <a:p>
            <a:pPr lvl="1"/>
            <a:r>
              <a:rPr lang="en-US" dirty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See tech report by Lin et al. (2009)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4587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join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 join &gt; map-side join &gt; reduce-side join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Limitations of each?</a:t>
            </a:r>
          </a:p>
          <a:p>
            <a:pPr lvl="1"/>
            <a:r>
              <a:rPr lang="en-US" dirty="0"/>
              <a:t>In-memory join: memory</a:t>
            </a:r>
          </a:p>
          <a:p>
            <a:pPr lvl="1"/>
            <a:r>
              <a:rPr lang="en-US" dirty="0"/>
              <a:t>Map-side join: sort order and partitioning</a:t>
            </a:r>
          </a:p>
          <a:p>
            <a:pPr lvl="1"/>
            <a:r>
              <a:rPr lang="en-US" dirty="0"/>
              <a:t>Reduce-side join: general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97650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Relational Data: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algorithms for processing relational data:</a:t>
            </a:r>
          </a:p>
          <a:p>
            <a:pPr lvl="1"/>
            <a:r>
              <a:rPr lang="en-US" dirty="0"/>
              <a:t>Group by, sorting, partitioning are handled automatically by shuffle/sort in MapReduce</a:t>
            </a:r>
          </a:p>
          <a:p>
            <a:pPr lvl="1"/>
            <a:r>
              <a:rPr lang="en-US" dirty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/>
              <a:t>Multiple strategies for relational joins</a:t>
            </a:r>
          </a:p>
          <a:p>
            <a:r>
              <a:rPr lang="en-US" dirty="0"/>
              <a:t>Complex operations require multiple MapReduce jobs</a:t>
            </a:r>
          </a:p>
          <a:p>
            <a:pPr lvl="1"/>
            <a:r>
              <a:rPr lang="en-US" dirty="0"/>
              <a:t>Example: top ten URLs in terms of average time spent</a:t>
            </a:r>
          </a:p>
          <a:p>
            <a:pPr lvl="1"/>
            <a:r>
              <a:rPr lang="en-US" dirty="0"/>
              <a:t>Opportunities for automatic optimization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88970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Evolving roles for </a:t>
            </a:r>
            <a:br>
              <a:rPr lang="en-US" sz="3200" dirty="0"/>
            </a:br>
            <a:r>
              <a:rPr lang="en-US" sz="3200" dirty="0"/>
              <a:t>relational database and MapReduce</a:t>
            </a:r>
          </a:p>
        </p:txBody>
      </p:sp>
    </p:spTree>
    <p:extLst>
      <p:ext uri="{BB962C8B-B14F-4D97-AF65-F5344CB8AC3E}">
        <p14:creationId xmlns:p14="http://schemas.microsoft.com/office/powerpoint/2010/main" val="342685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= (V, E)</a:t>
            </a:r>
          </a:p>
          <a:p>
            <a:r>
              <a:rPr lang="en-US" dirty="0"/>
              <a:t>Two common representations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OLTP/OLAP/Hadoop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ETL</a:t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b="0" dirty="0">
                <a:solidFill>
                  <a:schemeClr val="bg2"/>
                </a:solidFill>
              </a:rPr>
              <a:t>(Extract, Transform, and Load)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Why does this make sense?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54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High-Level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is great for large-data processing!</a:t>
            </a:r>
          </a:p>
          <a:p>
            <a:pPr lvl="1"/>
            <a:r>
              <a:rPr lang="en-US" dirty="0"/>
              <a:t>But writing Java programs for everything is verbose and slow</a:t>
            </a:r>
          </a:p>
          <a:p>
            <a:pPr lvl="1"/>
            <a:r>
              <a:rPr lang="en-US" dirty="0"/>
              <a:t>Analysts don’t want to (or can’t) write Java</a:t>
            </a:r>
          </a:p>
          <a:p>
            <a:r>
              <a:rPr lang="en-US" dirty="0"/>
              <a:t>Solution: develop higher-level data processing languages</a:t>
            </a:r>
          </a:p>
          <a:p>
            <a:pPr lvl="1"/>
            <a:r>
              <a:rPr lang="en-US" dirty="0"/>
              <a:t>Hive: HQL is like SQL</a:t>
            </a:r>
          </a:p>
          <a:p>
            <a:pPr lvl="1"/>
            <a:r>
              <a:rPr lang="en-US" dirty="0"/>
              <a:t>Pig: Pig Latin is a bit like Perl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60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and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Hive: data warehousing application in Hadoop</a:t>
            </a:r>
          </a:p>
          <a:p>
            <a:pPr lvl="1"/>
            <a:r>
              <a:rPr lang="en-US" dirty="0"/>
              <a:t>Query language is HQL, variant of SQL</a:t>
            </a:r>
          </a:p>
          <a:p>
            <a:pPr lvl="1"/>
            <a:r>
              <a:rPr lang="en-US" dirty="0"/>
              <a:t>Tables stored on HDFS as flat files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Facebook</a:t>
            </a:r>
            <a:r>
              <a:rPr lang="en-US" dirty="0"/>
              <a:t>, now open source</a:t>
            </a:r>
          </a:p>
          <a:p>
            <a:r>
              <a:rPr lang="en-US" dirty="0"/>
              <a:t>Pig: large-scale data processing system</a:t>
            </a:r>
          </a:p>
          <a:p>
            <a:pPr lvl="1"/>
            <a:r>
              <a:rPr lang="en-US" dirty="0"/>
              <a:t>Scripts are written in Pig Latin, a dataflow language</a:t>
            </a:r>
          </a:p>
          <a:p>
            <a:pPr lvl="1"/>
            <a:r>
              <a:rPr lang="en-US" dirty="0"/>
              <a:t>Developed by Yahoo!, now open source</a:t>
            </a:r>
          </a:p>
          <a:p>
            <a:pPr lvl="1"/>
            <a:r>
              <a:rPr lang="en-US" dirty="0"/>
              <a:t>Roughly 1/3 of all Yahoo! internal jobs</a:t>
            </a:r>
          </a:p>
          <a:p>
            <a:r>
              <a:rPr lang="en-US" dirty="0"/>
              <a:t>Common idea:</a:t>
            </a:r>
          </a:p>
          <a:p>
            <a:pPr lvl="1"/>
            <a:r>
              <a:rPr lang="en-US" dirty="0"/>
              <a:t>Provide higher-level language to facilitate large-data processing</a:t>
            </a:r>
          </a:p>
          <a:p>
            <a:pPr lvl="1"/>
            <a:r>
              <a:rPr lang="en-US" dirty="0"/>
              <a:t>Higher-level language “compiles down” to Hadoop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18000" r="18000"/>
          <a:stretch>
            <a:fillRect/>
          </a:stretch>
        </p:blipFill>
        <p:spPr>
          <a:xfrm>
            <a:off x="7239000" y="2819400"/>
            <a:ext cx="168249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iv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14400"/>
            <a:ext cx="1795299" cy="1606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97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looks similar to an SQL database</a:t>
            </a:r>
          </a:p>
          <a:p>
            <a:r>
              <a:rPr lang="en-US" dirty="0"/>
              <a:t>Relational join on two tables:</a:t>
            </a:r>
          </a:p>
          <a:p>
            <a:pPr lvl="1"/>
            <a:r>
              <a:rPr lang="en-US" dirty="0"/>
              <a:t>Table of word counts from Shakespeare collection</a:t>
            </a:r>
          </a:p>
          <a:p>
            <a:pPr lvl="1"/>
            <a:r>
              <a:rPr lang="en-US" dirty="0"/>
              <a:t>Table of word counts from the bible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Material drawn from </a:t>
            </a:r>
            <a:r>
              <a:rPr lang="en-US" sz="1000" b="0" dirty="0" err="1">
                <a:solidFill>
                  <a:schemeClr val="bg2"/>
                </a:solidFill>
              </a:rPr>
              <a:t>Cloudera</a:t>
            </a:r>
            <a:r>
              <a:rPr lang="en-US" sz="1000" b="0" dirty="0">
                <a:solidFill>
                  <a:schemeClr val="bg2"/>
                </a:solidFill>
              </a:rPr>
              <a:t> training VM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9718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SELECT </a:t>
            </a:r>
            <a:r>
              <a:rPr lang="en-US" b="0" dirty="0" err="1">
                <a:solidFill>
                  <a:schemeClr val="bg1"/>
                </a:solidFill>
              </a:rPr>
              <a:t>s.word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0" dirty="0" err="1">
                <a:solidFill>
                  <a:schemeClr val="bg1"/>
                </a:solidFill>
              </a:rPr>
              <a:t>k.freq</a:t>
            </a:r>
            <a:r>
              <a:rPr lang="en-US" b="0" dirty="0">
                <a:solidFill>
                  <a:schemeClr val="bg1"/>
                </a:solidFill>
              </a:rPr>
              <a:t> FROM </a:t>
            </a:r>
            <a:r>
              <a:rPr lang="en-US" b="0" dirty="0" err="1">
                <a:solidFill>
                  <a:schemeClr val="bg1"/>
                </a:solidFill>
              </a:rPr>
              <a:t>shakespeare</a:t>
            </a:r>
            <a:r>
              <a:rPr lang="en-US" b="0" dirty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>
                <a:solidFill>
                  <a:schemeClr val="bg1"/>
                </a:solidFill>
              </a:rPr>
              <a:t>  JOIN bible k ON (</a:t>
            </a:r>
            <a:r>
              <a:rPr lang="en-US" b="0" dirty="0" err="1">
                <a:solidFill>
                  <a:schemeClr val="bg1"/>
                </a:solidFill>
              </a:rPr>
              <a:t>s.word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k.word</a:t>
            </a:r>
            <a:r>
              <a:rPr lang="en-US" b="0" dirty="0">
                <a:solidFill>
                  <a:schemeClr val="bg1"/>
                </a:solidFill>
              </a:rPr>
              <a:t>) WHERE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 &gt;= 1 AND </a:t>
            </a:r>
            <a:r>
              <a:rPr lang="en-US" b="0" dirty="0" err="1">
                <a:solidFill>
                  <a:schemeClr val="bg1"/>
                </a:solidFill>
              </a:rPr>
              <a:t>k.freq</a:t>
            </a:r>
            <a:r>
              <a:rPr lang="en-US" b="0" dirty="0">
                <a:solidFill>
                  <a:schemeClr val="bg1"/>
                </a:solidFill>
              </a:rPr>
              <a:t> &gt;= 1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  ORDER BY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 DESC LIMIT 10;</a:t>
            </a:r>
          </a:p>
          <a:p>
            <a:endParaRPr lang="en-US" b="0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chemeClr val="bg1"/>
                </a:solidFill>
              </a:rPr>
              <a:t>the	25848	62394</a:t>
            </a:r>
          </a:p>
          <a:p>
            <a:r>
              <a:rPr lang="en-US" b="0" dirty="0">
                <a:solidFill>
                  <a:schemeClr val="bg1"/>
                </a:solidFill>
              </a:rPr>
              <a:t>I	23031	8854</a:t>
            </a:r>
          </a:p>
          <a:p>
            <a:r>
              <a:rPr lang="en-US" b="0" dirty="0">
                <a:solidFill>
                  <a:schemeClr val="bg1"/>
                </a:solidFill>
              </a:rPr>
              <a:t>and	19671	38985</a:t>
            </a:r>
          </a:p>
          <a:p>
            <a:r>
              <a:rPr lang="en-US" b="0" dirty="0">
                <a:solidFill>
                  <a:schemeClr val="bg1"/>
                </a:solidFill>
              </a:rPr>
              <a:t>to	18038	13526</a:t>
            </a:r>
          </a:p>
          <a:p>
            <a:r>
              <a:rPr lang="en-US" b="0" dirty="0">
                <a:solidFill>
                  <a:schemeClr val="bg1"/>
                </a:solidFill>
              </a:rPr>
              <a:t>of	16700	34654</a:t>
            </a:r>
          </a:p>
          <a:p>
            <a:r>
              <a:rPr lang="en-US" b="0" dirty="0">
                <a:solidFill>
                  <a:schemeClr val="bg1"/>
                </a:solidFill>
              </a:rPr>
              <a:t>a	14170	8057</a:t>
            </a:r>
          </a:p>
          <a:p>
            <a:r>
              <a:rPr lang="en-US" b="0" dirty="0">
                <a:solidFill>
                  <a:schemeClr val="bg1"/>
                </a:solidFill>
              </a:rPr>
              <a:t>you	12702	2720</a:t>
            </a:r>
          </a:p>
          <a:p>
            <a:r>
              <a:rPr lang="en-US" b="0" dirty="0">
                <a:solidFill>
                  <a:schemeClr val="bg1"/>
                </a:solidFill>
              </a:rPr>
              <a:t>my	11297	4135</a:t>
            </a:r>
          </a:p>
          <a:p>
            <a:r>
              <a:rPr lang="en-US" b="0" dirty="0">
                <a:solidFill>
                  <a:schemeClr val="bg1"/>
                </a:solidFill>
              </a:rPr>
              <a:t>in	10797	12445</a:t>
            </a:r>
          </a:p>
          <a:p>
            <a:r>
              <a:rPr lang="en-US" b="0" dirty="0">
                <a:solidFill>
                  <a:schemeClr val="bg1"/>
                </a:solidFill>
              </a:rPr>
              <a:t>is	8882	6884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15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Hive: Behind the Scenes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02603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SELECT </a:t>
            </a:r>
            <a:r>
              <a:rPr lang="en-US" b="0" dirty="0" err="1">
                <a:solidFill>
                  <a:schemeClr val="bg1"/>
                </a:solidFill>
              </a:rPr>
              <a:t>s.word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, </a:t>
            </a:r>
            <a:r>
              <a:rPr lang="en-US" b="0" dirty="0" err="1">
                <a:solidFill>
                  <a:schemeClr val="bg1"/>
                </a:solidFill>
              </a:rPr>
              <a:t>k.freq</a:t>
            </a:r>
            <a:r>
              <a:rPr lang="en-US" b="0" dirty="0">
                <a:solidFill>
                  <a:schemeClr val="bg1"/>
                </a:solidFill>
              </a:rPr>
              <a:t> FROM </a:t>
            </a:r>
            <a:r>
              <a:rPr lang="en-US" b="0" dirty="0" err="1">
                <a:solidFill>
                  <a:schemeClr val="bg1"/>
                </a:solidFill>
              </a:rPr>
              <a:t>shakespeare</a:t>
            </a:r>
            <a:r>
              <a:rPr lang="en-US" b="0" dirty="0">
                <a:solidFill>
                  <a:schemeClr val="bg1"/>
                </a:solidFill>
              </a:rPr>
              <a:t> s </a:t>
            </a:r>
          </a:p>
          <a:p>
            <a:r>
              <a:rPr lang="en-US" b="0" dirty="0">
                <a:solidFill>
                  <a:schemeClr val="bg1"/>
                </a:solidFill>
              </a:rPr>
              <a:t>  JOIN bible k ON (</a:t>
            </a:r>
            <a:r>
              <a:rPr lang="en-US" b="0" dirty="0" err="1">
                <a:solidFill>
                  <a:schemeClr val="bg1"/>
                </a:solidFill>
              </a:rPr>
              <a:t>s.word</a:t>
            </a:r>
            <a:r>
              <a:rPr lang="en-US" b="0" dirty="0">
                <a:solidFill>
                  <a:schemeClr val="bg1"/>
                </a:solidFill>
              </a:rPr>
              <a:t> = </a:t>
            </a:r>
            <a:r>
              <a:rPr lang="en-US" b="0" dirty="0" err="1">
                <a:solidFill>
                  <a:schemeClr val="bg1"/>
                </a:solidFill>
              </a:rPr>
              <a:t>k.word</a:t>
            </a:r>
            <a:r>
              <a:rPr lang="en-US" b="0" dirty="0">
                <a:solidFill>
                  <a:schemeClr val="bg1"/>
                </a:solidFill>
              </a:rPr>
              <a:t>) WHERE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 &gt;= 1 AND </a:t>
            </a:r>
            <a:r>
              <a:rPr lang="en-US" b="0" dirty="0" err="1">
                <a:solidFill>
                  <a:schemeClr val="bg1"/>
                </a:solidFill>
              </a:rPr>
              <a:t>k.freq</a:t>
            </a:r>
            <a:r>
              <a:rPr lang="en-US" b="0" dirty="0">
                <a:solidFill>
                  <a:schemeClr val="bg1"/>
                </a:solidFill>
              </a:rPr>
              <a:t> &gt;= 1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  ORDER BY </a:t>
            </a:r>
            <a:r>
              <a:rPr lang="en-US" b="0" dirty="0" err="1">
                <a:solidFill>
                  <a:schemeClr val="bg1"/>
                </a:solidFill>
              </a:rPr>
              <a:t>s.freq</a:t>
            </a:r>
            <a:r>
              <a:rPr lang="en-US" b="0" dirty="0">
                <a:solidFill>
                  <a:schemeClr val="bg1"/>
                </a:solidFill>
              </a:rPr>
              <a:t> DESC LIMIT 10;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63370"/>
            <a:ext cx="6781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chemeClr val="bg1"/>
                </a:solidFill>
              </a:rPr>
              <a:t>(TOK_QUERY (TOK_FROM (TOK_JOIN (TOK_TABREF </a:t>
            </a:r>
            <a:r>
              <a:rPr lang="en-US" sz="900" b="0" dirty="0" err="1">
                <a:solidFill>
                  <a:schemeClr val="bg1"/>
                </a:solidFill>
              </a:rPr>
              <a:t>shakespeare</a:t>
            </a:r>
            <a:r>
              <a:rPr lang="en-US" sz="900" b="0" dirty="0">
                <a:solidFill>
                  <a:schemeClr val="bg1"/>
                </a:solidFill>
              </a:rPr>
              <a:t> s) (TOK_TABREF bible k) (= (. (TOK_TABLE_OR_COL s) word) (. (TOK_TABLE_OR_COL k) word)))) (TOK_INSERT (TOK_DESTINATION (TOK_DIR TOK_TMP_FILE)) (TOK_SELECT (TOK_SELEXPR (. (TOK_TABLE_OR_COL s) word)) (TOK_SELEXPR (. (TOK_TABLE_OR_COL s) freq)) (TOK_SELEXPR (. (TOK_TABLE_OR_COL k) freq))) (TOK_WHERE (AND (&gt;= (. (TOK_TABLE_OR_COL s) freq) 1) (&gt;= (. (TOK_TABLE_OR_COL k) freq) 1))) (TOK_ORDERBY (TOK_TABSORTCOLNAMEDESC (. (TOK_TABLE_OR_COL s) freq))) (TOK_LIMIT 10)))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3733800" y="25908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733800" y="4953000"/>
            <a:ext cx="838200" cy="838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58674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</a:rPr>
              <a:t>(one or more of MapReduce jobs)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35052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</a:rPr>
              <a:t>(Abstract Syntax Tree)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93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Hive: Behind the Scenes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5146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chemeClr val="bg1"/>
                </a:solidFill>
              </a:rPr>
              <a:t>STAGE DEPENDENCIES: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Stage-1 is a root stage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Stage-2 depends on stages: Stage-1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Stage-0 is a root stage</a:t>
            </a:r>
          </a:p>
          <a:p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STAGE PLANS: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Stage: Stage-1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s 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</a:t>
            </a:r>
            <a:r>
              <a:rPr lang="en-US" sz="700" b="0" dirty="0" err="1">
                <a:solidFill>
                  <a:schemeClr val="bg1"/>
                </a:solidFill>
              </a:rPr>
              <a:t>TableScan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alias: s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boolean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tag: 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k 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</a:t>
            </a:r>
            <a:r>
              <a:rPr lang="en-US" sz="700" b="0" dirty="0" err="1">
                <a:solidFill>
                  <a:schemeClr val="bg1"/>
                </a:solidFill>
              </a:rPr>
              <a:t>TableScan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alias: k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Filter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predicate: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(freq &gt;= 1)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boolean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Reduce Output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key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sort order: +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Map-reduce partition columns: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word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tag: 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value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freq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336935"/>
            <a:ext cx="4191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chemeClr val="bg1"/>
                </a:solidFill>
              </a:rPr>
              <a:t> Reduce Operator Tree: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Join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condition map: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Inner Join 0 to 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condition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0 {VALUE._col0} {VALUE._col1}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1 {VALUE._col0}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</a:t>
            </a:r>
            <a:r>
              <a:rPr lang="en-US" sz="700" b="0" dirty="0" err="1">
                <a:solidFill>
                  <a:schemeClr val="bg1"/>
                </a:solidFill>
              </a:rPr>
              <a:t>outputColumnNames</a:t>
            </a:r>
            <a:r>
              <a:rPr lang="en-US" sz="700" b="0" dirty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Filter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predicate: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((_col0 &gt;= 1) and (_col2 &gt;= 1))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boolean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Select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</a:t>
            </a:r>
            <a:r>
              <a:rPr lang="en-US" sz="700" b="0" dirty="0" err="1">
                <a:solidFill>
                  <a:schemeClr val="bg1"/>
                </a:solidFill>
              </a:rPr>
              <a:t>outputColumnNames</a:t>
            </a:r>
            <a:r>
              <a:rPr lang="en-US" sz="700" b="0" dirty="0">
                <a:solidFill>
                  <a:schemeClr val="bg1"/>
                </a:solidFill>
              </a:rPr>
              <a:t>: _col0, _col1, _col2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File Output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compressed: false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</a:t>
            </a:r>
            <a:r>
              <a:rPr lang="en-US" sz="700" b="0" dirty="0" err="1">
                <a:solidFill>
                  <a:schemeClr val="bg1"/>
                </a:solidFill>
              </a:rPr>
              <a:t>GlobalTableId</a:t>
            </a:r>
            <a:r>
              <a:rPr lang="en-US" sz="700" b="0" dirty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table: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input format: </a:t>
            </a:r>
            <a:r>
              <a:rPr lang="en-US" sz="700" b="0" dirty="0" err="1">
                <a:solidFill>
                  <a:schemeClr val="bg1"/>
                </a:solidFill>
              </a:rPr>
              <a:t>org.apache.hadoop.mapred.SequenceFileInputFormat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output format: </a:t>
            </a:r>
            <a:r>
              <a:rPr lang="en-US" sz="700" b="0" dirty="0" err="1">
                <a:solidFill>
                  <a:schemeClr val="bg1"/>
                </a:solidFill>
              </a:rPr>
              <a:t>org.apache.hadoop.hive.ql.io.HiveSequenceFileOutputFormat</a:t>
            </a:r>
            <a:endParaRPr lang="en-US" sz="700" b="0" dirty="0">
              <a:solidFill>
                <a:schemeClr val="bg1"/>
              </a:solidFill>
            </a:endParaRPr>
          </a:p>
          <a:p>
            <a:endParaRPr lang="en-US" sz="700" b="0" dirty="0">
              <a:solidFill>
                <a:schemeClr val="bg1"/>
              </a:solidFill>
            </a:endParaRPr>
          </a:p>
          <a:p>
            <a:endParaRPr lang="en-US" sz="7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33737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chemeClr val="bg1"/>
                </a:solidFill>
              </a:rPr>
              <a:t> Stage: Stage-2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Map Reduce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Alias -&gt; Map Operator Tree: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hdfs://localhost:8022/tmp/hive-training/364214370/10002 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Reduce Output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key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sort order: -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tag: -1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value expressions: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string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_col1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</a:t>
            </a:r>
            <a:r>
              <a:rPr lang="en-US" sz="700" b="0" dirty="0" err="1">
                <a:solidFill>
                  <a:schemeClr val="bg1"/>
                </a:solidFill>
              </a:rPr>
              <a:t>expr</a:t>
            </a:r>
            <a:r>
              <a:rPr lang="en-US" sz="700" b="0" dirty="0">
                <a:solidFill>
                  <a:schemeClr val="bg1"/>
                </a:solidFill>
              </a:rPr>
              <a:t>: _col2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  type: </a:t>
            </a:r>
            <a:r>
              <a:rPr lang="en-US" sz="700" b="0" dirty="0" err="1">
                <a:solidFill>
                  <a:schemeClr val="bg1"/>
                </a:solidFill>
              </a:rPr>
              <a:t>int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Reduce Operator Tree: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Extract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Limit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File Output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compressed: false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</a:t>
            </a:r>
            <a:r>
              <a:rPr lang="en-US" sz="700" b="0" dirty="0" err="1">
                <a:solidFill>
                  <a:schemeClr val="bg1"/>
                </a:solidFill>
              </a:rPr>
              <a:t>GlobalTableId</a:t>
            </a:r>
            <a:r>
              <a:rPr lang="en-US" sz="700" b="0" dirty="0">
                <a:solidFill>
                  <a:schemeClr val="bg1"/>
                </a:solidFill>
              </a:rPr>
              <a:t>: 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table: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            input format: </a:t>
            </a:r>
            <a:r>
              <a:rPr lang="en-US" sz="700" b="0" dirty="0" err="1">
                <a:solidFill>
                  <a:schemeClr val="bg1"/>
                </a:solidFill>
              </a:rPr>
              <a:t>org.apache.hadoop.mapred.TextInputFormat</a:t>
            </a:r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                 output format: </a:t>
            </a:r>
            <a:r>
              <a:rPr lang="en-US" sz="700" b="0" dirty="0" err="1">
                <a:solidFill>
                  <a:schemeClr val="bg1"/>
                </a:solidFill>
              </a:rPr>
              <a:t>org.apache.hadoop.hive.ql.io.HiveIgnoreKeyTextOutputFormat</a:t>
            </a:r>
            <a:endParaRPr lang="en-US" sz="700" b="0" dirty="0">
              <a:solidFill>
                <a:schemeClr val="bg1"/>
              </a:solidFill>
            </a:endParaRPr>
          </a:p>
          <a:p>
            <a:endParaRPr lang="en-US" sz="700" b="0" dirty="0">
              <a:solidFill>
                <a:schemeClr val="bg1"/>
              </a:solidFill>
            </a:endParaRPr>
          </a:p>
          <a:p>
            <a:endParaRPr lang="en-US" sz="700" b="0" dirty="0">
              <a:solidFill>
                <a:schemeClr val="bg1"/>
              </a:solidFill>
            </a:endParaRPr>
          </a:p>
          <a:p>
            <a:r>
              <a:rPr lang="en-US" sz="700" b="0" dirty="0">
                <a:solidFill>
                  <a:schemeClr val="bg1"/>
                </a:solidFill>
              </a:rPr>
              <a:t> Stage: Stage-0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Fetch Operator</a:t>
            </a:r>
          </a:p>
          <a:p>
            <a:r>
              <a:rPr lang="en-US" sz="700" b="0" dirty="0">
                <a:solidFill>
                  <a:schemeClr val="bg1"/>
                </a:solidFill>
              </a:rPr>
              <a:t>      limit: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336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Pig: Example</a:t>
            </a:r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/>
        </p:nvGraphicFramePr>
        <p:xfrm>
          <a:off x="442912" y="2438400"/>
          <a:ext cx="4052888" cy="294799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User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Url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-65" charset="0"/>
                        <a:ea typeface="ＭＳ Ｐゴシック" pitchFamily="48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8:00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bbc.com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10:00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Amy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flickr.com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10:05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12:00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/>
        </p:nvGraphicFramePr>
        <p:xfrm>
          <a:off x="4876800" y="2438400"/>
          <a:ext cx="3657600" cy="294799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83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Url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-65" charset="0"/>
                        <a:ea typeface="ＭＳ Ｐゴシック" pitchFamily="48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PageRank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cnn.com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News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bbc.com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News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flickr.com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Photos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espn.com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Sports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-65" charset="0"/>
                          <a:ea typeface="ＭＳ Ｐゴシック" pitchFamily="48" charset="-128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93913" y="175260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Visits</a:t>
            </a:r>
            <a:endParaRPr lang="en-US" sz="1200" dirty="0">
              <a:solidFill>
                <a:schemeClr val="bg1"/>
              </a:solidFill>
              <a:latin typeface="+mn-lt"/>
              <a:ea typeface="ＭＳ Ｐゴシック" pitchFamily="4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64262" y="1752600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 err="1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  Info</a:t>
            </a:r>
            <a:endParaRPr lang="en-US" sz="1200" dirty="0">
              <a:solidFill>
                <a:schemeClr val="bg1"/>
              </a:solidFill>
              <a:latin typeface="+mn-lt"/>
              <a:ea typeface="ＭＳ Ｐゴシック" pitchFamily="48" charset="-128"/>
            </a:endParaRP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2500312" y="5486400"/>
            <a:ext cx="76200" cy="533400"/>
            <a:chOff x="1931889" y="4648200"/>
            <a:chExt cx="76200" cy="533400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</p:grp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6781800" y="5486400"/>
            <a:ext cx="76200" cy="533400"/>
            <a:chOff x="1931889" y="4648200"/>
            <a:chExt cx="76200" cy="53340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chemeClr val="bg1"/>
                </a:solidFill>
                <a:latin typeface="Calibri" pitchFamily="-65" charset="0"/>
                <a:ea typeface="ＭＳ Ｐゴシック" pitchFamily="48" charset="-128"/>
              </a:endParaRPr>
            </a:p>
          </p:txBody>
        </p:sp>
      </p:grp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442913" y="1143000"/>
            <a:ext cx="832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  <a:ea typeface="ＭＳ Ｐゴシック" pitchFamily="48" charset="-128"/>
              </a:rPr>
              <a:t>Task: Find the top 10 most visited pages in each category</a:t>
            </a:r>
          </a:p>
        </p:txBody>
      </p:sp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73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1828800" y="1905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4154488" y="3581400"/>
            <a:ext cx="569912" cy="381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Straight Arrow Connector 40"/>
          <p:cNvCxnSpPr>
            <a:cxnSpLocks noChangeShapeType="1"/>
            <a:stCxn id="35" idx="2"/>
          </p:cNvCxnSpPr>
          <p:nvPr/>
        </p:nvCxnSpPr>
        <p:spPr bwMode="auto">
          <a:xfrm rot="5400000">
            <a:off x="6096000" y="3352800"/>
            <a:ext cx="457200" cy="762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2971800" y="2667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Query Plan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762000" y="1447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Visits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1524000" y="2209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url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2743200" y="2971800"/>
            <a:ext cx="1981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url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count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715000" y="30480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Url Info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4343400" y="3962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Join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on url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4343400" y="4724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category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4154488" y="5486400"/>
            <a:ext cx="2362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category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top10(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urls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)</a:t>
            </a:r>
          </a:p>
        </p:txBody>
      </p:sp>
      <p:cxnSp>
        <p:nvCxnSpPr>
          <p:cNvPr id="42" name="Straight Arrow Connector 41"/>
          <p:cNvCxnSpPr>
            <a:cxnSpLocks noChangeShapeType="1"/>
            <a:stCxn id="36" idx="2"/>
            <a:endCxn id="37" idx="0"/>
          </p:cNvCxnSpPr>
          <p:nvPr/>
        </p:nvCxnSpPr>
        <p:spPr bwMode="auto">
          <a:xfrm rot="5400000">
            <a:off x="5181601" y="4572000"/>
            <a:ext cx="304800" cy="3175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Straight Arrow Connector 42"/>
          <p:cNvCxnSpPr>
            <a:cxnSpLocks noChangeShapeType="1"/>
            <a:stCxn id="37" idx="2"/>
            <a:endCxn id="38" idx="0"/>
          </p:cNvCxnSpPr>
          <p:nvPr/>
        </p:nvCxnSpPr>
        <p:spPr bwMode="auto">
          <a:xfrm rot="16200000" flipH="1">
            <a:off x="5182394" y="5333206"/>
            <a:ext cx="304800" cy="1588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183188" y="6248400"/>
            <a:ext cx="304800" cy="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8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9655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Script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3058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visits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load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chemeClr val="accent2"/>
                </a:solidFill>
                <a:latin typeface="+mn-lt"/>
              </a:rPr>
              <a:t>‘/data/visits’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as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(user,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time);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gVisits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group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visits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solidFill>
                  <a:srgbClr val="F79646"/>
                </a:solidFill>
                <a:latin typeface="+mn-lt"/>
              </a:rPr>
              <a:t>foreach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gVisits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generate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count(visits);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urlInfo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load</a:t>
            </a:r>
            <a:r>
              <a:rPr lang="en-US" sz="2400" b="0" kern="0" dirty="0">
                <a:latin typeface="+mn-lt"/>
              </a:rPr>
              <a:t> </a:t>
            </a:r>
            <a:r>
              <a:rPr lang="en-US" sz="2400" b="0" kern="0" dirty="0">
                <a:solidFill>
                  <a:srgbClr val="C0504D"/>
                </a:solidFill>
                <a:latin typeface="+mn-lt"/>
              </a:rPr>
              <a:t>‘/data/</a:t>
            </a:r>
            <a:r>
              <a:rPr lang="en-US" sz="2400" b="0" kern="0" dirty="0" err="1">
                <a:solidFill>
                  <a:srgbClr val="C0504D"/>
                </a:solidFill>
                <a:latin typeface="+mn-lt"/>
              </a:rPr>
              <a:t>urlInfo</a:t>
            </a:r>
            <a:r>
              <a:rPr lang="en-US" sz="2400" b="0" kern="0" dirty="0">
                <a:solidFill>
                  <a:srgbClr val="C0504D"/>
                </a:solidFill>
                <a:latin typeface="+mn-lt"/>
              </a:rPr>
              <a:t>’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as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category,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pRank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join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urlInfo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url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gCategories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group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visitCounts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by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category;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sz="2400" b="0" kern="0" dirty="0" err="1">
                <a:solidFill>
                  <a:srgbClr val="F79646"/>
                </a:solidFill>
                <a:latin typeface="+mn-lt"/>
              </a:rPr>
              <a:t>foreach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gCategories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kern="0" dirty="0">
                <a:solidFill>
                  <a:srgbClr val="F79646"/>
                </a:solidFill>
                <a:latin typeface="+mn-lt"/>
              </a:rPr>
              <a:t>generate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top(visitCounts,10);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endParaRPr lang="en-US" sz="24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Arial" charset="0"/>
              <a:buNone/>
              <a:defRPr/>
            </a:pP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store 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 into ‘/data/</a:t>
            </a:r>
            <a:r>
              <a:rPr lang="en-US" sz="2400" b="0" kern="0" dirty="0" err="1">
                <a:solidFill>
                  <a:schemeClr val="bg1"/>
                </a:solidFill>
                <a:latin typeface="+mn-lt"/>
              </a:rPr>
              <a:t>topUrls</a:t>
            </a:r>
            <a:r>
              <a:rPr lang="en-US" sz="2400" b="0" kern="0" dirty="0">
                <a:solidFill>
                  <a:schemeClr val="bg1"/>
                </a:solidFill>
                <a:latin typeface="+mn-lt"/>
              </a:rPr>
              <a:t>’;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7929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>
            <a:off x="1828800" y="1905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>
            <a:off x="4154488" y="3581400"/>
            <a:ext cx="569912" cy="381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64" idx="2"/>
          </p:cNvCxnSpPr>
          <p:nvPr/>
        </p:nvCxnSpPr>
        <p:spPr bwMode="auto">
          <a:xfrm rot="5400000">
            <a:off x="6096000" y="3352800"/>
            <a:ext cx="457200" cy="7620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>
            <a:off x="2971800" y="2667000"/>
            <a:ext cx="457200" cy="30480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762000" y="1447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Visits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1524000" y="22098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url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2743200" y="2971800"/>
            <a:ext cx="1981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url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count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15000" y="30480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Load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Url Info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4343400" y="3962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Join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on url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4343400" y="472440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00"/>
                </a:solidFill>
                <a:latin typeface="Calibri" pitchFamily="34" charset="0"/>
              </a:rPr>
              <a:t>Group </a:t>
            </a:r>
            <a:r>
              <a:rPr lang="en-US">
                <a:solidFill>
                  <a:srgbClr val="FFFFFF"/>
                </a:solidFill>
                <a:latin typeface="Calibri" pitchFamily="34" charset="0"/>
              </a:rPr>
              <a:t>by category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4154488" y="5486400"/>
            <a:ext cx="2362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Foreach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Calibri" pitchFamily="34" charset="0"/>
              </a:rPr>
              <a:t>category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</a:rPr>
              <a:t>generate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top10(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urls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)</a:t>
            </a:r>
          </a:p>
        </p:txBody>
      </p:sp>
      <p:cxnSp>
        <p:nvCxnSpPr>
          <p:cNvPr id="68" name="Straight Arrow Connector 67"/>
          <p:cNvCxnSpPr>
            <a:cxnSpLocks noChangeShapeType="1"/>
            <a:stCxn id="65" idx="2"/>
            <a:endCxn id="66" idx="0"/>
          </p:cNvCxnSpPr>
          <p:nvPr/>
        </p:nvCxnSpPr>
        <p:spPr bwMode="auto">
          <a:xfrm rot="5400000">
            <a:off x="5181601" y="4572000"/>
            <a:ext cx="304800" cy="3175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Arrow Connector 68"/>
          <p:cNvCxnSpPr>
            <a:cxnSpLocks noChangeShapeType="1"/>
            <a:stCxn id="66" idx="2"/>
            <a:endCxn id="67" idx="0"/>
          </p:cNvCxnSpPr>
          <p:nvPr/>
        </p:nvCxnSpPr>
        <p:spPr bwMode="auto">
          <a:xfrm rot="16200000" flipH="1">
            <a:off x="5182394" y="5333206"/>
            <a:ext cx="304800" cy="1588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5183188" y="6248400"/>
            <a:ext cx="304800" cy="0"/>
          </a:xfrm>
          <a:prstGeom prst="straightConnector1">
            <a:avLst/>
          </a:prstGeom>
          <a:noFill/>
          <a:ln w="25400">
            <a:solidFill>
              <a:srgbClr val="99CCCC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Script in Hadoop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33400" y="1371600"/>
            <a:ext cx="3200400" cy="990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>
                  <a:alpha val="20999"/>
                </a:srgbClr>
              </a:gs>
              <a:gs pos="100000">
                <a:srgbClr val="3F80CD">
                  <a:alpha val="20999"/>
                </a:srgbClr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048000" y="1304925"/>
            <a:ext cx="760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371600" y="2476500"/>
            <a:ext cx="3657600" cy="1257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>
                  <a:alpha val="20999"/>
                </a:srgbClr>
              </a:gs>
              <a:gs pos="100000">
                <a:srgbClr val="3F80CD">
                  <a:alpha val="20999"/>
                </a:srgbClr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962400" y="2419350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332413" y="2590800"/>
            <a:ext cx="2897187" cy="1504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467600" y="2647950"/>
            <a:ext cx="88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4000500" y="4267200"/>
            <a:ext cx="2819400" cy="265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58000" y="4171950"/>
            <a:ext cx="132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4000500" y="4687888"/>
            <a:ext cx="2819400" cy="2651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886575" y="4572000"/>
            <a:ext cx="88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Map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sz="2800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3962400" y="5078413"/>
            <a:ext cx="2819400" cy="1169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934200" y="53435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Reduce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6" name="TextBox 3"/>
          <p:cNvSpPr txBox="1">
            <a:spLocks noChangeArrowheads="1"/>
          </p:cNvSpPr>
          <p:nvPr/>
        </p:nvSpPr>
        <p:spPr bwMode="auto">
          <a:xfrm>
            <a:off x="0" y="6611938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b="0" dirty="0">
                <a:solidFill>
                  <a:schemeClr val="bg2"/>
                </a:solidFill>
              </a:rPr>
              <a:t>Pig Slides adapted from Olston et al. (SIGMOD 2008)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08B073-952C-4081-9AC7-D5FCF8D919B0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3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34506</TotalTime>
  <Words>5327</Words>
  <Application>Microsoft Macintosh PowerPoint</Application>
  <PresentationFormat>On-screen Show (4:3)</PresentationFormat>
  <Paragraphs>1223</Paragraphs>
  <Slides>101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Arial Black</vt:lpstr>
      <vt:lpstr>Calibri</vt:lpstr>
      <vt:lpstr>Wingdings</vt:lpstr>
      <vt:lpstr>Default Design</vt:lpstr>
      <vt:lpstr>Equation</vt:lpstr>
      <vt:lpstr>并行和分布式计算 Parallel and Distributed Computing  第 14 讲 MAPREDUCE图算法与数据库 </vt:lpstr>
      <vt:lpstr>目录</vt:lpstr>
      <vt:lpstr>PowerPoint Presentation</vt:lpstr>
      <vt:lpstr>Today’s Agenda</vt:lpstr>
      <vt:lpstr>What’s a graph?</vt:lpstr>
      <vt:lpstr>PowerPoint Presentation</vt:lpstr>
      <vt:lpstr>Some Graph Problems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Single 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 Source Shortest Path</vt:lpstr>
      <vt:lpstr>Finding the Shortest Path</vt:lpstr>
      <vt:lpstr>PowerPoint Presentation</vt:lpstr>
      <vt:lpstr>Visualizing Parallel BFS</vt:lpstr>
      <vt:lpstr>From Intuition to Algorithm</vt:lpstr>
      <vt:lpstr>Multiple Iterations Needed</vt:lpstr>
      <vt:lpstr>BFS Pseudo-Code</vt:lpstr>
      <vt:lpstr>Stopping Criterion</vt:lpstr>
      <vt:lpstr>Comparison to Dijkstra</vt:lpstr>
      <vt:lpstr>Weighted Edges</vt:lpstr>
      <vt:lpstr>Stopping Criterion</vt:lpstr>
      <vt:lpstr>Additional Complexities</vt:lpstr>
      <vt:lpstr>Stopping Criterion</vt:lpstr>
      <vt:lpstr>Graphs and MapReduce</vt:lpstr>
      <vt:lpstr>Random Walks Over the Web</vt:lpstr>
      <vt:lpstr>PageRank: Defined</vt:lpstr>
      <vt:lpstr>Computing PageRank</vt:lpstr>
      <vt:lpstr>Simplified PageRank</vt:lpstr>
      <vt:lpstr>Sample PageRank Iteration (1)</vt:lpstr>
      <vt:lpstr>Sample PageRank Iteration (2)</vt:lpstr>
      <vt:lpstr>PageRank in MapReduce</vt:lpstr>
      <vt:lpstr>PageRank Pseudo-Code</vt:lpstr>
      <vt:lpstr>Complete PageRank</vt:lpstr>
      <vt:lpstr>PageRank Convergence</vt:lpstr>
      <vt:lpstr>Beyond PageRank</vt:lpstr>
      <vt:lpstr>Efficient Graph Algorithms</vt:lpstr>
      <vt:lpstr>PowerPoint Presentation</vt:lpstr>
      <vt:lpstr>Local Aggregation</vt:lpstr>
      <vt:lpstr>Questions?</vt:lpstr>
      <vt:lpstr>PowerPoint Presentation</vt:lpstr>
      <vt:lpstr>Today’s Agenda</vt:lpstr>
      <vt:lpstr>Big Data Analysis</vt:lpstr>
      <vt:lpstr>Relational Databases vs. MapReduce</vt:lpstr>
      <vt:lpstr>Database Workloads</vt:lpstr>
      <vt:lpstr>One Database or Two?</vt:lpstr>
      <vt:lpstr>OLTP/OLAP Architecture</vt:lpstr>
      <vt:lpstr>OLTP/OLAP Integration</vt:lpstr>
      <vt:lpstr>Business Intelligence</vt:lpstr>
      <vt:lpstr>OLTP/OLAP Architecture: Hadoop?</vt:lpstr>
      <vt:lpstr>OLTP/OLAP/Hadoop Architecture</vt:lpstr>
      <vt:lpstr>ETL Bottleneck</vt:lpstr>
      <vt:lpstr>MapReduce algorithms  for processing relational data</vt:lpstr>
      <vt:lpstr>Design Pattern: Secondary Sorting</vt:lpstr>
      <vt:lpstr>Secondary Sorting: Solutions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Evolving roles for  relational database and MapReduce</vt:lpstr>
      <vt:lpstr>OLTP/OLAP/Hadoop Architecture</vt:lpstr>
      <vt:lpstr>Need for High-Level Languages</vt:lpstr>
      <vt:lpstr>Hive and Pig</vt:lpstr>
      <vt:lpstr>Hive: Example</vt:lpstr>
      <vt:lpstr>Hive: Behind the Scenes</vt:lpstr>
      <vt:lpstr>Hive: Behind the Scenes</vt:lpstr>
      <vt:lpstr>Pig: Example</vt:lpstr>
      <vt:lpstr>Pig Query Plan</vt:lpstr>
      <vt:lpstr>Pig Script</vt:lpstr>
      <vt:lpstr>Pig Script in Hadoop</vt:lpstr>
      <vt:lpstr>Parallel Databases  MapReduce</vt:lpstr>
      <vt:lpstr>Questions?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Qi Zhang</cp:lastModifiedBy>
  <cp:revision>7201</cp:revision>
  <dcterms:created xsi:type="dcterms:W3CDTF">2009-04-21T05:05:25Z</dcterms:created>
  <dcterms:modified xsi:type="dcterms:W3CDTF">2023-05-25T07:36:40Z</dcterms:modified>
</cp:coreProperties>
</file>