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68"/>
  </p:notesMasterIdLst>
  <p:sldIdLst>
    <p:sldId id="256" r:id="rId2"/>
    <p:sldId id="335" r:id="rId3"/>
    <p:sldId id="286" r:id="rId4"/>
    <p:sldId id="287" r:id="rId5"/>
    <p:sldId id="358" r:id="rId6"/>
    <p:sldId id="288" r:id="rId7"/>
    <p:sldId id="290" r:id="rId8"/>
    <p:sldId id="291" r:id="rId9"/>
    <p:sldId id="292" r:id="rId10"/>
    <p:sldId id="293" r:id="rId11"/>
    <p:sldId id="294" r:id="rId12"/>
    <p:sldId id="289" r:id="rId13"/>
    <p:sldId id="295" r:id="rId14"/>
    <p:sldId id="395" r:id="rId15"/>
    <p:sldId id="396" r:id="rId16"/>
    <p:sldId id="397" r:id="rId17"/>
    <p:sldId id="398" r:id="rId18"/>
    <p:sldId id="399" r:id="rId19"/>
    <p:sldId id="400" r:id="rId20"/>
    <p:sldId id="401" r:id="rId21"/>
    <p:sldId id="402" r:id="rId22"/>
    <p:sldId id="403" r:id="rId23"/>
    <p:sldId id="404" r:id="rId24"/>
    <p:sldId id="307" r:id="rId25"/>
    <p:sldId id="405" r:id="rId26"/>
    <p:sldId id="406" r:id="rId27"/>
    <p:sldId id="407" r:id="rId28"/>
    <p:sldId id="408" r:id="rId29"/>
    <p:sldId id="409" r:id="rId30"/>
    <p:sldId id="313" r:id="rId31"/>
    <p:sldId id="410" r:id="rId32"/>
    <p:sldId id="273" r:id="rId33"/>
    <p:sldId id="411" r:id="rId34"/>
    <p:sldId id="412" r:id="rId35"/>
    <p:sldId id="413" r:id="rId36"/>
    <p:sldId id="392" r:id="rId37"/>
    <p:sldId id="296" r:id="rId38"/>
    <p:sldId id="297" r:id="rId39"/>
    <p:sldId id="298" r:id="rId40"/>
    <p:sldId id="299" r:id="rId41"/>
    <p:sldId id="300" r:id="rId42"/>
    <p:sldId id="301" r:id="rId43"/>
    <p:sldId id="302" r:id="rId44"/>
    <p:sldId id="303" r:id="rId45"/>
    <p:sldId id="304" r:id="rId46"/>
    <p:sldId id="305" r:id="rId47"/>
    <p:sldId id="306" r:id="rId48"/>
    <p:sldId id="308" r:id="rId49"/>
    <p:sldId id="309" r:id="rId50"/>
    <p:sldId id="310" r:id="rId51"/>
    <p:sldId id="311" r:id="rId52"/>
    <p:sldId id="312" r:id="rId53"/>
    <p:sldId id="393" r:id="rId54"/>
    <p:sldId id="394" r:id="rId55"/>
    <p:sldId id="314" r:id="rId56"/>
    <p:sldId id="316" r:id="rId57"/>
    <p:sldId id="317" r:id="rId58"/>
    <p:sldId id="318" r:id="rId59"/>
    <p:sldId id="319" r:id="rId60"/>
    <p:sldId id="315" r:id="rId61"/>
    <p:sldId id="320" r:id="rId62"/>
    <p:sldId id="326" r:id="rId63"/>
    <p:sldId id="322" r:id="rId64"/>
    <p:sldId id="321" r:id="rId65"/>
    <p:sldId id="323" r:id="rId66"/>
    <p:sldId id="267"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7"/>
    <p:restoredTop sz="93209"/>
  </p:normalViewPr>
  <p:slideViewPr>
    <p:cSldViewPr snapToGrid="0">
      <p:cViewPr varScale="1">
        <p:scale>
          <a:sx n="122" d="100"/>
          <a:sy n="122" d="100"/>
        </p:scale>
        <p:origin x="472" y="1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501E4-2F38-EB46-B131-CBC17317FB5F}" type="datetimeFigureOut">
              <a:rPr lang="en-CN" smtClean="0"/>
              <a:t>2023/1/27</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FDB99-8EF4-CB44-B440-B8509EB52378}" type="slidenum">
              <a:rPr lang="en-CN" smtClean="0"/>
              <a:t>‹#›</a:t>
            </a:fld>
            <a:endParaRPr lang="en-CN"/>
          </a:p>
        </p:txBody>
      </p:sp>
    </p:spTree>
    <p:extLst>
      <p:ext uri="{BB962C8B-B14F-4D97-AF65-F5344CB8AC3E}">
        <p14:creationId xmlns:p14="http://schemas.microsoft.com/office/powerpoint/2010/main" val="150752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C4574A-0326-4201-93E8-EEDD9B428DCC}" type="slidenum">
              <a:rPr lang="zh-CN" altLang="en-US" smtClean="0"/>
              <a:t>3</a:t>
            </a:fld>
            <a:endParaRPr lang="zh-CN" altLang="en-US"/>
          </a:p>
        </p:txBody>
      </p:sp>
    </p:spTree>
    <p:extLst>
      <p:ext uri="{BB962C8B-B14F-4D97-AF65-F5344CB8AC3E}">
        <p14:creationId xmlns:p14="http://schemas.microsoft.com/office/powerpoint/2010/main" val="536336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和</a:t>
            </a:r>
            <a:r>
              <a:rPr lang="en-US" altLang="zh-CN" dirty="0"/>
              <a:t>e</a:t>
            </a:r>
            <a:r>
              <a:rPr lang="zh-CN" altLang="en-US" dirty="0"/>
              <a:t>的例子</a:t>
            </a:r>
          </a:p>
        </p:txBody>
      </p:sp>
      <p:sp>
        <p:nvSpPr>
          <p:cNvPr id="4" name="灯片编号占位符 3"/>
          <p:cNvSpPr>
            <a:spLocks noGrp="1"/>
          </p:cNvSpPr>
          <p:nvPr>
            <p:ph type="sldNum" sz="quarter" idx="10"/>
          </p:nvPr>
        </p:nvSpPr>
        <p:spPr/>
        <p:txBody>
          <a:bodyPr/>
          <a:lstStyle/>
          <a:p>
            <a:fld id="{C7C4574A-0326-4201-93E8-EEDD9B428DCC}" type="slidenum">
              <a:rPr lang="zh-CN" altLang="en-US" smtClean="0"/>
              <a:t>32</a:t>
            </a:fld>
            <a:endParaRPr lang="zh-CN" altLang="en-US"/>
          </a:p>
        </p:txBody>
      </p:sp>
    </p:spTree>
    <p:extLst>
      <p:ext uri="{BB962C8B-B14F-4D97-AF65-F5344CB8AC3E}">
        <p14:creationId xmlns:p14="http://schemas.microsoft.com/office/powerpoint/2010/main" val="416050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NSF</a:t>
            </a:r>
            <a:r>
              <a:rPr lang="zh-CN" altLang="en-US" dirty="0"/>
              <a:t>文件服务器是无状态的，不支持文件加锁</a:t>
            </a:r>
            <a:endParaRPr lang="en-US" altLang="zh-CN" dirty="0"/>
          </a:p>
          <a:p>
            <a:endParaRPr lang="en-US" altLang="zh-CN" dirty="0"/>
          </a:p>
          <a:p>
            <a:r>
              <a:rPr lang="zh-CN" altLang="en-US" dirty="0"/>
              <a:t>一组对等进程在没有服务器的情况下，协调它们对共享资源的访问，停车场</a:t>
            </a:r>
          </a:p>
        </p:txBody>
      </p:sp>
      <p:sp>
        <p:nvSpPr>
          <p:cNvPr id="4" name="灯片编号占位符 3"/>
          <p:cNvSpPr>
            <a:spLocks noGrp="1"/>
          </p:cNvSpPr>
          <p:nvPr>
            <p:ph type="sldNum" sz="quarter" idx="10"/>
          </p:nvPr>
        </p:nvSpPr>
        <p:spPr/>
        <p:txBody>
          <a:bodyPr/>
          <a:lstStyle/>
          <a:p>
            <a:fld id="{31A93C35-D58D-4CA5-9A8D-D507CADA0EC3}" type="slidenum">
              <a:rPr lang="zh-CN" altLang="en-US" smtClean="0"/>
              <a:t>37</a:t>
            </a:fld>
            <a:endParaRPr lang="zh-CN" altLang="en-US"/>
          </a:p>
        </p:txBody>
      </p:sp>
    </p:spTree>
    <p:extLst>
      <p:ext uri="{BB962C8B-B14F-4D97-AF65-F5344CB8AC3E}">
        <p14:creationId xmlns:p14="http://schemas.microsoft.com/office/powerpoint/2010/main" val="3619387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选举的过程</a:t>
            </a:r>
          </a:p>
        </p:txBody>
      </p:sp>
      <p:sp>
        <p:nvSpPr>
          <p:cNvPr id="4" name="灯片编号占位符 3"/>
          <p:cNvSpPr>
            <a:spLocks noGrp="1"/>
          </p:cNvSpPr>
          <p:nvPr>
            <p:ph type="sldNum" sz="quarter" idx="10"/>
          </p:nvPr>
        </p:nvSpPr>
        <p:spPr/>
        <p:txBody>
          <a:bodyPr/>
          <a:lstStyle/>
          <a:p>
            <a:fld id="{31A93C35-D58D-4CA5-9A8D-D507CADA0EC3}" type="slidenum">
              <a:rPr lang="zh-CN" altLang="en-US" smtClean="0"/>
              <a:t>49</a:t>
            </a:fld>
            <a:endParaRPr lang="zh-CN" altLang="en-US"/>
          </a:p>
        </p:txBody>
      </p:sp>
    </p:spTree>
    <p:extLst>
      <p:ext uri="{BB962C8B-B14F-4D97-AF65-F5344CB8AC3E}">
        <p14:creationId xmlns:p14="http://schemas.microsoft.com/office/powerpoint/2010/main" val="4292145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安全性说明</a:t>
            </a:r>
          </a:p>
        </p:txBody>
      </p:sp>
      <p:sp>
        <p:nvSpPr>
          <p:cNvPr id="4" name="灯片编号占位符 3"/>
          <p:cNvSpPr>
            <a:spLocks noGrp="1"/>
          </p:cNvSpPr>
          <p:nvPr>
            <p:ph type="sldNum" sz="quarter" idx="10"/>
          </p:nvPr>
        </p:nvSpPr>
        <p:spPr/>
        <p:txBody>
          <a:bodyPr/>
          <a:lstStyle/>
          <a:p>
            <a:fld id="{31A93C35-D58D-4CA5-9A8D-D507CADA0EC3}" type="slidenum">
              <a:rPr lang="zh-CN" altLang="en-US" smtClean="0"/>
              <a:t>51</a:t>
            </a:fld>
            <a:endParaRPr lang="zh-CN" altLang="en-US"/>
          </a:p>
        </p:txBody>
      </p:sp>
    </p:spTree>
    <p:extLst>
      <p:ext uri="{BB962C8B-B14F-4D97-AF65-F5344CB8AC3E}">
        <p14:creationId xmlns:p14="http://schemas.microsoft.com/office/powerpoint/2010/main" val="2461339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为什么需要选举算法：中央服务器算法变种的例子，</a:t>
            </a:r>
          </a:p>
        </p:txBody>
      </p:sp>
      <p:sp>
        <p:nvSpPr>
          <p:cNvPr id="4" name="灯片编号占位符 3"/>
          <p:cNvSpPr>
            <a:spLocks noGrp="1"/>
          </p:cNvSpPr>
          <p:nvPr>
            <p:ph type="sldNum" sz="quarter" idx="10"/>
          </p:nvPr>
        </p:nvSpPr>
        <p:spPr/>
        <p:txBody>
          <a:bodyPr/>
          <a:lstStyle/>
          <a:p>
            <a:fld id="{31A93C35-D58D-4CA5-9A8D-D507CADA0EC3}" type="slidenum">
              <a:rPr lang="zh-CN" altLang="en-US" smtClean="0"/>
              <a:t>55</a:t>
            </a:fld>
            <a:endParaRPr lang="zh-CN" altLang="en-US"/>
          </a:p>
        </p:txBody>
      </p:sp>
    </p:spTree>
    <p:extLst>
      <p:ext uri="{BB962C8B-B14F-4D97-AF65-F5344CB8AC3E}">
        <p14:creationId xmlns:p14="http://schemas.microsoft.com/office/powerpoint/2010/main" val="784427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A93C35-D58D-4CA5-9A8D-D507CADA0EC3}" type="slidenum">
              <a:rPr lang="zh-CN" altLang="en-US" smtClean="0"/>
              <a:t>63</a:t>
            </a:fld>
            <a:endParaRPr lang="zh-CN" altLang="en-US"/>
          </a:p>
        </p:txBody>
      </p:sp>
    </p:spTree>
    <p:extLst>
      <p:ext uri="{BB962C8B-B14F-4D97-AF65-F5344CB8AC3E}">
        <p14:creationId xmlns:p14="http://schemas.microsoft.com/office/powerpoint/2010/main" val="182910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垃圾收集的例子</a:t>
            </a:r>
          </a:p>
        </p:txBody>
      </p:sp>
      <p:sp>
        <p:nvSpPr>
          <p:cNvPr id="4" name="灯片编号占位符 3"/>
          <p:cNvSpPr>
            <a:spLocks noGrp="1"/>
          </p:cNvSpPr>
          <p:nvPr>
            <p:ph type="sldNum" sz="quarter" idx="10"/>
          </p:nvPr>
        </p:nvSpPr>
        <p:spPr/>
        <p:txBody>
          <a:bodyPr/>
          <a:lstStyle/>
          <a:p>
            <a:fld id="{C7C4574A-0326-4201-93E8-EEDD9B428DCC}" type="slidenum">
              <a:rPr lang="zh-CN" altLang="en-US" smtClean="0"/>
              <a:t>4</a:t>
            </a:fld>
            <a:endParaRPr lang="zh-CN" altLang="en-US"/>
          </a:p>
        </p:txBody>
      </p:sp>
    </p:spTree>
    <p:extLst>
      <p:ext uri="{BB962C8B-B14F-4D97-AF65-F5344CB8AC3E}">
        <p14:creationId xmlns:p14="http://schemas.microsoft.com/office/powerpoint/2010/main" val="152229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垃圾收集的例子</a:t>
            </a:r>
          </a:p>
        </p:txBody>
      </p:sp>
      <p:sp>
        <p:nvSpPr>
          <p:cNvPr id="4" name="灯片编号占位符 3"/>
          <p:cNvSpPr>
            <a:spLocks noGrp="1"/>
          </p:cNvSpPr>
          <p:nvPr>
            <p:ph type="sldNum" sz="quarter" idx="10"/>
          </p:nvPr>
        </p:nvSpPr>
        <p:spPr/>
        <p:txBody>
          <a:bodyPr/>
          <a:lstStyle/>
          <a:p>
            <a:fld id="{C7C4574A-0326-4201-93E8-EEDD9B428DCC}" type="slidenum">
              <a:rPr lang="zh-CN" altLang="en-US" smtClean="0"/>
              <a:t>5</a:t>
            </a:fld>
            <a:endParaRPr lang="zh-CN" altLang="en-US"/>
          </a:p>
        </p:txBody>
      </p:sp>
    </p:spTree>
    <p:extLst>
      <p:ext uri="{BB962C8B-B14F-4D97-AF65-F5344CB8AC3E}">
        <p14:creationId xmlns:p14="http://schemas.microsoft.com/office/powerpoint/2010/main" val="191865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C4574A-0326-4201-93E8-EEDD9B428DCC}" type="slidenum">
              <a:rPr lang="zh-CN" altLang="en-US" smtClean="0"/>
              <a:t>6</a:t>
            </a:fld>
            <a:endParaRPr lang="zh-CN" altLang="en-US"/>
          </a:p>
        </p:txBody>
      </p:sp>
    </p:spTree>
    <p:extLst>
      <p:ext uri="{BB962C8B-B14F-4D97-AF65-F5344CB8AC3E}">
        <p14:creationId xmlns:p14="http://schemas.microsoft.com/office/powerpoint/2010/main" val="153349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时钟运行快了如何处理的例子，</a:t>
            </a:r>
            <a:r>
              <a:rPr lang="en-US" altLang="zh-CN" dirty="0"/>
              <a:t>MAKE</a:t>
            </a:r>
            <a:endParaRPr lang="zh-CN" altLang="en-US" dirty="0"/>
          </a:p>
        </p:txBody>
      </p:sp>
      <p:sp>
        <p:nvSpPr>
          <p:cNvPr id="4" name="灯片编号占位符 3"/>
          <p:cNvSpPr>
            <a:spLocks noGrp="1"/>
          </p:cNvSpPr>
          <p:nvPr>
            <p:ph type="sldNum" sz="quarter" idx="10"/>
          </p:nvPr>
        </p:nvSpPr>
        <p:spPr/>
        <p:txBody>
          <a:bodyPr/>
          <a:lstStyle/>
          <a:p>
            <a:fld id="{C7C4574A-0326-4201-93E8-EEDD9B428DCC}" type="slidenum">
              <a:rPr lang="zh-CN" altLang="en-US" smtClean="0"/>
              <a:t>13</a:t>
            </a:fld>
            <a:endParaRPr lang="zh-CN" altLang="en-US"/>
          </a:p>
        </p:txBody>
      </p:sp>
    </p:spTree>
    <p:extLst>
      <p:ext uri="{BB962C8B-B14F-4D97-AF65-F5344CB8AC3E}">
        <p14:creationId xmlns:p14="http://schemas.microsoft.com/office/powerpoint/2010/main" val="194373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Min</a:t>
            </a:r>
            <a:r>
              <a:rPr lang="zh-CN" altLang="en-US" dirty="0"/>
              <a:t>时间的说明</a:t>
            </a:r>
          </a:p>
        </p:txBody>
      </p:sp>
      <p:sp>
        <p:nvSpPr>
          <p:cNvPr id="4" name="灯片编号占位符 3"/>
          <p:cNvSpPr>
            <a:spLocks noGrp="1"/>
          </p:cNvSpPr>
          <p:nvPr>
            <p:ph type="sldNum" sz="quarter" idx="10"/>
          </p:nvPr>
        </p:nvSpPr>
        <p:spPr/>
        <p:txBody>
          <a:bodyPr/>
          <a:lstStyle/>
          <a:p>
            <a:fld id="{C7C4574A-0326-4201-93E8-EEDD9B428DCC}" type="slidenum">
              <a:rPr lang="zh-CN" altLang="en-US" smtClean="0"/>
              <a:t>15</a:t>
            </a:fld>
            <a:endParaRPr lang="zh-CN" altLang="en-US"/>
          </a:p>
        </p:txBody>
      </p:sp>
    </p:spTree>
    <p:extLst>
      <p:ext uri="{BB962C8B-B14F-4D97-AF65-F5344CB8AC3E}">
        <p14:creationId xmlns:p14="http://schemas.microsoft.com/office/powerpoint/2010/main" val="132441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主服务器的</a:t>
            </a:r>
            <a:r>
              <a:rPr lang="en-US" altLang="zh-CN" dirty="0"/>
              <a:t>UTC</a:t>
            </a:r>
            <a:r>
              <a:rPr lang="zh-CN" altLang="en-US" dirty="0"/>
              <a:t>源出现故障，</a:t>
            </a:r>
          </a:p>
        </p:txBody>
      </p:sp>
      <p:sp>
        <p:nvSpPr>
          <p:cNvPr id="4" name="灯片编号占位符 3"/>
          <p:cNvSpPr>
            <a:spLocks noGrp="1"/>
          </p:cNvSpPr>
          <p:nvPr>
            <p:ph type="sldNum" sz="quarter" idx="10"/>
          </p:nvPr>
        </p:nvSpPr>
        <p:spPr/>
        <p:txBody>
          <a:bodyPr/>
          <a:lstStyle/>
          <a:p>
            <a:fld id="{C7C4574A-0326-4201-93E8-EEDD9B428DCC}" type="slidenum">
              <a:rPr lang="zh-CN" altLang="en-US" smtClean="0"/>
              <a:t>23</a:t>
            </a:fld>
            <a:endParaRPr lang="zh-CN" altLang="en-US"/>
          </a:p>
        </p:txBody>
      </p:sp>
    </p:spTree>
    <p:extLst>
      <p:ext uri="{BB962C8B-B14F-4D97-AF65-F5344CB8AC3E}">
        <p14:creationId xmlns:p14="http://schemas.microsoft.com/office/powerpoint/2010/main" val="108831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Example</a:t>
            </a:r>
            <a:r>
              <a:rPr lang="zh-CN" altLang="en-US" dirty="0"/>
              <a:t>：某个时钟每小时走快</a:t>
            </a:r>
            <a:r>
              <a:rPr lang="en-US" altLang="zh-CN" dirty="0"/>
              <a:t>4s</a:t>
            </a:r>
            <a:r>
              <a:rPr lang="zh-CN" altLang="en-US" dirty="0"/>
              <a:t>处理</a:t>
            </a:r>
          </a:p>
        </p:txBody>
      </p:sp>
      <p:sp>
        <p:nvSpPr>
          <p:cNvPr id="4" name="灯片编号占位符 3"/>
          <p:cNvSpPr>
            <a:spLocks noGrp="1"/>
          </p:cNvSpPr>
          <p:nvPr>
            <p:ph type="sldNum" sz="quarter" idx="10"/>
          </p:nvPr>
        </p:nvSpPr>
        <p:spPr/>
        <p:txBody>
          <a:bodyPr/>
          <a:lstStyle/>
          <a:p>
            <a:fld id="{C7C4574A-0326-4201-93E8-EEDD9B428DCC}" type="slidenum">
              <a:rPr lang="zh-CN" altLang="en-US" smtClean="0"/>
              <a:t>27</a:t>
            </a:fld>
            <a:endParaRPr lang="zh-CN" altLang="en-US"/>
          </a:p>
        </p:txBody>
      </p:sp>
    </p:spTree>
    <p:extLst>
      <p:ext uri="{BB962C8B-B14F-4D97-AF65-F5344CB8AC3E}">
        <p14:creationId xmlns:p14="http://schemas.microsoft.com/office/powerpoint/2010/main" val="75261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Smith Johns </a:t>
            </a:r>
            <a:r>
              <a:rPr lang="zh-CN" altLang="en-US" dirty="0"/>
              <a:t>例子，通过电话</a:t>
            </a:r>
          </a:p>
        </p:txBody>
      </p:sp>
      <p:sp>
        <p:nvSpPr>
          <p:cNvPr id="4" name="灯片编号占位符 3"/>
          <p:cNvSpPr>
            <a:spLocks noGrp="1"/>
          </p:cNvSpPr>
          <p:nvPr>
            <p:ph type="sldNum" sz="quarter" idx="10"/>
          </p:nvPr>
        </p:nvSpPr>
        <p:spPr/>
        <p:txBody>
          <a:bodyPr/>
          <a:lstStyle/>
          <a:p>
            <a:fld id="{C7C4574A-0326-4201-93E8-EEDD9B428DCC}" type="slidenum">
              <a:rPr lang="zh-CN" altLang="en-US" smtClean="0"/>
              <a:t>30</a:t>
            </a:fld>
            <a:endParaRPr lang="zh-CN" altLang="en-US"/>
          </a:p>
        </p:txBody>
      </p:sp>
    </p:spTree>
    <p:extLst>
      <p:ext uri="{BB962C8B-B14F-4D97-AF65-F5344CB8AC3E}">
        <p14:creationId xmlns:p14="http://schemas.microsoft.com/office/powerpoint/2010/main" val="84463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2855138-7A44-E944-8DA5-63E0804FC676}" type="datetime1">
              <a:rPr lang="en-US" altLang="zh-CN" smtClean="0"/>
              <a:t>1/27/23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17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17B215-4D7F-8240-8217-A7F445566DEB}" type="datetime1">
              <a:rPr lang="en-US" altLang="zh-CN" smtClean="0"/>
              <a:t>1/27/23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335702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2416-8E9E-3E45-B27F-9EBB1E8E9B09}" type="datetime1">
              <a:rPr lang="en-US" altLang="zh-CN" smtClean="0"/>
              <a:t>1/27/23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281887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F72ED0A2-C571-D746-8E77-C7603BC1D354}" type="datetime1">
              <a:rPr lang="en-US" altLang="zh-CN" smtClean="0"/>
              <a:t>1/27/23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178163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36B03B-A861-0641-9E40-7340967FA0B5}" type="datetime1">
              <a:rPr lang="en-US" altLang="zh-CN" smtClean="0"/>
              <a:t>1/27/23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4084D9-55F2-4E00-B75E-E42CB7218B8E}"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5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890263"/>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295401"/>
            <a:ext cx="3703320" cy="4573694"/>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63440" y="1295401"/>
            <a:ext cx="3703320" cy="4573694"/>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2512EF93-B760-4442-8149-9B0307CA2803}" type="datetime1">
              <a:rPr lang="en-US" altLang="zh-CN" smtClean="0"/>
              <a:t>1/27/23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70815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90719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286934"/>
            <a:ext cx="3703320" cy="81280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099734"/>
            <a:ext cx="3703320" cy="3769361"/>
          </a:xfrm>
        </p:spPr>
        <p:txBody>
          <a:bodyPr/>
          <a:lstStyle>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63440" y="1286934"/>
            <a:ext cx="3703320" cy="81280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099734"/>
            <a:ext cx="3703320" cy="3769360"/>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07E9B5EA-F780-734D-B6DD-CCB9D4B398B2}" type="datetime1">
              <a:rPr lang="en-US" altLang="zh-CN" smtClean="0"/>
              <a:t>1/27/23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401416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E5F2A31-2DA2-5345-9176-C4725B7B21AE}" type="datetime1">
              <a:rPr lang="en-US" altLang="zh-CN" smtClean="0"/>
              <a:t>1/27/23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337714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93EB3F-62BD-3F40-AEC2-3F69096ABC9C}" type="datetime1">
              <a:rPr lang="en-US" altLang="zh-CN" smtClean="0"/>
              <a:t>1/27/23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162790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FF384D1-E778-7546-85CE-05D47DCA9D33}" type="datetime1">
              <a:rPr lang="en-US" altLang="zh-CN" smtClean="0"/>
              <a:t>1/27/23</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248769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9FF917-E27A-EC4E-A5EF-96E9CEC235C2}" type="datetime1">
              <a:rPr lang="en-US" altLang="zh-CN" smtClean="0"/>
              <a:t>1/27/23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4084D9-55F2-4E00-B75E-E42CB7218B8E}" type="slidenum">
              <a:rPr lang="zh-CN" altLang="en-US" smtClean="0"/>
              <a:t>‹#›</a:t>
            </a:fld>
            <a:endParaRPr lang="zh-CN" altLang="en-US"/>
          </a:p>
        </p:txBody>
      </p:sp>
    </p:spTree>
    <p:extLst>
      <p:ext uri="{BB962C8B-B14F-4D97-AF65-F5344CB8AC3E}">
        <p14:creationId xmlns:p14="http://schemas.microsoft.com/office/powerpoint/2010/main" val="392268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07196"/>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296331"/>
            <a:ext cx="7543801" cy="4572763"/>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8B5550D-D3BF-8648-BB17-AFF37BE149EC}" type="datetime1">
              <a:rPr lang="en-US" altLang="zh-CN" smtClean="0"/>
              <a:t>1/27/23</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D4084D9-55F2-4E00-B75E-E42CB7218B8E}" type="slidenum">
              <a:rPr lang="zh-CN" altLang="en-US" smtClean="0"/>
              <a:t>‹#›</a:t>
            </a:fld>
            <a:endParaRPr lang="zh-CN" altLang="en-US"/>
          </a:p>
        </p:txBody>
      </p:sp>
      <p:cxnSp>
        <p:nvCxnSpPr>
          <p:cNvPr id="10" name="Straight Connector 9"/>
          <p:cNvCxnSpPr/>
          <p:nvPr/>
        </p:nvCxnSpPr>
        <p:spPr>
          <a:xfrm>
            <a:off x="822959" y="122984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200634"/>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51946" y="758953"/>
            <a:ext cx="8040414" cy="3387534"/>
          </a:xfrm>
        </p:spPr>
        <p:txBody>
          <a:bodyPr>
            <a:normAutofit fontScale="90000"/>
          </a:bodyPr>
          <a:lstStyle/>
          <a:p>
            <a:pPr algn="ctr">
              <a:lnSpc>
                <a:spcPct val="120000"/>
              </a:lnSpc>
              <a:spcBef>
                <a:spcPts val="1200"/>
              </a:spcBef>
              <a:spcAft>
                <a:spcPts val="200"/>
              </a:spcAft>
              <a:buClr>
                <a:schemeClr val="accent1"/>
              </a:buClr>
              <a:buSzPct val="100000"/>
            </a:pPr>
            <a:r>
              <a:rPr lang="zh-CN" altLang="en-US" sz="4900" dirty="0"/>
              <a:t>并行和分布式计算</a:t>
            </a:r>
            <a:br>
              <a:rPr lang="zh-CN" altLang="en-US" sz="4900" dirty="0"/>
            </a:br>
            <a:r>
              <a:rPr lang="en-US" altLang="zh-CN" sz="3100" dirty="0"/>
              <a:t>Parallel and Distributed Computing</a:t>
            </a:r>
            <a:br>
              <a:rPr lang="en-US" altLang="zh-CN" sz="3600" dirty="0"/>
            </a:br>
            <a:br>
              <a:rPr lang="en-US" altLang="zh-CN" sz="4400" dirty="0"/>
            </a:br>
            <a:r>
              <a:rPr lang="zh-CN" altLang="en-US" sz="4000" cap="all" spc="200" dirty="0">
                <a:solidFill>
                  <a:schemeClr val="tx2"/>
                </a:solidFill>
                <a:ea typeface="+mn-ea"/>
                <a:cs typeface="+mn-cs"/>
              </a:rPr>
              <a:t>第 </a:t>
            </a:r>
            <a:r>
              <a:rPr lang="en-US" altLang="zh-CN" sz="4000" cap="all" spc="200" dirty="0">
                <a:solidFill>
                  <a:schemeClr val="tx2"/>
                </a:solidFill>
                <a:ea typeface="+mn-ea"/>
                <a:cs typeface="+mn-cs"/>
              </a:rPr>
              <a:t>16 </a:t>
            </a:r>
            <a:r>
              <a:rPr lang="zh-CN" altLang="en-US" sz="4000" cap="all" spc="200" dirty="0">
                <a:solidFill>
                  <a:schemeClr val="tx2"/>
                </a:solidFill>
                <a:ea typeface="+mn-ea"/>
                <a:cs typeface="+mn-cs"/>
              </a:rPr>
              <a:t>讲 分布式同步算法</a:t>
            </a:r>
            <a:br>
              <a:rPr lang="en-US" altLang="zh-CN" sz="4000" cap="all" spc="200" dirty="0">
                <a:solidFill>
                  <a:schemeClr val="tx2"/>
                </a:solidFill>
                <a:ea typeface="+mn-ea"/>
                <a:cs typeface="+mn-cs"/>
              </a:rPr>
            </a:br>
            <a:endParaRPr lang="zh-CN" altLang="en-US" sz="4000" cap="all" spc="200" dirty="0">
              <a:solidFill>
                <a:schemeClr val="tx2"/>
              </a:solidFill>
              <a:ea typeface="+mn-ea"/>
              <a:cs typeface="Arial" panose="020B0604020202020204" pitchFamily="34" charset="0"/>
            </a:endParaRPr>
          </a:p>
        </p:txBody>
      </p:sp>
      <p:sp>
        <p:nvSpPr>
          <p:cNvPr id="5" name="副标题 4"/>
          <p:cNvSpPr>
            <a:spLocks noGrp="1"/>
          </p:cNvSpPr>
          <p:nvPr>
            <p:ph type="subTitle" idx="1"/>
          </p:nvPr>
        </p:nvSpPr>
        <p:spPr/>
        <p:txBody>
          <a:bodyPr>
            <a:normAutofit lnSpcReduction="10000"/>
          </a:bodyPr>
          <a:lstStyle/>
          <a:p>
            <a:pPr algn="ctr"/>
            <a:r>
              <a:rPr lang="zh-CN" altLang="en-US" dirty="0"/>
              <a:t>张 奇</a:t>
            </a:r>
          </a:p>
          <a:p>
            <a:pPr algn="ctr"/>
            <a:r>
              <a:rPr lang="zh-CN" altLang="en-US" dirty="0"/>
              <a:t>复旦大学 计算机科学技术学院</a:t>
            </a:r>
          </a:p>
          <a:p>
            <a:pPr algn="ctr"/>
            <a:endParaRPr lang="zh-CN" altLang="en-US" dirty="0"/>
          </a:p>
        </p:txBody>
      </p:sp>
      <p:sp>
        <p:nvSpPr>
          <p:cNvPr id="2" name="Slide Number Placeholder 1">
            <a:extLst>
              <a:ext uri="{FF2B5EF4-FFF2-40B4-BE49-F238E27FC236}">
                <a16:creationId xmlns:a16="http://schemas.microsoft.com/office/drawing/2014/main" id="{7517BD75-FB68-C342-8670-6963BF59CD62}"/>
              </a:ext>
            </a:extLst>
          </p:cNvPr>
          <p:cNvSpPr>
            <a:spLocks noGrp="1"/>
          </p:cNvSpPr>
          <p:nvPr>
            <p:ph type="sldNum" sz="quarter" idx="12"/>
          </p:nvPr>
        </p:nvSpPr>
        <p:spPr/>
        <p:txBody>
          <a:bodyPr/>
          <a:lstStyle/>
          <a:p>
            <a:fld id="{4D4084D9-55F2-4E00-B75E-E42CB7218B8E}" type="slidenum">
              <a:rPr lang="zh-CN" altLang="en-US" smtClean="0"/>
              <a:t>1</a:t>
            </a:fld>
            <a:endParaRPr lang="zh-CN" altLang="en-US"/>
          </a:p>
        </p:txBody>
      </p:sp>
    </p:spTree>
    <p:extLst>
      <p:ext uri="{BB962C8B-B14F-4D97-AF65-F5344CB8AC3E}">
        <p14:creationId xmlns:p14="http://schemas.microsoft.com/office/powerpoint/2010/main" val="219874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16.1.1 </a:t>
            </a:r>
            <a:r>
              <a:rPr lang="zh-CN" altLang="en-US" dirty="0"/>
              <a:t>时钟、事件和进程状态</a:t>
            </a:r>
          </a:p>
        </p:txBody>
      </p:sp>
      <p:sp>
        <p:nvSpPr>
          <p:cNvPr id="3" name="内容占位符 2"/>
          <p:cNvSpPr>
            <a:spLocks noGrp="1"/>
          </p:cNvSpPr>
          <p:nvPr>
            <p:ph idx="1"/>
          </p:nvPr>
        </p:nvSpPr>
        <p:spPr/>
        <p:txBody>
          <a:bodyPr/>
          <a:lstStyle/>
          <a:p>
            <a:r>
              <a:rPr lang="zh-CN" altLang="en-US" b="1" dirty="0"/>
              <a:t>通用协调时间</a:t>
            </a:r>
            <a:endParaRPr lang="en-US" altLang="zh-CN" b="1" dirty="0"/>
          </a:p>
          <a:p>
            <a:pPr lvl="1"/>
            <a:r>
              <a:rPr lang="zh-CN" altLang="en-US" dirty="0"/>
              <a:t>计算机时钟能与外部的高精度时间源同步</a:t>
            </a:r>
            <a:endParaRPr lang="en-US" altLang="zh-CN" dirty="0"/>
          </a:p>
          <a:p>
            <a:pPr lvl="1"/>
            <a:r>
              <a:rPr lang="zh-CN" altLang="en-US" dirty="0"/>
              <a:t>最准确的物理时钟使用原子振荡器，它的漂移率大约为</a:t>
            </a:r>
            <a:r>
              <a:rPr lang="en-US" altLang="zh-CN" dirty="0"/>
              <a:t>10</a:t>
            </a:r>
            <a:r>
              <a:rPr lang="en-US" altLang="zh-CN" baseline="30000" dirty="0"/>
              <a:t>-13</a:t>
            </a:r>
          </a:p>
          <a:p>
            <a:pPr lvl="1"/>
            <a:r>
              <a:rPr lang="zh-CN" altLang="en-US" dirty="0"/>
              <a:t>原子时钟的输出被用作实际时间的标准，称为国际原子时间（</a:t>
            </a:r>
            <a:r>
              <a:rPr lang="en-US" altLang="zh-CN" dirty="0"/>
              <a:t>International Atomic Time</a:t>
            </a:r>
            <a:r>
              <a:rPr lang="zh-CN" altLang="en-US" dirty="0"/>
              <a:t>）</a:t>
            </a:r>
            <a:endParaRPr lang="en-US" altLang="zh-CN" dirty="0"/>
          </a:p>
          <a:p>
            <a:pPr lvl="2"/>
            <a:r>
              <a:rPr lang="zh-CN" altLang="en-US" dirty="0"/>
              <a:t>从</a:t>
            </a:r>
            <a:r>
              <a:rPr lang="en-US" altLang="zh-CN" dirty="0"/>
              <a:t>1967</a:t>
            </a:r>
            <a:r>
              <a:rPr lang="zh-CN" altLang="en-US" dirty="0"/>
              <a:t>年起，标准的秒被定义为铯在两个层次之间的跳跃周期的</a:t>
            </a:r>
            <a:r>
              <a:rPr lang="en-US" altLang="zh-CN" dirty="0"/>
              <a:t>9,192,631,770</a:t>
            </a:r>
            <a:r>
              <a:rPr lang="zh-CN" altLang="en-US" dirty="0"/>
              <a:t>倍</a:t>
            </a:r>
            <a:endParaRPr lang="en-US" altLang="zh-CN" dirty="0"/>
          </a:p>
          <a:p>
            <a:pPr lvl="1"/>
            <a:r>
              <a:rPr lang="zh-CN" altLang="en-US" dirty="0"/>
              <a:t>秒、年等我们使用的时间单位来源于天文时间，与原子时间并不一致</a:t>
            </a:r>
            <a:endParaRPr lang="en-US" altLang="zh-CN" dirty="0"/>
          </a:p>
          <a:p>
            <a:pPr lvl="1"/>
            <a:r>
              <a:rPr lang="zh-CN" altLang="en-US" dirty="0"/>
              <a:t>通用协调时间（</a:t>
            </a:r>
            <a:r>
              <a:rPr lang="en-US" altLang="zh-CN" dirty="0"/>
              <a:t>Coordinated Universal Time</a:t>
            </a:r>
            <a:r>
              <a:rPr lang="zh-CN" altLang="en-US" dirty="0"/>
              <a:t>， </a:t>
            </a:r>
            <a:r>
              <a:rPr lang="en-US" altLang="zh-CN" dirty="0"/>
              <a:t>UTC</a:t>
            </a:r>
            <a:r>
              <a:rPr lang="zh-CN" altLang="en-US" dirty="0"/>
              <a:t>）是国际计时标准。</a:t>
            </a:r>
            <a:endParaRPr lang="en-US" altLang="zh-CN" dirty="0"/>
          </a:p>
          <a:p>
            <a:pPr lvl="2"/>
            <a:r>
              <a:rPr lang="zh-CN" altLang="en-US" dirty="0"/>
              <a:t>它基于原子时间，但是偶尔需要增加闰秒或极偶尔的情况下要删除闰秒</a:t>
            </a:r>
            <a:endParaRPr lang="en-US" altLang="zh-CN" dirty="0"/>
          </a:p>
          <a:p>
            <a:pPr lvl="2"/>
            <a:r>
              <a:rPr lang="en-US" altLang="zh-CN" dirty="0"/>
              <a:t>UTC</a:t>
            </a:r>
            <a:r>
              <a:rPr lang="zh-CN" altLang="en-US" dirty="0"/>
              <a:t>信号又覆盖世界大部分地区的广播电台和卫星进行同步和广播</a:t>
            </a:r>
          </a:p>
        </p:txBody>
      </p:sp>
      <p:sp>
        <p:nvSpPr>
          <p:cNvPr id="4" name="灯片编号占位符 3"/>
          <p:cNvSpPr>
            <a:spLocks noGrp="1"/>
          </p:cNvSpPr>
          <p:nvPr>
            <p:ph type="sldNum" sz="quarter" idx="12"/>
          </p:nvPr>
        </p:nvSpPr>
        <p:spPr/>
        <p:txBody>
          <a:bodyPr/>
          <a:lstStyle/>
          <a:p>
            <a:fld id="{4D4084D9-55F2-4E00-B75E-E42CB7218B8E}" type="slidenum">
              <a:rPr lang="zh-CN" altLang="en-US" smtClean="0"/>
              <a:t>10</a:t>
            </a:fld>
            <a:endParaRPr lang="zh-CN" altLang="en-US"/>
          </a:p>
        </p:txBody>
      </p:sp>
    </p:spTree>
    <p:extLst>
      <p:ext uri="{BB962C8B-B14F-4D97-AF65-F5344CB8AC3E}">
        <p14:creationId xmlns:p14="http://schemas.microsoft.com/office/powerpoint/2010/main" val="375477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 </a:t>
            </a:r>
            <a:r>
              <a:rPr lang="zh-CN" altLang="en-US" dirty="0"/>
              <a:t>同步物理时钟</a:t>
            </a:r>
          </a:p>
        </p:txBody>
      </p:sp>
      <p:sp>
        <p:nvSpPr>
          <p:cNvPr id="3" name="内容占位符 2"/>
          <p:cNvSpPr>
            <a:spLocks noGrp="1"/>
          </p:cNvSpPr>
          <p:nvPr>
            <p:ph idx="1"/>
          </p:nvPr>
        </p:nvSpPr>
        <p:spPr/>
        <p:txBody>
          <a:bodyPr/>
          <a:lstStyle/>
          <a:p>
            <a:r>
              <a:rPr lang="zh-CN" altLang="en-US" dirty="0"/>
              <a:t>为了知道分布式系统</a:t>
            </a:r>
            <a:r>
              <a:rPr lang="en-US" altLang="zh-CN" dirty="0"/>
              <a:t>P</a:t>
            </a:r>
            <a:r>
              <a:rPr lang="zh-CN" altLang="en-US" dirty="0"/>
              <a:t>的进程中事件发生的具体时间，有必要用权威的外部时间源同步进程的时钟</a:t>
            </a:r>
            <a:r>
              <a:rPr lang="en-US" altLang="zh-CN" dirty="0" err="1"/>
              <a:t>C</a:t>
            </a:r>
            <a:r>
              <a:rPr lang="en-US" altLang="zh-CN" baseline="-25000" dirty="0" err="1"/>
              <a:t>i</a:t>
            </a:r>
            <a:r>
              <a:rPr lang="en-US" altLang="zh-CN" baseline="-25000" dirty="0"/>
              <a:t>    </a:t>
            </a:r>
            <a:r>
              <a:rPr lang="en-US" altLang="zh-CN" dirty="0"/>
              <a:t>----  </a:t>
            </a:r>
            <a:r>
              <a:rPr lang="zh-CN" altLang="en-US" dirty="0">
                <a:latin typeface="楷体" panose="02010609060101010101" pitchFamily="49" charset="-122"/>
                <a:ea typeface="楷体" panose="02010609060101010101" pitchFamily="49" charset="-122"/>
              </a:rPr>
              <a:t>外部同步</a:t>
            </a:r>
            <a:r>
              <a:rPr lang="zh-CN" altLang="en-US" dirty="0"/>
              <a:t>（</a:t>
            </a:r>
            <a:r>
              <a:rPr lang="en-US" altLang="zh-CN" dirty="0"/>
              <a:t>external synchronization</a:t>
            </a:r>
            <a:r>
              <a:rPr lang="zh-CN" altLang="en-US" dirty="0"/>
              <a:t>）。</a:t>
            </a:r>
            <a:endParaRPr lang="en-US" altLang="zh-CN" dirty="0"/>
          </a:p>
          <a:p>
            <a:r>
              <a:rPr lang="zh-CN" altLang="en-US" dirty="0"/>
              <a:t>如果时钟</a:t>
            </a:r>
            <a:r>
              <a:rPr lang="en-US" altLang="zh-CN" dirty="0" err="1"/>
              <a:t>C</a:t>
            </a:r>
            <a:r>
              <a:rPr lang="en-US" altLang="zh-CN" baseline="-25000" dirty="0" err="1"/>
              <a:t>i</a:t>
            </a:r>
            <a:r>
              <a:rPr lang="zh-CN" altLang="en-US" dirty="0"/>
              <a:t>与其他时钟同步到一个已知的精度，那么我们就能通过本地时钟度量在不同计算机上发生的两个事件的间隔  </a:t>
            </a:r>
            <a:r>
              <a:rPr lang="en-US" altLang="zh-CN" dirty="0"/>
              <a:t>----</a:t>
            </a:r>
            <a:r>
              <a:rPr lang="zh-CN" altLang="en-US" dirty="0">
                <a:latin typeface="楷体" panose="02010609060101010101" pitchFamily="49" charset="-122"/>
                <a:ea typeface="楷体" panose="02010609060101010101" pitchFamily="49" charset="-122"/>
              </a:rPr>
              <a:t>内部同步</a:t>
            </a:r>
            <a:r>
              <a:rPr lang="zh-CN" altLang="en-US" dirty="0"/>
              <a:t>（</a:t>
            </a:r>
            <a:r>
              <a:rPr lang="en-US" altLang="zh-CN" dirty="0"/>
              <a:t>internal synchronization</a:t>
            </a:r>
            <a:r>
              <a:rPr lang="zh-CN" altLang="en-US" dirty="0"/>
              <a:t>）</a:t>
            </a:r>
            <a:endParaRPr lang="en-US" altLang="zh-CN" dirty="0"/>
          </a:p>
          <a:p>
            <a:r>
              <a:rPr lang="zh-CN" altLang="en-US" dirty="0"/>
              <a:t>我们在实际时间</a:t>
            </a:r>
            <a:r>
              <a:rPr lang="en-US" altLang="zh-CN" i="1" dirty="0"/>
              <a:t>I</a:t>
            </a:r>
            <a:r>
              <a:rPr lang="zh-CN" altLang="en-US" dirty="0"/>
              <a:t>的一个区间上定义两个同步模式</a:t>
            </a:r>
            <a:endParaRPr lang="en-US" altLang="zh-CN"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11</a:t>
            </a:fld>
            <a:endParaRPr lang="zh-CN" altLang="en-US"/>
          </a:p>
        </p:txBody>
      </p:sp>
    </p:spTree>
    <p:extLst>
      <p:ext uri="{BB962C8B-B14F-4D97-AF65-F5344CB8AC3E}">
        <p14:creationId xmlns:p14="http://schemas.microsoft.com/office/powerpoint/2010/main" val="44571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 </a:t>
            </a:r>
            <a:r>
              <a:rPr lang="zh-CN" altLang="en-US" dirty="0"/>
              <a:t>同步物理时钟</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外部同步</a:t>
            </a:r>
            <a:r>
              <a:rPr lang="zh-CN" altLang="en-US" dirty="0"/>
              <a:t>：</a:t>
            </a:r>
            <a:endParaRPr lang="en-US" altLang="zh-CN" dirty="0"/>
          </a:p>
          <a:p>
            <a:pPr lvl="1"/>
            <a:r>
              <a:rPr lang="zh-CN" altLang="en-US" dirty="0"/>
              <a:t>设一个同步范围</a:t>
            </a:r>
            <a:r>
              <a:rPr lang="en-US" altLang="zh-CN" dirty="0"/>
              <a:t>D&gt;0</a:t>
            </a:r>
            <a:r>
              <a:rPr lang="zh-CN" altLang="en-US" dirty="0"/>
              <a:t>，</a:t>
            </a:r>
            <a:r>
              <a:rPr lang="en-US" altLang="zh-CN" dirty="0"/>
              <a:t>UTC</a:t>
            </a:r>
            <a:r>
              <a:rPr lang="zh-CN" altLang="en-US" dirty="0"/>
              <a:t>时间源为</a:t>
            </a:r>
            <a:r>
              <a:rPr lang="en-US" altLang="zh-CN" dirty="0"/>
              <a:t>S</a:t>
            </a:r>
            <a:r>
              <a:rPr lang="zh-CN" altLang="en-US" dirty="0"/>
              <a:t>，</a:t>
            </a:r>
            <a:r>
              <a:rPr lang="en-US" altLang="zh-CN" dirty="0"/>
              <a:t>I</a:t>
            </a:r>
            <a:r>
              <a:rPr lang="zh-CN" altLang="en-US" dirty="0"/>
              <a:t>中的所有实际时间</a:t>
            </a:r>
            <a:r>
              <a:rPr lang="en-US" altLang="zh-CN" dirty="0"/>
              <a:t>t</a:t>
            </a:r>
            <a:r>
              <a:rPr lang="zh-CN" altLang="en-US" dirty="0"/>
              <a:t>，</a:t>
            </a:r>
          </a:p>
          <a:p>
            <a:pPr marL="201168" lvl="1" indent="0">
              <a:buNone/>
            </a:pPr>
            <a:r>
              <a:rPr lang="zh-CN" altLang="en-US"/>
              <a:t>    满足</a:t>
            </a:r>
            <a:r>
              <a:rPr lang="en-US" altLang="zh-CN" dirty="0"/>
              <a:t>|S(t)-</a:t>
            </a:r>
            <a:r>
              <a:rPr lang="en-US" altLang="zh-CN" dirty="0" err="1"/>
              <a:t>C</a:t>
            </a:r>
            <a:r>
              <a:rPr lang="en-US" altLang="zh-CN" baseline="-25000" dirty="0" err="1"/>
              <a:t>i</a:t>
            </a:r>
            <a:r>
              <a:rPr lang="en-US" altLang="zh-CN" dirty="0"/>
              <a:t>(t)|&lt;D</a:t>
            </a:r>
            <a:r>
              <a:rPr lang="zh-CN" altLang="en-US" dirty="0"/>
              <a:t>，其中</a:t>
            </a:r>
            <a:r>
              <a:rPr lang="en-US" altLang="zh-CN" dirty="0" err="1"/>
              <a:t>i</a:t>
            </a:r>
            <a:r>
              <a:rPr lang="en-US" altLang="zh-CN" dirty="0"/>
              <a:t>=1,2,…,N</a:t>
            </a:r>
            <a:r>
              <a:rPr lang="zh-CN" altLang="en-US" dirty="0"/>
              <a:t>。时钟</a:t>
            </a:r>
            <a:r>
              <a:rPr lang="en-US" altLang="zh-CN" dirty="0" err="1"/>
              <a:t>C</a:t>
            </a:r>
            <a:r>
              <a:rPr lang="en-US" altLang="zh-CN" baseline="-25000" dirty="0" err="1"/>
              <a:t>i</a:t>
            </a:r>
            <a:r>
              <a:rPr lang="zh-CN" altLang="en-US" dirty="0"/>
              <a:t>在范围</a:t>
            </a:r>
            <a:r>
              <a:rPr lang="en-US" altLang="zh-CN" dirty="0"/>
              <a:t>D</a:t>
            </a:r>
            <a:r>
              <a:rPr lang="zh-CN" altLang="en-US" dirty="0"/>
              <a:t>中是准确的</a:t>
            </a:r>
            <a:endParaRPr lang="en-US" altLang="zh-CN" dirty="0"/>
          </a:p>
          <a:p>
            <a:r>
              <a:rPr lang="zh-CN" altLang="en-US" dirty="0">
                <a:latin typeface="楷体" panose="02010609060101010101" pitchFamily="49" charset="-122"/>
                <a:ea typeface="楷体" panose="02010609060101010101" pitchFamily="49" charset="-122"/>
              </a:rPr>
              <a:t>内部同步</a:t>
            </a:r>
            <a:r>
              <a:rPr lang="zh-CN" altLang="en-US" dirty="0"/>
              <a:t>：</a:t>
            </a:r>
            <a:endParaRPr lang="en-US" altLang="zh-CN" dirty="0"/>
          </a:p>
          <a:p>
            <a:pPr lvl="1"/>
            <a:r>
              <a:rPr lang="zh-CN" altLang="en-US" dirty="0"/>
              <a:t>设同步范围</a:t>
            </a:r>
            <a:r>
              <a:rPr lang="en-US" altLang="zh-CN" dirty="0"/>
              <a:t>D&gt;0</a:t>
            </a:r>
            <a:r>
              <a:rPr lang="zh-CN" altLang="en-US" dirty="0"/>
              <a:t>，</a:t>
            </a:r>
            <a:r>
              <a:rPr lang="en-US" altLang="zh-CN" dirty="0"/>
              <a:t>I</a:t>
            </a:r>
            <a:r>
              <a:rPr lang="zh-CN" altLang="en-US" dirty="0"/>
              <a:t>中所有实际时间</a:t>
            </a:r>
            <a:r>
              <a:rPr lang="en-US" altLang="zh-CN" dirty="0"/>
              <a:t>t</a:t>
            </a:r>
            <a:r>
              <a:rPr lang="zh-CN" altLang="en-US" dirty="0"/>
              <a:t>，则有</a:t>
            </a:r>
            <a:r>
              <a:rPr lang="en-US" altLang="zh-CN" dirty="0"/>
              <a:t>|C</a:t>
            </a:r>
            <a:r>
              <a:rPr lang="en-US" altLang="zh-CN" baseline="-25000" dirty="0"/>
              <a:t>i</a:t>
            </a:r>
            <a:r>
              <a:rPr lang="en-US" altLang="zh-CN" dirty="0"/>
              <a:t>(t)-</a:t>
            </a:r>
            <a:r>
              <a:rPr lang="en-US" altLang="zh-CN" dirty="0" err="1"/>
              <a:t>C</a:t>
            </a:r>
            <a:r>
              <a:rPr lang="en-US" altLang="zh-CN" baseline="-25000" dirty="0" err="1"/>
              <a:t>j</a:t>
            </a:r>
            <a:r>
              <a:rPr lang="en-US" altLang="zh-CN" dirty="0"/>
              <a:t>(t)|&lt;D</a:t>
            </a:r>
            <a:r>
              <a:rPr lang="zh-CN" altLang="en-US" dirty="0"/>
              <a:t>，其中</a:t>
            </a:r>
            <a:r>
              <a:rPr lang="en-US" altLang="zh-CN" dirty="0" err="1"/>
              <a:t>i,j</a:t>
            </a:r>
            <a:r>
              <a:rPr lang="en-US" altLang="zh-CN" dirty="0"/>
              <a:t>=1,2,…,N</a:t>
            </a:r>
            <a:r>
              <a:rPr lang="zh-CN" altLang="en-US" dirty="0"/>
              <a:t>。时钟</a:t>
            </a:r>
            <a:r>
              <a:rPr lang="en-US" altLang="zh-CN" dirty="0" err="1"/>
              <a:t>C</a:t>
            </a:r>
            <a:r>
              <a:rPr lang="en-US" altLang="zh-CN" baseline="-25000" dirty="0" err="1"/>
              <a:t>i</a:t>
            </a:r>
            <a:r>
              <a:rPr lang="zh-CN" altLang="en-US" dirty="0"/>
              <a:t>在范围</a:t>
            </a:r>
            <a:r>
              <a:rPr lang="en-US" altLang="zh-CN" dirty="0"/>
              <a:t>D</a:t>
            </a:r>
            <a:r>
              <a:rPr lang="zh-CN" altLang="en-US" dirty="0"/>
              <a:t>中是一致的</a:t>
            </a:r>
            <a:endParaRPr lang="en-US" altLang="zh-CN" dirty="0"/>
          </a:p>
          <a:p>
            <a:r>
              <a:rPr lang="zh-CN" altLang="en-US" dirty="0"/>
              <a:t>内部同步的时钟未必是外部同步的</a:t>
            </a:r>
            <a:endParaRPr lang="en-US" altLang="zh-CN" dirty="0"/>
          </a:p>
          <a:p>
            <a:r>
              <a:rPr lang="zh-CN" altLang="en-US" dirty="0"/>
              <a:t>如果系统</a:t>
            </a:r>
            <a:r>
              <a:rPr lang="en-US" altLang="zh-CN" dirty="0"/>
              <a:t>P</a:t>
            </a:r>
            <a:r>
              <a:rPr lang="zh-CN" altLang="en-US" dirty="0"/>
              <a:t>在范围</a:t>
            </a:r>
            <a:r>
              <a:rPr lang="en-US" altLang="zh-CN" dirty="0"/>
              <a:t>D</a:t>
            </a:r>
            <a:r>
              <a:rPr lang="zh-CN" altLang="en-US" dirty="0"/>
              <a:t>内是外部同步的，那么该系统在范围</a:t>
            </a:r>
            <a:r>
              <a:rPr lang="en-US" altLang="zh-CN" dirty="0"/>
              <a:t>2D</a:t>
            </a:r>
            <a:r>
              <a:rPr lang="zh-CN" altLang="en-US" dirty="0"/>
              <a:t>内是内部同步的</a:t>
            </a:r>
          </a:p>
        </p:txBody>
      </p:sp>
      <p:sp>
        <p:nvSpPr>
          <p:cNvPr id="4" name="灯片编号占位符 3"/>
          <p:cNvSpPr>
            <a:spLocks noGrp="1"/>
          </p:cNvSpPr>
          <p:nvPr>
            <p:ph type="sldNum" sz="quarter" idx="12"/>
          </p:nvPr>
        </p:nvSpPr>
        <p:spPr/>
        <p:txBody>
          <a:bodyPr/>
          <a:lstStyle/>
          <a:p>
            <a:fld id="{4D4084D9-55F2-4E00-B75E-E42CB7218B8E}" type="slidenum">
              <a:rPr lang="zh-CN" altLang="en-US" smtClean="0"/>
              <a:t>12</a:t>
            </a:fld>
            <a:endParaRPr lang="zh-CN" altLang="en-US"/>
          </a:p>
        </p:txBody>
      </p:sp>
    </p:spTree>
    <p:extLst>
      <p:ext uri="{BB962C8B-B14F-4D97-AF65-F5344CB8AC3E}">
        <p14:creationId xmlns:p14="http://schemas.microsoft.com/office/powerpoint/2010/main" val="120341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 </a:t>
            </a:r>
            <a:r>
              <a:rPr lang="zh-CN" altLang="en-US" dirty="0"/>
              <a:t>同步物理时钟</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时钟正确性</a:t>
            </a:r>
            <a:r>
              <a:rPr lang="zh-CN" altLang="en-US" dirty="0"/>
              <a:t>（</a:t>
            </a:r>
            <a:r>
              <a:rPr lang="en-US" altLang="zh-CN" dirty="0"/>
              <a:t>correctness</a:t>
            </a:r>
            <a:r>
              <a:rPr lang="zh-CN" altLang="en-US" dirty="0"/>
              <a:t>）通常定义为，如果一个硬件时钟</a:t>
            </a:r>
            <a:r>
              <a:rPr lang="en-US" altLang="zh-CN" dirty="0"/>
              <a:t>H</a:t>
            </a:r>
            <a:r>
              <a:rPr lang="zh-CN" altLang="en-US" dirty="0"/>
              <a:t>的漂移率在一个已知的范围</a:t>
            </a:r>
            <a:r>
              <a:rPr lang="el-GR" altLang="zh-CN" dirty="0"/>
              <a:t>ρ</a:t>
            </a:r>
            <a:r>
              <a:rPr lang="en-US" altLang="zh-CN" dirty="0"/>
              <a:t>&gt;0</a:t>
            </a:r>
            <a:r>
              <a:rPr lang="zh-CN" altLang="en-US" dirty="0"/>
              <a:t>内（该值从制造商处获得，例如</a:t>
            </a:r>
            <a:r>
              <a:rPr lang="en-US" altLang="zh-CN" dirty="0"/>
              <a:t>10</a:t>
            </a:r>
            <a:r>
              <a:rPr lang="en-US" altLang="zh-CN" baseline="30000" dirty="0"/>
              <a:t>-6</a:t>
            </a:r>
            <a:r>
              <a:rPr lang="en-US" altLang="zh-CN" dirty="0"/>
              <a:t>s/s</a:t>
            </a:r>
            <a:r>
              <a:rPr lang="zh-CN" altLang="en-US" dirty="0"/>
              <a:t>），那么该时钟是正确的。</a:t>
            </a:r>
            <a:endParaRPr lang="en-US" altLang="zh-CN" dirty="0"/>
          </a:p>
          <a:p>
            <a:pPr lvl="1"/>
            <a:r>
              <a:rPr lang="zh-CN" altLang="en-US" dirty="0"/>
              <a:t>这表明度量实际时间</a:t>
            </a:r>
            <a:r>
              <a:rPr lang="en-US" altLang="zh-CN" dirty="0"/>
              <a:t>t</a:t>
            </a:r>
            <a:r>
              <a:rPr lang="zh-CN" altLang="en-US" dirty="0"/>
              <a:t>和</a:t>
            </a:r>
            <a:r>
              <a:rPr lang="en-US" altLang="zh-CN" dirty="0"/>
              <a:t>t’</a:t>
            </a:r>
            <a:r>
              <a:rPr lang="zh-CN" altLang="en-US" dirty="0"/>
              <a:t>的时间间隔的误差是有界的</a:t>
            </a:r>
            <a:endParaRPr lang="en-US" altLang="zh-CN" dirty="0"/>
          </a:p>
          <a:p>
            <a:pPr marL="201168" lvl="1" indent="0">
              <a:buNone/>
            </a:pPr>
            <a:r>
              <a:rPr lang="en-US" altLang="zh-CN" dirty="0"/>
              <a:t>                     (1-</a:t>
            </a:r>
            <a:r>
              <a:rPr lang="el-GR" altLang="zh-CN" dirty="0"/>
              <a:t> ρ</a:t>
            </a:r>
            <a:r>
              <a:rPr lang="en-US" altLang="zh-CN" dirty="0"/>
              <a:t>)(t’-t) </a:t>
            </a:r>
            <a:r>
              <a:rPr lang="en-US" altLang="zh-CN" dirty="0">
                <a:latin typeface="Arial" panose="020B0604020202020204" pitchFamily="34" charset="0"/>
                <a:cs typeface="Arial" panose="020B0604020202020204" pitchFamily="34" charset="0"/>
              </a:rPr>
              <a:t>≤ H(t’)-H(t) ≤ (1+</a:t>
            </a:r>
            <a:r>
              <a:rPr lang="el-GR" altLang="zh-CN" dirty="0"/>
              <a:t> ρ</a:t>
            </a:r>
            <a:r>
              <a:rPr lang="en-US" altLang="zh-CN" dirty="0">
                <a:latin typeface="Arial" panose="020B0604020202020204" pitchFamily="34" charset="0"/>
                <a:cs typeface="Arial" panose="020B0604020202020204" pitchFamily="34" charset="0"/>
              </a:rPr>
              <a:t>)(t’-t)</a:t>
            </a:r>
            <a:endParaRPr lang="en-US" altLang="zh-CN" dirty="0"/>
          </a:p>
          <a:p>
            <a:pPr lvl="1"/>
            <a:r>
              <a:rPr lang="zh-CN" altLang="en-US" dirty="0"/>
              <a:t>该条件禁止了硬件时钟值的跳跃，有时，软件也时钟也要求遵循该条件。但是用一个较弱的单调性条件就足够了。</a:t>
            </a:r>
            <a:endParaRPr lang="en-US" altLang="zh-CN" dirty="0"/>
          </a:p>
          <a:p>
            <a:pPr lvl="1"/>
            <a:r>
              <a:rPr lang="zh-CN" altLang="en-US" dirty="0"/>
              <a:t>单调性是指一个时钟</a:t>
            </a:r>
            <a:r>
              <a:rPr lang="en-US" altLang="zh-CN" dirty="0"/>
              <a:t>C</a:t>
            </a:r>
            <a:r>
              <a:rPr lang="zh-CN" altLang="en-US" dirty="0"/>
              <a:t>前进的条件</a:t>
            </a:r>
            <a:endParaRPr lang="en-US" altLang="zh-CN" dirty="0"/>
          </a:p>
          <a:p>
            <a:pPr marL="201168" lvl="1" indent="0">
              <a:buNone/>
            </a:pPr>
            <a:r>
              <a:rPr lang="en-US" altLang="zh-CN" dirty="0"/>
              <a:t>                 t’&gt;t ==&gt; C(t’) &gt; C(t)</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6980" y="4920109"/>
            <a:ext cx="435162" cy="223837"/>
          </a:xfrm>
          <a:prstGeom prst="rect">
            <a:avLst/>
          </a:prstGeom>
        </p:spPr>
      </p:pic>
      <p:sp>
        <p:nvSpPr>
          <p:cNvPr id="5" name="灯片编号占位符 4"/>
          <p:cNvSpPr>
            <a:spLocks noGrp="1"/>
          </p:cNvSpPr>
          <p:nvPr>
            <p:ph type="sldNum" sz="quarter" idx="12"/>
          </p:nvPr>
        </p:nvSpPr>
        <p:spPr/>
        <p:txBody>
          <a:bodyPr/>
          <a:lstStyle/>
          <a:p>
            <a:fld id="{4D4084D9-55F2-4E00-B75E-E42CB7218B8E}" type="slidenum">
              <a:rPr lang="zh-CN" altLang="en-US" smtClean="0"/>
              <a:t>13</a:t>
            </a:fld>
            <a:endParaRPr lang="zh-CN" altLang="en-US"/>
          </a:p>
        </p:txBody>
      </p:sp>
    </p:spTree>
    <p:extLst>
      <p:ext uri="{BB962C8B-B14F-4D97-AF65-F5344CB8AC3E}">
        <p14:creationId xmlns:p14="http://schemas.microsoft.com/office/powerpoint/2010/main" val="136858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 </a:t>
            </a:r>
            <a:r>
              <a:rPr lang="zh-CN" altLang="en-US" dirty="0"/>
              <a:t>同步物理时钟</a:t>
            </a:r>
          </a:p>
        </p:txBody>
      </p:sp>
      <p:sp>
        <p:nvSpPr>
          <p:cNvPr id="3" name="内容占位符 2"/>
          <p:cNvSpPr>
            <a:spLocks noGrp="1"/>
          </p:cNvSpPr>
          <p:nvPr>
            <p:ph idx="1"/>
          </p:nvPr>
        </p:nvSpPr>
        <p:spPr/>
        <p:txBody>
          <a:bodyPr/>
          <a:lstStyle/>
          <a:p>
            <a:r>
              <a:rPr lang="zh-CN" altLang="en-US" dirty="0"/>
              <a:t>不满足正确性的时钟就被定义成是有</a:t>
            </a:r>
            <a:r>
              <a:rPr lang="zh-CN" altLang="en-US" dirty="0">
                <a:latin typeface="楷体" panose="02010609060101010101" pitchFamily="49" charset="-122"/>
                <a:ea typeface="楷体" panose="02010609060101010101" pitchFamily="49" charset="-122"/>
              </a:rPr>
              <a:t>故障</a:t>
            </a:r>
            <a:r>
              <a:rPr lang="en-US" altLang="zh-CN" dirty="0"/>
              <a:t>(faulty)</a:t>
            </a:r>
            <a:r>
              <a:rPr lang="zh-CN" altLang="en-US" dirty="0"/>
              <a:t>的</a:t>
            </a:r>
            <a:endParaRPr lang="en-US" altLang="zh-CN" dirty="0"/>
          </a:p>
          <a:p>
            <a:pPr lvl="1"/>
            <a:r>
              <a:rPr lang="zh-CN" altLang="en-US" dirty="0"/>
              <a:t>当时钟完全停止滴答，称为时钟的</a:t>
            </a:r>
            <a:r>
              <a:rPr lang="zh-CN" altLang="en-US" dirty="0">
                <a:latin typeface="楷体" panose="02010609060101010101" pitchFamily="49" charset="-122"/>
                <a:ea typeface="楷体" panose="02010609060101010101" pitchFamily="49" charset="-122"/>
              </a:rPr>
              <a:t>崩溃故障</a:t>
            </a:r>
            <a:r>
              <a:rPr lang="zh-CN" altLang="en-US" dirty="0"/>
              <a:t>（</a:t>
            </a:r>
            <a:r>
              <a:rPr lang="en-US" altLang="zh-CN" dirty="0"/>
              <a:t>crash failure</a:t>
            </a:r>
            <a:r>
              <a:rPr lang="zh-CN" altLang="en-US" dirty="0"/>
              <a:t>）</a:t>
            </a:r>
            <a:endParaRPr lang="en-US" altLang="zh-CN" dirty="0"/>
          </a:p>
          <a:p>
            <a:pPr lvl="1"/>
            <a:r>
              <a:rPr lang="zh-CN" altLang="en-US" dirty="0"/>
              <a:t>其他时钟故障是</a:t>
            </a:r>
            <a:r>
              <a:rPr lang="zh-CN" altLang="en-US" dirty="0">
                <a:latin typeface="楷体" panose="02010609060101010101" pitchFamily="49" charset="-122"/>
                <a:ea typeface="楷体" panose="02010609060101010101" pitchFamily="49" charset="-122"/>
              </a:rPr>
              <a:t>随机故障</a:t>
            </a:r>
            <a:r>
              <a:rPr lang="zh-CN" altLang="en-US" dirty="0"/>
              <a:t>（</a:t>
            </a:r>
            <a:r>
              <a:rPr lang="en-US" altLang="zh-CN" dirty="0"/>
              <a:t>arbitrary failure</a:t>
            </a:r>
            <a:r>
              <a:rPr lang="zh-CN" altLang="en-US" dirty="0"/>
              <a:t>）</a:t>
            </a:r>
            <a:endParaRPr lang="en-US" altLang="zh-CN" dirty="0"/>
          </a:p>
          <a:p>
            <a:pPr lvl="1"/>
            <a:r>
              <a:rPr lang="zh-CN" altLang="en-US" dirty="0"/>
              <a:t>例如：千年虫故障、时钟电池不足</a:t>
            </a:r>
            <a:endParaRPr lang="en-US" altLang="zh-CN" dirty="0"/>
          </a:p>
          <a:p>
            <a:r>
              <a:rPr lang="zh-CN" altLang="en-US" b="1" dirty="0"/>
              <a:t>注意：</a:t>
            </a:r>
            <a:r>
              <a:rPr lang="zh-CN" altLang="en-US" dirty="0"/>
              <a:t>根据定义，时钟不必非常正确，因为其目标可以是内部同步而不是外部同步，正确的标准仅仅与时钟“机制”的正常运行有关，而不是它的绝对设置</a:t>
            </a:r>
          </a:p>
        </p:txBody>
      </p:sp>
      <p:sp>
        <p:nvSpPr>
          <p:cNvPr id="4" name="灯片编号占位符 3"/>
          <p:cNvSpPr>
            <a:spLocks noGrp="1"/>
          </p:cNvSpPr>
          <p:nvPr>
            <p:ph type="sldNum" sz="quarter" idx="12"/>
          </p:nvPr>
        </p:nvSpPr>
        <p:spPr/>
        <p:txBody>
          <a:bodyPr/>
          <a:lstStyle/>
          <a:p>
            <a:fld id="{4D4084D9-55F2-4E00-B75E-E42CB7218B8E}" type="slidenum">
              <a:rPr lang="zh-CN" altLang="en-US" smtClean="0"/>
              <a:t>14</a:t>
            </a:fld>
            <a:endParaRPr lang="zh-CN" altLang="en-US"/>
          </a:p>
        </p:txBody>
      </p:sp>
    </p:spTree>
    <p:extLst>
      <p:ext uri="{BB962C8B-B14F-4D97-AF65-F5344CB8AC3E}">
        <p14:creationId xmlns:p14="http://schemas.microsoft.com/office/powerpoint/2010/main" val="115833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16.1.2.1 </a:t>
            </a:r>
            <a:r>
              <a:rPr lang="zh-CN" altLang="en-US" dirty="0"/>
              <a:t>同步系统中的同步</a:t>
            </a:r>
          </a:p>
        </p:txBody>
      </p:sp>
      <p:sp>
        <p:nvSpPr>
          <p:cNvPr id="3" name="内容占位符 2"/>
          <p:cNvSpPr>
            <a:spLocks noGrp="1"/>
          </p:cNvSpPr>
          <p:nvPr>
            <p:ph idx="1"/>
          </p:nvPr>
        </p:nvSpPr>
        <p:spPr/>
        <p:txBody>
          <a:bodyPr>
            <a:normAutofit fontScale="85000" lnSpcReduction="10000"/>
          </a:bodyPr>
          <a:lstStyle/>
          <a:p>
            <a:r>
              <a:rPr lang="zh-CN" altLang="en-US" b="1" dirty="0"/>
              <a:t>考虑最简单的情况：</a:t>
            </a:r>
            <a:endParaRPr lang="en-US" altLang="zh-CN" b="1" dirty="0"/>
          </a:p>
          <a:p>
            <a:pPr lvl="1"/>
            <a:r>
              <a:rPr lang="zh-CN" altLang="en-US" dirty="0"/>
              <a:t>在一个同步分布式系统中，两个进程之间的内部同步</a:t>
            </a:r>
            <a:endParaRPr lang="en-US" altLang="zh-CN" dirty="0"/>
          </a:p>
          <a:p>
            <a:pPr lvl="2"/>
            <a:r>
              <a:rPr lang="zh-CN" altLang="en-US" dirty="0"/>
              <a:t>在同步系统中，已知时钟漂移率的范围、最大的消息传输延迟和进程每一步的执行时间</a:t>
            </a:r>
            <a:endParaRPr lang="en-US" altLang="zh-CN" dirty="0"/>
          </a:p>
          <a:p>
            <a:pPr lvl="1"/>
            <a:r>
              <a:rPr lang="zh-CN" altLang="en-US" dirty="0"/>
              <a:t>一个进程在消息</a:t>
            </a:r>
            <a:r>
              <a:rPr lang="en-US" altLang="zh-CN" dirty="0"/>
              <a:t>m</a:t>
            </a:r>
            <a:r>
              <a:rPr lang="zh-CN" altLang="en-US" dirty="0"/>
              <a:t>中将本地时钟的时间发送给另一个进程。</a:t>
            </a:r>
            <a:endParaRPr lang="en-US" altLang="zh-CN" dirty="0"/>
          </a:p>
          <a:p>
            <a:pPr lvl="2"/>
            <a:r>
              <a:rPr lang="zh-CN" altLang="en-US" dirty="0"/>
              <a:t>原则上，接收进程可以将它的时钟设成</a:t>
            </a:r>
            <a:r>
              <a:rPr lang="en-US" altLang="zh-CN" dirty="0" err="1"/>
              <a:t>t+T</a:t>
            </a:r>
            <a:r>
              <a:rPr lang="en-US" altLang="zh-CN" baseline="-25000" dirty="0" err="1"/>
              <a:t>trans</a:t>
            </a:r>
            <a:endParaRPr lang="en-US" altLang="zh-CN" baseline="-25000" dirty="0"/>
          </a:p>
          <a:p>
            <a:pPr lvl="2"/>
            <a:r>
              <a:rPr lang="zh-CN" altLang="en-US" dirty="0"/>
              <a:t>其中</a:t>
            </a:r>
            <a:r>
              <a:rPr lang="en-US" altLang="zh-CN" dirty="0" err="1"/>
              <a:t>T</a:t>
            </a:r>
            <a:r>
              <a:rPr lang="en-US" altLang="zh-CN" baseline="-25000" dirty="0" err="1"/>
              <a:t>trans</a:t>
            </a:r>
            <a:r>
              <a:rPr lang="zh-CN" altLang="en-US" dirty="0"/>
              <a:t>是在两个进程间传输</a:t>
            </a:r>
            <a:r>
              <a:rPr lang="en-US" altLang="zh-CN" dirty="0"/>
              <a:t>m</a:t>
            </a:r>
            <a:r>
              <a:rPr lang="zh-CN" altLang="en-US" dirty="0"/>
              <a:t>所花的时间。但是</a:t>
            </a:r>
            <a:r>
              <a:rPr lang="en-US" altLang="zh-CN" dirty="0" err="1"/>
              <a:t>T</a:t>
            </a:r>
            <a:r>
              <a:rPr lang="en-US" altLang="zh-CN" baseline="-25000" dirty="0" err="1"/>
              <a:t>trans</a:t>
            </a:r>
            <a:r>
              <a:rPr lang="zh-CN" altLang="en-US" dirty="0"/>
              <a:t>是常常变化和未知的。</a:t>
            </a:r>
            <a:endParaRPr lang="en-US" altLang="zh-CN" dirty="0"/>
          </a:p>
          <a:p>
            <a:pPr lvl="1"/>
            <a:r>
              <a:rPr lang="zh-CN" altLang="en-US" dirty="0"/>
              <a:t>根据定义，在同步系统中，用于传输消息的时间有一个上界</a:t>
            </a:r>
            <a:r>
              <a:rPr lang="en-US" altLang="zh-CN" dirty="0"/>
              <a:t>max</a:t>
            </a:r>
            <a:r>
              <a:rPr lang="zh-CN" altLang="en-US" dirty="0"/>
              <a:t>。</a:t>
            </a:r>
            <a:endParaRPr lang="en-US" altLang="zh-CN" dirty="0"/>
          </a:p>
          <a:p>
            <a:pPr lvl="2"/>
            <a:r>
              <a:rPr lang="zh-CN" altLang="en-US" dirty="0"/>
              <a:t>设消息传输时间的不确定性为</a:t>
            </a:r>
            <a:r>
              <a:rPr lang="en-US" altLang="zh-CN" dirty="0"/>
              <a:t>u</a:t>
            </a:r>
            <a:r>
              <a:rPr lang="zh-CN" altLang="en-US" dirty="0"/>
              <a:t>，那么</a:t>
            </a:r>
            <a:r>
              <a:rPr lang="en-US" altLang="zh-CN" dirty="0"/>
              <a:t>u=(max-min)</a:t>
            </a:r>
            <a:r>
              <a:rPr lang="zh-CN" altLang="en-US" dirty="0"/>
              <a:t>。</a:t>
            </a:r>
            <a:endParaRPr lang="en-US" altLang="zh-CN" dirty="0"/>
          </a:p>
          <a:p>
            <a:pPr lvl="2"/>
            <a:r>
              <a:rPr lang="zh-CN" altLang="en-US" dirty="0"/>
              <a:t>如果接收放将时钟设置为</a:t>
            </a:r>
            <a:r>
              <a:rPr lang="en-US" altLang="zh-CN" dirty="0" err="1"/>
              <a:t>t+min</a:t>
            </a:r>
            <a:r>
              <a:rPr lang="zh-CN" altLang="en-US" dirty="0"/>
              <a:t>，那么时钟偏移至多为</a:t>
            </a:r>
            <a:r>
              <a:rPr lang="en-US" altLang="zh-CN" dirty="0"/>
              <a:t>u</a:t>
            </a:r>
            <a:r>
              <a:rPr lang="zh-CN" altLang="en-US" dirty="0"/>
              <a:t>。</a:t>
            </a:r>
            <a:endParaRPr lang="en-US" altLang="zh-CN" dirty="0"/>
          </a:p>
          <a:p>
            <a:pPr lvl="2"/>
            <a:r>
              <a:rPr lang="zh-CN" altLang="en-US" dirty="0"/>
              <a:t>如果接收放将时钟设置为</a:t>
            </a:r>
            <a:r>
              <a:rPr lang="en-US" altLang="zh-CN" dirty="0" err="1"/>
              <a:t>t+max</a:t>
            </a:r>
            <a:r>
              <a:rPr lang="zh-CN" altLang="en-US" dirty="0"/>
              <a:t>，那么时钟偏移至多为</a:t>
            </a:r>
            <a:r>
              <a:rPr lang="en-US" altLang="zh-CN" dirty="0"/>
              <a:t>u</a:t>
            </a:r>
            <a:r>
              <a:rPr lang="zh-CN" altLang="en-US" dirty="0"/>
              <a:t>。</a:t>
            </a:r>
            <a:endParaRPr lang="en-US" altLang="zh-CN" dirty="0"/>
          </a:p>
          <a:p>
            <a:pPr lvl="2"/>
            <a:r>
              <a:rPr lang="zh-CN" altLang="en-US" dirty="0"/>
              <a:t>如果设置为</a:t>
            </a:r>
            <a:r>
              <a:rPr lang="en-US" altLang="zh-CN" dirty="0"/>
              <a:t>t+(</a:t>
            </a:r>
            <a:r>
              <a:rPr lang="en-US" altLang="zh-CN" dirty="0" err="1"/>
              <a:t>max+min</a:t>
            </a:r>
            <a:r>
              <a:rPr lang="en-US" altLang="zh-CN" dirty="0"/>
              <a:t>)/2</a:t>
            </a:r>
            <a:r>
              <a:rPr lang="zh-CN" altLang="en-US" dirty="0"/>
              <a:t>，那么是时钟偏移至多为</a:t>
            </a:r>
            <a:r>
              <a:rPr lang="en-US" altLang="zh-CN" dirty="0"/>
              <a:t>u/2</a:t>
            </a:r>
            <a:r>
              <a:rPr lang="zh-CN" altLang="en-US" dirty="0"/>
              <a:t>。</a:t>
            </a:r>
            <a:endParaRPr lang="en-US" altLang="zh-CN" dirty="0"/>
          </a:p>
          <a:p>
            <a:pPr lvl="2"/>
            <a:r>
              <a:rPr lang="zh-CN" altLang="en-US" dirty="0"/>
              <a:t>同步系统要同步</a:t>
            </a:r>
            <a:r>
              <a:rPr lang="en-US" altLang="zh-CN" dirty="0"/>
              <a:t>N</a:t>
            </a:r>
            <a:r>
              <a:rPr lang="zh-CN" altLang="en-US" dirty="0"/>
              <a:t>个时钟，可获得的时钟偏移最优范围是</a:t>
            </a:r>
            <a:r>
              <a:rPr lang="en-US" altLang="zh-CN" dirty="0"/>
              <a:t>u(1-1/N)</a:t>
            </a:r>
          </a:p>
          <a:p>
            <a:r>
              <a:rPr lang="zh-CN" altLang="en-US" dirty="0"/>
              <a:t>大多数实际的分布式系统是异步的，导致消息延迟的原因很多，消息传输延迟没有上界</a:t>
            </a:r>
            <a:r>
              <a:rPr lang="en-US" altLang="zh-CN" dirty="0"/>
              <a:t>max</a:t>
            </a:r>
            <a:r>
              <a:rPr lang="zh-CN" altLang="en-US" dirty="0"/>
              <a:t>。对于一个异步系统，我们只能说</a:t>
            </a:r>
            <a:r>
              <a:rPr lang="en-US" altLang="zh-CN" dirty="0" err="1"/>
              <a:t>T</a:t>
            </a:r>
            <a:r>
              <a:rPr lang="en-US" altLang="zh-CN" baseline="-25000" dirty="0" err="1"/>
              <a:t>trans</a:t>
            </a:r>
            <a:r>
              <a:rPr lang="en-US" altLang="zh-CN" baseline="-25000" dirty="0"/>
              <a:t> </a:t>
            </a:r>
            <a:r>
              <a:rPr lang="en-US" altLang="zh-CN" dirty="0"/>
              <a:t>=</a:t>
            </a:r>
            <a:r>
              <a:rPr lang="en-US" altLang="zh-CN" dirty="0" err="1"/>
              <a:t>min+x</a:t>
            </a:r>
            <a:r>
              <a:rPr lang="zh-CN" altLang="en-US" dirty="0"/>
              <a:t>，其中</a:t>
            </a:r>
            <a:r>
              <a:rPr lang="en-US" altLang="zh-CN" dirty="0"/>
              <a:t>x</a:t>
            </a:r>
            <a:r>
              <a:rPr lang="en-US" altLang="zh-CN" dirty="0">
                <a:latin typeface="Arial" panose="020B0604020202020204" pitchFamily="34" charset="0"/>
                <a:cs typeface="Arial" panose="020B0604020202020204" pitchFamily="34" charset="0"/>
              </a:rPr>
              <a:t>≥0</a:t>
            </a:r>
            <a:endParaRPr lang="en-US" altLang="zh-CN" dirty="0"/>
          </a:p>
          <a:p>
            <a:pPr lvl="1"/>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4077" y="2910105"/>
            <a:ext cx="435162" cy="223837"/>
          </a:xfrm>
          <a:prstGeom prst="rect">
            <a:avLst/>
          </a:prstGeom>
        </p:spPr>
      </p:pic>
      <p:sp>
        <p:nvSpPr>
          <p:cNvPr id="5" name="灯片编号占位符 4"/>
          <p:cNvSpPr>
            <a:spLocks noGrp="1"/>
          </p:cNvSpPr>
          <p:nvPr>
            <p:ph type="sldNum" sz="quarter" idx="12"/>
          </p:nvPr>
        </p:nvSpPr>
        <p:spPr/>
        <p:txBody>
          <a:bodyPr/>
          <a:lstStyle/>
          <a:p>
            <a:fld id="{4D4084D9-55F2-4E00-B75E-E42CB7218B8E}" type="slidenum">
              <a:rPr lang="zh-CN" altLang="en-US" smtClean="0"/>
              <a:t>15</a:t>
            </a:fld>
            <a:endParaRPr lang="zh-CN" altLang="en-US"/>
          </a:p>
        </p:txBody>
      </p:sp>
    </p:spTree>
    <p:extLst>
      <p:ext uri="{BB962C8B-B14F-4D97-AF65-F5344CB8AC3E}">
        <p14:creationId xmlns:p14="http://schemas.microsoft.com/office/powerpoint/2010/main" val="385298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16.1.2.2 </a:t>
            </a:r>
            <a:r>
              <a:rPr lang="zh-CN" altLang="en-US" dirty="0"/>
              <a:t>同步时钟的</a:t>
            </a:r>
            <a:r>
              <a:rPr lang="en-US" altLang="zh-CN" dirty="0"/>
              <a:t>Cristian</a:t>
            </a:r>
            <a:r>
              <a:rPr lang="zh-CN" altLang="en-US" dirty="0"/>
              <a:t>方法</a:t>
            </a:r>
          </a:p>
        </p:txBody>
      </p:sp>
      <p:sp>
        <p:nvSpPr>
          <p:cNvPr id="3" name="内容占位符 2"/>
          <p:cNvSpPr>
            <a:spLocks noGrp="1"/>
          </p:cNvSpPr>
          <p:nvPr>
            <p:ph idx="1"/>
          </p:nvPr>
        </p:nvSpPr>
        <p:spPr/>
        <p:txBody>
          <a:bodyPr>
            <a:normAutofit fontScale="92500" lnSpcReduction="10000"/>
          </a:bodyPr>
          <a:lstStyle/>
          <a:p>
            <a:r>
              <a:rPr lang="en-US" altLang="zh-CN" dirty="0"/>
              <a:t>Cristian[1989]</a:t>
            </a:r>
            <a:r>
              <a:rPr lang="zh-CN" altLang="en-US" dirty="0"/>
              <a:t>建议使用一个时间服务器，它连接到一个接收</a:t>
            </a:r>
            <a:r>
              <a:rPr lang="en-US" altLang="zh-CN" dirty="0"/>
              <a:t>UTC</a:t>
            </a:r>
            <a:r>
              <a:rPr lang="zh-CN" altLang="en-US" dirty="0"/>
              <a:t>信号的设备上，用于实现外部同步</a:t>
            </a:r>
            <a:endParaRPr lang="en-US" altLang="zh-CN" dirty="0"/>
          </a:p>
          <a:p>
            <a:r>
              <a:rPr lang="zh-CN" altLang="en-US" dirty="0"/>
              <a:t>在接收到请求后，服务器</a:t>
            </a:r>
            <a:r>
              <a:rPr lang="en-US" altLang="zh-CN" dirty="0"/>
              <a:t>S</a:t>
            </a:r>
            <a:r>
              <a:rPr lang="zh-CN" altLang="en-US" dirty="0"/>
              <a:t>根据它的时钟提供时间</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只有在客户和服务器之间的往返时间与所要求的精确性相比足够短，该方法才能达到同步</a:t>
            </a:r>
          </a:p>
        </p:txBody>
      </p:sp>
      <p:pic>
        <p:nvPicPr>
          <p:cNvPr id="29" name="图片 28"/>
          <p:cNvPicPr>
            <a:picLocks noChangeAspect="1"/>
          </p:cNvPicPr>
          <p:nvPr/>
        </p:nvPicPr>
        <p:blipFill>
          <a:blip r:embed="rId2"/>
          <a:stretch>
            <a:fillRect/>
          </a:stretch>
        </p:blipFill>
        <p:spPr>
          <a:xfrm>
            <a:off x="2030647" y="2766725"/>
            <a:ext cx="5720976" cy="1631974"/>
          </a:xfrm>
          <a:prstGeom prst="rect">
            <a:avLst/>
          </a:prstGeom>
        </p:spPr>
      </p:pic>
      <p:sp>
        <p:nvSpPr>
          <p:cNvPr id="30" name="矩形 29"/>
          <p:cNvSpPr/>
          <p:nvPr/>
        </p:nvSpPr>
        <p:spPr>
          <a:xfrm>
            <a:off x="2150198" y="4316563"/>
            <a:ext cx="5300804" cy="338554"/>
          </a:xfrm>
          <a:prstGeom prst="rect">
            <a:avLst/>
          </a:prstGeom>
        </p:spPr>
        <p:txBody>
          <a:bodyPr wrap="square">
            <a:spAutoFit/>
          </a:bodyPr>
          <a:lstStyle/>
          <a:p>
            <a:r>
              <a:rPr lang="en-US" altLang="zh-CN" sz="1600" dirty="0"/>
              <a:t>Figure 14.2 Clock synchronization using a time server</a:t>
            </a:r>
            <a:endParaRPr lang="zh-CN" altLang="en-US" sz="1600"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16</a:t>
            </a:fld>
            <a:endParaRPr lang="zh-CN" altLang="en-US"/>
          </a:p>
        </p:txBody>
      </p:sp>
    </p:spTree>
    <p:extLst>
      <p:ext uri="{BB962C8B-B14F-4D97-AF65-F5344CB8AC3E}">
        <p14:creationId xmlns:p14="http://schemas.microsoft.com/office/powerpoint/2010/main" val="3570452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16.1.2.2 </a:t>
            </a:r>
            <a:r>
              <a:rPr lang="zh-CN" altLang="en-US" dirty="0"/>
              <a:t>同步时钟的</a:t>
            </a:r>
            <a:r>
              <a:rPr lang="en-US" altLang="zh-CN" dirty="0"/>
              <a:t>Cristian</a:t>
            </a:r>
            <a:r>
              <a:rPr lang="zh-CN" altLang="en-US" dirty="0"/>
              <a:t>方法</a:t>
            </a:r>
          </a:p>
        </p:txBody>
      </p:sp>
      <p:sp>
        <p:nvSpPr>
          <p:cNvPr id="3" name="内容占位符 2"/>
          <p:cNvSpPr>
            <a:spLocks noGrp="1"/>
          </p:cNvSpPr>
          <p:nvPr>
            <p:ph idx="1"/>
          </p:nvPr>
        </p:nvSpPr>
        <p:spPr/>
        <p:txBody>
          <a:bodyPr/>
          <a:lstStyle/>
          <a:p>
            <a:r>
              <a:rPr lang="zh-CN" altLang="en-US" dirty="0"/>
              <a:t>进程</a:t>
            </a:r>
            <a:r>
              <a:rPr lang="en-US" altLang="zh-CN" dirty="0"/>
              <a:t>p</a:t>
            </a:r>
            <a:r>
              <a:rPr lang="zh-CN" altLang="en-US" dirty="0"/>
              <a:t>在消息</a:t>
            </a:r>
            <a:r>
              <a:rPr lang="en-US" altLang="zh-CN" dirty="0" err="1"/>
              <a:t>m</a:t>
            </a:r>
            <a:r>
              <a:rPr lang="en-US" altLang="zh-CN" baseline="-25000" dirty="0" err="1"/>
              <a:t>r</a:t>
            </a:r>
            <a:r>
              <a:rPr lang="zh-CN" altLang="en-US" dirty="0"/>
              <a:t>中请求时间，从消息</a:t>
            </a:r>
            <a:r>
              <a:rPr lang="en-US" altLang="zh-CN" dirty="0" err="1"/>
              <a:t>m</a:t>
            </a:r>
            <a:r>
              <a:rPr lang="en-US" altLang="zh-CN" baseline="-25000" dirty="0" err="1"/>
              <a:t>t</a:t>
            </a:r>
            <a:r>
              <a:rPr lang="zh-CN" altLang="en-US" dirty="0"/>
              <a:t>中接收时间值</a:t>
            </a:r>
            <a:r>
              <a:rPr lang="en-US" altLang="zh-CN" dirty="0"/>
              <a:t>t</a:t>
            </a:r>
          </a:p>
          <a:p>
            <a:r>
              <a:rPr lang="zh-CN" altLang="en-US" dirty="0"/>
              <a:t>进程</a:t>
            </a:r>
            <a:r>
              <a:rPr lang="en-US" altLang="zh-CN" dirty="0"/>
              <a:t>p</a:t>
            </a:r>
            <a:r>
              <a:rPr lang="zh-CN" altLang="en-US" dirty="0"/>
              <a:t>记录了发送请求</a:t>
            </a:r>
            <a:r>
              <a:rPr lang="en-US" altLang="zh-CN" dirty="0" err="1"/>
              <a:t>m</a:t>
            </a:r>
            <a:r>
              <a:rPr lang="en-US" altLang="zh-CN" baseline="-25000" dirty="0" err="1"/>
              <a:t>r</a:t>
            </a:r>
            <a:r>
              <a:rPr lang="zh-CN" altLang="en-US" dirty="0"/>
              <a:t>和接收应答</a:t>
            </a:r>
            <a:r>
              <a:rPr lang="en-US" altLang="zh-CN" dirty="0" err="1"/>
              <a:t>m</a:t>
            </a:r>
            <a:r>
              <a:rPr lang="en-US" altLang="zh-CN" baseline="-25000" dirty="0" err="1"/>
              <a:t>t</a:t>
            </a:r>
            <a:r>
              <a:rPr lang="zh-CN" altLang="en-US" dirty="0"/>
              <a:t>的整个往返时间</a:t>
            </a:r>
            <a:r>
              <a:rPr lang="en-US" altLang="zh-CN" dirty="0" err="1"/>
              <a:t>T</a:t>
            </a:r>
            <a:r>
              <a:rPr lang="en-US" altLang="zh-CN" baseline="-25000" dirty="0" err="1"/>
              <a:t>round</a:t>
            </a:r>
            <a:endParaRPr lang="en-US" altLang="zh-CN" baseline="-25000" dirty="0"/>
          </a:p>
          <a:p>
            <a:r>
              <a:rPr lang="zh-CN" altLang="en-US" dirty="0"/>
              <a:t>如果时钟漂移率小，那么该值可以比较精确地度量这段时间</a:t>
            </a:r>
            <a:endParaRPr lang="en-US" altLang="zh-CN" dirty="0"/>
          </a:p>
          <a:p>
            <a:pPr lvl="1"/>
            <a:r>
              <a:rPr lang="zh-CN" altLang="en-US" dirty="0"/>
              <a:t>例如往返在</a:t>
            </a:r>
            <a:r>
              <a:rPr lang="en-US" altLang="zh-CN" dirty="0"/>
              <a:t>LAN</a:t>
            </a:r>
            <a:r>
              <a:rPr lang="zh-CN" altLang="en-US" dirty="0"/>
              <a:t>上应该达到</a:t>
            </a:r>
            <a:r>
              <a:rPr lang="en-US" altLang="zh-CN" dirty="0"/>
              <a:t>1-10ms</a:t>
            </a:r>
            <a:r>
              <a:rPr lang="zh-CN" altLang="en-US" dirty="0"/>
              <a:t>数量级，漂移率为</a:t>
            </a:r>
            <a:r>
              <a:rPr lang="en-US" altLang="zh-CN" dirty="0"/>
              <a:t>10</a:t>
            </a:r>
            <a:r>
              <a:rPr lang="en-US" altLang="zh-CN" baseline="30000" dirty="0"/>
              <a:t>-6</a:t>
            </a:r>
            <a:r>
              <a:rPr lang="en-US" altLang="zh-CN" dirty="0"/>
              <a:t>s/s</a:t>
            </a:r>
            <a:r>
              <a:rPr lang="zh-CN" altLang="en-US" dirty="0"/>
              <a:t>的时钟在这段时间里变化至多</a:t>
            </a:r>
            <a:r>
              <a:rPr lang="en-US" altLang="zh-CN" dirty="0"/>
              <a:t>10</a:t>
            </a:r>
            <a:r>
              <a:rPr lang="en-US" altLang="zh-CN" baseline="30000" dirty="0"/>
              <a:t>-5</a:t>
            </a:r>
            <a:r>
              <a:rPr lang="en-US" altLang="zh-CN" dirty="0"/>
              <a:t>ms</a:t>
            </a:r>
          </a:p>
          <a:p>
            <a:r>
              <a:rPr lang="zh-CN" altLang="en-US" dirty="0"/>
              <a:t>假设</a:t>
            </a:r>
            <a:r>
              <a:rPr lang="en-US" altLang="zh-CN" dirty="0"/>
              <a:t>S</a:t>
            </a:r>
            <a:r>
              <a:rPr lang="zh-CN" altLang="en-US" dirty="0"/>
              <a:t>在</a:t>
            </a:r>
            <a:r>
              <a:rPr lang="en-US" altLang="zh-CN" dirty="0" err="1"/>
              <a:t>m</a:t>
            </a:r>
            <a:r>
              <a:rPr lang="en-US" altLang="zh-CN" baseline="-25000" dirty="0" err="1"/>
              <a:t>t</a:t>
            </a:r>
            <a:r>
              <a:rPr lang="zh-CN" altLang="en-US" dirty="0"/>
              <a:t>中放置</a:t>
            </a:r>
            <a:r>
              <a:rPr lang="en-US" altLang="zh-CN" dirty="0"/>
              <a:t>t</a:t>
            </a:r>
            <a:r>
              <a:rPr lang="zh-CN" altLang="en-US" dirty="0"/>
              <a:t>，往返时间在</a:t>
            </a:r>
            <a:r>
              <a:rPr lang="en-US" altLang="zh-CN" dirty="0"/>
              <a:t>t</a:t>
            </a:r>
            <a:r>
              <a:rPr lang="zh-CN" altLang="en-US" dirty="0"/>
              <a:t>时间点之前和之后平分，那么估计进程</a:t>
            </a:r>
            <a:r>
              <a:rPr lang="en-US" altLang="zh-CN" dirty="0"/>
              <a:t>p</a:t>
            </a:r>
            <a:r>
              <a:rPr lang="zh-CN" altLang="en-US" dirty="0"/>
              <a:t>应该设置它的时钟为</a:t>
            </a:r>
            <a:r>
              <a:rPr lang="en-US" altLang="zh-CN" dirty="0" err="1"/>
              <a:t>t+T</a:t>
            </a:r>
            <a:r>
              <a:rPr lang="en-US" altLang="zh-CN" baseline="-25000" dirty="0" err="1"/>
              <a:t>round</a:t>
            </a:r>
            <a:r>
              <a:rPr lang="en-US" altLang="zh-CN" dirty="0"/>
              <a:t>/2</a:t>
            </a:r>
          </a:p>
          <a:p>
            <a:pPr lvl="1"/>
            <a:r>
              <a:rPr lang="zh-CN" altLang="en-US" dirty="0"/>
              <a:t>正常情况下这是一个相当精确的假设</a:t>
            </a:r>
          </a:p>
        </p:txBody>
      </p:sp>
      <p:sp>
        <p:nvSpPr>
          <p:cNvPr id="4" name="灯片编号占位符 3"/>
          <p:cNvSpPr>
            <a:spLocks noGrp="1"/>
          </p:cNvSpPr>
          <p:nvPr>
            <p:ph type="sldNum" sz="quarter" idx="12"/>
          </p:nvPr>
        </p:nvSpPr>
        <p:spPr/>
        <p:txBody>
          <a:bodyPr/>
          <a:lstStyle/>
          <a:p>
            <a:fld id="{4D4084D9-55F2-4E00-B75E-E42CB7218B8E}" type="slidenum">
              <a:rPr lang="zh-CN" altLang="en-US" smtClean="0"/>
              <a:t>17</a:t>
            </a:fld>
            <a:endParaRPr lang="zh-CN" altLang="en-US"/>
          </a:p>
        </p:txBody>
      </p:sp>
    </p:spTree>
    <p:extLst>
      <p:ext uri="{BB962C8B-B14F-4D97-AF65-F5344CB8AC3E}">
        <p14:creationId xmlns:p14="http://schemas.microsoft.com/office/powerpoint/2010/main" val="213093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16.1.2.2 </a:t>
            </a:r>
            <a:r>
              <a:rPr lang="zh-CN" altLang="en-US" dirty="0"/>
              <a:t>同步时钟的</a:t>
            </a:r>
            <a:r>
              <a:rPr lang="en-US" altLang="zh-CN" dirty="0"/>
              <a:t>Cristian</a:t>
            </a:r>
            <a:r>
              <a:rPr lang="zh-CN" altLang="en-US" dirty="0"/>
              <a:t>方法</a:t>
            </a:r>
          </a:p>
        </p:txBody>
      </p:sp>
      <p:sp>
        <p:nvSpPr>
          <p:cNvPr id="3" name="内容占位符 2"/>
          <p:cNvSpPr>
            <a:spLocks noGrp="1"/>
          </p:cNvSpPr>
          <p:nvPr>
            <p:ph idx="1"/>
          </p:nvPr>
        </p:nvSpPr>
        <p:spPr/>
        <p:txBody>
          <a:bodyPr/>
          <a:lstStyle/>
          <a:p>
            <a:r>
              <a:rPr lang="zh-CN" altLang="en-US" dirty="0"/>
              <a:t>假设最小传输时间</a:t>
            </a:r>
            <a:r>
              <a:rPr lang="en-US" altLang="zh-CN" dirty="0"/>
              <a:t>min</a:t>
            </a:r>
            <a:r>
              <a:rPr lang="zh-CN" altLang="en-US" dirty="0"/>
              <a:t>的值是已知的或者能保守地估计</a:t>
            </a:r>
            <a:endParaRPr lang="en-US" altLang="zh-CN" dirty="0"/>
          </a:p>
          <a:p>
            <a:pPr lvl="1"/>
            <a:r>
              <a:rPr lang="en-US" altLang="zh-CN" dirty="0"/>
              <a:t>S</a:t>
            </a:r>
            <a:r>
              <a:rPr lang="zh-CN" altLang="en-US" dirty="0"/>
              <a:t>能在</a:t>
            </a:r>
            <a:r>
              <a:rPr lang="en-US" altLang="zh-CN" dirty="0" err="1"/>
              <a:t>m</a:t>
            </a:r>
            <a:r>
              <a:rPr lang="en-US" altLang="zh-CN" baseline="-25000" dirty="0" err="1"/>
              <a:t>t</a:t>
            </a:r>
            <a:r>
              <a:rPr lang="zh-CN" altLang="en-US" dirty="0"/>
              <a:t>中放置的最早时间点是在</a:t>
            </a:r>
            <a:r>
              <a:rPr lang="en-US" altLang="zh-CN" dirty="0"/>
              <a:t>p</a:t>
            </a:r>
            <a:r>
              <a:rPr lang="zh-CN" altLang="en-US" dirty="0"/>
              <a:t>发出</a:t>
            </a:r>
            <a:r>
              <a:rPr lang="en-US" altLang="zh-CN" dirty="0" err="1"/>
              <a:t>m</a:t>
            </a:r>
            <a:r>
              <a:rPr lang="en-US" altLang="zh-CN" baseline="-25000" dirty="0" err="1"/>
              <a:t>r</a:t>
            </a:r>
            <a:r>
              <a:rPr lang="zh-CN" altLang="en-US" dirty="0"/>
              <a:t>之后的</a:t>
            </a:r>
            <a:r>
              <a:rPr lang="en-US" altLang="zh-CN" dirty="0"/>
              <a:t>min</a:t>
            </a:r>
          </a:p>
          <a:p>
            <a:pPr lvl="1"/>
            <a:r>
              <a:rPr lang="zh-CN" altLang="en-US" dirty="0"/>
              <a:t>它能做此工作的最近时间点是在</a:t>
            </a:r>
            <a:r>
              <a:rPr lang="en-US" altLang="zh-CN" dirty="0" err="1"/>
              <a:t>m</a:t>
            </a:r>
            <a:r>
              <a:rPr lang="en-US" altLang="zh-CN" baseline="-25000" dirty="0" err="1"/>
              <a:t>t</a:t>
            </a:r>
            <a:r>
              <a:rPr lang="zh-CN" altLang="en-US" dirty="0"/>
              <a:t>到到达</a:t>
            </a:r>
            <a:r>
              <a:rPr lang="en-US" altLang="zh-CN" dirty="0"/>
              <a:t>p</a:t>
            </a:r>
            <a:r>
              <a:rPr lang="zh-CN" altLang="en-US" dirty="0"/>
              <a:t>之前的</a:t>
            </a:r>
            <a:r>
              <a:rPr lang="en-US" altLang="zh-CN" dirty="0"/>
              <a:t>min</a:t>
            </a:r>
          </a:p>
          <a:p>
            <a:pPr lvl="1"/>
            <a:r>
              <a:rPr lang="zh-CN" altLang="en-US" dirty="0"/>
              <a:t>因此，应答消息到达</a:t>
            </a:r>
            <a:r>
              <a:rPr lang="en-US" altLang="zh-CN" dirty="0"/>
              <a:t>S</a:t>
            </a:r>
            <a:r>
              <a:rPr lang="zh-CN" altLang="en-US" dirty="0"/>
              <a:t>时，时钟的时间位于范围</a:t>
            </a:r>
            <a:r>
              <a:rPr lang="en-US" altLang="zh-CN" dirty="0"/>
              <a:t>[</a:t>
            </a:r>
            <a:r>
              <a:rPr lang="en-US" altLang="zh-CN" dirty="0" err="1"/>
              <a:t>t+min</a:t>
            </a:r>
            <a:r>
              <a:rPr lang="en-US" altLang="zh-CN" dirty="0"/>
              <a:t>, </a:t>
            </a:r>
            <a:r>
              <a:rPr lang="en-US" altLang="zh-CN" dirty="0" err="1"/>
              <a:t>t+T</a:t>
            </a:r>
            <a:r>
              <a:rPr lang="en-US" altLang="zh-CN" baseline="-25000" dirty="0" err="1"/>
              <a:t>round</a:t>
            </a:r>
            <a:r>
              <a:rPr lang="en-US" altLang="zh-CN" dirty="0" err="1"/>
              <a:t>-min</a:t>
            </a:r>
            <a:r>
              <a:rPr lang="en-US" altLang="zh-CN" dirty="0"/>
              <a:t>]</a:t>
            </a:r>
          </a:p>
          <a:p>
            <a:pPr lvl="1"/>
            <a:r>
              <a:rPr lang="zh-CN" altLang="en-US" dirty="0"/>
              <a:t>精度是</a:t>
            </a:r>
            <a:r>
              <a:rPr lang="en-US" altLang="zh-CN" dirty="0"/>
              <a:t>±(</a:t>
            </a:r>
            <a:r>
              <a:rPr lang="en-US" altLang="zh-CN" dirty="0" err="1"/>
              <a:t>T</a:t>
            </a:r>
            <a:r>
              <a:rPr lang="en-US" altLang="zh-CN" baseline="-25000" dirty="0" err="1"/>
              <a:t>round</a:t>
            </a:r>
            <a:r>
              <a:rPr lang="en-US" altLang="zh-CN" dirty="0"/>
              <a:t>/2-min)</a:t>
            </a:r>
          </a:p>
          <a:p>
            <a:r>
              <a:rPr lang="zh-CN" altLang="en-US" dirty="0"/>
              <a:t>通过给</a:t>
            </a:r>
            <a:r>
              <a:rPr lang="en-US" altLang="zh-CN" dirty="0"/>
              <a:t>S</a:t>
            </a:r>
            <a:r>
              <a:rPr lang="zh-CN" altLang="en-US" dirty="0"/>
              <a:t>发送几个请求，并用</a:t>
            </a:r>
            <a:r>
              <a:rPr lang="en-US" altLang="zh-CN" dirty="0" err="1"/>
              <a:t>T</a:t>
            </a:r>
            <a:r>
              <a:rPr lang="en-US" altLang="zh-CN" baseline="-25000" dirty="0" err="1"/>
              <a:t>round</a:t>
            </a:r>
            <a:r>
              <a:rPr lang="zh-CN" altLang="en-US" dirty="0"/>
              <a:t>最小值给出最精确的估计</a:t>
            </a:r>
            <a:endParaRPr lang="en-US" altLang="zh-CN" dirty="0"/>
          </a:p>
          <a:p>
            <a:r>
              <a:rPr lang="zh-CN" altLang="en-US" dirty="0"/>
              <a:t>精确性要求越高，达到它的可能性越小</a:t>
            </a:r>
          </a:p>
        </p:txBody>
      </p:sp>
      <p:sp>
        <p:nvSpPr>
          <p:cNvPr id="4" name="灯片编号占位符 3"/>
          <p:cNvSpPr>
            <a:spLocks noGrp="1"/>
          </p:cNvSpPr>
          <p:nvPr>
            <p:ph type="sldNum" sz="quarter" idx="12"/>
          </p:nvPr>
        </p:nvSpPr>
        <p:spPr/>
        <p:txBody>
          <a:bodyPr/>
          <a:lstStyle/>
          <a:p>
            <a:fld id="{4D4084D9-55F2-4E00-B75E-E42CB7218B8E}" type="slidenum">
              <a:rPr lang="zh-CN" altLang="en-US" smtClean="0"/>
              <a:t>18</a:t>
            </a:fld>
            <a:endParaRPr lang="zh-CN" altLang="en-US"/>
          </a:p>
        </p:txBody>
      </p:sp>
    </p:spTree>
    <p:extLst>
      <p:ext uri="{BB962C8B-B14F-4D97-AF65-F5344CB8AC3E}">
        <p14:creationId xmlns:p14="http://schemas.microsoft.com/office/powerpoint/2010/main" val="408757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16.1.2.2 </a:t>
            </a:r>
            <a:r>
              <a:rPr lang="zh-CN" altLang="en-US" dirty="0"/>
              <a:t>同步时钟的</a:t>
            </a:r>
            <a:r>
              <a:rPr lang="en-US" altLang="zh-CN" dirty="0"/>
              <a:t>Cristian</a:t>
            </a:r>
            <a:r>
              <a:rPr lang="zh-CN" altLang="en-US" dirty="0"/>
              <a:t>方法</a:t>
            </a:r>
          </a:p>
        </p:txBody>
      </p:sp>
      <p:sp>
        <p:nvSpPr>
          <p:cNvPr id="3" name="内容占位符 2"/>
          <p:cNvSpPr>
            <a:spLocks noGrp="1"/>
          </p:cNvSpPr>
          <p:nvPr>
            <p:ph idx="1"/>
          </p:nvPr>
        </p:nvSpPr>
        <p:spPr/>
        <p:txBody>
          <a:bodyPr/>
          <a:lstStyle/>
          <a:p>
            <a:r>
              <a:rPr lang="en-US" altLang="zh-CN" b="1" dirty="0"/>
              <a:t>Cristian</a:t>
            </a:r>
            <a:r>
              <a:rPr lang="zh-CN" altLang="en-US" b="1" dirty="0"/>
              <a:t>算法的讨论</a:t>
            </a:r>
            <a:endParaRPr lang="en-US" altLang="zh-CN" b="1" dirty="0"/>
          </a:p>
          <a:p>
            <a:pPr lvl="1"/>
            <a:r>
              <a:rPr lang="en-US" altLang="zh-CN" dirty="0"/>
              <a:t>Cristian</a:t>
            </a:r>
            <a:r>
              <a:rPr lang="zh-CN" altLang="en-US" dirty="0"/>
              <a:t>算法是单服务器实现的，因此会出现单点故障</a:t>
            </a:r>
            <a:endParaRPr lang="en-US" altLang="zh-CN" dirty="0"/>
          </a:p>
          <a:p>
            <a:pPr lvl="2"/>
            <a:r>
              <a:rPr lang="zh-CN" altLang="en-US" dirty="0"/>
              <a:t>解决方法是多个服务器都连接</a:t>
            </a:r>
            <a:r>
              <a:rPr lang="en-US" altLang="zh-CN" dirty="0"/>
              <a:t>UTC</a:t>
            </a:r>
            <a:r>
              <a:rPr lang="zh-CN" altLang="en-US" dirty="0"/>
              <a:t>时间信号接收器，客户可以将它的请求组播到所有服务器并仅使用获得的第一个应答</a:t>
            </a:r>
            <a:endParaRPr lang="en-US" altLang="zh-CN" dirty="0"/>
          </a:p>
          <a:p>
            <a:pPr lvl="1"/>
            <a:r>
              <a:rPr lang="zh-CN" altLang="en-US" dirty="0"/>
              <a:t>错误的时间值进行应答的故障服务器或故意用不正确的时间做应答的假冒的时间服务器都会给系统带来灾难</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19</a:t>
            </a:fld>
            <a:endParaRPr lang="zh-CN" altLang="en-US"/>
          </a:p>
        </p:txBody>
      </p:sp>
    </p:spTree>
    <p:extLst>
      <p:ext uri="{BB962C8B-B14F-4D97-AF65-F5344CB8AC3E}">
        <p14:creationId xmlns:p14="http://schemas.microsoft.com/office/powerpoint/2010/main" val="73071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a:bodyPr>
          <a:lstStyle/>
          <a:p>
            <a:r>
              <a:rPr lang="en-US" altLang="zh-CN" sz="2400" b="1" dirty="0"/>
              <a:t>16.1</a:t>
            </a:r>
            <a:r>
              <a:rPr lang="zh-CN" altLang="en-US" sz="2400" b="1" dirty="0"/>
              <a:t> 时钟同步</a:t>
            </a:r>
            <a:endParaRPr lang="en-US" altLang="zh-CN" sz="2400" b="1" dirty="0"/>
          </a:p>
          <a:p>
            <a:r>
              <a:rPr lang="en-US" altLang="zh-CN" sz="2400" b="1" dirty="0"/>
              <a:t>16.2</a:t>
            </a:r>
            <a:r>
              <a:rPr lang="zh-CN" altLang="en-US" sz="2400" b="1" dirty="0"/>
              <a:t> 分布式互斥</a:t>
            </a:r>
            <a:endParaRPr lang="en-US" altLang="zh-CN" sz="2400" b="1" dirty="0"/>
          </a:p>
          <a:p>
            <a:r>
              <a:rPr lang="en-US" altLang="zh-CN" sz="2400" b="1" dirty="0"/>
              <a:t>16.3</a:t>
            </a:r>
            <a:r>
              <a:rPr lang="zh-CN" altLang="en-US" sz="2400" b="1" dirty="0"/>
              <a:t> 分布式选举</a:t>
            </a:r>
            <a:endParaRPr lang="zh-CN" altLang="en-US" dirty="0"/>
          </a:p>
        </p:txBody>
      </p:sp>
      <p:sp>
        <p:nvSpPr>
          <p:cNvPr id="5" name="Slide Number Placeholder 4">
            <a:extLst>
              <a:ext uri="{FF2B5EF4-FFF2-40B4-BE49-F238E27FC236}">
                <a16:creationId xmlns:a16="http://schemas.microsoft.com/office/drawing/2014/main" id="{F9C707E1-6731-4344-8307-17ABEE228324}"/>
              </a:ext>
            </a:extLst>
          </p:cNvPr>
          <p:cNvSpPr>
            <a:spLocks noGrp="1"/>
          </p:cNvSpPr>
          <p:nvPr>
            <p:ph type="sldNum" sz="quarter" idx="12"/>
          </p:nvPr>
        </p:nvSpPr>
        <p:spPr/>
        <p:txBody>
          <a:bodyPr/>
          <a:lstStyle/>
          <a:p>
            <a:fld id="{4D4084D9-55F2-4E00-B75E-E42CB7218B8E}" type="slidenum">
              <a:rPr lang="zh-CN" altLang="en-US" smtClean="0"/>
              <a:t>2</a:t>
            </a:fld>
            <a:endParaRPr lang="zh-CN" altLang="en-US"/>
          </a:p>
        </p:txBody>
      </p:sp>
    </p:spTree>
    <p:extLst>
      <p:ext uri="{BB962C8B-B14F-4D97-AF65-F5344CB8AC3E}">
        <p14:creationId xmlns:p14="http://schemas.microsoft.com/office/powerpoint/2010/main" val="2979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16.1.2.3 Berkeley</a:t>
            </a:r>
            <a:r>
              <a:rPr lang="zh-CN" altLang="en-US" dirty="0"/>
              <a:t>算法</a:t>
            </a:r>
          </a:p>
        </p:txBody>
      </p:sp>
      <p:sp>
        <p:nvSpPr>
          <p:cNvPr id="3" name="内容占位符 2"/>
          <p:cNvSpPr>
            <a:spLocks noGrp="1"/>
          </p:cNvSpPr>
          <p:nvPr>
            <p:ph idx="1"/>
          </p:nvPr>
        </p:nvSpPr>
        <p:spPr/>
        <p:txBody>
          <a:bodyPr/>
          <a:lstStyle/>
          <a:p>
            <a:r>
              <a:rPr lang="en-US" altLang="zh-CN" dirty="0" err="1"/>
              <a:t>Gusella</a:t>
            </a:r>
            <a:r>
              <a:rPr lang="zh-CN" altLang="en-US" dirty="0"/>
              <a:t>和</a:t>
            </a:r>
            <a:r>
              <a:rPr lang="en-US" altLang="zh-CN" dirty="0" err="1"/>
              <a:t>Zatti</a:t>
            </a:r>
            <a:r>
              <a:rPr lang="en-US" altLang="zh-CN" dirty="0"/>
              <a:t>[1989]</a:t>
            </a:r>
            <a:r>
              <a:rPr lang="zh-CN" altLang="en-US" dirty="0"/>
              <a:t>描述了一个内部同步算法，用于运行</a:t>
            </a:r>
            <a:r>
              <a:rPr lang="en-US" altLang="zh-CN" dirty="0"/>
              <a:t>Berkeley</a:t>
            </a:r>
            <a:r>
              <a:rPr lang="zh-CN" altLang="en-US" dirty="0"/>
              <a:t> </a:t>
            </a:r>
            <a:r>
              <a:rPr lang="en-US" altLang="zh-CN" dirty="0"/>
              <a:t>UNIX</a:t>
            </a:r>
            <a:r>
              <a:rPr lang="zh-CN" altLang="en-US" dirty="0"/>
              <a:t>的计算机群。</a:t>
            </a:r>
            <a:endParaRPr lang="en-US" altLang="zh-CN" dirty="0"/>
          </a:p>
          <a:p>
            <a:r>
              <a:rPr lang="zh-CN" altLang="en-US" dirty="0"/>
              <a:t>算法的主要步骤</a:t>
            </a:r>
            <a:endParaRPr lang="en-US" altLang="zh-CN" dirty="0"/>
          </a:p>
          <a:p>
            <a:pPr lvl="1"/>
            <a:r>
              <a:rPr lang="zh-CN" altLang="en-US" dirty="0"/>
              <a:t>该算法需要选择一台协调者计算机作为主机（</a:t>
            </a:r>
            <a:r>
              <a:rPr lang="en-US" altLang="zh-CN" dirty="0"/>
              <a:t>master</a:t>
            </a:r>
            <a:r>
              <a:rPr lang="zh-CN" altLang="en-US" dirty="0"/>
              <a:t>）</a:t>
            </a:r>
            <a:endParaRPr lang="en-US" altLang="zh-CN" dirty="0"/>
          </a:p>
          <a:p>
            <a:pPr lvl="1"/>
            <a:r>
              <a:rPr lang="zh-CN" altLang="en-US" dirty="0"/>
              <a:t>主机定期轮询其他要同步时钟的计算机（从属机）</a:t>
            </a:r>
            <a:endParaRPr lang="en-US" altLang="zh-CN" dirty="0"/>
          </a:p>
          <a:p>
            <a:pPr lvl="1"/>
            <a:r>
              <a:rPr lang="zh-CN" altLang="en-US" dirty="0"/>
              <a:t>从属机（</a:t>
            </a:r>
            <a:r>
              <a:rPr lang="en-US" altLang="zh-CN" dirty="0"/>
              <a:t>slave</a:t>
            </a:r>
            <a:r>
              <a:rPr lang="zh-CN" altLang="en-US" dirty="0"/>
              <a:t>）将它们的时钟值返回给主机</a:t>
            </a:r>
            <a:endParaRPr lang="en-US" altLang="zh-CN" dirty="0"/>
          </a:p>
          <a:p>
            <a:pPr lvl="1"/>
            <a:r>
              <a:rPr lang="zh-CN" altLang="en-US" dirty="0"/>
              <a:t>主机通过观察往返时间来估计它们的本地时钟时间，并计算所获得值的平均值</a:t>
            </a:r>
            <a:endParaRPr lang="en-US" altLang="zh-CN" dirty="0"/>
          </a:p>
          <a:p>
            <a:pPr lvl="2"/>
            <a:r>
              <a:rPr lang="zh-CN" altLang="en-US" dirty="0"/>
              <a:t>协议的准确性依赖于主从机之间的名义上最大往返时间</a:t>
            </a:r>
            <a:endParaRPr lang="en-US" altLang="zh-CN" dirty="0"/>
          </a:p>
          <a:p>
            <a:pPr lvl="1"/>
            <a:r>
              <a:rPr lang="zh-CN" altLang="en-US" dirty="0"/>
              <a:t>主机发送每个从属机的时钟所需的</a:t>
            </a:r>
            <a:r>
              <a:rPr lang="zh-CN" altLang="en-US" b="1" dirty="0"/>
              <a:t>调整量</a:t>
            </a:r>
            <a:endParaRPr lang="en-US" altLang="zh-CN" b="1" dirty="0"/>
          </a:p>
          <a:p>
            <a:pPr lvl="2"/>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6987" y="5239813"/>
            <a:ext cx="435162" cy="223837"/>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6760" y="4159785"/>
            <a:ext cx="435162" cy="223837"/>
          </a:xfrm>
          <a:prstGeom prst="rect">
            <a:avLst/>
          </a:prstGeom>
        </p:spPr>
      </p:pic>
      <p:sp>
        <p:nvSpPr>
          <p:cNvPr id="6" name="灯片编号占位符 5"/>
          <p:cNvSpPr>
            <a:spLocks noGrp="1"/>
          </p:cNvSpPr>
          <p:nvPr>
            <p:ph type="sldNum" sz="quarter" idx="12"/>
          </p:nvPr>
        </p:nvSpPr>
        <p:spPr/>
        <p:txBody>
          <a:bodyPr/>
          <a:lstStyle/>
          <a:p>
            <a:fld id="{4D4084D9-55F2-4E00-B75E-E42CB7218B8E}" type="slidenum">
              <a:rPr lang="zh-CN" altLang="en-US" smtClean="0"/>
              <a:t>20</a:t>
            </a:fld>
            <a:endParaRPr lang="zh-CN" altLang="en-US"/>
          </a:p>
        </p:txBody>
      </p:sp>
    </p:spTree>
    <p:extLst>
      <p:ext uri="{BB962C8B-B14F-4D97-AF65-F5344CB8AC3E}">
        <p14:creationId xmlns:p14="http://schemas.microsoft.com/office/powerpoint/2010/main" val="1860925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16.1.2.4 </a:t>
            </a:r>
            <a:r>
              <a:rPr lang="zh-CN" altLang="en-US" dirty="0"/>
              <a:t>网络时间协议</a:t>
            </a:r>
          </a:p>
        </p:txBody>
      </p:sp>
      <p:sp>
        <p:nvSpPr>
          <p:cNvPr id="3" name="内容占位符 2"/>
          <p:cNvSpPr>
            <a:spLocks noGrp="1"/>
          </p:cNvSpPr>
          <p:nvPr>
            <p:ph idx="1"/>
          </p:nvPr>
        </p:nvSpPr>
        <p:spPr/>
        <p:txBody>
          <a:bodyPr/>
          <a:lstStyle/>
          <a:p>
            <a:r>
              <a:rPr lang="en-US" altLang="zh-CN" dirty="0"/>
              <a:t>Cristian</a:t>
            </a:r>
            <a:r>
              <a:rPr lang="zh-CN" altLang="en-US" dirty="0"/>
              <a:t>方法和</a:t>
            </a:r>
            <a:r>
              <a:rPr lang="en-US" altLang="zh-CN" dirty="0"/>
              <a:t>Berkeley</a:t>
            </a:r>
            <a:r>
              <a:rPr lang="zh-CN" altLang="en-US" dirty="0"/>
              <a:t>算法主要应用于企业内部网</a:t>
            </a:r>
            <a:endParaRPr lang="en-US" altLang="zh-CN" dirty="0"/>
          </a:p>
          <a:p>
            <a:r>
              <a:rPr lang="zh-CN" altLang="en-US" dirty="0"/>
              <a:t>网络时间协议（</a:t>
            </a:r>
            <a:r>
              <a:rPr lang="en-US" altLang="zh-CN" dirty="0"/>
              <a:t>Network Time Protocol</a:t>
            </a:r>
            <a:r>
              <a:rPr lang="zh-CN" altLang="en-US" dirty="0"/>
              <a:t>，</a:t>
            </a:r>
            <a:r>
              <a:rPr lang="en-US" altLang="zh-CN" dirty="0"/>
              <a:t>NTP</a:t>
            </a:r>
            <a:r>
              <a:rPr lang="zh-CN" altLang="en-US" dirty="0"/>
              <a:t>）定义了时间服务的体系结构和在互联网上发布时间信息的协议</a:t>
            </a:r>
            <a:endParaRPr lang="en-US" altLang="zh-CN" dirty="0"/>
          </a:p>
          <a:p>
            <a:r>
              <a:rPr lang="en-US" altLang="zh-CN" dirty="0"/>
              <a:t>NTP</a:t>
            </a:r>
            <a:r>
              <a:rPr lang="zh-CN" altLang="en-US" dirty="0"/>
              <a:t>主要的设计目标和特色如下：</a:t>
            </a:r>
            <a:endParaRPr lang="en-US" altLang="zh-CN" dirty="0"/>
          </a:p>
          <a:p>
            <a:pPr lvl="1"/>
            <a:r>
              <a:rPr lang="zh-CN" altLang="en-US" dirty="0"/>
              <a:t>提供一个服务，使得跨互联网的用户能精确地与</a:t>
            </a:r>
            <a:r>
              <a:rPr lang="en-US" altLang="zh-CN" dirty="0"/>
              <a:t>UTC</a:t>
            </a:r>
            <a:r>
              <a:rPr lang="zh-CN" altLang="en-US" dirty="0"/>
              <a:t>同步</a:t>
            </a:r>
            <a:endParaRPr lang="en-US" altLang="zh-CN" dirty="0"/>
          </a:p>
          <a:p>
            <a:pPr lvl="1"/>
            <a:r>
              <a:rPr lang="zh-CN" altLang="en-US" dirty="0"/>
              <a:t>提供一个能在漫长的连接丢失中生存的可靠服务</a:t>
            </a:r>
            <a:endParaRPr lang="en-US" altLang="zh-CN" dirty="0"/>
          </a:p>
          <a:p>
            <a:pPr lvl="1"/>
            <a:r>
              <a:rPr lang="zh-CN" altLang="en-US" dirty="0"/>
              <a:t>使得客户能经常有效地重新同步以抵消在大多数计算机中存在的漂移率</a:t>
            </a:r>
            <a:endParaRPr lang="en-US" altLang="zh-CN" dirty="0"/>
          </a:p>
          <a:p>
            <a:pPr lvl="1"/>
            <a:r>
              <a:rPr lang="zh-CN" altLang="en-US" dirty="0"/>
              <a:t>提供保护，防止对时间服务器的干扰，无论是恶意的还是偶然的</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4859" y="2940585"/>
            <a:ext cx="435162" cy="223837"/>
          </a:xfrm>
          <a:prstGeom prst="rect">
            <a:avLst/>
          </a:prstGeom>
        </p:spPr>
      </p:pic>
      <p:sp>
        <p:nvSpPr>
          <p:cNvPr id="5" name="灯片编号占位符 4"/>
          <p:cNvSpPr>
            <a:spLocks noGrp="1"/>
          </p:cNvSpPr>
          <p:nvPr>
            <p:ph type="sldNum" sz="quarter" idx="12"/>
          </p:nvPr>
        </p:nvSpPr>
        <p:spPr/>
        <p:txBody>
          <a:bodyPr/>
          <a:lstStyle/>
          <a:p>
            <a:fld id="{4D4084D9-55F2-4E00-B75E-E42CB7218B8E}" type="slidenum">
              <a:rPr lang="zh-CN" altLang="en-US" smtClean="0"/>
              <a:t>21</a:t>
            </a:fld>
            <a:endParaRPr lang="zh-CN" altLang="en-US"/>
          </a:p>
        </p:txBody>
      </p:sp>
    </p:spTree>
    <p:extLst>
      <p:ext uri="{BB962C8B-B14F-4D97-AF65-F5344CB8AC3E}">
        <p14:creationId xmlns:p14="http://schemas.microsoft.com/office/powerpoint/2010/main" val="960994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16.1.2.4 </a:t>
            </a:r>
            <a:r>
              <a:rPr lang="zh-CN" altLang="en-US" dirty="0"/>
              <a:t>网络时间协议</a:t>
            </a:r>
          </a:p>
        </p:txBody>
      </p:sp>
      <p:sp>
        <p:nvSpPr>
          <p:cNvPr id="3" name="内容占位符 2"/>
          <p:cNvSpPr>
            <a:spLocks noGrp="1"/>
          </p:cNvSpPr>
          <p:nvPr>
            <p:ph idx="1"/>
          </p:nvPr>
        </p:nvSpPr>
        <p:spPr/>
        <p:txBody>
          <a:bodyPr/>
          <a:lstStyle/>
          <a:p>
            <a:r>
              <a:rPr lang="en-US" altLang="zh-CN" dirty="0"/>
              <a:t>NTP</a:t>
            </a:r>
            <a:r>
              <a:rPr lang="zh-CN" altLang="en-US" dirty="0"/>
              <a:t>服务由互联网上的服务器网提供</a:t>
            </a:r>
            <a:endParaRPr lang="en-US" altLang="zh-CN" dirty="0"/>
          </a:p>
          <a:p>
            <a:pPr lvl="1"/>
            <a:r>
              <a:rPr lang="zh-CN" altLang="en-US" dirty="0"/>
              <a:t>主服务器（</a:t>
            </a:r>
            <a:r>
              <a:rPr lang="en-US" altLang="zh-CN" dirty="0"/>
              <a:t>primary server</a:t>
            </a:r>
            <a:r>
              <a:rPr lang="zh-CN" altLang="en-US" dirty="0"/>
              <a:t>）直接连接到像无线电时钟这样的接收</a:t>
            </a:r>
            <a:r>
              <a:rPr lang="en-US" altLang="zh-CN" dirty="0"/>
              <a:t>UTC</a:t>
            </a:r>
            <a:r>
              <a:rPr lang="zh-CN" altLang="en-US" dirty="0"/>
              <a:t>源</a:t>
            </a:r>
            <a:endParaRPr lang="en-US" altLang="zh-CN" dirty="0"/>
          </a:p>
          <a:p>
            <a:pPr lvl="1"/>
            <a:r>
              <a:rPr lang="zh-CN" altLang="en-US" dirty="0"/>
              <a:t>二级服务器（</a:t>
            </a:r>
            <a:r>
              <a:rPr lang="en-US" altLang="zh-CN" dirty="0"/>
              <a:t>secondary server</a:t>
            </a:r>
            <a:r>
              <a:rPr lang="zh-CN" altLang="en-US" dirty="0"/>
              <a:t>）与主服务器同步</a:t>
            </a:r>
            <a:endParaRPr lang="en-US" altLang="zh-CN" dirty="0"/>
          </a:p>
          <a:p>
            <a:pPr lvl="1"/>
            <a:r>
              <a:rPr lang="zh-CN" altLang="en-US" dirty="0"/>
              <a:t>服务器在一个称为同步子网的逻辑层次中连接</a:t>
            </a:r>
          </a:p>
        </p:txBody>
      </p:sp>
      <p:pic>
        <p:nvPicPr>
          <p:cNvPr id="4" name="图片 3"/>
          <p:cNvPicPr>
            <a:picLocks noChangeAspect="1"/>
          </p:cNvPicPr>
          <p:nvPr/>
        </p:nvPicPr>
        <p:blipFill>
          <a:blip r:embed="rId2"/>
          <a:stretch>
            <a:fillRect/>
          </a:stretch>
        </p:blipFill>
        <p:spPr>
          <a:xfrm>
            <a:off x="2540312" y="3403638"/>
            <a:ext cx="4109094" cy="2465456"/>
          </a:xfrm>
          <a:prstGeom prst="rect">
            <a:avLst/>
          </a:prstGeom>
        </p:spPr>
      </p:pic>
      <p:sp>
        <p:nvSpPr>
          <p:cNvPr id="5" name="矩形 4"/>
          <p:cNvSpPr/>
          <p:nvPr/>
        </p:nvSpPr>
        <p:spPr>
          <a:xfrm>
            <a:off x="1991762" y="5869094"/>
            <a:ext cx="5685576" cy="307777"/>
          </a:xfrm>
          <a:prstGeom prst="rect">
            <a:avLst/>
          </a:prstGeom>
        </p:spPr>
        <p:txBody>
          <a:bodyPr wrap="square">
            <a:spAutoFit/>
          </a:bodyPr>
          <a:lstStyle/>
          <a:p>
            <a:r>
              <a:rPr lang="en-US" altLang="zh-CN" sz="1400" dirty="0"/>
              <a:t>Figure 14.3 An example synchronization subnet in an NTP implementation</a:t>
            </a:r>
            <a:endParaRPr lang="zh-CN" altLang="en-US" sz="1400"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t>22</a:t>
            </a:fld>
            <a:endParaRPr lang="zh-CN" altLang="en-US"/>
          </a:p>
        </p:txBody>
      </p:sp>
    </p:spTree>
    <p:extLst>
      <p:ext uri="{BB962C8B-B14F-4D97-AF65-F5344CB8AC3E}">
        <p14:creationId xmlns:p14="http://schemas.microsoft.com/office/powerpoint/2010/main" val="21315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16.1.2.4 </a:t>
            </a:r>
            <a:r>
              <a:rPr lang="zh-CN" altLang="en-US" dirty="0"/>
              <a:t>网络时间协议</a:t>
            </a:r>
          </a:p>
        </p:txBody>
      </p:sp>
      <p:sp>
        <p:nvSpPr>
          <p:cNvPr id="3" name="内容占位符 2"/>
          <p:cNvSpPr>
            <a:spLocks noGrp="1"/>
          </p:cNvSpPr>
          <p:nvPr>
            <p:ph idx="1"/>
          </p:nvPr>
        </p:nvSpPr>
        <p:spPr/>
        <p:txBody>
          <a:bodyPr>
            <a:normAutofit/>
          </a:bodyPr>
          <a:lstStyle/>
          <a:p>
            <a:r>
              <a:rPr lang="zh-CN" altLang="en-US" dirty="0"/>
              <a:t>因为在同步的每一层都会引入误差，层次数大的服务器上的时钟比层次数小的服务器上的时钟更容易不准确。</a:t>
            </a:r>
            <a:endParaRPr lang="en-US" altLang="zh-CN" dirty="0"/>
          </a:p>
          <a:p>
            <a:r>
              <a:rPr lang="en-US" altLang="zh-CN" dirty="0"/>
              <a:t>NTP</a:t>
            </a:r>
            <a:r>
              <a:rPr lang="zh-CN" altLang="en-US" dirty="0"/>
              <a:t>在评估某个服务器拥有的计时质量时，也考虑了整个消息到根的往返时间延迟。</a:t>
            </a:r>
            <a:endParaRPr lang="en-US" altLang="zh-CN" dirty="0"/>
          </a:p>
          <a:p>
            <a:r>
              <a:rPr lang="zh-CN" altLang="en-US" dirty="0"/>
              <a:t>在服务器不可达或出现故障时，同步子网可以重配置。</a:t>
            </a:r>
            <a:endParaRPr lang="en-US" altLang="zh-CN" dirty="0"/>
          </a:p>
          <a:p>
            <a:r>
              <a:rPr lang="en-US" altLang="zh-CN" dirty="0"/>
              <a:t>NTP</a:t>
            </a:r>
            <a:r>
              <a:rPr lang="zh-CN" altLang="en-US" dirty="0"/>
              <a:t>服务器用以下三种模式中的一种相互同步：</a:t>
            </a:r>
            <a:endParaRPr lang="en-US" altLang="zh-CN" dirty="0"/>
          </a:p>
          <a:p>
            <a:pPr lvl="1"/>
            <a:r>
              <a:rPr lang="zh-CN" altLang="en-US" dirty="0"/>
              <a:t>组播</a:t>
            </a:r>
            <a:endParaRPr lang="en-US" altLang="zh-CN" dirty="0"/>
          </a:p>
          <a:p>
            <a:pPr lvl="1"/>
            <a:r>
              <a:rPr lang="zh-CN" altLang="en-US" dirty="0"/>
              <a:t>过程调用</a:t>
            </a:r>
            <a:endParaRPr lang="en-US" altLang="zh-CN" dirty="0"/>
          </a:p>
          <a:p>
            <a:pPr lvl="1"/>
            <a:r>
              <a:rPr lang="zh-CN" altLang="en-US" dirty="0"/>
              <a:t>对称模式</a:t>
            </a:r>
            <a:endParaRPr lang="en-US" altLang="zh-CN" dirty="0"/>
          </a:p>
          <a:p>
            <a:pPr lvl="1"/>
            <a:endParaRPr lang="en-US" altLang="zh-CN" dirty="0"/>
          </a:p>
          <a:p>
            <a:pPr marL="0" indent="0">
              <a:buNone/>
            </a:pP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2557" y="3103145"/>
            <a:ext cx="435162" cy="223837"/>
          </a:xfrm>
          <a:prstGeom prst="rect">
            <a:avLst/>
          </a:prstGeom>
        </p:spPr>
      </p:pic>
      <p:sp>
        <p:nvSpPr>
          <p:cNvPr id="5" name="灯片编号占位符 4"/>
          <p:cNvSpPr>
            <a:spLocks noGrp="1"/>
          </p:cNvSpPr>
          <p:nvPr>
            <p:ph type="sldNum" sz="quarter" idx="12"/>
          </p:nvPr>
        </p:nvSpPr>
        <p:spPr/>
        <p:txBody>
          <a:bodyPr/>
          <a:lstStyle/>
          <a:p>
            <a:fld id="{4D4084D9-55F2-4E00-B75E-E42CB7218B8E}" type="slidenum">
              <a:rPr lang="zh-CN" altLang="en-US" smtClean="0"/>
              <a:t>23</a:t>
            </a:fld>
            <a:endParaRPr lang="zh-CN" altLang="en-US"/>
          </a:p>
        </p:txBody>
      </p:sp>
    </p:spTree>
    <p:extLst>
      <p:ext uri="{BB962C8B-B14F-4D97-AF65-F5344CB8AC3E}">
        <p14:creationId xmlns:p14="http://schemas.microsoft.com/office/powerpoint/2010/main" val="3159601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16.1.2.4 </a:t>
            </a:r>
            <a:r>
              <a:rPr lang="zh-CN" altLang="en-US" dirty="0"/>
              <a:t>网络时间协议</a:t>
            </a:r>
          </a:p>
        </p:txBody>
      </p:sp>
      <p:sp>
        <p:nvSpPr>
          <p:cNvPr id="3" name="内容占位符 2"/>
          <p:cNvSpPr>
            <a:spLocks noGrp="1"/>
          </p:cNvSpPr>
          <p:nvPr>
            <p:ph idx="1"/>
          </p:nvPr>
        </p:nvSpPr>
        <p:spPr/>
        <p:txBody>
          <a:bodyPr/>
          <a:lstStyle/>
          <a:p>
            <a:r>
              <a:rPr lang="zh-CN" altLang="en-US" dirty="0"/>
              <a:t>组播模式</a:t>
            </a:r>
            <a:endParaRPr lang="en-US" altLang="zh-CN" dirty="0"/>
          </a:p>
          <a:p>
            <a:pPr lvl="1"/>
            <a:r>
              <a:rPr lang="zh-CN" altLang="en-US" dirty="0"/>
              <a:t>用于高速</a:t>
            </a:r>
            <a:r>
              <a:rPr lang="en-US" altLang="zh-CN" dirty="0"/>
              <a:t>LAN</a:t>
            </a:r>
            <a:r>
              <a:rPr lang="zh-CN" altLang="en-US" dirty="0"/>
              <a:t>，一个或多个服务器定期将时间组播到由</a:t>
            </a:r>
            <a:r>
              <a:rPr lang="en-US" altLang="zh-CN" dirty="0"/>
              <a:t>LAN</a:t>
            </a:r>
            <a:r>
              <a:rPr lang="zh-CN" altLang="en-US" dirty="0"/>
              <a:t>连接的其他结点，并设置它们的时间。需要基于延迟很小这一假设。</a:t>
            </a:r>
            <a:endParaRPr lang="en-US" altLang="zh-CN" dirty="0"/>
          </a:p>
          <a:p>
            <a:r>
              <a:rPr lang="zh-CN" altLang="en-US" dirty="0"/>
              <a:t>过程调用模式（</a:t>
            </a:r>
            <a:r>
              <a:rPr lang="en-US" altLang="zh-CN" dirty="0"/>
              <a:t>procedure-call mode</a:t>
            </a:r>
            <a:r>
              <a:rPr lang="zh-CN" altLang="en-US" dirty="0"/>
              <a:t>）</a:t>
            </a:r>
            <a:endParaRPr lang="en-US" altLang="zh-CN" dirty="0"/>
          </a:p>
          <a:p>
            <a:pPr lvl="1"/>
            <a:r>
              <a:rPr lang="zh-CN" altLang="en-US" dirty="0"/>
              <a:t>类似与</a:t>
            </a:r>
            <a:r>
              <a:rPr lang="en-US" altLang="zh-CN" dirty="0"/>
              <a:t>Cristian</a:t>
            </a:r>
            <a:r>
              <a:rPr lang="zh-CN" altLang="en-US" dirty="0"/>
              <a:t>算法</a:t>
            </a:r>
            <a:endParaRPr lang="en-US" altLang="zh-CN" dirty="0"/>
          </a:p>
          <a:p>
            <a:pPr lvl="1"/>
            <a:r>
              <a:rPr lang="zh-CN" altLang="en-US" dirty="0"/>
              <a:t>服务器从其他计算机接收请求，并用时间戳应答</a:t>
            </a:r>
            <a:endParaRPr lang="en-US" altLang="zh-CN" dirty="0"/>
          </a:p>
          <a:p>
            <a:r>
              <a:rPr lang="zh-CN" altLang="en-US" dirty="0"/>
              <a:t>对称模式（</a:t>
            </a:r>
            <a:r>
              <a:rPr lang="en-US" altLang="zh-CN" dirty="0"/>
              <a:t>symmetric mode</a:t>
            </a:r>
            <a:r>
              <a:rPr lang="zh-CN" altLang="en-US" dirty="0"/>
              <a:t>）</a:t>
            </a:r>
            <a:endParaRPr lang="en-US" altLang="zh-CN" dirty="0"/>
          </a:p>
          <a:p>
            <a:pPr lvl="1"/>
            <a:r>
              <a:rPr lang="zh-CN" altLang="en-US" dirty="0"/>
              <a:t>用于在</a:t>
            </a:r>
            <a:r>
              <a:rPr lang="en-US" altLang="zh-CN" dirty="0"/>
              <a:t>LAN</a:t>
            </a:r>
            <a:r>
              <a:rPr lang="zh-CN" altLang="en-US" dirty="0"/>
              <a:t>中提供时间信息的服务器和同步子网的较高层</a:t>
            </a:r>
            <a:endParaRPr lang="en-US" altLang="zh-CN" dirty="0"/>
          </a:p>
          <a:p>
            <a:pPr lvl="1"/>
            <a:r>
              <a:rPr lang="zh-CN" altLang="en-US" dirty="0"/>
              <a:t>一对服务器交换有时序信息的消息。时序数据作为服务器之间的关联的一部分被保留，时序数据可用于提高时间同步的准确性</a:t>
            </a:r>
          </a:p>
        </p:txBody>
      </p:sp>
      <p:sp>
        <p:nvSpPr>
          <p:cNvPr id="4" name="灯片编号占位符 3"/>
          <p:cNvSpPr>
            <a:spLocks noGrp="1"/>
          </p:cNvSpPr>
          <p:nvPr>
            <p:ph type="sldNum" sz="quarter" idx="12"/>
          </p:nvPr>
        </p:nvSpPr>
        <p:spPr/>
        <p:txBody>
          <a:bodyPr/>
          <a:lstStyle/>
          <a:p>
            <a:fld id="{4D4084D9-55F2-4E00-B75E-E42CB7218B8E}" type="slidenum">
              <a:rPr lang="zh-CN" altLang="en-US" smtClean="0"/>
              <a:t>24</a:t>
            </a:fld>
            <a:endParaRPr lang="zh-CN" altLang="en-US"/>
          </a:p>
        </p:txBody>
      </p:sp>
    </p:spTree>
    <p:extLst>
      <p:ext uri="{BB962C8B-B14F-4D97-AF65-F5344CB8AC3E}">
        <p14:creationId xmlns:p14="http://schemas.microsoft.com/office/powerpoint/2010/main" val="2564687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16.1.2.4 </a:t>
            </a:r>
            <a:r>
              <a:rPr lang="zh-CN" altLang="en-US" dirty="0"/>
              <a:t>网络时间协议</a:t>
            </a:r>
          </a:p>
        </p:txBody>
      </p:sp>
      <p:sp>
        <p:nvSpPr>
          <p:cNvPr id="3" name="内容占位符 2"/>
          <p:cNvSpPr>
            <a:spLocks noGrp="1"/>
          </p:cNvSpPr>
          <p:nvPr>
            <p:ph idx="1"/>
          </p:nvPr>
        </p:nvSpPr>
        <p:spPr/>
        <p:txBody>
          <a:bodyPr/>
          <a:lstStyle/>
          <a:p>
            <a:r>
              <a:rPr lang="zh-CN" altLang="en-US" dirty="0"/>
              <a:t>所有模式都采用不可靠的</a:t>
            </a:r>
            <a:r>
              <a:rPr lang="en-US" altLang="zh-CN" dirty="0"/>
              <a:t>UDP</a:t>
            </a:r>
            <a:r>
              <a:rPr lang="zh-CN" altLang="en-US" dirty="0"/>
              <a:t>协议进行传输</a:t>
            </a:r>
            <a:endParaRPr lang="en-US" altLang="zh-CN" dirty="0"/>
          </a:p>
          <a:p>
            <a:r>
              <a:rPr lang="zh-CN" altLang="en-US" dirty="0"/>
              <a:t>过程调用模式和对称模式中，进程交换消息对</a:t>
            </a:r>
            <a:endParaRPr lang="en-US" altLang="zh-CN" dirty="0"/>
          </a:p>
          <a:p>
            <a:r>
              <a:rPr lang="zh-CN" altLang="en-US" dirty="0"/>
              <a:t>每个消息有最近消息的时间戳</a:t>
            </a:r>
            <a:r>
              <a:rPr lang="en-US" altLang="zh-CN" dirty="0"/>
              <a:t>:</a:t>
            </a:r>
            <a:r>
              <a:rPr lang="zh-CN" altLang="en-US" dirty="0"/>
              <a:t>发送和接收前一个</a:t>
            </a:r>
            <a:r>
              <a:rPr lang="en-US" altLang="zh-CN" dirty="0"/>
              <a:t>NTP</a:t>
            </a:r>
            <a:r>
              <a:rPr lang="zh-CN" altLang="en-US" dirty="0"/>
              <a:t>消息的本地时间，发送当前消息的本地时间。</a:t>
            </a:r>
            <a:r>
              <a:rPr lang="en-US" altLang="zh-CN" dirty="0"/>
              <a:t>NTP</a:t>
            </a:r>
            <a:r>
              <a:rPr lang="zh-CN" altLang="en-US" dirty="0"/>
              <a:t>消息的接收者记录它接收消息的本地时间</a:t>
            </a:r>
            <a:endParaRPr lang="en-US" altLang="zh-CN" dirty="0"/>
          </a:p>
          <a:p>
            <a:pPr lvl="1"/>
            <a:endParaRPr lang="en-US" altLang="zh-CN" dirty="0"/>
          </a:p>
          <a:p>
            <a:endParaRPr lang="zh-CN" altLang="en-US" dirty="0"/>
          </a:p>
        </p:txBody>
      </p:sp>
      <p:pic>
        <p:nvPicPr>
          <p:cNvPr id="36" name="图片 35"/>
          <p:cNvPicPr>
            <a:picLocks noChangeAspect="1"/>
          </p:cNvPicPr>
          <p:nvPr/>
        </p:nvPicPr>
        <p:blipFill>
          <a:blip r:embed="rId2"/>
          <a:stretch>
            <a:fillRect/>
          </a:stretch>
        </p:blipFill>
        <p:spPr>
          <a:xfrm>
            <a:off x="1763485" y="3655293"/>
            <a:ext cx="5854367" cy="2083066"/>
          </a:xfrm>
          <a:prstGeom prst="rect">
            <a:avLst/>
          </a:prstGeom>
        </p:spPr>
      </p:pic>
      <p:sp>
        <p:nvSpPr>
          <p:cNvPr id="37" name="矩形 36"/>
          <p:cNvSpPr/>
          <p:nvPr/>
        </p:nvSpPr>
        <p:spPr>
          <a:xfrm>
            <a:off x="1399590" y="5786958"/>
            <a:ext cx="5962261" cy="369332"/>
          </a:xfrm>
          <a:prstGeom prst="rect">
            <a:avLst/>
          </a:prstGeom>
        </p:spPr>
        <p:txBody>
          <a:bodyPr wrap="square">
            <a:spAutoFit/>
          </a:bodyPr>
          <a:lstStyle/>
          <a:p>
            <a:r>
              <a:rPr lang="en-US" altLang="zh-CN" dirty="0"/>
              <a:t>Figure 14.4 Messages exchanged between a pair of NTP peers</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25</a:t>
            </a:fld>
            <a:endParaRPr lang="zh-CN" altLang="en-US"/>
          </a:p>
        </p:txBody>
      </p:sp>
    </p:spTree>
    <p:extLst>
      <p:ext uri="{BB962C8B-B14F-4D97-AF65-F5344CB8AC3E}">
        <p14:creationId xmlns:p14="http://schemas.microsoft.com/office/powerpoint/2010/main" val="211423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16.1.2.4 </a:t>
            </a:r>
            <a:r>
              <a:rPr lang="zh-CN" altLang="en-US" dirty="0"/>
              <a:t>网络时间协议</a:t>
            </a:r>
          </a:p>
        </p:txBody>
      </p:sp>
      <p:sp>
        <p:nvSpPr>
          <p:cNvPr id="3" name="内容占位符 2"/>
          <p:cNvSpPr>
            <a:spLocks noGrp="1"/>
          </p:cNvSpPr>
          <p:nvPr>
            <p:ph idx="1"/>
          </p:nvPr>
        </p:nvSpPr>
        <p:spPr/>
        <p:txBody>
          <a:bodyPr>
            <a:normAutofit fontScale="92500" lnSpcReduction="10000"/>
          </a:bodyPr>
          <a:lstStyle/>
          <a:p>
            <a:r>
              <a:rPr lang="zh-CN" altLang="en-US" dirty="0"/>
              <a:t>对于两个服务器之间发送的每对消息，由</a:t>
            </a:r>
            <a:r>
              <a:rPr lang="en-US" altLang="zh-CN" dirty="0"/>
              <a:t>NTP</a:t>
            </a:r>
            <a:r>
              <a:rPr lang="zh-CN" altLang="en-US" dirty="0"/>
              <a:t>计算偏移</a:t>
            </a:r>
            <a:r>
              <a:rPr lang="en-US" altLang="zh-CN" dirty="0" err="1"/>
              <a:t>o</a:t>
            </a:r>
            <a:r>
              <a:rPr lang="en-US" altLang="zh-CN" baseline="-25000" dirty="0" err="1"/>
              <a:t>i</a:t>
            </a:r>
            <a:r>
              <a:rPr lang="zh-CN" altLang="en-US" dirty="0"/>
              <a:t>和延迟</a:t>
            </a:r>
            <a:r>
              <a:rPr lang="en-US" altLang="zh-CN" dirty="0"/>
              <a:t>d</a:t>
            </a:r>
            <a:r>
              <a:rPr lang="en-US" altLang="zh-CN" baseline="-25000" dirty="0"/>
              <a:t>i</a:t>
            </a:r>
            <a:endParaRPr lang="en-US" altLang="zh-CN" dirty="0"/>
          </a:p>
          <a:p>
            <a:pPr lvl="1"/>
            <a:r>
              <a:rPr lang="zh-CN" altLang="en-US" dirty="0"/>
              <a:t>偏移</a:t>
            </a:r>
            <a:r>
              <a:rPr lang="en-US" altLang="zh-CN" dirty="0" err="1"/>
              <a:t>o</a:t>
            </a:r>
            <a:r>
              <a:rPr lang="en-US" altLang="zh-CN" baseline="-25000" dirty="0" err="1"/>
              <a:t>i</a:t>
            </a:r>
            <a:r>
              <a:rPr lang="zh-CN" altLang="en-US" dirty="0"/>
              <a:t>是对两个时钟之间实际偏移的一个估计</a:t>
            </a:r>
            <a:endParaRPr lang="en-US" altLang="zh-CN" dirty="0"/>
          </a:p>
          <a:p>
            <a:pPr lvl="1"/>
            <a:r>
              <a:rPr lang="zh-CN" altLang="en-US" dirty="0"/>
              <a:t>延迟</a:t>
            </a:r>
            <a:r>
              <a:rPr lang="en-US" altLang="zh-CN" dirty="0"/>
              <a:t>d</a:t>
            </a:r>
            <a:r>
              <a:rPr lang="en-US" altLang="zh-CN" baseline="-25000" dirty="0"/>
              <a:t>i</a:t>
            </a:r>
            <a:r>
              <a:rPr lang="zh-CN" altLang="en-US" dirty="0"/>
              <a:t>是两个消息整个的传输时间</a:t>
            </a:r>
            <a:endParaRPr lang="en-US" altLang="zh-CN" dirty="0"/>
          </a:p>
          <a:p>
            <a:r>
              <a:rPr lang="zh-CN" altLang="en-US" dirty="0"/>
              <a:t>如果</a:t>
            </a:r>
            <a:r>
              <a:rPr lang="en-US" altLang="zh-CN" dirty="0"/>
              <a:t>B</a:t>
            </a:r>
            <a:r>
              <a:rPr lang="zh-CN" altLang="en-US" dirty="0"/>
              <a:t>上的时钟相对于</a:t>
            </a:r>
            <a:r>
              <a:rPr lang="en-US" altLang="zh-CN" dirty="0"/>
              <a:t>A</a:t>
            </a:r>
            <a:r>
              <a:rPr lang="zh-CN" altLang="en-US" dirty="0"/>
              <a:t>的真正偏移是</a:t>
            </a:r>
            <a:r>
              <a:rPr lang="en-US" altLang="zh-CN" dirty="0"/>
              <a:t>o</a:t>
            </a:r>
            <a:r>
              <a:rPr lang="zh-CN" altLang="en-US" dirty="0"/>
              <a:t>，而</a:t>
            </a:r>
            <a:r>
              <a:rPr lang="en-US" altLang="zh-CN" dirty="0"/>
              <a:t>m</a:t>
            </a:r>
            <a:r>
              <a:rPr lang="zh-CN" altLang="en-US" dirty="0"/>
              <a:t>和</a:t>
            </a:r>
            <a:r>
              <a:rPr lang="en-US" altLang="zh-CN" dirty="0"/>
              <a:t>m’</a:t>
            </a:r>
            <a:r>
              <a:rPr lang="zh-CN" altLang="en-US" dirty="0"/>
              <a:t>实际的传输时间分别为</a:t>
            </a:r>
            <a:r>
              <a:rPr lang="en-US" altLang="zh-CN" dirty="0"/>
              <a:t>t</a:t>
            </a:r>
            <a:r>
              <a:rPr lang="zh-CN" altLang="en-US" dirty="0"/>
              <a:t>和</a:t>
            </a:r>
            <a:r>
              <a:rPr lang="en-US" altLang="zh-CN" dirty="0"/>
              <a:t>t’</a:t>
            </a:r>
            <a:r>
              <a:rPr lang="zh-CN" altLang="en-US" dirty="0"/>
              <a:t>，那么我们可以得到：</a:t>
            </a:r>
            <a:endParaRPr lang="en-US" altLang="zh-CN" dirty="0"/>
          </a:p>
          <a:p>
            <a:pPr marL="201168" lvl="1" indent="0">
              <a:buNone/>
            </a:pPr>
            <a:r>
              <a:rPr lang="en-US" altLang="zh-CN" dirty="0"/>
              <a:t>                                T</a:t>
            </a:r>
            <a:r>
              <a:rPr lang="en-US" altLang="zh-CN" baseline="-25000" dirty="0"/>
              <a:t>i-2 </a:t>
            </a:r>
            <a:r>
              <a:rPr lang="en-US" altLang="zh-CN" dirty="0"/>
              <a:t>= T</a:t>
            </a:r>
            <a:r>
              <a:rPr lang="en-US" altLang="zh-CN" baseline="-25000" dirty="0"/>
              <a:t>i-3 </a:t>
            </a:r>
            <a:r>
              <a:rPr lang="en-US" altLang="zh-CN" dirty="0"/>
              <a:t>+ t + o  </a:t>
            </a:r>
            <a:r>
              <a:rPr lang="zh-CN" altLang="en-US" dirty="0"/>
              <a:t>和 </a:t>
            </a:r>
            <a:r>
              <a:rPr lang="en-US" altLang="zh-CN" dirty="0"/>
              <a:t>T</a:t>
            </a:r>
            <a:r>
              <a:rPr lang="en-US" altLang="zh-CN" baseline="-25000" dirty="0"/>
              <a:t>i</a:t>
            </a:r>
            <a:r>
              <a:rPr lang="en-US" altLang="zh-CN" dirty="0"/>
              <a:t>= T</a:t>
            </a:r>
            <a:r>
              <a:rPr lang="en-US" altLang="zh-CN" baseline="-25000" dirty="0"/>
              <a:t>i-1</a:t>
            </a:r>
            <a:r>
              <a:rPr lang="en-US" altLang="zh-CN" dirty="0"/>
              <a:t>+ t’-o</a:t>
            </a:r>
          </a:p>
          <a:p>
            <a:pPr marL="201168" lvl="1" indent="0">
              <a:buNone/>
            </a:pPr>
            <a:r>
              <a:rPr lang="zh-CN" altLang="en-US" dirty="0"/>
              <a:t>我们可以推出：</a:t>
            </a:r>
            <a:endParaRPr lang="en-US" altLang="zh-CN" dirty="0"/>
          </a:p>
          <a:p>
            <a:pPr marL="201168" lvl="1" indent="0">
              <a:buNone/>
            </a:pPr>
            <a:r>
              <a:rPr lang="en-US" altLang="zh-CN" dirty="0"/>
              <a:t>	                     d</a:t>
            </a:r>
            <a:r>
              <a:rPr lang="en-US" altLang="zh-CN" baseline="-25000" dirty="0"/>
              <a:t>i</a:t>
            </a:r>
            <a:r>
              <a:rPr lang="en-US" altLang="zh-CN" dirty="0"/>
              <a:t>= t + t’ = T</a:t>
            </a:r>
            <a:r>
              <a:rPr lang="en-US" altLang="zh-CN" baseline="-25000" dirty="0"/>
              <a:t>i-2</a:t>
            </a:r>
            <a:r>
              <a:rPr lang="en-US" altLang="zh-CN" dirty="0"/>
              <a:t> –T</a:t>
            </a:r>
            <a:r>
              <a:rPr lang="en-US" altLang="zh-CN" baseline="-25000" dirty="0"/>
              <a:t>i-3</a:t>
            </a:r>
            <a:r>
              <a:rPr lang="en-US" altLang="zh-CN" dirty="0"/>
              <a:t> + T</a:t>
            </a:r>
            <a:r>
              <a:rPr lang="en-US" altLang="zh-CN" baseline="-25000" dirty="0"/>
              <a:t>i</a:t>
            </a:r>
            <a:r>
              <a:rPr lang="en-US" altLang="zh-CN" dirty="0"/>
              <a:t> – T</a:t>
            </a:r>
            <a:r>
              <a:rPr lang="en-US" altLang="zh-CN" baseline="-25000" dirty="0"/>
              <a:t>i-1</a:t>
            </a:r>
          </a:p>
          <a:p>
            <a:pPr marL="201168" lvl="1" indent="0">
              <a:buNone/>
            </a:pPr>
            <a:r>
              <a:rPr lang="zh-CN" altLang="en-US" dirty="0"/>
              <a:t>以及</a:t>
            </a:r>
            <a:endParaRPr lang="en-US" altLang="zh-CN" dirty="0"/>
          </a:p>
          <a:p>
            <a:pPr marL="201168" lvl="1" indent="0">
              <a:buNone/>
            </a:pPr>
            <a:r>
              <a:rPr lang="en-US" altLang="zh-CN" dirty="0"/>
              <a:t>                        o = o</a:t>
            </a:r>
            <a:r>
              <a:rPr lang="en-US" altLang="zh-CN" baseline="-25000" dirty="0"/>
              <a:t>i</a:t>
            </a:r>
            <a:r>
              <a:rPr lang="en-US" altLang="zh-CN" dirty="0"/>
              <a:t> + (t’+</a:t>
            </a:r>
            <a:r>
              <a:rPr lang="zh-CN" altLang="en-US" dirty="0"/>
              <a:t> </a:t>
            </a:r>
            <a:r>
              <a:rPr lang="en-US" altLang="zh-CN" dirty="0"/>
              <a:t>t)/2</a:t>
            </a:r>
            <a:r>
              <a:rPr lang="zh-CN" altLang="en-US" dirty="0"/>
              <a:t>，其中</a:t>
            </a:r>
            <a:r>
              <a:rPr lang="en-US" altLang="zh-CN" dirty="0" err="1"/>
              <a:t>o</a:t>
            </a:r>
            <a:r>
              <a:rPr lang="en-US" altLang="zh-CN" baseline="-25000" dirty="0" err="1"/>
              <a:t>i</a:t>
            </a:r>
            <a:r>
              <a:rPr lang="en-US" altLang="zh-CN" dirty="0"/>
              <a:t>=(T</a:t>
            </a:r>
            <a:r>
              <a:rPr lang="en-US" altLang="zh-CN" baseline="-25000" dirty="0"/>
              <a:t>i-2</a:t>
            </a:r>
            <a:r>
              <a:rPr lang="en-US" altLang="zh-CN" dirty="0"/>
              <a:t> –T</a:t>
            </a:r>
            <a:r>
              <a:rPr lang="en-US" altLang="zh-CN" baseline="-25000" dirty="0"/>
              <a:t>i-3</a:t>
            </a:r>
            <a:r>
              <a:rPr lang="en-US" altLang="zh-CN" dirty="0"/>
              <a:t> + T</a:t>
            </a:r>
            <a:r>
              <a:rPr lang="en-US" altLang="zh-CN" baseline="-25000" dirty="0"/>
              <a:t>i-1</a:t>
            </a:r>
            <a:r>
              <a:rPr lang="en-US" altLang="zh-CN" dirty="0"/>
              <a:t> – T</a:t>
            </a:r>
            <a:r>
              <a:rPr lang="en-US" altLang="zh-CN" baseline="-25000" dirty="0"/>
              <a:t>i</a:t>
            </a:r>
            <a:r>
              <a:rPr lang="en-US" altLang="zh-CN" dirty="0"/>
              <a:t> )/2</a:t>
            </a:r>
          </a:p>
          <a:p>
            <a:pPr marL="201168" lvl="1" indent="0">
              <a:buNone/>
            </a:pPr>
            <a:r>
              <a:rPr lang="zh-CN" altLang="en-US" dirty="0"/>
              <a:t>利用</a:t>
            </a:r>
            <a:r>
              <a:rPr lang="en-US" altLang="zh-CN" dirty="0"/>
              <a:t>t</a:t>
            </a:r>
            <a:r>
              <a:rPr lang="zh-CN" altLang="en-US" dirty="0"/>
              <a:t>和</a:t>
            </a:r>
            <a:r>
              <a:rPr lang="en-US" altLang="zh-CN" dirty="0"/>
              <a:t>t’</a:t>
            </a:r>
            <a:r>
              <a:rPr lang="en-US" altLang="zh-CN" dirty="0">
                <a:latin typeface="Arial" panose="020B0604020202020204" pitchFamily="34" charset="0"/>
                <a:cs typeface="Arial" panose="020B0604020202020204" pitchFamily="34" charset="0"/>
              </a:rPr>
              <a:t>≥0</a:t>
            </a:r>
            <a:r>
              <a:rPr lang="zh-CN" altLang="en-US" dirty="0">
                <a:latin typeface="Arial" panose="020B0604020202020204" pitchFamily="34" charset="0"/>
                <a:cs typeface="Arial" panose="020B0604020202020204" pitchFamily="34" charset="0"/>
              </a:rPr>
              <a:t>的事实，有</a:t>
            </a:r>
            <a:r>
              <a:rPr lang="en-US" altLang="zh-CN" dirty="0" err="1">
                <a:latin typeface="Arial" panose="020B0604020202020204" pitchFamily="34" charset="0"/>
                <a:cs typeface="Arial" panose="020B0604020202020204" pitchFamily="34" charset="0"/>
              </a:rPr>
              <a:t>o</a:t>
            </a:r>
            <a:r>
              <a:rPr lang="en-US" altLang="zh-CN" baseline="-25000" dirty="0" err="1"/>
              <a:t>i</a:t>
            </a:r>
            <a:r>
              <a:rPr lang="en-US" altLang="zh-CN" dirty="0">
                <a:latin typeface="Arial" panose="020B0604020202020204" pitchFamily="34" charset="0"/>
                <a:cs typeface="Arial" panose="020B0604020202020204" pitchFamily="34" charset="0"/>
              </a:rPr>
              <a:t>-d</a:t>
            </a:r>
            <a:r>
              <a:rPr lang="en-US" altLang="zh-CN" baseline="-25000" dirty="0"/>
              <a:t>i</a:t>
            </a:r>
            <a:r>
              <a:rPr lang="en-US" altLang="zh-CN" dirty="0">
                <a:latin typeface="Arial" panose="020B0604020202020204" pitchFamily="34" charset="0"/>
                <a:cs typeface="Arial" panose="020B0604020202020204" pitchFamily="34" charset="0"/>
              </a:rPr>
              <a:t>/2 ≤ o ≤ </a:t>
            </a:r>
            <a:r>
              <a:rPr lang="en-US" altLang="zh-CN" dirty="0" err="1">
                <a:latin typeface="Arial" panose="020B0604020202020204" pitchFamily="34" charset="0"/>
                <a:cs typeface="Arial" panose="020B0604020202020204" pitchFamily="34" charset="0"/>
              </a:rPr>
              <a:t>o</a:t>
            </a:r>
            <a:r>
              <a:rPr lang="en-US" altLang="zh-CN" baseline="-25000" dirty="0" err="1"/>
              <a:t>i</a:t>
            </a:r>
            <a:r>
              <a:rPr lang="en-US" altLang="zh-CN" dirty="0" err="1">
                <a:latin typeface="Arial" panose="020B0604020202020204" pitchFamily="34" charset="0"/>
                <a:cs typeface="Arial" panose="020B0604020202020204" pitchFamily="34" charset="0"/>
              </a:rPr>
              <a:t>+d</a:t>
            </a:r>
            <a:r>
              <a:rPr lang="en-US" altLang="zh-CN" baseline="-25000" dirty="0" err="1"/>
              <a:t>i</a:t>
            </a: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o</a:t>
            </a:r>
            <a:r>
              <a:rPr lang="en-US" altLang="zh-CN" baseline="-25000" dirty="0" err="1"/>
              <a:t>i</a:t>
            </a:r>
            <a:r>
              <a:rPr lang="zh-CN" altLang="en-US" dirty="0">
                <a:latin typeface="Arial" panose="020B0604020202020204" pitchFamily="34" charset="0"/>
                <a:cs typeface="Arial" panose="020B0604020202020204" pitchFamily="34" charset="0"/>
              </a:rPr>
              <a:t>是偏移的估计，</a:t>
            </a:r>
            <a:r>
              <a:rPr lang="en-US" altLang="zh-CN" dirty="0">
                <a:latin typeface="Arial" panose="020B0604020202020204" pitchFamily="34" charset="0"/>
                <a:cs typeface="Arial" panose="020B0604020202020204" pitchFamily="34" charset="0"/>
              </a:rPr>
              <a:t>d</a:t>
            </a:r>
            <a:r>
              <a:rPr lang="en-US" altLang="zh-CN" baseline="-25000" dirty="0"/>
              <a:t>i</a:t>
            </a:r>
            <a:r>
              <a:rPr lang="zh-CN" altLang="en-US" dirty="0">
                <a:latin typeface="Arial" panose="020B0604020202020204" pitchFamily="34" charset="0"/>
                <a:cs typeface="Arial" panose="020B0604020202020204" pitchFamily="34" charset="0"/>
              </a:rPr>
              <a:t>是该估计的精确性度量</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26</a:t>
            </a:fld>
            <a:endParaRPr lang="zh-CN" altLang="en-US"/>
          </a:p>
        </p:txBody>
      </p:sp>
      <p:pic>
        <p:nvPicPr>
          <p:cNvPr id="5" name="图片 35"/>
          <p:cNvPicPr>
            <a:picLocks noChangeAspect="1"/>
          </p:cNvPicPr>
          <p:nvPr/>
        </p:nvPicPr>
        <p:blipFill>
          <a:blip r:embed="rId2"/>
          <a:stretch>
            <a:fillRect/>
          </a:stretch>
        </p:blipFill>
        <p:spPr>
          <a:xfrm>
            <a:off x="5509329" y="3187467"/>
            <a:ext cx="3485399" cy="1240154"/>
          </a:xfrm>
          <a:prstGeom prst="rect">
            <a:avLst/>
          </a:prstGeom>
        </p:spPr>
      </p:pic>
    </p:spTree>
    <p:extLst>
      <p:ext uri="{BB962C8B-B14F-4D97-AF65-F5344CB8AC3E}">
        <p14:creationId xmlns:p14="http://schemas.microsoft.com/office/powerpoint/2010/main" val="2233922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16.1.2.4 </a:t>
            </a:r>
            <a:r>
              <a:rPr lang="zh-CN" altLang="en-US" dirty="0"/>
              <a:t>网络时间协议</a:t>
            </a:r>
          </a:p>
        </p:txBody>
      </p:sp>
      <p:sp>
        <p:nvSpPr>
          <p:cNvPr id="3" name="内容占位符 2"/>
          <p:cNvSpPr>
            <a:spLocks noGrp="1"/>
          </p:cNvSpPr>
          <p:nvPr>
            <p:ph idx="1"/>
          </p:nvPr>
        </p:nvSpPr>
        <p:spPr/>
        <p:txBody>
          <a:bodyPr>
            <a:normAutofit lnSpcReduction="10000"/>
          </a:bodyPr>
          <a:lstStyle/>
          <a:p>
            <a:r>
              <a:rPr lang="en-US" altLang="zh-CN" dirty="0"/>
              <a:t>NTP</a:t>
            </a:r>
            <a:r>
              <a:rPr lang="zh-CN" altLang="en-US" dirty="0"/>
              <a:t>服务器对于连续的</a:t>
            </a:r>
            <a:r>
              <a:rPr lang="en-US" altLang="zh-CN" dirty="0"/>
              <a:t>&lt;</a:t>
            </a:r>
            <a:r>
              <a:rPr lang="en-US" altLang="zh-CN" dirty="0" err="1"/>
              <a:t>o</a:t>
            </a:r>
            <a:r>
              <a:rPr lang="en-US" altLang="zh-CN" baseline="-25000" dirty="0" err="1"/>
              <a:t>i</a:t>
            </a:r>
            <a:r>
              <a:rPr lang="en-US" altLang="zh-CN" dirty="0"/>
              <a:t>, d</a:t>
            </a:r>
            <a:r>
              <a:rPr lang="en-US" altLang="zh-CN" baseline="-25000" dirty="0"/>
              <a:t>i</a:t>
            </a:r>
            <a:r>
              <a:rPr lang="en-US" altLang="zh-CN" dirty="0"/>
              <a:t>&gt;</a:t>
            </a:r>
            <a:r>
              <a:rPr lang="zh-CN" altLang="en-US" dirty="0"/>
              <a:t>对应用数据过滤算法，用于估计偏移</a:t>
            </a:r>
            <a:r>
              <a:rPr lang="en-US" altLang="zh-CN" dirty="0"/>
              <a:t>o</a:t>
            </a:r>
            <a:r>
              <a:rPr lang="zh-CN" altLang="en-US" dirty="0"/>
              <a:t>，并计算这个估计的质量</a:t>
            </a:r>
            <a:endParaRPr lang="en-US" altLang="zh-CN" dirty="0"/>
          </a:p>
          <a:p>
            <a:pPr lvl="1"/>
            <a:r>
              <a:rPr lang="zh-CN" altLang="en-US" dirty="0"/>
              <a:t>采用过滤离中趋势（</a:t>
            </a:r>
            <a:r>
              <a:rPr lang="en-US" altLang="zh-CN" dirty="0"/>
              <a:t>filter dispersion</a:t>
            </a:r>
            <a:r>
              <a:rPr lang="zh-CN" altLang="en-US" dirty="0"/>
              <a:t>）的统计量形式</a:t>
            </a:r>
            <a:endParaRPr lang="en-US" altLang="zh-CN" dirty="0"/>
          </a:p>
          <a:p>
            <a:pPr lvl="1"/>
            <a:r>
              <a:rPr lang="zh-CN" altLang="en-US" dirty="0"/>
              <a:t>若离中趋势较高，则表示数据相对而言不可靠</a:t>
            </a:r>
            <a:endParaRPr lang="en-US" altLang="zh-CN" dirty="0"/>
          </a:p>
          <a:p>
            <a:r>
              <a:rPr lang="zh-CN" altLang="en-US" dirty="0"/>
              <a:t>某个源通信得到的偏移值未必用于控制本地时钟。</a:t>
            </a:r>
            <a:endParaRPr lang="en-US" altLang="zh-CN" dirty="0"/>
          </a:p>
          <a:p>
            <a:pPr lvl="1"/>
            <a:r>
              <a:rPr lang="zh-CN" altLang="en-US" dirty="0"/>
              <a:t>通常一个</a:t>
            </a:r>
            <a:r>
              <a:rPr lang="en-US" altLang="zh-CN" dirty="0"/>
              <a:t>NTP</a:t>
            </a:r>
            <a:r>
              <a:rPr lang="zh-CN" altLang="en-US" dirty="0"/>
              <a:t>服务器参与几个对等方的消息交换</a:t>
            </a:r>
            <a:endParaRPr lang="en-US" altLang="zh-CN" dirty="0"/>
          </a:p>
          <a:p>
            <a:pPr lvl="1"/>
            <a:r>
              <a:rPr lang="en-US" altLang="zh-CN" dirty="0"/>
              <a:t>NTP</a:t>
            </a:r>
            <a:r>
              <a:rPr lang="zh-CN" altLang="en-US" dirty="0"/>
              <a:t>还使用对等方选择算法</a:t>
            </a:r>
            <a:endParaRPr lang="en-US" altLang="zh-CN" dirty="0"/>
          </a:p>
          <a:p>
            <a:r>
              <a:rPr lang="zh-CN" altLang="en-US" dirty="0"/>
              <a:t>层次较低的对等方比层次大的对等方更受欢迎</a:t>
            </a:r>
            <a:endParaRPr lang="en-US" altLang="zh-CN" dirty="0"/>
          </a:p>
          <a:p>
            <a:r>
              <a:rPr lang="zh-CN" altLang="en-US" dirty="0"/>
              <a:t>具有最低同步离中趋势的对等方也比较受欢迎</a:t>
            </a:r>
            <a:endParaRPr lang="en-US" altLang="zh-CN" dirty="0"/>
          </a:p>
          <a:p>
            <a:r>
              <a:rPr lang="en-US" altLang="zh-CN" dirty="0"/>
              <a:t>NTP</a:t>
            </a:r>
            <a:r>
              <a:rPr lang="zh-CN" altLang="en-US" dirty="0"/>
              <a:t>按照漂移率的结果修改本地时钟的更新频率</a:t>
            </a:r>
            <a:endParaRPr lang="en-US" altLang="zh-CN" dirty="0"/>
          </a:p>
          <a:p>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630" y="3764062"/>
            <a:ext cx="435162" cy="223837"/>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4175" y="5329390"/>
            <a:ext cx="435162" cy="223837"/>
          </a:xfrm>
          <a:prstGeom prst="rect">
            <a:avLst/>
          </a:prstGeom>
        </p:spPr>
      </p:pic>
      <p:sp>
        <p:nvSpPr>
          <p:cNvPr id="6" name="灯片编号占位符 5"/>
          <p:cNvSpPr>
            <a:spLocks noGrp="1"/>
          </p:cNvSpPr>
          <p:nvPr>
            <p:ph type="sldNum" sz="quarter" idx="12"/>
          </p:nvPr>
        </p:nvSpPr>
        <p:spPr/>
        <p:txBody>
          <a:bodyPr/>
          <a:lstStyle/>
          <a:p>
            <a:fld id="{4D4084D9-55F2-4E00-B75E-E42CB7218B8E}" type="slidenum">
              <a:rPr lang="zh-CN" altLang="en-US" smtClean="0"/>
              <a:t>27</a:t>
            </a:fld>
            <a:endParaRPr lang="zh-CN" altLang="en-US"/>
          </a:p>
        </p:txBody>
      </p:sp>
    </p:spTree>
    <p:extLst>
      <p:ext uri="{BB962C8B-B14F-4D97-AF65-F5344CB8AC3E}">
        <p14:creationId xmlns:p14="http://schemas.microsoft.com/office/powerpoint/2010/main" val="1640495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16.1.3 </a:t>
            </a:r>
            <a:r>
              <a:rPr lang="zh-CN" altLang="en-US" dirty="0"/>
              <a:t>逻辑时间和逻辑时钟</a:t>
            </a:r>
          </a:p>
        </p:txBody>
      </p:sp>
      <p:sp>
        <p:nvSpPr>
          <p:cNvPr id="3" name="内容占位符 2"/>
          <p:cNvSpPr>
            <a:spLocks noGrp="1"/>
          </p:cNvSpPr>
          <p:nvPr>
            <p:ph idx="1"/>
          </p:nvPr>
        </p:nvSpPr>
        <p:spPr/>
        <p:txBody>
          <a:bodyPr>
            <a:normAutofit fontScale="92500" lnSpcReduction="10000"/>
          </a:bodyPr>
          <a:lstStyle/>
          <a:p>
            <a:r>
              <a:rPr lang="zh-CN" altLang="en-US" dirty="0"/>
              <a:t>从单个进程的角度看，事件可唯一地按照本地时钟显示的时间进行排序</a:t>
            </a:r>
            <a:endParaRPr lang="en-US" altLang="zh-CN" dirty="0"/>
          </a:p>
          <a:p>
            <a:r>
              <a:rPr lang="en-US" altLang="zh-CN" dirty="0" err="1"/>
              <a:t>Lamport</a:t>
            </a:r>
            <a:r>
              <a:rPr lang="en-US" altLang="zh-CN" dirty="0"/>
              <a:t>[1078]</a:t>
            </a:r>
            <a:r>
              <a:rPr lang="zh-CN" altLang="en-US" dirty="0"/>
              <a:t>指出因为我们不能在一个分布式系统上完美地同步时钟，因此通常我们不能使用物理时间指出在分布式系统中发生的任何一对事件的顺序</a:t>
            </a:r>
            <a:endParaRPr lang="en-US" altLang="zh-CN" dirty="0"/>
          </a:p>
          <a:p>
            <a:r>
              <a:rPr lang="zh-CN" altLang="en-US" dirty="0"/>
              <a:t>为了给分布式系统中事件进行排序，可以采用类似物理因果关系的方法，这种排序基于以下两点：</a:t>
            </a:r>
            <a:endParaRPr lang="en-US" altLang="zh-CN" dirty="0"/>
          </a:p>
          <a:p>
            <a:pPr lvl="1"/>
            <a:r>
              <a:rPr lang="zh-CN" altLang="en-US" dirty="0"/>
              <a:t>如果两个事件发生在同一个进程</a:t>
            </a:r>
            <a:r>
              <a:rPr lang="en-US" altLang="zh-CN" dirty="0"/>
              <a:t>p</a:t>
            </a:r>
            <a:r>
              <a:rPr lang="en-US" altLang="zh-CN" baseline="-25000" dirty="0"/>
              <a:t>i</a:t>
            </a:r>
            <a:r>
              <a:rPr lang="zh-CN" altLang="en-US" dirty="0"/>
              <a:t>（</a:t>
            </a:r>
            <a:r>
              <a:rPr lang="en-US" altLang="zh-CN" dirty="0" err="1"/>
              <a:t>i</a:t>
            </a:r>
            <a:r>
              <a:rPr lang="en-US" altLang="zh-CN" dirty="0"/>
              <a:t>=1</a:t>
            </a:r>
            <a:r>
              <a:rPr lang="zh-CN" altLang="en-US" dirty="0"/>
              <a:t>，</a:t>
            </a:r>
            <a:r>
              <a:rPr lang="en-US" altLang="zh-CN" dirty="0"/>
              <a:t>2</a:t>
            </a:r>
            <a:r>
              <a:rPr lang="zh-CN" altLang="en-US" dirty="0"/>
              <a:t>，</a:t>
            </a:r>
            <a:r>
              <a:rPr lang="en-US" altLang="zh-CN" dirty="0"/>
              <a:t>…</a:t>
            </a:r>
            <a:r>
              <a:rPr lang="zh-CN" altLang="en-US" dirty="0"/>
              <a:t>，</a:t>
            </a:r>
            <a:r>
              <a:rPr lang="en-US" altLang="zh-CN" dirty="0"/>
              <a:t>N</a:t>
            </a:r>
            <a:r>
              <a:rPr lang="zh-CN" altLang="en-US" dirty="0"/>
              <a:t>）中，那么它们发生的顺序是</a:t>
            </a:r>
            <a:r>
              <a:rPr lang="en-US" altLang="zh-CN" dirty="0"/>
              <a:t>p</a:t>
            </a:r>
            <a:r>
              <a:rPr lang="en-US" altLang="zh-CN" baseline="-25000" dirty="0"/>
              <a:t>i</a:t>
            </a:r>
            <a:r>
              <a:rPr lang="zh-CN" altLang="en-US" dirty="0"/>
              <a:t>观察到的顺序</a:t>
            </a:r>
            <a:endParaRPr lang="en-US" altLang="zh-CN" dirty="0"/>
          </a:p>
          <a:p>
            <a:pPr lvl="1"/>
            <a:r>
              <a:rPr lang="zh-CN" altLang="en-US" dirty="0"/>
              <a:t>当消息在不同进程之间发送时，发送消息的事件在接收消息的事件之前发生</a:t>
            </a:r>
            <a:endParaRPr lang="en-US" altLang="zh-CN" dirty="0"/>
          </a:p>
          <a:p>
            <a:r>
              <a:rPr lang="en-US" altLang="zh-CN" dirty="0" err="1"/>
              <a:t>Lamport</a:t>
            </a:r>
            <a:r>
              <a:rPr lang="zh-CN" altLang="en-US" dirty="0"/>
              <a:t>将推广这两种关系得到的偏序关系成为</a:t>
            </a:r>
            <a:r>
              <a:rPr lang="zh-CN" altLang="en-US" dirty="0">
                <a:latin typeface="楷体" panose="02010609060101010101" pitchFamily="49" charset="-122"/>
                <a:ea typeface="楷体" panose="02010609060101010101" pitchFamily="49" charset="-122"/>
              </a:rPr>
              <a:t>发生在先关系</a:t>
            </a:r>
            <a:r>
              <a:rPr lang="zh-CN" altLang="en-US" dirty="0"/>
              <a:t>。也称为</a:t>
            </a:r>
            <a:r>
              <a:rPr lang="zh-CN" altLang="en-US" sz="2100" dirty="0">
                <a:latin typeface="楷体" panose="02010609060101010101" pitchFamily="49" charset="-122"/>
                <a:ea typeface="楷体" panose="02010609060101010101" pitchFamily="49" charset="-122"/>
              </a:rPr>
              <a:t>因果序</a:t>
            </a:r>
            <a:r>
              <a:rPr lang="zh-CN" altLang="en-US" dirty="0"/>
              <a:t>或</a:t>
            </a:r>
            <a:r>
              <a:rPr lang="zh-CN" altLang="en-US" sz="2100" dirty="0">
                <a:latin typeface="楷体" panose="02010609060101010101" pitchFamily="49" charset="-122"/>
                <a:ea typeface="楷体" panose="02010609060101010101" pitchFamily="49" charset="-122"/>
              </a:rPr>
              <a:t>潜在的因果序</a:t>
            </a:r>
          </a:p>
        </p:txBody>
      </p:sp>
      <p:sp>
        <p:nvSpPr>
          <p:cNvPr id="4" name="灯片编号占位符 3"/>
          <p:cNvSpPr>
            <a:spLocks noGrp="1"/>
          </p:cNvSpPr>
          <p:nvPr>
            <p:ph type="sldNum" sz="quarter" idx="12"/>
          </p:nvPr>
        </p:nvSpPr>
        <p:spPr/>
        <p:txBody>
          <a:bodyPr/>
          <a:lstStyle/>
          <a:p>
            <a:fld id="{4D4084D9-55F2-4E00-B75E-E42CB7218B8E}" type="slidenum">
              <a:rPr lang="zh-CN" altLang="en-US" smtClean="0"/>
              <a:t>28</a:t>
            </a:fld>
            <a:endParaRPr lang="zh-CN" altLang="en-US"/>
          </a:p>
        </p:txBody>
      </p:sp>
    </p:spTree>
    <p:extLst>
      <p:ext uri="{BB962C8B-B14F-4D97-AF65-F5344CB8AC3E}">
        <p14:creationId xmlns:p14="http://schemas.microsoft.com/office/powerpoint/2010/main" val="776345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16.1.3 </a:t>
            </a:r>
            <a:r>
              <a:rPr lang="zh-CN" altLang="en-US" dirty="0"/>
              <a:t>逻辑时间和逻辑时钟</a:t>
            </a:r>
          </a:p>
        </p:txBody>
      </p:sp>
      <p:sp>
        <p:nvSpPr>
          <p:cNvPr id="3" name="内容占位符 2"/>
          <p:cNvSpPr>
            <a:spLocks noGrp="1"/>
          </p:cNvSpPr>
          <p:nvPr>
            <p:ph idx="1"/>
          </p:nvPr>
        </p:nvSpPr>
        <p:spPr/>
        <p:txBody>
          <a:bodyPr/>
          <a:lstStyle/>
          <a:p>
            <a:r>
              <a:rPr lang="zh-CN" altLang="en-US" dirty="0"/>
              <a:t>我们可以按照如下方式定义发生在先关系（用</a:t>
            </a:r>
            <a:r>
              <a:rPr lang="en-US" altLang="zh-CN" dirty="0">
                <a:sym typeface="Wingdings" panose="05000000000000000000" pitchFamily="2" charset="2"/>
              </a:rPr>
              <a:t></a:t>
            </a:r>
            <a:r>
              <a:rPr lang="zh-CN" altLang="en-US" dirty="0">
                <a:sym typeface="Wingdings" panose="05000000000000000000" pitchFamily="2" charset="2"/>
              </a:rPr>
              <a:t>表示</a:t>
            </a:r>
            <a:r>
              <a:rPr lang="zh-CN" altLang="en-US" dirty="0"/>
              <a:t>）：</a:t>
            </a:r>
            <a:endParaRPr lang="en-US" altLang="zh-CN" dirty="0"/>
          </a:p>
          <a:p>
            <a:pPr lvl="1"/>
            <a:r>
              <a:rPr lang="en-US" altLang="zh-CN" dirty="0">
                <a:latin typeface="Arial" panose="020B0604020202020204" pitchFamily="34" charset="0"/>
                <a:cs typeface="Arial" panose="020B0604020202020204" pitchFamily="34" charset="0"/>
                <a:sym typeface="Wingdings" panose="05000000000000000000" pitchFamily="2" charset="2"/>
              </a:rPr>
              <a:t>HB1</a:t>
            </a:r>
            <a:r>
              <a:rPr lang="zh-CN" altLang="en-US" dirty="0"/>
              <a:t>：如果∃</a:t>
            </a:r>
            <a:r>
              <a:rPr lang="zh-CN" altLang="en-US" dirty="0">
                <a:latin typeface="Arial" panose="020B0604020202020204" pitchFamily="34" charset="0"/>
                <a:cs typeface="Arial" panose="020B0604020202020204" pitchFamily="34" charset="0"/>
              </a:rPr>
              <a:t>进程</a:t>
            </a:r>
            <a:r>
              <a:rPr lang="en-US" altLang="zh-CN" dirty="0">
                <a:latin typeface="Arial" panose="020B0604020202020204" pitchFamily="34" charset="0"/>
                <a:cs typeface="Arial" panose="020B0604020202020204" pitchFamily="34" charset="0"/>
              </a:rPr>
              <a:t>p</a:t>
            </a:r>
            <a:r>
              <a:rPr lang="en-US" altLang="zh-CN" baseline="-25000" dirty="0">
                <a:latin typeface="Arial" panose="020B0604020202020204" pitchFamily="34" charset="0"/>
                <a:cs typeface="Arial" panose="020B0604020202020204" pitchFamily="34" charset="0"/>
                <a:sym typeface="Wingdings" panose="05000000000000000000" pitchFamily="2" charset="2"/>
              </a:rPr>
              <a:t>i</a:t>
            </a:r>
            <a:r>
              <a:rPr lang="zh-CN" altLang="en-US"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e</a:t>
            </a:r>
            <a:r>
              <a:rPr lang="en-US" altLang="zh-CN" dirty="0" err="1">
                <a:latin typeface="Arial" panose="020B0604020202020204" pitchFamily="34" charset="0"/>
                <a:cs typeface="Arial" panose="020B0604020202020204" pitchFamily="34" charset="0"/>
                <a:sym typeface="Wingdings" panose="05000000000000000000" pitchFamily="2" charset="2"/>
              </a:rPr>
              <a:t></a:t>
            </a:r>
            <a:r>
              <a:rPr lang="en-US" altLang="zh-CN" baseline="-25000" dirty="0" err="1">
                <a:latin typeface="Arial" panose="020B0604020202020204" pitchFamily="34" charset="0"/>
                <a:cs typeface="Arial" panose="020B0604020202020204" pitchFamily="34" charset="0"/>
                <a:sym typeface="Wingdings" panose="05000000000000000000" pitchFamily="2" charset="2"/>
              </a:rPr>
              <a:t>i</a:t>
            </a:r>
            <a:r>
              <a:rPr lang="en-US" altLang="zh-CN" dirty="0" err="1">
                <a:latin typeface="Arial" panose="020B0604020202020204" pitchFamily="34" charset="0"/>
                <a:cs typeface="Arial" panose="020B0604020202020204" pitchFamily="34" charset="0"/>
                <a:sym typeface="Wingdings" panose="05000000000000000000" pitchFamily="2" charset="2"/>
              </a:rPr>
              <a:t>e</a:t>
            </a:r>
            <a:r>
              <a:rPr lang="en-US" altLang="zh-CN" dirty="0">
                <a:latin typeface="Arial" panose="020B0604020202020204" pitchFamily="34" charset="0"/>
                <a:cs typeface="Arial" panose="020B0604020202020204" pitchFamily="34" charset="0"/>
                <a:sym typeface="Wingdings" panose="05000000000000000000" pitchFamily="2" charset="2"/>
              </a:rPr>
              <a:t>’</a:t>
            </a:r>
            <a:r>
              <a:rPr lang="zh-CN" altLang="en-US" dirty="0">
                <a:latin typeface="Arial" panose="020B0604020202020204" pitchFamily="34" charset="0"/>
                <a:cs typeface="Arial" panose="020B0604020202020204" pitchFamily="34" charset="0"/>
                <a:sym typeface="Wingdings" panose="05000000000000000000" pitchFamily="2" charset="2"/>
              </a:rPr>
              <a:t>，那么</a:t>
            </a:r>
            <a:r>
              <a:rPr lang="en-US" altLang="zh-CN" dirty="0" err="1">
                <a:latin typeface="Arial" panose="020B0604020202020204" pitchFamily="34" charset="0"/>
                <a:cs typeface="Arial" panose="020B0604020202020204" pitchFamily="34" charset="0"/>
                <a:sym typeface="Wingdings" panose="05000000000000000000" pitchFamily="2" charset="2"/>
              </a:rPr>
              <a:t>ee</a:t>
            </a:r>
            <a:r>
              <a:rPr lang="en-US" altLang="zh-CN" dirty="0">
                <a:latin typeface="Arial" panose="020B0604020202020204" pitchFamily="34" charset="0"/>
                <a:cs typeface="Arial" panose="020B0604020202020204" pitchFamily="34" charset="0"/>
                <a:sym typeface="Wingdings" panose="05000000000000000000" pitchFamily="2" charset="2"/>
              </a:rPr>
              <a:t>’</a:t>
            </a:r>
          </a:p>
          <a:p>
            <a:pPr lvl="1"/>
            <a:r>
              <a:rPr lang="en-US" altLang="zh-CN" dirty="0">
                <a:latin typeface="Arial" panose="020B0604020202020204" pitchFamily="34" charset="0"/>
                <a:cs typeface="Arial" panose="020B0604020202020204" pitchFamily="34" charset="0"/>
                <a:sym typeface="Wingdings" panose="05000000000000000000" pitchFamily="2" charset="2"/>
              </a:rPr>
              <a:t>HB2</a:t>
            </a:r>
            <a:r>
              <a:rPr lang="zh-CN" altLang="en-US" dirty="0">
                <a:latin typeface="Arial" panose="020B0604020202020204" pitchFamily="34" charset="0"/>
                <a:cs typeface="Arial" panose="020B0604020202020204" pitchFamily="34" charset="0"/>
                <a:sym typeface="Wingdings" panose="05000000000000000000" pitchFamily="2" charset="2"/>
              </a:rPr>
              <a:t>：对任一消息</a:t>
            </a:r>
            <a:r>
              <a:rPr lang="en-US" altLang="zh-CN" dirty="0">
                <a:latin typeface="Arial" panose="020B0604020202020204" pitchFamily="34" charset="0"/>
                <a:cs typeface="Arial" panose="020B0604020202020204" pitchFamily="34" charset="0"/>
                <a:sym typeface="Wingdings" panose="05000000000000000000" pitchFamily="2" charset="2"/>
              </a:rPr>
              <a:t>m</a:t>
            </a:r>
            <a:r>
              <a:rPr lang="zh-CN" altLang="en-US" dirty="0">
                <a:latin typeface="Arial" panose="020B0604020202020204" pitchFamily="34" charset="0"/>
                <a:cs typeface="Arial" panose="020B0604020202020204" pitchFamily="34" charset="0"/>
                <a:sym typeface="Wingdings" panose="05000000000000000000" pitchFamily="2" charset="2"/>
              </a:rPr>
              <a:t>，</a:t>
            </a:r>
            <a:r>
              <a:rPr lang="en-US" altLang="zh-CN" dirty="0">
                <a:latin typeface="Arial" panose="020B0604020202020204" pitchFamily="34" charset="0"/>
                <a:cs typeface="Arial" panose="020B0604020202020204" pitchFamily="34" charset="0"/>
                <a:sym typeface="Wingdings" panose="05000000000000000000" pitchFamily="2" charset="2"/>
              </a:rPr>
              <a:t>send(m)receive(m)</a:t>
            </a:r>
          </a:p>
          <a:p>
            <a:pPr lvl="1"/>
            <a:r>
              <a:rPr lang="en-US" altLang="zh-CN" dirty="0">
                <a:latin typeface="Arial" panose="020B0604020202020204" pitchFamily="34" charset="0"/>
                <a:cs typeface="Arial" panose="020B0604020202020204" pitchFamily="34" charset="0"/>
                <a:sym typeface="Wingdings" panose="05000000000000000000" pitchFamily="2" charset="2"/>
              </a:rPr>
              <a:t>HB3</a:t>
            </a:r>
            <a:r>
              <a:rPr lang="zh-CN" altLang="en-US" dirty="0">
                <a:sym typeface="Wingdings" panose="05000000000000000000" pitchFamily="2" charset="2"/>
              </a:rPr>
              <a:t>：如果</a:t>
            </a:r>
            <a:r>
              <a:rPr lang="en-US" altLang="zh-CN" dirty="0">
                <a:sym typeface="Wingdings" panose="05000000000000000000" pitchFamily="2" charset="2"/>
              </a:rPr>
              <a:t>e, e’, e” </a:t>
            </a:r>
            <a:r>
              <a:rPr lang="zh-CN" altLang="en-US" dirty="0">
                <a:sym typeface="Wingdings" panose="05000000000000000000" pitchFamily="2" charset="2"/>
              </a:rPr>
              <a:t>是事件，且有</a:t>
            </a:r>
            <a:r>
              <a:rPr lang="en-US" altLang="zh-CN" dirty="0" err="1">
                <a:sym typeface="Wingdings" panose="05000000000000000000" pitchFamily="2" charset="2"/>
              </a:rPr>
              <a:t>ee</a:t>
            </a:r>
            <a:r>
              <a:rPr lang="en-US" altLang="zh-CN" dirty="0">
                <a:sym typeface="Wingdings" panose="05000000000000000000" pitchFamily="2" charset="2"/>
              </a:rPr>
              <a:t>’</a:t>
            </a:r>
            <a:r>
              <a:rPr lang="zh-CN" altLang="en-US" dirty="0">
                <a:sym typeface="Wingdings" panose="05000000000000000000" pitchFamily="2" charset="2"/>
              </a:rPr>
              <a:t>和</a:t>
            </a:r>
            <a:r>
              <a:rPr lang="en-US" altLang="zh-CN" dirty="0" err="1">
                <a:sym typeface="Wingdings" panose="05000000000000000000" pitchFamily="2" charset="2"/>
              </a:rPr>
              <a:t>e’e</a:t>
            </a:r>
            <a:r>
              <a:rPr lang="en-US" altLang="zh-CN" dirty="0">
                <a:sym typeface="Wingdings" panose="05000000000000000000" pitchFamily="2" charset="2"/>
              </a:rPr>
              <a:t>”</a:t>
            </a:r>
            <a:r>
              <a:rPr lang="zh-CN" altLang="en-US" dirty="0">
                <a:sym typeface="Wingdings" panose="05000000000000000000" pitchFamily="2" charset="2"/>
              </a:rPr>
              <a:t>，那么</a:t>
            </a:r>
            <a:r>
              <a:rPr lang="en-US" altLang="zh-CN" dirty="0" err="1">
                <a:sym typeface="Wingdings" panose="05000000000000000000" pitchFamily="2" charset="2"/>
              </a:rPr>
              <a:t>ee</a:t>
            </a:r>
            <a:r>
              <a:rPr lang="en-US" altLang="zh-CN" dirty="0">
                <a:sym typeface="Wingdings" panose="05000000000000000000" pitchFamily="2" charset="2"/>
              </a:rPr>
              <a:t>”</a:t>
            </a:r>
          </a:p>
          <a:p>
            <a:pPr lvl="1"/>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959" y="3582712"/>
            <a:ext cx="5217799" cy="193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
        <p:nvSpPr>
          <p:cNvPr id="5" name="矩形 4"/>
          <p:cNvSpPr/>
          <p:nvPr/>
        </p:nvSpPr>
        <p:spPr>
          <a:xfrm>
            <a:off x="1380655" y="5602292"/>
            <a:ext cx="6080760" cy="369332"/>
          </a:xfrm>
          <a:prstGeom prst="rect">
            <a:avLst/>
          </a:prstGeom>
        </p:spPr>
        <p:txBody>
          <a:bodyPr wrap="square">
            <a:spAutoFit/>
          </a:bodyPr>
          <a:lstStyle/>
          <a:p>
            <a:pPr algn="ctr"/>
            <a:r>
              <a:rPr lang="en-US" altLang="zh-CN" dirty="0"/>
              <a:t>Figure 14.5 Events occurring at three processes</a:t>
            </a:r>
            <a:endParaRPr lang="zh-CN" altLang="en-US"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0097" y="5215272"/>
            <a:ext cx="435162" cy="223837"/>
          </a:xfrm>
          <a:prstGeom prst="rect">
            <a:avLst/>
          </a:prstGeom>
        </p:spPr>
      </p:pic>
      <p:sp>
        <p:nvSpPr>
          <p:cNvPr id="6" name="灯片编号占位符 5"/>
          <p:cNvSpPr>
            <a:spLocks noGrp="1"/>
          </p:cNvSpPr>
          <p:nvPr>
            <p:ph type="sldNum" sz="quarter" idx="12"/>
          </p:nvPr>
        </p:nvSpPr>
        <p:spPr/>
        <p:txBody>
          <a:bodyPr/>
          <a:lstStyle/>
          <a:p>
            <a:fld id="{4D4084D9-55F2-4E00-B75E-E42CB7218B8E}" type="slidenum">
              <a:rPr lang="zh-CN" altLang="en-US" smtClean="0"/>
              <a:t>29</a:t>
            </a:fld>
            <a:endParaRPr lang="zh-CN" altLang="en-US"/>
          </a:p>
        </p:txBody>
      </p:sp>
    </p:spTree>
    <p:extLst>
      <p:ext uri="{BB962C8B-B14F-4D97-AF65-F5344CB8AC3E}">
        <p14:creationId xmlns:p14="http://schemas.microsoft.com/office/powerpoint/2010/main" val="257393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时钟同步简介</a:t>
            </a:r>
          </a:p>
        </p:txBody>
      </p:sp>
      <p:sp>
        <p:nvSpPr>
          <p:cNvPr id="3" name="内容占位符 2"/>
          <p:cNvSpPr>
            <a:spLocks noGrp="1"/>
          </p:cNvSpPr>
          <p:nvPr>
            <p:ph idx="1"/>
          </p:nvPr>
        </p:nvSpPr>
        <p:spPr/>
        <p:txBody>
          <a:bodyPr/>
          <a:lstStyle/>
          <a:p>
            <a:r>
              <a:rPr lang="zh-CN" altLang="en-US" dirty="0"/>
              <a:t>分布式系统中，时间一个重要的问题</a:t>
            </a:r>
            <a:endParaRPr lang="en-US" altLang="zh-CN" dirty="0"/>
          </a:p>
          <a:p>
            <a:pPr lvl="1"/>
            <a:r>
              <a:rPr lang="zh-CN" altLang="en-US" dirty="0"/>
              <a:t>时间是我们想要精确度量的量</a:t>
            </a:r>
            <a:endParaRPr lang="en-US" altLang="zh-CN" dirty="0"/>
          </a:p>
          <a:p>
            <a:pPr lvl="1"/>
            <a:r>
              <a:rPr lang="zh-CN" altLang="en-US" dirty="0"/>
              <a:t>很多算法依赖于时钟同步</a:t>
            </a:r>
            <a:endParaRPr lang="en-US" altLang="zh-CN" dirty="0"/>
          </a:p>
          <a:p>
            <a:pPr lvl="2"/>
            <a:r>
              <a:rPr lang="zh-CN" altLang="en-US" dirty="0"/>
              <a:t>维护分布式数据一致性</a:t>
            </a:r>
            <a:endParaRPr lang="en-US" altLang="zh-CN" dirty="0"/>
          </a:p>
          <a:p>
            <a:pPr lvl="2"/>
            <a:r>
              <a:rPr lang="zh-CN" altLang="en-US" dirty="0"/>
              <a:t>检查发送给服务器的请求的真实性</a:t>
            </a:r>
            <a:endParaRPr lang="en-US" altLang="zh-CN" dirty="0"/>
          </a:p>
          <a:p>
            <a:pPr lvl="2"/>
            <a:r>
              <a:rPr lang="zh-CN" altLang="en-US" dirty="0"/>
              <a:t>消除重复更新</a:t>
            </a:r>
            <a:endParaRPr lang="en-US" altLang="zh-CN" dirty="0"/>
          </a:p>
          <a:p>
            <a:r>
              <a:rPr lang="zh-CN" altLang="en-US" dirty="0"/>
              <a:t>爱因斯坦</a:t>
            </a:r>
            <a:r>
              <a:rPr lang="en-US" altLang="zh-CN" dirty="0"/>
              <a:t>《</a:t>
            </a:r>
            <a:r>
              <a:rPr lang="zh-CN" altLang="en-US" dirty="0"/>
              <a:t>相对论</a:t>
            </a:r>
            <a:r>
              <a:rPr lang="en-US" altLang="zh-CN" dirty="0"/>
              <a:t>》</a:t>
            </a:r>
          </a:p>
          <a:p>
            <a:pPr lvl="1"/>
            <a:r>
              <a:rPr lang="zh-CN" altLang="en-US" dirty="0"/>
              <a:t>由于存在多个参考系，因此时间测量可能是不准确的</a:t>
            </a:r>
            <a:endParaRPr lang="en-US" altLang="zh-CN" dirty="0"/>
          </a:p>
          <a:p>
            <a:r>
              <a:rPr lang="zh-CN" altLang="en-US" dirty="0"/>
              <a:t>对于两个不同的观察者，两个事件的相对顺序甚至是相反的，但如果一个事件能引起另一个事件的发生，那么上述情况就不可能出现。</a:t>
            </a:r>
            <a:endParaRPr lang="en-US" altLang="zh-CN" dirty="0"/>
          </a:p>
          <a:p>
            <a:pPr lvl="1"/>
            <a:endParaRPr lang="zh-CN" altLang="en-US" dirty="0"/>
          </a:p>
        </p:txBody>
      </p:sp>
      <p:pic>
        <p:nvPicPr>
          <p:cNvPr id="4" name="图片 3"/>
          <p:cNvPicPr>
            <a:picLocks noChangeAspect="1"/>
          </p:cNvPicPr>
          <p:nvPr/>
        </p:nvPicPr>
        <p:blipFill>
          <a:blip r:embed="rId3"/>
          <a:stretch>
            <a:fillRect/>
          </a:stretch>
        </p:blipFill>
        <p:spPr>
          <a:xfrm>
            <a:off x="895514" y="2366293"/>
            <a:ext cx="7398689" cy="1216419"/>
          </a:xfrm>
          <a:prstGeom prst="rect">
            <a:avLst/>
          </a:prstGeom>
        </p:spPr>
      </p:pic>
      <p:sp>
        <p:nvSpPr>
          <p:cNvPr id="5" name="灯片编号占位符 4"/>
          <p:cNvSpPr>
            <a:spLocks noGrp="1"/>
          </p:cNvSpPr>
          <p:nvPr>
            <p:ph type="sldNum" sz="quarter" idx="12"/>
          </p:nvPr>
        </p:nvSpPr>
        <p:spPr/>
        <p:txBody>
          <a:bodyPr/>
          <a:lstStyle/>
          <a:p>
            <a:fld id="{4D4084D9-55F2-4E00-B75E-E42CB7218B8E}" type="slidenum">
              <a:rPr lang="zh-CN" altLang="en-US" smtClean="0"/>
              <a:t>3</a:t>
            </a:fld>
            <a:endParaRPr lang="zh-CN" altLang="en-US"/>
          </a:p>
        </p:txBody>
      </p:sp>
    </p:spTree>
    <p:extLst>
      <p:ext uri="{BB962C8B-B14F-4D97-AF65-F5344CB8AC3E}">
        <p14:creationId xmlns:p14="http://schemas.microsoft.com/office/powerpoint/2010/main" val="269090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100"/>
                                        <p:tgtEl>
                                          <p:spTgt spid="4"/>
                                        </p:tgtEl>
                                      </p:cBhvr>
                                    </p:animEffect>
                                    <p:set>
                                      <p:cBhvr>
                                        <p:cTn id="12" dur="1" fill="hold">
                                          <p:stCondLst>
                                            <p:cond delay="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16.1.3 </a:t>
            </a:r>
            <a:r>
              <a:rPr lang="zh-CN" altLang="en-US" dirty="0"/>
              <a:t>逻辑时间和逻辑时钟</a:t>
            </a:r>
          </a:p>
        </p:txBody>
      </p:sp>
      <p:sp>
        <p:nvSpPr>
          <p:cNvPr id="3" name="内容占位符 2"/>
          <p:cNvSpPr>
            <a:spLocks noGrp="1"/>
          </p:cNvSpPr>
          <p:nvPr>
            <p:ph idx="1"/>
          </p:nvPr>
        </p:nvSpPr>
        <p:spPr/>
        <p:txBody>
          <a:bodyPr/>
          <a:lstStyle/>
          <a:p>
            <a:r>
              <a:rPr lang="zh-CN" altLang="en-US" dirty="0"/>
              <a:t>并不是所有事件都与</a:t>
            </a:r>
            <a:r>
              <a:rPr lang="zh-CN" altLang="en-US" dirty="0">
                <a:sym typeface="Wingdings" panose="05000000000000000000" pitchFamily="2" charset="2"/>
              </a:rPr>
              <a:t>关系</a:t>
            </a:r>
            <a:r>
              <a:rPr lang="en-US" altLang="zh-CN" dirty="0">
                <a:sym typeface="Wingdings" panose="05000000000000000000" pitchFamily="2" charset="2"/>
              </a:rPr>
              <a:t></a:t>
            </a:r>
            <a:r>
              <a:rPr lang="zh-CN" altLang="en-US" dirty="0">
                <a:sym typeface="Wingdings" panose="05000000000000000000" pitchFamily="2" charset="2"/>
              </a:rPr>
              <a:t>相关</a:t>
            </a:r>
            <a:endParaRPr lang="en-US" altLang="zh-CN" dirty="0">
              <a:sym typeface="Wingdings" panose="05000000000000000000" pitchFamily="2" charset="2"/>
            </a:endParaRPr>
          </a:p>
          <a:p>
            <a:r>
              <a:rPr lang="zh-CN" altLang="en-US" dirty="0">
                <a:sym typeface="Wingdings" panose="05000000000000000000" pitchFamily="2" charset="2"/>
              </a:rPr>
              <a:t>不能由</a:t>
            </a:r>
            <a:r>
              <a:rPr lang="en-US" altLang="zh-CN" dirty="0">
                <a:sym typeface="Wingdings" panose="05000000000000000000" pitchFamily="2" charset="2"/>
              </a:rPr>
              <a:t></a:t>
            </a:r>
            <a:r>
              <a:rPr lang="zh-CN" altLang="en-US" dirty="0">
                <a:sym typeface="Wingdings" panose="05000000000000000000" pitchFamily="2" charset="2"/>
              </a:rPr>
              <a:t>排序的事件是并发的，写成</a:t>
            </a:r>
            <a:r>
              <a:rPr lang="en-US" altLang="zh-CN" dirty="0" err="1">
                <a:sym typeface="Wingdings" panose="05000000000000000000" pitchFamily="2" charset="2"/>
              </a:rPr>
              <a:t>a</a:t>
            </a:r>
            <a:r>
              <a:rPr lang="en-US" altLang="zh-CN" dirty="0" err="1">
                <a:latin typeface="Arial" panose="020B0604020202020204" pitchFamily="34" charset="0"/>
                <a:cs typeface="Arial" panose="020B0604020202020204" pitchFamily="34" charset="0"/>
                <a:sym typeface="Wingdings" panose="05000000000000000000" pitchFamily="2" charset="2"/>
              </a:rPr>
              <a:t>‖e</a:t>
            </a:r>
            <a:endParaRPr lang="en-US" altLang="zh-CN" dirty="0">
              <a:latin typeface="Arial" panose="020B0604020202020204" pitchFamily="34" charset="0"/>
              <a:cs typeface="Arial" panose="020B0604020202020204" pitchFamily="34" charset="0"/>
              <a:sym typeface="Wingdings" panose="05000000000000000000" pitchFamily="2" charset="2"/>
            </a:endParaRPr>
          </a:p>
          <a:p>
            <a:r>
              <a:rPr lang="zh-CN" altLang="en-US" dirty="0">
                <a:latin typeface="Arial" panose="020B0604020202020204" pitchFamily="34" charset="0"/>
                <a:cs typeface="Arial" panose="020B0604020202020204" pitchFamily="34" charset="0"/>
                <a:sym typeface="Wingdings" panose="05000000000000000000" pitchFamily="2" charset="2"/>
              </a:rPr>
              <a:t>关系</a:t>
            </a:r>
            <a:r>
              <a:rPr lang="en-US" altLang="zh-CN" dirty="0">
                <a:latin typeface="Arial" panose="020B0604020202020204" pitchFamily="34" charset="0"/>
                <a:cs typeface="Arial" panose="020B0604020202020204" pitchFamily="34" charset="0"/>
                <a:sym typeface="Wingdings" panose="05000000000000000000" pitchFamily="2" charset="2"/>
              </a:rPr>
              <a:t></a:t>
            </a:r>
            <a:r>
              <a:rPr lang="zh-CN" altLang="en-US" dirty="0">
                <a:latin typeface="Arial" panose="020B0604020202020204" pitchFamily="34" charset="0"/>
                <a:cs typeface="Arial" panose="020B0604020202020204" pitchFamily="34" charset="0"/>
                <a:sym typeface="Wingdings" panose="05000000000000000000" pitchFamily="2" charset="2"/>
              </a:rPr>
              <a:t>捕获了两个事件之间的数据流，但是要注意：</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lvl="1"/>
            <a:r>
              <a:rPr lang="zh-CN" altLang="en-US" dirty="0">
                <a:latin typeface="Arial" panose="020B0604020202020204" pitchFamily="34" charset="0"/>
                <a:cs typeface="Arial" panose="020B0604020202020204" pitchFamily="34" charset="0"/>
                <a:sym typeface="Wingdings" panose="05000000000000000000" pitchFamily="2" charset="2"/>
              </a:rPr>
              <a:t>原则上数据可以按非消息传递的方式流动。</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lvl="1"/>
            <a:r>
              <a:rPr lang="zh-CN" altLang="en-US" dirty="0"/>
              <a:t>如果发生在先关系在两个事件之间成立，那么第一个事件可能引起了第二个事件，也可能并未引起第二个事件</a:t>
            </a:r>
            <a:endParaRPr lang="en-US" altLang="zh-CN" dirty="0"/>
          </a:p>
          <a:p>
            <a:pPr lvl="1"/>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9997" y="2930425"/>
            <a:ext cx="435162" cy="223837"/>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4835" y="3794025"/>
            <a:ext cx="435162" cy="223837"/>
          </a:xfrm>
          <a:prstGeom prst="rect">
            <a:avLst/>
          </a:prstGeom>
        </p:spPr>
      </p:pic>
      <p:sp>
        <p:nvSpPr>
          <p:cNvPr id="6" name="灯片编号占位符 5"/>
          <p:cNvSpPr>
            <a:spLocks noGrp="1"/>
          </p:cNvSpPr>
          <p:nvPr>
            <p:ph type="sldNum" sz="quarter" idx="12"/>
          </p:nvPr>
        </p:nvSpPr>
        <p:spPr/>
        <p:txBody>
          <a:bodyPr/>
          <a:lstStyle/>
          <a:p>
            <a:fld id="{4D4084D9-55F2-4E00-B75E-E42CB7218B8E}" type="slidenum">
              <a:rPr lang="zh-CN" altLang="en-US" smtClean="0"/>
              <a:t>30</a:t>
            </a:fld>
            <a:endParaRPr lang="zh-CN" altLang="en-US"/>
          </a:p>
        </p:txBody>
      </p:sp>
    </p:spTree>
    <p:extLst>
      <p:ext uri="{BB962C8B-B14F-4D97-AF65-F5344CB8AC3E}">
        <p14:creationId xmlns:p14="http://schemas.microsoft.com/office/powerpoint/2010/main" val="20390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16.1.3 </a:t>
            </a:r>
            <a:r>
              <a:rPr lang="zh-CN" altLang="en-US" dirty="0"/>
              <a:t>逻辑时间和逻辑时钟</a:t>
            </a:r>
          </a:p>
        </p:txBody>
      </p:sp>
      <p:sp>
        <p:nvSpPr>
          <p:cNvPr id="3" name="内容占位符 2"/>
          <p:cNvSpPr>
            <a:spLocks noGrp="1"/>
          </p:cNvSpPr>
          <p:nvPr>
            <p:ph idx="1"/>
          </p:nvPr>
        </p:nvSpPr>
        <p:spPr/>
        <p:txBody>
          <a:bodyPr>
            <a:normAutofit/>
          </a:bodyPr>
          <a:lstStyle/>
          <a:p>
            <a:r>
              <a:rPr lang="zh-CN" altLang="en-US" b="1" dirty="0"/>
              <a:t>逻辑时钟</a:t>
            </a:r>
            <a:endParaRPr lang="en-US" altLang="zh-CN" b="1" dirty="0"/>
          </a:p>
          <a:p>
            <a:pPr lvl="1"/>
            <a:r>
              <a:rPr lang="en-US" altLang="zh-CN" dirty="0" err="1"/>
              <a:t>Lamport</a:t>
            </a:r>
            <a:r>
              <a:rPr lang="en-US" altLang="zh-CN" dirty="0"/>
              <a:t>[1978]</a:t>
            </a:r>
            <a:r>
              <a:rPr lang="zh-CN" altLang="en-US" dirty="0"/>
              <a:t>提出了一种简单机制，数字化捕获发生在先排序</a:t>
            </a:r>
            <a:endParaRPr lang="en-US" altLang="zh-CN" dirty="0"/>
          </a:p>
          <a:p>
            <a:pPr lvl="1"/>
            <a:r>
              <a:rPr lang="en-US" altLang="zh-CN" dirty="0" err="1"/>
              <a:t>Lamport</a:t>
            </a:r>
            <a:r>
              <a:rPr lang="zh-CN" altLang="en-US" dirty="0"/>
              <a:t>逻辑时钟是一个单调增长的软件计数器，它的值和任何物理时钟无关。</a:t>
            </a:r>
            <a:endParaRPr lang="en-US" altLang="zh-CN" dirty="0"/>
          </a:p>
          <a:p>
            <a:pPr lvl="2"/>
            <a:r>
              <a:rPr lang="zh-CN" altLang="en-US" dirty="0"/>
              <a:t>每个进程</a:t>
            </a:r>
            <a:r>
              <a:rPr lang="en-US" altLang="zh-CN" dirty="0"/>
              <a:t>p</a:t>
            </a:r>
            <a:r>
              <a:rPr lang="en-US" altLang="zh-CN" baseline="-25000" dirty="0"/>
              <a:t>i</a:t>
            </a:r>
            <a:r>
              <a:rPr lang="zh-CN" altLang="en-US" dirty="0"/>
              <a:t>维护它自己的逻辑时钟</a:t>
            </a:r>
            <a:r>
              <a:rPr lang="en-US" altLang="zh-CN" dirty="0"/>
              <a:t>L</a:t>
            </a:r>
            <a:r>
              <a:rPr lang="en-US" altLang="zh-CN" baseline="-25000" dirty="0"/>
              <a:t>i</a:t>
            </a:r>
            <a:r>
              <a:rPr lang="zh-CN" altLang="en-US" dirty="0"/>
              <a:t>，进程利用逻辑时钟给事件添加</a:t>
            </a:r>
            <a:r>
              <a:rPr lang="en-US" altLang="zh-CN" dirty="0" err="1"/>
              <a:t>Lamport</a:t>
            </a:r>
            <a:r>
              <a:rPr lang="zh-CN" altLang="en-US" dirty="0"/>
              <a:t>时间戳</a:t>
            </a:r>
            <a:endParaRPr lang="en-US" altLang="zh-CN" dirty="0"/>
          </a:p>
          <a:p>
            <a:pPr lvl="2"/>
            <a:r>
              <a:rPr lang="en-US" altLang="zh-CN" dirty="0"/>
              <a:t>L</a:t>
            </a:r>
            <a:r>
              <a:rPr lang="en-US" altLang="zh-CN" baseline="-25000" dirty="0"/>
              <a:t>i</a:t>
            </a:r>
            <a:r>
              <a:rPr lang="en-US" altLang="zh-CN" dirty="0"/>
              <a:t>(e)</a:t>
            </a:r>
            <a:r>
              <a:rPr lang="zh-CN" altLang="en-US" dirty="0"/>
              <a:t>表示</a:t>
            </a:r>
            <a:r>
              <a:rPr lang="en-US" altLang="zh-CN" dirty="0"/>
              <a:t>p</a:t>
            </a:r>
            <a:r>
              <a:rPr lang="en-US" altLang="zh-CN" baseline="-25000" dirty="0"/>
              <a:t>i</a:t>
            </a:r>
            <a:r>
              <a:rPr lang="zh-CN" altLang="en-US" dirty="0"/>
              <a:t>的事件</a:t>
            </a:r>
            <a:r>
              <a:rPr lang="en-US" altLang="zh-CN" dirty="0"/>
              <a:t>e</a:t>
            </a:r>
            <a:r>
              <a:rPr lang="zh-CN" altLang="en-US" dirty="0"/>
              <a:t>的时间戳，用</a:t>
            </a:r>
            <a:r>
              <a:rPr lang="en-US" altLang="zh-CN" dirty="0"/>
              <a:t>L(e)</a:t>
            </a:r>
            <a:r>
              <a:rPr lang="zh-CN" altLang="en-US" dirty="0"/>
              <a:t>表示发生在任一进程中的事件</a:t>
            </a:r>
            <a:r>
              <a:rPr lang="en-US" altLang="zh-CN" dirty="0"/>
              <a:t>e</a:t>
            </a:r>
            <a:r>
              <a:rPr lang="zh-CN" altLang="en-US" dirty="0"/>
              <a:t>的时间戳</a:t>
            </a:r>
            <a:endParaRPr lang="en-US" altLang="zh-CN" dirty="0"/>
          </a:p>
          <a:p>
            <a:pPr lvl="1"/>
            <a:r>
              <a:rPr lang="zh-CN" altLang="en-US" dirty="0"/>
              <a:t>为了捕获发生在先关系</a:t>
            </a:r>
            <a:r>
              <a:rPr lang="en-US" altLang="zh-CN" dirty="0">
                <a:latin typeface="Arial" panose="020B0604020202020204" pitchFamily="34" charset="0"/>
                <a:cs typeface="Arial" panose="020B0604020202020204" pitchFamily="34" charset="0"/>
                <a:sym typeface="Wingdings" panose="05000000000000000000" pitchFamily="2" charset="2"/>
              </a:rPr>
              <a:t></a:t>
            </a:r>
            <a:r>
              <a:rPr lang="zh-CN" altLang="en-US" dirty="0">
                <a:latin typeface="Arial" panose="020B0604020202020204" pitchFamily="34" charset="0"/>
                <a:cs typeface="Arial" panose="020B0604020202020204" pitchFamily="34" charset="0"/>
                <a:sym typeface="Wingdings" panose="05000000000000000000" pitchFamily="2" charset="2"/>
              </a:rPr>
              <a:t>，进程按照如下规则修改它们的逻辑时钟，并在消息中传递它们的逻辑时钟值：</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lvl="2"/>
            <a:r>
              <a:rPr lang="en-US" altLang="zh-CN" dirty="0">
                <a:latin typeface="Arial" panose="020B0604020202020204" pitchFamily="34" charset="0"/>
                <a:cs typeface="Arial" panose="020B0604020202020204" pitchFamily="34" charset="0"/>
                <a:sym typeface="Wingdings" panose="05000000000000000000" pitchFamily="2" charset="2"/>
              </a:rPr>
              <a:t>LC1</a:t>
            </a:r>
            <a:r>
              <a:rPr lang="zh-CN" altLang="en-US" dirty="0">
                <a:latin typeface="Arial" panose="020B0604020202020204" pitchFamily="34" charset="0"/>
                <a:cs typeface="Arial" panose="020B0604020202020204" pitchFamily="34" charset="0"/>
                <a:sym typeface="Wingdings" panose="05000000000000000000" pitchFamily="2" charset="2"/>
              </a:rPr>
              <a:t>：在进程</a:t>
            </a:r>
            <a:r>
              <a:rPr lang="en-US" altLang="zh-CN" dirty="0">
                <a:latin typeface="Arial" panose="020B0604020202020204" pitchFamily="34" charset="0"/>
                <a:cs typeface="Arial" panose="020B0604020202020204" pitchFamily="34" charset="0"/>
                <a:sym typeface="Wingdings" panose="05000000000000000000" pitchFamily="2" charset="2"/>
              </a:rPr>
              <a:t>p</a:t>
            </a:r>
            <a:r>
              <a:rPr lang="en-US" altLang="zh-CN" baseline="-25000" dirty="0"/>
              <a:t>i</a:t>
            </a:r>
            <a:r>
              <a:rPr lang="zh-CN" altLang="en-US" dirty="0">
                <a:latin typeface="Arial" panose="020B0604020202020204" pitchFamily="34" charset="0"/>
                <a:cs typeface="Arial" panose="020B0604020202020204" pitchFamily="34" charset="0"/>
                <a:sym typeface="Wingdings" panose="05000000000000000000" pitchFamily="2" charset="2"/>
              </a:rPr>
              <a:t>发出每个事件之前，</a:t>
            </a:r>
            <a:r>
              <a:rPr lang="en-US" altLang="zh-CN" dirty="0">
                <a:latin typeface="Arial" panose="020B0604020202020204" pitchFamily="34" charset="0"/>
                <a:cs typeface="Arial" panose="020B0604020202020204" pitchFamily="34" charset="0"/>
                <a:sym typeface="Wingdings" panose="05000000000000000000" pitchFamily="2" charset="2"/>
              </a:rPr>
              <a:t>L</a:t>
            </a:r>
            <a:r>
              <a:rPr lang="en-US" altLang="zh-CN" baseline="-25000" dirty="0"/>
              <a:t>i</a:t>
            </a:r>
            <a:r>
              <a:rPr lang="zh-CN" altLang="en-US" dirty="0">
                <a:latin typeface="Arial" panose="020B0604020202020204" pitchFamily="34" charset="0"/>
                <a:cs typeface="Arial" panose="020B0604020202020204" pitchFamily="34" charset="0"/>
                <a:sym typeface="Wingdings" panose="05000000000000000000" pitchFamily="2" charset="2"/>
              </a:rPr>
              <a:t>加</a:t>
            </a:r>
            <a:r>
              <a:rPr lang="en-US" altLang="zh-CN"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a:t>
            </a:r>
            <a:r>
              <a:rPr lang="en-US" altLang="zh-CN" dirty="0">
                <a:latin typeface="Arial" panose="020B0604020202020204" pitchFamily="34" charset="0"/>
                <a:cs typeface="Arial" panose="020B0604020202020204" pitchFamily="34" charset="0"/>
                <a:sym typeface="Wingdings" panose="05000000000000000000" pitchFamily="2" charset="2"/>
              </a:rPr>
              <a:t>L</a:t>
            </a:r>
            <a:r>
              <a:rPr lang="en-US" altLang="zh-CN" baseline="-25000" dirty="0"/>
              <a:t>i</a:t>
            </a:r>
            <a:r>
              <a:rPr lang="en-US" altLang="zh-CN" dirty="0">
                <a:latin typeface="Arial" panose="020B0604020202020204" pitchFamily="34" charset="0"/>
                <a:cs typeface="Arial" panose="020B0604020202020204" pitchFamily="34" charset="0"/>
                <a:sym typeface="Wingdings" panose="05000000000000000000" pitchFamily="2" charset="2"/>
              </a:rPr>
              <a:t>=L</a:t>
            </a:r>
            <a:r>
              <a:rPr lang="en-US" altLang="zh-CN" baseline="-25000" dirty="0"/>
              <a:t>i</a:t>
            </a:r>
            <a:r>
              <a:rPr lang="en-US" altLang="zh-CN" dirty="0">
                <a:latin typeface="Arial" panose="020B0604020202020204" pitchFamily="34" charset="0"/>
                <a:cs typeface="Arial" panose="020B0604020202020204" pitchFamily="34" charset="0"/>
                <a:sym typeface="Wingdings" panose="05000000000000000000" pitchFamily="2" charset="2"/>
              </a:rPr>
              <a:t>+1</a:t>
            </a:r>
          </a:p>
          <a:p>
            <a:pPr lvl="2"/>
            <a:r>
              <a:rPr lang="en-US" altLang="zh-CN" dirty="0">
                <a:latin typeface="Arial" panose="020B0604020202020204" pitchFamily="34" charset="0"/>
                <a:cs typeface="Arial" panose="020B0604020202020204" pitchFamily="34" charset="0"/>
                <a:sym typeface="Wingdings" panose="05000000000000000000" pitchFamily="2" charset="2"/>
              </a:rPr>
              <a:t>LC2</a:t>
            </a:r>
            <a:r>
              <a:rPr lang="zh-CN" altLang="en-US" dirty="0">
                <a:latin typeface="Arial" panose="020B0604020202020204" pitchFamily="34" charset="0"/>
                <a:cs typeface="Arial" panose="020B0604020202020204" pitchFamily="34" charset="0"/>
                <a:sym typeface="Wingdings" panose="05000000000000000000" pitchFamily="2" charset="2"/>
              </a:rPr>
              <a:t>：</a:t>
            </a:r>
            <a:r>
              <a:rPr lang="en-US" altLang="zh-CN" dirty="0">
                <a:latin typeface="Arial" panose="020B0604020202020204" pitchFamily="34" charset="0"/>
                <a:cs typeface="Arial" panose="020B0604020202020204" pitchFamily="34" charset="0"/>
                <a:sym typeface="Wingdings" panose="05000000000000000000" pitchFamily="2" charset="2"/>
              </a:rPr>
              <a:t> (a)</a:t>
            </a:r>
            <a:r>
              <a:rPr lang="zh-CN" altLang="en-US" dirty="0">
                <a:latin typeface="Arial" panose="020B0604020202020204" pitchFamily="34" charset="0"/>
                <a:cs typeface="Arial" panose="020B0604020202020204" pitchFamily="34" charset="0"/>
                <a:sym typeface="Wingdings" panose="05000000000000000000" pitchFamily="2" charset="2"/>
              </a:rPr>
              <a:t>当进程</a:t>
            </a:r>
            <a:r>
              <a:rPr lang="en-US" altLang="zh-CN" dirty="0">
                <a:latin typeface="Arial" panose="020B0604020202020204" pitchFamily="34" charset="0"/>
                <a:cs typeface="Arial" panose="020B0604020202020204" pitchFamily="34" charset="0"/>
                <a:sym typeface="Wingdings" panose="05000000000000000000" pitchFamily="2" charset="2"/>
              </a:rPr>
              <a:t>pi</a:t>
            </a:r>
            <a:r>
              <a:rPr lang="zh-CN" altLang="en-US" dirty="0">
                <a:latin typeface="Arial" panose="020B0604020202020204" pitchFamily="34" charset="0"/>
                <a:cs typeface="Arial" panose="020B0604020202020204" pitchFamily="34" charset="0"/>
                <a:sym typeface="Wingdings" panose="05000000000000000000" pitchFamily="2" charset="2"/>
              </a:rPr>
              <a:t>发送消息</a:t>
            </a:r>
            <a:r>
              <a:rPr lang="en-US" altLang="zh-CN" dirty="0">
                <a:latin typeface="Arial" panose="020B0604020202020204" pitchFamily="34" charset="0"/>
                <a:cs typeface="Arial" panose="020B0604020202020204" pitchFamily="34" charset="0"/>
                <a:sym typeface="Wingdings" panose="05000000000000000000" pitchFamily="2" charset="2"/>
              </a:rPr>
              <a:t>m</a:t>
            </a:r>
            <a:r>
              <a:rPr lang="zh-CN" altLang="en-US" dirty="0">
                <a:latin typeface="Arial" panose="020B0604020202020204" pitchFamily="34" charset="0"/>
                <a:cs typeface="Arial" panose="020B0604020202020204" pitchFamily="34" charset="0"/>
                <a:sym typeface="Wingdings" panose="05000000000000000000" pitchFamily="2" charset="2"/>
              </a:rPr>
              <a:t>时，在</a:t>
            </a:r>
            <a:r>
              <a:rPr lang="en-US" altLang="zh-CN" dirty="0">
                <a:latin typeface="Arial" panose="020B0604020202020204" pitchFamily="34" charset="0"/>
                <a:cs typeface="Arial" panose="020B0604020202020204" pitchFamily="34" charset="0"/>
                <a:sym typeface="Wingdings" panose="05000000000000000000" pitchFamily="2" charset="2"/>
              </a:rPr>
              <a:t>m</a:t>
            </a:r>
            <a:r>
              <a:rPr lang="zh-CN" altLang="en-US" dirty="0">
                <a:latin typeface="Arial" panose="020B0604020202020204" pitchFamily="34" charset="0"/>
                <a:cs typeface="Arial" panose="020B0604020202020204" pitchFamily="34" charset="0"/>
                <a:sym typeface="Wingdings" panose="05000000000000000000" pitchFamily="2" charset="2"/>
              </a:rPr>
              <a:t>中附加值</a:t>
            </a:r>
            <a:r>
              <a:rPr lang="en-US" altLang="zh-CN" dirty="0">
                <a:latin typeface="Arial" panose="020B0604020202020204" pitchFamily="34" charset="0"/>
                <a:cs typeface="Arial" panose="020B0604020202020204" pitchFamily="34" charset="0"/>
                <a:sym typeface="Wingdings" panose="05000000000000000000" pitchFamily="2" charset="2"/>
              </a:rPr>
              <a:t>t=Li</a:t>
            </a:r>
            <a:r>
              <a:rPr lang="zh-CN" altLang="en-US" dirty="0">
                <a:latin typeface="Arial" panose="020B0604020202020204" pitchFamily="34" charset="0"/>
                <a:cs typeface="Arial" panose="020B0604020202020204" pitchFamily="34" charset="0"/>
                <a:sym typeface="Wingdings" panose="05000000000000000000" pitchFamily="2" charset="2"/>
              </a:rPr>
              <a:t>；</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marL="384048" lvl="2" indent="0">
              <a:buNone/>
            </a:pPr>
            <a:r>
              <a:rPr lang="en-US" altLang="zh-CN" dirty="0">
                <a:latin typeface="Arial" panose="020B0604020202020204" pitchFamily="34" charset="0"/>
                <a:cs typeface="Arial" panose="020B0604020202020204" pitchFamily="34" charset="0"/>
                <a:sym typeface="Wingdings" panose="05000000000000000000" pitchFamily="2" charset="2"/>
              </a:rPr>
              <a:t>               (b)</a:t>
            </a:r>
            <a:r>
              <a:rPr lang="zh-CN" altLang="en-US" dirty="0">
                <a:latin typeface="Arial" panose="020B0604020202020204" pitchFamily="34" charset="0"/>
                <a:cs typeface="Arial" panose="020B0604020202020204" pitchFamily="34" charset="0"/>
                <a:sym typeface="Wingdings" panose="05000000000000000000" pitchFamily="2" charset="2"/>
              </a:rPr>
              <a:t>在接收</a:t>
            </a:r>
            <a:r>
              <a:rPr lang="en-US" altLang="zh-CN" dirty="0">
                <a:latin typeface="Arial" panose="020B0604020202020204" pitchFamily="34" charset="0"/>
                <a:cs typeface="Arial" panose="020B0604020202020204" pitchFamily="34" charset="0"/>
                <a:sym typeface="Wingdings" panose="05000000000000000000" pitchFamily="2" charset="2"/>
              </a:rPr>
              <a:t>(m, t)</a:t>
            </a:r>
            <a:r>
              <a:rPr lang="zh-CN" altLang="en-US" dirty="0">
                <a:latin typeface="Arial" panose="020B0604020202020204" pitchFamily="34" charset="0"/>
                <a:cs typeface="Arial" panose="020B0604020202020204" pitchFamily="34" charset="0"/>
                <a:sym typeface="Wingdings" panose="05000000000000000000" pitchFamily="2" charset="2"/>
              </a:rPr>
              <a:t>时，进程</a:t>
            </a:r>
            <a:r>
              <a:rPr lang="en-US" altLang="zh-CN" dirty="0" err="1">
                <a:latin typeface="Arial" panose="020B0604020202020204" pitchFamily="34" charset="0"/>
                <a:cs typeface="Arial" panose="020B0604020202020204" pitchFamily="34" charset="0"/>
                <a:sym typeface="Wingdings" panose="05000000000000000000" pitchFamily="2" charset="2"/>
              </a:rPr>
              <a:t>p</a:t>
            </a:r>
            <a:r>
              <a:rPr lang="en-US" altLang="zh-CN" baseline="-25000" dirty="0" err="1">
                <a:latin typeface="Arial" panose="020B0604020202020204" pitchFamily="34" charset="0"/>
                <a:cs typeface="Arial" panose="020B0604020202020204" pitchFamily="34" charset="0"/>
                <a:sym typeface="Wingdings" panose="05000000000000000000" pitchFamily="2" charset="2"/>
              </a:rPr>
              <a:t>j</a:t>
            </a:r>
            <a:r>
              <a:rPr lang="zh-CN" altLang="en-US" dirty="0">
                <a:latin typeface="Arial" panose="020B0604020202020204" pitchFamily="34" charset="0"/>
                <a:cs typeface="Arial" panose="020B0604020202020204" pitchFamily="34" charset="0"/>
                <a:sym typeface="Wingdings" panose="05000000000000000000" pitchFamily="2" charset="2"/>
              </a:rPr>
              <a:t>计算</a:t>
            </a:r>
            <a:r>
              <a:rPr lang="en-US" altLang="zh-CN" dirty="0" err="1">
                <a:latin typeface="Arial" panose="020B0604020202020204" pitchFamily="34" charset="0"/>
                <a:cs typeface="Arial" panose="020B0604020202020204" pitchFamily="34" charset="0"/>
                <a:sym typeface="Wingdings" panose="05000000000000000000" pitchFamily="2" charset="2"/>
              </a:rPr>
              <a:t>L</a:t>
            </a:r>
            <a:r>
              <a:rPr lang="en-US" altLang="zh-CN" baseline="-25000" dirty="0" err="1">
                <a:latin typeface="Arial" panose="020B0604020202020204" pitchFamily="34" charset="0"/>
                <a:cs typeface="Arial" panose="020B0604020202020204" pitchFamily="34" charset="0"/>
                <a:sym typeface="Wingdings" panose="05000000000000000000" pitchFamily="2" charset="2"/>
              </a:rPr>
              <a:t>j</a:t>
            </a:r>
            <a:r>
              <a:rPr lang="en-US" altLang="zh-CN" dirty="0">
                <a:latin typeface="Arial" panose="020B0604020202020204" pitchFamily="34" charset="0"/>
                <a:cs typeface="Arial" panose="020B0604020202020204" pitchFamily="34" charset="0"/>
                <a:sym typeface="Wingdings" panose="05000000000000000000" pitchFamily="2" charset="2"/>
              </a:rPr>
              <a:t>=max(</a:t>
            </a:r>
            <a:r>
              <a:rPr lang="en-US" altLang="zh-CN" dirty="0" err="1">
                <a:latin typeface="Arial" panose="020B0604020202020204" pitchFamily="34" charset="0"/>
                <a:cs typeface="Arial" panose="020B0604020202020204" pitchFamily="34" charset="0"/>
                <a:sym typeface="Wingdings" panose="05000000000000000000" pitchFamily="2" charset="2"/>
              </a:rPr>
              <a:t>L</a:t>
            </a:r>
            <a:r>
              <a:rPr lang="en-US" altLang="zh-CN" baseline="-25000" dirty="0" err="1">
                <a:latin typeface="Arial" panose="020B0604020202020204" pitchFamily="34" charset="0"/>
                <a:cs typeface="Arial" panose="020B0604020202020204" pitchFamily="34" charset="0"/>
                <a:sym typeface="Wingdings" panose="05000000000000000000" pitchFamily="2" charset="2"/>
              </a:rPr>
              <a:t>j</a:t>
            </a:r>
            <a:r>
              <a:rPr lang="en-US" altLang="zh-CN" dirty="0" err="1">
                <a:latin typeface="Arial" panose="020B0604020202020204" pitchFamily="34" charset="0"/>
                <a:cs typeface="Arial" panose="020B0604020202020204" pitchFamily="34" charset="0"/>
                <a:sym typeface="Wingdings" panose="05000000000000000000" pitchFamily="2" charset="2"/>
              </a:rPr>
              <a:t>,t</a:t>
            </a:r>
            <a:r>
              <a:rPr lang="en-US" altLang="zh-CN" dirty="0">
                <a:latin typeface="Arial" panose="020B0604020202020204" pitchFamily="34" charset="0"/>
                <a:cs typeface="Arial" panose="020B0604020202020204" pitchFamily="34" charset="0"/>
                <a:sym typeface="Wingdings" panose="05000000000000000000" pitchFamily="2" charset="2"/>
              </a:rPr>
              <a:t>)</a:t>
            </a:r>
            <a:r>
              <a:rPr lang="zh-CN" altLang="en-US" dirty="0">
                <a:latin typeface="Arial" panose="020B0604020202020204" pitchFamily="34" charset="0"/>
                <a:cs typeface="Arial" panose="020B0604020202020204" pitchFamily="34" charset="0"/>
                <a:sym typeface="Wingdings" panose="05000000000000000000" pitchFamily="2" charset="2"/>
              </a:rPr>
              <a:t>，然后在给</a:t>
            </a:r>
            <a:r>
              <a:rPr lang="en-US" altLang="zh-CN" dirty="0">
                <a:latin typeface="Arial" panose="020B0604020202020204" pitchFamily="34" charset="0"/>
                <a:cs typeface="Arial" panose="020B0604020202020204" pitchFamily="34" charset="0"/>
                <a:sym typeface="Wingdings" panose="05000000000000000000" pitchFamily="2" charset="2"/>
              </a:rPr>
              <a:t>receive(m)</a:t>
            </a:r>
            <a:r>
              <a:rPr lang="zh-CN" altLang="en-US" dirty="0">
                <a:latin typeface="Arial" panose="020B0604020202020204" pitchFamily="34" charset="0"/>
                <a:cs typeface="Arial" panose="020B0604020202020204" pitchFamily="34" charset="0"/>
                <a:sym typeface="Wingdings" panose="05000000000000000000" pitchFamily="2" charset="2"/>
              </a:rPr>
              <a:t>事件打时间戳时</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marL="384048" lvl="2" indent="0">
              <a:buNone/>
            </a:pPr>
            <a:r>
              <a:rPr lang="en-US" altLang="zh-CN" dirty="0">
                <a:latin typeface="Arial" panose="020B0604020202020204" pitchFamily="34" charset="0"/>
                <a:cs typeface="Arial" panose="020B0604020202020204" pitchFamily="34" charset="0"/>
                <a:sym typeface="Wingdings" panose="05000000000000000000" pitchFamily="2" charset="2"/>
              </a:rPr>
              <a:t>              </a:t>
            </a:r>
            <a:r>
              <a:rPr lang="zh-CN" altLang="en-US" dirty="0">
                <a:latin typeface="Arial" panose="020B0604020202020204" pitchFamily="34" charset="0"/>
                <a:cs typeface="Arial" panose="020B0604020202020204" pitchFamily="34" charset="0"/>
                <a:sym typeface="Wingdings" panose="05000000000000000000" pitchFamily="2" charset="2"/>
              </a:rPr>
              <a:t>     应用</a:t>
            </a:r>
            <a:r>
              <a:rPr lang="en-US" altLang="zh-CN" dirty="0">
                <a:latin typeface="Arial" panose="020B0604020202020204" pitchFamily="34" charset="0"/>
                <a:cs typeface="Arial" panose="020B0604020202020204" pitchFamily="34" charset="0"/>
                <a:sym typeface="Wingdings" panose="05000000000000000000" pitchFamily="2" charset="2"/>
              </a:rPr>
              <a:t>LC1</a:t>
            </a:r>
          </a:p>
          <a:p>
            <a:pPr marL="384048" lvl="2" indent="0">
              <a:buNone/>
            </a:pPr>
            <a:endParaRPr lang="en-US" altLang="zh-CN" dirty="0"/>
          </a:p>
          <a:p>
            <a:pPr lvl="2"/>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31</a:t>
            </a:fld>
            <a:endParaRPr lang="zh-CN" altLang="en-US"/>
          </a:p>
        </p:txBody>
      </p:sp>
    </p:spTree>
    <p:extLst>
      <p:ext uri="{BB962C8B-B14F-4D97-AF65-F5344CB8AC3E}">
        <p14:creationId xmlns:p14="http://schemas.microsoft.com/office/powerpoint/2010/main" val="3151247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p:cNvSpPr>
          <p:nvPr/>
        </p:nvSpPr>
        <p:spPr bwMode="auto">
          <a:xfrm>
            <a:off x="1982788" y="6330950"/>
            <a:ext cx="5562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40" bIns="0" anchor="b"/>
          <a:lstStyle>
            <a:lvl1pPr marL="39688">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algn="ctr">
              <a:spcBef>
                <a:spcPts val="500"/>
              </a:spcBef>
            </a:pPr>
            <a:r>
              <a:rPr lang="en-US" altLang="zh-CN" sz="800">
                <a:ea typeface="宋体" panose="02010600030101010101" pitchFamily="2" charset="-122"/>
                <a:cs typeface="Times" panose="02020603050405020304" pitchFamily="18" charset="0"/>
              </a:rPr>
              <a:t>Instructor’s Guide for  Coulouris, Dollimore, Kindberg and Blair,  Distributed Systems: Concepts and Design   Edn. 5   </a:t>
            </a:r>
            <a:br>
              <a:rPr lang="en-US" altLang="zh-CN" sz="800">
                <a:ea typeface="宋体" panose="02010600030101010101" pitchFamily="2" charset="-122"/>
                <a:cs typeface="Times" panose="02020603050405020304" pitchFamily="18" charset="0"/>
              </a:rPr>
            </a:br>
            <a:r>
              <a:rPr lang="en-US" altLang="zh-CN" sz="800">
                <a:ea typeface="宋体" panose="02010600030101010101" pitchFamily="2" charset="-122"/>
                <a:cs typeface="Times" panose="02020603050405020304" pitchFamily="18" charset="0"/>
              </a:rPr>
              <a:t>©  Pearson Education 2012 </a:t>
            </a:r>
          </a:p>
        </p:txBody>
      </p:sp>
      <p:sp>
        <p:nvSpPr>
          <p:cNvPr id="9219" name="Rectangle 3"/>
          <p:cNvSpPr>
            <a:spLocks noGrp="1" noChangeArrowheads="1"/>
          </p:cNvSpPr>
          <p:nvPr>
            <p:ph type="title"/>
          </p:nvPr>
        </p:nvSpPr>
        <p:spPr>
          <a:ln/>
        </p:spPr>
        <p:txBody>
          <a:bodyPr rIns="132080">
            <a:normAutofit/>
          </a:bodyPr>
          <a:lstStyle/>
          <a:p>
            <a:r>
              <a:rPr lang="en-US" altLang="zh-CN" dirty="0"/>
              <a:t>16.1.3 </a:t>
            </a:r>
            <a:r>
              <a:rPr lang="zh-CN" altLang="en-US" dirty="0"/>
              <a:t>逻辑时间和逻辑时钟</a:t>
            </a:r>
            <a:endParaRPr lang="en-US" altLang="zh-CN" dirty="0">
              <a:ea typeface="宋体" panose="02010600030101010101" pitchFamily="2" charset="-122"/>
            </a:endParaRP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746" y="1503621"/>
            <a:ext cx="5740227" cy="2353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
        <p:nvSpPr>
          <p:cNvPr id="2" name="矩形 1"/>
          <p:cNvSpPr/>
          <p:nvPr/>
        </p:nvSpPr>
        <p:spPr>
          <a:xfrm>
            <a:off x="1221842" y="3982681"/>
            <a:ext cx="6746033" cy="369332"/>
          </a:xfrm>
          <a:prstGeom prst="rect">
            <a:avLst/>
          </a:prstGeom>
        </p:spPr>
        <p:txBody>
          <a:bodyPr wrap="square">
            <a:spAutoFit/>
          </a:bodyPr>
          <a:lstStyle/>
          <a:p>
            <a:r>
              <a:rPr lang="en-US" altLang="zh-CN" dirty="0"/>
              <a:t>Figure 14.6 </a:t>
            </a:r>
            <a:r>
              <a:rPr lang="en-US" altLang="zh-CN" dirty="0" err="1"/>
              <a:t>Lamport</a:t>
            </a:r>
            <a:r>
              <a:rPr lang="en-US" altLang="zh-CN" dirty="0"/>
              <a:t> timestamps for the events shown in Figure 14.5</a:t>
            </a:r>
            <a:endParaRPr lang="zh-CN" altLang="en-US" dirty="0"/>
          </a:p>
        </p:txBody>
      </p:sp>
      <p:sp>
        <p:nvSpPr>
          <p:cNvPr id="3" name="矩形 2"/>
          <p:cNvSpPr/>
          <p:nvPr/>
        </p:nvSpPr>
        <p:spPr>
          <a:xfrm>
            <a:off x="732735" y="4787483"/>
            <a:ext cx="5817355" cy="1010533"/>
          </a:xfrm>
          <a:prstGeom prst="rect">
            <a:avLst/>
          </a:prstGeom>
        </p:spPr>
        <p:txBody>
          <a:bodyPr vert="horz" lIns="0" tIns="45720" rIns="0" bIns="45720" rtlCol="0">
            <a:normAutofit/>
          </a:bodyPr>
          <a:lstStyle/>
          <a:p>
            <a:pPr marL="91440" indent="-91440">
              <a:lnSpc>
                <a:spcPct val="120000"/>
              </a:lnSpc>
              <a:spcBef>
                <a:spcPts val="1200"/>
              </a:spcBef>
              <a:spcAft>
                <a:spcPts val="200"/>
              </a:spcAft>
              <a:buClr>
                <a:schemeClr val="accent1"/>
              </a:buClr>
              <a:buSzPct val="100000"/>
              <a:buFont typeface="Calibri" panose="020F0502020204030204" pitchFamily="34" charset="0"/>
              <a:buChar char=" "/>
            </a:pPr>
            <a:r>
              <a:rPr lang="zh-CN" altLang="en-US" dirty="0">
                <a:solidFill>
                  <a:schemeClr val="tx1">
                    <a:lumMod val="75000"/>
                    <a:lumOff val="25000"/>
                  </a:schemeClr>
                </a:solidFill>
                <a:sym typeface="Wingdings" panose="05000000000000000000" pitchFamily="2" charset="2"/>
              </a:rPr>
              <a:t>注意：如果</a:t>
            </a:r>
            <a:r>
              <a:rPr lang="en-US" altLang="zh-CN" dirty="0" err="1">
                <a:solidFill>
                  <a:schemeClr val="tx1">
                    <a:lumMod val="75000"/>
                    <a:lumOff val="25000"/>
                  </a:schemeClr>
                </a:solidFill>
                <a:sym typeface="Wingdings" panose="05000000000000000000" pitchFamily="2" charset="2"/>
              </a:rPr>
              <a:t>ee</a:t>
            </a:r>
            <a:r>
              <a:rPr lang="en-US" altLang="zh-CN" dirty="0">
                <a:solidFill>
                  <a:schemeClr val="tx1">
                    <a:lumMod val="75000"/>
                    <a:lumOff val="25000"/>
                  </a:schemeClr>
                </a:solidFill>
                <a:sym typeface="Wingdings" panose="05000000000000000000" pitchFamily="2" charset="2"/>
              </a:rPr>
              <a:t>’</a:t>
            </a:r>
            <a:r>
              <a:rPr lang="zh-CN" altLang="en-US" dirty="0">
                <a:solidFill>
                  <a:schemeClr val="tx1">
                    <a:lumMod val="75000"/>
                    <a:lumOff val="25000"/>
                  </a:schemeClr>
                </a:solidFill>
                <a:sym typeface="Wingdings" panose="05000000000000000000" pitchFamily="2" charset="2"/>
              </a:rPr>
              <a:t>可以推出</a:t>
            </a:r>
            <a:r>
              <a:rPr lang="en-US" altLang="zh-CN" dirty="0">
                <a:solidFill>
                  <a:schemeClr val="tx1">
                    <a:lumMod val="75000"/>
                    <a:lumOff val="25000"/>
                  </a:schemeClr>
                </a:solidFill>
                <a:sym typeface="Wingdings" panose="05000000000000000000" pitchFamily="2" charset="2"/>
              </a:rPr>
              <a:t>L(e)&lt;L(e’)</a:t>
            </a:r>
            <a:r>
              <a:rPr lang="zh-CN" altLang="en-US" dirty="0">
                <a:solidFill>
                  <a:schemeClr val="tx1">
                    <a:lumMod val="75000"/>
                    <a:lumOff val="25000"/>
                  </a:schemeClr>
                </a:solidFill>
                <a:sym typeface="Wingdings" panose="05000000000000000000" pitchFamily="2" charset="2"/>
              </a:rPr>
              <a:t>，反之则不成立</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437" y="5117644"/>
            <a:ext cx="435162" cy="223837"/>
          </a:xfrm>
          <a:prstGeom prst="rect">
            <a:avLst/>
          </a:prstGeom>
        </p:spPr>
      </p:pic>
      <p:sp>
        <p:nvSpPr>
          <p:cNvPr id="4" name="灯片编号占位符 3"/>
          <p:cNvSpPr>
            <a:spLocks noGrp="1"/>
          </p:cNvSpPr>
          <p:nvPr>
            <p:ph type="sldNum" sz="quarter" idx="12"/>
          </p:nvPr>
        </p:nvSpPr>
        <p:spPr/>
        <p:txBody>
          <a:bodyPr/>
          <a:lstStyle/>
          <a:p>
            <a:fld id="{4D4084D9-55F2-4E00-B75E-E42CB7218B8E}" type="slidenum">
              <a:rPr lang="zh-CN" altLang="en-US" smtClean="0"/>
              <a:t>32</a:t>
            </a:fld>
            <a:endParaRPr lang="zh-CN" altLang="en-US"/>
          </a:p>
        </p:txBody>
      </p:sp>
    </p:spTree>
    <p:extLst>
      <p:ext uri="{BB962C8B-B14F-4D97-AF65-F5344CB8AC3E}">
        <p14:creationId xmlns:p14="http://schemas.microsoft.com/office/powerpoint/2010/main" val="1373895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16.1.3 </a:t>
            </a:r>
            <a:r>
              <a:rPr lang="zh-CN" altLang="en-US" dirty="0"/>
              <a:t>逻辑时间和逻辑时钟</a:t>
            </a:r>
          </a:p>
        </p:txBody>
      </p:sp>
      <p:sp>
        <p:nvSpPr>
          <p:cNvPr id="3" name="内容占位符 2"/>
          <p:cNvSpPr>
            <a:spLocks noGrp="1"/>
          </p:cNvSpPr>
          <p:nvPr>
            <p:ph idx="1"/>
          </p:nvPr>
        </p:nvSpPr>
        <p:spPr/>
        <p:txBody>
          <a:bodyPr/>
          <a:lstStyle/>
          <a:p>
            <a:r>
              <a:rPr lang="zh-CN" altLang="en-US" b="1" dirty="0"/>
              <a:t>全序逻辑时钟</a:t>
            </a:r>
            <a:endParaRPr lang="en-US" altLang="zh-CN" b="1" dirty="0"/>
          </a:p>
          <a:p>
            <a:pPr lvl="1"/>
            <a:r>
              <a:rPr lang="en-US" altLang="zh-CN" dirty="0" err="1"/>
              <a:t>Lamport</a:t>
            </a:r>
            <a:r>
              <a:rPr lang="zh-CN" altLang="en-US" dirty="0"/>
              <a:t>时间戳不能对不同进程生成的不同事件都进行排序</a:t>
            </a:r>
            <a:endParaRPr lang="en-US" altLang="zh-CN" dirty="0"/>
          </a:p>
          <a:p>
            <a:pPr lvl="1"/>
            <a:r>
              <a:rPr lang="zh-CN" altLang="en-US" dirty="0"/>
              <a:t>但是，很多情况下我们需要对所有事件排序，称之为事件的全序</a:t>
            </a:r>
            <a:endParaRPr lang="en-US" altLang="zh-CN" dirty="0"/>
          </a:p>
          <a:p>
            <a:pPr lvl="1"/>
            <a:r>
              <a:rPr lang="zh-CN" altLang="en-US" dirty="0"/>
              <a:t>如果</a:t>
            </a:r>
            <a:r>
              <a:rPr lang="en-US" altLang="zh-CN" dirty="0"/>
              <a:t>e</a:t>
            </a:r>
            <a:r>
              <a:rPr lang="zh-CN" altLang="en-US" dirty="0"/>
              <a:t>是在</a:t>
            </a:r>
            <a:r>
              <a:rPr lang="en-US" altLang="zh-CN" dirty="0"/>
              <a:t>p</a:t>
            </a:r>
            <a:r>
              <a:rPr lang="en-US" altLang="zh-CN" baseline="-25000" dirty="0"/>
              <a:t>i</a:t>
            </a:r>
            <a:r>
              <a:rPr lang="zh-CN" altLang="en-US" dirty="0"/>
              <a:t>中发生的事件，本地时间戳为</a:t>
            </a:r>
            <a:r>
              <a:rPr lang="en-US" altLang="zh-CN" dirty="0"/>
              <a:t>T</a:t>
            </a:r>
            <a:r>
              <a:rPr lang="en-US" altLang="zh-CN" baseline="-25000" dirty="0"/>
              <a:t>i</a:t>
            </a:r>
            <a:r>
              <a:rPr lang="zh-CN" altLang="en-US" dirty="0"/>
              <a:t>；</a:t>
            </a:r>
            <a:r>
              <a:rPr lang="en-US" altLang="zh-CN" dirty="0"/>
              <a:t>e’</a:t>
            </a:r>
            <a:r>
              <a:rPr lang="zh-CN" altLang="en-US" dirty="0"/>
              <a:t>是在</a:t>
            </a:r>
            <a:r>
              <a:rPr lang="en-US" altLang="zh-CN" dirty="0" err="1"/>
              <a:t>p</a:t>
            </a:r>
            <a:r>
              <a:rPr lang="en-US" altLang="zh-CN" baseline="-25000" dirty="0" err="1"/>
              <a:t>j</a:t>
            </a:r>
            <a:r>
              <a:rPr lang="zh-CN" altLang="en-US" dirty="0"/>
              <a:t>中发生的事件，本地时间戳为</a:t>
            </a:r>
            <a:r>
              <a:rPr lang="en-US" altLang="zh-CN" dirty="0" err="1"/>
              <a:t>T</a:t>
            </a:r>
            <a:r>
              <a:rPr lang="en-US" altLang="zh-CN" baseline="-25000" dirty="0" err="1"/>
              <a:t>j</a:t>
            </a:r>
            <a:r>
              <a:rPr lang="zh-CN" altLang="en-US" dirty="0"/>
              <a:t>，则这些事件的全局逻辑时间戳为</a:t>
            </a:r>
            <a:r>
              <a:rPr lang="en-US" altLang="zh-CN" dirty="0"/>
              <a:t>(</a:t>
            </a:r>
            <a:r>
              <a:rPr lang="en-US" altLang="zh-CN" dirty="0" err="1"/>
              <a:t>T</a:t>
            </a:r>
            <a:r>
              <a:rPr lang="en-US" altLang="zh-CN" baseline="-25000" dirty="0" err="1"/>
              <a:t>i</a:t>
            </a:r>
            <a:r>
              <a:rPr lang="en-US" altLang="zh-CN" dirty="0" err="1"/>
              <a:t>,i</a:t>
            </a:r>
            <a:r>
              <a:rPr lang="en-US" altLang="zh-CN" dirty="0"/>
              <a:t>)</a:t>
            </a:r>
            <a:r>
              <a:rPr lang="zh-CN" altLang="en-US" dirty="0"/>
              <a:t>和</a:t>
            </a:r>
            <a:r>
              <a:rPr lang="en-US" altLang="zh-CN" dirty="0"/>
              <a:t>(</a:t>
            </a:r>
            <a:r>
              <a:rPr lang="en-US" altLang="zh-CN" dirty="0" err="1"/>
              <a:t>T</a:t>
            </a:r>
            <a:r>
              <a:rPr lang="en-US" altLang="zh-CN" baseline="-25000" dirty="0" err="1"/>
              <a:t>j</a:t>
            </a:r>
            <a:r>
              <a:rPr lang="en-US" altLang="zh-CN" dirty="0" err="1"/>
              <a:t>,j</a:t>
            </a:r>
            <a:r>
              <a:rPr lang="en-US" altLang="zh-CN" dirty="0"/>
              <a:t>)</a:t>
            </a:r>
            <a:r>
              <a:rPr lang="zh-CN" altLang="en-US" dirty="0"/>
              <a:t>。</a:t>
            </a:r>
            <a:endParaRPr lang="en-US" altLang="zh-CN" dirty="0"/>
          </a:p>
          <a:p>
            <a:pPr lvl="1"/>
            <a:r>
              <a:rPr lang="zh-CN" altLang="en-US" dirty="0"/>
              <a:t>当且仅当</a:t>
            </a:r>
            <a:r>
              <a:rPr lang="en-US" altLang="zh-CN" dirty="0"/>
              <a:t>T</a:t>
            </a:r>
            <a:r>
              <a:rPr lang="en-US" altLang="zh-CN" baseline="-25000" dirty="0"/>
              <a:t>i</a:t>
            </a:r>
            <a:r>
              <a:rPr lang="en-US" altLang="zh-CN" dirty="0"/>
              <a:t> &lt; </a:t>
            </a:r>
            <a:r>
              <a:rPr lang="en-US" altLang="zh-CN" dirty="0" err="1"/>
              <a:t>T</a:t>
            </a:r>
            <a:r>
              <a:rPr lang="en-US" altLang="zh-CN" baseline="-25000" dirty="0" err="1"/>
              <a:t>j</a:t>
            </a:r>
            <a:r>
              <a:rPr lang="zh-CN" altLang="en-US" dirty="0"/>
              <a:t>或</a:t>
            </a:r>
            <a:r>
              <a:rPr lang="en-US" altLang="zh-CN" dirty="0"/>
              <a:t>T</a:t>
            </a:r>
            <a:r>
              <a:rPr lang="en-US" altLang="zh-CN" baseline="-25000" dirty="0"/>
              <a:t>i</a:t>
            </a:r>
            <a:r>
              <a:rPr lang="en-US" altLang="zh-CN" dirty="0"/>
              <a:t>=</a:t>
            </a:r>
            <a:r>
              <a:rPr lang="en-US" altLang="zh-CN" dirty="0" err="1"/>
              <a:t>T</a:t>
            </a:r>
            <a:r>
              <a:rPr lang="en-US" altLang="zh-CN" baseline="-25000" dirty="0" err="1"/>
              <a:t>j</a:t>
            </a:r>
            <a:r>
              <a:rPr lang="zh-CN" altLang="en-US" dirty="0"/>
              <a:t>以及</a:t>
            </a:r>
            <a:r>
              <a:rPr lang="en-US" altLang="zh-CN" dirty="0" err="1"/>
              <a:t>i</a:t>
            </a:r>
            <a:r>
              <a:rPr lang="en-US" altLang="zh-CN" dirty="0"/>
              <a:t>&lt;j</a:t>
            </a:r>
            <a:r>
              <a:rPr lang="zh-CN" altLang="en-US" dirty="0"/>
              <a:t>时，定义</a:t>
            </a:r>
            <a:r>
              <a:rPr lang="en-US" altLang="zh-CN" dirty="0"/>
              <a:t>(</a:t>
            </a:r>
            <a:r>
              <a:rPr lang="en-US" altLang="zh-CN" dirty="0" err="1"/>
              <a:t>T</a:t>
            </a:r>
            <a:r>
              <a:rPr lang="en-US" altLang="zh-CN" baseline="-25000" dirty="0" err="1"/>
              <a:t>i</a:t>
            </a:r>
            <a:r>
              <a:rPr lang="en-US" altLang="zh-CN" dirty="0" err="1"/>
              <a:t>,i</a:t>
            </a:r>
            <a:r>
              <a:rPr lang="en-US" altLang="zh-CN" dirty="0"/>
              <a:t>) &lt; (</a:t>
            </a:r>
            <a:r>
              <a:rPr lang="en-US" altLang="zh-CN" dirty="0" err="1"/>
              <a:t>T</a:t>
            </a:r>
            <a:r>
              <a:rPr lang="en-US" altLang="zh-CN" baseline="-25000" dirty="0" err="1"/>
              <a:t>j</a:t>
            </a:r>
            <a:r>
              <a:rPr lang="en-US" altLang="zh-CN" dirty="0" err="1"/>
              <a:t>,j</a:t>
            </a:r>
            <a:r>
              <a:rPr lang="en-US" altLang="zh-CN" dirty="0"/>
              <a:t>)</a:t>
            </a:r>
          </a:p>
          <a:p>
            <a:pPr lvl="1"/>
            <a:endParaRPr lang="en-US" altLang="zh-CN" dirty="0"/>
          </a:p>
          <a:p>
            <a:pPr lvl="1"/>
            <a:r>
              <a:rPr lang="zh-CN" altLang="en-US" dirty="0"/>
              <a:t>这种排序没有通常的物理意义，但是有时是有用的</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33</a:t>
            </a:fld>
            <a:endParaRPr lang="zh-CN" altLang="en-US"/>
          </a:p>
        </p:txBody>
      </p:sp>
    </p:spTree>
    <p:extLst>
      <p:ext uri="{BB962C8B-B14F-4D97-AF65-F5344CB8AC3E}">
        <p14:creationId xmlns:p14="http://schemas.microsoft.com/office/powerpoint/2010/main" val="1536665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16.1.3 </a:t>
            </a:r>
            <a:r>
              <a:rPr lang="zh-CN" altLang="en-US" dirty="0"/>
              <a:t>逻辑时间和逻辑时钟</a:t>
            </a:r>
          </a:p>
        </p:txBody>
      </p:sp>
      <p:sp>
        <p:nvSpPr>
          <p:cNvPr id="3" name="内容占位符 2"/>
          <p:cNvSpPr>
            <a:spLocks noGrp="1"/>
          </p:cNvSpPr>
          <p:nvPr>
            <p:ph idx="1"/>
          </p:nvPr>
        </p:nvSpPr>
        <p:spPr/>
        <p:txBody>
          <a:bodyPr>
            <a:normAutofit lnSpcReduction="10000"/>
          </a:bodyPr>
          <a:lstStyle/>
          <a:p>
            <a:r>
              <a:rPr lang="zh-CN" altLang="en-US" b="1" dirty="0"/>
              <a:t>向量时钟</a:t>
            </a:r>
            <a:endParaRPr lang="en-US" altLang="zh-CN" b="1" dirty="0"/>
          </a:p>
          <a:p>
            <a:pPr lvl="1"/>
            <a:r>
              <a:rPr lang="en-US" altLang="zh-CN" dirty="0" err="1"/>
              <a:t>Mattern</a:t>
            </a:r>
            <a:r>
              <a:rPr lang="en-US" altLang="zh-CN" dirty="0"/>
              <a:t>[1989]</a:t>
            </a:r>
            <a:r>
              <a:rPr lang="zh-CN" altLang="en-US" dirty="0"/>
              <a:t>和</a:t>
            </a:r>
            <a:r>
              <a:rPr lang="en-US" altLang="zh-CN" dirty="0" err="1"/>
              <a:t>Fidge</a:t>
            </a:r>
            <a:r>
              <a:rPr lang="en-US" altLang="zh-CN" dirty="0"/>
              <a:t>[1991]</a:t>
            </a:r>
            <a:r>
              <a:rPr lang="zh-CN" altLang="en-US" dirty="0"/>
              <a:t>开发了向量时钟，用以克服</a:t>
            </a:r>
            <a:r>
              <a:rPr lang="en-US" altLang="zh-CN" dirty="0" err="1"/>
              <a:t>Lamport</a:t>
            </a:r>
            <a:r>
              <a:rPr lang="zh-CN" altLang="en-US" dirty="0"/>
              <a:t>时钟的缺点：</a:t>
            </a:r>
            <a:r>
              <a:rPr lang="en-US" altLang="zh-CN" dirty="0">
                <a:sym typeface="Wingdings" panose="05000000000000000000" pitchFamily="2" charset="2"/>
              </a:rPr>
              <a:t> L(e)&lt;L(e’)</a:t>
            </a:r>
            <a:r>
              <a:rPr lang="zh-CN" altLang="en-US" dirty="0">
                <a:sym typeface="Wingdings" panose="05000000000000000000" pitchFamily="2" charset="2"/>
              </a:rPr>
              <a:t>不能推倒出</a:t>
            </a:r>
            <a:r>
              <a:rPr lang="en-US" altLang="zh-CN" dirty="0" err="1">
                <a:sym typeface="Wingdings" panose="05000000000000000000" pitchFamily="2" charset="2"/>
              </a:rPr>
              <a:t>ee</a:t>
            </a:r>
            <a:r>
              <a:rPr lang="en-US" altLang="zh-CN" dirty="0">
                <a:sym typeface="Wingdings" panose="05000000000000000000" pitchFamily="2" charset="2"/>
              </a:rPr>
              <a:t>’</a:t>
            </a:r>
          </a:p>
          <a:p>
            <a:pPr lvl="1"/>
            <a:r>
              <a:rPr lang="zh-CN" altLang="en-US" dirty="0"/>
              <a:t>有</a:t>
            </a:r>
            <a:r>
              <a:rPr lang="en-US" altLang="zh-CN" dirty="0"/>
              <a:t>N</a:t>
            </a:r>
            <a:r>
              <a:rPr lang="zh-CN" altLang="en-US" dirty="0"/>
              <a:t>个系统的向量时钟是包含</a:t>
            </a:r>
            <a:r>
              <a:rPr lang="en-US" altLang="zh-CN" dirty="0"/>
              <a:t>N</a:t>
            </a:r>
            <a:r>
              <a:rPr lang="zh-CN" altLang="en-US" dirty="0"/>
              <a:t>个整数的数组</a:t>
            </a:r>
            <a:endParaRPr lang="en-US" altLang="zh-CN" dirty="0"/>
          </a:p>
          <a:p>
            <a:pPr lvl="1"/>
            <a:r>
              <a:rPr lang="zh-CN" altLang="en-US" dirty="0"/>
              <a:t>每个进程维护它自己的向量时钟</a:t>
            </a:r>
            <a:r>
              <a:rPr lang="en-US" altLang="zh-CN" dirty="0"/>
              <a:t>V</a:t>
            </a:r>
            <a:r>
              <a:rPr lang="en-US" altLang="zh-CN" baseline="-25000" dirty="0"/>
              <a:t>i</a:t>
            </a:r>
            <a:r>
              <a:rPr lang="zh-CN" altLang="en-US" dirty="0"/>
              <a:t>，用于给本地事件加时间戳</a:t>
            </a:r>
            <a:endParaRPr lang="en-US" altLang="zh-CN" dirty="0"/>
          </a:p>
          <a:p>
            <a:pPr lvl="1"/>
            <a:r>
              <a:rPr lang="zh-CN" altLang="en-US" dirty="0"/>
              <a:t>进程在发送给对方的消息中附件向量时间戳，更新时钟规则如下：</a:t>
            </a:r>
            <a:endParaRPr lang="en-US" altLang="zh-CN" dirty="0"/>
          </a:p>
          <a:p>
            <a:pPr marL="384048" lvl="2" indent="0">
              <a:buNone/>
            </a:pPr>
            <a:r>
              <a:rPr lang="en-US" altLang="zh-CN" dirty="0"/>
              <a:t>  VC1</a:t>
            </a:r>
            <a:r>
              <a:rPr lang="zh-CN" altLang="en-US" dirty="0"/>
              <a:t>：初始情况下，</a:t>
            </a:r>
            <a:r>
              <a:rPr lang="en-US" altLang="zh-CN" dirty="0"/>
              <a:t>V</a:t>
            </a:r>
            <a:r>
              <a:rPr lang="en-US" altLang="zh-CN" baseline="-25000" dirty="0"/>
              <a:t>i</a:t>
            </a:r>
            <a:r>
              <a:rPr lang="en-US" altLang="zh-CN" dirty="0"/>
              <a:t>[j]=0</a:t>
            </a:r>
            <a:r>
              <a:rPr lang="zh-CN" altLang="en-US" dirty="0"/>
              <a:t>，</a:t>
            </a:r>
            <a:r>
              <a:rPr lang="en-US" altLang="zh-CN" dirty="0" err="1"/>
              <a:t>i</a:t>
            </a:r>
            <a:r>
              <a:rPr lang="en-US" altLang="zh-CN" dirty="0"/>
              <a:t>, j=1, 2, …, N.</a:t>
            </a:r>
          </a:p>
          <a:p>
            <a:pPr marL="384048" lvl="2" indent="0">
              <a:buNone/>
            </a:pPr>
            <a:r>
              <a:rPr lang="en-US" altLang="zh-CN" dirty="0"/>
              <a:t>  VC2</a:t>
            </a:r>
            <a:r>
              <a:rPr lang="zh-CN" altLang="en-US" dirty="0"/>
              <a:t>：在</a:t>
            </a:r>
            <a:r>
              <a:rPr lang="en-US" altLang="zh-CN" dirty="0"/>
              <a:t>p</a:t>
            </a:r>
            <a:r>
              <a:rPr lang="en-US" altLang="zh-CN" baseline="-25000" dirty="0"/>
              <a:t>i</a:t>
            </a:r>
            <a:r>
              <a:rPr lang="zh-CN" altLang="en-US" dirty="0"/>
              <a:t>给事件加时间戳之前，设置</a:t>
            </a:r>
            <a:r>
              <a:rPr lang="en-US" altLang="zh-CN" dirty="0"/>
              <a:t>v</a:t>
            </a:r>
            <a:r>
              <a:rPr lang="en-US" altLang="zh-CN" baseline="-25000" dirty="0"/>
              <a:t>i </a:t>
            </a:r>
            <a:r>
              <a:rPr lang="en-US" altLang="zh-CN" dirty="0"/>
              <a:t>[</a:t>
            </a:r>
            <a:r>
              <a:rPr lang="en-US" altLang="zh-CN" dirty="0" err="1"/>
              <a:t>i</a:t>
            </a:r>
            <a:r>
              <a:rPr lang="en-US" altLang="zh-CN" dirty="0"/>
              <a:t>]:=v</a:t>
            </a:r>
            <a:r>
              <a:rPr lang="en-US" altLang="zh-CN" baseline="-25000" dirty="0"/>
              <a:t>i </a:t>
            </a:r>
            <a:r>
              <a:rPr lang="en-US" altLang="zh-CN" dirty="0"/>
              <a:t>[</a:t>
            </a:r>
            <a:r>
              <a:rPr lang="en-US" altLang="zh-CN" dirty="0" err="1"/>
              <a:t>i</a:t>
            </a:r>
            <a:r>
              <a:rPr lang="en-US" altLang="zh-CN" dirty="0"/>
              <a:t>]+1</a:t>
            </a:r>
          </a:p>
          <a:p>
            <a:pPr marL="384048" lvl="2" indent="0">
              <a:buNone/>
            </a:pPr>
            <a:r>
              <a:rPr lang="en-US" altLang="zh-CN" dirty="0"/>
              <a:t>  VC3</a:t>
            </a:r>
            <a:r>
              <a:rPr lang="zh-CN" altLang="en-US" dirty="0"/>
              <a:t> ：</a:t>
            </a:r>
            <a:r>
              <a:rPr lang="en-US" altLang="zh-CN" dirty="0"/>
              <a:t>p</a:t>
            </a:r>
            <a:r>
              <a:rPr lang="en-US" altLang="zh-CN" baseline="-25000" dirty="0"/>
              <a:t>i</a:t>
            </a:r>
            <a:r>
              <a:rPr lang="zh-CN" altLang="en-US" dirty="0"/>
              <a:t>在它发送的每个消息中包含</a:t>
            </a:r>
            <a:r>
              <a:rPr lang="en-US" altLang="zh-CN" dirty="0"/>
              <a:t>t=V</a:t>
            </a:r>
          </a:p>
          <a:p>
            <a:pPr marL="384048" lvl="2" indent="0">
              <a:buNone/>
            </a:pPr>
            <a:r>
              <a:rPr lang="en-US" altLang="zh-CN" dirty="0"/>
              <a:t>  VC4</a:t>
            </a:r>
            <a:r>
              <a:rPr lang="zh-CN" altLang="en-US" dirty="0"/>
              <a:t> ：当</a:t>
            </a:r>
            <a:r>
              <a:rPr lang="en-US" altLang="zh-CN" dirty="0"/>
              <a:t>p</a:t>
            </a:r>
            <a:r>
              <a:rPr lang="en-US" altLang="zh-CN" baseline="-25000" dirty="0"/>
              <a:t>i</a:t>
            </a:r>
            <a:r>
              <a:rPr lang="zh-CN" altLang="en-US" dirty="0"/>
              <a:t>接收到消息中的时间戳</a:t>
            </a:r>
            <a:r>
              <a:rPr lang="en-US" altLang="zh-CN" dirty="0"/>
              <a:t>t</a:t>
            </a:r>
            <a:r>
              <a:rPr lang="zh-CN" altLang="en-US" dirty="0"/>
              <a:t>时，设置</a:t>
            </a:r>
            <a:r>
              <a:rPr lang="en-US" altLang="zh-CN" dirty="0"/>
              <a:t>v</a:t>
            </a:r>
            <a:r>
              <a:rPr lang="en-US" altLang="zh-CN" baseline="-25000" dirty="0"/>
              <a:t>i </a:t>
            </a:r>
            <a:r>
              <a:rPr lang="en-US" altLang="zh-CN" dirty="0"/>
              <a:t>[j]:=max(V</a:t>
            </a:r>
            <a:r>
              <a:rPr lang="en-US" altLang="zh-CN" baseline="-25000" dirty="0"/>
              <a:t>i </a:t>
            </a:r>
            <a:r>
              <a:rPr lang="en-US" altLang="zh-CN" dirty="0"/>
              <a:t>[j],t[j]), j=1, 2, …, N   </a:t>
            </a:r>
          </a:p>
          <a:p>
            <a:pPr marL="384048" lvl="2" indent="0">
              <a:buNone/>
            </a:pPr>
            <a:r>
              <a:rPr lang="en-US" altLang="zh-CN" dirty="0"/>
              <a:t>              </a:t>
            </a:r>
            <a:r>
              <a:rPr lang="zh-CN" altLang="en-US" sz="1200" i="1" dirty="0"/>
              <a:t>这种取两个向量时间戳的最大值的操作称为合并（</a:t>
            </a:r>
            <a:r>
              <a:rPr lang="en-US" altLang="zh-CN" sz="1200" i="1" dirty="0"/>
              <a:t>merge</a:t>
            </a:r>
            <a:r>
              <a:rPr lang="zh-CN" altLang="en-US" sz="1200" i="1" dirty="0"/>
              <a:t>）操作</a:t>
            </a:r>
            <a:endParaRPr lang="en-US" altLang="zh-CN" sz="1200" i="1" dirty="0"/>
          </a:p>
          <a:p>
            <a:pPr marL="384048" lvl="2" indent="0">
              <a:buNone/>
            </a:pPr>
            <a:r>
              <a:rPr lang="zh-CN" altLang="en-US" dirty="0"/>
              <a:t>向量时钟</a:t>
            </a:r>
            <a:r>
              <a:rPr lang="en-US" altLang="zh-CN" dirty="0"/>
              <a:t>V</a:t>
            </a:r>
            <a:r>
              <a:rPr lang="en-US" altLang="zh-CN" baseline="-25000" dirty="0"/>
              <a:t>i</a:t>
            </a:r>
            <a:r>
              <a:rPr lang="zh-CN" altLang="en-US" dirty="0"/>
              <a:t>，</a:t>
            </a:r>
            <a:r>
              <a:rPr lang="en-US" altLang="zh-CN" dirty="0"/>
              <a:t>V</a:t>
            </a:r>
            <a:r>
              <a:rPr lang="en-US" altLang="zh-CN" baseline="-25000" dirty="0"/>
              <a:t>i </a:t>
            </a:r>
            <a:r>
              <a:rPr lang="en-US" altLang="zh-CN" dirty="0"/>
              <a:t>[</a:t>
            </a:r>
            <a:r>
              <a:rPr lang="en-US" altLang="zh-CN" dirty="0" err="1"/>
              <a:t>i</a:t>
            </a:r>
            <a:r>
              <a:rPr lang="en-US" altLang="zh-CN" dirty="0"/>
              <a:t>]</a:t>
            </a:r>
            <a:r>
              <a:rPr lang="zh-CN" altLang="en-US" dirty="0"/>
              <a:t>是</a:t>
            </a:r>
            <a:r>
              <a:rPr lang="en-US" altLang="zh-CN" dirty="0"/>
              <a:t>p</a:t>
            </a:r>
            <a:r>
              <a:rPr lang="en-US" altLang="zh-CN" baseline="-25000" dirty="0"/>
              <a:t>i</a:t>
            </a:r>
            <a:r>
              <a:rPr lang="zh-CN" altLang="en-US" dirty="0"/>
              <a:t>已经附加时间戳的事件的个数，</a:t>
            </a:r>
            <a:r>
              <a:rPr lang="en-US" altLang="zh-CN" dirty="0"/>
              <a:t>V</a:t>
            </a:r>
            <a:r>
              <a:rPr lang="en-US" altLang="zh-CN" baseline="-25000" dirty="0"/>
              <a:t>i </a:t>
            </a:r>
            <a:r>
              <a:rPr lang="en-US" altLang="zh-CN" dirty="0"/>
              <a:t>[j](</a:t>
            </a:r>
            <a:r>
              <a:rPr lang="en-US" altLang="zh-CN" dirty="0" err="1"/>
              <a:t>j</a:t>
            </a:r>
            <a:r>
              <a:rPr lang="en-US" altLang="zh-CN" dirty="0" err="1">
                <a:latin typeface="Arial" panose="020B0604020202020204" pitchFamily="34" charset="0"/>
                <a:cs typeface="Arial" panose="020B0604020202020204" pitchFamily="34" charset="0"/>
              </a:rPr>
              <a:t>≠i</a:t>
            </a:r>
            <a:r>
              <a:rPr lang="en-US" altLang="zh-CN" dirty="0"/>
              <a:t>)</a:t>
            </a:r>
            <a:r>
              <a:rPr lang="zh-CN" altLang="en-US" dirty="0"/>
              <a:t>是在</a:t>
            </a:r>
            <a:r>
              <a:rPr lang="en-US" altLang="zh-CN" dirty="0" err="1"/>
              <a:t>p</a:t>
            </a:r>
            <a:r>
              <a:rPr lang="en-US" altLang="zh-CN" baseline="-25000" dirty="0" err="1"/>
              <a:t>j</a:t>
            </a:r>
            <a:r>
              <a:rPr lang="zh-CN" altLang="en-US" dirty="0"/>
              <a:t>中发生的可能会影响</a:t>
            </a:r>
            <a:r>
              <a:rPr lang="en-US" altLang="zh-CN" dirty="0"/>
              <a:t>p</a:t>
            </a:r>
            <a:r>
              <a:rPr lang="en-US" altLang="zh-CN" baseline="-25000" dirty="0"/>
              <a:t>i</a:t>
            </a:r>
            <a:r>
              <a:rPr lang="zh-CN" altLang="en-US" dirty="0"/>
              <a:t>的事件的个数</a:t>
            </a:r>
            <a:endParaRPr lang="en-US" altLang="zh-CN" dirty="0"/>
          </a:p>
          <a:p>
            <a:pPr marL="384048" lvl="2" indent="0">
              <a:buNone/>
            </a:pPr>
            <a:endParaRPr lang="en-US" altLang="zh-CN" dirty="0"/>
          </a:p>
          <a:p>
            <a:pPr marL="384048" lvl="2" indent="0">
              <a:buNone/>
            </a:pP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34</a:t>
            </a:fld>
            <a:endParaRPr lang="zh-CN" altLang="en-US"/>
          </a:p>
        </p:txBody>
      </p:sp>
    </p:spTree>
    <p:extLst>
      <p:ext uri="{BB962C8B-B14F-4D97-AF65-F5344CB8AC3E}">
        <p14:creationId xmlns:p14="http://schemas.microsoft.com/office/powerpoint/2010/main" val="3040426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074" y="4086809"/>
            <a:ext cx="4937743" cy="200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
        <p:nvSpPr>
          <p:cNvPr id="2" name="标题 1"/>
          <p:cNvSpPr>
            <a:spLocks noGrp="1"/>
          </p:cNvSpPr>
          <p:nvPr>
            <p:ph type="title"/>
          </p:nvPr>
        </p:nvSpPr>
        <p:spPr/>
        <p:txBody>
          <a:bodyPr/>
          <a:lstStyle/>
          <a:p>
            <a:r>
              <a:rPr lang="en-US" altLang="zh-CN" dirty="0"/>
              <a:t>16.1.3 </a:t>
            </a:r>
            <a:r>
              <a:rPr lang="zh-CN" altLang="en-US" dirty="0"/>
              <a:t>逻辑时间和逻辑时钟</a:t>
            </a:r>
          </a:p>
        </p:txBody>
      </p:sp>
      <p:sp>
        <p:nvSpPr>
          <p:cNvPr id="3" name="内容占位符 2"/>
          <p:cNvSpPr>
            <a:spLocks noGrp="1"/>
          </p:cNvSpPr>
          <p:nvPr>
            <p:ph idx="1"/>
          </p:nvPr>
        </p:nvSpPr>
        <p:spPr/>
        <p:txBody>
          <a:bodyPr/>
          <a:lstStyle/>
          <a:p>
            <a:r>
              <a:rPr lang="zh-CN" altLang="en-US" b="1" dirty="0"/>
              <a:t>向量时钟</a:t>
            </a:r>
            <a:endParaRPr lang="en-US" altLang="zh-CN" b="1" dirty="0"/>
          </a:p>
          <a:p>
            <a:pPr lvl="1"/>
            <a:r>
              <a:rPr lang="zh-CN" altLang="en-US" dirty="0"/>
              <a:t>我们用下列方法来比较向量时间戳：</a:t>
            </a:r>
            <a:endParaRPr lang="en-US" altLang="zh-CN" dirty="0"/>
          </a:p>
          <a:p>
            <a:pPr marL="749808" lvl="4" indent="0">
              <a:buNone/>
            </a:pPr>
            <a:r>
              <a:rPr lang="en-US" altLang="zh-CN" dirty="0"/>
              <a:t>V=V’ </a:t>
            </a:r>
            <a:r>
              <a:rPr lang="en-US" altLang="zh-CN" dirty="0" err="1"/>
              <a:t>iff</a:t>
            </a:r>
            <a:r>
              <a:rPr lang="en-US" altLang="zh-CN" dirty="0"/>
              <a:t> V[j] = V’[j] (j=1, 2, …, N)</a:t>
            </a:r>
          </a:p>
          <a:p>
            <a:pPr marL="749808" lvl="4" indent="0">
              <a:buNone/>
            </a:pPr>
            <a:r>
              <a:rPr lang="en-US" altLang="zh-CN" dirty="0"/>
              <a:t>V</a:t>
            </a:r>
            <a:r>
              <a:rPr lang="en-US" altLang="zh-CN" dirty="0">
                <a:latin typeface="Arial" panose="020B0604020202020204" pitchFamily="34" charset="0"/>
                <a:cs typeface="Arial" panose="020B0604020202020204" pitchFamily="34" charset="0"/>
              </a:rPr>
              <a:t>≤</a:t>
            </a:r>
            <a:r>
              <a:rPr lang="en-US" altLang="zh-CN" dirty="0"/>
              <a:t>V’ </a:t>
            </a:r>
            <a:r>
              <a:rPr lang="en-US" altLang="zh-CN" dirty="0" err="1"/>
              <a:t>iff</a:t>
            </a:r>
            <a:r>
              <a:rPr lang="en-US" altLang="zh-CN" dirty="0"/>
              <a:t> V[j] </a:t>
            </a:r>
            <a:r>
              <a:rPr lang="en-US" altLang="zh-CN" dirty="0">
                <a:latin typeface="Arial" panose="020B0604020202020204" pitchFamily="34" charset="0"/>
                <a:cs typeface="Arial" panose="020B0604020202020204" pitchFamily="34" charset="0"/>
              </a:rPr>
              <a:t>≤</a:t>
            </a:r>
            <a:r>
              <a:rPr lang="en-US" altLang="zh-CN" dirty="0"/>
              <a:t> V’[j] (j=1, 2, …, N)</a:t>
            </a:r>
            <a:endParaRPr lang="zh-CN" altLang="en-US" dirty="0"/>
          </a:p>
          <a:p>
            <a:pPr marL="749808" lvl="4" indent="0">
              <a:buNone/>
            </a:pPr>
            <a:r>
              <a:rPr lang="en-US" altLang="zh-CN" dirty="0"/>
              <a:t>V&lt;V’ </a:t>
            </a:r>
            <a:r>
              <a:rPr lang="en-US" altLang="zh-CN" dirty="0" err="1"/>
              <a:t>iff</a:t>
            </a:r>
            <a:r>
              <a:rPr lang="en-US" altLang="zh-CN" dirty="0"/>
              <a:t> V</a:t>
            </a:r>
            <a:r>
              <a:rPr lang="en-US" altLang="zh-CN" dirty="0">
                <a:latin typeface="Arial" panose="020B0604020202020204" pitchFamily="34" charset="0"/>
                <a:cs typeface="Arial" panose="020B0604020202020204" pitchFamily="34" charset="0"/>
              </a:rPr>
              <a:t>≤</a:t>
            </a:r>
            <a:r>
              <a:rPr lang="en-US" altLang="zh-CN" dirty="0"/>
              <a:t>V’ </a:t>
            </a:r>
            <a:r>
              <a:rPr lang="el-GR" altLang="zh-CN" dirty="0">
                <a:latin typeface="Arial" panose="020B0604020202020204" pitchFamily="34" charset="0"/>
                <a:cs typeface="Arial" panose="020B0604020202020204" pitchFamily="34" charset="0"/>
              </a:rPr>
              <a:t>Λ</a:t>
            </a:r>
            <a:r>
              <a:rPr lang="en-US" altLang="zh-CN" dirty="0"/>
              <a:t>  V</a:t>
            </a:r>
            <a:r>
              <a:rPr lang="en-US" altLang="zh-CN" dirty="0">
                <a:latin typeface="Arial" panose="020B0604020202020204" pitchFamily="34" charset="0"/>
                <a:cs typeface="Arial" panose="020B0604020202020204" pitchFamily="34" charset="0"/>
              </a:rPr>
              <a:t> ≠ </a:t>
            </a:r>
            <a:r>
              <a:rPr lang="en-US" altLang="zh-CN" dirty="0"/>
              <a:t>V’ </a:t>
            </a:r>
          </a:p>
          <a:p>
            <a:pPr lvl="1"/>
            <a:r>
              <a:rPr lang="zh-CN" altLang="en-US" dirty="0"/>
              <a:t>设</a:t>
            </a:r>
            <a:r>
              <a:rPr lang="en-US" altLang="zh-CN" dirty="0"/>
              <a:t>V(e)</a:t>
            </a:r>
            <a:r>
              <a:rPr lang="zh-CN" altLang="en-US" dirty="0"/>
              <a:t>是发生</a:t>
            </a:r>
            <a:r>
              <a:rPr lang="en-US" altLang="zh-CN" dirty="0"/>
              <a:t>e</a:t>
            </a:r>
            <a:r>
              <a:rPr lang="zh-CN" altLang="en-US" dirty="0"/>
              <a:t>的进程所应用的向量时间戳。通过在与事件</a:t>
            </a:r>
            <a:r>
              <a:rPr lang="en-US" altLang="zh-CN" dirty="0"/>
              <a:t>e</a:t>
            </a:r>
            <a:r>
              <a:rPr lang="zh-CN" altLang="en-US" dirty="0"/>
              <a:t>和</a:t>
            </a:r>
            <a:r>
              <a:rPr lang="en-US" altLang="zh-CN" dirty="0"/>
              <a:t>e’</a:t>
            </a:r>
            <a:r>
              <a:rPr lang="zh-CN" altLang="en-US" dirty="0"/>
              <a:t>相关的事件序列的长度上进行归纳，可以看到</a:t>
            </a:r>
            <a:r>
              <a:rPr lang="en-US" altLang="zh-CN" dirty="0" err="1"/>
              <a:t>e</a:t>
            </a:r>
            <a:r>
              <a:rPr lang="en-US" altLang="zh-CN" dirty="0" err="1">
                <a:sym typeface="Wingdings" panose="05000000000000000000" pitchFamily="2" charset="2"/>
              </a:rPr>
              <a:t>e</a:t>
            </a:r>
            <a:r>
              <a:rPr lang="en-US" altLang="zh-CN" dirty="0">
                <a:sym typeface="Wingdings" panose="05000000000000000000" pitchFamily="2" charset="2"/>
              </a:rPr>
              <a:t>’</a:t>
            </a:r>
            <a:r>
              <a:rPr lang="zh-CN" altLang="en-US" dirty="0">
                <a:sym typeface="Wingdings" panose="05000000000000000000" pitchFamily="2" charset="2"/>
              </a:rPr>
              <a:t> </a:t>
            </a:r>
            <a:r>
              <a:rPr lang="en-US" altLang="zh-CN" dirty="0">
                <a:sym typeface="Wingdings" panose="05000000000000000000" pitchFamily="2" charset="2"/>
              </a:rPr>
              <a:t>==&gt;</a:t>
            </a:r>
            <a:r>
              <a:rPr lang="zh-CN" altLang="en-US" dirty="0"/>
              <a:t> </a:t>
            </a:r>
            <a:r>
              <a:rPr lang="en-US" altLang="zh-CN" dirty="0"/>
              <a:t>V(e)&lt;V(e’)</a:t>
            </a:r>
            <a:r>
              <a:rPr lang="zh-CN" altLang="en-US" dirty="0"/>
              <a:t>；如果</a:t>
            </a:r>
            <a:r>
              <a:rPr lang="en-US" altLang="zh-CN" dirty="0"/>
              <a:t>V(e)&lt;V(e’)</a:t>
            </a:r>
            <a:r>
              <a:rPr lang="zh-CN" altLang="en-US" dirty="0"/>
              <a:t>，那么</a:t>
            </a:r>
            <a:r>
              <a:rPr lang="en-US" altLang="zh-CN" dirty="0" err="1"/>
              <a:t>e</a:t>
            </a:r>
            <a:r>
              <a:rPr lang="en-US" altLang="zh-CN" dirty="0" err="1">
                <a:sym typeface="Wingdings" panose="05000000000000000000" pitchFamily="2" charset="2"/>
              </a:rPr>
              <a:t>e</a:t>
            </a:r>
            <a:r>
              <a:rPr lang="en-US" altLang="zh-CN" dirty="0">
                <a:sym typeface="Wingdings" panose="05000000000000000000" pitchFamily="2" charset="2"/>
              </a:rPr>
              <a:t>’</a:t>
            </a:r>
          </a:p>
          <a:p>
            <a:pPr lvl="1"/>
            <a:endParaRPr lang="en-US" altLang="zh-CN" dirty="0"/>
          </a:p>
          <a:p>
            <a:pPr marL="384048" lvl="2" indent="0">
              <a:buNone/>
            </a:pPr>
            <a:endParaRPr lang="zh-CN" altLang="en-US" dirty="0"/>
          </a:p>
          <a:p>
            <a:pPr marL="384048" lvl="2" indent="0">
              <a:buNone/>
            </a:pPr>
            <a:endParaRPr lang="zh-CN" altLang="en-US" dirty="0"/>
          </a:p>
        </p:txBody>
      </p:sp>
      <p:sp>
        <p:nvSpPr>
          <p:cNvPr id="5" name="矩形 4"/>
          <p:cNvSpPr/>
          <p:nvPr/>
        </p:nvSpPr>
        <p:spPr>
          <a:xfrm>
            <a:off x="1446244" y="5980987"/>
            <a:ext cx="6615404" cy="369332"/>
          </a:xfrm>
          <a:prstGeom prst="rect">
            <a:avLst/>
          </a:prstGeom>
        </p:spPr>
        <p:txBody>
          <a:bodyPr wrap="square">
            <a:spAutoFit/>
          </a:bodyPr>
          <a:lstStyle/>
          <a:p>
            <a:r>
              <a:rPr lang="en-US" altLang="zh-CN" dirty="0"/>
              <a:t>Figure 14.7 Vector timestamps for the events shown in Figure 14.5</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t>35</a:t>
            </a:fld>
            <a:endParaRPr lang="zh-CN" altLang="en-US"/>
          </a:p>
        </p:txBody>
      </p:sp>
    </p:spTree>
    <p:extLst>
      <p:ext uri="{BB962C8B-B14F-4D97-AF65-F5344CB8AC3E}">
        <p14:creationId xmlns:p14="http://schemas.microsoft.com/office/powerpoint/2010/main" val="769673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D4084D9-55F2-4E00-B75E-E42CB7218B8E}" type="slidenum">
              <a:rPr lang="zh-CN" altLang="en-US" smtClean="0"/>
              <a:t>36</a:t>
            </a:fld>
            <a:endParaRPr lang="zh-CN" altLang="en-US"/>
          </a:p>
        </p:txBody>
      </p:sp>
      <p:sp>
        <p:nvSpPr>
          <p:cNvPr id="8" name="标题 1"/>
          <p:cNvSpPr txBox="1">
            <a:spLocks/>
          </p:cNvSpPr>
          <p:nvPr/>
        </p:nvSpPr>
        <p:spPr>
          <a:xfrm>
            <a:off x="781397" y="2730547"/>
            <a:ext cx="7543800" cy="9071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CN" dirty="0"/>
              <a:t>16.2 </a:t>
            </a:r>
            <a:r>
              <a:rPr lang="zh-CN" altLang="en-US" dirty="0"/>
              <a:t>分布式互斥</a:t>
            </a:r>
          </a:p>
        </p:txBody>
      </p:sp>
    </p:spTree>
    <p:extLst>
      <p:ext uri="{BB962C8B-B14F-4D97-AF65-F5344CB8AC3E}">
        <p14:creationId xmlns:p14="http://schemas.microsoft.com/office/powerpoint/2010/main" val="2280560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r>
              <a:rPr lang="zh-CN" altLang="en-US" dirty="0"/>
              <a:t>分布式进程常常需要协调它们的动作</a:t>
            </a:r>
            <a:endParaRPr lang="en-US" altLang="zh-CN" dirty="0"/>
          </a:p>
          <a:p>
            <a:pPr lvl="1"/>
            <a:r>
              <a:rPr lang="zh-CN" altLang="en-US" dirty="0"/>
              <a:t>如果一组进程共享一个或一组资源，那么访问这些资源时，常需要互斥来防止干扰并保证一致性</a:t>
            </a:r>
            <a:endParaRPr lang="en-US" altLang="zh-CN" dirty="0"/>
          </a:p>
          <a:p>
            <a:pPr lvl="1"/>
            <a:r>
              <a:rPr lang="zh-CN" altLang="en-US" dirty="0"/>
              <a:t>在操作系统领域中常见的</a:t>
            </a:r>
            <a:r>
              <a:rPr lang="zh-CN" altLang="en-US" dirty="0">
                <a:latin typeface="楷体" panose="02010609060101010101" pitchFamily="49" charset="-122"/>
                <a:ea typeface="楷体" panose="02010609060101010101" pitchFamily="49" charset="-122"/>
              </a:rPr>
              <a:t>临界区</a:t>
            </a:r>
            <a:r>
              <a:rPr lang="zh-CN" altLang="en-US" dirty="0"/>
              <a:t>问题</a:t>
            </a:r>
            <a:endParaRPr lang="en-US" altLang="zh-CN" dirty="0"/>
          </a:p>
          <a:p>
            <a:pPr lvl="1"/>
            <a:r>
              <a:rPr lang="zh-CN" altLang="en-US" dirty="0"/>
              <a:t>在分布式系统中需要一个</a:t>
            </a:r>
            <a:r>
              <a:rPr lang="zh-CN" altLang="en-US" b="1" dirty="0"/>
              <a:t>仅基于消息传递的</a:t>
            </a:r>
            <a:r>
              <a:rPr lang="zh-CN" altLang="en-US" dirty="0"/>
              <a:t>分布式互斥问题解决</a:t>
            </a:r>
            <a:r>
              <a:rPr lang="zh-CN" altLang="en-US" i="1" dirty="0"/>
              <a:t>方案</a:t>
            </a:r>
            <a:endParaRPr lang="en-US" altLang="zh-CN" dirty="0"/>
          </a:p>
          <a:p>
            <a:r>
              <a:rPr lang="zh-CN" altLang="en-US" dirty="0"/>
              <a:t>在某些情况下，管理共享资源的服务器也提供互斥机制。另外一些情况下，则需要一个单独的用于互斥的机制</a:t>
            </a:r>
            <a:endParaRPr lang="en-US" altLang="zh-CN" dirty="0"/>
          </a:p>
          <a:p>
            <a:r>
              <a:rPr lang="zh-CN" altLang="en-US" dirty="0"/>
              <a:t>考虑多个用户更新一个文本文件的情况</a:t>
            </a:r>
            <a:endParaRPr lang="en-US" altLang="zh-CN" dirty="0"/>
          </a:p>
          <a:p>
            <a:pPr lvl="1"/>
            <a:r>
              <a:rPr lang="zh-CN" altLang="en-US" dirty="0"/>
              <a:t>保证更新一致性的简单方法：要求编辑器在更新之前锁住文件，一次只允许一个文件用户访问文件</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37</a:t>
            </a:fld>
            <a:endParaRPr lang="zh-CN" altLang="en-US"/>
          </a:p>
        </p:txBody>
      </p:sp>
      <p:pic>
        <p:nvPicPr>
          <p:cNvPr id="5" name="图片 4"/>
          <p:cNvPicPr>
            <a:picLocks noChangeAspect="1"/>
          </p:cNvPicPr>
          <p:nvPr/>
        </p:nvPicPr>
        <p:blipFill>
          <a:blip r:embed="rId3"/>
          <a:stretch>
            <a:fillRect/>
          </a:stretch>
        </p:blipFill>
        <p:spPr>
          <a:xfrm>
            <a:off x="4030171" y="5302395"/>
            <a:ext cx="281290" cy="201591"/>
          </a:xfrm>
          <a:prstGeom prst="rect">
            <a:avLst/>
          </a:prstGeom>
        </p:spPr>
      </p:pic>
    </p:spTree>
    <p:extLst>
      <p:ext uri="{BB962C8B-B14F-4D97-AF65-F5344CB8AC3E}">
        <p14:creationId xmlns:p14="http://schemas.microsoft.com/office/powerpoint/2010/main" val="1574111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r>
              <a:rPr lang="zh-CN" altLang="en-US" b="1" dirty="0"/>
              <a:t>互斥算法</a:t>
            </a:r>
            <a:endParaRPr lang="en-US" altLang="zh-CN" b="1" dirty="0"/>
          </a:p>
          <a:p>
            <a:r>
              <a:rPr lang="zh-CN" altLang="en-US" dirty="0"/>
              <a:t>考虑无共享变量的</a:t>
            </a:r>
            <a:r>
              <a:rPr lang="en-US" altLang="zh-CN" dirty="0"/>
              <a:t>N</a:t>
            </a:r>
            <a:r>
              <a:rPr lang="zh-CN" altLang="en-US" dirty="0"/>
              <a:t>个进程</a:t>
            </a:r>
            <a:r>
              <a:rPr lang="en-US" altLang="zh-CN" dirty="0"/>
              <a:t>p</a:t>
            </a:r>
            <a:r>
              <a:rPr lang="en-US" altLang="zh-CN" baseline="-25000" dirty="0"/>
              <a:t>i </a:t>
            </a:r>
            <a:r>
              <a:rPr lang="en-US" altLang="zh-CN" dirty="0"/>
              <a:t>, (</a:t>
            </a:r>
            <a:r>
              <a:rPr lang="en-US" altLang="zh-CN" dirty="0" err="1"/>
              <a:t>i</a:t>
            </a:r>
            <a:r>
              <a:rPr lang="en-US" altLang="zh-CN" dirty="0"/>
              <a:t>=1</a:t>
            </a:r>
            <a:r>
              <a:rPr lang="zh-CN" altLang="en-US" dirty="0"/>
              <a:t>，</a:t>
            </a:r>
            <a:r>
              <a:rPr lang="en-US" altLang="zh-CN" dirty="0"/>
              <a:t>2</a:t>
            </a:r>
            <a:r>
              <a:rPr lang="zh-CN" altLang="en-US" dirty="0"/>
              <a:t>，</a:t>
            </a:r>
            <a:r>
              <a:rPr lang="en-US" altLang="zh-CN" dirty="0"/>
              <a:t>….</a:t>
            </a:r>
            <a:r>
              <a:rPr lang="zh-CN" altLang="en-US" dirty="0"/>
              <a:t>，</a:t>
            </a:r>
            <a:r>
              <a:rPr lang="en-US" altLang="zh-CN" dirty="0"/>
              <a:t>N) </a:t>
            </a:r>
            <a:r>
              <a:rPr lang="zh-CN" altLang="en-US" dirty="0"/>
              <a:t>的系统</a:t>
            </a:r>
            <a:endParaRPr lang="en-US" altLang="zh-CN" dirty="0"/>
          </a:p>
          <a:p>
            <a:r>
              <a:rPr lang="zh-CN" altLang="en-US" dirty="0"/>
              <a:t>这些进程只在临界区访问公共资源</a:t>
            </a:r>
            <a:endParaRPr lang="en-US" altLang="zh-CN" dirty="0"/>
          </a:p>
          <a:p>
            <a:r>
              <a:rPr lang="zh-CN" altLang="en-US" dirty="0"/>
              <a:t>假设：</a:t>
            </a:r>
            <a:endParaRPr lang="en-US" altLang="zh-CN" dirty="0"/>
          </a:p>
          <a:p>
            <a:pPr lvl="1"/>
            <a:r>
              <a:rPr lang="zh-CN" altLang="en-US" dirty="0"/>
              <a:t>只有一个临界区</a:t>
            </a:r>
            <a:endParaRPr lang="en-US" altLang="zh-CN" dirty="0"/>
          </a:p>
          <a:p>
            <a:pPr lvl="1"/>
            <a:r>
              <a:rPr lang="zh-CN" altLang="en-US" dirty="0"/>
              <a:t>系统是异步的</a:t>
            </a:r>
            <a:endParaRPr lang="en-US" altLang="zh-CN" dirty="0"/>
          </a:p>
          <a:p>
            <a:pPr lvl="1"/>
            <a:r>
              <a:rPr lang="zh-CN" altLang="en-US" dirty="0"/>
              <a:t>进程不出故障</a:t>
            </a:r>
            <a:endParaRPr lang="en-US" altLang="zh-CN" dirty="0"/>
          </a:p>
          <a:p>
            <a:pPr lvl="1"/>
            <a:r>
              <a:rPr lang="zh-CN" altLang="en-US" dirty="0"/>
              <a:t>消息传递是可靠的</a:t>
            </a:r>
            <a:endParaRPr lang="en-US" altLang="zh-CN" dirty="0"/>
          </a:p>
          <a:p>
            <a:pPr lvl="2"/>
            <a:r>
              <a:rPr lang="zh-CN" altLang="en-US" dirty="0"/>
              <a:t>任何消息被完整的恰好发送一次</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38</a:t>
            </a:fld>
            <a:endParaRPr lang="zh-CN" altLang="en-US"/>
          </a:p>
        </p:txBody>
      </p:sp>
    </p:spTree>
    <p:extLst>
      <p:ext uri="{BB962C8B-B14F-4D97-AF65-F5344CB8AC3E}">
        <p14:creationId xmlns:p14="http://schemas.microsoft.com/office/powerpoint/2010/main" val="1694845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normAutofit/>
          </a:bodyPr>
          <a:lstStyle/>
          <a:p>
            <a:pPr>
              <a:lnSpc>
                <a:spcPct val="130000"/>
              </a:lnSpc>
            </a:pPr>
            <a:r>
              <a:rPr lang="zh-CN" altLang="en-US" b="1" dirty="0"/>
              <a:t>互斥算法</a:t>
            </a:r>
            <a:endParaRPr lang="en-US" altLang="zh-CN" b="1" dirty="0"/>
          </a:p>
          <a:p>
            <a:r>
              <a:rPr lang="zh-CN" altLang="en-US" dirty="0"/>
              <a:t>执行临界区的应用层协议：</a:t>
            </a:r>
            <a:endParaRPr lang="en-US" altLang="zh-CN" dirty="0"/>
          </a:p>
          <a:p>
            <a:pPr marL="384048" lvl="2" indent="0">
              <a:buNone/>
            </a:pPr>
            <a:r>
              <a:rPr lang="en-US" altLang="zh-CN" sz="1600" dirty="0"/>
              <a:t>enter 0</a:t>
            </a:r>
          </a:p>
          <a:p>
            <a:pPr marL="384048" lvl="2" indent="0">
              <a:buNone/>
            </a:pPr>
            <a:r>
              <a:rPr lang="en-US" altLang="zh-CN" sz="1600" dirty="0" err="1"/>
              <a:t>resourceAccesses</a:t>
            </a:r>
            <a:r>
              <a:rPr lang="en-US" altLang="zh-CN" sz="1600" dirty="0"/>
              <a:t> 0</a:t>
            </a:r>
          </a:p>
          <a:p>
            <a:pPr marL="384048" lvl="2" indent="0">
              <a:buNone/>
            </a:pPr>
            <a:r>
              <a:rPr lang="en-US" altLang="zh-CN" sz="1600" dirty="0"/>
              <a:t>exit 0</a:t>
            </a:r>
          </a:p>
          <a:p>
            <a:r>
              <a:rPr lang="zh-CN" altLang="en-US" dirty="0"/>
              <a:t>对互斥的基本要求：</a:t>
            </a:r>
            <a:endParaRPr lang="en-US" altLang="zh-CN" dirty="0"/>
          </a:p>
          <a:p>
            <a:pPr lvl="1"/>
            <a:r>
              <a:rPr lang="en-US" altLang="zh-CN" dirty="0"/>
              <a:t>ME1</a:t>
            </a:r>
            <a:r>
              <a:rPr lang="zh-CN" altLang="en-US" dirty="0"/>
              <a:t>：安全性，在临界区（</a:t>
            </a:r>
            <a:r>
              <a:rPr lang="en-US" altLang="zh-CN" dirty="0"/>
              <a:t>CS</a:t>
            </a:r>
            <a:r>
              <a:rPr lang="zh-CN" altLang="en-US" dirty="0"/>
              <a:t>）一次最多有一个进程执行</a:t>
            </a:r>
            <a:endParaRPr lang="en-US" altLang="zh-CN" dirty="0"/>
          </a:p>
          <a:p>
            <a:pPr lvl="1"/>
            <a:r>
              <a:rPr lang="en-US" altLang="zh-CN" dirty="0"/>
              <a:t>ME2</a:t>
            </a:r>
            <a:r>
              <a:rPr lang="zh-CN" altLang="en-US" dirty="0"/>
              <a:t>：活性，进入和离开临界区的请求最终成功执行</a:t>
            </a:r>
            <a:endParaRPr lang="en-US" altLang="zh-CN" dirty="0"/>
          </a:p>
          <a:p>
            <a:pPr lvl="2"/>
            <a:r>
              <a:rPr lang="zh-CN" altLang="en-US" dirty="0"/>
              <a:t>隐含既无死锁也无饥饿问题</a:t>
            </a:r>
            <a:endParaRPr lang="en-US" altLang="zh-CN" dirty="0"/>
          </a:p>
          <a:p>
            <a:pPr lvl="1"/>
            <a:r>
              <a:rPr lang="en-US" altLang="zh-CN" dirty="0"/>
              <a:t>ME3</a:t>
            </a:r>
            <a:r>
              <a:rPr lang="zh-CN" altLang="en-US" dirty="0"/>
              <a:t>：</a:t>
            </a:r>
            <a:r>
              <a:rPr lang="en-US" altLang="zh-CN" dirty="0">
                <a:sym typeface="Wingdings" panose="05000000000000000000" pitchFamily="2" charset="2"/>
              </a:rPr>
              <a:t></a:t>
            </a:r>
            <a:r>
              <a:rPr lang="zh-CN" altLang="en-US" dirty="0">
                <a:sym typeface="Wingdings" panose="05000000000000000000" pitchFamily="2" charset="2"/>
              </a:rPr>
              <a:t>顺序，如果一个进入</a:t>
            </a:r>
            <a:r>
              <a:rPr lang="en-US" altLang="zh-CN" dirty="0">
                <a:sym typeface="Wingdings" panose="05000000000000000000" pitchFamily="2" charset="2"/>
              </a:rPr>
              <a:t>CS</a:t>
            </a:r>
            <a:r>
              <a:rPr lang="zh-CN" altLang="en-US" dirty="0">
                <a:sym typeface="Wingdings" panose="05000000000000000000" pitchFamily="2" charset="2"/>
              </a:rPr>
              <a:t>的请求发生在先，那么进入</a:t>
            </a:r>
            <a:r>
              <a:rPr lang="en-US" altLang="zh-CN" dirty="0">
                <a:sym typeface="Wingdings" panose="05000000000000000000" pitchFamily="2" charset="2"/>
              </a:rPr>
              <a:t>CS</a:t>
            </a:r>
            <a:r>
              <a:rPr lang="zh-CN" altLang="en-US" dirty="0">
                <a:sym typeface="Wingdings" panose="05000000000000000000" pitchFamily="2" charset="2"/>
              </a:rPr>
              <a:t>时仍按此顺序</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39</a:t>
            </a:fld>
            <a:endParaRPr lang="zh-CN" altLang="en-US"/>
          </a:p>
        </p:txBody>
      </p:sp>
    </p:spTree>
    <p:extLst>
      <p:ext uri="{BB962C8B-B14F-4D97-AF65-F5344CB8AC3E}">
        <p14:creationId xmlns:p14="http://schemas.microsoft.com/office/powerpoint/2010/main" val="71963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时钟同步简介</a:t>
            </a:r>
          </a:p>
        </p:txBody>
      </p:sp>
      <p:sp>
        <p:nvSpPr>
          <p:cNvPr id="3" name="内容占位符 2"/>
          <p:cNvSpPr>
            <a:spLocks noGrp="1"/>
          </p:cNvSpPr>
          <p:nvPr>
            <p:ph idx="1"/>
          </p:nvPr>
        </p:nvSpPr>
        <p:spPr/>
        <p:txBody>
          <a:bodyPr/>
          <a:lstStyle/>
          <a:p>
            <a:r>
              <a:rPr lang="zh-CN" altLang="en-US" dirty="0"/>
              <a:t>在分布式系统中，物理时间的概念也是不准确的</a:t>
            </a:r>
            <a:endParaRPr lang="en-US" altLang="zh-CN" dirty="0"/>
          </a:p>
          <a:p>
            <a:pPr lvl="1"/>
            <a:r>
              <a:rPr lang="zh-CN" altLang="en-US" dirty="0"/>
              <a:t>这不是由于相对性的影响，相对性在常规计算机中可以忽略或不存在</a:t>
            </a:r>
            <a:endParaRPr lang="en-US" altLang="zh-CN" dirty="0"/>
          </a:p>
          <a:p>
            <a:pPr lvl="1"/>
            <a:r>
              <a:rPr lang="zh-CN" altLang="en-US" dirty="0"/>
              <a:t>主要是问题是：受目前技术能力的限制，不能准确记录不同结点上的事件的时间，以便知道事件发生的顺序或事件是否同时发生</a:t>
            </a:r>
            <a:endParaRPr lang="en-US" altLang="zh-CN" dirty="0"/>
          </a:p>
          <a:p>
            <a:r>
              <a:rPr lang="zh-CN" altLang="en-US" dirty="0"/>
              <a:t>分布式系统中没有绝对的全局时间</a:t>
            </a:r>
            <a:endParaRPr lang="en-US" altLang="zh-CN" dirty="0"/>
          </a:p>
          <a:p>
            <a:r>
              <a:rPr lang="zh-CN" altLang="en-US" dirty="0"/>
              <a:t>但是，分布式系统中需要确定事件的某些状态是否同时出现</a:t>
            </a:r>
            <a:endParaRPr lang="en-US" altLang="zh-CN" dirty="0"/>
          </a:p>
          <a:p>
            <a:pPr lvl="1"/>
            <a:r>
              <a:rPr lang="zh-CN" altLang="en-US" dirty="0"/>
              <a:t>例如：确认某一对象的引用是否不存在</a:t>
            </a:r>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4350" y="4163268"/>
            <a:ext cx="435162" cy="223837"/>
          </a:xfrm>
          <a:prstGeom prst="rect">
            <a:avLst/>
          </a:prstGeom>
        </p:spPr>
      </p:pic>
      <p:sp>
        <p:nvSpPr>
          <p:cNvPr id="5" name="灯片编号占位符 4"/>
          <p:cNvSpPr>
            <a:spLocks noGrp="1"/>
          </p:cNvSpPr>
          <p:nvPr>
            <p:ph type="sldNum" sz="quarter" idx="12"/>
          </p:nvPr>
        </p:nvSpPr>
        <p:spPr/>
        <p:txBody>
          <a:bodyPr/>
          <a:lstStyle/>
          <a:p>
            <a:fld id="{4D4084D9-55F2-4E00-B75E-E42CB7218B8E}" type="slidenum">
              <a:rPr lang="zh-CN" altLang="en-US" smtClean="0"/>
              <a:t>4</a:t>
            </a:fld>
            <a:endParaRPr lang="zh-CN" altLang="en-US"/>
          </a:p>
        </p:txBody>
      </p:sp>
    </p:spTree>
    <p:extLst>
      <p:ext uri="{BB962C8B-B14F-4D97-AF65-F5344CB8AC3E}">
        <p14:creationId xmlns:p14="http://schemas.microsoft.com/office/powerpoint/2010/main" val="1976503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r>
              <a:rPr lang="zh-CN" altLang="en-US" b="1" dirty="0"/>
              <a:t>互斥算法</a:t>
            </a:r>
            <a:endParaRPr lang="en-US" altLang="zh-CN" b="1" dirty="0"/>
          </a:p>
          <a:p>
            <a:r>
              <a:rPr lang="zh-CN" altLang="en-US" dirty="0"/>
              <a:t>互斥算法性能的评价标准：</a:t>
            </a:r>
            <a:endParaRPr lang="en-US" altLang="zh-CN" dirty="0"/>
          </a:p>
          <a:p>
            <a:pPr lvl="1"/>
            <a:r>
              <a:rPr lang="zh-CN" altLang="en-US" dirty="0"/>
              <a:t>消耗的带宽，与每个</a:t>
            </a:r>
            <a:r>
              <a:rPr lang="en-US" altLang="zh-CN" dirty="0"/>
              <a:t>entry</a:t>
            </a:r>
            <a:r>
              <a:rPr lang="zh-CN" altLang="en-US" dirty="0"/>
              <a:t>和</a:t>
            </a:r>
            <a:r>
              <a:rPr lang="en-US" altLang="zh-CN" dirty="0"/>
              <a:t>exit</a:t>
            </a:r>
            <a:r>
              <a:rPr lang="zh-CN" altLang="en-US" dirty="0"/>
              <a:t>所发送的消息量成正比</a:t>
            </a:r>
            <a:endParaRPr lang="en-US" altLang="zh-CN" dirty="0"/>
          </a:p>
          <a:p>
            <a:pPr lvl="1"/>
            <a:r>
              <a:rPr lang="zh-CN" altLang="en-US" dirty="0"/>
              <a:t>每一个</a:t>
            </a:r>
            <a:r>
              <a:rPr lang="en-US" altLang="zh-CN" dirty="0"/>
              <a:t>entry</a:t>
            </a:r>
            <a:r>
              <a:rPr lang="zh-CN" altLang="en-US" dirty="0"/>
              <a:t>和</a:t>
            </a:r>
            <a:r>
              <a:rPr lang="en-US" altLang="zh-CN" dirty="0"/>
              <a:t>exit</a:t>
            </a:r>
            <a:r>
              <a:rPr lang="zh-CN" altLang="en-US" dirty="0"/>
              <a:t>操作由进程导致的</a:t>
            </a:r>
            <a:r>
              <a:rPr lang="zh-CN" altLang="en-US" b="1" i="1" dirty="0"/>
              <a:t>客户延迟</a:t>
            </a:r>
            <a:endParaRPr lang="en-US" altLang="zh-CN" b="1" i="1" dirty="0"/>
          </a:p>
          <a:p>
            <a:pPr lvl="1"/>
            <a:r>
              <a:rPr lang="zh-CN" altLang="en-US" dirty="0"/>
              <a:t>算法对系统吞吐量的影响</a:t>
            </a:r>
            <a:endParaRPr lang="en-US" altLang="zh-CN" dirty="0"/>
          </a:p>
          <a:p>
            <a:pPr lvl="2"/>
            <a:r>
              <a:rPr lang="zh-CN" altLang="en-US" dirty="0"/>
              <a:t>一个进程离开临界区和下一个进程进入临界区之间的</a:t>
            </a:r>
            <a:r>
              <a:rPr lang="zh-CN" altLang="en-US" b="1" i="1" dirty="0">
                <a:solidFill>
                  <a:schemeClr val="tx1"/>
                </a:solidFill>
              </a:rPr>
              <a:t>同步延迟</a:t>
            </a:r>
            <a:r>
              <a:rPr lang="zh-CN" altLang="en-US" dirty="0"/>
              <a:t>（</a:t>
            </a:r>
            <a:r>
              <a:rPr lang="en-US" altLang="zh-CN" dirty="0"/>
              <a:t>synchronization delay</a:t>
            </a:r>
            <a:r>
              <a:rPr lang="zh-CN" altLang="en-US" dirty="0"/>
              <a:t>）来衡量这个影响</a:t>
            </a:r>
            <a:endParaRPr lang="en-US" altLang="zh-CN" dirty="0"/>
          </a:p>
          <a:p>
            <a:pPr lvl="2"/>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40</a:t>
            </a:fld>
            <a:endParaRPr lang="zh-CN" altLang="en-US"/>
          </a:p>
        </p:txBody>
      </p:sp>
    </p:spTree>
    <p:extLst>
      <p:ext uri="{BB962C8B-B14F-4D97-AF65-F5344CB8AC3E}">
        <p14:creationId xmlns:p14="http://schemas.microsoft.com/office/powerpoint/2010/main" val="608172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r>
              <a:rPr lang="zh-CN" altLang="en-US" b="1" dirty="0"/>
              <a:t>中央服务器算法</a:t>
            </a:r>
            <a:endParaRPr lang="en-US" altLang="zh-CN" b="1" dirty="0"/>
          </a:p>
          <a:p>
            <a:r>
              <a:rPr lang="zh-CN" altLang="en-US" dirty="0"/>
              <a:t>使用一个服务器来授予进入临界区的许可</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484782" y="2663128"/>
            <a:ext cx="4290010" cy="2984880"/>
          </a:xfrm>
          <a:prstGeom prst="rect">
            <a:avLst/>
          </a:prstGeom>
        </p:spPr>
      </p:pic>
      <p:sp>
        <p:nvSpPr>
          <p:cNvPr id="5" name="矩形 4"/>
          <p:cNvSpPr/>
          <p:nvPr/>
        </p:nvSpPr>
        <p:spPr>
          <a:xfrm>
            <a:off x="1331844" y="5869094"/>
            <a:ext cx="7315200" cy="369332"/>
          </a:xfrm>
          <a:prstGeom prst="rect">
            <a:avLst/>
          </a:prstGeom>
        </p:spPr>
        <p:txBody>
          <a:bodyPr wrap="square">
            <a:spAutoFit/>
          </a:bodyPr>
          <a:lstStyle/>
          <a:p>
            <a:r>
              <a:rPr lang="en-US" altLang="zh-CN" dirty="0"/>
              <a:t>Figure 15.2 Server managing a mutual exclusion token for a set of processes</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t>41</a:t>
            </a:fld>
            <a:endParaRPr lang="zh-CN" altLang="en-US"/>
          </a:p>
        </p:txBody>
      </p:sp>
    </p:spTree>
    <p:extLst>
      <p:ext uri="{BB962C8B-B14F-4D97-AF65-F5344CB8AC3E}">
        <p14:creationId xmlns:p14="http://schemas.microsoft.com/office/powerpoint/2010/main" val="3497170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normAutofit/>
          </a:bodyPr>
          <a:lstStyle/>
          <a:p>
            <a:r>
              <a:rPr lang="zh-CN" altLang="en-US" dirty="0"/>
              <a:t>满足安全性和活性要求，但不满足顺序要求。</a:t>
            </a:r>
          </a:p>
          <a:p>
            <a:r>
              <a:rPr lang="zh-CN" altLang="en-US" dirty="0"/>
              <a:t>性能</a:t>
            </a:r>
          </a:p>
          <a:p>
            <a:pPr lvl="1"/>
            <a:r>
              <a:rPr lang="zh-CN" altLang="en-US" dirty="0"/>
              <a:t>带宽消耗</a:t>
            </a:r>
          </a:p>
          <a:p>
            <a:pPr marL="566928" lvl="3" indent="0">
              <a:buNone/>
            </a:pPr>
            <a:r>
              <a:rPr lang="en-US" altLang="zh-CN" dirty="0"/>
              <a:t>enter():2</a:t>
            </a:r>
            <a:r>
              <a:rPr lang="zh-CN" altLang="en-US" dirty="0"/>
              <a:t>个消息，即请求消息和授权消息</a:t>
            </a:r>
          </a:p>
          <a:p>
            <a:pPr marL="566928" lvl="3" indent="0">
              <a:buNone/>
            </a:pPr>
            <a:r>
              <a:rPr lang="en-US" altLang="zh-CN" dirty="0"/>
              <a:t>exit():   1</a:t>
            </a:r>
            <a:r>
              <a:rPr lang="zh-CN" altLang="en-US" dirty="0"/>
              <a:t>个消息，即释放消息     </a:t>
            </a:r>
          </a:p>
          <a:p>
            <a:pPr lvl="1"/>
            <a:r>
              <a:rPr lang="zh-CN" altLang="en-US" dirty="0"/>
              <a:t>客户延迟</a:t>
            </a:r>
          </a:p>
          <a:p>
            <a:pPr marL="566928" lvl="3" indent="0">
              <a:buNone/>
            </a:pPr>
            <a:r>
              <a:rPr lang="zh-CN" altLang="en-US" dirty="0"/>
              <a:t>消息往返时间导致请求进程延迟</a:t>
            </a:r>
          </a:p>
          <a:p>
            <a:pPr lvl="1"/>
            <a:r>
              <a:rPr lang="zh-CN" altLang="en-US" dirty="0"/>
              <a:t>同步延迟</a:t>
            </a:r>
          </a:p>
          <a:p>
            <a:pPr marL="566928" lvl="3" indent="0">
              <a:buNone/>
            </a:pPr>
            <a:r>
              <a:rPr lang="en-US" altLang="zh-CN" dirty="0"/>
              <a:t>1</a:t>
            </a:r>
            <a:r>
              <a:rPr lang="zh-CN" altLang="en-US" dirty="0"/>
              <a:t>个消息的往返时间</a:t>
            </a:r>
          </a:p>
          <a:p>
            <a:pPr lvl="1"/>
            <a:r>
              <a:rPr lang="zh-CN" altLang="en-US" dirty="0"/>
              <a:t>性能瓶颈</a:t>
            </a:r>
          </a:p>
          <a:p>
            <a:pPr marL="566928" lvl="3" indent="0">
              <a:buNone/>
            </a:pPr>
            <a:r>
              <a:rPr lang="zh-CN" altLang="en-US" dirty="0"/>
              <a:t>服务器</a:t>
            </a: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42</a:t>
            </a:fld>
            <a:endParaRPr lang="zh-CN" altLang="en-US"/>
          </a:p>
        </p:txBody>
      </p:sp>
      <p:pic>
        <p:nvPicPr>
          <p:cNvPr id="6" name="图片 5"/>
          <p:cNvPicPr>
            <a:picLocks noChangeAspect="1"/>
          </p:cNvPicPr>
          <p:nvPr/>
        </p:nvPicPr>
        <p:blipFill>
          <a:blip r:embed="rId2"/>
          <a:stretch>
            <a:fillRect/>
          </a:stretch>
        </p:blipFill>
        <p:spPr>
          <a:xfrm>
            <a:off x="5909771" y="1627862"/>
            <a:ext cx="281290" cy="201591"/>
          </a:xfrm>
          <a:prstGeom prst="rect">
            <a:avLst/>
          </a:prstGeom>
        </p:spPr>
      </p:pic>
    </p:spTree>
    <p:extLst>
      <p:ext uri="{BB962C8B-B14F-4D97-AF65-F5344CB8AC3E}">
        <p14:creationId xmlns:p14="http://schemas.microsoft.com/office/powerpoint/2010/main" val="3111410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r>
              <a:rPr lang="zh-CN" altLang="en-US" b="1" dirty="0"/>
              <a:t>基于环的算法</a:t>
            </a:r>
          </a:p>
          <a:p>
            <a:endParaRPr lang="zh-CN" altLang="en-US" dirty="0"/>
          </a:p>
        </p:txBody>
      </p:sp>
      <p:pic>
        <p:nvPicPr>
          <p:cNvPr id="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061" y="1815965"/>
            <a:ext cx="5007596" cy="414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5" name="矩形 4"/>
          <p:cNvSpPr/>
          <p:nvPr/>
        </p:nvSpPr>
        <p:spPr>
          <a:xfrm>
            <a:off x="1351722" y="5965621"/>
            <a:ext cx="6858000" cy="369332"/>
          </a:xfrm>
          <a:prstGeom prst="rect">
            <a:avLst/>
          </a:prstGeom>
        </p:spPr>
        <p:txBody>
          <a:bodyPr wrap="square">
            <a:spAutoFit/>
          </a:bodyPr>
          <a:lstStyle/>
          <a:p>
            <a:r>
              <a:rPr lang="en-US" altLang="zh-CN" dirty="0"/>
              <a:t>Figure 15.3 A ring of processes transferring a mutual exclusion token</a:t>
            </a:r>
            <a:endParaRPr lang="zh-CN" altLang="en-US"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t>43</a:t>
            </a:fld>
            <a:endParaRPr lang="zh-CN" altLang="en-US"/>
          </a:p>
        </p:txBody>
      </p:sp>
    </p:spTree>
    <p:extLst>
      <p:ext uri="{BB962C8B-B14F-4D97-AF65-F5344CB8AC3E}">
        <p14:creationId xmlns:p14="http://schemas.microsoft.com/office/powerpoint/2010/main" val="3950266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normAutofit fontScale="77500" lnSpcReduction="20000"/>
          </a:bodyPr>
          <a:lstStyle/>
          <a:p>
            <a:pPr>
              <a:lnSpc>
                <a:spcPct val="130000"/>
              </a:lnSpc>
            </a:pPr>
            <a:r>
              <a:rPr lang="zh-CN" altLang="en-US" sz="2400" dirty="0"/>
              <a:t>满足安全性和活性要求，但不满足顺序要求。</a:t>
            </a:r>
          </a:p>
          <a:p>
            <a:pPr>
              <a:lnSpc>
                <a:spcPct val="130000"/>
              </a:lnSpc>
            </a:pPr>
            <a:r>
              <a:rPr lang="zh-CN" altLang="en-US" sz="2400" dirty="0"/>
              <a:t>性能</a:t>
            </a:r>
          </a:p>
          <a:p>
            <a:pPr lvl="1">
              <a:lnSpc>
                <a:spcPct val="140000"/>
              </a:lnSpc>
            </a:pPr>
            <a:r>
              <a:rPr lang="zh-CN" altLang="en-US" sz="2300" dirty="0"/>
              <a:t>带宽消耗</a:t>
            </a:r>
            <a:endParaRPr lang="en-US" altLang="zh-CN" sz="2300" dirty="0"/>
          </a:p>
          <a:p>
            <a:pPr marL="566928" lvl="3" indent="0">
              <a:lnSpc>
                <a:spcPct val="140000"/>
              </a:lnSpc>
              <a:buNone/>
            </a:pPr>
            <a:r>
              <a:rPr lang="zh-CN" altLang="en-US" sz="2000" dirty="0"/>
              <a:t>由于令牌的传递，会持续消耗带宽</a:t>
            </a:r>
          </a:p>
          <a:p>
            <a:pPr lvl="1">
              <a:lnSpc>
                <a:spcPct val="140000"/>
              </a:lnSpc>
            </a:pPr>
            <a:r>
              <a:rPr lang="zh-CN" altLang="en-US" sz="2200" dirty="0"/>
              <a:t>客户延迟</a:t>
            </a:r>
          </a:p>
          <a:p>
            <a:pPr marL="566928" lvl="3" indent="0">
              <a:lnSpc>
                <a:spcPct val="140000"/>
              </a:lnSpc>
              <a:buNone/>
            </a:pPr>
            <a:r>
              <a:rPr lang="en-US" altLang="zh-CN" sz="2100" dirty="0"/>
              <a:t>Min: 0</a:t>
            </a:r>
            <a:r>
              <a:rPr lang="zh-CN" altLang="en-US" sz="2100" dirty="0"/>
              <a:t>个消息，正好收到令牌</a:t>
            </a:r>
          </a:p>
          <a:p>
            <a:pPr marL="566928" lvl="3" indent="0">
              <a:lnSpc>
                <a:spcPct val="140000"/>
              </a:lnSpc>
              <a:buNone/>
            </a:pPr>
            <a:r>
              <a:rPr lang="en-US" altLang="zh-CN" sz="2100" dirty="0"/>
              <a:t>Max: N</a:t>
            </a:r>
            <a:r>
              <a:rPr lang="zh-CN" altLang="en-US" sz="2100" dirty="0"/>
              <a:t>个消息，刚刚传递了令牌</a:t>
            </a:r>
          </a:p>
          <a:p>
            <a:pPr lvl="1">
              <a:lnSpc>
                <a:spcPct val="140000"/>
              </a:lnSpc>
            </a:pPr>
            <a:r>
              <a:rPr lang="zh-CN" altLang="en-US" sz="2100" dirty="0"/>
              <a:t>同步延迟</a:t>
            </a:r>
          </a:p>
          <a:p>
            <a:pPr marL="566928" lvl="3" indent="0">
              <a:lnSpc>
                <a:spcPct val="140000"/>
              </a:lnSpc>
              <a:buNone/>
            </a:pPr>
            <a:r>
              <a:rPr lang="en-US" altLang="zh-CN" sz="2100" dirty="0"/>
              <a:t>Min: 1</a:t>
            </a:r>
            <a:r>
              <a:rPr lang="zh-CN" altLang="en-US" sz="2100" dirty="0"/>
              <a:t>个消息，进程依次进入临界区</a:t>
            </a:r>
          </a:p>
          <a:p>
            <a:pPr marL="566928" lvl="3" indent="0">
              <a:lnSpc>
                <a:spcPct val="140000"/>
              </a:lnSpc>
              <a:buNone/>
            </a:pPr>
            <a:r>
              <a:rPr lang="en-US" altLang="zh-CN" sz="2100" dirty="0"/>
              <a:t>Max: N</a:t>
            </a:r>
            <a:r>
              <a:rPr lang="zh-CN" altLang="en-US" sz="2100" dirty="0"/>
              <a:t>个消息，一个进程连续进入临界区，期间无其他进程进入临界区</a:t>
            </a: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44</a:t>
            </a:fld>
            <a:endParaRPr lang="zh-CN" altLang="en-US"/>
          </a:p>
        </p:txBody>
      </p:sp>
    </p:spTree>
    <p:extLst>
      <p:ext uri="{BB962C8B-B14F-4D97-AF65-F5344CB8AC3E}">
        <p14:creationId xmlns:p14="http://schemas.microsoft.com/office/powerpoint/2010/main" val="11744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r>
              <a:rPr lang="zh-CN" altLang="en-US" b="1" dirty="0"/>
              <a:t>使用组播和逻辑时钟的算法</a:t>
            </a:r>
          </a:p>
          <a:p>
            <a:r>
              <a:rPr lang="zh-CN" altLang="en-US" dirty="0"/>
              <a:t>基本思想</a:t>
            </a:r>
          </a:p>
          <a:p>
            <a:pPr lvl="1"/>
            <a:r>
              <a:rPr lang="zh-CN" altLang="en-US" dirty="0"/>
              <a:t>进程进入临界区需要所有其它进程的同意</a:t>
            </a:r>
            <a:endParaRPr lang="en-US" altLang="zh-CN" dirty="0"/>
          </a:p>
          <a:p>
            <a:pPr marL="566928" lvl="3" indent="0">
              <a:buNone/>
            </a:pPr>
            <a:r>
              <a:rPr lang="zh-CN" altLang="en-US" dirty="0"/>
              <a:t>组播</a:t>
            </a:r>
            <a:r>
              <a:rPr lang="en-US" altLang="zh-CN" dirty="0"/>
              <a:t>+</a:t>
            </a:r>
            <a:r>
              <a:rPr lang="zh-CN" altLang="en-US" dirty="0"/>
              <a:t>应答</a:t>
            </a:r>
          </a:p>
          <a:p>
            <a:pPr lvl="1"/>
            <a:r>
              <a:rPr lang="zh-CN" altLang="en-US" dirty="0"/>
              <a:t>并发控制</a:t>
            </a:r>
            <a:endParaRPr lang="en-US" altLang="zh-CN" dirty="0"/>
          </a:p>
          <a:p>
            <a:pPr marL="566928" lvl="3" indent="0">
              <a:buNone/>
            </a:pPr>
            <a:r>
              <a:rPr lang="zh-CN" altLang="en-US" dirty="0"/>
              <a:t> 采用</a:t>
            </a:r>
            <a:r>
              <a:rPr lang="en-US" altLang="zh-CN" dirty="0" err="1"/>
              <a:t>Lamport</a:t>
            </a:r>
            <a:r>
              <a:rPr lang="zh-CN" altLang="en-US" dirty="0"/>
              <a:t>时间戳避免死锁</a:t>
            </a: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45</a:t>
            </a:fld>
            <a:endParaRPr lang="zh-CN" altLang="en-US"/>
          </a:p>
        </p:txBody>
      </p:sp>
    </p:spTree>
    <p:extLst>
      <p:ext uri="{BB962C8B-B14F-4D97-AF65-F5344CB8AC3E}">
        <p14:creationId xmlns:p14="http://schemas.microsoft.com/office/powerpoint/2010/main" val="2736294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4" name="矩形 3"/>
          <p:cNvSpPr/>
          <p:nvPr/>
        </p:nvSpPr>
        <p:spPr>
          <a:xfrm>
            <a:off x="1250480" y="1298870"/>
            <a:ext cx="6527028" cy="5078313"/>
          </a:xfrm>
          <a:prstGeom prst="rect">
            <a:avLst/>
          </a:prstGeom>
        </p:spPr>
        <p:txBody>
          <a:bodyPr wrap="square">
            <a:spAutoFit/>
          </a:bodyPr>
          <a:lstStyle/>
          <a:p>
            <a:pPr lvl="1">
              <a:buFont typeface="Wingdings" panose="05000000000000000000" pitchFamily="2" charset="2"/>
              <a:buNone/>
            </a:pPr>
            <a:r>
              <a:rPr lang="zh-CN" altLang="en-US" dirty="0">
                <a:latin typeface="Times New Roman" panose="02020603050405020304" pitchFamily="18" charset="0"/>
              </a:rPr>
              <a:t>初始化：</a:t>
            </a:r>
            <a:endParaRPr lang="en-US" altLang="zh-CN" dirty="0">
              <a:latin typeface="Times New Roman" panose="02020603050405020304" pitchFamily="18" charset="0"/>
            </a:endParaRPr>
          </a:p>
          <a:p>
            <a:pPr lvl="1"/>
            <a:r>
              <a:rPr lang="en-US" altLang="zh-CN" dirty="0">
                <a:latin typeface="Times New Roman" panose="02020603050405020304" pitchFamily="18" charset="0"/>
              </a:rPr>
              <a:t>     state:=RELEASED;</a:t>
            </a:r>
          </a:p>
          <a:p>
            <a:pPr lvl="1">
              <a:buFont typeface="Wingdings" panose="05000000000000000000" pitchFamily="2" charset="2"/>
              <a:buNone/>
            </a:pPr>
            <a:endParaRPr lang="en-US" altLang="zh-CN" dirty="0">
              <a:latin typeface="Times New Roman" panose="02020603050405020304" pitchFamily="18" charset="0"/>
            </a:endParaRPr>
          </a:p>
          <a:p>
            <a:pPr lvl="1">
              <a:buFont typeface="Wingdings" panose="05000000000000000000" pitchFamily="2" charset="2"/>
              <a:buNone/>
            </a:pPr>
            <a:r>
              <a:rPr lang="zh-CN" altLang="en-US" dirty="0">
                <a:latin typeface="Times New Roman" panose="02020603050405020304" pitchFamily="18" charset="0"/>
              </a:rPr>
              <a:t>为了进入临界区：</a:t>
            </a:r>
          </a:p>
          <a:p>
            <a:pPr lvl="1">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state:=WAITED;</a:t>
            </a:r>
          </a:p>
          <a:p>
            <a:pPr lvl="1">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组播请求给所有进程</a:t>
            </a:r>
            <a:r>
              <a:rPr lang="en-US" altLang="zh-CN" dirty="0">
                <a:latin typeface="Times New Roman" panose="02020603050405020304" pitchFamily="18" charset="0"/>
              </a:rPr>
              <a:t>;</a:t>
            </a:r>
          </a:p>
          <a:p>
            <a:pPr lvl="1">
              <a:buFont typeface="Wingdings" panose="05000000000000000000" pitchFamily="2" charset="2"/>
              <a:buNone/>
            </a:pPr>
            <a:r>
              <a:rPr lang="en-US" altLang="zh-CN" dirty="0">
                <a:latin typeface="Times New Roman" panose="02020603050405020304" pitchFamily="18" charset="0"/>
              </a:rPr>
              <a:t>     T:=</a:t>
            </a:r>
            <a:r>
              <a:rPr lang="zh-CN" altLang="en-US" dirty="0">
                <a:latin typeface="Times New Roman" panose="02020603050405020304" pitchFamily="18" charset="0"/>
              </a:rPr>
              <a:t>请求的时间戳</a:t>
            </a:r>
            <a:r>
              <a:rPr lang="en-US" altLang="zh-CN" dirty="0">
                <a:latin typeface="Times New Roman" panose="02020603050405020304" pitchFamily="18" charset="0"/>
              </a:rPr>
              <a:t>;</a:t>
            </a:r>
          </a:p>
          <a:p>
            <a:pPr lvl="1">
              <a:buFont typeface="Wingdings" panose="05000000000000000000" pitchFamily="2" charset="2"/>
              <a:buNone/>
            </a:pPr>
            <a:r>
              <a:rPr lang="en-US" altLang="zh-CN" dirty="0">
                <a:latin typeface="Times New Roman" panose="02020603050405020304" pitchFamily="18" charset="0"/>
              </a:rPr>
              <a:t>     Wait until (</a:t>
            </a:r>
            <a:r>
              <a:rPr lang="zh-CN" altLang="en-US" dirty="0">
                <a:latin typeface="Times New Roman" panose="02020603050405020304" pitchFamily="18" charset="0"/>
              </a:rPr>
              <a:t>接收到的应答数</a:t>
            </a:r>
            <a:r>
              <a:rPr lang="en-US" altLang="zh-CN" dirty="0">
                <a:latin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rPr>
              <a:t>1));</a:t>
            </a:r>
          </a:p>
          <a:p>
            <a:pPr lvl="1">
              <a:buFont typeface="Wingdings" panose="05000000000000000000" pitchFamily="2" charset="2"/>
              <a:buNone/>
            </a:pPr>
            <a:r>
              <a:rPr lang="en-US" altLang="zh-CN" dirty="0">
                <a:latin typeface="Times New Roman" panose="02020603050405020304" pitchFamily="18" charset="0"/>
              </a:rPr>
              <a:t>     state:=HELD;</a:t>
            </a:r>
          </a:p>
          <a:p>
            <a:pPr lvl="1">
              <a:buFont typeface="Wingdings" panose="05000000000000000000" pitchFamily="2" charset="2"/>
              <a:buNone/>
            </a:pPr>
            <a:endParaRPr lang="en-US" altLang="zh-CN" sz="900" dirty="0">
              <a:latin typeface="Times New Roman" panose="02020603050405020304" pitchFamily="18" charset="0"/>
            </a:endParaRPr>
          </a:p>
          <a:p>
            <a:pPr lvl="1">
              <a:buFont typeface="Wingdings" panose="05000000000000000000" pitchFamily="2" charset="2"/>
              <a:buNone/>
            </a:pPr>
            <a:r>
              <a:rPr lang="zh-CN" altLang="en-US" dirty="0">
                <a:latin typeface="Times New Roman" panose="02020603050405020304" pitchFamily="18" charset="0"/>
              </a:rPr>
              <a:t>在</a:t>
            </a:r>
            <a:r>
              <a:rPr lang="en-US" altLang="zh-CN" dirty="0" err="1">
                <a:latin typeface="Times New Roman" panose="02020603050405020304" pitchFamily="18" charset="0"/>
              </a:rPr>
              <a:t>p</a:t>
            </a:r>
            <a:r>
              <a:rPr lang="en-US" altLang="zh-CN" baseline="-25000" dirty="0" err="1">
                <a:latin typeface="Times New Roman" panose="02020603050405020304" pitchFamily="18" charset="0"/>
              </a:rPr>
              <a:t>j</a:t>
            </a:r>
            <a:r>
              <a:rPr lang="en-US" altLang="zh-CN" dirty="0">
                <a:latin typeface="Times New Roman" panose="02020603050405020304" pitchFamily="18" charset="0"/>
              </a:rPr>
              <a:t>(</a:t>
            </a:r>
            <a:r>
              <a:rPr lang="en-US" altLang="zh-CN" dirty="0" err="1">
                <a:latin typeface="Times New Roman" panose="02020603050405020304" pitchFamily="18" charset="0"/>
              </a:rPr>
              <a:t>i≠j</a:t>
            </a:r>
            <a:r>
              <a:rPr lang="en-US" altLang="zh-CN" dirty="0">
                <a:latin typeface="Times New Roman" panose="02020603050405020304" pitchFamily="18" charset="0"/>
              </a:rPr>
              <a:t>)</a:t>
            </a:r>
            <a:r>
              <a:rPr lang="zh-CN" altLang="en-US" dirty="0">
                <a:latin typeface="Times New Roman" panose="02020603050405020304" pitchFamily="18" charset="0"/>
              </a:rPr>
              <a:t>接收一个请求</a:t>
            </a:r>
            <a:r>
              <a:rPr lang="en-US" altLang="zh-CN" dirty="0">
                <a:latin typeface="Times New Roman" panose="02020603050405020304" pitchFamily="18" charset="0"/>
              </a:rPr>
              <a:t>&lt;</a:t>
            </a:r>
            <a:r>
              <a:rPr lang="en-US" altLang="zh-CN" dirty="0" err="1">
                <a:latin typeface="Times New Roman" panose="02020603050405020304" pitchFamily="18" charset="0"/>
              </a:rPr>
              <a:t>T</a:t>
            </a:r>
            <a:r>
              <a:rPr lang="en-US" altLang="zh-CN" baseline="-25000" dirty="0" err="1">
                <a:latin typeface="Times New Roman" panose="02020603050405020304" pitchFamily="18" charset="0"/>
              </a:rPr>
              <a:t>i</a:t>
            </a:r>
            <a:r>
              <a:rPr lang="en-US" altLang="zh-CN" dirty="0" err="1">
                <a:latin typeface="Times New Roman" panose="02020603050405020304" pitchFamily="18" charset="0"/>
              </a:rPr>
              <a:t>,p</a:t>
            </a:r>
            <a:r>
              <a:rPr lang="en-US" altLang="zh-CN" baseline="-25000" dirty="0" err="1">
                <a:latin typeface="Times New Roman" panose="02020603050405020304" pitchFamily="18" charset="0"/>
              </a:rPr>
              <a:t>i</a:t>
            </a:r>
            <a:r>
              <a:rPr lang="en-US" altLang="zh-CN" dirty="0">
                <a:latin typeface="Times New Roman" panose="02020603050405020304" pitchFamily="18" charset="0"/>
              </a:rPr>
              <a:t>&gt;</a:t>
            </a:r>
          </a:p>
          <a:p>
            <a:pPr lvl="1">
              <a:buFont typeface="Wingdings" panose="05000000000000000000" pitchFamily="2" charset="2"/>
              <a:buNone/>
            </a:pPr>
            <a:r>
              <a:rPr lang="en-GB" altLang="zh-CN" i="1" dirty="0">
                <a:latin typeface="Times New Roman" panose="02020603050405020304" pitchFamily="18" charset="0"/>
              </a:rPr>
              <a:t>     </a:t>
            </a:r>
            <a:r>
              <a:rPr lang="en-GB" altLang="zh-CN" b="1" i="1" dirty="0">
                <a:latin typeface="Times New Roman" panose="02020603050405020304" pitchFamily="18" charset="0"/>
              </a:rPr>
              <a:t>if </a:t>
            </a:r>
            <a:r>
              <a:rPr lang="en-GB" altLang="zh-CN" dirty="0">
                <a:latin typeface="Times New Roman" panose="02020603050405020304" pitchFamily="18" charset="0"/>
              </a:rPr>
              <a:t> (</a:t>
            </a:r>
            <a:r>
              <a:rPr lang="en-GB" altLang="zh-CN" i="1" dirty="0">
                <a:latin typeface="Times New Roman" panose="02020603050405020304" pitchFamily="18" charset="0"/>
              </a:rPr>
              <a:t>state</a:t>
            </a:r>
            <a:r>
              <a:rPr lang="en-GB" altLang="zh-CN" dirty="0">
                <a:latin typeface="Times New Roman" panose="02020603050405020304" pitchFamily="18" charset="0"/>
              </a:rPr>
              <a:t> = HELD or (</a:t>
            </a:r>
            <a:r>
              <a:rPr lang="en-GB" altLang="zh-CN" i="1" dirty="0">
                <a:latin typeface="Times New Roman" panose="02020603050405020304" pitchFamily="18" charset="0"/>
              </a:rPr>
              <a:t>state</a:t>
            </a:r>
            <a:r>
              <a:rPr lang="en-GB" altLang="zh-CN" dirty="0">
                <a:latin typeface="Times New Roman" panose="02020603050405020304" pitchFamily="18" charset="0"/>
              </a:rPr>
              <a:t> = WANTED </a:t>
            </a:r>
            <a:r>
              <a:rPr lang="en-GB" altLang="zh-CN" i="1" dirty="0">
                <a:latin typeface="Times New Roman" panose="02020603050405020304" pitchFamily="18" charset="0"/>
              </a:rPr>
              <a:t>and</a:t>
            </a:r>
            <a:r>
              <a:rPr lang="en-GB" altLang="zh-CN" dirty="0">
                <a:latin typeface="Times New Roman" panose="02020603050405020304" pitchFamily="18" charset="0"/>
              </a:rPr>
              <a:t> (</a:t>
            </a:r>
            <a:r>
              <a:rPr lang="en-GB" altLang="zh-CN" i="1" dirty="0">
                <a:latin typeface="Times New Roman" panose="02020603050405020304" pitchFamily="18" charset="0"/>
              </a:rPr>
              <a:t>T</a:t>
            </a:r>
            <a:r>
              <a:rPr lang="en-GB" altLang="zh-CN" dirty="0">
                <a:latin typeface="Times New Roman" panose="02020603050405020304" pitchFamily="18" charset="0"/>
              </a:rPr>
              <a:t>, </a:t>
            </a:r>
            <a:r>
              <a:rPr lang="en-GB" altLang="zh-CN" i="1" dirty="0" err="1">
                <a:latin typeface="Times New Roman" panose="02020603050405020304" pitchFamily="18" charset="0"/>
              </a:rPr>
              <a:t>p</a:t>
            </a:r>
            <a:r>
              <a:rPr lang="en-GB" altLang="zh-CN" i="1" baseline="-25000" dirty="0" err="1">
                <a:latin typeface="Times New Roman" panose="02020603050405020304" pitchFamily="18" charset="0"/>
              </a:rPr>
              <a:t>j</a:t>
            </a:r>
            <a:r>
              <a:rPr lang="en-GB" altLang="zh-CN" dirty="0">
                <a:latin typeface="Times New Roman" panose="02020603050405020304" pitchFamily="18" charset="0"/>
              </a:rPr>
              <a:t>) &lt; (</a:t>
            </a:r>
            <a:r>
              <a:rPr lang="en-GB" altLang="zh-CN" i="1" dirty="0">
                <a:latin typeface="Times New Roman" panose="02020603050405020304" pitchFamily="18" charset="0"/>
              </a:rPr>
              <a:t>T</a:t>
            </a:r>
            <a:r>
              <a:rPr lang="en-GB" altLang="zh-CN" i="1" baseline="-25000" dirty="0">
                <a:latin typeface="Times New Roman" panose="02020603050405020304" pitchFamily="18" charset="0"/>
              </a:rPr>
              <a:t>i</a:t>
            </a:r>
            <a:r>
              <a:rPr lang="en-GB" altLang="zh-CN" dirty="0">
                <a:latin typeface="Times New Roman" panose="02020603050405020304" pitchFamily="18" charset="0"/>
              </a:rPr>
              <a:t>, </a:t>
            </a:r>
            <a:r>
              <a:rPr lang="en-GB" altLang="zh-CN" i="1" dirty="0">
                <a:latin typeface="Times New Roman" panose="02020603050405020304" pitchFamily="18" charset="0"/>
              </a:rPr>
              <a:t>p</a:t>
            </a:r>
            <a:r>
              <a:rPr lang="en-GB" altLang="zh-CN" i="1" baseline="-25000" dirty="0">
                <a:latin typeface="Times New Roman" panose="02020603050405020304" pitchFamily="18" charset="0"/>
              </a:rPr>
              <a:t>i</a:t>
            </a:r>
            <a:r>
              <a:rPr lang="en-GB" altLang="zh-CN" dirty="0">
                <a:latin typeface="Times New Roman" panose="02020603050405020304" pitchFamily="18" charset="0"/>
              </a:rPr>
              <a:t>)))</a:t>
            </a:r>
          </a:p>
          <a:p>
            <a:pPr>
              <a:buFont typeface="Wingdings" panose="05000000000000000000" pitchFamily="2" charset="2"/>
              <a:buNone/>
            </a:pPr>
            <a:r>
              <a:rPr lang="en-GB" altLang="zh-CN" i="1" dirty="0">
                <a:latin typeface="Times New Roman" panose="02020603050405020304" pitchFamily="18" charset="0"/>
              </a:rPr>
              <a:t>                 </a:t>
            </a:r>
            <a:r>
              <a:rPr lang="en-GB" altLang="zh-CN" b="1" dirty="0">
                <a:latin typeface="Times New Roman" panose="02020603050405020304" pitchFamily="18" charset="0"/>
              </a:rPr>
              <a:t>t</a:t>
            </a:r>
            <a:r>
              <a:rPr lang="en-GB" altLang="zh-CN" b="1" i="1" dirty="0">
                <a:latin typeface="Times New Roman" panose="02020603050405020304" pitchFamily="18" charset="0"/>
              </a:rPr>
              <a:t>hen</a:t>
            </a:r>
            <a:r>
              <a:rPr lang="en-GB" altLang="zh-CN" b="1" dirty="0">
                <a:latin typeface="Times New Roman" panose="02020603050405020304" pitchFamily="18" charset="0"/>
              </a:rPr>
              <a:t> </a:t>
            </a:r>
            <a:r>
              <a:rPr lang="en-GB" altLang="zh-CN" dirty="0">
                <a:latin typeface="Times New Roman" panose="02020603050405020304" pitchFamily="18" charset="0"/>
              </a:rPr>
              <a:t> </a:t>
            </a:r>
            <a:r>
              <a:rPr lang="zh-CN" altLang="en-GB" dirty="0">
                <a:latin typeface="Times New Roman" panose="02020603050405020304" pitchFamily="18" charset="0"/>
              </a:rPr>
              <a:t>将请求放入</a:t>
            </a:r>
            <a:r>
              <a:rPr lang="en-GB" altLang="zh-CN" dirty="0">
                <a:latin typeface="Times New Roman" panose="02020603050405020304" pitchFamily="18" charset="0"/>
              </a:rPr>
              <a:t>p</a:t>
            </a:r>
            <a:r>
              <a:rPr lang="en-GB" altLang="zh-CN" baseline="-25000" dirty="0">
                <a:latin typeface="Times New Roman" panose="02020603050405020304" pitchFamily="18" charset="0"/>
              </a:rPr>
              <a:t>i</a:t>
            </a:r>
            <a:r>
              <a:rPr lang="zh-CN" altLang="en-GB" dirty="0">
                <a:latin typeface="Times New Roman" panose="02020603050405020304" pitchFamily="18" charset="0"/>
              </a:rPr>
              <a:t>队列</a:t>
            </a:r>
            <a:r>
              <a:rPr lang="en-GB" altLang="zh-CN" dirty="0">
                <a:latin typeface="Times New Roman" panose="02020603050405020304" pitchFamily="18" charset="0"/>
              </a:rPr>
              <a:t>,</a:t>
            </a:r>
            <a:r>
              <a:rPr lang="zh-CN" altLang="en-GB" dirty="0">
                <a:latin typeface="Times New Roman" panose="02020603050405020304" pitchFamily="18" charset="0"/>
              </a:rPr>
              <a:t>不给出应答</a:t>
            </a:r>
            <a:r>
              <a:rPr lang="en-GB" altLang="zh-CN" dirty="0">
                <a:latin typeface="Times New Roman" panose="02020603050405020304" pitchFamily="18" charset="0"/>
              </a:rPr>
              <a:t>; </a:t>
            </a:r>
          </a:p>
          <a:p>
            <a:pPr>
              <a:buFont typeface="Wingdings" panose="05000000000000000000" pitchFamily="2" charset="2"/>
              <a:buNone/>
            </a:pPr>
            <a:r>
              <a:rPr lang="en-GB" altLang="zh-CN" i="1" dirty="0">
                <a:latin typeface="Times New Roman" panose="02020603050405020304" pitchFamily="18" charset="0"/>
              </a:rPr>
              <a:t>             </a:t>
            </a:r>
            <a:r>
              <a:rPr lang="en-GB" altLang="zh-CN" b="1" i="1" dirty="0">
                <a:latin typeface="Times New Roman" panose="02020603050405020304" pitchFamily="18" charset="0"/>
              </a:rPr>
              <a:t>else</a:t>
            </a:r>
            <a:r>
              <a:rPr lang="en-GB" altLang="zh-CN" dirty="0">
                <a:latin typeface="Times New Roman" panose="02020603050405020304" pitchFamily="18" charset="0"/>
              </a:rPr>
              <a:t>  </a:t>
            </a:r>
            <a:r>
              <a:rPr lang="zh-CN" altLang="en-GB" dirty="0">
                <a:latin typeface="Times New Roman" panose="02020603050405020304" pitchFamily="18" charset="0"/>
              </a:rPr>
              <a:t>马上给</a:t>
            </a:r>
            <a:r>
              <a:rPr lang="en-GB" altLang="zh-CN" i="1" dirty="0">
                <a:latin typeface="Times New Roman" panose="02020603050405020304" pitchFamily="18" charset="0"/>
              </a:rPr>
              <a:t>p</a:t>
            </a:r>
            <a:r>
              <a:rPr lang="en-GB" altLang="zh-CN" i="1" baseline="-25000" dirty="0">
                <a:latin typeface="Times New Roman" panose="02020603050405020304" pitchFamily="18" charset="0"/>
              </a:rPr>
              <a:t>i</a:t>
            </a:r>
            <a:r>
              <a:rPr lang="zh-CN" altLang="en-GB" i="1" dirty="0">
                <a:latin typeface="Times New Roman" panose="02020603050405020304" pitchFamily="18" charset="0"/>
              </a:rPr>
              <a:t>应答</a:t>
            </a:r>
            <a:r>
              <a:rPr lang="en-GB" altLang="zh-CN" dirty="0">
                <a:latin typeface="Times New Roman" panose="02020603050405020304" pitchFamily="18" charset="0"/>
              </a:rPr>
              <a:t>;</a:t>
            </a:r>
          </a:p>
          <a:p>
            <a:pPr>
              <a:buFont typeface="Wingdings" panose="05000000000000000000" pitchFamily="2" charset="2"/>
              <a:buNone/>
            </a:pPr>
            <a:r>
              <a:rPr lang="en-GB" altLang="zh-CN" dirty="0">
                <a:latin typeface="Times New Roman" panose="02020603050405020304" pitchFamily="18" charset="0"/>
              </a:rPr>
              <a:t>             </a:t>
            </a:r>
            <a:r>
              <a:rPr lang="en-GB" altLang="zh-CN" i="1" dirty="0">
                <a:latin typeface="Times New Roman" panose="02020603050405020304" pitchFamily="18" charset="0"/>
              </a:rPr>
              <a:t>end if</a:t>
            </a:r>
          </a:p>
          <a:p>
            <a:pPr marL="0" lvl="1"/>
            <a:endParaRPr lang="en-US" altLang="zh-CN" sz="900" dirty="0">
              <a:latin typeface="Times New Roman" panose="02020603050405020304" pitchFamily="18" charset="0"/>
            </a:endParaRPr>
          </a:p>
          <a:p>
            <a:pPr>
              <a:buFont typeface="Wingdings" panose="05000000000000000000" pitchFamily="2" charset="2"/>
              <a:buNone/>
            </a:pPr>
            <a:r>
              <a:rPr lang="en-GB" altLang="zh-CN" dirty="0">
                <a:latin typeface="Times New Roman" panose="02020603050405020304" pitchFamily="18" charset="0"/>
              </a:rPr>
              <a:t>        </a:t>
            </a:r>
            <a:r>
              <a:rPr lang="zh-CN" altLang="en-GB" dirty="0">
                <a:latin typeface="Times New Roman" panose="02020603050405020304" pitchFamily="18" charset="0"/>
              </a:rPr>
              <a:t>为了退出临界区</a:t>
            </a:r>
            <a:r>
              <a:rPr lang="zh-CN" altLang="en-US" dirty="0">
                <a:latin typeface="Times New Roman" panose="02020603050405020304" pitchFamily="18" charset="0"/>
              </a:rPr>
              <a:t>：</a:t>
            </a:r>
            <a:endParaRPr lang="en-GB" altLang="zh-CN" dirty="0">
              <a:latin typeface="Times New Roman" panose="02020603050405020304" pitchFamily="18" charset="0"/>
            </a:endParaRPr>
          </a:p>
          <a:p>
            <a:pPr>
              <a:buFont typeface="Wingdings" panose="05000000000000000000" pitchFamily="2" charset="2"/>
              <a:buNone/>
            </a:pPr>
            <a:r>
              <a:rPr lang="en-GB" altLang="zh-CN" i="1" dirty="0">
                <a:latin typeface="Times New Roman" panose="02020603050405020304" pitchFamily="18" charset="0"/>
              </a:rPr>
              <a:t>            state</a:t>
            </a:r>
            <a:r>
              <a:rPr lang="en-GB" altLang="zh-CN" dirty="0">
                <a:latin typeface="Times New Roman" panose="02020603050405020304" pitchFamily="18" charset="0"/>
              </a:rPr>
              <a:t> := RELEASED;</a:t>
            </a:r>
          </a:p>
          <a:p>
            <a:pPr>
              <a:buFont typeface="Wingdings" panose="05000000000000000000" pitchFamily="2" charset="2"/>
              <a:buNone/>
            </a:pPr>
            <a:r>
              <a:rPr lang="en-GB" altLang="zh-CN" dirty="0">
                <a:latin typeface="Times New Roman" panose="02020603050405020304" pitchFamily="18" charset="0"/>
              </a:rPr>
              <a:t>            </a:t>
            </a:r>
            <a:r>
              <a:rPr lang="zh-CN" altLang="en-GB" dirty="0">
                <a:latin typeface="Times New Roman" panose="02020603050405020304" pitchFamily="18" charset="0"/>
              </a:rPr>
              <a:t>对已进入队列的请求给出应答</a:t>
            </a:r>
            <a:r>
              <a:rPr lang="en-GB"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 name="Freeform 6"/>
          <p:cNvSpPr>
            <a:spLocks/>
          </p:cNvSpPr>
          <p:nvPr/>
        </p:nvSpPr>
        <p:spPr bwMode="auto">
          <a:xfrm>
            <a:off x="5855500" y="2753211"/>
            <a:ext cx="69850" cy="715963"/>
          </a:xfrm>
          <a:custGeom>
            <a:avLst/>
            <a:gdLst>
              <a:gd name="T0" fmla="*/ 0 w 21600"/>
              <a:gd name="T1" fmla="*/ 0 h 21600"/>
              <a:gd name="T2" fmla="*/ 10800 w 21600"/>
              <a:gd name="T3" fmla="*/ 1800 h 21600"/>
              <a:gd name="T4" fmla="*/ 10800 w 21600"/>
              <a:gd name="T5" fmla="*/ 9000 h 21600"/>
              <a:gd name="T6" fmla="*/ 21600 w 21600"/>
              <a:gd name="T7" fmla="*/ 10800 h 21600"/>
              <a:gd name="T8" fmla="*/ 10800 w 21600"/>
              <a:gd name="T9" fmla="*/ 12600 h 21600"/>
              <a:gd name="T10" fmla="*/ 10800 w 21600"/>
              <a:gd name="T11" fmla="*/ 19800 h 21600"/>
              <a:gd name="T12" fmla="*/ 0 w 21600"/>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9525" cap="flat">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 name="矩形 5"/>
          <p:cNvSpPr/>
          <p:nvPr/>
        </p:nvSpPr>
        <p:spPr>
          <a:xfrm>
            <a:off x="5925350" y="2940376"/>
            <a:ext cx="2262158" cy="341632"/>
          </a:xfrm>
          <a:prstGeom prst="rect">
            <a:avLst/>
          </a:prstGeom>
        </p:spPr>
        <p:txBody>
          <a:bodyPr wrap="none">
            <a:spAutoFit/>
          </a:bodyPr>
          <a:lstStyle/>
          <a:p>
            <a:pPr>
              <a:lnSpc>
                <a:spcPct val="90000"/>
              </a:lnSpc>
            </a:pPr>
            <a:r>
              <a:rPr lang="zh-CN" altLang="en-US" dirty="0">
                <a:solidFill>
                  <a:srgbClr val="FF3300"/>
                </a:solidFill>
                <a:cs typeface="Times" panose="02020603050405020304" pitchFamily="18" charset="0"/>
              </a:rPr>
              <a:t>请求处理在此被延期</a:t>
            </a:r>
            <a:endParaRPr lang="en-US" altLang="zh-CN" dirty="0">
              <a:solidFill>
                <a:srgbClr val="FF3300"/>
              </a:solidFill>
              <a:cs typeface="Times" panose="02020603050405020304" pitchFamily="18" charset="0"/>
            </a:endParaRPr>
          </a:p>
        </p:txBody>
      </p:sp>
      <p:sp>
        <p:nvSpPr>
          <p:cNvPr id="7" name="灯片编号占位符 6"/>
          <p:cNvSpPr>
            <a:spLocks noGrp="1"/>
          </p:cNvSpPr>
          <p:nvPr>
            <p:ph type="sldNum" sz="quarter" idx="12"/>
          </p:nvPr>
        </p:nvSpPr>
        <p:spPr/>
        <p:txBody>
          <a:bodyPr/>
          <a:lstStyle/>
          <a:p>
            <a:fld id="{4D4084D9-55F2-4E00-B75E-E42CB7218B8E}" type="slidenum">
              <a:rPr lang="zh-CN" altLang="en-US" smtClean="0"/>
              <a:t>46</a:t>
            </a:fld>
            <a:endParaRPr lang="zh-CN" altLang="en-US"/>
          </a:p>
        </p:txBody>
      </p:sp>
    </p:spTree>
    <p:extLst>
      <p:ext uri="{BB962C8B-B14F-4D97-AF65-F5344CB8AC3E}">
        <p14:creationId xmlns:p14="http://schemas.microsoft.com/office/powerpoint/2010/main" val="3252278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r>
              <a:rPr lang="zh-CN" altLang="en-US" dirty="0"/>
              <a:t>示例</a:t>
            </a:r>
          </a:p>
          <a:p>
            <a:r>
              <a:rPr lang="zh-CN" altLang="en-US" dirty="0"/>
              <a:t>　</a:t>
            </a:r>
            <a:r>
              <a:rPr lang="en-US" altLang="zh-CN" dirty="0"/>
              <a:t>p1</a:t>
            </a:r>
            <a:r>
              <a:rPr lang="zh-CN" altLang="en-US" dirty="0"/>
              <a:t>、</a:t>
            </a:r>
            <a:r>
              <a:rPr lang="en-US" altLang="zh-CN" dirty="0"/>
              <a:t>p2</a:t>
            </a:r>
            <a:r>
              <a:rPr lang="zh-CN" altLang="en-US" dirty="0"/>
              <a:t>并发请求进入临界区</a:t>
            </a:r>
          </a:p>
          <a:p>
            <a:endParaRPr lang="zh-CN" altLang="en-US" dirty="0"/>
          </a:p>
        </p:txBody>
      </p:sp>
      <p:pic>
        <p:nvPicPr>
          <p:cNvPr id="44" name="图片 43"/>
          <p:cNvPicPr>
            <a:picLocks noChangeAspect="1"/>
          </p:cNvPicPr>
          <p:nvPr/>
        </p:nvPicPr>
        <p:blipFill>
          <a:blip r:embed="rId2"/>
          <a:stretch>
            <a:fillRect/>
          </a:stretch>
        </p:blipFill>
        <p:spPr>
          <a:xfrm>
            <a:off x="1970610" y="2478427"/>
            <a:ext cx="5294894" cy="3493197"/>
          </a:xfrm>
          <a:prstGeom prst="rect">
            <a:avLst/>
          </a:prstGeom>
        </p:spPr>
      </p:pic>
      <p:sp>
        <p:nvSpPr>
          <p:cNvPr id="45" name="灯片编号占位符 44"/>
          <p:cNvSpPr>
            <a:spLocks noGrp="1"/>
          </p:cNvSpPr>
          <p:nvPr>
            <p:ph type="sldNum" sz="quarter" idx="12"/>
          </p:nvPr>
        </p:nvSpPr>
        <p:spPr/>
        <p:txBody>
          <a:bodyPr/>
          <a:lstStyle/>
          <a:p>
            <a:fld id="{4D4084D9-55F2-4E00-B75E-E42CB7218B8E}" type="slidenum">
              <a:rPr lang="zh-CN" altLang="en-US" smtClean="0"/>
              <a:t>47</a:t>
            </a:fld>
            <a:endParaRPr lang="zh-CN" altLang="en-US"/>
          </a:p>
        </p:txBody>
      </p:sp>
      <p:pic>
        <p:nvPicPr>
          <p:cNvPr id="7" name="图片 6"/>
          <p:cNvPicPr>
            <a:picLocks noChangeAspect="1"/>
          </p:cNvPicPr>
          <p:nvPr/>
        </p:nvPicPr>
        <p:blipFill>
          <a:blip r:embed="rId3"/>
          <a:stretch>
            <a:fillRect/>
          </a:stretch>
        </p:blipFill>
        <p:spPr>
          <a:xfrm>
            <a:off x="7265504" y="5862053"/>
            <a:ext cx="281290" cy="201591"/>
          </a:xfrm>
          <a:prstGeom prst="rect">
            <a:avLst/>
          </a:prstGeom>
        </p:spPr>
      </p:pic>
    </p:spTree>
    <p:extLst>
      <p:ext uri="{BB962C8B-B14F-4D97-AF65-F5344CB8AC3E}">
        <p14:creationId xmlns:p14="http://schemas.microsoft.com/office/powerpoint/2010/main" val="628145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r>
              <a:rPr lang="zh-CN" altLang="en-US" dirty="0"/>
              <a:t>满足安全性、活性和顺序要求。</a:t>
            </a:r>
          </a:p>
          <a:p>
            <a:pPr>
              <a:lnSpc>
                <a:spcPct val="130000"/>
              </a:lnSpc>
            </a:pPr>
            <a:r>
              <a:rPr lang="zh-CN" altLang="en-US" dirty="0"/>
              <a:t>性能</a:t>
            </a:r>
          </a:p>
          <a:p>
            <a:pPr lvl="1">
              <a:lnSpc>
                <a:spcPct val="140000"/>
              </a:lnSpc>
            </a:pPr>
            <a:r>
              <a:rPr lang="zh-CN" altLang="en-US" dirty="0"/>
              <a:t>带宽消耗</a:t>
            </a:r>
            <a:endParaRPr lang="en-US" altLang="zh-CN" dirty="0"/>
          </a:p>
          <a:p>
            <a:pPr>
              <a:spcBef>
                <a:spcPts val="600"/>
              </a:spcBef>
              <a:spcAft>
                <a:spcPts val="1200"/>
              </a:spcAft>
            </a:pPr>
            <a:r>
              <a:rPr lang="zh-CN" altLang="en-US" sz="1400" dirty="0"/>
              <a:t>　　</a:t>
            </a:r>
            <a:r>
              <a:rPr lang="en-US" altLang="zh-CN" sz="1400" dirty="0"/>
              <a:t>enter(): 2(N</a:t>
            </a:r>
            <a:r>
              <a:rPr lang="zh-CN" altLang="en-US" sz="1400" dirty="0"/>
              <a:t>－</a:t>
            </a:r>
            <a:r>
              <a:rPr lang="en-US" altLang="zh-CN" sz="1400" dirty="0"/>
              <a:t>1)</a:t>
            </a:r>
            <a:r>
              <a:rPr lang="zh-CN" altLang="en-US" sz="1400" dirty="0"/>
              <a:t>，即</a:t>
            </a:r>
            <a:r>
              <a:rPr lang="en-US" altLang="zh-CN" sz="1400" dirty="0"/>
              <a:t>(N</a:t>
            </a:r>
            <a:r>
              <a:rPr lang="zh-CN" altLang="en-US" sz="1400" dirty="0"/>
              <a:t>－</a:t>
            </a:r>
            <a:r>
              <a:rPr lang="en-US" altLang="zh-CN" sz="1400" dirty="0"/>
              <a:t>1)</a:t>
            </a:r>
            <a:r>
              <a:rPr lang="zh-CN" altLang="en-US" sz="1400" dirty="0"/>
              <a:t>个请求、 </a:t>
            </a:r>
            <a:r>
              <a:rPr lang="en-US" altLang="zh-CN" sz="1400" dirty="0"/>
              <a:t>(N</a:t>
            </a:r>
            <a:r>
              <a:rPr lang="zh-CN" altLang="en-US" sz="1400" dirty="0"/>
              <a:t>－</a:t>
            </a:r>
            <a:r>
              <a:rPr lang="en-US" altLang="zh-CN" sz="1400" dirty="0"/>
              <a:t>1)</a:t>
            </a:r>
            <a:r>
              <a:rPr lang="zh-CN" altLang="en-US" sz="1400" dirty="0"/>
              <a:t>个应答</a:t>
            </a:r>
          </a:p>
          <a:p>
            <a:pPr lvl="1">
              <a:lnSpc>
                <a:spcPct val="140000"/>
              </a:lnSpc>
            </a:pPr>
            <a:r>
              <a:rPr lang="zh-CN" altLang="en-US" dirty="0"/>
              <a:t>客户延迟</a:t>
            </a:r>
          </a:p>
          <a:p>
            <a:pPr>
              <a:spcBef>
                <a:spcPts val="600"/>
              </a:spcBef>
              <a:spcAft>
                <a:spcPts val="1200"/>
              </a:spcAft>
            </a:pPr>
            <a:r>
              <a:rPr lang="zh-CN" altLang="en-US" sz="1400" dirty="0"/>
              <a:t>　　 </a:t>
            </a:r>
            <a:r>
              <a:rPr lang="en-US" altLang="zh-CN" sz="1400" dirty="0"/>
              <a:t>1</a:t>
            </a:r>
            <a:r>
              <a:rPr lang="zh-CN" altLang="en-US" sz="1400" dirty="0"/>
              <a:t>个消息往返时间</a:t>
            </a:r>
          </a:p>
          <a:p>
            <a:pPr lvl="1">
              <a:lnSpc>
                <a:spcPct val="140000"/>
              </a:lnSpc>
            </a:pPr>
            <a:r>
              <a:rPr lang="zh-CN" altLang="en-US" dirty="0"/>
              <a:t>同步延迟</a:t>
            </a:r>
          </a:p>
          <a:p>
            <a:pPr>
              <a:spcBef>
                <a:spcPts val="600"/>
              </a:spcBef>
              <a:spcAft>
                <a:spcPts val="1200"/>
              </a:spcAft>
            </a:pPr>
            <a:r>
              <a:rPr lang="zh-CN" altLang="en-US" sz="1400" dirty="0"/>
              <a:t>　　 </a:t>
            </a:r>
            <a:r>
              <a:rPr lang="en-US" altLang="zh-CN" sz="1400" dirty="0"/>
              <a:t>1</a:t>
            </a:r>
            <a:r>
              <a:rPr lang="zh-CN" altLang="en-US" sz="1400" dirty="0"/>
              <a:t>个消息的传输时间</a:t>
            </a: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48</a:t>
            </a:fld>
            <a:endParaRPr lang="zh-CN" altLang="en-US"/>
          </a:p>
        </p:txBody>
      </p:sp>
    </p:spTree>
    <p:extLst>
      <p:ext uri="{BB962C8B-B14F-4D97-AF65-F5344CB8AC3E}">
        <p14:creationId xmlns:p14="http://schemas.microsoft.com/office/powerpoint/2010/main" val="2414218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r>
              <a:rPr lang="en-US" altLang="zh-CN" b="1" dirty="0" err="1"/>
              <a:t>Maekawa</a:t>
            </a:r>
            <a:r>
              <a:rPr lang="zh-CN" altLang="en-US" b="1" dirty="0"/>
              <a:t>投票算法</a:t>
            </a:r>
          </a:p>
          <a:p>
            <a:pPr lvl="1"/>
            <a:r>
              <a:rPr lang="zh-CN" altLang="en-US" sz="2400" dirty="0">
                <a:solidFill>
                  <a:schemeClr val="tx1"/>
                </a:solidFill>
                <a:latin typeface="Times New Roman" panose="02020603050405020304" pitchFamily="18" charset="0"/>
              </a:rPr>
              <a:t>基本思想</a:t>
            </a:r>
          </a:p>
          <a:p>
            <a:pPr lvl="2">
              <a:buFont typeface="Arial" panose="020B0604020202020204" pitchFamily="34" charset="0"/>
              <a:buChar char="•"/>
            </a:pPr>
            <a:r>
              <a:rPr lang="zh-CN" altLang="en-US" sz="2000" dirty="0">
                <a:solidFill>
                  <a:schemeClr val="tx1"/>
                </a:solidFill>
                <a:latin typeface="Times New Roman" panose="02020603050405020304" pitchFamily="18" charset="0"/>
              </a:rPr>
              <a:t>进程进入临界区需要部分其它进程的同意</a:t>
            </a:r>
            <a:endParaRPr lang="en-US" altLang="zh-CN" sz="2000" dirty="0">
              <a:solidFill>
                <a:schemeClr val="tx1"/>
              </a:solidFill>
              <a:latin typeface="Times New Roman" panose="02020603050405020304" pitchFamily="18" charset="0"/>
            </a:endParaRPr>
          </a:p>
          <a:p>
            <a:pPr lvl="2">
              <a:buFont typeface="Arial" panose="020B0604020202020204" pitchFamily="34" charset="0"/>
              <a:buChar char="•"/>
            </a:pPr>
            <a:r>
              <a:rPr lang="zh-CN" altLang="en-US" sz="2000" dirty="0">
                <a:solidFill>
                  <a:schemeClr val="tx1"/>
                </a:solidFill>
                <a:latin typeface="Times New Roman" panose="02020603050405020304" pitchFamily="18" charset="0"/>
              </a:rPr>
              <a:t>每个进程</a:t>
            </a:r>
            <a:r>
              <a:rPr lang="en-US" altLang="zh-CN" sz="2000" i="1" dirty="0">
                <a:solidFill>
                  <a:schemeClr val="tx1"/>
                </a:solidFill>
                <a:latin typeface="Times New Roman" panose="02020603050405020304" pitchFamily="18" charset="0"/>
              </a:rPr>
              <a:t>p</a:t>
            </a:r>
            <a:r>
              <a:rPr lang="en-US" altLang="zh-CN" sz="2000" i="1" baseline="-25000" dirty="0">
                <a:solidFill>
                  <a:schemeClr val="tx1"/>
                </a:solidFill>
                <a:latin typeface="Times New Roman" panose="02020603050405020304" pitchFamily="18" charset="0"/>
              </a:rPr>
              <a:t>i</a:t>
            </a:r>
            <a:r>
              <a:rPr lang="zh-CN" altLang="en-US" sz="2000" dirty="0">
                <a:solidFill>
                  <a:schemeClr val="tx1"/>
                </a:solidFill>
                <a:latin typeface="Times New Roman" panose="02020603050405020304" pitchFamily="18" charset="0"/>
              </a:rPr>
              <a:t>关联到一个选举集</a:t>
            </a:r>
            <a:r>
              <a:rPr lang="en-US" altLang="zh-CN" sz="2000" i="1" dirty="0">
                <a:solidFill>
                  <a:schemeClr val="tx1"/>
                </a:solidFill>
                <a:latin typeface="Times New Roman" panose="02020603050405020304" pitchFamily="18" charset="0"/>
              </a:rPr>
              <a:t>V</a:t>
            </a:r>
            <a:r>
              <a:rPr lang="en-US" altLang="zh-CN" sz="2000" i="1" baseline="-25000" dirty="0">
                <a:solidFill>
                  <a:schemeClr val="tx1"/>
                </a:solidFill>
                <a:latin typeface="Times New Roman" panose="02020603050405020304" pitchFamily="18" charset="0"/>
              </a:rPr>
              <a:t>i</a:t>
            </a:r>
            <a:endParaRPr lang="zh-CN" altLang="en-US" sz="2000" dirty="0">
              <a:solidFill>
                <a:schemeClr val="tx1"/>
              </a:solidFill>
              <a:latin typeface="Times New Roman" panose="02020603050405020304" pitchFamily="18" charset="0"/>
            </a:endParaRPr>
          </a:p>
          <a:p>
            <a:pPr marL="749808" lvl="4" indent="0">
              <a:buNone/>
            </a:pPr>
            <a:r>
              <a:rPr lang="en-US" altLang="zh-CN" sz="1600" i="1" dirty="0">
                <a:solidFill>
                  <a:schemeClr val="tx1"/>
                </a:solidFill>
                <a:latin typeface="Times New Roman" panose="02020603050405020304" pitchFamily="18" charset="0"/>
              </a:rPr>
              <a:t>V</a:t>
            </a:r>
            <a:r>
              <a:rPr lang="en-US" altLang="zh-CN" sz="1600" i="1" baseline="-25000" dirty="0">
                <a:solidFill>
                  <a:schemeClr val="tx1"/>
                </a:solidFill>
                <a:latin typeface="Times New Roman" panose="02020603050405020304" pitchFamily="18" charset="0"/>
              </a:rPr>
              <a:t>i</a:t>
            </a:r>
            <a:r>
              <a:rPr lang="en-US" altLang="zh-CN" sz="1600" i="1" dirty="0">
                <a:solidFill>
                  <a:schemeClr val="tx1"/>
                </a:solidFill>
                <a:latin typeface="Times New Roman" panose="02020603050405020304" pitchFamily="18" charset="0"/>
              </a:rPr>
              <a:t> </a:t>
            </a:r>
            <a:r>
              <a:rPr lang="en-US" altLang="zh-CN" sz="1600" dirty="0">
                <a:solidFill>
                  <a:schemeClr val="tx1"/>
                </a:solidFill>
                <a:latin typeface="Times New Roman" panose="02020603050405020304" pitchFamily="18" charset="0"/>
                <a:sym typeface="Symbol" panose="05050102010706020507" pitchFamily="18" charset="2"/>
              </a:rPr>
              <a:t> </a:t>
            </a:r>
            <a:r>
              <a:rPr lang="en-US" altLang="zh-CN" sz="1600" dirty="0">
                <a:solidFill>
                  <a:schemeClr val="tx1"/>
                </a:solidFill>
                <a:latin typeface="Times New Roman" panose="02020603050405020304" pitchFamily="18" charset="0"/>
              </a:rPr>
              <a:t>{</a:t>
            </a:r>
            <a:r>
              <a:rPr lang="en-US" altLang="zh-CN" sz="1600" i="1" dirty="0">
                <a:solidFill>
                  <a:schemeClr val="tx1"/>
                </a:solidFill>
                <a:latin typeface="Times New Roman" panose="02020603050405020304" pitchFamily="18" charset="0"/>
              </a:rPr>
              <a:t>p</a:t>
            </a:r>
            <a:r>
              <a:rPr lang="en-US" altLang="zh-CN" sz="1600" i="1" baseline="-25000" dirty="0">
                <a:solidFill>
                  <a:schemeClr val="tx1"/>
                </a:solidFill>
                <a:latin typeface="Times New Roman" panose="02020603050405020304" pitchFamily="18" charset="0"/>
              </a:rPr>
              <a:t>1</a:t>
            </a:r>
            <a:r>
              <a:rPr lang="en-US" altLang="zh-CN" sz="1600" dirty="0">
                <a:solidFill>
                  <a:schemeClr val="tx1"/>
                </a:solidFill>
                <a:latin typeface="Times New Roman" panose="02020603050405020304" pitchFamily="18" charset="0"/>
              </a:rPr>
              <a:t>, </a:t>
            </a:r>
            <a:r>
              <a:rPr lang="en-US" altLang="zh-CN" sz="1600" i="1" dirty="0">
                <a:solidFill>
                  <a:schemeClr val="tx1"/>
                </a:solidFill>
                <a:latin typeface="Times New Roman" panose="02020603050405020304" pitchFamily="18" charset="0"/>
              </a:rPr>
              <a:t>p</a:t>
            </a:r>
            <a:r>
              <a:rPr lang="en-US" altLang="zh-CN" sz="1600" i="1" baseline="-25000" dirty="0">
                <a:solidFill>
                  <a:schemeClr val="tx1"/>
                </a:solidFill>
                <a:latin typeface="Times New Roman" panose="02020603050405020304" pitchFamily="18" charset="0"/>
              </a:rPr>
              <a:t>2</a:t>
            </a:r>
            <a:r>
              <a:rPr lang="en-US" altLang="zh-CN" sz="1600" dirty="0">
                <a:solidFill>
                  <a:schemeClr val="tx1"/>
                </a:solidFill>
                <a:latin typeface="Times New Roman" panose="02020603050405020304" pitchFamily="18" charset="0"/>
              </a:rPr>
              <a:t>, …, </a:t>
            </a:r>
            <a:r>
              <a:rPr lang="en-US" altLang="zh-CN" sz="1600" i="1" dirty="0" err="1">
                <a:solidFill>
                  <a:schemeClr val="tx1"/>
                </a:solidFill>
                <a:latin typeface="Times New Roman" panose="02020603050405020304" pitchFamily="18" charset="0"/>
              </a:rPr>
              <a:t>p</a:t>
            </a:r>
            <a:r>
              <a:rPr lang="en-US" altLang="zh-CN" sz="1600" i="1" baseline="-25000" dirty="0" err="1">
                <a:solidFill>
                  <a:schemeClr val="tx1"/>
                </a:solidFill>
                <a:latin typeface="Times New Roman" panose="02020603050405020304" pitchFamily="18" charset="0"/>
              </a:rPr>
              <a:t>n</a:t>
            </a:r>
            <a:r>
              <a:rPr lang="en-US" altLang="zh-CN" sz="1600" dirty="0">
                <a:solidFill>
                  <a:schemeClr val="tx1"/>
                </a:solidFill>
                <a:latin typeface="Times New Roman" panose="02020603050405020304" pitchFamily="18" charset="0"/>
              </a:rPr>
              <a:t>}</a:t>
            </a:r>
          </a:p>
          <a:p>
            <a:pPr marL="749808" lvl="4" indent="0">
              <a:buNone/>
            </a:pPr>
            <a:r>
              <a:rPr lang="en-US" altLang="zh-CN" sz="1600" i="1" dirty="0">
                <a:solidFill>
                  <a:schemeClr val="tx1"/>
                </a:solidFill>
                <a:latin typeface="Times New Roman" panose="02020603050405020304" pitchFamily="18" charset="0"/>
              </a:rPr>
              <a:t>p</a:t>
            </a:r>
            <a:r>
              <a:rPr lang="en-US" altLang="zh-CN" sz="1600" i="1" baseline="-25000" dirty="0">
                <a:solidFill>
                  <a:schemeClr val="tx1"/>
                </a:solidFill>
                <a:latin typeface="Times New Roman" panose="02020603050405020304" pitchFamily="18" charset="0"/>
              </a:rPr>
              <a:t>i</a:t>
            </a:r>
            <a:r>
              <a:rPr lang="en-US" altLang="zh-CN" sz="1600" dirty="0">
                <a:solidFill>
                  <a:schemeClr val="tx1"/>
                </a:solidFill>
                <a:latin typeface="Times New Roman" panose="02020603050405020304" pitchFamily="18" charset="0"/>
              </a:rPr>
              <a:t> </a:t>
            </a:r>
            <a:r>
              <a:rPr lang="en-US" altLang="zh-CN" sz="1600" dirty="0">
                <a:solidFill>
                  <a:schemeClr val="tx1"/>
                </a:solidFill>
                <a:latin typeface="Times New Roman" panose="02020603050405020304" pitchFamily="18" charset="0"/>
                <a:sym typeface="Symbol" panose="05050102010706020507" pitchFamily="18" charset="2"/>
              </a:rPr>
              <a:t> </a:t>
            </a:r>
            <a:r>
              <a:rPr lang="en-US" altLang="zh-CN" sz="1600" i="1" dirty="0">
                <a:solidFill>
                  <a:schemeClr val="tx1"/>
                </a:solidFill>
                <a:latin typeface="Times New Roman" panose="02020603050405020304" pitchFamily="18" charset="0"/>
              </a:rPr>
              <a:t>V</a:t>
            </a:r>
            <a:r>
              <a:rPr lang="en-US" altLang="zh-CN" sz="1600" i="1" baseline="-25000" dirty="0">
                <a:solidFill>
                  <a:schemeClr val="tx1"/>
                </a:solidFill>
                <a:latin typeface="Times New Roman" panose="02020603050405020304" pitchFamily="18" charset="0"/>
              </a:rPr>
              <a:t>i</a:t>
            </a:r>
            <a:r>
              <a:rPr lang="en-US" altLang="zh-CN" sz="1600" i="1" dirty="0">
                <a:solidFill>
                  <a:schemeClr val="tx1"/>
                </a:solidFill>
                <a:latin typeface="Times New Roman" panose="02020603050405020304" pitchFamily="18" charset="0"/>
              </a:rPr>
              <a:t> </a:t>
            </a:r>
          </a:p>
          <a:p>
            <a:pPr marL="749808" lvl="4" indent="0">
              <a:buNone/>
            </a:pPr>
            <a:r>
              <a:rPr lang="en-US" altLang="zh-CN" sz="1600" i="1" dirty="0">
                <a:solidFill>
                  <a:schemeClr val="tx1"/>
                </a:solidFill>
                <a:latin typeface="Times New Roman" panose="02020603050405020304" pitchFamily="18" charset="0"/>
              </a:rPr>
              <a:t>V</a:t>
            </a:r>
            <a:r>
              <a:rPr lang="en-US" altLang="zh-CN" sz="1600" i="1" baseline="-25000" dirty="0">
                <a:solidFill>
                  <a:schemeClr val="tx1"/>
                </a:solidFill>
                <a:latin typeface="Times New Roman" panose="02020603050405020304" pitchFamily="18" charset="0"/>
              </a:rPr>
              <a:t>i </a:t>
            </a:r>
            <a:r>
              <a:rPr lang="en-US" altLang="zh-CN" sz="1600" dirty="0">
                <a:solidFill>
                  <a:schemeClr val="tx1"/>
                </a:solidFill>
                <a:latin typeface="Times New Roman" panose="02020603050405020304" pitchFamily="18" charset="0"/>
                <a:sym typeface="Symbol" panose="05050102010706020507" pitchFamily="18" charset="2"/>
              </a:rPr>
              <a:t></a:t>
            </a:r>
            <a:r>
              <a:rPr lang="en-US" altLang="zh-CN" sz="1600" i="1" dirty="0" err="1">
                <a:solidFill>
                  <a:schemeClr val="tx1"/>
                </a:solidFill>
                <a:latin typeface="Times New Roman" panose="02020603050405020304" pitchFamily="18" charset="0"/>
              </a:rPr>
              <a:t>V</a:t>
            </a:r>
            <a:r>
              <a:rPr lang="en-US" altLang="zh-CN" sz="1600" i="1" baseline="-25000" dirty="0" err="1">
                <a:solidFill>
                  <a:schemeClr val="tx1"/>
                </a:solidFill>
                <a:latin typeface="Times New Roman" panose="02020603050405020304" pitchFamily="18" charset="0"/>
              </a:rPr>
              <a:t>j</a:t>
            </a:r>
            <a:r>
              <a:rPr lang="en-US" altLang="zh-CN" sz="1600" i="1" dirty="0">
                <a:solidFill>
                  <a:schemeClr val="tx1"/>
                </a:solidFill>
                <a:latin typeface="Times New Roman" panose="02020603050405020304" pitchFamily="18" charset="0"/>
              </a:rPr>
              <a:t> </a:t>
            </a:r>
            <a:r>
              <a:rPr lang="en-US" altLang="zh-CN" sz="1600" dirty="0">
                <a:solidFill>
                  <a:schemeClr val="tx1"/>
                </a:solidFill>
                <a:latin typeface="Times New Roman" panose="02020603050405020304" pitchFamily="18" charset="0"/>
                <a:sym typeface="Symbol" panose="05050102010706020507" pitchFamily="18" charset="2"/>
              </a:rPr>
              <a:t> </a:t>
            </a:r>
            <a:r>
              <a:rPr lang="en-US" altLang="zh-CN" sz="1600" i="1" dirty="0">
                <a:solidFill>
                  <a:schemeClr val="tx1"/>
                </a:solidFill>
                <a:latin typeface="Times New Roman" panose="02020603050405020304" pitchFamily="18" charset="0"/>
                <a:sym typeface="Symbol" panose="05050102010706020507" pitchFamily="18" charset="2"/>
              </a:rPr>
              <a:t></a:t>
            </a:r>
          </a:p>
          <a:p>
            <a:pPr marL="749808" lvl="4" indent="0">
              <a:buNone/>
            </a:pPr>
            <a:r>
              <a:rPr lang="en-US" altLang="zh-CN" sz="1600" i="1" dirty="0">
                <a:solidFill>
                  <a:schemeClr val="tx1"/>
                </a:solidFill>
                <a:latin typeface="Times New Roman" panose="02020603050405020304" pitchFamily="18" charset="0"/>
              </a:rPr>
              <a:t>| V</a:t>
            </a:r>
            <a:r>
              <a:rPr lang="en-US" altLang="zh-CN" sz="1600" i="1" baseline="-25000" dirty="0">
                <a:solidFill>
                  <a:schemeClr val="tx1"/>
                </a:solidFill>
                <a:latin typeface="Times New Roman" panose="02020603050405020304" pitchFamily="18" charset="0"/>
              </a:rPr>
              <a:t>i</a:t>
            </a:r>
            <a:r>
              <a:rPr lang="en-US" altLang="zh-CN" sz="1600" i="1" dirty="0">
                <a:solidFill>
                  <a:schemeClr val="tx1"/>
                </a:solidFill>
                <a:latin typeface="Times New Roman" panose="02020603050405020304" pitchFamily="18" charset="0"/>
              </a:rPr>
              <a:t> |= K, To be fair, K </a:t>
            </a:r>
            <a:r>
              <a:rPr lang="en-US" altLang="zh-CN" sz="1600" i="1" dirty="0">
                <a:solidFill>
                  <a:schemeClr val="tx1"/>
                </a:solidFill>
                <a:latin typeface="Times New Roman" panose="02020603050405020304" pitchFamily="18" charset="0"/>
                <a:sym typeface="Symbol" panose="05050102010706020507" pitchFamily="18" charset="2"/>
              </a:rPr>
              <a:t> </a:t>
            </a:r>
          </a:p>
          <a:p>
            <a:pPr marL="749808" lvl="4" indent="0">
              <a:buNone/>
            </a:pPr>
            <a:r>
              <a:rPr lang="zh-CN" altLang="en-US" sz="1600" i="1" dirty="0">
                <a:solidFill>
                  <a:schemeClr val="tx1"/>
                </a:solidFill>
                <a:latin typeface="Times New Roman" panose="02020603050405020304" pitchFamily="18" charset="0"/>
              </a:rPr>
              <a:t>每个进程</a:t>
            </a:r>
            <a:r>
              <a:rPr lang="en-US" altLang="zh-CN" sz="1600" i="1" dirty="0" err="1">
                <a:solidFill>
                  <a:schemeClr val="tx1"/>
                </a:solidFill>
                <a:latin typeface="Times New Roman" panose="02020603050405020304" pitchFamily="18" charset="0"/>
              </a:rPr>
              <a:t>p</a:t>
            </a:r>
            <a:r>
              <a:rPr lang="en-US" altLang="zh-CN" sz="1600" i="1" baseline="-25000" dirty="0" err="1">
                <a:solidFill>
                  <a:schemeClr val="tx1"/>
                </a:solidFill>
                <a:latin typeface="Times New Roman" panose="02020603050405020304" pitchFamily="18" charset="0"/>
              </a:rPr>
              <a:t>j</a:t>
            </a:r>
            <a:r>
              <a:rPr lang="zh-CN" altLang="en-US" sz="1600" i="1" dirty="0">
                <a:solidFill>
                  <a:schemeClr val="tx1"/>
                </a:solidFill>
                <a:latin typeface="Times New Roman" panose="02020603050405020304" pitchFamily="18" charset="0"/>
              </a:rPr>
              <a:t>包括在选举集</a:t>
            </a:r>
            <a:r>
              <a:rPr lang="en-US" altLang="zh-CN" sz="1600" i="1" dirty="0">
                <a:solidFill>
                  <a:schemeClr val="tx1"/>
                </a:solidFill>
                <a:latin typeface="Times New Roman" panose="02020603050405020304" pitchFamily="18" charset="0"/>
              </a:rPr>
              <a:t>V</a:t>
            </a:r>
            <a:r>
              <a:rPr lang="en-US" altLang="zh-CN" sz="1600" i="1" baseline="-25000" dirty="0">
                <a:solidFill>
                  <a:schemeClr val="tx1"/>
                </a:solidFill>
                <a:latin typeface="Times New Roman" panose="02020603050405020304" pitchFamily="18" charset="0"/>
              </a:rPr>
              <a:t>i</a:t>
            </a:r>
            <a:r>
              <a:rPr lang="zh-CN" altLang="en-US" sz="1600" i="1" dirty="0">
                <a:solidFill>
                  <a:schemeClr val="tx1"/>
                </a:solidFill>
                <a:latin typeface="Times New Roman" panose="02020603050405020304" pitchFamily="18" charset="0"/>
              </a:rPr>
              <a:t>中的</a:t>
            </a:r>
            <a:r>
              <a:rPr lang="zh-CN" altLang="en-US" sz="1600" dirty="0">
                <a:solidFill>
                  <a:schemeClr val="tx1"/>
                </a:solidFill>
                <a:latin typeface="Times New Roman" panose="02020603050405020304" pitchFamily="18" charset="0"/>
              </a:rPr>
              <a:t> </a:t>
            </a:r>
            <a:r>
              <a:rPr lang="en-US" altLang="zh-CN" sz="1600" i="1" dirty="0">
                <a:solidFill>
                  <a:schemeClr val="tx1"/>
                </a:solidFill>
                <a:latin typeface="Times New Roman" panose="02020603050405020304" pitchFamily="18" charset="0"/>
              </a:rPr>
              <a:t>M</a:t>
            </a:r>
            <a:r>
              <a:rPr lang="zh-CN" altLang="en-US" sz="1600" i="1" dirty="0">
                <a:solidFill>
                  <a:schemeClr val="tx1"/>
                </a:solidFill>
                <a:latin typeface="Times New Roman" panose="02020603050405020304" pitchFamily="18" charset="0"/>
              </a:rPr>
              <a:t>个集合中</a:t>
            </a:r>
            <a:r>
              <a:rPr lang="zh-CN" altLang="en-US" sz="1600" i="1" baseline="-25000" dirty="0">
                <a:solidFill>
                  <a:schemeClr val="tx1"/>
                </a:solidFill>
                <a:latin typeface="Times New Roman" panose="02020603050405020304" pitchFamily="18" charset="0"/>
              </a:rPr>
              <a:t>，</a:t>
            </a:r>
            <a:r>
              <a:rPr lang="en-US" altLang="zh-CN" sz="1600" i="1" dirty="0">
                <a:solidFill>
                  <a:schemeClr val="tx1"/>
                </a:solidFill>
                <a:latin typeface="Times New Roman" panose="02020603050405020304" pitchFamily="18" charset="0"/>
              </a:rPr>
              <a:t>M = K</a:t>
            </a: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49</a:t>
            </a:fld>
            <a:endParaRPr lang="zh-CN" altLang="en-US"/>
          </a:p>
        </p:txBody>
      </p:sp>
      <p:pic>
        <p:nvPicPr>
          <p:cNvPr id="5" name="图片 4"/>
          <p:cNvPicPr>
            <a:picLocks noChangeAspect="1"/>
          </p:cNvPicPr>
          <p:nvPr/>
        </p:nvPicPr>
        <p:blipFill>
          <a:blip r:embed="rId3"/>
          <a:stretch>
            <a:fillRect/>
          </a:stretch>
        </p:blipFill>
        <p:spPr>
          <a:xfrm>
            <a:off x="6087571" y="4828262"/>
            <a:ext cx="281290" cy="201591"/>
          </a:xfrm>
          <a:prstGeom prst="rect">
            <a:avLst/>
          </a:prstGeom>
        </p:spPr>
      </p:pic>
    </p:spTree>
    <p:extLst>
      <p:ext uri="{BB962C8B-B14F-4D97-AF65-F5344CB8AC3E}">
        <p14:creationId xmlns:p14="http://schemas.microsoft.com/office/powerpoint/2010/main" val="342568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时钟同步简介</a:t>
            </a:r>
          </a:p>
        </p:txBody>
      </p:sp>
      <p:sp>
        <p:nvSpPr>
          <p:cNvPr id="5" name="灯片编号占位符 4"/>
          <p:cNvSpPr>
            <a:spLocks noGrp="1"/>
          </p:cNvSpPr>
          <p:nvPr>
            <p:ph type="sldNum" sz="quarter" idx="12"/>
          </p:nvPr>
        </p:nvSpPr>
        <p:spPr/>
        <p:txBody>
          <a:bodyPr/>
          <a:lstStyle/>
          <a:p>
            <a:fld id="{4D4084D9-55F2-4E00-B75E-E42CB7218B8E}" type="slidenum">
              <a:rPr lang="zh-CN" altLang="en-US" smtClean="0"/>
              <a:t>5</a:t>
            </a:fld>
            <a:endParaRPr lang="zh-CN" altLang="en-US"/>
          </a:p>
        </p:txBody>
      </p:sp>
      <p:pic>
        <p:nvPicPr>
          <p:cNvPr id="1026" name="Picture 2">
            <a:extLst>
              <a:ext uri="{FF2B5EF4-FFF2-40B4-BE49-F238E27FC236}">
                <a16:creationId xmlns:a16="http://schemas.microsoft.com/office/drawing/2014/main" id="{EA60A9E4-CAB9-9F43-9AA1-B5299DED8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059" y="1965194"/>
            <a:ext cx="7536701" cy="41475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6D29C50-B7C9-2142-BA9C-CD70CA869AB0}"/>
              </a:ext>
            </a:extLst>
          </p:cNvPr>
          <p:cNvSpPr txBox="1"/>
          <p:nvPr/>
        </p:nvSpPr>
        <p:spPr>
          <a:xfrm>
            <a:off x="830059" y="1433443"/>
            <a:ext cx="7579304" cy="369332"/>
          </a:xfrm>
          <a:prstGeom prst="rect">
            <a:avLst/>
          </a:prstGeom>
          <a:noFill/>
        </p:spPr>
        <p:txBody>
          <a:bodyPr wrap="square">
            <a:spAutoFit/>
          </a:bodyPr>
          <a:lstStyle/>
          <a:p>
            <a:r>
              <a:rPr lang="en-US" altLang="zh-CN" b="1" dirty="0"/>
              <a:t>GPS</a:t>
            </a:r>
            <a:r>
              <a:rPr lang="zh-CN" altLang="en-US" dirty="0"/>
              <a:t>是拥有高精度时间全局时间的的分布式系统</a:t>
            </a:r>
            <a:endParaRPr lang="en-US" altLang="zh-CN" dirty="0"/>
          </a:p>
        </p:txBody>
      </p:sp>
    </p:spTree>
    <p:extLst>
      <p:ext uri="{BB962C8B-B14F-4D97-AF65-F5344CB8AC3E}">
        <p14:creationId xmlns:p14="http://schemas.microsoft.com/office/powerpoint/2010/main" val="294544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5" name="矩形 4"/>
          <p:cNvSpPr/>
          <p:nvPr/>
        </p:nvSpPr>
        <p:spPr>
          <a:xfrm>
            <a:off x="3335107" y="5777725"/>
            <a:ext cx="3126240" cy="387798"/>
          </a:xfrm>
          <a:prstGeom prst="rect">
            <a:avLst/>
          </a:prstGeom>
        </p:spPr>
        <p:txBody>
          <a:bodyPr wrap="none">
            <a:spAutoFit/>
          </a:bodyPr>
          <a:lstStyle/>
          <a:p>
            <a:pPr lvl="1">
              <a:lnSpc>
                <a:spcPct val="80000"/>
              </a:lnSpc>
            </a:pPr>
            <a:r>
              <a:rPr lang="en-US" altLang="zh-CN" sz="2400" b="1" dirty="0" err="1"/>
              <a:t>Maekawa</a:t>
            </a:r>
            <a:r>
              <a:rPr lang="zh-CN" altLang="en-US" sz="2400" dirty="0">
                <a:latin typeface="Times New Roman" panose="02020603050405020304" pitchFamily="18" charset="0"/>
              </a:rPr>
              <a:t>算法伪码</a:t>
            </a:r>
          </a:p>
        </p:txBody>
      </p:sp>
      <p:sp>
        <p:nvSpPr>
          <p:cNvPr id="6" name="Rectangle 4"/>
          <p:cNvSpPr>
            <a:spLocks/>
          </p:cNvSpPr>
          <p:nvPr/>
        </p:nvSpPr>
        <p:spPr bwMode="auto">
          <a:xfrm>
            <a:off x="523875" y="1328738"/>
            <a:ext cx="4292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40" bIns="0"/>
          <a:lstStyle>
            <a:lvl1pPr marL="39688">
              <a:tabLst>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Lst>
              <a:defRPr sz="1200">
                <a:solidFill>
                  <a:schemeClr val="tx1"/>
                </a:solidFill>
                <a:latin typeface="Times" panose="02020603050405020304" pitchFamily="18" charset="0"/>
              </a:defRPr>
            </a:lvl1pPr>
            <a:lvl2pPr>
              <a:tabLst>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Lst>
              <a:defRPr sz="1200">
                <a:solidFill>
                  <a:schemeClr val="tx1"/>
                </a:solidFill>
                <a:latin typeface="Times" panose="02020603050405020304" pitchFamily="18" charset="0"/>
              </a:defRPr>
            </a:lvl2pPr>
            <a:lvl3pPr>
              <a:tabLst>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Lst>
              <a:defRPr sz="1200">
                <a:solidFill>
                  <a:schemeClr val="tx1"/>
                </a:solidFill>
                <a:latin typeface="Times" panose="02020603050405020304" pitchFamily="18" charset="0"/>
              </a:defRPr>
            </a:lvl3pPr>
            <a:lvl4pPr>
              <a:tabLst>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Lst>
              <a:defRPr sz="1200">
                <a:solidFill>
                  <a:schemeClr val="tx1"/>
                </a:solidFill>
                <a:latin typeface="Times" panose="02020603050405020304" pitchFamily="18" charset="0"/>
              </a:defRPr>
            </a:lvl4pPr>
            <a:lvl5pPr>
              <a:tabLst>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Lst>
              <a:defRPr sz="1200">
                <a:solidFill>
                  <a:schemeClr val="tx1"/>
                </a:solidFill>
                <a:latin typeface="Times" panose="02020603050405020304" pitchFamily="18" charset="0"/>
              </a:defRPr>
            </a:lvl5pPr>
            <a:lvl6pPr fontAlgn="base">
              <a:spcBef>
                <a:spcPct val="0"/>
              </a:spcBef>
              <a:spcAft>
                <a:spcPct val="0"/>
              </a:spcAft>
              <a:tabLst>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Lst>
              <a:defRPr sz="1200">
                <a:solidFill>
                  <a:schemeClr val="tx1"/>
                </a:solidFill>
                <a:latin typeface="Times" panose="02020603050405020304" pitchFamily="18" charset="0"/>
              </a:defRPr>
            </a:lvl6pPr>
            <a:lvl7pPr fontAlgn="base">
              <a:spcBef>
                <a:spcPct val="0"/>
              </a:spcBef>
              <a:spcAft>
                <a:spcPct val="0"/>
              </a:spcAft>
              <a:tabLst>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Lst>
              <a:defRPr sz="1200">
                <a:solidFill>
                  <a:schemeClr val="tx1"/>
                </a:solidFill>
                <a:latin typeface="Times" panose="02020603050405020304" pitchFamily="18" charset="0"/>
              </a:defRPr>
            </a:lvl7pPr>
            <a:lvl8pPr fontAlgn="base">
              <a:spcBef>
                <a:spcPct val="0"/>
              </a:spcBef>
              <a:spcAft>
                <a:spcPct val="0"/>
              </a:spcAft>
              <a:tabLst>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Lst>
              <a:defRPr sz="1200">
                <a:solidFill>
                  <a:schemeClr val="tx1"/>
                </a:solidFill>
                <a:latin typeface="Times" panose="02020603050405020304" pitchFamily="18" charset="0"/>
              </a:defRPr>
            </a:lvl8pPr>
            <a:lvl9pPr fontAlgn="base">
              <a:spcBef>
                <a:spcPct val="0"/>
              </a:spcBef>
              <a:spcAft>
                <a:spcPct val="0"/>
              </a:spcAft>
              <a:tabLst>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 pos="800100" algn="l"/>
                <a:tab pos="1181100" algn="l"/>
                <a:tab pos="1562100" algn="l"/>
                <a:tab pos="1866900" algn="l"/>
                <a:tab pos="228600" algn="l"/>
                <a:tab pos="431800" algn="l"/>
              </a:tabLst>
              <a:defRPr sz="1200">
                <a:solidFill>
                  <a:schemeClr val="tx1"/>
                </a:solidFill>
                <a:latin typeface="Times" panose="02020603050405020304" pitchFamily="18" charset="0"/>
              </a:defRPr>
            </a:lvl9pPr>
          </a:lstStyle>
          <a:p>
            <a:r>
              <a:rPr lang="en-US" altLang="zh-CN" sz="1700" i="1" dirty="0">
                <a:ea typeface="宋体" panose="02010600030101010101" pitchFamily="2" charset="-122"/>
                <a:cs typeface="Times" panose="02020603050405020304" pitchFamily="18" charset="0"/>
              </a:rPr>
              <a:t>On initialization</a:t>
            </a:r>
          </a:p>
          <a:p>
            <a:r>
              <a:rPr lang="en-US" altLang="zh-CN" sz="1700" i="1" dirty="0">
                <a:ea typeface="宋体" panose="02010600030101010101" pitchFamily="2" charset="-122"/>
                <a:cs typeface="Times" panose="02020603050405020304" pitchFamily="18" charset="0"/>
              </a:rPr>
              <a:t>	state</a:t>
            </a:r>
            <a:r>
              <a:rPr lang="en-US" altLang="zh-CN" sz="1700" dirty="0">
                <a:ea typeface="宋体" panose="02010600030101010101" pitchFamily="2" charset="-122"/>
                <a:cs typeface="Times" panose="02020603050405020304" pitchFamily="18" charset="0"/>
              </a:rPr>
              <a:t> := RELEASED;</a:t>
            </a:r>
          </a:p>
          <a:p>
            <a:r>
              <a:rPr lang="en-US" altLang="zh-CN" sz="1700" i="1" dirty="0">
                <a:ea typeface="宋体" panose="02010600030101010101" pitchFamily="2" charset="-122"/>
                <a:cs typeface="Times" panose="02020603050405020304" pitchFamily="18" charset="0"/>
              </a:rPr>
              <a:t>	voted</a:t>
            </a:r>
            <a:r>
              <a:rPr lang="en-US" altLang="zh-CN" sz="1700" dirty="0">
                <a:ea typeface="宋体" panose="02010600030101010101" pitchFamily="2" charset="-122"/>
                <a:cs typeface="Times" panose="02020603050405020304" pitchFamily="18" charset="0"/>
              </a:rPr>
              <a:t> := FALSE;</a:t>
            </a:r>
          </a:p>
          <a:p>
            <a:r>
              <a:rPr lang="en-US" altLang="zh-CN" sz="1700" i="1" dirty="0">
                <a:ea typeface="宋体" panose="02010600030101010101" pitchFamily="2" charset="-122"/>
                <a:cs typeface="Times" panose="02020603050405020304" pitchFamily="18" charset="0"/>
              </a:rPr>
              <a:t>For p</a:t>
            </a:r>
            <a:r>
              <a:rPr lang="en-US" altLang="zh-CN" sz="1700" i="1" baseline="-25000" dirty="0">
                <a:ea typeface="宋体" panose="02010600030101010101" pitchFamily="2" charset="-122"/>
                <a:cs typeface="Times" panose="02020603050405020304" pitchFamily="18" charset="0"/>
              </a:rPr>
              <a:t>i</a:t>
            </a:r>
            <a:r>
              <a:rPr lang="en-US" altLang="zh-CN" sz="1700" dirty="0">
                <a:ea typeface="宋体" panose="02010600030101010101" pitchFamily="2" charset="-122"/>
                <a:cs typeface="Times" panose="02020603050405020304" pitchFamily="18" charset="0"/>
              </a:rPr>
              <a:t> </a:t>
            </a:r>
            <a:r>
              <a:rPr lang="en-US" altLang="zh-CN" sz="1700" i="1" dirty="0">
                <a:ea typeface="宋体" panose="02010600030101010101" pitchFamily="2" charset="-122"/>
                <a:cs typeface="Times" panose="02020603050405020304" pitchFamily="18" charset="0"/>
              </a:rPr>
              <a:t>to enter the critical section</a:t>
            </a:r>
          </a:p>
          <a:p>
            <a:pPr>
              <a:lnSpc>
                <a:spcPct val="120000"/>
              </a:lnSpc>
            </a:pPr>
            <a:r>
              <a:rPr lang="en-US" altLang="zh-CN" sz="1700" i="1" dirty="0">
                <a:ea typeface="宋体" panose="02010600030101010101" pitchFamily="2" charset="-122"/>
                <a:cs typeface="Times" panose="02020603050405020304" pitchFamily="18" charset="0"/>
              </a:rPr>
              <a:t>	state</a:t>
            </a:r>
            <a:r>
              <a:rPr lang="en-US" altLang="zh-CN" sz="1700" dirty="0">
                <a:ea typeface="宋体" panose="02010600030101010101" pitchFamily="2" charset="-122"/>
                <a:cs typeface="Times" panose="02020603050405020304" pitchFamily="18" charset="0"/>
              </a:rPr>
              <a:t> := WANTED;</a:t>
            </a:r>
          </a:p>
          <a:p>
            <a:pPr>
              <a:lnSpc>
                <a:spcPct val="120000"/>
              </a:lnSpc>
            </a:pPr>
            <a:r>
              <a:rPr lang="en-US" altLang="zh-CN" sz="1700" dirty="0">
                <a:ea typeface="宋体" panose="02010600030101010101" pitchFamily="2" charset="-122"/>
                <a:cs typeface="Times" panose="02020603050405020304" pitchFamily="18" charset="0"/>
              </a:rPr>
              <a:t>	Multicast </a:t>
            </a:r>
            <a:r>
              <a:rPr lang="en-US" altLang="zh-CN" sz="1700" i="1" dirty="0">
                <a:ea typeface="宋体" panose="02010600030101010101" pitchFamily="2" charset="-122"/>
                <a:cs typeface="Times" panose="02020603050405020304" pitchFamily="18" charset="0"/>
              </a:rPr>
              <a:t>request</a:t>
            </a:r>
            <a:r>
              <a:rPr lang="en-US" altLang="zh-CN" sz="1700" dirty="0">
                <a:ea typeface="宋体" panose="02010600030101010101" pitchFamily="2" charset="-122"/>
                <a:cs typeface="Times" panose="02020603050405020304" pitchFamily="18" charset="0"/>
              </a:rPr>
              <a:t> to all processes in </a:t>
            </a:r>
            <a:r>
              <a:rPr lang="en-US" altLang="zh-CN" sz="1700" i="1" dirty="0">
                <a:ea typeface="宋体" panose="02010600030101010101" pitchFamily="2" charset="-122"/>
                <a:cs typeface="Times" panose="02020603050405020304" pitchFamily="18" charset="0"/>
              </a:rPr>
              <a:t>V</a:t>
            </a:r>
            <a:r>
              <a:rPr lang="en-US" altLang="zh-CN" sz="1700" i="1" baseline="-25000" dirty="0">
                <a:ea typeface="宋体" panose="02010600030101010101" pitchFamily="2" charset="-122"/>
                <a:cs typeface="Times" panose="02020603050405020304" pitchFamily="18" charset="0"/>
              </a:rPr>
              <a:t>i</a:t>
            </a:r>
            <a:r>
              <a:rPr lang="en-US" altLang="zh-CN" sz="1700" dirty="0">
                <a:ea typeface="宋体" panose="02010600030101010101" pitchFamily="2" charset="-122"/>
                <a:cs typeface="Times" panose="02020603050405020304" pitchFamily="18" charset="0"/>
              </a:rPr>
              <a:t>;</a:t>
            </a:r>
          </a:p>
          <a:p>
            <a:pPr>
              <a:lnSpc>
                <a:spcPct val="120000"/>
              </a:lnSpc>
            </a:pPr>
            <a:r>
              <a:rPr lang="en-US" altLang="zh-CN" sz="1700" i="1" dirty="0">
                <a:ea typeface="宋体" panose="02010600030101010101" pitchFamily="2" charset="-122"/>
                <a:cs typeface="Times" panose="02020603050405020304" pitchFamily="18" charset="0"/>
              </a:rPr>
              <a:t>	Wait until</a:t>
            </a:r>
            <a:r>
              <a:rPr lang="en-US" altLang="zh-CN" sz="1700" dirty="0">
                <a:ea typeface="宋体" panose="02010600030101010101" pitchFamily="2" charset="-122"/>
                <a:cs typeface="Times" panose="02020603050405020304" pitchFamily="18" charset="0"/>
              </a:rPr>
              <a:t> (number of replies received = </a:t>
            </a:r>
            <a:r>
              <a:rPr lang="en-US" altLang="zh-CN" sz="1700" i="1" dirty="0">
                <a:ea typeface="宋体" panose="02010600030101010101" pitchFamily="2" charset="-122"/>
                <a:cs typeface="Times" panose="02020603050405020304" pitchFamily="18" charset="0"/>
              </a:rPr>
              <a:t>K</a:t>
            </a:r>
            <a:r>
              <a:rPr lang="en-US" altLang="zh-CN" sz="1700" dirty="0">
                <a:ea typeface="宋体" panose="02010600030101010101" pitchFamily="2" charset="-122"/>
                <a:cs typeface="Times" panose="02020603050405020304" pitchFamily="18" charset="0"/>
              </a:rPr>
              <a:t>);</a:t>
            </a:r>
          </a:p>
          <a:p>
            <a:pPr>
              <a:lnSpc>
                <a:spcPct val="120000"/>
              </a:lnSpc>
            </a:pPr>
            <a:r>
              <a:rPr lang="en-US" altLang="zh-CN" sz="1700" i="1" dirty="0">
                <a:ea typeface="宋体" panose="02010600030101010101" pitchFamily="2" charset="-122"/>
                <a:cs typeface="Times" panose="02020603050405020304" pitchFamily="18" charset="0"/>
              </a:rPr>
              <a:t>	state</a:t>
            </a:r>
            <a:r>
              <a:rPr lang="en-US" altLang="zh-CN" sz="1700" dirty="0">
                <a:ea typeface="宋体" panose="02010600030101010101" pitchFamily="2" charset="-122"/>
                <a:cs typeface="Times" panose="02020603050405020304" pitchFamily="18" charset="0"/>
              </a:rPr>
              <a:t> := HELD;</a:t>
            </a:r>
          </a:p>
          <a:p>
            <a:pPr>
              <a:spcBef>
                <a:spcPts val="500"/>
              </a:spcBef>
            </a:pPr>
            <a:r>
              <a:rPr lang="en-US" altLang="zh-CN" sz="1700" i="1" dirty="0">
                <a:ea typeface="宋体" panose="02010600030101010101" pitchFamily="2" charset="-122"/>
                <a:cs typeface="Times" panose="02020603050405020304" pitchFamily="18" charset="0"/>
              </a:rPr>
              <a:t>On receipt</a:t>
            </a:r>
            <a:r>
              <a:rPr lang="en-US" altLang="zh-CN" sz="1700" dirty="0">
                <a:ea typeface="宋体" panose="02010600030101010101" pitchFamily="2" charset="-122"/>
                <a:cs typeface="Times" panose="02020603050405020304" pitchFamily="18" charset="0"/>
              </a:rPr>
              <a:t> </a:t>
            </a:r>
            <a:r>
              <a:rPr lang="en-US" altLang="zh-CN" sz="1700" i="1" dirty="0">
                <a:ea typeface="宋体" panose="02010600030101010101" pitchFamily="2" charset="-122"/>
                <a:cs typeface="Times" panose="02020603050405020304" pitchFamily="18" charset="0"/>
              </a:rPr>
              <a:t>of a request from</a:t>
            </a:r>
            <a:r>
              <a:rPr lang="en-US" altLang="zh-CN" sz="1700" dirty="0">
                <a:ea typeface="宋体" panose="02010600030101010101" pitchFamily="2" charset="-122"/>
                <a:cs typeface="Times" panose="02020603050405020304" pitchFamily="18" charset="0"/>
              </a:rPr>
              <a:t> </a:t>
            </a:r>
            <a:r>
              <a:rPr lang="en-US" altLang="zh-CN" sz="1700" i="1" dirty="0">
                <a:ea typeface="宋体" panose="02010600030101010101" pitchFamily="2" charset="-122"/>
                <a:cs typeface="Times" panose="02020603050405020304" pitchFamily="18" charset="0"/>
              </a:rPr>
              <a:t>p</a:t>
            </a:r>
            <a:r>
              <a:rPr lang="en-US" altLang="zh-CN" sz="1700" i="1" baseline="-25000" dirty="0">
                <a:ea typeface="宋体" panose="02010600030101010101" pitchFamily="2" charset="-122"/>
                <a:cs typeface="Times" panose="02020603050405020304" pitchFamily="18" charset="0"/>
              </a:rPr>
              <a:t>i</a:t>
            </a:r>
            <a:r>
              <a:rPr lang="en-US" altLang="zh-CN" sz="1700" i="1" dirty="0">
                <a:ea typeface="宋体" panose="02010600030101010101" pitchFamily="2" charset="-122"/>
                <a:cs typeface="Times" panose="02020603050405020304" pitchFamily="18" charset="0"/>
              </a:rPr>
              <a:t> at </a:t>
            </a:r>
            <a:r>
              <a:rPr lang="en-US" altLang="zh-CN" sz="1700" i="1" dirty="0" err="1">
                <a:ea typeface="宋体" panose="02010600030101010101" pitchFamily="2" charset="-122"/>
                <a:cs typeface="Times" panose="02020603050405020304" pitchFamily="18" charset="0"/>
              </a:rPr>
              <a:t>p</a:t>
            </a:r>
            <a:r>
              <a:rPr lang="en-US" altLang="zh-CN" sz="1700" i="1" baseline="-25000" dirty="0" err="1">
                <a:ea typeface="宋体" panose="02010600030101010101" pitchFamily="2" charset="-122"/>
                <a:cs typeface="Times" panose="02020603050405020304" pitchFamily="18" charset="0"/>
              </a:rPr>
              <a:t>j</a:t>
            </a:r>
            <a:endParaRPr lang="en-US" altLang="zh-CN" sz="1700" i="1" baseline="-25000" dirty="0">
              <a:ea typeface="宋体" panose="02010600030101010101" pitchFamily="2" charset="-122"/>
              <a:cs typeface="Times" panose="02020603050405020304" pitchFamily="18" charset="0"/>
            </a:endParaRPr>
          </a:p>
          <a:p>
            <a:r>
              <a:rPr lang="en-US" altLang="zh-CN" sz="1700" i="1" dirty="0">
                <a:ea typeface="宋体" panose="02010600030101010101" pitchFamily="2" charset="-122"/>
                <a:cs typeface="Times" panose="02020603050405020304" pitchFamily="18" charset="0"/>
              </a:rPr>
              <a:t>	if </a:t>
            </a:r>
            <a:r>
              <a:rPr lang="en-US" altLang="zh-CN" sz="1700" dirty="0">
                <a:ea typeface="宋体" panose="02010600030101010101" pitchFamily="2" charset="-122"/>
                <a:cs typeface="Times" panose="02020603050405020304" pitchFamily="18" charset="0"/>
              </a:rPr>
              <a:t>(</a:t>
            </a:r>
            <a:r>
              <a:rPr lang="en-US" altLang="zh-CN" sz="1700" i="1" dirty="0">
                <a:ea typeface="宋体" panose="02010600030101010101" pitchFamily="2" charset="-122"/>
                <a:cs typeface="Times" panose="02020603050405020304" pitchFamily="18" charset="0"/>
              </a:rPr>
              <a:t>state</a:t>
            </a:r>
            <a:r>
              <a:rPr lang="en-US" altLang="zh-CN" sz="1700" dirty="0">
                <a:ea typeface="宋体" panose="02010600030101010101" pitchFamily="2" charset="-122"/>
                <a:cs typeface="Times" panose="02020603050405020304" pitchFamily="18" charset="0"/>
              </a:rPr>
              <a:t> = HELD </a:t>
            </a:r>
            <a:r>
              <a:rPr lang="en-US" altLang="zh-CN" sz="1700" i="1" dirty="0">
                <a:ea typeface="宋体" panose="02010600030101010101" pitchFamily="2" charset="-122"/>
                <a:cs typeface="Times" panose="02020603050405020304" pitchFamily="18" charset="0"/>
              </a:rPr>
              <a:t>or</a:t>
            </a:r>
            <a:r>
              <a:rPr lang="en-US" altLang="zh-CN" sz="1700" dirty="0">
                <a:ea typeface="宋体" panose="02010600030101010101" pitchFamily="2" charset="-122"/>
                <a:cs typeface="Times" panose="02020603050405020304" pitchFamily="18" charset="0"/>
              </a:rPr>
              <a:t> </a:t>
            </a:r>
            <a:r>
              <a:rPr lang="en-US" altLang="zh-CN" sz="1700" i="1" dirty="0">
                <a:ea typeface="宋体" panose="02010600030101010101" pitchFamily="2" charset="-122"/>
                <a:cs typeface="Times" panose="02020603050405020304" pitchFamily="18" charset="0"/>
              </a:rPr>
              <a:t>voted</a:t>
            </a:r>
            <a:r>
              <a:rPr lang="en-US" altLang="zh-CN" sz="1700" dirty="0">
                <a:ea typeface="宋体" panose="02010600030101010101" pitchFamily="2" charset="-122"/>
                <a:cs typeface="Times" panose="02020603050405020304" pitchFamily="18" charset="0"/>
              </a:rPr>
              <a:t> = TRUE)</a:t>
            </a:r>
          </a:p>
          <a:p>
            <a:r>
              <a:rPr lang="en-US" altLang="zh-CN" sz="1700" i="1" dirty="0">
                <a:ea typeface="宋体" panose="02010600030101010101" pitchFamily="2" charset="-122"/>
                <a:cs typeface="Times" panose="02020603050405020304" pitchFamily="18" charset="0"/>
              </a:rPr>
              <a:t>	then</a:t>
            </a:r>
            <a:r>
              <a:rPr lang="en-US" altLang="zh-CN" sz="1700" b="1" dirty="0">
                <a:ea typeface="宋体" panose="02010600030101010101" pitchFamily="2" charset="-122"/>
                <a:cs typeface="Times" panose="02020603050405020304" pitchFamily="18" charset="0"/>
              </a:rPr>
              <a:t> </a:t>
            </a:r>
          </a:p>
          <a:p>
            <a:r>
              <a:rPr lang="en-US" altLang="zh-CN" sz="1700" dirty="0">
                <a:ea typeface="宋体" panose="02010600030101010101" pitchFamily="2" charset="-122"/>
                <a:cs typeface="Times" panose="02020603050405020304" pitchFamily="18" charset="0"/>
              </a:rPr>
              <a:t>		queue </a:t>
            </a:r>
            <a:r>
              <a:rPr lang="en-US" altLang="zh-CN" sz="1700" i="1" dirty="0">
                <a:ea typeface="宋体" panose="02010600030101010101" pitchFamily="2" charset="-122"/>
                <a:cs typeface="Times" panose="02020603050405020304" pitchFamily="18" charset="0"/>
              </a:rPr>
              <a:t>request</a:t>
            </a:r>
            <a:r>
              <a:rPr lang="en-US" altLang="zh-CN" sz="1700" dirty="0">
                <a:ea typeface="宋体" panose="02010600030101010101" pitchFamily="2" charset="-122"/>
                <a:cs typeface="Times" panose="02020603050405020304" pitchFamily="18" charset="0"/>
              </a:rPr>
              <a:t> from </a:t>
            </a:r>
            <a:r>
              <a:rPr lang="en-US" altLang="zh-CN" sz="1700" i="1" dirty="0">
                <a:ea typeface="宋体" panose="02010600030101010101" pitchFamily="2" charset="-122"/>
                <a:cs typeface="Times" panose="02020603050405020304" pitchFamily="18" charset="0"/>
              </a:rPr>
              <a:t>p</a:t>
            </a:r>
            <a:r>
              <a:rPr lang="en-US" altLang="zh-CN" sz="1700" i="1" baseline="-25000" dirty="0">
                <a:ea typeface="宋体" panose="02010600030101010101" pitchFamily="2" charset="-122"/>
                <a:cs typeface="Times" panose="02020603050405020304" pitchFamily="18" charset="0"/>
              </a:rPr>
              <a:t>i</a:t>
            </a:r>
            <a:r>
              <a:rPr lang="en-US" altLang="zh-CN" sz="1700" dirty="0">
                <a:ea typeface="宋体" panose="02010600030101010101" pitchFamily="2" charset="-122"/>
                <a:cs typeface="Times" panose="02020603050405020304" pitchFamily="18" charset="0"/>
              </a:rPr>
              <a:t> without replying; </a:t>
            </a:r>
          </a:p>
          <a:p>
            <a:r>
              <a:rPr lang="en-US" altLang="zh-CN" sz="1700" i="1" dirty="0">
                <a:ea typeface="宋体" panose="02010600030101010101" pitchFamily="2" charset="-122"/>
                <a:cs typeface="Times" panose="02020603050405020304" pitchFamily="18" charset="0"/>
              </a:rPr>
              <a:t>	else</a:t>
            </a:r>
            <a:r>
              <a:rPr lang="en-US" altLang="zh-CN" sz="1700" dirty="0">
                <a:ea typeface="宋体" panose="02010600030101010101" pitchFamily="2" charset="-122"/>
                <a:cs typeface="Times" panose="02020603050405020304" pitchFamily="18" charset="0"/>
              </a:rPr>
              <a:t> </a:t>
            </a:r>
          </a:p>
          <a:p>
            <a:r>
              <a:rPr lang="en-US" altLang="zh-CN" sz="1700" dirty="0">
                <a:ea typeface="宋体" panose="02010600030101010101" pitchFamily="2" charset="-122"/>
                <a:cs typeface="Times" panose="02020603050405020304" pitchFamily="18" charset="0"/>
              </a:rPr>
              <a:t>		send </a:t>
            </a:r>
            <a:r>
              <a:rPr lang="en-US" altLang="zh-CN" sz="1700" i="1" dirty="0">
                <a:ea typeface="宋体" panose="02010600030101010101" pitchFamily="2" charset="-122"/>
                <a:cs typeface="Times" panose="02020603050405020304" pitchFamily="18" charset="0"/>
              </a:rPr>
              <a:t>reply</a:t>
            </a:r>
            <a:r>
              <a:rPr lang="en-US" altLang="zh-CN" sz="1700" dirty="0">
                <a:ea typeface="宋体" panose="02010600030101010101" pitchFamily="2" charset="-122"/>
                <a:cs typeface="Times" panose="02020603050405020304" pitchFamily="18" charset="0"/>
              </a:rPr>
              <a:t> to </a:t>
            </a:r>
            <a:r>
              <a:rPr lang="en-US" altLang="zh-CN" sz="1700" i="1" dirty="0">
                <a:ea typeface="宋体" panose="02010600030101010101" pitchFamily="2" charset="-122"/>
                <a:cs typeface="Times" panose="02020603050405020304" pitchFamily="18" charset="0"/>
              </a:rPr>
              <a:t>p</a:t>
            </a:r>
            <a:r>
              <a:rPr lang="en-US" altLang="zh-CN" sz="1700" i="1" baseline="-25000" dirty="0">
                <a:ea typeface="宋体" panose="02010600030101010101" pitchFamily="2" charset="-122"/>
                <a:cs typeface="Times" panose="02020603050405020304" pitchFamily="18" charset="0"/>
              </a:rPr>
              <a:t>i</a:t>
            </a:r>
            <a:r>
              <a:rPr lang="en-US" altLang="zh-CN" sz="1700" dirty="0">
                <a:ea typeface="宋体" panose="02010600030101010101" pitchFamily="2" charset="-122"/>
                <a:cs typeface="Times" panose="02020603050405020304" pitchFamily="18" charset="0"/>
              </a:rPr>
              <a:t>;</a:t>
            </a:r>
          </a:p>
          <a:p>
            <a:r>
              <a:rPr lang="en-US" altLang="zh-CN" sz="1700" i="1" dirty="0">
                <a:ea typeface="宋体" panose="02010600030101010101" pitchFamily="2" charset="-122"/>
                <a:cs typeface="Times" panose="02020603050405020304" pitchFamily="18" charset="0"/>
              </a:rPr>
              <a:t>		voted</a:t>
            </a:r>
            <a:r>
              <a:rPr lang="en-US" altLang="zh-CN" sz="1700" dirty="0">
                <a:ea typeface="宋体" panose="02010600030101010101" pitchFamily="2" charset="-122"/>
                <a:cs typeface="Times" panose="02020603050405020304" pitchFamily="18" charset="0"/>
              </a:rPr>
              <a:t> := TRUE;</a:t>
            </a:r>
          </a:p>
          <a:p>
            <a:r>
              <a:rPr lang="en-US" altLang="zh-CN" sz="1700" i="1" dirty="0">
                <a:ea typeface="宋体" panose="02010600030101010101" pitchFamily="2" charset="-122"/>
                <a:cs typeface="Times" panose="02020603050405020304" pitchFamily="18" charset="0"/>
              </a:rPr>
              <a:t>	end if</a:t>
            </a:r>
          </a:p>
        </p:txBody>
      </p:sp>
      <p:sp>
        <p:nvSpPr>
          <p:cNvPr id="7" name="Rectangle 5"/>
          <p:cNvSpPr>
            <a:spLocks/>
          </p:cNvSpPr>
          <p:nvPr/>
        </p:nvSpPr>
        <p:spPr bwMode="auto">
          <a:xfrm>
            <a:off x="4991100" y="1341438"/>
            <a:ext cx="3937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40" bIns="0"/>
          <a:lstStyle>
            <a:lvl1pPr marL="39688">
              <a:tabLst>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Lst>
              <a:defRPr sz="1200">
                <a:solidFill>
                  <a:schemeClr val="tx1"/>
                </a:solidFill>
                <a:latin typeface="Times" panose="02020603050405020304" pitchFamily="18" charset="0"/>
              </a:defRPr>
            </a:lvl1pPr>
            <a:lvl2pPr>
              <a:tabLst>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Lst>
              <a:defRPr sz="1200">
                <a:solidFill>
                  <a:schemeClr val="tx1"/>
                </a:solidFill>
                <a:latin typeface="Times" panose="02020603050405020304" pitchFamily="18" charset="0"/>
              </a:defRPr>
            </a:lvl2pPr>
            <a:lvl3pPr>
              <a:tabLst>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Lst>
              <a:defRPr sz="1200">
                <a:solidFill>
                  <a:schemeClr val="tx1"/>
                </a:solidFill>
                <a:latin typeface="Times" panose="02020603050405020304" pitchFamily="18" charset="0"/>
              </a:defRPr>
            </a:lvl3pPr>
            <a:lvl4pPr>
              <a:tabLst>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Lst>
              <a:defRPr sz="1200">
                <a:solidFill>
                  <a:schemeClr val="tx1"/>
                </a:solidFill>
                <a:latin typeface="Times" panose="02020603050405020304" pitchFamily="18" charset="0"/>
              </a:defRPr>
            </a:lvl4pPr>
            <a:lvl5pPr>
              <a:tabLst>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Lst>
              <a:defRPr sz="1200">
                <a:solidFill>
                  <a:schemeClr val="tx1"/>
                </a:solidFill>
                <a:latin typeface="Times" panose="02020603050405020304" pitchFamily="18" charset="0"/>
              </a:defRPr>
            </a:lvl5pPr>
            <a:lvl6pPr fontAlgn="base">
              <a:spcBef>
                <a:spcPct val="0"/>
              </a:spcBef>
              <a:spcAft>
                <a:spcPct val="0"/>
              </a:spcAft>
              <a:tabLst>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Lst>
              <a:defRPr sz="1200">
                <a:solidFill>
                  <a:schemeClr val="tx1"/>
                </a:solidFill>
                <a:latin typeface="Times" panose="02020603050405020304" pitchFamily="18" charset="0"/>
              </a:defRPr>
            </a:lvl6pPr>
            <a:lvl7pPr fontAlgn="base">
              <a:spcBef>
                <a:spcPct val="0"/>
              </a:spcBef>
              <a:spcAft>
                <a:spcPct val="0"/>
              </a:spcAft>
              <a:tabLst>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Lst>
              <a:defRPr sz="1200">
                <a:solidFill>
                  <a:schemeClr val="tx1"/>
                </a:solidFill>
                <a:latin typeface="Times" panose="02020603050405020304" pitchFamily="18" charset="0"/>
              </a:defRPr>
            </a:lvl7pPr>
            <a:lvl8pPr fontAlgn="base">
              <a:spcBef>
                <a:spcPct val="0"/>
              </a:spcBef>
              <a:spcAft>
                <a:spcPct val="0"/>
              </a:spcAft>
              <a:tabLst>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Lst>
              <a:defRPr sz="1200">
                <a:solidFill>
                  <a:schemeClr val="tx1"/>
                </a:solidFill>
                <a:latin typeface="Times" panose="02020603050405020304" pitchFamily="18" charset="0"/>
              </a:defRPr>
            </a:lvl8pPr>
            <a:lvl9pPr fontAlgn="base">
              <a:spcBef>
                <a:spcPct val="0"/>
              </a:spcBef>
              <a:spcAft>
                <a:spcPct val="0"/>
              </a:spcAft>
              <a:tabLst>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 pos="800100" algn="l"/>
                <a:tab pos="1181100" algn="l"/>
                <a:tab pos="1866900" algn="l"/>
                <a:tab pos="228600" algn="l"/>
                <a:tab pos="431800" algn="l"/>
              </a:tabLst>
              <a:defRPr sz="1200">
                <a:solidFill>
                  <a:schemeClr val="tx1"/>
                </a:solidFill>
                <a:latin typeface="Times" panose="02020603050405020304" pitchFamily="18" charset="0"/>
              </a:defRPr>
            </a:lvl9pPr>
          </a:lstStyle>
          <a:p>
            <a:pPr>
              <a:spcBef>
                <a:spcPts val="1000"/>
              </a:spcBef>
            </a:pPr>
            <a:r>
              <a:rPr lang="en-US" altLang="zh-CN" sz="1700" i="1" dirty="0">
                <a:ea typeface="宋体" panose="02010600030101010101" pitchFamily="2" charset="-122"/>
                <a:cs typeface="Times" panose="02020603050405020304" pitchFamily="18" charset="0"/>
              </a:rPr>
              <a:t>For p</a:t>
            </a:r>
            <a:r>
              <a:rPr lang="en-US" altLang="zh-CN" sz="1700" i="1" baseline="-25000" dirty="0">
                <a:ea typeface="宋体" panose="02010600030101010101" pitchFamily="2" charset="-122"/>
                <a:cs typeface="Times" panose="02020603050405020304" pitchFamily="18" charset="0"/>
              </a:rPr>
              <a:t>i</a:t>
            </a:r>
            <a:r>
              <a:rPr lang="en-US" altLang="zh-CN" sz="1700" i="1" dirty="0">
                <a:ea typeface="宋体" panose="02010600030101010101" pitchFamily="2" charset="-122"/>
                <a:cs typeface="Times" panose="02020603050405020304" pitchFamily="18" charset="0"/>
              </a:rPr>
              <a:t> to exit the critical section</a:t>
            </a:r>
          </a:p>
          <a:p>
            <a:r>
              <a:rPr lang="en-US" altLang="zh-CN" sz="1700" i="1" dirty="0">
                <a:ea typeface="宋体" panose="02010600030101010101" pitchFamily="2" charset="-122"/>
                <a:cs typeface="Times" panose="02020603050405020304" pitchFamily="18" charset="0"/>
              </a:rPr>
              <a:t>	state</a:t>
            </a:r>
            <a:r>
              <a:rPr lang="en-US" altLang="zh-CN" sz="1700" dirty="0">
                <a:ea typeface="宋体" panose="02010600030101010101" pitchFamily="2" charset="-122"/>
                <a:cs typeface="Times" panose="02020603050405020304" pitchFamily="18" charset="0"/>
              </a:rPr>
              <a:t> := RELEASED;</a:t>
            </a:r>
          </a:p>
          <a:p>
            <a:r>
              <a:rPr lang="en-US" altLang="zh-CN" sz="1700" dirty="0">
                <a:ea typeface="宋体" panose="02010600030101010101" pitchFamily="2" charset="-122"/>
                <a:cs typeface="Times" panose="02020603050405020304" pitchFamily="18" charset="0"/>
              </a:rPr>
              <a:t>	Multicast </a:t>
            </a:r>
            <a:r>
              <a:rPr lang="en-US" altLang="zh-CN" sz="1700" i="1" dirty="0">
                <a:ea typeface="宋体" panose="02010600030101010101" pitchFamily="2" charset="-122"/>
                <a:cs typeface="Times" panose="02020603050405020304" pitchFamily="18" charset="0"/>
              </a:rPr>
              <a:t>release</a:t>
            </a:r>
            <a:r>
              <a:rPr lang="en-US" altLang="zh-CN" sz="1700" dirty="0">
                <a:ea typeface="宋体" panose="02010600030101010101" pitchFamily="2" charset="-122"/>
                <a:cs typeface="Times" panose="02020603050405020304" pitchFamily="18" charset="0"/>
              </a:rPr>
              <a:t> to all processes in </a:t>
            </a:r>
            <a:r>
              <a:rPr lang="en-US" altLang="zh-CN" sz="1700" i="1" dirty="0">
                <a:ea typeface="宋体" panose="02010600030101010101" pitchFamily="2" charset="-122"/>
                <a:cs typeface="Times" panose="02020603050405020304" pitchFamily="18" charset="0"/>
              </a:rPr>
              <a:t>V</a:t>
            </a:r>
            <a:r>
              <a:rPr lang="en-US" altLang="zh-CN" sz="1700" i="1" baseline="-25000" dirty="0">
                <a:ea typeface="宋体" panose="02010600030101010101" pitchFamily="2" charset="-122"/>
                <a:cs typeface="Times" panose="02020603050405020304" pitchFamily="18" charset="0"/>
              </a:rPr>
              <a:t>i</a:t>
            </a:r>
            <a:r>
              <a:rPr lang="en-US" altLang="zh-CN" sz="1700" dirty="0">
                <a:ea typeface="宋体" panose="02010600030101010101" pitchFamily="2" charset="-122"/>
                <a:cs typeface="Times" panose="02020603050405020304" pitchFamily="18" charset="0"/>
              </a:rPr>
              <a:t>;</a:t>
            </a:r>
          </a:p>
          <a:p>
            <a:pPr>
              <a:spcBef>
                <a:spcPts val="500"/>
              </a:spcBef>
            </a:pPr>
            <a:r>
              <a:rPr lang="en-US" altLang="zh-CN" sz="1700" i="1" dirty="0">
                <a:ea typeface="宋体" panose="02010600030101010101" pitchFamily="2" charset="-122"/>
                <a:cs typeface="Times" panose="02020603050405020304" pitchFamily="18" charset="0"/>
              </a:rPr>
              <a:t>On receipt</a:t>
            </a:r>
            <a:r>
              <a:rPr lang="en-US" altLang="zh-CN" sz="1700" dirty="0">
                <a:ea typeface="宋体" panose="02010600030101010101" pitchFamily="2" charset="-122"/>
                <a:cs typeface="Times" panose="02020603050405020304" pitchFamily="18" charset="0"/>
              </a:rPr>
              <a:t> </a:t>
            </a:r>
            <a:r>
              <a:rPr lang="en-US" altLang="zh-CN" sz="1700" i="1" dirty="0">
                <a:ea typeface="宋体" panose="02010600030101010101" pitchFamily="2" charset="-122"/>
                <a:cs typeface="Times" panose="02020603050405020304" pitchFamily="18" charset="0"/>
              </a:rPr>
              <a:t>of a release from</a:t>
            </a:r>
            <a:r>
              <a:rPr lang="en-US" altLang="zh-CN" sz="1700" dirty="0">
                <a:ea typeface="宋体" panose="02010600030101010101" pitchFamily="2" charset="-122"/>
                <a:cs typeface="Times" panose="02020603050405020304" pitchFamily="18" charset="0"/>
              </a:rPr>
              <a:t> </a:t>
            </a:r>
            <a:r>
              <a:rPr lang="en-US" altLang="zh-CN" sz="1700" i="1" dirty="0">
                <a:ea typeface="宋体" panose="02010600030101010101" pitchFamily="2" charset="-122"/>
                <a:cs typeface="Times" panose="02020603050405020304" pitchFamily="18" charset="0"/>
              </a:rPr>
              <a:t>p</a:t>
            </a:r>
            <a:r>
              <a:rPr lang="en-US" altLang="zh-CN" sz="1700" i="1" baseline="-25000" dirty="0">
                <a:ea typeface="宋体" panose="02010600030101010101" pitchFamily="2" charset="-122"/>
                <a:cs typeface="Times" panose="02020603050405020304" pitchFamily="18" charset="0"/>
              </a:rPr>
              <a:t>i</a:t>
            </a:r>
            <a:r>
              <a:rPr lang="en-US" altLang="zh-CN" sz="1700" i="1" dirty="0">
                <a:ea typeface="宋体" panose="02010600030101010101" pitchFamily="2" charset="-122"/>
                <a:cs typeface="Times" panose="02020603050405020304" pitchFamily="18" charset="0"/>
              </a:rPr>
              <a:t> at </a:t>
            </a:r>
            <a:r>
              <a:rPr lang="en-US" altLang="zh-CN" sz="1700" i="1" dirty="0" err="1">
                <a:ea typeface="宋体" panose="02010600030101010101" pitchFamily="2" charset="-122"/>
                <a:cs typeface="Times" panose="02020603050405020304" pitchFamily="18" charset="0"/>
              </a:rPr>
              <a:t>p</a:t>
            </a:r>
            <a:r>
              <a:rPr lang="en-US" altLang="zh-CN" sz="1700" i="1" baseline="-25000" dirty="0" err="1">
                <a:ea typeface="宋体" panose="02010600030101010101" pitchFamily="2" charset="-122"/>
                <a:cs typeface="Times" panose="02020603050405020304" pitchFamily="18" charset="0"/>
              </a:rPr>
              <a:t>j</a:t>
            </a:r>
            <a:endParaRPr lang="en-US" altLang="zh-CN" sz="1700" i="1" baseline="-25000" dirty="0">
              <a:ea typeface="宋体" panose="02010600030101010101" pitchFamily="2" charset="-122"/>
              <a:cs typeface="Times" panose="02020603050405020304" pitchFamily="18" charset="0"/>
            </a:endParaRPr>
          </a:p>
          <a:p>
            <a:r>
              <a:rPr lang="en-US" altLang="zh-CN" sz="1700" i="1" dirty="0">
                <a:ea typeface="宋体" panose="02010600030101010101" pitchFamily="2" charset="-122"/>
                <a:cs typeface="Times" panose="02020603050405020304" pitchFamily="18" charset="0"/>
              </a:rPr>
              <a:t>	if </a:t>
            </a:r>
            <a:r>
              <a:rPr lang="en-US" altLang="zh-CN" sz="1700" dirty="0">
                <a:ea typeface="宋体" panose="02010600030101010101" pitchFamily="2" charset="-122"/>
                <a:cs typeface="Times" panose="02020603050405020304" pitchFamily="18" charset="0"/>
              </a:rPr>
              <a:t>(queue of requests is non-empty)</a:t>
            </a:r>
          </a:p>
          <a:p>
            <a:r>
              <a:rPr lang="en-US" altLang="zh-CN" sz="1700" i="1" dirty="0">
                <a:ea typeface="宋体" panose="02010600030101010101" pitchFamily="2" charset="-122"/>
                <a:cs typeface="Times" panose="02020603050405020304" pitchFamily="18" charset="0"/>
              </a:rPr>
              <a:t>	then</a:t>
            </a:r>
            <a:r>
              <a:rPr lang="en-US" altLang="zh-CN" sz="1700" b="1" dirty="0">
                <a:ea typeface="宋体" panose="02010600030101010101" pitchFamily="2" charset="-122"/>
                <a:cs typeface="Times" panose="02020603050405020304" pitchFamily="18" charset="0"/>
              </a:rPr>
              <a:t> </a:t>
            </a:r>
          </a:p>
          <a:p>
            <a:r>
              <a:rPr lang="en-US" altLang="zh-CN" sz="1700" dirty="0">
                <a:ea typeface="宋体" panose="02010600030101010101" pitchFamily="2" charset="-122"/>
                <a:cs typeface="Times" panose="02020603050405020304" pitchFamily="18" charset="0"/>
              </a:rPr>
              <a:t>		remove head of queue – from </a:t>
            </a:r>
            <a:r>
              <a:rPr lang="en-US" altLang="zh-CN" sz="1700" i="1" dirty="0" err="1">
                <a:ea typeface="宋体" panose="02010600030101010101" pitchFamily="2" charset="-122"/>
                <a:cs typeface="Times" panose="02020603050405020304" pitchFamily="18" charset="0"/>
              </a:rPr>
              <a:t>p</a:t>
            </a:r>
            <a:r>
              <a:rPr lang="en-US" altLang="zh-CN" sz="1700" i="1" baseline="-25000" dirty="0" err="1">
                <a:ea typeface="宋体" panose="02010600030101010101" pitchFamily="2" charset="-122"/>
                <a:cs typeface="Times" panose="02020603050405020304" pitchFamily="18" charset="0"/>
              </a:rPr>
              <a:t>k</a:t>
            </a:r>
            <a:r>
              <a:rPr lang="en-US" altLang="zh-CN" sz="1700" dirty="0">
                <a:ea typeface="宋体" panose="02010600030101010101" pitchFamily="2" charset="-122"/>
                <a:cs typeface="Times" panose="02020603050405020304" pitchFamily="18" charset="0"/>
              </a:rPr>
              <a:t>, say; </a:t>
            </a:r>
          </a:p>
          <a:p>
            <a:r>
              <a:rPr lang="en-US" altLang="zh-CN" sz="1700" dirty="0">
                <a:ea typeface="宋体" panose="02010600030101010101" pitchFamily="2" charset="-122"/>
                <a:cs typeface="Times" panose="02020603050405020304" pitchFamily="18" charset="0"/>
              </a:rPr>
              <a:t>		send </a:t>
            </a:r>
            <a:r>
              <a:rPr lang="en-US" altLang="zh-CN" sz="1700" i="1" dirty="0">
                <a:ea typeface="宋体" panose="02010600030101010101" pitchFamily="2" charset="-122"/>
                <a:cs typeface="Times" panose="02020603050405020304" pitchFamily="18" charset="0"/>
              </a:rPr>
              <a:t>reply</a:t>
            </a:r>
            <a:r>
              <a:rPr lang="en-US" altLang="zh-CN" sz="1700" dirty="0">
                <a:ea typeface="宋体" panose="02010600030101010101" pitchFamily="2" charset="-122"/>
                <a:cs typeface="Times" panose="02020603050405020304" pitchFamily="18" charset="0"/>
              </a:rPr>
              <a:t> to </a:t>
            </a:r>
            <a:r>
              <a:rPr lang="en-US" altLang="zh-CN" sz="1700" i="1" dirty="0" err="1">
                <a:ea typeface="宋体" panose="02010600030101010101" pitchFamily="2" charset="-122"/>
                <a:cs typeface="Times" panose="02020603050405020304" pitchFamily="18" charset="0"/>
              </a:rPr>
              <a:t>p</a:t>
            </a:r>
            <a:r>
              <a:rPr lang="en-US" altLang="zh-CN" sz="1700" i="1" baseline="-25000" dirty="0" err="1">
                <a:ea typeface="宋体" panose="02010600030101010101" pitchFamily="2" charset="-122"/>
                <a:cs typeface="Times" panose="02020603050405020304" pitchFamily="18" charset="0"/>
              </a:rPr>
              <a:t>k</a:t>
            </a:r>
            <a:r>
              <a:rPr lang="en-US" altLang="zh-CN" sz="1700" dirty="0">
                <a:ea typeface="宋体" panose="02010600030101010101" pitchFamily="2" charset="-122"/>
                <a:cs typeface="Times" panose="02020603050405020304" pitchFamily="18" charset="0"/>
              </a:rPr>
              <a:t>;</a:t>
            </a:r>
          </a:p>
          <a:p>
            <a:r>
              <a:rPr lang="en-US" altLang="zh-CN" sz="1700" i="1" dirty="0">
                <a:ea typeface="宋体" panose="02010600030101010101" pitchFamily="2" charset="-122"/>
                <a:cs typeface="Times" panose="02020603050405020304" pitchFamily="18" charset="0"/>
              </a:rPr>
              <a:t>		voted</a:t>
            </a:r>
            <a:r>
              <a:rPr lang="en-US" altLang="zh-CN" sz="1700" dirty="0">
                <a:ea typeface="宋体" panose="02010600030101010101" pitchFamily="2" charset="-122"/>
                <a:cs typeface="Times" panose="02020603050405020304" pitchFamily="18" charset="0"/>
              </a:rPr>
              <a:t> := TRUE;</a:t>
            </a:r>
          </a:p>
          <a:p>
            <a:r>
              <a:rPr lang="en-US" altLang="zh-CN" sz="1700" i="1" dirty="0">
                <a:ea typeface="宋体" panose="02010600030101010101" pitchFamily="2" charset="-122"/>
                <a:cs typeface="Times" panose="02020603050405020304" pitchFamily="18" charset="0"/>
              </a:rPr>
              <a:t>	else</a:t>
            </a:r>
            <a:r>
              <a:rPr lang="en-US" altLang="zh-CN" sz="1700" dirty="0">
                <a:ea typeface="宋体" panose="02010600030101010101" pitchFamily="2" charset="-122"/>
                <a:cs typeface="Times" panose="02020603050405020304" pitchFamily="18" charset="0"/>
              </a:rPr>
              <a:t> </a:t>
            </a:r>
          </a:p>
          <a:p>
            <a:r>
              <a:rPr lang="en-US" altLang="zh-CN" sz="1700" i="1" dirty="0">
                <a:ea typeface="宋体" panose="02010600030101010101" pitchFamily="2" charset="-122"/>
                <a:cs typeface="Times" panose="02020603050405020304" pitchFamily="18" charset="0"/>
              </a:rPr>
              <a:t>		voted</a:t>
            </a:r>
            <a:r>
              <a:rPr lang="en-US" altLang="zh-CN" sz="1700" dirty="0">
                <a:ea typeface="宋体" panose="02010600030101010101" pitchFamily="2" charset="-122"/>
                <a:cs typeface="Times" panose="02020603050405020304" pitchFamily="18" charset="0"/>
              </a:rPr>
              <a:t> := FALSE;</a:t>
            </a:r>
          </a:p>
          <a:p>
            <a:r>
              <a:rPr lang="en-US" altLang="zh-CN" sz="1700" i="1" dirty="0">
                <a:ea typeface="宋体" panose="02010600030101010101" pitchFamily="2" charset="-122"/>
                <a:cs typeface="Times" panose="02020603050405020304" pitchFamily="18" charset="0"/>
              </a:rPr>
              <a:t>	end if</a:t>
            </a:r>
          </a:p>
        </p:txBody>
      </p:sp>
      <p:sp>
        <p:nvSpPr>
          <p:cNvPr id="8" name="Line 6"/>
          <p:cNvSpPr>
            <a:spLocks noChangeShapeType="1"/>
          </p:cNvSpPr>
          <p:nvPr/>
        </p:nvSpPr>
        <p:spPr bwMode="auto">
          <a:xfrm>
            <a:off x="4826000" y="1303338"/>
            <a:ext cx="1588" cy="4422775"/>
          </a:xfrm>
          <a:prstGeom prst="line">
            <a:avLst/>
          </a:prstGeom>
          <a:noFill/>
          <a:ln w="25400" cap="flat">
            <a:solidFill>
              <a:srgbClr val="FFCC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灯片编号占位符 8"/>
          <p:cNvSpPr>
            <a:spLocks noGrp="1"/>
          </p:cNvSpPr>
          <p:nvPr>
            <p:ph type="sldNum" sz="quarter" idx="12"/>
          </p:nvPr>
        </p:nvSpPr>
        <p:spPr/>
        <p:txBody>
          <a:bodyPr/>
          <a:lstStyle/>
          <a:p>
            <a:fld id="{4D4084D9-55F2-4E00-B75E-E42CB7218B8E}" type="slidenum">
              <a:rPr lang="zh-CN" altLang="en-US" smtClean="0"/>
              <a:t>50</a:t>
            </a:fld>
            <a:endParaRPr lang="zh-CN" altLang="en-US"/>
          </a:p>
        </p:txBody>
      </p:sp>
    </p:spTree>
    <p:extLst>
      <p:ext uri="{BB962C8B-B14F-4D97-AF65-F5344CB8AC3E}">
        <p14:creationId xmlns:p14="http://schemas.microsoft.com/office/powerpoint/2010/main" val="1668809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pPr lvl="1"/>
            <a:r>
              <a:rPr lang="en-US" altLang="zh-CN" sz="2400" dirty="0" err="1">
                <a:solidFill>
                  <a:schemeClr val="tx1"/>
                </a:solidFill>
                <a:latin typeface="Times New Roman" panose="02020603050405020304" pitchFamily="18" charset="0"/>
              </a:rPr>
              <a:t>Maekawa</a:t>
            </a:r>
            <a:r>
              <a:rPr lang="zh-CN" altLang="en-US" sz="2400" dirty="0">
                <a:solidFill>
                  <a:schemeClr val="tx1"/>
                </a:solidFill>
                <a:latin typeface="Times New Roman" panose="02020603050405020304" pitchFamily="18" charset="0"/>
              </a:rPr>
              <a:t>算法会产生死锁</a:t>
            </a:r>
          </a:p>
          <a:p>
            <a:pPr lvl="1">
              <a:buFont typeface="Wingdings" panose="05000000000000000000" pitchFamily="2" charset="2"/>
              <a:buNone/>
            </a:pPr>
            <a:r>
              <a:rPr lang="zh-CN" altLang="en-US" sz="2000" dirty="0">
                <a:solidFill>
                  <a:schemeClr val="tx1"/>
                </a:solidFill>
                <a:latin typeface="Times New Roman" panose="02020603050405020304" pitchFamily="18" charset="0"/>
              </a:rPr>
              <a:t>    三个进程</a:t>
            </a:r>
            <a:r>
              <a:rPr lang="en-US" altLang="zh-CN" sz="2000" dirty="0">
                <a:solidFill>
                  <a:schemeClr val="tx1"/>
                </a:solidFill>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1</a:t>
            </a:r>
            <a:r>
              <a:rPr lang="zh-CN" altLang="en-US" sz="2000" dirty="0">
                <a:solidFill>
                  <a:schemeClr val="tx1"/>
                </a:solidFill>
                <a:latin typeface="Times New Roman" panose="02020603050405020304" pitchFamily="18" charset="0"/>
              </a:rPr>
              <a:t>、</a:t>
            </a:r>
            <a:r>
              <a:rPr lang="en-US" altLang="zh-CN" sz="2000" dirty="0">
                <a:solidFill>
                  <a:schemeClr val="tx1"/>
                </a:solidFill>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2</a:t>
            </a:r>
            <a:r>
              <a:rPr lang="zh-CN" altLang="en-US" sz="2000" dirty="0">
                <a:solidFill>
                  <a:schemeClr val="tx1"/>
                </a:solidFill>
                <a:latin typeface="Times New Roman" panose="02020603050405020304" pitchFamily="18" charset="0"/>
              </a:rPr>
              <a:t>和</a:t>
            </a:r>
            <a:r>
              <a:rPr lang="en-US" altLang="zh-CN" sz="2000" dirty="0">
                <a:solidFill>
                  <a:schemeClr val="tx1"/>
                </a:solidFill>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3</a:t>
            </a:r>
            <a:r>
              <a:rPr lang="zh-CN" altLang="en-US" sz="2000" dirty="0">
                <a:solidFill>
                  <a:schemeClr val="tx1"/>
                </a:solidFill>
                <a:latin typeface="Times New Roman" panose="02020603050405020304" pitchFamily="18" charset="0"/>
              </a:rPr>
              <a:t>，且</a:t>
            </a:r>
            <a:r>
              <a:rPr lang="en-US" altLang="zh-CN" sz="2000" dirty="0">
                <a:solidFill>
                  <a:schemeClr val="tx1"/>
                </a:solidFill>
                <a:latin typeface="Times New Roman" panose="02020603050405020304" pitchFamily="18" charset="0"/>
              </a:rPr>
              <a:t>V</a:t>
            </a:r>
            <a:r>
              <a:rPr lang="en-US" altLang="zh-CN" sz="2000" baseline="-25000" dirty="0">
                <a:solidFill>
                  <a:schemeClr val="tx1"/>
                </a:solidFill>
                <a:latin typeface="Times New Roman" panose="02020603050405020304" pitchFamily="18" charset="0"/>
              </a:rPr>
              <a:t>1</a:t>
            </a:r>
            <a:r>
              <a:rPr lang="en-US" altLang="zh-CN" sz="2000" dirty="0">
                <a:solidFill>
                  <a:schemeClr val="tx1"/>
                </a:solidFill>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1</a:t>
            </a:r>
            <a:r>
              <a:rPr lang="en-US" altLang="zh-CN" sz="2000" dirty="0">
                <a:solidFill>
                  <a:schemeClr val="tx1"/>
                </a:solidFill>
                <a:latin typeface="Times New Roman" panose="02020603050405020304" pitchFamily="18" charset="0"/>
              </a:rPr>
              <a:t>, p</a:t>
            </a:r>
            <a:r>
              <a:rPr lang="en-US" altLang="zh-CN" sz="2000" baseline="-25000" dirty="0">
                <a:solidFill>
                  <a:schemeClr val="tx1"/>
                </a:solidFill>
                <a:latin typeface="Times New Roman" panose="02020603050405020304" pitchFamily="18" charset="0"/>
              </a:rPr>
              <a:t>2</a:t>
            </a:r>
            <a:r>
              <a:rPr lang="en-US" altLang="zh-CN" sz="2000" dirty="0">
                <a:solidFill>
                  <a:schemeClr val="tx1"/>
                </a:solidFill>
                <a:latin typeface="Times New Roman" panose="02020603050405020304" pitchFamily="18" charset="0"/>
              </a:rPr>
              <a:t>}</a:t>
            </a:r>
            <a:r>
              <a:rPr lang="zh-CN" altLang="en-US"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rPr>
              <a:t>V</a:t>
            </a:r>
            <a:r>
              <a:rPr lang="en-US" altLang="zh-CN" sz="2000" baseline="-25000" dirty="0">
                <a:solidFill>
                  <a:schemeClr val="tx1"/>
                </a:solidFill>
                <a:latin typeface="Times New Roman" panose="02020603050405020304" pitchFamily="18" charset="0"/>
              </a:rPr>
              <a:t>2</a:t>
            </a:r>
            <a:r>
              <a:rPr lang="en-US" altLang="zh-CN" sz="2000" dirty="0">
                <a:solidFill>
                  <a:schemeClr val="tx1"/>
                </a:solidFill>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2</a:t>
            </a:r>
            <a:r>
              <a:rPr lang="en-US" altLang="zh-CN" sz="2000" dirty="0">
                <a:solidFill>
                  <a:schemeClr val="tx1"/>
                </a:solidFill>
                <a:latin typeface="Times New Roman" panose="02020603050405020304" pitchFamily="18" charset="0"/>
              </a:rPr>
              <a:t>, p</a:t>
            </a:r>
            <a:r>
              <a:rPr lang="en-US" altLang="zh-CN" sz="2000" baseline="-25000" dirty="0">
                <a:solidFill>
                  <a:schemeClr val="tx1"/>
                </a:solidFill>
                <a:latin typeface="Times New Roman" panose="02020603050405020304" pitchFamily="18" charset="0"/>
              </a:rPr>
              <a:t>3</a:t>
            </a:r>
            <a:r>
              <a:rPr lang="en-US" altLang="zh-CN" sz="2000" dirty="0">
                <a:solidFill>
                  <a:schemeClr val="tx1"/>
                </a:solidFill>
                <a:latin typeface="Times New Roman" panose="02020603050405020304" pitchFamily="18" charset="0"/>
              </a:rPr>
              <a:t>}</a:t>
            </a:r>
            <a:r>
              <a:rPr lang="zh-CN" altLang="en-US"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rPr>
              <a:t>V</a:t>
            </a:r>
            <a:r>
              <a:rPr lang="en-US" altLang="zh-CN" sz="2000" baseline="-25000" dirty="0">
                <a:solidFill>
                  <a:schemeClr val="tx1"/>
                </a:solidFill>
                <a:latin typeface="Times New Roman" panose="02020603050405020304" pitchFamily="18" charset="0"/>
              </a:rPr>
              <a:t>3</a:t>
            </a:r>
            <a:r>
              <a:rPr lang="en-US" altLang="zh-CN" sz="2000" dirty="0">
                <a:solidFill>
                  <a:schemeClr val="tx1"/>
                </a:solidFill>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3</a:t>
            </a:r>
            <a:r>
              <a:rPr lang="en-US" altLang="zh-CN" sz="2000" dirty="0">
                <a:solidFill>
                  <a:schemeClr val="tx1"/>
                </a:solidFill>
                <a:latin typeface="Times New Roman" panose="02020603050405020304" pitchFamily="18" charset="0"/>
              </a:rPr>
              <a:t>, p</a:t>
            </a:r>
            <a:r>
              <a:rPr lang="en-US" altLang="zh-CN" sz="2000" baseline="-25000" dirty="0">
                <a:solidFill>
                  <a:schemeClr val="tx1"/>
                </a:solidFill>
                <a:latin typeface="Times New Roman" panose="02020603050405020304" pitchFamily="18" charset="0"/>
              </a:rPr>
              <a:t>1</a:t>
            </a:r>
            <a:r>
              <a:rPr lang="en-US" altLang="zh-CN" sz="2000" dirty="0">
                <a:solidFill>
                  <a:schemeClr val="tx1"/>
                </a:solidFill>
                <a:latin typeface="Times New Roman" panose="02020603050405020304" pitchFamily="18" charset="0"/>
              </a:rPr>
              <a:t>}</a:t>
            </a:r>
            <a:r>
              <a:rPr lang="zh-CN" altLang="en-US" sz="2000" dirty="0">
                <a:solidFill>
                  <a:schemeClr val="tx1"/>
                </a:solidFill>
                <a:latin typeface="Times New Roman" panose="02020603050405020304" pitchFamily="18" charset="0"/>
              </a:rPr>
              <a:t>。若三个进程并发请求进入临界区，考虑下列情况：</a:t>
            </a:r>
          </a:p>
          <a:p>
            <a:pPr lvl="1">
              <a:buFont typeface="Wingdings" panose="05000000000000000000" pitchFamily="2" charset="2"/>
              <a:buNone/>
            </a:pPr>
            <a:r>
              <a:rPr lang="zh-CN" altLang="en-US"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rPr>
              <a:t>1. p</a:t>
            </a:r>
            <a:r>
              <a:rPr lang="en-US" altLang="zh-CN" sz="2000" baseline="-25000" dirty="0">
                <a:solidFill>
                  <a:schemeClr val="tx1"/>
                </a:solidFill>
                <a:latin typeface="Times New Roman" panose="02020603050405020304" pitchFamily="18" charset="0"/>
              </a:rPr>
              <a:t>1</a:t>
            </a:r>
            <a:r>
              <a:rPr lang="zh-CN" altLang="en-US" sz="2000" dirty="0">
                <a:solidFill>
                  <a:schemeClr val="tx1"/>
                </a:solidFill>
                <a:latin typeface="Times New Roman" panose="02020603050405020304" pitchFamily="18" charset="0"/>
              </a:rPr>
              <a:t>应答了自己，但延缓</a:t>
            </a:r>
            <a:r>
              <a:rPr lang="en-US" altLang="zh-CN" sz="2000" dirty="0">
                <a:solidFill>
                  <a:schemeClr val="tx1"/>
                </a:solidFill>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2</a:t>
            </a:r>
            <a:r>
              <a:rPr lang="zh-CN" altLang="en-US" sz="2000" dirty="0">
                <a:solidFill>
                  <a:schemeClr val="tx1"/>
                </a:solidFill>
                <a:latin typeface="Times New Roman" panose="02020603050405020304" pitchFamily="18" charset="0"/>
              </a:rPr>
              <a:t>；</a:t>
            </a:r>
          </a:p>
          <a:p>
            <a:pPr lvl="1">
              <a:buFont typeface="Wingdings" panose="05000000000000000000" pitchFamily="2" charset="2"/>
              <a:buNone/>
            </a:pPr>
            <a:r>
              <a:rPr lang="zh-CN" altLang="en-US"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rPr>
              <a:t>2. p</a:t>
            </a:r>
            <a:r>
              <a:rPr lang="en-US" altLang="zh-CN" sz="2000" baseline="-25000" dirty="0">
                <a:solidFill>
                  <a:schemeClr val="tx1"/>
                </a:solidFill>
                <a:latin typeface="Times New Roman" panose="02020603050405020304" pitchFamily="18" charset="0"/>
              </a:rPr>
              <a:t>2</a:t>
            </a:r>
            <a:r>
              <a:rPr lang="zh-CN" altLang="en-US" sz="2000" dirty="0">
                <a:solidFill>
                  <a:schemeClr val="tx1"/>
                </a:solidFill>
                <a:latin typeface="Times New Roman" panose="02020603050405020304" pitchFamily="18" charset="0"/>
              </a:rPr>
              <a:t>应答了自己，但延缓</a:t>
            </a:r>
            <a:r>
              <a:rPr lang="en-US" altLang="zh-CN" sz="2000" dirty="0">
                <a:solidFill>
                  <a:schemeClr val="tx1"/>
                </a:solidFill>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3</a:t>
            </a:r>
            <a:r>
              <a:rPr lang="zh-CN" altLang="en-US" sz="2000" dirty="0">
                <a:solidFill>
                  <a:schemeClr val="tx1"/>
                </a:solidFill>
                <a:latin typeface="Times New Roman" panose="02020603050405020304" pitchFamily="18" charset="0"/>
              </a:rPr>
              <a:t>；</a:t>
            </a:r>
          </a:p>
          <a:p>
            <a:pPr lvl="1">
              <a:buFont typeface="Wingdings" panose="05000000000000000000" pitchFamily="2" charset="2"/>
              <a:buNone/>
            </a:pPr>
            <a:r>
              <a:rPr lang="zh-CN" altLang="en-US"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rPr>
              <a:t>3. p</a:t>
            </a:r>
            <a:r>
              <a:rPr lang="en-US" altLang="zh-CN" sz="2000" baseline="-25000" dirty="0">
                <a:solidFill>
                  <a:schemeClr val="tx1"/>
                </a:solidFill>
                <a:latin typeface="Times New Roman" panose="02020603050405020304" pitchFamily="18" charset="0"/>
              </a:rPr>
              <a:t>3</a:t>
            </a:r>
            <a:r>
              <a:rPr lang="zh-CN" altLang="en-US" sz="2000" dirty="0">
                <a:solidFill>
                  <a:schemeClr val="tx1"/>
                </a:solidFill>
                <a:latin typeface="Times New Roman" panose="02020603050405020304" pitchFamily="18" charset="0"/>
              </a:rPr>
              <a:t>应答了自己，但延缓</a:t>
            </a:r>
            <a:r>
              <a:rPr lang="en-US" altLang="zh-CN" sz="2000" dirty="0">
                <a:solidFill>
                  <a:schemeClr val="tx1"/>
                </a:solidFill>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1</a:t>
            </a:r>
            <a:r>
              <a:rPr lang="zh-CN" altLang="en-US" sz="2000" dirty="0">
                <a:solidFill>
                  <a:schemeClr val="tx1"/>
                </a:solidFill>
                <a:latin typeface="Times New Roman" panose="02020603050405020304" pitchFamily="18" charset="0"/>
              </a:rPr>
              <a:t>。</a:t>
            </a:r>
          </a:p>
          <a:p>
            <a:endParaRPr lang="zh-CN" altLang="en-US" dirty="0"/>
          </a:p>
        </p:txBody>
      </p:sp>
      <p:grpSp>
        <p:nvGrpSpPr>
          <p:cNvPr id="4" name="Group 22"/>
          <p:cNvGrpSpPr>
            <a:grpSpLocks/>
          </p:cNvGrpSpPr>
          <p:nvPr/>
        </p:nvGrpSpPr>
        <p:grpSpPr bwMode="auto">
          <a:xfrm>
            <a:off x="1573846" y="4042259"/>
            <a:ext cx="6042025" cy="2286000"/>
            <a:chOff x="884" y="2659"/>
            <a:chExt cx="3806" cy="1440"/>
          </a:xfrm>
        </p:grpSpPr>
        <p:sp>
          <p:nvSpPr>
            <p:cNvPr id="5" name="Freeform 14"/>
            <p:cNvSpPr>
              <a:spLocks noChangeAspect="1"/>
            </p:cNvSpPr>
            <p:nvPr/>
          </p:nvSpPr>
          <p:spPr bwMode="auto">
            <a:xfrm>
              <a:off x="2468" y="2659"/>
              <a:ext cx="1286" cy="1440"/>
            </a:xfrm>
            <a:custGeom>
              <a:avLst/>
              <a:gdLst>
                <a:gd name="T0" fmla="*/ 184 w 2144"/>
                <a:gd name="T1" fmla="*/ 216 h 2400"/>
                <a:gd name="T2" fmla="*/ 760 w 2144"/>
                <a:gd name="T3" fmla="*/ 264 h 2400"/>
                <a:gd name="T4" fmla="*/ 1960 w 2144"/>
                <a:gd name="T5" fmla="*/ 1800 h 2400"/>
                <a:gd name="T6" fmla="*/ 1864 w 2144"/>
                <a:gd name="T7" fmla="*/ 2232 h 2400"/>
                <a:gd name="T8" fmla="*/ 1288 w 2144"/>
                <a:gd name="T9" fmla="*/ 2184 h 2400"/>
                <a:gd name="T10" fmla="*/ 184 w 2144"/>
                <a:gd name="T11" fmla="*/ 936 h 2400"/>
                <a:gd name="T12" fmla="*/ 184 w 2144"/>
                <a:gd name="T13" fmla="*/ 216 h 2400"/>
              </a:gdLst>
              <a:ahLst/>
              <a:cxnLst>
                <a:cxn ang="0">
                  <a:pos x="T0" y="T1"/>
                </a:cxn>
                <a:cxn ang="0">
                  <a:pos x="T2" y="T3"/>
                </a:cxn>
                <a:cxn ang="0">
                  <a:pos x="T4" y="T5"/>
                </a:cxn>
                <a:cxn ang="0">
                  <a:pos x="T6" y="T7"/>
                </a:cxn>
                <a:cxn ang="0">
                  <a:pos x="T8" y="T9"/>
                </a:cxn>
                <a:cxn ang="0">
                  <a:pos x="T10" y="T11"/>
                </a:cxn>
                <a:cxn ang="0">
                  <a:pos x="T12" y="T13"/>
                </a:cxn>
              </a:cxnLst>
              <a:rect l="0" t="0" r="r" b="b"/>
              <a:pathLst>
                <a:path w="2144" h="2400">
                  <a:moveTo>
                    <a:pt x="184" y="216"/>
                  </a:moveTo>
                  <a:cubicBezTo>
                    <a:pt x="280" y="104"/>
                    <a:pt x="464" y="0"/>
                    <a:pt x="760" y="264"/>
                  </a:cubicBezTo>
                  <a:cubicBezTo>
                    <a:pt x="1056" y="528"/>
                    <a:pt x="1776" y="1472"/>
                    <a:pt x="1960" y="1800"/>
                  </a:cubicBezTo>
                  <a:cubicBezTo>
                    <a:pt x="2144" y="2128"/>
                    <a:pt x="1976" y="2168"/>
                    <a:pt x="1864" y="2232"/>
                  </a:cubicBezTo>
                  <a:cubicBezTo>
                    <a:pt x="1752" y="2296"/>
                    <a:pt x="1568" y="2400"/>
                    <a:pt x="1288" y="2184"/>
                  </a:cubicBezTo>
                  <a:cubicBezTo>
                    <a:pt x="1008" y="1968"/>
                    <a:pt x="368" y="1264"/>
                    <a:pt x="184" y="936"/>
                  </a:cubicBezTo>
                  <a:cubicBezTo>
                    <a:pt x="0" y="608"/>
                    <a:pt x="88" y="328"/>
                    <a:pt x="184" y="216"/>
                  </a:cubicBezTo>
                  <a:close/>
                </a:path>
              </a:pathLst>
            </a:custGeom>
            <a:noFill/>
            <a:ln w="952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 name="Freeform 15"/>
            <p:cNvSpPr>
              <a:spLocks noChangeAspect="1"/>
            </p:cNvSpPr>
            <p:nvPr/>
          </p:nvSpPr>
          <p:spPr bwMode="auto">
            <a:xfrm>
              <a:off x="1801" y="2659"/>
              <a:ext cx="1199" cy="1440"/>
            </a:xfrm>
            <a:custGeom>
              <a:avLst/>
              <a:gdLst>
                <a:gd name="T0" fmla="*/ 1776 w 2000"/>
                <a:gd name="T1" fmla="*/ 168 h 2400"/>
                <a:gd name="T2" fmla="*/ 1296 w 2000"/>
                <a:gd name="T3" fmla="*/ 216 h 2400"/>
                <a:gd name="T4" fmla="*/ 192 w 2000"/>
                <a:gd name="T5" fmla="*/ 1464 h 2400"/>
                <a:gd name="T6" fmla="*/ 144 w 2000"/>
                <a:gd name="T7" fmla="*/ 2088 h 2400"/>
                <a:gd name="T8" fmla="*/ 720 w 2000"/>
                <a:gd name="T9" fmla="*/ 2184 h 2400"/>
                <a:gd name="T10" fmla="*/ 1824 w 2000"/>
                <a:gd name="T11" fmla="*/ 792 h 2400"/>
                <a:gd name="T12" fmla="*/ 1776 w 2000"/>
                <a:gd name="T13" fmla="*/ 168 h 2400"/>
              </a:gdLst>
              <a:ahLst/>
              <a:cxnLst>
                <a:cxn ang="0">
                  <a:pos x="T0" y="T1"/>
                </a:cxn>
                <a:cxn ang="0">
                  <a:pos x="T2" y="T3"/>
                </a:cxn>
                <a:cxn ang="0">
                  <a:pos x="T4" y="T5"/>
                </a:cxn>
                <a:cxn ang="0">
                  <a:pos x="T6" y="T7"/>
                </a:cxn>
                <a:cxn ang="0">
                  <a:pos x="T8" y="T9"/>
                </a:cxn>
                <a:cxn ang="0">
                  <a:pos x="T10" y="T11"/>
                </a:cxn>
                <a:cxn ang="0">
                  <a:pos x="T12" y="T13"/>
                </a:cxn>
              </a:cxnLst>
              <a:rect l="0" t="0" r="r" b="b"/>
              <a:pathLst>
                <a:path w="2000" h="2400">
                  <a:moveTo>
                    <a:pt x="1776" y="168"/>
                  </a:moveTo>
                  <a:cubicBezTo>
                    <a:pt x="1688" y="72"/>
                    <a:pt x="1560" y="0"/>
                    <a:pt x="1296" y="216"/>
                  </a:cubicBezTo>
                  <a:cubicBezTo>
                    <a:pt x="1032" y="432"/>
                    <a:pt x="384" y="1152"/>
                    <a:pt x="192" y="1464"/>
                  </a:cubicBezTo>
                  <a:cubicBezTo>
                    <a:pt x="0" y="1776"/>
                    <a:pt x="56" y="1968"/>
                    <a:pt x="144" y="2088"/>
                  </a:cubicBezTo>
                  <a:cubicBezTo>
                    <a:pt x="232" y="2208"/>
                    <a:pt x="440" y="2400"/>
                    <a:pt x="720" y="2184"/>
                  </a:cubicBezTo>
                  <a:cubicBezTo>
                    <a:pt x="1000" y="1968"/>
                    <a:pt x="1648" y="1128"/>
                    <a:pt x="1824" y="792"/>
                  </a:cubicBezTo>
                  <a:cubicBezTo>
                    <a:pt x="2000" y="456"/>
                    <a:pt x="1864" y="264"/>
                    <a:pt x="1776" y="168"/>
                  </a:cubicBezTo>
                  <a:close/>
                </a:path>
              </a:pathLst>
            </a:custGeom>
            <a:noFill/>
            <a:ln w="952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 name="Group 5"/>
            <p:cNvGrpSpPr>
              <a:grpSpLocks noChangeAspect="1"/>
            </p:cNvGrpSpPr>
            <p:nvPr/>
          </p:nvGrpSpPr>
          <p:grpSpPr bwMode="auto">
            <a:xfrm>
              <a:off x="2578" y="2851"/>
              <a:ext cx="288" cy="250"/>
              <a:chOff x="2352" y="1152"/>
              <a:chExt cx="480" cy="416"/>
            </a:xfrm>
          </p:grpSpPr>
          <p:sp>
            <p:nvSpPr>
              <p:cNvPr id="18" name="Oval 6"/>
              <p:cNvSpPr>
                <a:spLocks noChangeAspect="1" noChangeArrowheads="1"/>
              </p:cNvSpPr>
              <p:nvPr/>
            </p:nvSpPr>
            <p:spPr bwMode="auto">
              <a:xfrm>
                <a:off x="2400" y="1152"/>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Text Box 7"/>
              <p:cNvSpPr txBox="1">
                <a:spLocks noChangeAspect="1" noChangeArrowheads="1"/>
              </p:cNvSpPr>
              <p:nvPr/>
            </p:nvSpPr>
            <p:spPr bwMode="auto">
              <a:xfrm>
                <a:off x="2352" y="1200"/>
                <a:ext cx="48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kumimoji="1" lang="en-US" altLang="zh-CN" sz="2000" b="0" dirty="0">
                    <a:latin typeface="Times" panose="02020603050405020304" pitchFamily="18" charset="0"/>
                  </a:rPr>
                  <a:t>p</a:t>
                </a:r>
                <a:r>
                  <a:rPr kumimoji="1" lang="en-US" altLang="zh-CN" sz="2000" b="0" baseline="-25000" dirty="0">
                    <a:latin typeface="Times" panose="02020603050405020304" pitchFamily="18" charset="0"/>
                  </a:rPr>
                  <a:t>1</a:t>
                </a:r>
              </a:p>
            </p:txBody>
          </p:sp>
        </p:grpSp>
        <p:grpSp>
          <p:nvGrpSpPr>
            <p:cNvPr id="8" name="Group 8"/>
            <p:cNvGrpSpPr>
              <a:grpSpLocks noChangeAspect="1"/>
            </p:cNvGrpSpPr>
            <p:nvPr/>
          </p:nvGrpSpPr>
          <p:grpSpPr bwMode="auto">
            <a:xfrm>
              <a:off x="1945" y="3624"/>
              <a:ext cx="288" cy="250"/>
              <a:chOff x="2352" y="1152"/>
              <a:chExt cx="480" cy="418"/>
            </a:xfrm>
          </p:grpSpPr>
          <p:sp>
            <p:nvSpPr>
              <p:cNvPr id="16" name="Oval 9"/>
              <p:cNvSpPr>
                <a:spLocks noChangeAspect="1" noChangeArrowheads="1"/>
              </p:cNvSpPr>
              <p:nvPr/>
            </p:nvSpPr>
            <p:spPr bwMode="auto">
              <a:xfrm>
                <a:off x="2400" y="1152"/>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Text Box 10"/>
              <p:cNvSpPr txBox="1">
                <a:spLocks noChangeAspect="1" noChangeArrowheads="1"/>
              </p:cNvSpPr>
              <p:nvPr/>
            </p:nvSpPr>
            <p:spPr bwMode="auto">
              <a:xfrm>
                <a:off x="2352" y="1200"/>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kumimoji="1" lang="en-US" altLang="zh-CN" sz="2000" b="0">
                    <a:latin typeface="Times" panose="02020603050405020304" pitchFamily="18" charset="0"/>
                  </a:rPr>
                  <a:t>p</a:t>
                </a:r>
                <a:r>
                  <a:rPr kumimoji="1" lang="en-US" altLang="zh-CN" sz="2000" b="0" baseline="-25000">
                    <a:latin typeface="Times" panose="02020603050405020304" pitchFamily="18" charset="0"/>
                  </a:rPr>
                  <a:t>2</a:t>
                </a:r>
              </a:p>
            </p:txBody>
          </p:sp>
        </p:grpSp>
        <p:grpSp>
          <p:nvGrpSpPr>
            <p:cNvPr id="9" name="Group 11"/>
            <p:cNvGrpSpPr>
              <a:grpSpLocks noChangeAspect="1"/>
            </p:cNvGrpSpPr>
            <p:nvPr/>
          </p:nvGrpSpPr>
          <p:grpSpPr bwMode="auto">
            <a:xfrm>
              <a:off x="3269" y="3681"/>
              <a:ext cx="288" cy="250"/>
              <a:chOff x="2352" y="1152"/>
              <a:chExt cx="480" cy="416"/>
            </a:xfrm>
          </p:grpSpPr>
          <p:sp>
            <p:nvSpPr>
              <p:cNvPr id="14" name="Oval 12"/>
              <p:cNvSpPr>
                <a:spLocks noChangeAspect="1" noChangeArrowheads="1"/>
              </p:cNvSpPr>
              <p:nvPr/>
            </p:nvSpPr>
            <p:spPr bwMode="auto">
              <a:xfrm>
                <a:off x="2400" y="1152"/>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spAutoFit/>
              </a:bodyPr>
              <a:lstStyle/>
              <a:p>
                <a:endParaRPr lang="zh-CN" altLang="en-US"/>
              </a:p>
            </p:txBody>
          </p:sp>
          <p:sp>
            <p:nvSpPr>
              <p:cNvPr id="15" name="Text Box 13"/>
              <p:cNvSpPr txBox="1">
                <a:spLocks noChangeAspect="1" noChangeArrowheads="1"/>
              </p:cNvSpPr>
              <p:nvPr/>
            </p:nvSpPr>
            <p:spPr bwMode="auto">
              <a:xfrm>
                <a:off x="2352" y="1200"/>
                <a:ext cx="48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kumimoji="1" lang="en-US" altLang="zh-CN" sz="2000" b="0">
                    <a:latin typeface="Times" panose="02020603050405020304" pitchFamily="18" charset="0"/>
                  </a:rPr>
                  <a:t>p</a:t>
                </a:r>
                <a:r>
                  <a:rPr kumimoji="1" lang="en-US" altLang="zh-CN" sz="2000" b="0" baseline="-25000">
                    <a:latin typeface="Times" panose="02020603050405020304" pitchFamily="18" charset="0"/>
                  </a:rPr>
                  <a:t>3</a:t>
                </a:r>
              </a:p>
            </p:txBody>
          </p:sp>
        </p:grpSp>
        <p:sp>
          <p:nvSpPr>
            <p:cNvPr id="10" name="Freeform 16"/>
            <p:cNvSpPr>
              <a:spLocks noChangeAspect="1"/>
            </p:cNvSpPr>
            <p:nvPr/>
          </p:nvSpPr>
          <p:spPr bwMode="auto">
            <a:xfrm>
              <a:off x="1791" y="3504"/>
              <a:ext cx="2011" cy="561"/>
            </a:xfrm>
            <a:custGeom>
              <a:avLst/>
              <a:gdLst>
                <a:gd name="T0" fmla="*/ 16 w 3352"/>
                <a:gd name="T1" fmla="*/ 440 h 936"/>
                <a:gd name="T2" fmla="*/ 448 w 3352"/>
                <a:gd name="T3" fmla="*/ 56 h 936"/>
                <a:gd name="T4" fmla="*/ 2704 w 3352"/>
                <a:gd name="T5" fmla="*/ 104 h 936"/>
                <a:gd name="T6" fmla="*/ 3328 w 3352"/>
                <a:gd name="T7" fmla="*/ 392 h 936"/>
                <a:gd name="T8" fmla="*/ 2848 w 3352"/>
                <a:gd name="T9" fmla="*/ 872 h 936"/>
                <a:gd name="T10" fmla="*/ 496 w 3352"/>
                <a:gd name="T11" fmla="*/ 776 h 936"/>
                <a:gd name="T12" fmla="*/ 16 w 3352"/>
                <a:gd name="T13" fmla="*/ 440 h 936"/>
              </a:gdLst>
              <a:ahLst/>
              <a:cxnLst>
                <a:cxn ang="0">
                  <a:pos x="T0" y="T1"/>
                </a:cxn>
                <a:cxn ang="0">
                  <a:pos x="T2" y="T3"/>
                </a:cxn>
                <a:cxn ang="0">
                  <a:pos x="T4" y="T5"/>
                </a:cxn>
                <a:cxn ang="0">
                  <a:pos x="T6" y="T7"/>
                </a:cxn>
                <a:cxn ang="0">
                  <a:pos x="T8" y="T9"/>
                </a:cxn>
                <a:cxn ang="0">
                  <a:pos x="T10" y="T11"/>
                </a:cxn>
                <a:cxn ang="0">
                  <a:pos x="T12" y="T13"/>
                </a:cxn>
              </a:cxnLst>
              <a:rect l="0" t="0" r="r" b="b"/>
              <a:pathLst>
                <a:path w="3352" h="936">
                  <a:moveTo>
                    <a:pt x="16" y="440"/>
                  </a:moveTo>
                  <a:cubicBezTo>
                    <a:pt x="8" y="320"/>
                    <a:pt x="0" y="112"/>
                    <a:pt x="448" y="56"/>
                  </a:cubicBezTo>
                  <a:cubicBezTo>
                    <a:pt x="896" y="0"/>
                    <a:pt x="2224" y="48"/>
                    <a:pt x="2704" y="104"/>
                  </a:cubicBezTo>
                  <a:cubicBezTo>
                    <a:pt x="3184" y="160"/>
                    <a:pt x="3304" y="264"/>
                    <a:pt x="3328" y="392"/>
                  </a:cubicBezTo>
                  <a:cubicBezTo>
                    <a:pt x="3352" y="520"/>
                    <a:pt x="3320" y="808"/>
                    <a:pt x="2848" y="872"/>
                  </a:cubicBezTo>
                  <a:cubicBezTo>
                    <a:pt x="2376" y="936"/>
                    <a:pt x="968" y="848"/>
                    <a:pt x="496" y="776"/>
                  </a:cubicBezTo>
                  <a:cubicBezTo>
                    <a:pt x="24" y="704"/>
                    <a:pt x="24" y="560"/>
                    <a:pt x="16" y="440"/>
                  </a:cubicBezTo>
                  <a:close/>
                </a:path>
              </a:pathLst>
            </a:custGeom>
            <a:noFill/>
            <a:ln w="952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Text Box 19"/>
            <p:cNvSpPr txBox="1">
              <a:spLocks noChangeArrowheads="1"/>
            </p:cNvSpPr>
            <p:nvPr/>
          </p:nvSpPr>
          <p:spPr bwMode="auto">
            <a:xfrm>
              <a:off x="884" y="3657"/>
              <a:ext cx="9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600" b="0" i="1">
                  <a:latin typeface="Times" panose="02020603050405020304" pitchFamily="18" charset="0"/>
                </a:rPr>
                <a:t>Voted=</a:t>
              </a:r>
              <a:r>
                <a:rPr kumimoji="1" lang="en-US" altLang="zh-CN" sz="1600" b="0">
                  <a:latin typeface="Times" panose="02020603050405020304" pitchFamily="18" charset="0"/>
                </a:rPr>
                <a:t>TRUE</a:t>
              </a:r>
              <a:endParaRPr kumimoji="1" lang="en-US" altLang="zh-CN" sz="1600" b="0" baseline="-25000">
                <a:latin typeface="Times" panose="02020603050405020304" pitchFamily="18" charset="0"/>
              </a:endParaRPr>
            </a:p>
          </p:txBody>
        </p:sp>
        <p:sp>
          <p:nvSpPr>
            <p:cNvPr id="12" name="Text Box 20"/>
            <p:cNvSpPr txBox="1">
              <a:spLocks noChangeArrowheads="1"/>
            </p:cNvSpPr>
            <p:nvPr/>
          </p:nvSpPr>
          <p:spPr bwMode="auto">
            <a:xfrm>
              <a:off x="3787" y="3702"/>
              <a:ext cx="9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600" b="0" i="1">
                  <a:latin typeface="Times" panose="02020603050405020304" pitchFamily="18" charset="0"/>
                </a:rPr>
                <a:t>Voted=</a:t>
              </a:r>
              <a:r>
                <a:rPr kumimoji="1" lang="en-US" altLang="zh-CN" sz="1600" b="0">
                  <a:latin typeface="Times" panose="02020603050405020304" pitchFamily="18" charset="0"/>
                </a:rPr>
                <a:t>TRUE</a:t>
              </a:r>
              <a:endParaRPr kumimoji="1" lang="en-US" altLang="zh-CN" sz="1600" b="0" baseline="-25000">
                <a:latin typeface="Times" panose="02020603050405020304" pitchFamily="18" charset="0"/>
              </a:endParaRPr>
            </a:p>
          </p:txBody>
        </p:sp>
        <p:sp>
          <p:nvSpPr>
            <p:cNvPr id="13" name="Text Box 21"/>
            <p:cNvSpPr txBox="1">
              <a:spLocks noChangeArrowheads="1"/>
            </p:cNvSpPr>
            <p:nvPr/>
          </p:nvSpPr>
          <p:spPr bwMode="auto">
            <a:xfrm>
              <a:off x="3152" y="2795"/>
              <a:ext cx="9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600" b="0" i="1">
                  <a:latin typeface="Times" panose="02020603050405020304" pitchFamily="18" charset="0"/>
                </a:rPr>
                <a:t>Voted=</a:t>
              </a:r>
              <a:r>
                <a:rPr kumimoji="1" lang="en-US" altLang="zh-CN" sz="1600" b="0">
                  <a:latin typeface="Times" panose="02020603050405020304" pitchFamily="18" charset="0"/>
                </a:rPr>
                <a:t>TRUE</a:t>
              </a:r>
              <a:endParaRPr kumimoji="1" lang="en-US" altLang="zh-CN" sz="1600" b="0" baseline="-25000">
                <a:latin typeface="Times" panose="02020603050405020304" pitchFamily="18" charset="0"/>
              </a:endParaRPr>
            </a:p>
          </p:txBody>
        </p:sp>
      </p:grpSp>
      <p:sp>
        <p:nvSpPr>
          <p:cNvPr id="20" name="灯片编号占位符 19"/>
          <p:cNvSpPr>
            <a:spLocks noGrp="1"/>
          </p:cNvSpPr>
          <p:nvPr>
            <p:ph type="sldNum" sz="quarter" idx="12"/>
          </p:nvPr>
        </p:nvSpPr>
        <p:spPr/>
        <p:txBody>
          <a:bodyPr/>
          <a:lstStyle/>
          <a:p>
            <a:fld id="{4D4084D9-55F2-4E00-B75E-E42CB7218B8E}" type="slidenum">
              <a:rPr lang="zh-CN" altLang="en-US" smtClean="0"/>
              <a:t>51</a:t>
            </a:fld>
            <a:endParaRPr lang="zh-CN" altLang="en-US"/>
          </a:p>
        </p:txBody>
      </p:sp>
      <p:pic>
        <p:nvPicPr>
          <p:cNvPr id="21" name="图片 20"/>
          <p:cNvPicPr>
            <a:picLocks noChangeAspect="1"/>
          </p:cNvPicPr>
          <p:nvPr/>
        </p:nvPicPr>
        <p:blipFill>
          <a:blip r:embed="rId3"/>
          <a:stretch>
            <a:fillRect/>
          </a:stretch>
        </p:blipFill>
        <p:spPr>
          <a:xfrm>
            <a:off x="348238" y="1299988"/>
            <a:ext cx="281290" cy="201591"/>
          </a:xfrm>
          <a:prstGeom prst="rect">
            <a:avLst/>
          </a:prstGeom>
        </p:spPr>
      </p:pic>
    </p:spTree>
    <p:extLst>
      <p:ext uri="{BB962C8B-B14F-4D97-AF65-F5344CB8AC3E}">
        <p14:creationId xmlns:p14="http://schemas.microsoft.com/office/powerpoint/2010/main" val="1221514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normAutofit lnSpcReduction="10000"/>
          </a:bodyPr>
          <a:lstStyle/>
          <a:p>
            <a:pPr lvl="1"/>
            <a:r>
              <a:rPr lang="en-US" altLang="zh-CN" sz="2400" dirty="0" err="1">
                <a:solidFill>
                  <a:schemeClr val="tx1"/>
                </a:solidFill>
                <a:latin typeface="Times New Roman" panose="02020603050405020304" pitchFamily="18" charset="0"/>
              </a:rPr>
              <a:t>Maekawa</a:t>
            </a:r>
            <a:r>
              <a:rPr lang="zh-CN" altLang="en-US" sz="2400" dirty="0">
                <a:solidFill>
                  <a:schemeClr val="tx1"/>
                </a:solidFill>
                <a:latin typeface="Times New Roman" panose="02020603050405020304" pitchFamily="18" charset="0"/>
              </a:rPr>
              <a:t>算法改进后可满足安全性、活性和顺序性</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进程按发生在先顺序对待请求队列</a:t>
            </a:r>
          </a:p>
          <a:p>
            <a:pPr lvl="1"/>
            <a:r>
              <a:rPr lang="zh-CN" altLang="en-US" sz="2400" dirty="0">
                <a:solidFill>
                  <a:schemeClr val="tx1"/>
                </a:solidFill>
                <a:latin typeface="Times New Roman" panose="02020603050405020304" pitchFamily="18" charset="0"/>
              </a:rPr>
              <a:t>性能</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带宽消耗</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即进入需要　个消息，退出需要　个消息</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客户延迟</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rPr>
              <a:t>1</a:t>
            </a:r>
            <a:r>
              <a:rPr lang="zh-CN" altLang="en-US" sz="2400" dirty="0">
                <a:solidFill>
                  <a:schemeClr val="tx1"/>
                </a:solidFill>
                <a:latin typeface="Times New Roman" panose="02020603050405020304" pitchFamily="18" charset="0"/>
              </a:rPr>
              <a:t>个消息往返时间</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同步延迟</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rPr>
              <a:t>1</a:t>
            </a:r>
            <a:r>
              <a:rPr lang="zh-CN" altLang="en-US" sz="2400" dirty="0">
                <a:solidFill>
                  <a:schemeClr val="tx1"/>
                </a:solidFill>
                <a:latin typeface="Times New Roman" panose="02020603050405020304" pitchFamily="18" charset="0"/>
              </a:rPr>
              <a:t>个消息往返时间</a:t>
            </a:r>
            <a:endParaRPr lang="zh-CN" altLang="en-US" dirty="0">
              <a:solidFill>
                <a:schemeClr val="tx1"/>
              </a:solidFill>
            </a:endParaRPr>
          </a:p>
        </p:txBody>
      </p:sp>
      <p:graphicFrame>
        <p:nvGraphicFramePr>
          <p:cNvPr id="4" name="Object 4"/>
          <p:cNvGraphicFramePr>
            <a:graphicFrameLocks noChangeAspect="1"/>
          </p:cNvGraphicFramePr>
          <p:nvPr/>
        </p:nvGraphicFramePr>
        <p:xfrm>
          <a:off x="1818723" y="3258862"/>
          <a:ext cx="503238" cy="323850"/>
        </p:xfrm>
        <a:graphic>
          <a:graphicData uri="http://schemas.openxmlformats.org/presentationml/2006/ole">
            <mc:AlternateContent xmlns:mc="http://schemas.openxmlformats.org/markup-compatibility/2006">
              <mc:Choice xmlns:v="urn:schemas-microsoft-com:vml" Requires="v">
                <p:oleObj name="公式" r:id="rId2" imgW="355320" imgH="228600" progId="Equation.3">
                  <p:embed/>
                </p:oleObj>
              </mc:Choice>
              <mc:Fallback>
                <p:oleObj name="公式" r:id="rId2" imgW="355320" imgH="228600" progId="Equation.3">
                  <p:embed/>
                  <p:pic>
                    <p:nvPicPr>
                      <p:cNvPr id="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723" y="3258862"/>
                        <a:ext cx="5032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8"/>
          <p:cNvGraphicFramePr>
            <a:graphicFrameLocks noChangeAspect="1"/>
          </p:cNvGraphicFramePr>
          <p:nvPr/>
        </p:nvGraphicFramePr>
        <p:xfrm>
          <a:off x="3961847" y="3281881"/>
          <a:ext cx="449263" cy="277812"/>
        </p:xfrm>
        <a:graphic>
          <a:graphicData uri="http://schemas.openxmlformats.org/presentationml/2006/ole">
            <mc:AlternateContent xmlns:mc="http://schemas.openxmlformats.org/markup-compatibility/2006">
              <mc:Choice xmlns:v="urn:schemas-microsoft-com:vml" Requires="v">
                <p:oleObj name="公式" r:id="rId4" imgW="368280" imgH="228600" progId="Equation.3">
                  <p:embed/>
                </p:oleObj>
              </mc:Choice>
              <mc:Fallback>
                <p:oleObj name="公式" r:id="rId4" imgW="368280" imgH="228600" progId="Equation.3">
                  <p:embed/>
                  <p:pic>
                    <p:nvPicPr>
                      <p:cNvPr id="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1847" y="3281881"/>
                        <a:ext cx="449263"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6705808" y="3293787"/>
          <a:ext cx="369887" cy="288925"/>
        </p:xfrm>
        <a:graphic>
          <a:graphicData uri="http://schemas.openxmlformats.org/presentationml/2006/ole">
            <mc:AlternateContent xmlns:mc="http://schemas.openxmlformats.org/markup-compatibility/2006">
              <mc:Choice xmlns:v="urn:schemas-microsoft-com:vml" Requires="v">
                <p:oleObj name="公式" r:id="rId6" imgW="291960" imgH="228600" progId="Equation.3">
                  <p:embed/>
                </p:oleObj>
              </mc:Choice>
              <mc:Fallback>
                <p:oleObj name="公式" r:id="rId6" imgW="291960" imgH="228600" progId="Equation.3">
                  <p:embed/>
                  <p:pic>
                    <p:nvPicPr>
                      <p:cNvPr id="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808" y="3293787"/>
                        <a:ext cx="369887"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fld id="{4D4084D9-55F2-4E00-B75E-E42CB7218B8E}" type="slidenum">
              <a:rPr lang="zh-CN" altLang="en-US" smtClean="0"/>
              <a:t>52</a:t>
            </a:fld>
            <a:endParaRPr lang="zh-CN" altLang="en-US"/>
          </a:p>
        </p:txBody>
      </p:sp>
    </p:spTree>
    <p:extLst>
      <p:ext uri="{BB962C8B-B14F-4D97-AF65-F5344CB8AC3E}">
        <p14:creationId xmlns:p14="http://schemas.microsoft.com/office/powerpoint/2010/main" val="3404855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16.2 </a:t>
            </a:r>
            <a:r>
              <a:rPr lang="zh-CN" altLang="en-US" dirty="0"/>
              <a:t>分布式互斥</a:t>
            </a:r>
          </a:p>
        </p:txBody>
      </p:sp>
      <p:sp>
        <p:nvSpPr>
          <p:cNvPr id="3" name="内容占位符 2"/>
          <p:cNvSpPr>
            <a:spLocks noGrp="1"/>
          </p:cNvSpPr>
          <p:nvPr>
            <p:ph idx="1"/>
          </p:nvPr>
        </p:nvSpPr>
        <p:spPr/>
        <p:txBody>
          <a:bodyPr/>
          <a:lstStyle/>
          <a:p>
            <a:r>
              <a:rPr lang="zh-CN" altLang="en-US" sz="2400" b="1" dirty="0"/>
              <a:t>容错</a:t>
            </a:r>
            <a:endParaRPr lang="en-US" altLang="zh-CN" sz="2400" b="1" dirty="0"/>
          </a:p>
          <a:p>
            <a:pPr lvl="1"/>
            <a:r>
              <a:rPr lang="zh-CN" altLang="en-US" sz="2000" dirty="0"/>
              <a:t>当消息丢失时会发生什么</a:t>
            </a:r>
            <a:endParaRPr lang="en-US" altLang="zh-CN" sz="2000" dirty="0"/>
          </a:p>
          <a:p>
            <a:pPr lvl="1"/>
            <a:r>
              <a:rPr lang="zh-CN" altLang="en-US" sz="2000" dirty="0"/>
              <a:t>当进程崩溃时会发生什么</a:t>
            </a:r>
            <a:endParaRPr lang="en-US" altLang="zh-CN" sz="2000" dirty="0"/>
          </a:p>
          <a:p>
            <a:pPr marL="201168" lvl="1" indent="0">
              <a:buNone/>
            </a:pPr>
            <a:endParaRPr lang="en-US" altLang="zh-CN" sz="1600" dirty="0"/>
          </a:p>
          <a:p>
            <a:pPr marL="201168" lvl="1" indent="0">
              <a:buNone/>
            </a:pPr>
            <a:r>
              <a:rPr lang="zh-CN" altLang="en-US" dirty="0"/>
              <a:t>如果通道不可靠，前面介绍的算法都不能容忍消息丢失</a:t>
            </a:r>
            <a:endParaRPr lang="en-US" altLang="zh-CN" dirty="0"/>
          </a:p>
          <a:p>
            <a:pPr marL="201168" lvl="1" indent="0">
              <a:buNone/>
            </a:pPr>
            <a:r>
              <a:rPr lang="zh-CN" altLang="en-US" dirty="0"/>
              <a:t>基于环的算法不能容忍任何单个进程的崩溃故障</a:t>
            </a:r>
            <a:endParaRPr lang="en-US" altLang="zh-CN" dirty="0"/>
          </a:p>
          <a:p>
            <a:pPr marL="201168" lvl="1" indent="0">
              <a:buNone/>
            </a:pPr>
            <a:r>
              <a:rPr lang="en-US" altLang="zh-CN" dirty="0" err="1"/>
              <a:t>Maekawa</a:t>
            </a:r>
            <a:r>
              <a:rPr lang="zh-CN" altLang="en-US" dirty="0"/>
              <a:t>算法可以容忍一些进程的崩溃</a:t>
            </a:r>
            <a:endParaRPr lang="en-US" altLang="zh-CN" dirty="0"/>
          </a:p>
          <a:p>
            <a:pPr marL="384048" lvl="2" indent="0">
              <a:buNone/>
            </a:pPr>
            <a:r>
              <a:rPr lang="zh-CN" altLang="en-US" dirty="0"/>
              <a:t>崩溃的进程不在所需的投票集中</a:t>
            </a:r>
            <a:endParaRPr lang="en-US" altLang="zh-CN" dirty="0"/>
          </a:p>
          <a:p>
            <a:pPr marL="201168" lvl="1" indent="0">
              <a:buNone/>
            </a:pPr>
            <a:r>
              <a:rPr lang="zh-CN" altLang="en-US" dirty="0"/>
              <a:t>中央服务器算法可以容忍一个既不持有也不请求令牌的客户进程的崩溃</a:t>
            </a:r>
          </a:p>
        </p:txBody>
      </p:sp>
      <p:sp>
        <p:nvSpPr>
          <p:cNvPr id="4" name="灯片编号占位符 3"/>
          <p:cNvSpPr>
            <a:spLocks noGrp="1"/>
          </p:cNvSpPr>
          <p:nvPr>
            <p:ph type="sldNum" sz="quarter" idx="12"/>
          </p:nvPr>
        </p:nvSpPr>
        <p:spPr/>
        <p:txBody>
          <a:bodyPr/>
          <a:lstStyle/>
          <a:p>
            <a:fld id="{4D4084D9-55F2-4E00-B75E-E42CB7218B8E}" type="slidenum">
              <a:rPr lang="zh-CN" altLang="en-US" smtClean="0"/>
              <a:t>53</a:t>
            </a:fld>
            <a:endParaRPr lang="zh-CN" altLang="en-US"/>
          </a:p>
        </p:txBody>
      </p:sp>
    </p:spTree>
    <p:extLst>
      <p:ext uri="{BB962C8B-B14F-4D97-AF65-F5344CB8AC3E}">
        <p14:creationId xmlns:p14="http://schemas.microsoft.com/office/powerpoint/2010/main" val="766444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D4084D9-55F2-4E00-B75E-E42CB7218B8E}" type="slidenum">
              <a:rPr lang="zh-CN" altLang="en-US" smtClean="0"/>
              <a:t>54</a:t>
            </a:fld>
            <a:endParaRPr lang="zh-CN" altLang="en-US"/>
          </a:p>
        </p:txBody>
      </p:sp>
      <p:sp>
        <p:nvSpPr>
          <p:cNvPr id="8" name="标题 1"/>
          <p:cNvSpPr txBox="1">
            <a:spLocks/>
          </p:cNvSpPr>
          <p:nvPr/>
        </p:nvSpPr>
        <p:spPr>
          <a:xfrm>
            <a:off x="781397" y="2730547"/>
            <a:ext cx="7543800" cy="9071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CN" dirty="0"/>
              <a:t>16.3 </a:t>
            </a:r>
            <a:r>
              <a:rPr lang="zh-CN" altLang="en-US" dirty="0"/>
              <a:t>选举</a:t>
            </a:r>
          </a:p>
        </p:txBody>
      </p:sp>
    </p:spTree>
    <p:extLst>
      <p:ext uri="{BB962C8B-B14F-4D97-AF65-F5344CB8AC3E}">
        <p14:creationId xmlns:p14="http://schemas.microsoft.com/office/powerpoint/2010/main" val="3340717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normAutofit fontScale="77500" lnSpcReduction="20000"/>
          </a:bodyPr>
          <a:lstStyle/>
          <a:p>
            <a:r>
              <a:rPr kumimoji="1" lang="zh-CN" altLang="en-US" sz="2800" b="1" dirty="0">
                <a:solidFill>
                  <a:schemeClr val="tx1"/>
                </a:solidFill>
                <a:latin typeface="Times New Roman" panose="02020603050405020304" pitchFamily="18" charset="0"/>
              </a:rPr>
              <a:t>基本概念</a:t>
            </a:r>
          </a:p>
          <a:p>
            <a:pPr lvl="1"/>
            <a:r>
              <a:rPr lang="zh-CN" altLang="en-US" sz="2400" dirty="0">
                <a:solidFill>
                  <a:schemeClr val="tx1"/>
                </a:solidFill>
                <a:latin typeface="Times New Roman" panose="02020603050405020304" pitchFamily="18" charset="0"/>
              </a:rPr>
              <a:t>选举算法</a:t>
            </a:r>
            <a:r>
              <a:rPr lang="en-US" altLang="zh-CN" sz="2400" dirty="0">
                <a:solidFill>
                  <a:schemeClr val="tx1"/>
                </a:solidFill>
                <a:latin typeface="Times New Roman" panose="02020603050405020304" pitchFamily="18" charset="0"/>
              </a:rPr>
              <a:t>(election algorithm)</a:t>
            </a:r>
            <a:endParaRPr lang="zh-CN" altLang="en-US" sz="2400" dirty="0">
              <a:solidFill>
                <a:schemeClr val="tx1"/>
              </a:solidFill>
              <a:latin typeface="Times New Roman" panose="02020603050405020304" pitchFamily="18" charset="0"/>
            </a:endParaRPr>
          </a:p>
          <a:p>
            <a:pPr lvl="1">
              <a:buFont typeface="Wingdings" panose="05000000000000000000" pitchFamily="2" charset="2"/>
              <a:buNone/>
            </a:pPr>
            <a:r>
              <a:rPr lang="zh-CN" altLang="en-US" sz="2400" dirty="0">
                <a:solidFill>
                  <a:schemeClr val="tx1"/>
                </a:solidFill>
                <a:latin typeface="Times New Roman" panose="02020603050405020304" pitchFamily="18" charset="0"/>
              </a:rPr>
              <a:t>　　选择一个唯一的进程来扮演特定角色的算法</a:t>
            </a:r>
          </a:p>
          <a:p>
            <a:pPr lvl="1"/>
            <a:r>
              <a:rPr lang="zh-CN" altLang="en-US" sz="2400" dirty="0">
                <a:solidFill>
                  <a:schemeClr val="tx1"/>
                </a:solidFill>
                <a:latin typeface="Times New Roman" panose="02020603050405020304" pitchFamily="18" charset="0"/>
              </a:rPr>
              <a:t>召集选举</a:t>
            </a:r>
            <a:r>
              <a:rPr lang="en-US" altLang="zh-CN" sz="2400" dirty="0">
                <a:solidFill>
                  <a:schemeClr val="tx1"/>
                </a:solidFill>
                <a:latin typeface="Times New Roman" panose="02020603050405020304" pitchFamily="18" charset="0"/>
              </a:rPr>
              <a:t>(call the election)</a:t>
            </a:r>
            <a:endParaRPr lang="zh-CN" altLang="en-US" sz="2400" dirty="0">
              <a:solidFill>
                <a:schemeClr val="tx1"/>
              </a:solidFill>
              <a:latin typeface="Times New Roman" panose="02020603050405020304" pitchFamily="18" charset="0"/>
            </a:endParaRPr>
          </a:p>
          <a:p>
            <a:pPr lvl="1">
              <a:buFont typeface="Wingdings" panose="05000000000000000000" pitchFamily="2" charset="2"/>
              <a:buNone/>
            </a:pPr>
            <a:r>
              <a:rPr lang="zh-CN" altLang="en-US" sz="2400" dirty="0">
                <a:solidFill>
                  <a:schemeClr val="tx1"/>
                </a:solidFill>
                <a:latin typeface="Times New Roman" panose="02020603050405020304" pitchFamily="18" charset="0"/>
              </a:rPr>
              <a:t>　　一个进程启动了选举算法的一次运行</a:t>
            </a:r>
          </a:p>
          <a:p>
            <a:pPr lvl="1"/>
            <a:r>
              <a:rPr lang="zh-CN" altLang="en-US" sz="2400" dirty="0">
                <a:solidFill>
                  <a:schemeClr val="tx1"/>
                </a:solidFill>
                <a:latin typeface="Times New Roman" panose="02020603050405020304" pitchFamily="18" charset="0"/>
              </a:rPr>
              <a:t>参加者</a:t>
            </a:r>
            <a:r>
              <a:rPr lang="en-US" altLang="zh-CN" sz="2400" dirty="0">
                <a:solidFill>
                  <a:schemeClr val="tx1"/>
                </a:solidFill>
                <a:latin typeface="Times New Roman" panose="02020603050405020304" pitchFamily="18" charset="0"/>
              </a:rPr>
              <a:t>(participant)</a:t>
            </a:r>
            <a:endParaRPr lang="zh-CN" altLang="en-US" sz="2400" dirty="0">
              <a:solidFill>
                <a:schemeClr val="tx1"/>
              </a:solidFill>
              <a:latin typeface="Times New Roman" panose="02020603050405020304" pitchFamily="18" charset="0"/>
            </a:endParaRPr>
          </a:p>
          <a:p>
            <a:pPr lvl="1">
              <a:buFont typeface="Wingdings" panose="05000000000000000000" pitchFamily="2" charset="2"/>
              <a:buNone/>
            </a:pPr>
            <a:r>
              <a:rPr lang="zh-CN" altLang="en-US" sz="2400" dirty="0">
                <a:solidFill>
                  <a:schemeClr val="tx1"/>
                </a:solidFill>
                <a:latin typeface="Times New Roman" panose="02020603050405020304" pitchFamily="18" charset="0"/>
              </a:rPr>
              <a:t>　　进程参加了选举算法的某次运行</a:t>
            </a:r>
          </a:p>
          <a:p>
            <a:pPr lvl="1"/>
            <a:r>
              <a:rPr lang="zh-CN" altLang="en-US" sz="2400" dirty="0">
                <a:solidFill>
                  <a:schemeClr val="tx1"/>
                </a:solidFill>
                <a:latin typeface="Times New Roman" panose="02020603050405020304" pitchFamily="18" charset="0"/>
              </a:rPr>
              <a:t>非参加者</a:t>
            </a:r>
            <a:r>
              <a:rPr lang="en-US" altLang="zh-CN" sz="2400" dirty="0">
                <a:solidFill>
                  <a:schemeClr val="tx1"/>
                </a:solidFill>
                <a:latin typeface="Times New Roman" panose="02020603050405020304" pitchFamily="18" charset="0"/>
              </a:rPr>
              <a:t>(non-participant)</a:t>
            </a:r>
            <a:endParaRPr lang="zh-CN" altLang="en-US" sz="2400" dirty="0">
              <a:solidFill>
                <a:schemeClr val="tx1"/>
              </a:solidFill>
              <a:latin typeface="Times New Roman" panose="02020603050405020304" pitchFamily="18" charset="0"/>
            </a:endParaRPr>
          </a:p>
          <a:p>
            <a:pPr lvl="1">
              <a:buFont typeface="Wingdings" panose="05000000000000000000" pitchFamily="2" charset="2"/>
              <a:buNone/>
            </a:pPr>
            <a:r>
              <a:rPr lang="zh-CN" altLang="en-US" sz="2400" dirty="0">
                <a:solidFill>
                  <a:schemeClr val="tx1"/>
                </a:solidFill>
                <a:latin typeface="Times New Roman" panose="02020603050405020304" pitchFamily="18" charset="0"/>
              </a:rPr>
              <a:t>　　进程当前没有参加任何选举算法</a:t>
            </a:r>
          </a:p>
          <a:p>
            <a:pPr lvl="1"/>
            <a:r>
              <a:rPr lang="zh-CN" altLang="en-US" sz="2400" dirty="0">
                <a:solidFill>
                  <a:schemeClr val="tx1"/>
                </a:solidFill>
                <a:latin typeface="Times New Roman" panose="02020603050405020304" pitchFamily="18" charset="0"/>
              </a:rPr>
              <a:t>进程标识符</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唯一且可按全序排列的任何有用的数值</a:t>
            </a:r>
            <a:endParaRPr lang="en-US" altLang="zh-CN" sz="2400" dirty="0">
              <a:solidFill>
                <a:schemeClr val="tx1"/>
              </a:solidFill>
              <a:latin typeface="Times New Roman" panose="02020603050405020304" pitchFamily="18" charset="0"/>
            </a:endParaRPr>
          </a:p>
          <a:p>
            <a:pPr lvl="1">
              <a:buNone/>
            </a:pPr>
            <a:r>
              <a:rPr lang="en-US" altLang="zh-CN" sz="2500" dirty="0">
                <a:solidFill>
                  <a:schemeClr val="tx1"/>
                </a:solidFill>
                <a:latin typeface="Times New Roman" panose="02020603050405020304" pitchFamily="18" charset="0"/>
              </a:rPr>
              <a:t>	     </a:t>
            </a:r>
            <a:r>
              <a:rPr lang="zh-CN" altLang="en-US" sz="2500" dirty="0">
                <a:solidFill>
                  <a:schemeClr val="tx1"/>
                </a:solidFill>
                <a:latin typeface="Times New Roman" panose="02020603050405020304" pitchFamily="18" charset="0"/>
              </a:rPr>
              <a:t>例如：</a:t>
            </a:r>
            <a:r>
              <a:rPr lang="en-US" altLang="zh-CN" sz="2500" dirty="0">
                <a:solidFill>
                  <a:schemeClr val="tx1"/>
                </a:solidFill>
                <a:latin typeface="Times New Roman" panose="02020603050405020304" pitchFamily="18" charset="0"/>
              </a:rPr>
              <a:t>&lt;1/load, </a:t>
            </a:r>
            <a:r>
              <a:rPr lang="en-US" altLang="zh-CN" sz="2500" dirty="0" err="1">
                <a:solidFill>
                  <a:schemeClr val="tx1"/>
                </a:solidFill>
                <a:latin typeface="Times New Roman" panose="02020603050405020304" pitchFamily="18" charset="0"/>
              </a:rPr>
              <a:t>i</a:t>
            </a:r>
            <a:r>
              <a:rPr lang="en-US" altLang="zh-CN" sz="2500" dirty="0">
                <a:solidFill>
                  <a:schemeClr val="tx1"/>
                </a:solidFill>
                <a:latin typeface="Times New Roman" panose="02020603050405020304" pitchFamily="18" charset="0"/>
              </a:rPr>
              <a:t>&gt;</a:t>
            </a:r>
            <a:endParaRPr lang="zh-CN" altLang="en-US" sz="2500" dirty="0">
              <a:solidFill>
                <a:schemeClr val="tx1"/>
              </a:solidFill>
              <a:latin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55</a:t>
            </a:fld>
            <a:endParaRPr lang="zh-CN" altLang="en-US"/>
          </a:p>
        </p:txBody>
      </p:sp>
      <p:pic>
        <p:nvPicPr>
          <p:cNvPr id="6" name="图片 5"/>
          <p:cNvPicPr>
            <a:picLocks noChangeAspect="1"/>
          </p:cNvPicPr>
          <p:nvPr/>
        </p:nvPicPr>
        <p:blipFill>
          <a:blip r:embed="rId3"/>
          <a:stretch>
            <a:fillRect/>
          </a:stretch>
        </p:blipFill>
        <p:spPr>
          <a:xfrm>
            <a:off x="6147548" y="2231322"/>
            <a:ext cx="281290" cy="201591"/>
          </a:xfrm>
          <a:prstGeom prst="rect">
            <a:avLst/>
          </a:prstGeom>
        </p:spPr>
      </p:pic>
      <p:pic>
        <p:nvPicPr>
          <p:cNvPr id="7" name="图片 6"/>
          <p:cNvPicPr>
            <a:picLocks noChangeAspect="1"/>
          </p:cNvPicPr>
          <p:nvPr/>
        </p:nvPicPr>
        <p:blipFill>
          <a:blip r:embed="rId3"/>
          <a:stretch>
            <a:fillRect/>
          </a:stretch>
        </p:blipFill>
        <p:spPr>
          <a:xfrm>
            <a:off x="5629191" y="5187798"/>
            <a:ext cx="281290" cy="201591"/>
          </a:xfrm>
          <a:prstGeom prst="rect">
            <a:avLst/>
          </a:prstGeom>
        </p:spPr>
      </p:pic>
      <p:pic>
        <p:nvPicPr>
          <p:cNvPr id="8" name="图片 7"/>
          <p:cNvPicPr>
            <a:picLocks noChangeAspect="1"/>
          </p:cNvPicPr>
          <p:nvPr/>
        </p:nvPicPr>
        <p:blipFill>
          <a:blip r:embed="rId3"/>
          <a:stretch>
            <a:fillRect/>
          </a:stretch>
        </p:blipFill>
        <p:spPr>
          <a:xfrm>
            <a:off x="5380622" y="2939678"/>
            <a:ext cx="281290" cy="201591"/>
          </a:xfrm>
          <a:prstGeom prst="rect">
            <a:avLst/>
          </a:prstGeom>
        </p:spPr>
      </p:pic>
    </p:spTree>
    <p:extLst>
      <p:ext uri="{BB962C8B-B14F-4D97-AF65-F5344CB8AC3E}">
        <p14:creationId xmlns:p14="http://schemas.microsoft.com/office/powerpoint/2010/main" val="30932031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normAutofit fontScale="70000" lnSpcReduction="20000"/>
          </a:bodyPr>
          <a:lstStyle/>
          <a:p>
            <a:r>
              <a:rPr kumimoji="1" lang="zh-CN" altLang="en-US" sz="2800" dirty="0">
                <a:solidFill>
                  <a:schemeClr val="tx1"/>
                </a:solidFill>
                <a:latin typeface="Times New Roman" panose="02020603050405020304" pitchFamily="18" charset="0"/>
              </a:rPr>
              <a:t>每个进程</a:t>
            </a:r>
            <a:r>
              <a:rPr lang="en-US" altLang="zh-CN" sz="2800" dirty="0">
                <a:solidFill>
                  <a:schemeClr val="tx1"/>
                </a:solidFill>
                <a:latin typeface="Times New Roman" panose="02020603050405020304" pitchFamily="18" charset="0"/>
              </a:rPr>
              <a:t>p</a:t>
            </a:r>
            <a:r>
              <a:rPr lang="en-US" altLang="zh-CN" sz="2800" baseline="-25000" dirty="0">
                <a:solidFill>
                  <a:schemeClr val="tx1"/>
                </a:solidFill>
                <a:latin typeface="Times New Roman" panose="02020603050405020304" pitchFamily="18" charset="0"/>
              </a:rPr>
              <a:t>i</a:t>
            </a:r>
            <a:r>
              <a:rPr kumimoji="1" lang="zh-CN" altLang="en-US" sz="2800" dirty="0">
                <a:solidFill>
                  <a:schemeClr val="tx1"/>
                </a:solidFill>
                <a:latin typeface="Times New Roman" panose="02020603050405020304" pitchFamily="18" charset="0"/>
              </a:rPr>
              <a:t>有一个变量</a:t>
            </a:r>
            <a:r>
              <a:rPr lang="en-US" altLang="zh-CN" sz="2800" i="1" dirty="0" err="1">
                <a:solidFill>
                  <a:schemeClr val="tx1"/>
                </a:solidFill>
                <a:latin typeface="Times New Roman" panose="02020603050405020304" pitchFamily="18" charset="0"/>
              </a:rPr>
              <a:t>elected</a:t>
            </a:r>
            <a:r>
              <a:rPr lang="en-US" altLang="zh-CN" sz="2800" i="1" baseline="-25000" dirty="0" err="1">
                <a:solidFill>
                  <a:schemeClr val="tx1"/>
                </a:solidFill>
                <a:latin typeface="Times New Roman" panose="02020603050405020304" pitchFamily="18" charset="0"/>
              </a:rPr>
              <a:t>i</a:t>
            </a:r>
            <a:r>
              <a:rPr lang="en-US" altLang="zh-CN" sz="2800" i="1" baseline="-25000" dirty="0">
                <a:solidFill>
                  <a:schemeClr val="tx1"/>
                </a:solidFill>
                <a:latin typeface="Times New Roman" panose="02020603050405020304" pitchFamily="18" charset="0"/>
              </a:rPr>
              <a:t> </a:t>
            </a:r>
            <a:r>
              <a:rPr kumimoji="1" lang="zh-CN" altLang="en-US" sz="2800" dirty="0">
                <a:solidFill>
                  <a:schemeClr val="tx1"/>
                </a:solidFill>
                <a:latin typeface="Times New Roman" panose="02020603050405020304" pitchFamily="18" charset="0"/>
              </a:rPr>
              <a:t>，用于包含当选进程的标识符。当进程第一次成为选举参与者时，变量值设置为</a:t>
            </a:r>
            <a:r>
              <a:rPr lang="en-US" altLang="zh-CN" sz="2800" dirty="0">
                <a:solidFill>
                  <a:schemeClr val="tx1"/>
                </a:solidFill>
                <a:latin typeface="Times New Roman" panose="02020603050405020304" pitchFamily="18" charset="0"/>
                <a:sym typeface="Symbol" panose="05050102010706020507" pitchFamily="18" charset="2"/>
              </a:rPr>
              <a:t></a:t>
            </a:r>
            <a:endParaRPr kumimoji="1" lang="en-US" altLang="zh-CN" sz="2800" dirty="0">
              <a:solidFill>
                <a:schemeClr val="tx1"/>
              </a:solidFill>
              <a:latin typeface="Times New Roman" panose="02020603050405020304" pitchFamily="18" charset="0"/>
            </a:endParaRPr>
          </a:p>
          <a:p>
            <a:r>
              <a:rPr kumimoji="1" lang="zh-CN" altLang="en-US" sz="2800" b="1" dirty="0">
                <a:solidFill>
                  <a:schemeClr val="tx1"/>
                </a:solidFill>
                <a:latin typeface="Times New Roman" panose="02020603050405020304" pitchFamily="18" charset="0"/>
              </a:rPr>
              <a:t>基本要求</a:t>
            </a:r>
          </a:p>
          <a:p>
            <a:pPr lvl="1"/>
            <a:r>
              <a:rPr lang="en-US" altLang="zh-CN" sz="2400" dirty="0">
                <a:solidFill>
                  <a:schemeClr val="tx1"/>
                </a:solidFill>
                <a:latin typeface="Times New Roman" panose="02020603050405020304" pitchFamily="18" charset="0"/>
              </a:rPr>
              <a:t>E1</a:t>
            </a:r>
            <a:r>
              <a:rPr lang="zh-CN" altLang="en-US" sz="2400" dirty="0">
                <a:solidFill>
                  <a:schemeClr val="tx1"/>
                </a:solidFill>
                <a:latin typeface="Times New Roman" panose="02020603050405020304" pitchFamily="18" charset="0"/>
              </a:rPr>
              <a:t>：安全性</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参与的进程</a:t>
            </a:r>
            <a:r>
              <a:rPr lang="en-US" altLang="zh-CN" sz="2400" dirty="0">
                <a:solidFill>
                  <a:schemeClr val="tx1"/>
                </a:solidFill>
                <a:latin typeface="Times New Roman" panose="02020603050405020304" pitchFamily="18" charset="0"/>
              </a:rPr>
              <a:t>p</a:t>
            </a:r>
            <a:r>
              <a:rPr lang="en-US" altLang="zh-CN" sz="2400" baseline="-25000" dirty="0">
                <a:solidFill>
                  <a:schemeClr val="tx1"/>
                </a:solidFill>
                <a:latin typeface="Times New Roman" panose="02020603050405020304" pitchFamily="18" charset="0"/>
              </a:rPr>
              <a:t>i</a:t>
            </a:r>
            <a:r>
              <a:rPr lang="zh-CN" altLang="en-US" sz="2400" dirty="0">
                <a:solidFill>
                  <a:schemeClr val="tx1"/>
                </a:solidFill>
                <a:latin typeface="Times New Roman" panose="02020603050405020304" pitchFamily="18" charset="0"/>
              </a:rPr>
              <a:t>有</a:t>
            </a:r>
            <a:r>
              <a:rPr lang="en-US" altLang="zh-CN" sz="2400" i="1" dirty="0" err="1">
                <a:solidFill>
                  <a:schemeClr val="tx1"/>
                </a:solidFill>
                <a:latin typeface="Times New Roman" panose="02020603050405020304" pitchFamily="18" charset="0"/>
              </a:rPr>
              <a:t>elected</a:t>
            </a:r>
            <a:r>
              <a:rPr lang="en-US" altLang="zh-CN" sz="2400" i="1" baseline="-250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rPr>
              <a:t>或</a:t>
            </a:r>
            <a:r>
              <a:rPr lang="en-US" altLang="zh-CN" sz="2400" i="1" dirty="0" err="1">
                <a:solidFill>
                  <a:schemeClr val="tx1"/>
                </a:solidFill>
                <a:latin typeface="Times New Roman" panose="02020603050405020304" pitchFamily="18" charset="0"/>
              </a:rPr>
              <a:t>elected</a:t>
            </a:r>
            <a:r>
              <a:rPr lang="en-US" altLang="zh-CN" sz="2400" i="1" baseline="-250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 </a:t>
            </a:r>
            <a:r>
              <a:rPr lang="en-US" altLang="zh-CN" sz="2400" i="1" dirty="0">
                <a:solidFill>
                  <a:schemeClr val="tx1"/>
                </a:solidFill>
                <a:latin typeface="Times New Roman" panose="02020603050405020304" pitchFamily="18" charset="0"/>
              </a:rPr>
              <a:t>P</a:t>
            </a: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P</a:t>
            </a:r>
            <a:r>
              <a:rPr lang="zh-CN" altLang="en-US" sz="2400" dirty="0">
                <a:solidFill>
                  <a:schemeClr val="tx1"/>
                </a:solidFill>
                <a:latin typeface="Times New Roman" panose="02020603050405020304" pitchFamily="18" charset="0"/>
              </a:rPr>
              <a:t>是在运行结束时具有最大标识符的非崩溃进程）</a:t>
            </a:r>
            <a:endParaRPr lang="en-US" altLang="zh-CN" sz="2400" dirty="0">
              <a:solidFill>
                <a:schemeClr val="tx1"/>
              </a:solidFill>
              <a:latin typeface="Times New Roman" panose="02020603050405020304" pitchFamily="18" charset="0"/>
            </a:endParaRPr>
          </a:p>
          <a:p>
            <a:pPr lvl="1"/>
            <a:r>
              <a:rPr lang="en-US" altLang="zh-CN" sz="2400" dirty="0">
                <a:solidFill>
                  <a:schemeClr val="tx1"/>
                </a:solidFill>
                <a:latin typeface="Times New Roman" panose="02020603050405020304" pitchFamily="18" charset="0"/>
              </a:rPr>
              <a:t>E2</a:t>
            </a:r>
            <a:r>
              <a:rPr lang="zh-CN" altLang="en-US" sz="2400" dirty="0">
                <a:solidFill>
                  <a:schemeClr val="tx1"/>
                </a:solidFill>
                <a:latin typeface="Times New Roman" panose="02020603050405020304" pitchFamily="18" charset="0"/>
              </a:rPr>
              <a:t>：活性</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所有进程</a:t>
            </a:r>
            <a:r>
              <a:rPr lang="en-US" altLang="zh-CN" sz="2400" dirty="0">
                <a:solidFill>
                  <a:schemeClr val="tx1"/>
                </a:solidFill>
                <a:latin typeface="Times New Roman" panose="02020603050405020304" pitchFamily="18" charset="0"/>
              </a:rPr>
              <a:t>p</a:t>
            </a:r>
            <a:r>
              <a:rPr lang="en-US" altLang="zh-CN" sz="2400" baseline="-25000" dirty="0">
                <a:solidFill>
                  <a:schemeClr val="tx1"/>
                </a:solidFill>
                <a:latin typeface="Times New Roman" panose="02020603050405020304" pitchFamily="18" charset="0"/>
              </a:rPr>
              <a:t>i</a:t>
            </a:r>
            <a:r>
              <a:rPr lang="zh-CN" altLang="en-US" sz="2400" dirty="0">
                <a:solidFill>
                  <a:schemeClr val="tx1"/>
                </a:solidFill>
                <a:latin typeface="Times New Roman" panose="02020603050405020304" pitchFamily="18" charset="0"/>
              </a:rPr>
              <a:t>都参加并且最终置</a:t>
            </a:r>
            <a:r>
              <a:rPr lang="en-US" altLang="zh-CN" sz="2400" i="1" dirty="0" err="1">
                <a:solidFill>
                  <a:schemeClr val="tx1"/>
                </a:solidFill>
                <a:latin typeface="Times New Roman" panose="02020603050405020304" pitchFamily="18" charset="0"/>
              </a:rPr>
              <a:t>elected</a:t>
            </a:r>
            <a:r>
              <a:rPr lang="en-US" altLang="zh-CN" sz="2400" i="1" baseline="-250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a:t>
            </a:r>
            <a:r>
              <a:rPr lang="en-US" altLang="zh-CN" sz="2400" dirty="0">
                <a:solidFill>
                  <a:schemeClr val="tx1"/>
                </a:solidFill>
                <a:latin typeface="Arial" panose="020B0604020202020204" pitchFamily="34" charset="0"/>
                <a:cs typeface="Arial" panose="020B0604020202020204" pitchFamily="34" charset="0"/>
              </a:rPr>
              <a:t>≠</a:t>
            </a:r>
            <a:r>
              <a:rPr lang="en-US" altLang="zh-CN" sz="2400" dirty="0">
                <a:solidFill>
                  <a:schemeClr val="tx1"/>
                </a:solidFill>
                <a:latin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rPr>
              <a:t>或进程</a:t>
            </a:r>
            <a:r>
              <a:rPr lang="en-US" altLang="zh-CN" sz="2400" dirty="0">
                <a:solidFill>
                  <a:schemeClr val="tx1"/>
                </a:solidFill>
                <a:latin typeface="Times New Roman" panose="02020603050405020304" pitchFamily="18" charset="0"/>
              </a:rPr>
              <a:t>p</a:t>
            </a:r>
            <a:r>
              <a:rPr lang="en-US" altLang="zh-CN" sz="2400" baseline="-25000" dirty="0">
                <a:solidFill>
                  <a:schemeClr val="tx1"/>
                </a:solidFill>
                <a:latin typeface="Times New Roman" panose="02020603050405020304" pitchFamily="18" charset="0"/>
              </a:rPr>
              <a:t>i</a:t>
            </a:r>
            <a:r>
              <a:rPr lang="zh-CN" altLang="en-US" sz="2400" dirty="0">
                <a:solidFill>
                  <a:schemeClr val="tx1"/>
                </a:solidFill>
                <a:latin typeface="Times New Roman" panose="02020603050405020304" pitchFamily="18" charset="0"/>
              </a:rPr>
              <a:t>崩溃</a:t>
            </a:r>
          </a:p>
          <a:p>
            <a:r>
              <a:rPr kumimoji="1" lang="zh-CN" altLang="en-US" sz="2800" b="1" dirty="0">
                <a:solidFill>
                  <a:schemeClr val="tx1"/>
                </a:solidFill>
                <a:latin typeface="Times New Roman" panose="02020603050405020304" pitchFamily="18" charset="0"/>
              </a:rPr>
              <a:t>性能评价</a:t>
            </a:r>
          </a:p>
          <a:p>
            <a:pPr lvl="1"/>
            <a:r>
              <a:rPr lang="zh-CN" altLang="en-US" sz="2400" dirty="0">
                <a:solidFill>
                  <a:schemeClr val="tx1"/>
                </a:solidFill>
                <a:latin typeface="Times New Roman" panose="02020603050405020304" pitchFamily="18" charset="0"/>
              </a:rPr>
              <a:t>带宽消耗</a:t>
            </a:r>
          </a:p>
          <a:p>
            <a:pPr lvl="1"/>
            <a:r>
              <a:rPr lang="zh-CN" altLang="en-US" sz="2400" dirty="0">
                <a:solidFill>
                  <a:schemeClr val="tx1"/>
                </a:solidFill>
                <a:latin typeface="Times New Roman" panose="02020603050405020304" pitchFamily="18" charset="0"/>
              </a:rPr>
              <a:t>回转时间</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从启动算法到终止算法之间的串行消息传输的次数</a:t>
            </a:r>
          </a:p>
          <a:p>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fld id="{4D4084D9-55F2-4E00-B75E-E42CB7218B8E}" type="slidenum">
              <a:rPr lang="zh-CN" altLang="en-US" smtClean="0"/>
              <a:t>56</a:t>
            </a:fld>
            <a:endParaRPr lang="zh-CN" altLang="en-US"/>
          </a:p>
        </p:txBody>
      </p:sp>
    </p:spTree>
    <p:extLst>
      <p:ext uri="{BB962C8B-B14F-4D97-AF65-F5344CB8AC3E}">
        <p14:creationId xmlns:p14="http://schemas.microsoft.com/office/powerpoint/2010/main" val="21417541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lstStyle/>
          <a:p>
            <a:r>
              <a:rPr kumimoji="1" lang="zh-CN" altLang="en-US" sz="2800" b="1" dirty="0">
                <a:solidFill>
                  <a:schemeClr val="tx1"/>
                </a:solidFill>
                <a:latin typeface="Times New Roman" panose="02020603050405020304" pitchFamily="18" charset="0"/>
              </a:rPr>
              <a:t>基于环的选举算法</a:t>
            </a:r>
          </a:p>
          <a:p>
            <a:pPr lvl="1"/>
            <a:r>
              <a:rPr lang="zh-CN" altLang="en-US" sz="2400" dirty="0">
                <a:solidFill>
                  <a:schemeClr val="tx1"/>
                </a:solidFill>
                <a:latin typeface="Times New Roman" panose="02020603050405020304" pitchFamily="18" charset="0"/>
              </a:rPr>
              <a:t>目的</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在异步系统中选举具有最大标识符的进程作为协调者</a:t>
            </a:r>
          </a:p>
          <a:p>
            <a:pPr lvl="1"/>
            <a:r>
              <a:rPr lang="zh-CN" altLang="en-US" sz="2400" dirty="0">
                <a:solidFill>
                  <a:schemeClr val="tx1"/>
                </a:solidFill>
                <a:latin typeface="Times New Roman" panose="02020603050405020304" pitchFamily="18" charset="0"/>
              </a:rPr>
              <a:t>基本思想</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按逻辑环排列一组进程</a:t>
            </a: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57</a:t>
            </a:fld>
            <a:endParaRPr lang="zh-CN" altLang="en-US"/>
          </a:p>
        </p:txBody>
      </p:sp>
    </p:spTree>
    <p:extLst>
      <p:ext uri="{BB962C8B-B14F-4D97-AF65-F5344CB8AC3E}">
        <p14:creationId xmlns:p14="http://schemas.microsoft.com/office/powerpoint/2010/main" val="18643879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normAutofit fontScale="77500" lnSpcReduction="20000"/>
          </a:bodyPr>
          <a:lstStyle/>
          <a:p>
            <a:pPr lvl="1">
              <a:lnSpc>
                <a:spcPct val="80000"/>
              </a:lnSpc>
            </a:pPr>
            <a:r>
              <a:rPr lang="zh-CN" altLang="en-US" sz="3100" b="1" dirty="0">
                <a:solidFill>
                  <a:schemeClr val="tx1"/>
                </a:solidFill>
                <a:latin typeface="Times New Roman" panose="02020603050405020304" pitchFamily="18" charset="0"/>
              </a:rPr>
              <a:t>算法</a:t>
            </a:r>
          </a:p>
          <a:p>
            <a:pPr lvl="1">
              <a:lnSpc>
                <a:spcPct val="110000"/>
              </a:lnSpc>
              <a:buFont typeface="Wingdings" panose="05000000000000000000" pitchFamily="2" charset="2"/>
              <a:buNone/>
            </a:pPr>
            <a:r>
              <a:rPr lang="en-US" altLang="zh-CN" sz="2200" dirty="0">
                <a:solidFill>
                  <a:schemeClr val="tx1"/>
                </a:solidFill>
                <a:latin typeface="Times New Roman" panose="02020603050405020304" pitchFamily="18" charset="0"/>
              </a:rPr>
              <a:t>	</a:t>
            </a:r>
            <a:r>
              <a:rPr lang="zh-CN" altLang="en-US" sz="2200" dirty="0">
                <a:solidFill>
                  <a:schemeClr val="tx1"/>
                </a:solidFill>
                <a:latin typeface="Times New Roman" panose="02020603050405020304" pitchFamily="18" charset="0"/>
              </a:rPr>
              <a:t>最初，每个进程标记为选举中的非参与者</a:t>
            </a:r>
            <a:endParaRPr lang="zh-CN" altLang="en-US" sz="2200" dirty="0">
              <a:solidFill>
                <a:schemeClr val="tx1"/>
              </a:solidFill>
            </a:endParaRPr>
          </a:p>
          <a:p>
            <a:pPr lvl="1">
              <a:lnSpc>
                <a:spcPct val="110000"/>
              </a:lnSpc>
              <a:buFont typeface="Wingdings" panose="05000000000000000000" pitchFamily="2" charset="2"/>
              <a:buNone/>
            </a:pPr>
            <a:r>
              <a:rPr lang="zh-CN" altLang="en-US" sz="2200" dirty="0">
                <a:solidFill>
                  <a:schemeClr val="tx1"/>
                </a:solidFill>
              </a:rPr>
              <a:t>    </a:t>
            </a:r>
            <a:r>
              <a:rPr lang="zh-CN" altLang="en-US" sz="2200" dirty="0">
                <a:solidFill>
                  <a:schemeClr val="tx1"/>
                </a:solidFill>
                <a:latin typeface="Times New Roman" panose="02020603050405020304" pitchFamily="18" charset="0"/>
              </a:rPr>
              <a:t>任何进程可以开始一次选举</a:t>
            </a:r>
          </a:p>
          <a:p>
            <a:pPr lvl="3">
              <a:lnSpc>
                <a:spcPct val="110000"/>
              </a:lnSpc>
              <a:buFont typeface="Arial" panose="020B0604020202020204" pitchFamily="34" charset="0"/>
              <a:buChar char="•"/>
            </a:pPr>
            <a:r>
              <a:rPr lang="zh-CN" altLang="en-US" sz="2200" dirty="0">
                <a:solidFill>
                  <a:schemeClr val="tx1"/>
                </a:solidFill>
                <a:latin typeface="Times New Roman" panose="02020603050405020304" pitchFamily="18" charset="0"/>
              </a:rPr>
              <a:t>将自身标记为参与者</a:t>
            </a:r>
          </a:p>
          <a:p>
            <a:pPr lvl="3">
              <a:lnSpc>
                <a:spcPct val="110000"/>
              </a:lnSpc>
              <a:buFont typeface="Arial" panose="020B0604020202020204" pitchFamily="34" charset="0"/>
              <a:buChar char="•"/>
            </a:pP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msg</a:t>
            </a:r>
            <a:r>
              <a:rPr lang="en-US" altLang="zh-CN" sz="2200" dirty="0">
                <a:solidFill>
                  <a:schemeClr val="tx1"/>
                </a:solidFill>
                <a:latin typeface="Times New Roman" panose="02020603050405020304" pitchFamily="18" charset="0"/>
              </a:rPr>
              <a:t> = </a:t>
            </a: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local</a:t>
            </a:r>
            <a:r>
              <a:rPr lang="en-US" altLang="zh-CN" sz="2200" dirty="0">
                <a:solidFill>
                  <a:schemeClr val="tx1"/>
                </a:solidFill>
                <a:latin typeface="Times New Roman" panose="02020603050405020304" pitchFamily="18" charset="0"/>
              </a:rPr>
              <a:t> , </a:t>
            </a:r>
            <a:r>
              <a:rPr lang="zh-CN" altLang="en-US" sz="2200" dirty="0">
                <a:solidFill>
                  <a:schemeClr val="tx1"/>
                </a:solidFill>
                <a:latin typeface="Times New Roman" panose="02020603050405020304" pitchFamily="18" charset="0"/>
              </a:rPr>
              <a:t>发送 选举消息</a:t>
            </a:r>
            <a:r>
              <a:rPr lang="en-US" altLang="zh-CN" sz="2200" dirty="0">
                <a:solidFill>
                  <a:schemeClr val="tx1"/>
                </a:solidFill>
                <a:latin typeface="Times New Roman" panose="02020603050405020304" pitchFamily="18" charset="0"/>
              </a:rPr>
              <a:t>{elect, </a:t>
            </a: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msg</a:t>
            </a:r>
            <a:r>
              <a:rPr lang="en-US" altLang="zh-CN" sz="2200" dirty="0">
                <a:solidFill>
                  <a:schemeClr val="tx1"/>
                </a:solidFill>
                <a:latin typeface="Times New Roman" panose="02020603050405020304" pitchFamily="18" charset="0"/>
              </a:rPr>
              <a:t>}</a:t>
            </a:r>
            <a:r>
              <a:rPr lang="zh-CN" altLang="en-US" sz="2200" dirty="0">
                <a:solidFill>
                  <a:schemeClr val="tx1"/>
                </a:solidFill>
                <a:latin typeface="Times New Roman" panose="02020603050405020304" pitchFamily="18" charset="0"/>
              </a:rPr>
              <a:t>至邻居</a:t>
            </a:r>
          </a:p>
          <a:p>
            <a:pPr lvl="1">
              <a:lnSpc>
                <a:spcPct val="110000"/>
              </a:lnSpc>
              <a:buNone/>
            </a:pPr>
            <a:r>
              <a:rPr lang="zh-CN" altLang="en-US" sz="2200" dirty="0">
                <a:solidFill>
                  <a:schemeClr val="tx1"/>
                </a:solidFill>
              </a:rPr>
              <a:t>    非参</a:t>
            </a:r>
            <a:r>
              <a:rPr lang="zh-CN" altLang="en-US" sz="2200" dirty="0">
                <a:solidFill>
                  <a:schemeClr val="tx1"/>
                </a:solidFill>
                <a:latin typeface="Times New Roman" panose="02020603050405020304" pitchFamily="18" charset="0"/>
              </a:rPr>
              <a:t>与</a:t>
            </a:r>
            <a:r>
              <a:rPr lang="zh-CN" altLang="en-US" sz="2200" dirty="0">
                <a:solidFill>
                  <a:schemeClr val="tx1"/>
                </a:solidFill>
              </a:rPr>
              <a:t>者转发选举消息</a:t>
            </a:r>
          </a:p>
          <a:p>
            <a:pPr lvl="3">
              <a:lnSpc>
                <a:spcPct val="110000"/>
              </a:lnSpc>
              <a:buFont typeface="Arial" panose="020B0604020202020204" pitchFamily="34" charset="0"/>
              <a:buChar char="•"/>
            </a:pPr>
            <a:r>
              <a:rPr lang="zh-CN" altLang="en-US" sz="2200" dirty="0">
                <a:solidFill>
                  <a:schemeClr val="tx1"/>
                </a:solidFill>
                <a:latin typeface="Times New Roman" panose="02020603050405020304" pitchFamily="18" charset="0"/>
              </a:rPr>
              <a:t>将自身标记为参与者</a:t>
            </a:r>
          </a:p>
          <a:p>
            <a:pPr lvl="3">
              <a:lnSpc>
                <a:spcPct val="110000"/>
              </a:lnSpc>
              <a:buFont typeface="Arial" panose="020B0604020202020204" pitchFamily="34" charset="0"/>
              <a:buChar char="•"/>
            </a:pPr>
            <a:r>
              <a:rPr lang="zh-CN" altLang="en-US" sz="2200" dirty="0">
                <a:solidFill>
                  <a:schemeClr val="tx1"/>
                </a:solidFill>
                <a:latin typeface="Times New Roman" panose="02020603050405020304" pitchFamily="18" charset="0"/>
              </a:rPr>
              <a:t>发送 </a:t>
            </a:r>
            <a:r>
              <a:rPr lang="en-US" altLang="zh-CN" sz="2200" dirty="0">
                <a:solidFill>
                  <a:schemeClr val="tx1"/>
                </a:solidFill>
                <a:latin typeface="Times New Roman" panose="02020603050405020304" pitchFamily="18" charset="0"/>
              </a:rPr>
              <a:t>{elect, MAX(</a:t>
            </a: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local</a:t>
            </a:r>
            <a:r>
              <a:rPr lang="en-US" altLang="zh-CN" sz="2200" dirty="0">
                <a:solidFill>
                  <a:schemeClr val="tx1"/>
                </a:solidFill>
                <a:latin typeface="Times New Roman" panose="02020603050405020304" pitchFamily="18" charset="0"/>
              </a:rPr>
              <a:t>, </a:t>
            </a: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msg</a:t>
            </a:r>
            <a:r>
              <a:rPr lang="en-US" altLang="zh-CN" sz="2200" dirty="0">
                <a:solidFill>
                  <a:schemeClr val="tx1"/>
                </a:solidFill>
                <a:latin typeface="Times New Roman" panose="02020603050405020304" pitchFamily="18" charset="0"/>
              </a:rPr>
              <a:t>)}</a:t>
            </a:r>
            <a:r>
              <a:rPr lang="zh-CN" altLang="en-US" sz="2200" dirty="0">
                <a:solidFill>
                  <a:schemeClr val="tx1"/>
                </a:solidFill>
                <a:latin typeface="Times New Roman" panose="02020603050405020304" pitchFamily="18" charset="0"/>
              </a:rPr>
              <a:t>至邻居</a:t>
            </a:r>
          </a:p>
          <a:p>
            <a:pPr lvl="1">
              <a:lnSpc>
                <a:spcPct val="110000"/>
              </a:lnSpc>
              <a:buFont typeface="Wingdings" panose="05000000000000000000" pitchFamily="2" charset="2"/>
              <a:buNone/>
            </a:pPr>
            <a:r>
              <a:rPr lang="zh-CN" altLang="en-US" sz="2200" dirty="0">
                <a:solidFill>
                  <a:schemeClr val="tx1"/>
                </a:solidFill>
                <a:latin typeface="Times New Roman" panose="02020603050405020304" pitchFamily="18" charset="0"/>
              </a:rPr>
              <a:t>    当 </a:t>
            </a: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local</a:t>
            </a:r>
            <a:r>
              <a:rPr lang="en-US" altLang="zh-CN" sz="2200" dirty="0">
                <a:solidFill>
                  <a:schemeClr val="tx1"/>
                </a:solidFill>
                <a:latin typeface="Times New Roman" panose="02020603050405020304" pitchFamily="18" charset="0"/>
              </a:rPr>
              <a:t>=</a:t>
            </a: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msg</a:t>
            </a:r>
            <a:r>
              <a:rPr lang="zh-CN" altLang="en-US" sz="2200" dirty="0">
                <a:solidFill>
                  <a:schemeClr val="tx1"/>
                </a:solidFill>
                <a:latin typeface="Times New Roman" panose="02020603050405020304" pitchFamily="18" charset="0"/>
              </a:rPr>
              <a:t>时，该进程成为协调者</a:t>
            </a:r>
          </a:p>
          <a:p>
            <a:pPr lvl="3">
              <a:lnSpc>
                <a:spcPct val="110000"/>
              </a:lnSpc>
              <a:buFont typeface="Arial" panose="020B0604020202020204" pitchFamily="34" charset="0"/>
              <a:buChar char="•"/>
            </a:pPr>
            <a:r>
              <a:rPr lang="zh-CN" altLang="en-US" sz="2200" dirty="0">
                <a:solidFill>
                  <a:schemeClr val="tx1"/>
                </a:solidFill>
                <a:latin typeface="Times New Roman" panose="02020603050405020304" pitchFamily="18" charset="0"/>
              </a:rPr>
              <a:t>将自身标记为非参与者</a:t>
            </a:r>
          </a:p>
          <a:p>
            <a:pPr lvl="3">
              <a:lnSpc>
                <a:spcPct val="110000"/>
              </a:lnSpc>
              <a:buFont typeface="Arial" panose="020B0604020202020204" pitchFamily="34" charset="0"/>
              <a:buChar char="•"/>
            </a:pP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coordinator</a:t>
            </a:r>
            <a:r>
              <a:rPr lang="en-US" altLang="zh-CN" sz="2200" dirty="0">
                <a:solidFill>
                  <a:schemeClr val="tx1"/>
                </a:solidFill>
                <a:latin typeface="Times New Roman" panose="02020603050405020304" pitchFamily="18" charset="0"/>
              </a:rPr>
              <a:t> = </a:t>
            </a: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local</a:t>
            </a:r>
            <a:r>
              <a:rPr lang="en-US" altLang="zh-CN" sz="2200" dirty="0">
                <a:solidFill>
                  <a:schemeClr val="tx1"/>
                </a:solidFill>
                <a:latin typeface="Times New Roman" panose="02020603050405020304" pitchFamily="18" charset="0"/>
              </a:rPr>
              <a:t>, </a:t>
            </a:r>
            <a:r>
              <a:rPr lang="zh-CN" altLang="en-US" sz="2200" dirty="0">
                <a:solidFill>
                  <a:schemeClr val="tx1"/>
                </a:solidFill>
                <a:latin typeface="Times New Roman" panose="02020603050405020304" pitchFamily="18" charset="0"/>
              </a:rPr>
              <a:t>发送当选</a:t>
            </a:r>
            <a:r>
              <a:rPr lang="en-US" altLang="zh-CN" sz="2200" dirty="0">
                <a:solidFill>
                  <a:schemeClr val="tx1"/>
                </a:solidFill>
                <a:latin typeface="Times New Roman" panose="02020603050405020304" pitchFamily="18" charset="0"/>
              </a:rPr>
              <a:t>{elected, </a:t>
            </a: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coordinator</a:t>
            </a:r>
            <a:r>
              <a:rPr lang="en-US" altLang="zh-CN" sz="2200" dirty="0">
                <a:solidFill>
                  <a:schemeClr val="tx1"/>
                </a:solidFill>
                <a:latin typeface="Times New Roman" panose="02020603050405020304" pitchFamily="18" charset="0"/>
              </a:rPr>
              <a:t> }</a:t>
            </a:r>
            <a:r>
              <a:rPr lang="zh-CN" altLang="en-US" sz="2200" dirty="0">
                <a:solidFill>
                  <a:schemeClr val="tx1"/>
                </a:solidFill>
                <a:latin typeface="Times New Roman" panose="02020603050405020304" pitchFamily="18" charset="0"/>
              </a:rPr>
              <a:t>至邻居</a:t>
            </a:r>
          </a:p>
          <a:p>
            <a:pPr lvl="2">
              <a:lnSpc>
                <a:spcPct val="110000"/>
              </a:lnSpc>
              <a:buFont typeface="Wingdings" panose="05000000000000000000" pitchFamily="2" charset="2"/>
              <a:buNone/>
            </a:pPr>
            <a:r>
              <a:rPr lang="zh-CN" altLang="en-US" sz="2200" dirty="0">
                <a:solidFill>
                  <a:schemeClr val="tx1"/>
                </a:solidFill>
                <a:latin typeface="Times New Roman" panose="02020603050405020304" pitchFamily="18" charset="0"/>
              </a:rPr>
              <a:t> 参与者转发选举结果消息</a:t>
            </a:r>
          </a:p>
          <a:p>
            <a:pPr lvl="3">
              <a:lnSpc>
                <a:spcPct val="110000"/>
              </a:lnSpc>
              <a:buFont typeface="Arial" panose="020B0604020202020204" pitchFamily="34" charset="0"/>
              <a:buChar char="•"/>
            </a:pPr>
            <a:r>
              <a:rPr lang="zh-CN" altLang="en-US" sz="2200" dirty="0">
                <a:solidFill>
                  <a:schemeClr val="tx1"/>
                </a:solidFill>
                <a:latin typeface="Times New Roman" panose="02020603050405020304" pitchFamily="18" charset="0"/>
              </a:rPr>
              <a:t>将自身标记为非参与者</a:t>
            </a:r>
          </a:p>
          <a:p>
            <a:pPr lvl="3">
              <a:lnSpc>
                <a:spcPct val="110000"/>
              </a:lnSpc>
              <a:buFont typeface="Arial" panose="020B0604020202020204" pitchFamily="34" charset="0"/>
              <a:buChar char="•"/>
            </a:pPr>
            <a:r>
              <a:rPr lang="zh-CN" altLang="en-US" sz="2200" dirty="0">
                <a:solidFill>
                  <a:schemeClr val="tx1"/>
                </a:solidFill>
                <a:latin typeface="Times New Roman" panose="02020603050405020304" pitchFamily="18" charset="0"/>
              </a:rPr>
              <a:t>记录</a:t>
            </a:r>
            <a:r>
              <a:rPr lang="en-US" altLang="zh-CN" sz="2200" dirty="0" err="1">
                <a:solidFill>
                  <a:schemeClr val="tx1"/>
                </a:solidFill>
                <a:latin typeface="Times New Roman" panose="02020603050405020304" pitchFamily="18" charset="0"/>
              </a:rPr>
              <a:t>id</a:t>
            </a:r>
            <a:r>
              <a:rPr lang="en-US" altLang="zh-CN" sz="2200" baseline="-25000" dirty="0" err="1">
                <a:solidFill>
                  <a:schemeClr val="tx1"/>
                </a:solidFill>
                <a:latin typeface="Times New Roman" panose="02020603050405020304" pitchFamily="18" charset="0"/>
              </a:rPr>
              <a:t>coordinator</a:t>
            </a:r>
            <a:endParaRPr lang="en-US" altLang="zh-CN" sz="2200" baseline="-25000" dirty="0">
              <a:solidFill>
                <a:schemeClr val="tx1"/>
              </a:solidFill>
              <a:latin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58</a:t>
            </a:fld>
            <a:endParaRPr lang="zh-CN" altLang="en-US"/>
          </a:p>
        </p:txBody>
      </p:sp>
    </p:spTree>
    <p:extLst>
      <p:ext uri="{BB962C8B-B14F-4D97-AF65-F5344CB8AC3E}">
        <p14:creationId xmlns:p14="http://schemas.microsoft.com/office/powerpoint/2010/main" val="2904887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lstStyle/>
          <a:p>
            <a:pPr marL="201168" lvl="1" indent="0">
              <a:buNone/>
            </a:pPr>
            <a:r>
              <a:rPr kumimoji="1" lang="zh-CN" altLang="en-US" sz="2400" b="1" dirty="0">
                <a:solidFill>
                  <a:schemeClr val="tx1"/>
                </a:solidFill>
                <a:latin typeface="Times New Roman" panose="02020603050405020304" pitchFamily="18" charset="0"/>
              </a:rPr>
              <a:t>基于环的选举算法</a:t>
            </a:r>
            <a:r>
              <a:rPr lang="zh-CN" altLang="en-US" sz="2400" b="1" dirty="0">
                <a:solidFill>
                  <a:schemeClr val="tx1"/>
                </a:solidFill>
                <a:latin typeface="Times New Roman" panose="02020603050405020304" pitchFamily="18" charset="0"/>
              </a:rPr>
              <a:t>示例</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选举从进程</a:t>
            </a:r>
            <a:r>
              <a:rPr lang="en-US" altLang="zh-CN" sz="2400" dirty="0">
                <a:solidFill>
                  <a:schemeClr val="tx1"/>
                </a:solidFill>
                <a:latin typeface="Times New Roman" panose="02020603050405020304" pitchFamily="18" charset="0"/>
              </a:rPr>
              <a:t>17</a:t>
            </a:r>
            <a:r>
              <a:rPr lang="zh-CN" altLang="en-US" sz="2400" dirty="0">
                <a:solidFill>
                  <a:schemeClr val="tx1"/>
                </a:solidFill>
                <a:latin typeface="Times New Roman" panose="02020603050405020304" pitchFamily="18" charset="0"/>
              </a:rPr>
              <a:t>开始。到目前为止，所遇到的最大的进程标识符是</a:t>
            </a:r>
            <a:r>
              <a:rPr lang="en-US" altLang="zh-CN" sz="2400" dirty="0">
                <a:solidFill>
                  <a:schemeClr val="tx1"/>
                </a:solidFill>
                <a:latin typeface="Times New Roman" panose="02020603050405020304" pitchFamily="18" charset="0"/>
              </a:rPr>
              <a:t>24</a:t>
            </a:r>
            <a:r>
              <a:rPr lang="zh-CN" altLang="en-US" sz="2400" dirty="0">
                <a:solidFill>
                  <a:schemeClr val="tx1"/>
                </a:solidFill>
                <a:latin typeface="Times New Roman" panose="02020603050405020304" pitchFamily="18" charset="0"/>
              </a:rPr>
              <a:t>。参与的进程用深色表示</a:t>
            </a:r>
            <a:r>
              <a:rPr lang="zh-CN" altLang="en-US" sz="2400" dirty="0">
                <a:solidFill>
                  <a:schemeClr val="folHlink"/>
                </a:solidFill>
                <a:latin typeface="Times New Roman" panose="02020603050405020304" pitchFamily="18" charset="0"/>
              </a:rPr>
              <a:t>。</a:t>
            </a:r>
          </a:p>
          <a:p>
            <a:endParaRPr lang="zh-CN" alt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3" y="3158783"/>
            <a:ext cx="3641725"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4D4084D9-55F2-4E00-B75E-E42CB7218B8E}" type="slidenum">
              <a:rPr lang="zh-CN" altLang="en-US" smtClean="0"/>
              <a:t>59</a:t>
            </a:fld>
            <a:endParaRPr lang="zh-CN" altLang="en-US"/>
          </a:p>
        </p:txBody>
      </p:sp>
    </p:spTree>
    <p:extLst>
      <p:ext uri="{BB962C8B-B14F-4D97-AF65-F5344CB8AC3E}">
        <p14:creationId xmlns:p14="http://schemas.microsoft.com/office/powerpoint/2010/main" val="242921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16.1.1 </a:t>
            </a:r>
            <a:r>
              <a:rPr lang="zh-CN" altLang="en-US" dirty="0"/>
              <a:t>时钟、事件和进程状态</a:t>
            </a:r>
          </a:p>
        </p:txBody>
      </p:sp>
      <p:sp>
        <p:nvSpPr>
          <p:cNvPr id="3" name="内容占位符 2"/>
          <p:cNvSpPr>
            <a:spLocks noGrp="1"/>
          </p:cNvSpPr>
          <p:nvPr>
            <p:ph idx="1"/>
          </p:nvPr>
        </p:nvSpPr>
        <p:spPr/>
        <p:txBody>
          <a:bodyPr/>
          <a:lstStyle/>
          <a:p>
            <a:r>
              <a:rPr lang="zh-CN" altLang="en-US" b="1" dirty="0"/>
              <a:t>进程交互模型</a:t>
            </a:r>
            <a:endParaRPr lang="en-US" altLang="zh-CN" b="1" dirty="0"/>
          </a:p>
          <a:p>
            <a:pPr lvl="1"/>
            <a:r>
              <a:rPr lang="zh-CN" altLang="en-US" dirty="0"/>
              <a:t>假设一个分布式系统由</a:t>
            </a:r>
            <a:r>
              <a:rPr lang="en-US" altLang="zh-CN" dirty="0"/>
              <a:t>N</a:t>
            </a:r>
            <a:r>
              <a:rPr lang="zh-CN" altLang="en-US" dirty="0"/>
              <a:t>个进程</a:t>
            </a:r>
            <a:r>
              <a:rPr lang="en-US" altLang="zh-CN" dirty="0"/>
              <a:t>p</a:t>
            </a:r>
            <a:r>
              <a:rPr lang="en-US" altLang="zh-CN" baseline="-25000" dirty="0"/>
              <a:t>i</a:t>
            </a:r>
            <a:r>
              <a:rPr lang="en-US" altLang="zh-CN" dirty="0"/>
              <a:t>(</a:t>
            </a:r>
            <a:r>
              <a:rPr lang="en-US" altLang="zh-CN" dirty="0" err="1"/>
              <a:t>i</a:t>
            </a:r>
            <a:r>
              <a:rPr lang="en-US" altLang="zh-CN" dirty="0"/>
              <a:t>=1,2,…,N)</a:t>
            </a:r>
            <a:r>
              <a:rPr lang="zh-CN" altLang="en-US" dirty="0"/>
              <a:t>组成，记为</a:t>
            </a:r>
            <a:r>
              <a:rPr lang="en-US" altLang="zh-CN" dirty="0"/>
              <a:t>P</a:t>
            </a:r>
          </a:p>
          <a:p>
            <a:pPr lvl="1"/>
            <a:r>
              <a:rPr lang="zh-CN" altLang="en-US" dirty="0"/>
              <a:t>每个进程在一个处理器上执行，处理器之间不共享内存</a:t>
            </a:r>
            <a:endParaRPr lang="en-US" altLang="zh-CN" dirty="0"/>
          </a:p>
          <a:p>
            <a:pPr lvl="1"/>
            <a:r>
              <a:rPr lang="zh-CN" altLang="en-US" dirty="0"/>
              <a:t>在</a:t>
            </a:r>
            <a:r>
              <a:rPr lang="en-US" altLang="zh-CN" dirty="0"/>
              <a:t>P</a:t>
            </a:r>
            <a:r>
              <a:rPr lang="zh-CN" altLang="en-US" dirty="0"/>
              <a:t>中，</a:t>
            </a:r>
            <a:r>
              <a:rPr lang="en-US" altLang="zh-CN" dirty="0"/>
              <a:t> </a:t>
            </a:r>
            <a:r>
              <a:rPr lang="en-US" altLang="zh-CN" dirty="0" err="1"/>
              <a:t>s</a:t>
            </a:r>
            <a:r>
              <a:rPr lang="en-US" altLang="zh-CN" baseline="-25000" dirty="0" err="1"/>
              <a:t>i</a:t>
            </a:r>
            <a:r>
              <a:rPr lang="zh-CN" altLang="en-US" dirty="0"/>
              <a:t>是</a:t>
            </a:r>
            <a:r>
              <a:rPr lang="en-US" altLang="zh-CN" dirty="0"/>
              <a:t>p</a:t>
            </a:r>
            <a:r>
              <a:rPr lang="en-US" altLang="zh-CN" baseline="-25000" dirty="0"/>
              <a:t>i</a:t>
            </a:r>
            <a:r>
              <a:rPr lang="zh-CN" altLang="en-US" dirty="0"/>
              <a:t>的状态，通常在进程执行时进行状态变换</a:t>
            </a:r>
            <a:endParaRPr lang="en-US" altLang="zh-CN" dirty="0"/>
          </a:p>
          <a:p>
            <a:pPr lvl="2"/>
            <a:r>
              <a:rPr lang="zh-CN" altLang="en-US" dirty="0"/>
              <a:t>进程状态包括进程中所有变量的值，还包含它影响本地操作系统环境中的对象的值。</a:t>
            </a:r>
            <a:endParaRPr lang="en-US" altLang="zh-CN" dirty="0"/>
          </a:p>
          <a:p>
            <a:pPr lvl="1"/>
            <a:r>
              <a:rPr lang="zh-CN" altLang="en-US" dirty="0"/>
              <a:t>假设，进程除通过网络发送消息外，进程之间不能相互通信</a:t>
            </a:r>
            <a:endParaRPr lang="en-US" altLang="zh-CN" dirty="0"/>
          </a:p>
          <a:p>
            <a:pPr lvl="1"/>
            <a:r>
              <a:rPr lang="zh-CN" altLang="en-US" dirty="0"/>
              <a:t>当进程</a:t>
            </a:r>
            <a:r>
              <a:rPr lang="en-US" altLang="zh-CN" dirty="0"/>
              <a:t>p</a:t>
            </a:r>
            <a:r>
              <a:rPr lang="en-US" altLang="zh-CN" baseline="-25000" dirty="0"/>
              <a:t>i</a:t>
            </a:r>
            <a:r>
              <a:rPr lang="zh-CN" altLang="en-US" dirty="0"/>
              <a:t>执行时，它会采取一系列的动作，每个动作或是一个消息</a:t>
            </a:r>
            <a:r>
              <a:rPr lang="en-US" altLang="zh-CN" dirty="0"/>
              <a:t>send/receive</a:t>
            </a:r>
            <a:r>
              <a:rPr lang="zh-CN" altLang="en-US" dirty="0"/>
              <a:t>操作，或一个转换状态</a:t>
            </a:r>
            <a:r>
              <a:rPr lang="en-US" altLang="zh-CN" dirty="0"/>
              <a:t>p</a:t>
            </a:r>
            <a:r>
              <a:rPr lang="en-US" altLang="zh-CN" baseline="-25000" dirty="0"/>
              <a:t>i</a:t>
            </a:r>
            <a:r>
              <a:rPr lang="zh-CN" altLang="en-US" dirty="0"/>
              <a:t>的操作</a:t>
            </a:r>
            <a:endParaRPr lang="en-US" altLang="zh-CN" dirty="0"/>
          </a:p>
          <a:p>
            <a:pPr lvl="2"/>
            <a:r>
              <a:rPr lang="zh-CN" altLang="en-US" dirty="0"/>
              <a:t>即改变</a:t>
            </a:r>
            <a:r>
              <a:rPr lang="en-US" altLang="zh-CN" dirty="0" err="1"/>
              <a:t>s</a:t>
            </a:r>
            <a:r>
              <a:rPr lang="en-US" altLang="zh-CN" baseline="-25000" dirty="0" err="1"/>
              <a:t>i</a:t>
            </a:r>
            <a:r>
              <a:rPr lang="zh-CN" altLang="en-US" dirty="0"/>
              <a:t>中的一个或多个值</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6</a:t>
            </a:fld>
            <a:endParaRPr lang="zh-CN" altLang="en-US"/>
          </a:p>
        </p:txBody>
      </p:sp>
    </p:spTree>
    <p:extLst>
      <p:ext uri="{BB962C8B-B14F-4D97-AF65-F5344CB8AC3E}">
        <p14:creationId xmlns:p14="http://schemas.microsoft.com/office/powerpoint/2010/main" val="817997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lstStyle/>
          <a:p>
            <a:pPr marL="201168" lvl="1" indent="0">
              <a:buNone/>
            </a:pPr>
            <a:r>
              <a:rPr kumimoji="1" lang="zh-CN" altLang="en-US" sz="2400" b="1" dirty="0">
                <a:solidFill>
                  <a:schemeClr val="tx1"/>
                </a:solidFill>
                <a:latin typeface="Times New Roman" panose="02020603050405020304" pitchFamily="18" charset="0"/>
              </a:rPr>
              <a:t>基于环的选举算法的</a:t>
            </a:r>
            <a:r>
              <a:rPr lang="zh-CN" altLang="en-US" sz="2400" b="1" dirty="0">
                <a:solidFill>
                  <a:schemeClr val="tx1"/>
                </a:solidFill>
                <a:latin typeface="Times New Roman" panose="02020603050405020304" pitchFamily="18" charset="0"/>
              </a:rPr>
              <a:t>性能</a:t>
            </a:r>
          </a:p>
          <a:p>
            <a:pPr lvl="2"/>
            <a:r>
              <a:rPr lang="zh-CN" altLang="en-US" sz="2400" dirty="0">
                <a:solidFill>
                  <a:schemeClr val="tx1"/>
                </a:solidFill>
                <a:latin typeface="Times New Roman" panose="02020603050405020304" pitchFamily="18" charset="0"/>
              </a:rPr>
              <a:t>最坏情况</a:t>
            </a:r>
          </a:p>
          <a:p>
            <a:pPr lvl="4">
              <a:buFont typeface="Wingdings" panose="05000000000000000000" pitchFamily="2" charset="2"/>
              <a:buNone/>
            </a:pPr>
            <a:r>
              <a:rPr lang="zh-CN" altLang="en-US" sz="2000" dirty="0">
                <a:solidFill>
                  <a:schemeClr val="tx1"/>
                </a:solidFill>
                <a:latin typeface="Times New Roman" panose="02020603050405020304" pitchFamily="18" charset="0"/>
              </a:rPr>
              <a:t>启动选举算法的逆时针邻居具有最大标识符，共计需要</a:t>
            </a:r>
            <a:r>
              <a:rPr lang="en-US" altLang="zh-CN" sz="2000" dirty="0">
                <a:solidFill>
                  <a:schemeClr val="tx1"/>
                </a:solidFill>
                <a:latin typeface="Times New Roman" panose="02020603050405020304" pitchFamily="18" charset="0"/>
              </a:rPr>
              <a:t>3N</a:t>
            </a:r>
            <a:r>
              <a:rPr lang="zh-CN" altLang="en-US" sz="2000" dirty="0">
                <a:solidFill>
                  <a:schemeClr val="tx1"/>
                </a:solidFill>
                <a:latin typeface="Times New Roman" panose="02020603050405020304" pitchFamily="18" charset="0"/>
              </a:rPr>
              <a:t>－</a:t>
            </a:r>
            <a:r>
              <a:rPr lang="en-US" altLang="zh-CN" sz="2000" dirty="0">
                <a:solidFill>
                  <a:schemeClr val="tx1"/>
                </a:solidFill>
                <a:latin typeface="Times New Roman" panose="02020603050405020304" pitchFamily="18" charset="0"/>
              </a:rPr>
              <a:t>1</a:t>
            </a:r>
            <a:r>
              <a:rPr lang="zh-CN" altLang="en-US" sz="2000" dirty="0">
                <a:solidFill>
                  <a:schemeClr val="tx1"/>
                </a:solidFill>
                <a:latin typeface="Times New Roman" panose="02020603050405020304" pitchFamily="18" charset="0"/>
              </a:rPr>
              <a:t>个消息，回转时间为</a:t>
            </a:r>
            <a:r>
              <a:rPr lang="en-US" altLang="zh-CN" sz="2000" dirty="0">
                <a:solidFill>
                  <a:schemeClr val="tx1"/>
                </a:solidFill>
                <a:latin typeface="Times New Roman" panose="02020603050405020304" pitchFamily="18" charset="0"/>
              </a:rPr>
              <a:t>3N</a:t>
            </a:r>
            <a:r>
              <a:rPr lang="zh-CN" altLang="en-US" sz="2000" dirty="0">
                <a:solidFill>
                  <a:schemeClr val="tx1"/>
                </a:solidFill>
                <a:latin typeface="Times New Roman" panose="02020603050405020304" pitchFamily="18" charset="0"/>
              </a:rPr>
              <a:t>－</a:t>
            </a:r>
            <a:r>
              <a:rPr lang="en-US" altLang="zh-CN" sz="2000" dirty="0">
                <a:solidFill>
                  <a:schemeClr val="tx1"/>
                </a:solidFill>
                <a:latin typeface="Times New Roman" panose="02020603050405020304" pitchFamily="18" charset="0"/>
              </a:rPr>
              <a:t>1</a:t>
            </a:r>
            <a:endParaRPr lang="zh-CN" altLang="en-US" sz="2000" dirty="0">
              <a:solidFill>
                <a:schemeClr val="tx1"/>
              </a:solidFill>
              <a:latin typeface="Times New Roman" panose="02020603050405020304" pitchFamily="18" charset="0"/>
            </a:endParaRPr>
          </a:p>
          <a:p>
            <a:pPr lvl="2"/>
            <a:r>
              <a:rPr lang="zh-CN" altLang="en-US" sz="2400" dirty="0">
                <a:solidFill>
                  <a:schemeClr val="tx1"/>
                </a:solidFill>
                <a:latin typeface="Times New Roman" panose="02020603050405020304" pitchFamily="18" charset="0"/>
              </a:rPr>
              <a:t>最好情况</a:t>
            </a:r>
          </a:p>
          <a:p>
            <a:pPr lvl="4">
              <a:buNone/>
            </a:pPr>
            <a:r>
              <a:rPr lang="zh-CN" altLang="en-US" sz="2000" dirty="0">
                <a:solidFill>
                  <a:schemeClr val="tx1"/>
                </a:solidFill>
                <a:latin typeface="Times New Roman" panose="02020603050405020304" pitchFamily="18" charset="0"/>
              </a:rPr>
              <a:t>回转时间为</a:t>
            </a:r>
            <a:r>
              <a:rPr lang="en-US" altLang="zh-CN" sz="2000" dirty="0">
                <a:solidFill>
                  <a:schemeClr val="tx1"/>
                </a:solidFill>
                <a:latin typeface="Times New Roman" panose="02020603050405020304" pitchFamily="18" charset="0"/>
              </a:rPr>
              <a:t>2N</a:t>
            </a:r>
            <a:endParaRPr lang="zh-CN" altLang="en-US" sz="2000" dirty="0">
              <a:solidFill>
                <a:schemeClr val="tx1"/>
              </a:solidFill>
              <a:latin typeface="Times New Roman" panose="02020603050405020304" pitchFamily="18" charset="0"/>
            </a:endParaRPr>
          </a:p>
          <a:p>
            <a:pPr lvl="2"/>
            <a:r>
              <a:rPr lang="zh-CN" altLang="en-US" sz="2400" dirty="0">
                <a:solidFill>
                  <a:schemeClr val="tx1"/>
                </a:solidFill>
                <a:latin typeface="Times New Roman" panose="02020603050405020304" pitchFamily="18" charset="0"/>
              </a:rPr>
              <a:t>不具备容错功能</a:t>
            </a: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60</a:t>
            </a:fld>
            <a:endParaRPr lang="zh-CN" altLang="en-US"/>
          </a:p>
        </p:txBody>
      </p:sp>
    </p:spTree>
    <p:extLst>
      <p:ext uri="{BB962C8B-B14F-4D97-AF65-F5344CB8AC3E}">
        <p14:creationId xmlns:p14="http://schemas.microsoft.com/office/powerpoint/2010/main" val="3798568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lstStyle/>
          <a:p>
            <a:r>
              <a:rPr kumimoji="1" lang="zh-CN" altLang="en-US" sz="2800" b="1" dirty="0">
                <a:solidFill>
                  <a:schemeClr val="tx1"/>
                </a:solidFill>
                <a:latin typeface="Times New Roman" panose="02020603050405020304" pitchFamily="18" charset="0"/>
              </a:rPr>
              <a:t>霸道算法</a:t>
            </a:r>
          </a:p>
          <a:p>
            <a:pPr lvl="1"/>
            <a:r>
              <a:rPr lang="zh-CN" altLang="en-US" sz="2400" dirty="0">
                <a:solidFill>
                  <a:schemeClr val="tx1"/>
                </a:solidFill>
                <a:latin typeface="Times New Roman" panose="02020603050405020304" pitchFamily="18" charset="0"/>
              </a:rPr>
              <a:t>假设</a:t>
            </a:r>
          </a:p>
          <a:p>
            <a:pPr lvl="2">
              <a:buFont typeface="Arial" panose="020B0604020202020204" pitchFamily="34" charset="0"/>
              <a:buChar char="•"/>
            </a:pPr>
            <a:r>
              <a:rPr lang="zh-CN" altLang="en-US" sz="2000" dirty="0">
                <a:solidFill>
                  <a:schemeClr val="tx1"/>
                </a:solidFill>
                <a:latin typeface="Times New Roman" panose="02020603050405020304" pitchFamily="18" charset="0"/>
              </a:rPr>
              <a:t>同步系统，使用超时检测进程故障</a:t>
            </a:r>
          </a:p>
          <a:p>
            <a:pPr lvl="2">
              <a:buFont typeface="Arial" panose="020B0604020202020204" pitchFamily="34" charset="0"/>
              <a:buChar char="•"/>
            </a:pPr>
            <a:r>
              <a:rPr lang="zh-CN" altLang="en-US" sz="2000" dirty="0">
                <a:solidFill>
                  <a:schemeClr val="tx1"/>
                </a:solidFill>
                <a:latin typeface="Times New Roman" panose="02020603050405020304" pitchFamily="18" charset="0"/>
              </a:rPr>
              <a:t>通道可靠，但允许进程崩溃</a:t>
            </a:r>
          </a:p>
          <a:p>
            <a:pPr lvl="2">
              <a:buFont typeface="Arial" panose="020B0604020202020204" pitchFamily="34" charset="0"/>
              <a:buChar char="•"/>
            </a:pPr>
            <a:r>
              <a:rPr lang="zh-CN" altLang="en-US" sz="2000" dirty="0">
                <a:solidFill>
                  <a:schemeClr val="tx1"/>
                </a:solidFill>
                <a:latin typeface="Times New Roman" panose="02020603050405020304" pitchFamily="18" charset="0"/>
              </a:rPr>
              <a:t>每个进程知道哪些进程具有更大的标识符</a:t>
            </a:r>
          </a:p>
          <a:p>
            <a:pPr lvl="2">
              <a:buFont typeface="Arial" panose="020B0604020202020204" pitchFamily="34" charset="0"/>
              <a:buChar char="•"/>
            </a:pPr>
            <a:r>
              <a:rPr lang="zh-CN" altLang="en-US" sz="2000" dirty="0">
                <a:solidFill>
                  <a:schemeClr val="tx1"/>
                </a:solidFill>
                <a:latin typeface="Times New Roman" panose="02020603050405020304" pitchFamily="18" charset="0"/>
              </a:rPr>
              <a:t>每个进程可以和所有具有更大标识符的进程通信</a:t>
            </a: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61</a:t>
            </a:fld>
            <a:endParaRPr lang="zh-CN" altLang="en-US"/>
          </a:p>
        </p:txBody>
      </p:sp>
    </p:spTree>
    <p:extLst>
      <p:ext uri="{BB962C8B-B14F-4D97-AF65-F5344CB8AC3E}">
        <p14:creationId xmlns:p14="http://schemas.microsoft.com/office/powerpoint/2010/main" val="1875321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lstStyle/>
          <a:p>
            <a:r>
              <a:rPr kumimoji="1" lang="zh-CN" altLang="en-US" sz="2800" b="1" dirty="0">
                <a:solidFill>
                  <a:schemeClr val="tx1"/>
                </a:solidFill>
                <a:latin typeface="Times New Roman" panose="02020603050405020304" pitchFamily="18" charset="0"/>
              </a:rPr>
              <a:t>霸道算法</a:t>
            </a:r>
          </a:p>
          <a:p>
            <a:pPr lvl="1"/>
            <a:r>
              <a:rPr lang="en-US" altLang="zh-CN" sz="2400" dirty="0">
                <a:solidFill>
                  <a:schemeClr val="tx1"/>
                </a:solidFill>
                <a:latin typeface="Times New Roman" panose="02020603050405020304" pitchFamily="18" charset="0"/>
              </a:rPr>
              <a:t>3</a:t>
            </a:r>
            <a:r>
              <a:rPr lang="zh-CN" altLang="en-US" sz="2400" dirty="0">
                <a:solidFill>
                  <a:schemeClr val="tx1"/>
                </a:solidFill>
                <a:latin typeface="Times New Roman" panose="02020603050405020304" pitchFamily="18" charset="0"/>
              </a:rPr>
              <a:t>种类型的消息</a:t>
            </a:r>
            <a:endParaRPr lang="en-US" altLang="zh-CN" sz="2400" dirty="0">
              <a:solidFill>
                <a:schemeClr val="tx1"/>
              </a:solidFill>
              <a:latin typeface="Times New Roman" panose="02020603050405020304" pitchFamily="18" charset="0"/>
            </a:endParaRPr>
          </a:p>
          <a:p>
            <a:pPr lvl="2"/>
            <a:r>
              <a:rPr lang="zh-CN" altLang="en-US" sz="2000" dirty="0">
                <a:solidFill>
                  <a:schemeClr val="tx1"/>
                </a:solidFill>
                <a:latin typeface="Times New Roman" panose="02020603050405020304" pitchFamily="18" charset="0"/>
              </a:rPr>
              <a:t>选举消息，用于宣布选举</a:t>
            </a:r>
            <a:endParaRPr lang="en-US" altLang="zh-CN" sz="2000" dirty="0">
              <a:solidFill>
                <a:schemeClr val="tx1"/>
              </a:solidFill>
              <a:latin typeface="Times New Roman" panose="02020603050405020304" pitchFamily="18" charset="0"/>
            </a:endParaRPr>
          </a:p>
          <a:p>
            <a:pPr lvl="2"/>
            <a:r>
              <a:rPr lang="zh-CN" altLang="en-US" sz="2000" dirty="0">
                <a:solidFill>
                  <a:schemeClr val="tx1"/>
                </a:solidFill>
                <a:latin typeface="Times New Roman" panose="02020603050405020304" pitchFamily="18" charset="0"/>
              </a:rPr>
              <a:t>应答消息，用于回复选举消息</a:t>
            </a:r>
            <a:endParaRPr lang="en-US" altLang="zh-CN" sz="2000" dirty="0">
              <a:solidFill>
                <a:schemeClr val="tx1"/>
              </a:solidFill>
              <a:latin typeface="Times New Roman" panose="02020603050405020304" pitchFamily="18" charset="0"/>
            </a:endParaRPr>
          </a:p>
          <a:p>
            <a:pPr lvl="2"/>
            <a:r>
              <a:rPr lang="zh-CN" altLang="en-US" sz="2000" dirty="0">
                <a:solidFill>
                  <a:schemeClr val="tx1"/>
                </a:solidFill>
                <a:latin typeface="Times New Roman" panose="02020603050405020304" pitchFamily="18" charset="0"/>
              </a:rPr>
              <a:t>协调消息，用于宣布当选进程的身份</a:t>
            </a:r>
            <a:endParaRPr lang="en-US" altLang="zh-CN" sz="2000" dirty="0">
              <a:solidFill>
                <a:schemeClr val="tx1"/>
              </a:solidFill>
              <a:latin typeface="Times New Roman" panose="02020603050405020304" pitchFamily="18" charset="0"/>
            </a:endParaRPr>
          </a:p>
          <a:p>
            <a:pPr lvl="1"/>
            <a:r>
              <a:rPr lang="zh-CN" altLang="en-US" sz="2400" dirty="0">
                <a:solidFill>
                  <a:schemeClr val="tx1"/>
                </a:solidFill>
                <a:latin typeface="Times New Roman" panose="02020603050405020304" pitchFamily="18" charset="0"/>
              </a:rPr>
              <a:t>一个进程通过超时发现协调者已经出现故障，并开始一个选举，几个进程可能同时观察到此现象</a:t>
            </a:r>
            <a:endParaRPr lang="en-US" altLang="zh-CN" sz="2400" dirty="0">
              <a:solidFill>
                <a:schemeClr val="tx1"/>
              </a:solidFill>
              <a:latin typeface="Times New Roman" panose="02020603050405020304" pitchFamily="18" charset="0"/>
            </a:endParaRPr>
          </a:p>
          <a:p>
            <a:pPr lvl="1"/>
            <a:r>
              <a:rPr lang="zh-CN" altLang="en-US" sz="2400" dirty="0">
                <a:solidFill>
                  <a:schemeClr val="tx1"/>
                </a:solidFill>
                <a:latin typeface="Times New Roman" panose="02020603050405020304" pitchFamily="18" charset="0"/>
              </a:rPr>
              <a:t>采用同步系统，因此可以构造一个可靠的故障检测器</a:t>
            </a:r>
            <a:endParaRPr lang="en-US" altLang="zh-CN" sz="2400" dirty="0">
              <a:solidFill>
                <a:schemeClr val="tx1"/>
              </a:solidFill>
              <a:latin typeface="Times New Roman" panose="02020603050405020304" pitchFamily="18" charset="0"/>
            </a:endParaRPr>
          </a:p>
          <a:p>
            <a:pPr lvl="2"/>
            <a:endParaRPr lang="en-US" altLang="zh-CN" sz="2000" dirty="0">
              <a:solidFill>
                <a:schemeClr val="tx1"/>
              </a:solidFill>
              <a:latin typeface="Times New Roman" panose="02020603050405020304" pitchFamily="18" charset="0"/>
            </a:endParaRPr>
          </a:p>
          <a:p>
            <a:pPr lvl="2"/>
            <a:endParaRPr lang="zh-CN" altLang="en-US" sz="2000" dirty="0">
              <a:solidFill>
                <a:schemeClr val="tx1"/>
              </a:solidFill>
              <a:latin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62</a:t>
            </a:fld>
            <a:endParaRPr lang="zh-CN" altLang="en-US"/>
          </a:p>
        </p:txBody>
      </p:sp>
    </p:spTree>
    <p:extLst>
      <p:ext uri="{BB962C8B-B14F-4D97-AF65-F5344CB8AC3E}">
        <p14:creationId xmlns:p14="http://schemas.microsoft.com/office/powerpoint/2010/main" val="1869712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normAutofit/>
          </a:bodyPr>
          <a:lstStyle/>
          <a:p>
            <a:pPr lvl="1"/>
            <a:r>
              <a:rPr kumimoji="1" lang="zh-CN" altLang="en-US" sz="2400" b="1" dirty="0">
                <a:solidFill>
                  <a:schemeClr val="tx1"/>
                </a:solidFill>
                <a:latin typeface="Times New Roman" panose="02020603050405020304" pitchFamily="18" charset="0"/>
              </a:rPr>
              <a:t>霸道算法</a:t>
            </a:r>
          </a:p>
          <a:p>
            <a:pPr marL="384048" lvl="2" indent="0">
              <a:buNone/>
            </a:pPr>
            <a:r>
              <a:rPr lang="zh-CN" altLang="en-US" sz="1800" dirty="0">
                <a:solidFill>
                  <a:schemeClr val="tx1"/>
                </a:solidFill>
                <a:latin typeface="Times New Roman" panose="02020603050405020304" pitchFamily="18" charset="0"/>
              </a:rPr>
              <a:t>进程</a:t>
            </a:r>
            <a:r>
              <a:rPr lang="en-US" altLang="zh-CN" sz="1800" dirty="0">
                <a:solidFill>
                  <a:schemeClr val="tx1"/>
                </a:solidFill>
                <a:latin typeface="Times New Roman" panose="02020603050405020304" pitchFamily="18" charset="0"/>
              </a:rPr>
              <a:t>P</a:t>
            </a:r>
            <a:r>
              <a:rPr lang="zh-CN" altLang="en-US" sz="1800" dirty="0">
                <a:solidFill>
                  <a:schemeClr val="tx1"/>
                </a:solidFill>
                <a:latin typeface="Times New Roman" panose="02020603050405020304" pitchFamily="18" charset="0"/>
              </a:rPr>
              <a:t>在发现协调者失效后启动一次选举，将选举消息发送给具有更大标识符的进程，并等待应答。</a:t>
            </a:r>
            <a:endParaRPr lang="en-US" altLang="zh-CN" sz="1800" dirty="0">
              <a:solidFill>
                <a:schemeClr val="tx1"/>
              </a:solidFill>
              <a:latin typeface="Times New Roman" panose="02020603050405020304" pitchFamily="18" charset="0"/>
            </a:endParaRPr>
          </a:p>
          <a:p>
            <a:pPr marL="566928" lvl="3" indent="0">
              <a:buNone/>
            </a:pPr>
            <a:r>
              <a:rPr lang="zh-CN" altLang="en-US" sz="1600" dirty="0">
                <a:solidFill>
                  <a:schemeClr val="tx1"/>
                </a:solidFill>
                <a:latin typeface="Times New Roman" panose="02020603050405020304" pitchFamily="18" charset="0"/>
              </a:rPr>
              <a:t>若进程</a:t>
            </a:r>
            <a:r>
              <a:rPr lang="en-US" altLang="zh-CN" sz="1600" dirty="0">
                <a:solidFill>
                  <a:schemeClr val="tx1"/>
                </a:solidFill>
                <a:latin typeface="Times New Roman" panose="02020603050405020304" pitchFamily="18" charset="0"/>
              </a:rPr>
              <a:t>P </a:t>
            </a:r>
            <a:r>
              <a:rPr lang="zh-CN" altLang="en-US" sz="1600" dirty="0">
                <a:solidFill>
                  <a:schemeClr val="tx1"/>
                </a:solidFill>
                <a:latin typeface="Times New Roman" panose="02020603050405020304" pitchFamily="18" charset="0"/>
              </a:rPr>
              <a:t>在时间</a:t>
            </a:r>
            <a:r>
              <a:rPr lang="en-US" altLang="zh-CN" sz="1600" dirty="0">
                <a:solidFill>
                  <a:schemeClr val="tx1"/>
                </a:solidFill>
                <a:latin typeface="Times New Roman" panose="02020603050405020304" pitchFamily="18" charset="0"/>
              </a:rPr>
              <a:t>T</a:t>
            </a:r>
            <a:r>
              <a:rPr lang="zh-CN" altLang="en-US" sz="1600" dirty="0">
                <a:solidFill>
                  <a:schemeClr val="tx1"/>
                </a:solidFill>
                <a:latin typeface="Times New Roman" panose="02020603050405020304" pitchFamily="18" charset="0"/>
              </a:rPr>
              <a:t>内没有收到回答消息，则认为自己为协调者，并给所有具有较小标识符的进程发送协调者消息。</a:t>
            </a:r>
          </a:p>
          <a:p>
            <a:pPr marL="566928" lvl="3" indent="0">
              <a:buNone/>
            </a:pPr>
            <a:r>
              <a:rPr lang="zh-CN" altLang="en-US" sz="1600" dirty="0">
                <a:solidFill>
                  <a:schemeClr val="tx1"/>
                </a:solidFill>
                <a:latin typeface="Times New Roman" panose="02020603050405020304" pitchFamily="18" charset="0"/>
              </a:rPr>
              <a:t>若进程</a:t>
            </a:r>
            <a:r>
              <a:rPr lang="en-US" altLang="zh-CN" sz="1600" dirty="0">
                <a:solidFill>
                  <a:schemeClr val="tx1"/>
                </a:solidFill>
                <a:latin typeface="Times New Roman" panose="02020603050405020304" pitchFamily="18" charset="0"/>
              </a:rPr>
              <a:t>P </a:t>
            </a:r>
            <a:r>
              <a:rPr lang="zh-CN" altLang="en-US" sz="1600" dirty="0">
                <a:solidFill>
                  <a:schemeClr val="tx1"/>
                </a:solidFill>
                <a:latin typeface="Times New Roman" panose="02020603050405020304" pitchFamily="18" charset="0"/>
              </a:rPr>
              <a:t>收到回答消息，则等待协调者消息；若消息在一段时间内没有到达，则启动一次新的选举算法。</a:t>
            </a:r>
          </a:p>
          <a:p>
            <a:pPr marL="384048" lvl="2" indent="0">
              <a:buNone/>
            </a:pPr>
            <a:r>
              <a:rPr lang="zh-CN" altLang="en-US" sz="1800" dirty="0">
                <a:solidFill>
                  <a:schemeClr val="tx1"/>
                </a:solidFill>
                <a:latin typeface="Times New Roman" panose="02020603050405020304" pitchFamily="18" charset="0"/>
              </a:rPr>
              <a:t>进程收到协调者信息后，设置 </a:t>
            </a:r>
            <a:r>
              <a:rPr lang="en-US" altLang="zh-CN" sz="1800" dirty="0" err="1">
                <a:solidFill>
                  <a:schemeClr val="tx1"/>
                </a:solidFill>
                <a:latin typeface="Times New Roman" panose="02020603050405020304" pitchFamily="18" charset="0"/>
              </a:rPr>
              <a:t>elected</a:t>
            </a:r>
            <a:r>
              <a:rPr lang="en-US" altLang="zh-CN" sz="1800" baseline="-25000" dirty="0" err="1">
                <a:solidFill>
                  <a:schemeClr val="tx1"/>
                </a:solidFill>
                <a:latin typeface="Times New Roman" panose="02020603050405020304" pitchFamily="18" charset="0"/>
              </a:rPr>
              <a:t>i</a:t>
            </a:r>
            <a:r>
              <a:rPr lang="en-US" altLang="zh-CN" sz="1800" dirty="0">
                <a:solidFill>
                  <a:schemeClr val="tx1"/>
                </a:solidFill>
                <a:latin typeface="Times New Roman" panose="02020603050405020304" pitchFamily="18" charset="0"/>
              </a:rPr>
              <a:t> = </a:t>
            </a:r>
            <a:r>
              <a:rPr lang="en-US" altLang="zh-CN" sz="1800" dirty="0" err="1">
                <a:solidFill>
                  <a:schemeClr val="tx1"/>
                </a:solidFill>
                <a:latin typeface="Times New Roman" panose="02020603050405020304" pitchFamily="18" charset="0"/>
              </a:rPr>
              <a:t>id</a:t>
            </a:r>
            <a:r>
              <a:rPr lang="en-US" altLang="zh-CN" sz="1800" baseline="-25000" dirty="0" err="1">
                <a:solidFill>
                  <a:schemeClr val="tx1"/>
                </a:solidFill>
                <a:latin typeface="Times New Roman" panose="02020603050405020304" pitchFamily="18" charset="0"/>
              </a:rPr>
              <a:t>coordinator</a:t>
            </a:r>
            <a:endParaRPr lang="en-US" altLang="zh-CN" sz="1800" baseline="-25000" dirty="0">
              <a:solidFill>
                <a:schemeClr val="tx1"/>
              </a:solidFill>
              <a:latin typeface="Times New Roman" panose="02020603050405020304" pitchFamily="18" charset="0"/>
            </a:endParaRPr>
          </a:p>
          <a:p>
            <a:pPr marL="384048" lvl="2" indent="0">
              <a:buNone/>
            </a:pPr>
            <a:r>
              <a:rPr lang="zh-CN" altLang="en-US" sz="1800" dirty="0">
                <a:solidFill>
                  <a:schemeClr val="tx1"/>
                </a:solidFill>
                <a:latin typeface="Times New Roman" panose="02020603050405020304" pitchFamily="18" charset="0"/>
              </a:rPr>
              <a:t>进程收到选举消息，回送一个应答消息，并开始另一次选举，除非它已经开始了一次选举</a:t>
            </a:r>
            <a:endParaRPr lang="en-US" altLang="zh-CN" sz="1800" dirty="0">
              <a:solidFill>
                <a:schemeClr val="tx1"/>
              </a:solidFill>
              <a:latin typeface="Times New Roman" panose="02020603050405020304" pitchFamily="18" charset="0"/>
            </a:endParaRPr>
          </a:p>
          <a:p>
            <a:pPr marL="384048" lvl="2" indent="0">
              <a:buNone/>
            </a:pPr>
            <a:r>
              <a:rPr lang="zh-CN" altLang="en-US" sz="1800" dirty="0">
                <a:solidFill>
                  <a:schemeClr val="tx1"/>
                </a:solidFill>
                <a:latin typeface="Times New Roman" panose="02020603050405020304" pitchFamily="18" charset="0"/>
              </a:rPr>
              <a:t>进程如果知道自己具有最大标识符，则会决定自己是协调者，并向其他进程宣布</a:t>
            </a:r>
          </a:p>
          <a:p>
            <a:pPr lvl="2">
              <a:buFont typeface="Wingdings" panose="05000000000000000000" pitchFamily="2" charset="2"/>
              <a:buNone/>
            </a:pPr>
            <a:endParaRPr lang="zh-CN" altLang="en-US" sz="2000" dirty="0">
              <a:solidFill>
                <a:schemeClr val="tx1"/>
              </a:solidFill>
              <a:latin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63</a:t>
            </a:fld>
            <a:endParaRPr lang="zh-CN" altLang="en-US"/>
          </a:p>
        </p:txBody>
      </p:sp>
    </p:spTree>
    <p:extLst>
      <p:ext uri="{BB962C8B-B14F-4D97-AF65-F5344CB8AC3E}">
        <p14:creationId xmlns:p14="http://schemas.microsoft.com/office/powerpoint/2010/main" val="2524103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lstStyle/>
          <a:p>
            <a:pPr lvl="1"/>
            <a:r>
              <a:rPr lang="zh-CN" altLang="en-US" sz="2400" b="1" dirty="0">
                <a:solidFill>
                  <a:schemeClr val="tx1"/>
                </a:solidFill>
                <a:latin typeface="Times New Roman" panose="02020603050405020304" pitchFamily="18" charset="0"/>
              </a:rPr>
              <a:t>霸道算法示例</a:t>
            </a:r>
          </a:p>
          <a:p>
            <a:pPr lvl="1">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rPr>
              <a:t>p</a:t>
            </a:r>
            <a:r>
              <a:rPr lang="en-US" altLang="zh-CN" sz="2400" baseline="-25000" dirty="0">
                <a:solidFill>
                  <a:schemeClr val="tx1"/>
                </a:solidFill>
                <a:latin typeface="Times New Roman" panose="02020603050405020304" pitchFamily="18" charset="0"/>
              </a:rPr>
              <a:t>4</a:t>
            </a: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p</a:t>
            </a:r>
            <a:r>
              <a:rPr lang="en-US" altLang="zh-CN" sz="2400" baseline="-25000" dirty="0">
                <a:solidFill>
                  <a:schemeClr val="tx1"/>
                </a:solidFill>
                <a:latin typeface="Times New Roman" panose="02020603050405020304" pitchFamily="18" charset="0"/>
              </a:rPr>
              <a:t>3</a:t>
            </a:r>
            <a:r>
              <a:rPr lang="zh-CN" altLang="en-US" sz="2400" dirty="0">
                <a:solidFill>
                  <a:schemeClr val="tx1"/>
                </a:solidFill>
                <a:latin typeface="Times New Roman" panose="02020603050405020304" pitchFamily="18" charset="0"/>
              </a:rPr>
              <a:t>相继出现故障</a:t>
            </a:r>
          </a:p>
          <a:p>
            <a:endParaRPr lang="zh-CN" altLang="en-US" dirty="0">
              <a:solidFill>
                <a:schemeClr val="tx1"/>
              </a:solidFill>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257" y="2313610"/>
            <a:ext cx="5059611" cy="394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4D4084D9-55F2-4E00-B75E-E42CB7218B8E}" type="slidenum">
              <a:rPr lang="zh-CN" altLang="en-US" smtClean="0"/>
              <a:t>64</a:t>
            </a:fld>
            <a:endParaRPr lang="zh-CN" altLang="en-US"/>
          </a:p>
        </p:txBody>
      </p:sp>
    </p:spTree>
    <p:extLst>
      <p:ext uri="{BB962C8B-B14F-4D97-AF65-F5344CB8AC3E}">
        <p14:creationId xmlns:p14="http://schemas.microsoft.com/office/powerpoint/2010/main" val="4973644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16.3 </a:t>
            </a:r>
            <a:r>
              <a:rPr lang="zh-CN" altLang="en-US" dirty="0"/>
              <a:t>选举</a:t>
            </a:r>
          </a:p>
        </p:txBody>
      </p:sp>
      <p:sp>
        <p:nvSpPr>
          <p:cNvPr id="3" name="内容占位符 2"/>
          <p:cNvSpPr>
            <a:spLocks noGrp="1"/>
          </p:cNvSpPr>
          <p:nvPr>
            <p:ph idx="1"/>
          </p:nvPr>
        </p:nvSpPr>
        <p:spPr/>
        <p:txBody>
          <a:bodyPr/>
          <a:lstStyle/>
          <a:p>
            <a:pPr marL="91440" lvl="1" indent="-91440">
              <a:spcBef>
                <a:spcPts val="1200"/>
              </a:spcBef>
              <a:spcAft>
                <a:spcPts val="200"/>
              </a:spcAft>
              <a:buSzPct val="100000"/>
              <a:buFont typeface="Calibri" panose="020F0502020204030204" pitchFamily="34" charset="0"/>
              <a:buChar char=" "/>
            </a:pPr>
            <a:r>
              <a:rPr lang="zh-CN" altLang="en-US" sz="2400" b="1" dirty="0">
                <a:solidFill>
                  <a:schemeClr val="tx1"/>
                </a:solidFill>
                <a:latin typeface="Times New Roman" panose="02020603050405020304" pitchFamily="18" charset="0"/>
              </a:rPr>
              <a:t>霸道算法示例性能</a:t>
            </a:r>
          </a:p>
          <a:p>
            <a:pPr lvl="1">
              <a:buFont typeface="Wingdings" panose="05000000000000000000" pitchFamily="2" charset="2"/>
              <a:buNone/>
            </a:pPr>
            <a:r>
              <a:rPr lang="zh-CN" altLang="en-US" sz="2000" dirty="0">
                <a:solidFill>
                  <a:schemeClr val="tx1"/>
                </a:solidFill>
                <a:latin typeface="Times New Roman" panose="02020603050405020304" pitchFamily="18" charset="0"/>
              </a:rPr>
              <a:t>最好情况</a:t>
            </a:r>
            <a:r>
              <a:rPr lang="en-US" altLang="zh-CN" sz="2000" dirty="0">
                <a:solidFill>
                  <a:schemeClr val="tx1"/>
                </a:solidFill>
                <a:latin typeface="Times New Roman" panose="02020603050405020304" pitchFamily="18" charset="0"/>
              </a:rPr>
              <a:t> = N</a:t>
            </a:r>
            <a:r>
              <a:rPr lang="en-US" altLang="en-US" sz="2000" dirty="0">
                <a:solidFill>
                  <a:schemeClr val="tx1"/>
                </a:solidFill>
                <a:latin typeface="Times New Roman" panose="02020603050405020304" pitchFamily="18" charset="0"/>
              </a:rPr>
              <a:t>－</a:t>
            </a:r>
            <a:r>
              <a:rPr lang="en-US" altLang="zh-CN" sz="2000" dirty="0">
                <a:solidFill>
                  <a:schemeClr val="tx1"/>
                </a:solidFill>
                <a:latin typeface="Times New Roman" panose="02020603050405020304" pitchFamily="18" charset="0"/>
              </a:rPr>
              <a:t>2</a:t>
            </a:r>
          </a:p>
          <a:p>
            <a:pPr lvl="3">
              <a:buFont typeface="Arial" panose="020B0604020202020204" pitchFamily="34" charset="0"/>
              <a:buChar char="•"/>
            </a:pPr>
            <a:r>
              <a:rPr lang="zh-CN" altLang="en-US" sz="2000" dirty="0">
                <a:solidFill>
                  <a:schemeClr val="tx1"/>
                </a:solidFill>
                <a:latin typeface="Times New Roman" panose="02020603050405020304" pitchFamily="18" charset="0"/>
              </a:rPr>
              <a:t>标识符次大的进程发起选举</a:t>
            </a:r>
          </a:p>
          <a:p>
            <a:pPr lvl="3">
              <a:buFont typeface="Arial" panose="020B0604020202020204" pitchFamily="34" charset="0"/>
              <a:buChar char="•"/>
            </a:pPr>
            <a:r>
              <a:rPr lang="zh-CN" altLang="en-US" sz="2000" dirty="0">
                <a:solidFill>
                  <a:schemeClr val="tx1"/>
                </a:solidFill>
                <a:latin typeface="Times New Roman" panose="02020603050405020304" pitchFamily="18" charset="0"/>
              </a:rPr>
              <a:t>发送</a:t>
            </a:r>
            <a:r>
              <a:rPr lang="en-US" altLang="zh-CN" sz="2000" dirty="0">
                <a:solidFill>
                  <a:schemeClr val="tx1"/>
                </a:solidFill>
                <a:latin typeface="Times New Roman" panose="02020603050405020304" pitchFamily="18" charset="0"/>
              </a:rPr>
              <a:t>N</a:t>
            </a:r>
            <a:r>
              <a:rPr lang="en-US" altLang="en-US" sz="2000" dirty="0">
                <a:solidFill>
                  <a:schemeClr val="tx1"/>
                </a:solidFill>
                <a:latin typeface="Times New Roman" panose="02020603050405020304" pitchFamily="18" charset="0"/>
              </a:rPr>
              <a:t>－</a:t>
            </a:r>
            <a:r>
              <a:rPr lang="en-US" altLang="zh-CN" sz="2000" dirty="0">
                <a:solidFill>
                  <a:schemeClr val="tx1"/>
                </a:solidFill>
                <a:latin typeface="Times New Roman" panose="02020603050405020304" pitchFamily="18" charset="0"/>
              </a:rPr>
              <a:t>2</a:t>
            </a:r>
            <a:r>
              <a:rPr lang="zh-CN" altLang="en-US" sz="2000" dirty="0">
                <a:solidFill>
                  <a:schemeClr val="tx1"/>
                </a:solidFill>
                <a:latin typeface="Times New Roman" panose="02020603050405020304" pitchFamily="18" charset="0"/>
              </a:rPr>
              <a:t>个协调者消息</a:t>
            </a:r>
          </a:p>
          <a:p>
            <a:pPr lvl="3">
              <a:buFont typeface="Arial" panose="020B0604020202020204" pitchFamily="34" charset="0"/>
              <a:buChar char="•"/>
            </a:pPr>
            <a:r>
              <a:rPr lang="zh-CN" altLang="en-US" sz="2000" dirty="0">
                <a:solidFill>
                  <a:schemeClr val="tx1"/>
                </a:solidFill>
                <a:latin typeface="Times New Roman" panose="02020603050405020304" pitchFamily="18" charset="0"/>
              </a:rPr>
              <a:t>回转时间为</a:t>
            </a:r>
            <a:r>
              <a:rPr lang="en-US" altLang="zh-CN" sz="2000" dirty="0">
                <a:solidFill>
                  <a:schemeClr val="tx1"/>
                </a:solidFill>
                <a:latin typeface="Times New Roman" panose="02020603050405020304" pitchFamily="18" charset="0"/>
              </a:rPr>
              <a:t>1</a:t>
            </a:r>
            <a:r>
              <a:rPr lang="zh-CN" altLang="en-US" sz="2000" dirty="0">
                <a:solidFill>
                  <a:schemeClr val="tx1"/>
                </a:solidFill>
                <a:latin typeface="Times New Roman" panose="02020603050405020304" pitchFamily="18" charset="0"/>
              </a:rPr>
              <a:t>个消息</a:t>
            </a:r>
          </a:p>
          <a:p>
            <a:pPr lvl="1">
              <a:buFont typeface="Wingdings" panose="05000000000000000000" pitchFamily="2" charset="2"/>
              <a:buNone/>
            </a:pPr>
            <a:r>
              <a:rPr lang="zh-CN" altLang="en-US" sz="2000" dirty="0">
                <a:solidFill>
                  <a:schemeClr val="tx1"/>
                </a:solidFill>
                <a:latin typeface="Times New Roman" panose="02020603050405020304" pitchFamily="18" charset="0"/>
              </a:rPr>
              <a:t>最坏情况 </a:t>
            </a:r>
            <a:r>
              <a:rPr lang="en-US" altLang="zh-CN" sz="2000" dirty="0">
                <a:solidFill>
                  <a:schemeClr val="tx1"/>
                </a:solidFill>
                <a:latin typeface="Times New Roman" panose="02020603050405020304" pitchFamily="18" charset="0"/>
              </a:rPr>
              <a:t>= O(N</a:t>
            </a:r>
            <a:r>
              <a:rPr lang="en-US" altLang="zh-CN" sz="2000" baseline="30000" dirty="0">
                <a:solidFill>
                  <a:schemeClr val="tx1"/>
                </a:solidFill>
                <a:latin typeface="Times New Roman" panose="02020603050405020304" pitchFamily="18" charset="0"/>
              </a:rPr>
              <a:t>2</a:t>
            </a:r>
            <a:r>
              <a:rPr lang="en-US" altLang="zh-CN" sz="2000" dirty="0">
                <a:solidFill>
                  <a:schemeClr val="tx1"/>
                </a:solidFill>
                <a:latin typeface="Times New Roman" panose="02020603050405020304" pitchFamily="18" charset="0"/>
              </a:rPr>
              <a:t>)</a:t>
            </a:r>
          </a:p>
          <a:p>
            <a:pPr lvl="3">
              <a:buFont typeface="Arial" panose="020B0604020202020204" pitchFamily="34" charset="0"/>
              <a:buChar char="•"/>
            </a:pPr>
            <a:r>
              <a:rPr lang="zh-CN" altLang="en-US" sz="2000" dirty="0">
                <a:solidFill>
                  <a:schemeClr val="tx1"/>
                </a:solidFill>
                <a:latin typeface="Times New Roman" panose="02020603050405020304" pitchFamily="18" charset="0"/>
              </a:rPr>
              <a:t>标识符最小的进程发起选举</a:t>
            </a:r>
          </a:p>
          <a:p>
            <a:pPr marL="91440" lvl="1" indent="-91440">
              <a:spcBef>
                <a:spcPts val="1200"/>
              </a:spcBef>
              <a:spcAft>
                <a:spcPts val="200"/>
              </a:spcAft>
              <a:buSzPct val="100000"/>
              <a:buFont typeface="Calibri" panose="020F0502020204030204" pitchFamily="34" charset="0"/>
              <a:buChar char=" "/>
            </a:pPr>
            <a:endParaRPr lang="zh-CN" altLang="en-US" sz="2400" b="1" dirty="0">
              <a:solidFill>
                <a:schemeClr val="tx1"/>
              </a:solidFill>
              <a:latin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65</a:t>
            </a:fld>
            <a:endParaRPr lang="zh-CN" altLang="en-US"/>
          </a:p>
        </p:txBody>
      </p:sp>
    </p:spTree>
    <p:extLst>
      <p:ext uri="{BB962C8B-B14F-4D97-AF65-F5344CB8AC3E}">
        <p14:creationId xmlns:p14="http://schemas.microsoft.com/office/powerpoint/2010/main" val="3335680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892786" y="2812210"/>
            <a:ext cx="7543800" cy="9071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CN" dirty="0"/>
              <a:t>Question?</a:t>
            </a:r>
            <a:endParaRPr lang="zh-CN" altLang="en-US" dirty="0"/>
          </a:p>
        </p:txBody>
      </p:sp>
      <p:sp>
        <p:nvSpPr>
          <p:cNvPr id="2" name="Slide Number Placeholder 1">
            <a:extLst>
              <a:ext uri="{FF2B5EF4-FFF2-40B4-BE49-F238E27FC236}">
                <a16:creationId xmlns:a16="http://schemas.microsoft.com/office/drawing/2014/main" id="{AB72BF9E-6F3D-5E46-9D74-4BD9D1B55044}"/>
              </a:ext>
            </a:extLst>
          </p:cNvPr>
          <p:cNvSpPr>
            <a:spLocks noGrp="1"/>
          </p:cNvSpPr>
          <p:nvPr>
            <p:ph type="sldNum" sz="quarter" idx="12"/>
          </p:nvPr>
        </p:nvSpPr>
        <p:spPr/>
        <p:txBody>
          <a:bodyPr/>
          <a:lstStyle/>
          <a:p>
            <a:fld id="{4D4084D9-55F2-4E00-B75E-E42CB7218B8E}" type="slidenum">
              <a:rPr lang="zh-CN" altLang="en-US" smtClean="0"/>
              <a:t>66</a:t>
            </a:fld>
            <a:endParaRPr lang="zh-CN" altLang="en-US"/>
          </a:p>
        </p:txBody>
      </p:sp>
    </p:spTree>
    <p:extLst>
      <p:ext uri="{BB962C8B-B14F-4D97-AF65-F5344CB8AC3E}">
        <p14:creationId xmlns:p14="http://schemas.microsoft.com/office/powerpoint/2010/main" val="161305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16.1.1 </a:t>
            </a:r>
            <a:r>
              <a:rPr lang="zh-CN" altLang="en-US" dirty="0"/>
              <a:t>时钟、事件和进程状态</a:t>
            </a:r>
          </a:p>
        </p:txBody>
      </p:sp>
      <p:sp>
        <p:nvSpPr>
          <p:cNvPr id="3" name="内容占位符 2"/>
          <p:cNvSpPr>
            <a:spLocks noGrp="1"/>
          </p:cNvSpPr>
          <p:nvPr>
            <p:ph idx="1"/>
          </p:nvPr>
        </p:nvSpPr>
        <p:spPr/>
        <p:txBody>
          <a:bodyPr/>
          <a:lstStyle/>
          <a:p>
            <a:r>
              <a:rPr lang="zh-CN" altLang="en-US" b="1" dirty="0"/>
              <a:t>事件</a:t>
            </a:r>
            <a:endParaRPr lang="en-US" altLang="zh-CN" b="1" dirty="0"/>
          </a:p>
          <a:p>
            <a:pPr lvl="1"/>
            <a:r>
              <a:rPr lang="zh-CN" altLang="en-US" dirty="0"/>
              <a:t>定义：发生了一个动作（通信</a:t>
            </a:r>
            <a:r>
              <a:rPr lang="en-US" altLang="zh-CN" dirty="0"/>
              <a:t>/</a:t>
            </a:r>
            <a:r>
              <a:rPr lang="zh-CN" altLang="en-US" dirty="0"/>
              <a:t>状态转换），该动作由一个进程完成</a:t>
            </a:r>
            <a:endParaRPr lang="en-US" altLang="zh-CN" dirty="0"/>
          </a:p>
          <a:p>
            <a:pPr lvl="1"/>
            <a:r>
              <a:rPr lang="zh-CN" altLang="en-US" dirty="0"/>
              <a:t>进程</a:t>
            </a:r>
            <a:r>
              <a:rPr lang="en-US" altLang="zh-CN" dirty="0"/>
              <a:t>p</a:t>
            </a:r>
            <a:r>
              <a:rPr lang="en-US" altLang="zh-CN" baseline="-25000" dirty="0"/>
              <a:t>i</a:t>
            </a:r>
            <a:r>
              <a:rPr lang="zh-CN" altLang="en-US" dirty="0"/>
              <a:t>的事件序列可以用全序方式排列</a:t>
            </a:r>
            <a:endParaRPr lang="en-US" altLang="zh-CN" dirty="0"/>
          </a:p>
          <a:p>
            <a:pPr lvl="2"/>
            <a:r>
              <a:rPr lang="zh-CN" altLang="en-US" dirty="0"/>
              <a:t>事件之间的关系可以用</a:t>
            </a:r>
            <a:r>
              <a:rPr lang="en-US" altLang="zh-CN" sz="1050" b="1" dirty="0">
                <a:solidFill>
                  <a:srgbClr val="FF0000"/>
                </a:solidFill>
                <a:sym typeface="Wingdings" panose="05000000000000000000" pitchFamily="2" charset="2"/>
              </a:rPr>
              <a:t></a:t>
            </a:r>
            <a:r>
              <a:rPr lang="en-US" altLang="zh-CN" b="1" dirty="0" err="1">
                <a:solidFill>
                  <a:srgbClr val="FF0000"/>
                </a:solidFill>
                <a:sym typeface="Wingdings" panose="05000000000000000000" pitchFamily="2" charset="2"/>
              </a:rPr>
              <a:t>i</a:t>
            </a:r>
            <a:r>
              <a:rPr lang="zh-CN" altLang="en-US" dirty="0">
                <a:sym typeface="Wingdings" panose="05000000000000000000" pitchFamily="2" charset="2"/>
              </a:rPr>
              <a:t>表示  </a:t>
            </a:r>
            <a:endParaRPr lang="en-US" altLang="zh-CN" dirty="0">
              <a:sym typeface="Wingdings" panose="05000000000000000000" pitchFamily="2" charset="2"/>
            </a:endParaRPr>
          </a:p>
          <a:p>
            <a:pPr lvl="2"/>
            <a:r>
              <a:rPr lang="zh-CN" altLang="en-US" dirty="0">
                <a:sym typeface="Wingdings" panose="05000000000000000000" pitchFamily="2" charset="2"/>
              </a:rPr>
              <a:t>进程</a:t>
            </a:r>
            <a:r>
              <a:rPr lang="en-US" altLang="zh-CN" dirty="0"/>
              <a:t>p</a:t>
            </a:r>
            <a:r>
              <a:rPr lang="en-US" altLang="zh-CN" baseline="-25000" dirty="0"/>
              <a:t>i</a:t>
            </a:r>
            <a:r>
              <a:rPr lang="zh-CN" altLang="en-US" dirty="0"/>
              <a:t>中事件</a:t>
            </a:r>
            <a:r>
              <a:rPr lang="en-US" altLang="zh-CN" dirty="0"/>
              <a:t>e</a:t>
            </a:r>
            <a:r>
              <a:rPr lang="zh-CN" altLang="en-US" dirty="0"/>
              <a:t>在</a:t>
            </a:r>
            <a:r>
              <a:rPr lang="en-US" altLang="zh-CN" dirty="0"/>
              <a:t>e’</a:t>
            </a:r>
            <a:r>
              <a:rPr lang="zh-CN" altLang="en-US" dirty="0"/>
              <a:t>之前发生，可以表示为</a:t>
            </a:r>
            <a:r>
              <a:rPr lang="en-US" altLang="zh-CN" dirty="0" err="1"/>
              <a:t>e</a:t>
            </a:r>
            <a:r>
              <a:rPr lang="en-US" altLang="zh-CN" dirty="0" err="1">
                <a:sym typeface="Wingdings" panose="05000000000000000000" pitchFamily="2" charset="2"/>
              </a:rPr>
              <a:t>ie</a:t>
            </a:r>
            <a:r>
              <a:rPr lang="en-US" altLang="zh-CN" dirty="0">
                <a:sym typeface="Wingdings" panose="05000000000000000000" pitchFamily="2" charset="2"/>
              </a:rPr>
              <a:t>’</a:t>
            </a:r>
          </a:p>
          <a:p>
            <a:pPr lvl="1"/>
            <a:r>
              <a:rPr lang="zh-CN" altLang="en-US" dirty="0">
                <a:sym typeface="Wingdings" panose="05000000000000000000" pitchFamily="2" charset="2"/>
              </a:rPr>
              <a:t>在单个处理器上执行时，不论进程是否是多线程的，这个排序都是良好定义的</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进程</a:t>
            </a:r>
            <a:r>
              <a:rPr lang="en-US" altLang="zh-CN" dirty="0"/>
              <a:t>p</a:t>
            </a:r>
            <a:r>
              <a:rPr lang="en-US" altLang="zh-CN" baseline="-25000" dirty="0"/>
              <a:t>i</a:t>
            </a:r>
            <a:r>
              <a:rPr lang="zh-CN" altLang="en-US" dirty="0"/>
              <a:t>的历史定义为在该进程中发生的一系列事件，按关系</a:t>
            </a:r>
            <a:r>
              <a:rPr lang="en-US" altLang="zh-CN" dirty="0">
                <a:sym typeface="Wingdings" panose="05000000000000000000" pitchFamily="2" charset="2"/>
              </a:rPr>
              <a:t></a:t>
            </a:r>
            <a:r>
              <a:rPr lang="en-US" altLang="zh-CN" dirty="0" err="1">
                <a:sym typeface="Wingdings" panose="05000000000000000000" pitchFamily="2" charset="2"/>
              </a:rPr>
              <a:t>i</a:t>
            </a:r>
            <a:r>
              <a:rPr lang="zh-CN" altLang="en-US" dirty="0">
                <a:sym typeface="Wingdings" panose="05000000000000000000" pitchFamily="2" charset="2"/>
              </a:rPr>
              <a:t>排序：</a:t>
            </a:r>
            <a:endParaRPr lang="en-US" altLang="zh-CN" dirty="0">
              <a:sym typeface="Wingdings" panose="05000000000000000000" pitchFamily="2" charset="2"/>
            </a:endParaRPr>
          </a:p>
          <a:p>
            <a:r>
              <a:rPr lang="en-US" altLang="zh-CN" dirty="0">
                <a:sym typeface="Wingdings" panose="05000000000000000000" pitchFamily="2" charset="2"/>
              </a:rPr>
              <a:t>                                  history(</a:t>
            </a:r>
            <a:r>
              <a:rPr lang="en-US" altLang="zh-CN" dirty="0"/>
              <a:t>p</a:t>
            </a:r>
            <a:r>
              <a:rPr lang="en-US" altLang="zh-CN" baseline="-25000" dirty="0"/>
              <a:t>i</a:t>
            </a:r>
            <a:r>
              <a:rPr lang="en-US" altLang="zh-CN" dirty="0">
                <a:sym typeface="Wingdings" panose="05000000000000000000" pitchFamily="2" charset="2"/>
              </a:rPr>
              <a:t>)=</a:t>
            </a:r>
            <a:r>
              <a:rPr lang="en-US" altLang="zh-CN" dirty="0"/>
              <a:t> h</a:t>
            </a:r>
            <a:r>
              <a:rPr lang="en-US" altLang="zh-CN" baseline="-25000" dirty="0"/>
              <a:t>i</a:t>
            </a:r>
            <a:r>
              <a:rPr lang="en-US" altLang="zh-CN" dirty="0">
                <a:sym typeface="Wingdings" panose="05000000000000000000" pitchFamily="2" charset="2"/>
              </a:rPr>
              <a:t>=&lt;e</a:t>
            </a:r>
            <a:r>
              <a:rPr lang="en-US" altLang="zh-CN" baseline="-25000" dirty="0">
                <a:sym typeface="Wingdings" panose="05000000000000000000" pitchFamily="2" charset="2"/>
              </a:rPr>
              <a:t>i</a:t>
            </a:r>
            <a:r>
              <a:rPr lang="en-US" altLang="zh-CN" baseline="30000" dirty="0">
                <a:sym typeface="Wingdings" panose="05000000000000000000" pitchFamily="2" charset="2"/>
              </a:rPr>
              <a:t>0</a:t>
            </a:r>
            <a:r>
              <a:rPr lang="en-US" altLang="zh-CN" dirty="0">
                <a:sym typeface="Wingdings" panose="05000000000000000000" pitchFamily="2" charset="2"/>
              </a:rPr>
              <a:t>, e</a:t>
            </a:r>
            <a:r>
              <a:rPr lang="en-US" altLang="zh-CN" baseline="-25000" dirty="0">
                <a:sym typeface="Wingdings" panose="05000000000000000000" pitchFamily="2" charset="2"/>
              </a:rPr>
              <a:t>i</a:t>
            </a:r>
            <a:r>
              <a:rPr lang="en-US" altLang="zh-CN" baseline="30000" dirty="0">
                <a:sym typeface="Wingdings" panose="05000000000000000000" pitchFamily="2" charset="2"/>
              </a:rPr>
              <a:t>1 </a:t>
            </a:r>
            <a:r>
              <a:rPr lang="en-US" altLang="zh-CN" dirty="0">
                <a:sym typeface="Wingdings" panose="05000000000000000000" pitchFamily="2" charset="2"/>
              </a:rPr>
              <a:t>, e</a:t>
            </a:r>
            <a:r>
              <a:rPr lang="en-US" altLang="zh-CN" baseline="-25000" dirty="0">
                <a:sym typeface="Wingdings" panose="05000000000000000000" pitchFamily="2" charset="2"/>
              </a:rPr>
              <a:t>i</a:t>
            </a:r>
            <a:r>
              <a:rPr lang="en-US" altLang="zh-CN" baseline="30000" dirty="0">
                <a:sym typeface="Wingdings" panose="05000000000000000000" pitchFamily="2" charset="2"/>
              </a:rPr>
              <a:t>2 </a:t>
            </a:r>
            <a:r>
              <a:rPr lang="en-US" altLang="zh-CN" dirty="0">
                <a:sym typeface="Wingdings" panose="05000000000000000000" pitchFamily="2" charset="2"/>
              </a:rPr>
              <a:t>, ….&gt;</a:t>
            </a:r>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7</a:t>
            </a:fld>
            <a:endParaRPr lang="zh-CN" altLang="en-US"/>
          </a:p>
        </p:txBody>
      </p:sp>
    </p:spTree>
    <p:extLst>
      <p:ext uri="{BB962C8B-B14F-4D97-AF65-F5344CB8AC3E}">
        <p14:creationId xmlns:p14="http://schemas.microsoft.com/office/powerpoint/2010/main" val="407589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16.1.1 </a:t>
            </a:r>
            <a:r>
              <a:rPr lang="zh-CN" altLang="en-US" dirty="0"/>
              <a:t>时钟、事件和进程状态</a:t>
            </a:r>
          </a:p>
        </p:txBody>
      </p:sp>
      <p:sp>
        <p:nvSpPr>
          <p:cNvPr id="3" name="内容占位符 2"/>
          <p:cNvSpPr>
            <a:spLocks noGrp="1"/>
          </p:cNvSpPr>
          <p:nvPr>
            <p:ph idx="1"/>
          </p:nvPr>
        </p:nvSpPr>
        <p:spPr/>
        <p:txBody>
          <a:bodyPr/>
          <a:lstStyle/>
          <a:p>
            <a:r>
              <a:rPr lang="zh-CN" altLang="en-US" b="1" dirty="0"/>
              <a:t>时钟</a:t>
            </a:r>
            <a:endParaRPr lang="en-US" altLang="zh-CN" b="1" dirty="0"/>
          </a:p>
          <a:p>
            <a:pPr lvl="1"/>
            <a:r>
              <a:rPr lang="zh-CN" altLang="en-US" dirty="0"/>
              <a:t>解决如何事件标记时间戳的问题</a:t>
            </a:r>
            <a:endParaRPr lang="en-US" altLang="zh-CN" dirty="0"/>
          </a:p>
          <a:p>
            <a:pPr lvl="1"/>
            <a:r>
              <a:rPr lang="zh-CN" altLang="en-US" dirty="0"/>
              <a:t>每个计算机有它们自己的物理时钟</a:t>
            </a:r>
            <a:endParaRPr lang="en-US" altLang="zh-CN" dirty="0"/>
          </a:p>
          <a:p>
            <a:pPr lvl="1"/>
            <a:r>
              <a:rPr lang="zh-CN" altLang="en-US" dirty="0"/>
              <a:t>操作系统读取结点的硬件时钟值</a:t>
            </a:r>
            <a:r>
              <a:rPr lang="en-US" altLang="zh-CN" dirty="0"/>
              <a:t>H</a:t>
            </a:r>
            <a:r>
              <a:rPr lang="en-US" altLang="zh-CN" baseline="-25000" dirty="0"/>
              <a:t>i</a:t>
            </a:r>
            <a:r>
              <a:rPr lang="en-US" altLang="zh-CN" dirty="0"/>
              <a:t>(t), </a:t>
            </a:r>
            <a:r>
              <a:rPr lang="zh-CN" altLang="en-US" dirty="0"/>
              <a:t>按照一定比例放大，再加上一个偏移量，从而产生软件时钟</a:t>
            </a:r>
            <a:r>
              <a:rPr lang="en-US" altLang="zh-CN" dirty="0" err="1"/>
              <a:t>C</a:t>
            </a:r>
            <a:r>
              <a:rPr lang="en-US" altLang="zh-CN" baseline="-25000" dirty="0" err="1"/>
              <a:t>i</a:t>
            </a:r>
            <a:r>
              <a:rPr lang="en-US" altLang="zh-CN" baseline="-25000" dirty="0"/>
              <a:t> </a:t>
            </a:r>
            <a:r>
              <a:rPr lang="en-US" altLang="zh-CN" dirty="0"/>
              <a:t>(t) = </a:t>
            </a:r>
            <a:r>
              <a:rPr lang="el-GR" altLang="zh-CN" dirty="0"/>
              <a:t>α</a:t>
            </a:r>
            <a:r>
              <a:rPr lang="en-US" altLang="zh-CN" dirty="0"/>
              <a:t>H</a:t>
            </a:r>
            <a:r>
              <a:rPr lang="en-US" altLang="zh-CN" baseline="-25000" dirty="0"/>
              <a:t>i</a:t>
            </a:r>
            <a:r>
              <a:rPr lang="en-US" altLang="zh-CN" dirty="0"/>
              <a:t>(t)+</a:t>
            </a:r>
            <a:r>
              <a:rPr lang="el-GR" altLang="zh-CN" dirty="0"/>
              <a:t>β</a:t>
            </a:r>
            <a:r>
              <a:rPr lang="en-US" altLang="zh-CN" dirty="0"/>
              <a:t>,</a:t>
            </a:r>
            <a:r>
              <a:rPr lang="zh-CN" altLang="en-US" dirty="0"/>
              <a:t>用于近似度量进程</a:t>
            </a:r>
            <a:r>
              <a:rPr lang="en-US" altLang="zh-CN" dirty="0"/>
              <a:t>p</a:t>
            </a:r>
            <a:r>
              <a:rPr lang="en-US" altLang="zh-CN" baseline="-25000" dirty="0"/>
              <a:t>i</a:t>
            </a:r>
            <a:r>
              <a:rPr lang="zh-CN" altLang="en-US" dirty="0"/>
              <a:t>的实际物理时间</a:t>
            </a:r>
            <a:r>
              <a:rPr lang="en-US" altLang="zh-CN" dirty="0"/>
              <a:t>t</a:t>
            </a:r>
          </a:p>
          <a:p>
            <a:pPr lvl="1"/>
            <a:r>
              <a:rPr lang="zh-CN" altLang="en-US" dirty="0"/>
              <a:t>通常时钟不完全准确，因此</a:t>
            </a:r>
            <a:r>
              <a:rPr lang="en-US" altLang="zh-CN" dirty="0" err="1"/>
              <a:t>C</a:t>
            </a:r>
            <a:r>
              <a:rPr lang="en-US" altLang="zh-CN" baseline="-25000" dirty="0" err="1"/>
              <a:t>i</a:t>
            </a:r>
            <a:r>
              <a:rPr lang="en-US" altLang="zh-CN" baseline="-25000" dirty="0"/>
              <a:t> </a:t>
            </a:r>
            <a:r>
              <a:rPr lang="en-US" altLang="zh-CN" dirty="0"/>
              <a:t>(t) </a:t>
            </a:r>
            <a:r>
              <a:rPr lang="zh-CN" altLang="en-US" dirty="0"/>
              <a:t>与</a:t>
            </a:r>
            <a:r>
              <a:rPr lang="en-US" altLang="zh-CN" dirty="0"/>
              <a:t>t</a:t>
            </a:r>
            <a:r>
              <a:rPr lang="zh-CN" altLang="en-US" dirty="0"/>
              <a:t>不同。但是，如果</a:t>
            </a:r>
            <a:r>
              <a:rPr lang="en-US" altLang="zh-CN" dirty="0" err="1"/>
              <a:t>C</a:t>
            </a:r>
            <a:r>
              <a:rPr lang="en-US" altLang="zh-CN" baseline="-25000" dirty="0" err="1"/>
              <a:t>i</a:t>
            </a:r>
            <a:r>
              <a:rPr lang="en-US" altLang="zh-CN" baseline="-25000" dirty="0"/>
              <a:t> </a:t>
            </a:r>
            <a:r>
              <a:rPr lang="zh-CN" altLang="en-US" dirty="0"/>
              <a:t>的表现足够好时，我们可以用它的值给</a:t>
            </a:r>
            <a:r>
              <a:rPr lang="en-US" altLang="zh-CN" dirty="0"/>
              <a:t>p</a:t>
            </a:r>
            <a:r>
              <a:rPr lang="en-US" altLang="zh-CN" baseline="-25000" dirty="0"/>
              <a:t>i</a:t>
            </a:r>
            <a:r>
              <a:rPr lang="zh-CN" altLang="en-US" dirty="0"/>
              <a:t>的事件打时间戳</a:t>
            </a:r>
            <a:endParaRPr lang="en-US" altLang="zh-CN" dirty="0"/>
          </a:p>
          <a:p>
            <a:pPr lvl="2"/>
            <a:r>
              <a:rPr lang="zh-CN" altLang="en-US" dirty="0"/>
              <a:t>时钟分辨率</a:t>
            </a:r>
            <a:endParaRPr lang="en-US" altLang="zh-CN" dirty="0"/>
          </a:p>
          <a:p>
            <a:pPr lvl="3"/>
            <a:r>
              <a:rPr lang="zh-CN" altLang="en-US" dirty="0"/>
              <a:t>时钟值更新周期</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4D4084D9-55F2-4E00-B75E-E42CB7218B8E}" type="slidenum">
              <a:rPr lang="zh-CN" altLang="en-US" smtClean="0"/>
              <a:t>8</a:t>
            </a:fld>
            <a:endParaRPr lang="zh-CN" altLang="en-US"/>
          </a:p>
        </p:txBody>
      </p:sp>
    </p:spTree>
    <p:extLst>
      <p:ext uri="{BB962C8B-B14F-4D97-AF65-F5344CB8AC3E}">
        <p14:creationId xmlns:p14="http://schemas.microsoft.com/office/powerpoint/2010/main" val="211241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16.1.1 </a:t>
            </a:r>
            <a:r>
              <a:rPr lang="zh-CN" altLang="en-US" dirty="0"/>
              <a:t>时钟、事件和进程状态</a:t>
            </a:r>
          </a:p>
        </p:txBody>
      </p:sp>
      <p:sp>
        <p:nvSpPr>
          <p:cNvPr id="3" name="内容占位符 2"/>
          <p:cNvSpPr>
            <a:spLocks noGrp="1"/>
          </p:cNvSpPr>
          <p:nvPr>
            <p:ph idx="1"/>
          </p:nvPr>
        </p:nvSpPr>
        <p:spPr/>
        <p:txBody>
          <a:bodyPr>
            <a:normAutofit lnSpcReduction="10000"/>
          </a:bodyPr>
          <a:lstStyle/>
          <a:p>
            <a:r>
              <a:rPr lang="zh-CN" altLang="en-US" b="1" dirty="0"/>
              <a:t>时钟偏移和时钟漂移</a:t>
            </a:r>
            <a:endParaRPr lang="en-US" altLang="zh-CN" b="1" dirty="0"/>
          </a:p>
          <a:p>
            <a:endParaRPr lang="en-US" altLang="zh-CN" dirty="0"/>
          </a:p>
          <a:p>
            <a:endParaRPr lang="en-US" altLang="zh-CN" dirty="0"/>
          </a:p>
          <a:p>
            <a:endParaRPr lang="en-US" altLang="zh-CN" dirty="0"/>
          </a:p>
          <a:p>
            <a:endParaRPr lang="en-US" altLang="zh-CN" dirty="0"/>
          </a:p>
          <a:p>
            <a:r>
              <a:rPr lang="zh-CN" altLang="en-US" dirty="0"/>
              <a:t>两个时钟的读数之间的瞬间不同称为</a:t>
            </a:r>
            <a:r>
              <a:rPr lang="zh-CN" altLang="en-US" dirty="0">
                <a:latin typeface="楷体" panose="02010609060101010101" pitchFamily="49" charset="-122"/>
                <a:ea typeface="楷体" panose="02010609060101010101" pitchFamily="49" charset="-122"/>
              </a:rPr>
              <a:t>时钟偏移</a:t>
            </a:r>
            <a:r>
              <a:rPr lang="zh-CN" altLang="en-US" dirty="0"/>
              <a:t>（</a:t>
            </a:r>
            <a:r>
              <a:rPr lang="en-US" altLang="zh-CN" dirty="0"/>
              <a:t>clock skew</a:t>
            </a:r>
            <a:r>
              <a:rPr lang="zh-CN" altLang="en-US" dirty="0"/>
              <a:t>）</a:t>
            </a:r>
            <a:endParaRPr lang="en-US" altLang="zh-CN" dirty="0"/>
          </a:p>
          <a:p>
            <a:r>
              <a:rPr lang="zh-CN" altLang="en-US" dirty="0">
                <a:latin typeface="楷体" panose="02010609060101010101" pitchFamily="49" charset="-122"/>
                <a:ea typeface="楷体" panose="02010609060101010101" pitchFamily="49" charset="-122"/>
              </a:rPr>
              <a:t>时钟漂移</a:t>
            </a:r>
            <a:r>
              <a:rPr lang="zh-CN" altLang="en-US" dirty="0"/>
              <a:t>是指单个时钟读数和名义上的完美的参考时钟之间的偏移</a:t>
            </a:r>
            <a:endParaRPr lang="en-US" altLang="zh-CN" dirty="0"/>
          </a:p>
          <a:p>
            <a:r>
              <a:rPr lang="zh-CN" altLang="en-US" dirty="0">
                <a:latin typeface="楷体" panose="02010609060101010101" pitchFamily="49" charset="-122"/>
                <a:ea typeface="楷体" panose="02010609060101010101" pitchFamily="49" charset="-122"/>
              </a:rPr>
              <a:t>漂移率</a:t>
            </a:r>
            <a:r>
              <a:rPr lang="en-US" altLang="zh-CN" dirty="0"/>
              <a:t>(drift rate)</a:t>
            </a:r>
            <a:r>
              <a:rPr lang="zh-CN" altLang="en-US" dirty="0"/>
              <a:t>是指参考时钟度量的每个单位时间内，在时钟和名义上完美的参考时钟之间的偏移量。</a:t>
            </a:r>
            <a:endParaRPr lang="en-US" altLang="zh-CN" dirty="0"/>
          </a:p>
          <a:p>
            <a:endParaRPr lang="en-US" altLang="zh-CN" dirty="0"/>
          </a:p>
          <a:p>
            <a:endParaRPr lang="en-US" altLang="zh-CN" dirty="0"/>
          </a:p>
          <a:p>
            <a:pPr lvl="1"/>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142" y="1929005"/>
            <a:ext cx="6450141" cy="155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
        <p:nvSpPr>
          <p:cNvPr id="5" name="矩形 4"/>
          <p:cNvSpPr/>
          <p:nvPr/>
        </p:nvSpPr>
        <p:spPr>
          <a:xfrm>
            <a:off x="1853922" y="3486775"/>
            <a:ext cx="6423434" cy="307777"/>
          </a:xfrm>
          <a:prstGeom prst="rect">
            <a:avLst/>
          </a:prstGeom>
        </p:spPr>
        <p:txBody>
          <a:bodyPr wrap="square">
            <a:spAutoFit/>
          </a:bodyPr>
          <a:lstStyle/>
          <a:p>
            <a:r>
              <a:rPr lang="en-US" altLang="zh-CN" sz="1400" dirty="0"/>
              <a:t>Figure 14.1 Skew between computer clocks in a distributed system</a:t>
            </a:r>
            <a:endParaRPr lang="zh-CN" altLang="en-US" sz="1400" dirty="0"/>
          </a:p>
        </p:txBody>
      </p:sp>
      <p:sp>
        <p:nvSpPr>
          <p:cNvPr id="6" name="灯片编号占位符 5"/>
          <p:cNvSpPr>
            <a:spLocks noGrp="1"/>
          </p:cNvSpPr>
          <p:nvPr>
            <p:ph type="sldNum" sz="quarter" idx="12"/>
          </p:nvPr>
        </p:nvSpPr>
        <p:spPr/>
        <p:txBody>
          <a:bodyPr/>
          <a:lstStyle/>
          <a:p>
            <a:fld id="{4D4084D9-55F2-4E00-B75E-E42CB7218B8E}" type="slidenum">
              <a:rPr lang="zh-CN" altLang="en-US" smtClean="0"/>
              <a:t>9</a:t>
            </a:fld>
            <a:endParaRPr lang="zh-CN" altLang="en-US"/>
          </a:p>
        </p:txBody>
      </p:sp>
    </p:spTree>
    <p:extLst>
      <p:ext uri="{BB962C8B-B14F-4D97-AF65-F5344CB8AC3E}">
        <p14:creationId xmlns:p14="http://schemas.microsoft.com/office/powerpoint/2010/main" val="1066089042"/>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4777</TotalTime>
  <Words>6402</Words>
  <Application>Microsoft Macintosh PowerPoint</Application>
  <PresentationFormat>On-screen Show (4:3)</PresentationFormat>
  <Paragraphs>638</Paragraphs>
  <Slides>66</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5" baseType="lpstr">
      <vt:lpstr>楷体</vt:lpstr>
      <vt:lpstr>Arial</vt:lpstr>
      <vt:lpstr>Calibri</vt:lpstr>
      <vt:lpstr>Calibri Light</vt:lpstr>
      <vt:lpstr>Times</vt:lpstr>
      <vt:lpstr>Times New Roman</vt:lpstr>
      <vt:lpstr>Wingdings</vt:lpstr>
      <vt:lpstr>回顾</vt:lpstr>
      <vt:lpstr>公式</vt:lpstr>
      <vt:lpstr>并行和分布式计算 Parallel and Distributed Computing  第 16 讲 分布式同步算法 </vt:lpstr>
      <vt:lpstr>目录</vt:lpstr>
      <vt:lpstr>16.1 时钟同步简介</vt:lpstr>
      <vt:lpstr>16.1 时钟同步简介</vt:lpstr>
      <vt:lpstr>16.1 时钟同步简介</vt:lpstr>
      <vt:lpstr>16.1.1 时钟、事件和进程状态</vt:lpstr>
      <vt:lpstr>16.1.1 时钟、事件和进程状态</vt:lpstr>
      <vt:lpstr>16.1.1 时钟、事件和进程状态</vt:lpstr>
      <vt:lpstr>16.1.1 时钟、事件和进程状态</vt:lpstr>
      <vt:lpstr>16.1.1 时钟、事件和进程状态</vt:lpstr>
      <vt:lpstr>16.1.2 同步物理时钟</vt:lpstr>
      <vt:lpstr>16.1.2 同步物理时钟</vt:lpstr>
      <vt:lpstr>16.1.2 同步物理时钟</vt:lpstr>
      <vt:lpstr>16.1.2 同步物理时钟</vt:lpstr>
      <vt:lpstr>16.1.2.1 同步系统中的同步</vt:lpstr>
      <vt:lpstr>16.1.2.2 同步时钟的Cristian方法</vt:lpstr>
      <vt:lpstr>16.1.2.2 同步时钟的Cristian方法</vt:lpstr>
      <vt:lpstr>16.1.2.2 同步时钟的Cristian方法</vt:lpstr>
      <vt:lpstr>16.1.2.2 同步时钟的Cristian方法</vt:lpstr>
      <vt:lpstr>16.1.2.3 Berkeley算法</vt:lpstr>
      <vt:lpstr>16.1.2.4 网络时间协议</vt:lpstr>
      <vt:lpstr>16.1.2.4 网络时间协议</vt:lpstr>
      <vt:lpstr>16.1.2.4 网络时间协议</vt:lpstr>
      <vt:lpstr>16.1.2.4 网络时间协议</vt:lpstr>
      <vt:lpstr>16.1.2.4 网络时间协议</vt:lpstr>
      <vt:lpstr>16.1.2.4 网络时间协议</vt:lpstr>
      <vt:lpstr>16.1.2.4 网络时间协议</vt:lpstr>
      <vt:lpstr>16.1.3 逻辑时间和逻辑时钟</vt:lpstr>
      <vt:lpstr>16.1.3 逻辑时间和逻辑时钟</vt:lpstr>
      <vt:lpstr>16.1.3 逻辑时间和逻辑时钟</vt:lpstr>
      <vt:lpstr>16.1.3 逻辑时间和逻辑时钟</vt:lpstr>
      <vt:lpstr>16.1.3 逻辑时间和逻辑时钟</vt:lpstr>
      <vt:lpstr>16.1.3 逻辑时间和逻辑时钟</vt:lpstr>
      <vt:lpstr>16.1.3 逻辑时间和逻辑时钟</vt:lpstr>
      <vt:lpstr>16.1.3 逻辑时间和逻辑时钟</vt:lpstr>
      <vt:lpstr>PowerPoint Presentation</vt:lpstr>
      <vt:lpstr>16.2 分布式互斥</vt:lpstr>
      <vt:lpstr>16.2 分布式互斥</vt:lpstr>
      <vt:lpstr>16.2 分布式互斥</vt:lpstr>
      <vt:lpstr>16.2 分布式互斥</vt:lpstr>
      <vt:lpstr>16.2 分布式互斥</vt:lpstr>
      <vt:lpstr>16.2 分布式互斥</vt:lpstr>
      <vt:lpstr>16.2 分布式互斥</vt:lpstr>
      <vt:lpstr>16.2 分布式互斥</vt:lpstr>
      <vt:lpstr>16.2 分布式互斥</vt:lpstr>
      <vt:lpstr>16.2 分布式互斥</vt:lpstr>
      <vt:lpstr>16.2 分布式互斥</vt:lpstr>
      <vt:lpstr>16.2 分布式互斥</vt:lpstr>
      <vt:lpstr>16.2 分布式互斥</vt:lpstr>
      <vt:lpstr>16.2 分布式互斥</vt:lpstr>
      <vt:lpstr>16.2 分布式互斥</vt:lpstr>
      <vt:lpstr>16.2 分布式互斥</vt:lpstr>
      <vt:lpstr>16.2 分布式互斥</vt:lpstr>
      <vt:lpstr>PowerPoint Presentation</vt:lpstr>
      <vt:lpstr>16.3 选举</vt:lpstr>
      <vt:lpstr>16.3 选举</vt:lpstr>
      <vt:lpstr>16.3 选举</vt:lpstr>
      <vt:lpstr>16.3 选举</vt:lpstr>
      <vt:lpstr>16.3 选举</vt:lpstr>
      <vt:lpstr>16.3 选举</vt:lpstr>
      <vt:lpstr>16.3 选举</vt:lpstr>
      <vt:lpstr>16.3 选举</vt:lpstr>
      <vt:lpstr>16.3 选举</vt:lpstr>
      <vt:lpstr>16.3 选举</vt:lpstr>
      <vt:lpstr>16.3 选举</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分布式系统 Distributed Systems  第 0 章 课程介绍 Chapter 0  Course Syllabus</dc:title>
  <dc:creator>Qi Zhang</dc:creator>
  <cp:lastModifiedBy>Qi Zhang</cp:lastModifiedBy>
  <cp:revision>129</cp:revision>
  <cp:lastPrinted>2020-07-10T12:24:09Z</cp:lastPrinted>
  <dcterms:created xsi:type="dcterms:W3CDTF">2013-07-16T11:50:30Z</dcterms:created>
  <dcterms:modified xsi:type="dcterms:W3CDTF">2023-01-27T10:39:20Z</dcterms:modified>
</cp:coreProperties>
</file>