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703"/>
  </p:normalViewPr>
  <p:slideViewPr>
    <p:cSldViewPr snapToGrid="0">
      <p:cViewPr varScale="1">
        <p:scale>
          <a:sx n="116" d="100"/>
          <a:sy n="116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FFC0-202D-2044-8830-60032D89E2E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3B4-A58D-744C-81B5-FEF6514A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5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FFC0-202D-2044-8830-60032D89E2E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3B4-A58D-744C-81B5-FEF6514A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FFC0-202D-2044-8830-60032D89E2E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3B4-A58D-744C-81B5-FEF6514A05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932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FFC0-202D-2044-8830-60032D89E2E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3B4-A58D-744C-81B5-FEF6514A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74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FFC0-202D-2044-8830-60032D89E2E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3B4-A58D-744C-81B5-FEF6514A05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9094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FFC0-202D-2044-8830-60032D89E2E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3B4-A58D-744C-81B5-FEF6514A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3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FFC0-202D-2044-8830-60032D89E2E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3B4-A58D-744C-81B5-FEF6514A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87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FFC0-202D-2044-8830-60032D89E2E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3B4-A58D-744C-81B5-FEF6514A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FFC0-202D-2044-8830-60032D89E2E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3B4-A58D-744C-81B5-FEF6514A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2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FFC0-202D-2044-8830-60032D89E2E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3B4-A58D-744C-81B5-FEF6514A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7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FFC0-202D-2044-8830-60032D89E2E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3B4-A58D-744C-81B5-FEF6514A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8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FFC0-202D-2044-8830-60032D89E2E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3B4-A58D-744C-81B5-FEF6514A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FFC0-202D-2044-8830-60032D89E2E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3B4-A58D-744C-81B5-FEF6514A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3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FFC0-202D-2044-8830-60032D89E2E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3B4-A58D-744C-81B5-FEF6514A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FFC0-202D-2044-8830-60032D89E2E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3B4-A58D-744C-81B5-FEF6514A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43B4-A58D-744C-81B5-FEF6514A05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FFC0-202D-2044-8830-60032D89E2E8}" type="datetimeFigureOut">
              <a:rPr lang="en-US" smtClean="0"/>
              <a:t>10/3/23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FFFC0-202D-2044-8830-60032D89E2E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FF43B4-A58D-744C-81B5-FEF6514A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6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k/knowyourclient.asp" TargetMode="External"/><Relationship Id="rId2" Type="http://schemas.openxmlformats.org/officeDocument/2006/relationships/hyperlink" Target="https://www.yourrestaurantbusiness.com/are-restaurants-a-good-investment/#:~:text=Restaurants%20can%20be%20a%20good,and%20restaurant%20scalability%20before%20invest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916F-A9FC-6499-70A3-99F8F4F3F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Portfolio Activity 4</a:t>
            </a:r>
          </a:p>
        </p:txBody>
      </p:sp>
    </p:spTree>
    <p:extLst>
      <p:ext uri="{BB962C8B-B14F-4D97-AF65-F5344CB8AC3E}">
        <p14:creationId xmlns:p14="http://schemas.microsoft.com/office/powerpoint/2010/main" val="107521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3688-6968-C72C-6F14-09F5CD1D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FD4D-E87F-647C-A4DB-A1FB5C371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Restaurant Business, (2023), ARE RESTAURANTS A GOOD INVESTMENT?, </a:t>
            </a:r>
            <a:r>
              <a:rPr lang="en-US" dirty="0">
                <a:hlinkClick r:id="rId2"/>
              </a:rPr>
              <a:t>https://www.yourrestaurantbusiness.com/are-restaurants-a-good-investment/#:~:text=Restaurants%20can%20be%20a%20good,and%20restaurant%20scalability%20before%20investing</a:t>
            </a:r>
            <a:r>
              <a:rPr lang="en-US" dirty="0"/>
              <a:t>.</a:t>
            </a:r>
          </a:p>
          <a:p>
            <a:r>
              <a:rPr lang="en-US" dirty="0"/>
              <a:t>Chen, J., (2023), Know Your Client (KYC): What It Means, Compliance Requirements, </a:t>
            </a:r>
            <a:r>
              <a:rPr lang="en-US" dirty="0">
                <a:hlinkClick r:id="rId3"/>
              </a:rPr>
              <a:t>https://www.investopedia.com/terms/k/knowyourclient.asp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5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5E7A-1047-B631-A0CE-AAE24482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3BFD-01D5-6D56-E74A-E0D9A64C4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disagree with your subordinate because you do not think restaurants are good investments in general, so you have a bad feeling about this customer's ability to repay the loan based on your experience with the market rather than any financial facts.</a:t>
            </a:r>
          </a:p>
        </p:txBody>
      </p:sp>
    </p:spTree>
    <p:extLst>
      <p:ext uri="{BB962C8B-B14F-4D97-AF65-F5344CB8AC3E}">
        <p14:creationId xmlns:p14="http://schemas.microsoft.com/office/powerpoint/2010/main" val="64832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C685-D896-9B32-2AA2-6524061A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to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03E39-15C6-4924-AE1F-5891CBCD6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Restaurants may or may not be a good investment, based on factors</a:t>
            </a:r>
          </a:p>
          <a:p>
            <a:r>
              <a:rPr lang="en-US" dirty="0"/>
              <a:t>Research is needed on customer</a:t>
            </a:r>
          </a:p>
          <a:p>
            <a:pPr lvl="1"/>
            <a:r>
              <a:rPr lang="en-US" dirty="0"/>
              <a:t>Business history</a:t>
            </a:r>
          </a:p>
          <a:p>
            <a:pPr lvl="1"/>
            <a:r>
              <a:rPr lang="en-US" dirty="0"/>
              <a:t>Bankruptcy history</a:t>
            </a:r>
          </a:p>
          <a:p>
            <a:pPr lvl="1"/>
            <a:r>
              <a:rPr lang="en-US" dirty="0"/>
              <a:t>Qualifications</a:t>
            </a:r>
          </a:p>
          <a:p>
            <a:r>
              <a:rPr lang="en-US" dirty="0"/>
              <a:t>Research is needed on business proposal</a:t>
            </a:r>
          </a:p>
          <a:p>
            <a:pPr lvl="1"/>
            <a:r>
              <a:rPr lang="en-US" dirty="0"/>
              <a:t>Cuisine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Earnings vs Costs</a:t>
            </a:r>
          </a:p>
          <a:p>
            <a:pPr marL="0" indent="0">
              <a:buNone/>
            </a:pPr>
            <a:r>
              <a:rPr lang="en-US" sz="2000" dirty="0"/>
              <a:t>(Your Restaurant Business, 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7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3DB7-B3CC-DE48-19BC-59E3BEC0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A – Approve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341C-22ED-4729-D70C-91DC8AC8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has good history of loan repayment and good business practices</a:t>
            </a:r>
          </a:p>
          <a:p>
            <a:r>
              <a:rPr lang="en-US" dirty="0"/>
              <a:t>Restaurant business looks feasible and profit margin is good, income is consistent</a:t>
            </a:r>
          </a:p>
        </p:txBody>
      </p:sp>
    </p:spTree>
    <p:extLst>
      <p:ext uri="{BB962C8B-B14F-4D97-AF65-F5344CB8AC3E}">
        <p14:creationId xmlns:p14="http://schemas.microsoft.com/office/powerpoint/2010/main" val="196904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0576-1AED-0B1F-9BFE-C0480E42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B – Reject Loan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0030-97B1-84D8-1413-A0A4BBC91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has history of poor business decisions, bankruptcy, loan repayment issues (may need to background check on their family members as well)</a:t>
            </a:r>
          </a:p>
          <a:p>
            <a:r>
              <a:rPr lang="en-US" dirty="0"/>
              <a:t>Restaurant business financial statements looks fishy</a:t>
            </a:r>
          </a:p>
        </p:txBody>
      </p:sp>
    </p:spTree>
    <p:extLst>
      <p:ext uri="{BB962C8B-B14F-4D97-AF65-F5344CB8AC3E}">
        <p14:creationId xmlns:p14="http://schemas.microsoft.com/office/powerpoint/2010/main" val="89292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5E7A-1047-B631-A0CE-AAE24482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3BFD-01D5-6D56-E74A-E0D9A64C4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disagree with your subordinate because you think members of their family are business failures, so you have a bad feeling about this customer's ability to repay the loan based on your experience with social history rather than any financial facts.</a:t>
            </a:r>
          </a:p>
        </p:txBody>
      </p:sp>
    </p:spTree>
    <p:extLst>
      <p:ext uri="{BB962C8B-B14F-4D97-AF65-F5344CB8AC3E}">
        <p14:creationId xmlns:p14="http://schemas.microsoft.com/office/powerpoint/2010/main" val="204499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C685-D896-9B32-2AA2-6524061A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to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03E39-15C6-4924-AE1F-5891CBCD6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research and background checks on client’s family members </a:t>
            </a:r>
          </a:p>
          <a:p>
            <a:r>
              <a:rPr lang="en-US" dirty="0"/>
              <a:t>Research is needed on customer (KYC practices)</a:t>
            </a:r>
          </a:p>
          <a:p>
            <a:pPr lvl="1"/>
            <a:r>
              <a:rPr lang="en-US" dirty="0"/>
              <a:t>Was client associated with failed businesses</a:t>
            </a:r>
          </a:p>
          <a:p>
            <a:pPr lvl="1"/>
            <a:r>
              <a:rPr lang="en-US" dirty="0"/>
              <a:t>Are client’s family members part of client’s current business</a:t>
            </a:r>
            <a:endParaRPr lang="en-US" sz="2800" dirty="0"/>
          </a:p>
          <a:p>
            <a:pPr marL="0" indent="0">
              <a:buNone/>
            </a:pPr>
            <a:r>
              <a:rPr lang="en-US" sz="2400" dirty="0"/>
              <a:t>(Chen, J., 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5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3DB7-B3CC-DE48-19BC-59E3BEC0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A – Approve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341C-22ED-4729-D70C-91DC8AC8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has good history of loan repayment and good business practices, and was not significantly associated with family’s failed ventures</a:t>
            </a:r>
          </a:p>
          <a:p>
            <a:r>
              <a:rPr lang="en-US" dirty="0"/>
              <a:t>Family members with bad history are not significantly associated with current business</a:t>
            </a:r>
          </a:p>
        </p:txBody>
      </p:sp>
    </p:spTree>
    <p:extLst>
      <p:ext uri="{BB962C8B-B14F-4D97-AF65-F5344CB8AC3E}">
        <p14:creationId xmlns:p14="http://schemas.microsoft.com/office/powerpoint/2010/main" val="33336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0576-1AED-0B1F-9BFE-C0480E42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B – Reject Loan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0030-97B1-84D8-1413-A0A4BBC91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business venture just looks exactly like all the previous failed ones, just under a new name</a:t>
            </a:r>
          </a:p>
        </p:txBody>
      </p:sp>
    </p:spTree>
    <p:extLst>
      <p:ext uri="{BB962C8B-B14F-4D97-AF65-F5344CB8AC3E}">
        <p14:creationId xmlns:p14="http://schemas.microsoft.com/office/powerpoint/2010/main" val="23288132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{87B1A5E8-066A-5C4D-9A92-F1C4281A291A}tf10001060</Template>
  <TotalTime>38</TotalTime>
  <Words>391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Portfolio Activity 4</vt:lpstr>
      <vt:lpstr>Scenario 1</vt:lpstr>
      <vt:lpstr>Action to take</vt:lpstr>
      <vt:lpstr>Outcome A – Approve Loan</vt:lpstr>
      <vt:lpstr>Outcome B – Reject Loan Application</vt:lpstr>
      <vt:lpstr>Scenario 3</vt:lpstr>
      <vt:lpstr>Action to take</vt:lpstr>
      <vt:lpstr>Outcome A – Approve Loan</vt:lpstr>
      <vt:lpstr>Outcome B – Reject Loan Application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Activity 4</dc:title>
  <dc:creator>Microsoft Office User</dc:creator>
  <cp:lastModifiedBy>Microsoft Office User</cp:lastModifiedBy>
  <cp:revision>3</cp:revision>
  <dcterms:created xsi:type="dcterms:W3CDTF">2023-10-03T15:04:13Z</dcterms:created>
  <dcterms:modified xsi:type="dcterms:W3CDTF">2023-10-03T15:42:46Z</dcterms:modified>
</cp:coreProperties>
</file>