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1" r:id="rId5"/>
    <p:sldId id="266" r:id="rId6"/>
    <p:sldId id="258" r:id="rId7"/>
    <p:sldId id="260" r:id="rId8"/>
    <p:sldId id="264" r:id="rId9"/>
    <p:sldId id="263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5675-DC7C-5027-93B0-15953B74D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E36CF-99D4-8DA2-F240-E867E50D8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099F4-04C4-DB05-BFDE-9BF71981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286E4-3BEF-E9E8-9829-0FC26ABA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A1AF5-6E37-E592-BE94-DBAC8EB4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6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DA14-26A7-9D76-F7FC-7EA36266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DA4B4-B485-26A6-E21A-50C62B549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86027-9AB8-FB37-3F04-60AD7C11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C35DB-328B-4DCB-EEE7-923D180E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9A51E-C7C8-7FA1-05AF-70323CB6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86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C8D29-DE2C-2FC5-3934-66D9F5821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771F9-C23F-72C5-6420-BEDCB49A7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F3978-73C4-1AA3-7625-28A13B6E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54B84-545A-52D5-034F-AF431932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68C98-6006-412E-5CF4-56F4BB13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39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3822-E757-8DB5-DE1B-AED1774E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1D8F-C165-8589-884F-7F59EF47E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FDE53-3152-2FAF-9591-F2772FED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EA12B-D4CB-9D7B-65D8-D822EF7F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E92E0-30B4-0077-DEA7-B7EB98D6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73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8409-DA93-96D8-B8C5-6C129E4C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852D8-D5C9-628F-11E7-DEF556E42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9FBE5-C93A-1C17-24DC-7E4BC6A4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2E6DF-F0FC-4016-1BC0-F9F176EC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68F49-9C12-C853-4894-7E4F01FB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2650-8D61-3794-D7DB-2659022D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89B2D-3551-DB55-069C-75C9828D9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3A6C7-DF9F-A20F-15C9-A154645CB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AFECC-FFD6-5876-3A54-89DA3D82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6D479-E226-A718-DF7F-F95E5FAA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FD9D3-E3D6-F394-065C-5C2DFE63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22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D34C-CD35-B45B-DAFA-91B5A588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2772C-5573-AD28-6993-F2BC36604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80D32-97FA-EC41-A45B-983C34388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EA106-B2D7-ECA2-F974-A54BA1FF6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0A5F9-69FD-2962-54DC-2D1A1981A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DDB9B-4451-E0F7-456D-0C08B5F0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2C810C-CAB8-AB8F-CC5B-673D5BFE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D5D6B-73FC-EAE9-B70A-F02A9CCE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28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EF6B-EE6C-9FB7-6103-60611014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76E2F-18AE-0E91-A806-CCA85995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658F6-2430-A52C-538E-860245BD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A8F1E-D153-7C68-8799-7B6CB3B3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70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66CEB-69F5-9586-EF4A-8C408395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07986-DAC4-4FB7-E861-BC02ABA1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6EDF-325E-88F3-20D8-A97C0328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39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D369-6957-D9D5-2096-B1260E5B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36437-4D72-1BCD-0649-8A4F47F9B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1FF95-AD17-ACD5-8453-57AABE5F4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C34AB-2C06-C285-6F35-00697A40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46F32-9927-7353-B79E-5E423014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99E93-083C-616B-E2E1-C52570E9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08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F58D-C039-FF0E-7384-E01F6826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CF50A-C08B-3DC6-E349-D196AF37F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F6759-CF63-C21D-51F6-1D5518DA9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1F419-887E-C073-20B0-5F37D5F5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D0EC2-5B6E-0AC3-81E1-E2509C31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BDFF7-79A1-6979-202E-932E81CD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5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D754D-85AC-16AB-05C5-F81D3BF0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230B1-02C4-0E0B-9DBA-ED8955855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41658-2AC4-CDE0-F3CA-7AF3A0228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C1D50-6411-6293-5CAD-E6143E4E5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B6302-438B-8E23-32B4-4DCFAEB57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74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EA6CA-0DAD-2859-538B-45F910DBD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GB" sz="6600"/>
              <a:t>Analysis and modelling of the depression dataset.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17950-3F46-0D7C-270F-6ABA34503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Lawrence R</a:t>
            </a:r>
            <a:endParaRPr lang="en-GB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9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47E8-E444-55AE-BA89-DF1F3EED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Business Impact &amp; Next Steps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0CBFE-FD63-508D-5A96-0890DC954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Why This Matters?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Helps </a:t>
            </a:r>
            <a:r>
              <a:rPr lang="en-GB" b="1" dirty="0"/>
              <a:t>identify at-risk individuals early</a:t>
            </a:r>
            <a:r>
              <a:rPr lang="en-GB" dirty="0"/>
              <a:t>, allowing for </a:t>
            </a:r>
            <a:r>
              <a:rPr lang="en-GB" b="1" dirty="0"/>
              <a:t>interventions &amp; support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Prioritising recall</a:t>
            </a:r>
            <a:r>
              <a:rPr lang="en-GB" dirty="0"/>
              <a:t> means we minimize missed cases, even if some predictions are incorrect.</a:t>
            </a:r>
          </a:p>
          <a:p>
            <a:pPr marL="0" indent="0">
              <a:buNone/>
            </a:pPr>
            <a:r>
              <a:rPr lang="en-GB" b="1" dirty="0"/>
              <a:t>Next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Improve </a:t>
            </a:r>
            <a:r>
              <a:rPr lang="en-GB" b="1" dirty="0"/>
              <a:t>explainability</a:t>
            </a:r>
            <a:r>
              <a:rPr lang="en-GB" dirty="0"/>
              <a:t> (so non-experts can understand why the model flags individuals).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Explore combining more correlated features</a:t>
            </a:r>
            <a:r>
              <a:rPr lang="en-GB" dirty="0"/>
              <a:t> (e.g., education level &amp; income).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Consider </a:t>
            </a:r>
            <a:r>
              <a:rPr lang="en-GB" b="1" dirty="0"/>
              <a:t>real-world deployment</a:t>
            </a:r>
            <a:r>
              <a:rPr lang="en-GB" dirty="0"/>
              <a:t> and ongoing monitoring to </a:t>
            </a:r>
            <a:r>
              <a:rPr lang="en-GB" b="1" dirty="0"/>
              <a:t>reduce bias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Obtain </a:t>
            </a:r>
            <a:r>
              <a:rPr lang="en-GB" b="1" dirty="0"/>
              <a:t>more data </a:t>
            </a:r>
            <a:r>
              <a:rPr lang="en-GB" dirty="0"/>
              <a:t>to help improve the model accuracy.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90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20E7-961B-1765-2C1D-BC28E2FB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067" y="1025903"/>
            <a:ext cx="4368602" cy="1274397"/>
          </a:xfrm>
        </p:spPr>
        <p:txBody>
          <a:bodyPr anchor="b">
            <a:normAutofit fontScale="90000"/>
          </a:bodyPr>
          <a:lstStyle/>
          <a:p>
            <a:r>
              <a:rPr lang="en-GB" sz="5400" b="1" dirty="0"/>
              <a:t>Problem, Key Findings and Next Steps</a:t>
            </a:r>
            <a:endParaRPr lang="en-GB" sz="54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9EC2-87C9-586E-EF38-D095A725F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200" b="1" dirty="0"/>
              <a:t>Goal:</a:t>
            </a:r>
            <a:r>
              <a:rPr lang="en-GB" sz="1200" dirty="0"/>
              <a:t> Predict individuals at risk of depression using lifestyle and socioeconomic factors.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Focused on </a:t>
            </a:r>
            <a:r>
              <a:rPr lang="en-GB" sz="1200" b="1" dirty="0"/>
              <a:t>recall</a:t>
            </a:r>
            <a:r>
              <a:rPr lang="en-GB" sz="1200" dirty="0"/>
              <a:t> to catch as many at-risk individuals as possible, even if accuracy was lower.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Dealt with imbalanced target ‘History of Mental Illness’ using model sample weights.</a:t>
            </a:r>
          </a:p>
          <a:p>
            <a:pPr marL="0" indent="0">
              <a:buNone/>
            </a:pPr>
            <a:r>
              <a:rPr lang="en-GB" sz="1200" b="1" dirty="0"/>
              <a:t>Model Performance (</a:t>
            </a:r>
            <a:r>
              <a:rPr lang="en-GB" sz="1200" b="1" dirty="0" err="1"/>
              <a:t>CatBoost</a:t>
            </a:r>
            <a:r>
              <a:rPr lang="en-GB" sz="1200" b="1" dirty="0"/>
              <a:t>, Weighted for Recall):</a:t>
            </a:r>
            <a:endParaRPr lang="en-GB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Accuracy: </a:t>
            </a:r>
            <a:r>
              <a:rPr lang="en-GB" sz="1200" b="1" dirty="0"/>
              <a:t>47.76% - </a:t>
            </a:r>
            <a:r>
              <a:rPr lang="en-GB" sz="1200" dirty="0"/>
              <a:t>Recall: </a:t>
            </a:r>
            <a:r>
              <a:rPr lang="en-GB" sz="1200" b="1" dirty="0"/>
              <a:t>80.92% - </a:t>
            </a:r>
            <a:r>
              <a:rPr lang="en-GB" sz="1200" dirty="0"/>
              <a:t>ROC-AUC: </a:t>
            </a:r>
            <a:r>
              <a:rPr lang="en-GB" sz="1200" b="1" dirty="0"/>
              <a:t>57.1% - </a:t>
            </a:r>
            <a:r>
              <a:rPr lang="en-GB" sz="1200" dirty="0"/>
              <a:t>Precision: </a:t>
            </a:r>
            <a:r>
              <a:rPr lang="en-GB" sz="1200" b="1" dirty="0"/>
              <a:t>34.64% - </a:t>
            </a:r>
            <a:r>
              <a:rPr lang="en-GB" sz="1200" dirty="0"/>
              <a:t>F1 Score: </a:t>
            </a:r>
            <a:r>
              <a:rPr lang="en-GB" sz="1200" b="1" dirty="0"/>
              <a:t>48.51%</a:t>
            </a:r>
            <a:endParaRPr lang="en-GB" sz="1200" dirty="0"/>
          </a:p>
          <a:p>
            <a:pPr marL="0" indent="0">
              <a:buNone/>
            </a:pPr>
            <a:r>
              <a:rPr lang="en-GB" sz="1200" b="1" dirty="0"/>
              <a:t>Main Insights from the Data:</a:t>
            </a:r>
            <a:endParaRPr lang="en-GB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1" dirty="0"/>
              <a:t>Income, employment status, and education</a:t>
            </a:r>
            <a:r>
              <a:rPr lang="en-GB" sz="1200" dirty="0"/>
              <a:t> were the strongest predictors.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1" dirty="0"/>
              <a:t>Employment and income were correlated</a:t>
            </a:r>
            <a:r>
              <a:rPr lang="en-GB" sz="1200" dirty="0"/>
              <a:t>, but kept separate for better performance.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FAC06-1144-77B2-DA49-D94056F802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722" b="1"/>
          <a:stretch/>
        </p:blipFill>
        <p:spPr>
          <a:xfrm>
            <a:off x="5313225" y="325369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31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20E7-961B-1765-2C1D-BC28E2FB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sz="5400" b="1"/>
              <a:t>Problem, Key Findings and Next Steps</a:t>
            </a:r>
            <a:endParaRPr lang="en-US" sz="5400" dirty="0"/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21E8FBE-84F4-4657-87F9-994F15440D36}"/>
              </a:ext>
            </a:extLst>
          </p:cNvPr>
          <p:cNvSpPr txBox="1">
            <a:spLocks/>
          </p:cNvSpPr>
          <p:nvPr/>
        </p:nvSpPr>
        <p:spPr>
          <a:xfrm>
            <a:off x="640080" y="2848574"/>
            <a:ext cx="4265875" cy="3647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b="1" dirty="0"/>
              <a:t>SHAP Analysis - Feature Importance</a:t>
            </a:r>
          </a:p>
          <a:p>
            <a:pPr marL="0" indent="0">
              <a:buNone/>
            </a:pPr>
            <a:r>
              <a:rPr lang="en-US" sz="800" dirty="0"/>
              <a:t>Most Important Features:</a:t>
            </a:r>
          </a:p>
          <a:p>
            <a:r>
              <a:rPr lang="en-US" sz="800" dirty="0"/>
              <a:t>Income and Employment Status (highest impact)</a:t>
            </a:r>
          </a:p>
          <a:p>
            <a:r>
              <a:rPr lang="en-US" sz="800" dirty="0"/>
              <a:t>Education Level and Smoking Status</a:t>
            </a:r>
          </a:p>
          <a:p>
            <a:pPr marL="0" indent="0">
              <a:buNone/>
            </a:pPr>
            <a:r>
              <a:rPr lang="en-US" sz="800" b="1" dirty="0"/>
              <a:t>Key SHAP Insights:</a:t>
            </a:r>
          </a:p>
          <a:p>
            <a:r>
              <a:rPr lang="en-US" sz="800" dirty="0"/>
              <a:t>Lower income and unemployment increase the risk of depression.</a:t>
            </a:r>
          </a:p>
          <a:p>
            <a:r>
              <a:rPr lang="en-US" sz="800" dirty="0"/>
              <a:t>Higher smoking frequency correlates with higher depression risk.</a:t>
            </a:r>
          </a:p>
          <a:p>
            <a:pPr marL="0" indent="0">
              <a:buNone/>
            </a:pPr>
            <a:r>
              <a:rPr lang="en-US" sz="800" b="1" dirty="0"/>
              <a:t>Further Work &amp; Next Steps</a:t>
            </a:r>
          </a:p>
          <a:p>
            <a:r>
              <a:rPr lang="en-US" sz="800" dirty="0"/>
              <a:t>Improve Model Performance</a:t>
            </a:r>
          </a:p>
          <a:p>
            <a:pPr marL="742950" lvl="1"/>
            <a:r>
              <a:rPr lang="en-US" sz="700" dirty="0"/>
              <a:t>Test feature interactions (e.g., combine employment and income).</a:t>
            </a:r>
          </a:p>
          <a:p>
            <a:pPr marL="742950" lvl="1"/>
            <a:r>
              <a:rPr lang="en-US" sz="700" dirty="0"/>
              <a:t>Try ensemble models (stacking </a:t>
            </a:r>
            <a:r>
              <a:rPr lang="en-US" sz="700" dirty="0" err="1"/>
              <a:t>CatBoost</a:t>
            </a:r>
            <a:r>
              <a:rPr lang="en-US" sz="700" dirty="0"/>
              <a:t>, </a:t>
            </a:r>
            <a:r>
              <a:rPr lang="en-US" sz="700" dirty="0" err="1"/>
              <a:t>LightGBM</a:t>
            </a:r>
            <a:r>
              <a:rPr lang="en-US" sz="700" dirty="0"/>
              <a:t>, AdaBoost).</a:t>
            </a:r>
          </a:p>
          <a:p>
            <a:pPr marL="742950" lvl="1"/>
            <a:r>
              <a:rPr lang="en-US" sz="700" dirty="0"/>
              <a:t>Further tune hyperparameters.</a:t>
            </a:r>
          </a:p>
          <a:p>
            <a:r>
              <a:rPr lang="en-US" sz="800" dirty="0"/>
              <a:t>Enhance Interpretability</a:t>
            </a:r>
          </a:p>
          <a:p>
            <a:pPr marL="742950" lvl="1"/>
            <a:r>
              <a:rPr lang="en-US" sz="700" dirty="0"/>
              <a:t>Use SHAP </a:t>
            </a:r>
            <a:r>
              <a:rPr lang="en-US" sz="700" dirty="0" err="1"/>
              <a:t>visualisations</a:t>
            </a:r>
            <a:r>
              <a:rPr lang="en-US" sz="700" dirty="0"/>
              <a:t> to explain predictions.</a:t>
            </a:r>
          </a:p>
          <a:p>
            <a:pPr marL="742950" lvl="1"/>
            <a:r>
              <a:rPr lang="en-US" sz="700" dirty="0"/>
              <a:t>Create an interactive dashboard for stakeholders.</a:t>
            </a:r>
          </a:p>
          <a:p>
            <a:r>
              <a:rPr lang="en-US" sz="800" dirty="0"/>
              <a:t>Address Data Biases &amp; Limitations</a:t>
            </a:r>
          </a:p>
          <a:p>
            <a:pPr marL="742950" lvl="1"/>
            <a:r>
              <a:rPr lang="en-US" sz="700" dirty="0"/>
              <a:t>Investigate class imbalance (resampling, synthetic data).</a:t>
            </a:r>
          </a:p>
          <a:p>
            <a:pPr marL="742950" lvl="1"/>
            <a:r>
              <a:rPr lang="en-US" sz="700" dirty="0"/>
              <a:t>Check for demographic biases in predictions.</a:t>
            </a:r>
          </a:p>
          <a:p>
            <a:r>
              <a:rPr lang="en-US" sz="800" dirty="0"/>
              <a:t>Real-World Deployment Considerations</a:t>
            </a:r>
          </a:p>
          <a:p>
            <a:pPr marL="742950" lvl="1"/>
            <a:r>
              <a:rPr lang="en-US" sz="700" dirty="0"/>
              <a:t>Monitor model drift over time.</a:t>
            </a:r>
          </a:p>
          <a:p>
            <a:pPr marL="742950" lvl="1"/>
            <a:r>
              <a:rPr lang="en-US" sz="700" dirty="0"/>
              <a:t>Test in real-world settings to evaluate impact.</a:t>
            </a:r>
          </a:p>
          <a:p>
            <a:pPr marL="0"/>
            <a:endParaRPr lang="en-US" sz="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BF83D-6EB2-72E5-6D0D-0C618D3E4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653" y="762907"/>
            <a:ext cx="61976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1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7D942E-09EF-4107-98F4-74DB7F72D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BC28B-33ED-1444-ABE0-A07A5483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en-GB" sz="3600" b="1"/>
              <a:t>Key Findings from Data Analysis</a:t>
            </a:r>
            <a:endParaRPr lang="en-GB" sz="3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7DD63B-F304-E2C5-F943-804E5E10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18" r="1154" b="4"/>
          <a:stretch/>
        </p:blipFill>
        <p:spPr>
          <a:xfrm>
            <a:off x="838200" y="364144"/>
            <a:ext cx="3335789" cy="2811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40A9ED-AF56-82CB-B33A-9B74D4FD67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870" r="5073" b="-2"/>
          <a:stretch/>
        </p:blipFill>
        <p:spPr>
          <a:xfrm>
            <a:off x="4466396" y="364143"/>
            <a:ext cx="3336953" cy="2811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FCB47C-D5B6-7128-B16B-411F4F971B4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848" r="4505" b="2"/>
          <a:stretch/>
        </p:blipFill>
        <p:spPr>
          <a:xfrm>
            <a:off x="8095756" y="364143"/>
            <a:ext cx="3336953" cy="281132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8EAB-8F0C-FFF4-BA19-F693030BB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Employment status, income, and education</a:t>
            </a:r>
            <a:r>
              <a:rPr lang="en-GB" sz="2000" dirty="0"/>
              <a:t> were </a:t>
            </a:r>
            <a:r>
              <a:rPr lang="en-GB" sz="2000" b="1" dirty="0"/>
              <a:t>strong predictors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Employment &amp; income were correlated</a:t>
            </a:r>
            <a:r>
              <a:rPr lang="en-GB" sz="2000" dirty="0"/>
              <a:t> (higher income = more stable employment).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Sedentary lifestyle &amp; unhealthy diet</a:t>
            </a:r>
            <a:r>
              <a:rPr lang="en-GB" sz="2000" dirty="0"/>
              <a:t> were also correlated but left as separate factors.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1427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DDE3-54FA-59B7-24E9-F0D278BD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167167"/>
            <a:ext cx="4229100" cy="2255461"/>
          </a:xfrm>
        </p:spPr>
        <p:txBody>
          <a:bodyPr anchor="t">
            <a:normAutofit/>
          </a:bodyPr>
          <a:lstStyle/>
          <a:p>
            <a:r>
              <a:rPr lang="en-GB" sz="3200" b="1"/>
              <a:t>History of Mental Illness (Target Variable)</a:t>
            </a:r>
            <a:endParaRPr lang="en-GB" sz="3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DB133-4D69-B21A-CD3B-C2956D61A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22" y="800105"/>
            <a:ext cx="10459156" cy="253634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952C56-EE0E-C94A-9A44-E17DD73E8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6300" y="394327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AE806-1497-D79A-4036-7B663513F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844" y="3854885"/>
            <a:ext cx="5365955" cy="2384552"/>
          </a:xfrm>
        </p:spPr>
        <p:txBody>
          <a:bodyPr>
            <a:normAutofit/>
          </a:bodyPr>
          <a:lstStyle/>
          <a:p>
            <a:r>
              <a:rPr lang="en-GB" sz="1000" b="1"/>
              <a:t>Binary classification:</a:t>
            </a:r>
            <a:r>
              <a:rPr lang="en-GB" sz="1000"/>
              <a:t> Predicting whether an individual has a history of mental illness (</a:t>
            </a:r>
            <a:r>
              <a:rPr lang="en-GB" sz="1000" b="1"/>
              <a:t>Yes/No</a:t>
            </a:r>
            <a:r>
              <a:rPr lang="en-GB" sz="1000"/>
              <a:t>).</a:t>
            </a:r>
          </a:p>
          <a:p>
            <a:r>
              <a:rPr lang="en-GB" sz="1000" b="1"/>
              <a:t>Imbalanced dataset:</a:t>
            </a:r>
            <a:r>
              <a:rPr lang="en-GB" sz="1000"/>
              <a:t> More </a:t>
            </a:r>
            <a:r>
              <a:rPr lang="en-GB" sz="1000" b="1"/>
              <a:t>0s (no history)</a:t>
            </a:r>
            <a:r>
              <a:rPr lang="en-GB" sz="1000"/>
              <a:t> than </a:t>
            </a:r>
            <a:r>
              <a:rPr lang="en-GB" sz="1000" b="1"/>
              <a:t>1s (history of mental illness)</a:t>
            </a:r>
            <a:r>
              <a:rPr lang="en-GB" sz="1000"/>
              <a:t>, making it harder to detect positive cases.</a:t>
            </a:r>
          </a:p>
          <a:p>
            <a:r>
              <a:rPr lang="en-GB" sz="1000" b="1"/>
              <a:t>Balancing Techniques:</a:t>
            </a:r>
            <a:r>
              <a:rPr lang="en-GB" sz="1000"/>
              <a:t> Could use </a:t>
            </a:r>
            <a:r>
              <a:rPr lang="en-GB" sz="1000" b="1"/>
              <a:t>undersampling</a:t>
            </a:r>
            <a:r>
              <a:rPr lang="en-GB" sz="1000"/>
              <a:t> (removing majority class samples) or </a:t>
            </a:r>
            <a:r>
              <a:rPr lang="en-GB" sz="1000" b="1"/>
              <a:t>oversampling</a:t>
            </a:r>
            <a:r>
              <a:rPr lang="en-GB" sz="1000"/>
              <a:t> (duplicating minority class samples), but...</a:t>
            </a:r>
          </a:p>
          <a:p>
            <a:r>
              <a:rPr lang="en-GB" sz="1000" b="1"/>
              <a:t>Our Approach:</a:t>
            </a:r>
            <a:r>
              <a:rPr lang="en-GB" sz="1000"/>
              <a:t> Used </a:t>
            </a:r>
            <a:r>
              <a:rPr lang="en-GB" sz="1000" b="1"/>
              <a:t>sample weight scaling</a:t>
            </a:r>
            <a:r>
              <a:rPr lang="en-GB" sz="1000"/>
              <a:t> instead, ensuring the model </a:t>
            </a:r>
            <a:r>
              <a:rPr lang="en-GB" sz="1000" b="1"/>
              <a:t>focused more on positive cases</a:t>
            </a:r>
            <a:r>
              <a:rPr lang="en-GB" sz="1000"/>
              <a:t> without artificially modifying the data.</a:t>
            </a:r>
          </a:p>
          <a:p>
            <a:r>
              <a:rPr lang="en-GB" sz="1000" b="1"/>
              <a:t>Key Features:</a:t>
            </a:r>
            <a:r>
              <a:rPr lang="en-GB" sz="1000"/>
              <a:t> Strong correlations with </a:t>
            </a:r>
            <a:r>
              <a:rPr lang="en-GB" sz="1000" b="1"/>
              <a:t>income, employment status, education level, and smoking habits</a:t>
            </a:r>
            <a:r>
              <a:rPr lang="en-GB" sz="1000"/>
              <a:t>.</a:t>
            </a:r>
          </a:p>
          <a:p>
            <a:r>
              <a:rPr lang="en-GB" sz="1000" b="1"/>
              <a:t>Model Focus:</a:t>
            </a:r>
            <a:r>
              <a:rPr lang="en-GB" sz="1000"/>
              <a:t> </a:t>
            </a:r>
            <a:r>
              <a:rPr lang="en-GB" sz="1000" b="1"/>
              <a:t>Maximised recall</a:t>
            </a:r>
            <a:r>
              <a:rPr lang="en-GB" sz="1000"/>
              <a:t> to </a:t>
            </a:r>
            <a:r>
              <a:rPr lang="en-GB" sz="1000" b="1"/>
              <a:t>reduce false negatives</a:t>
            </a:r>
            <a:r>
              <a:rPr lang="en-GB" sz="1000"/>
              <a:t> and capture as many at-risk individuals as possible.</a:t>
            </a:r>
          </a:p>
        </p:txBody>
      </p:sp>
    </p:spTree>
    <p:extLst>
      <p:ext uri="{BB962C8B-B14F-4D97-AF65-F5344CB8AC3E}">
        <p14:creationId xmlns:p14="http://schemas.microsoft.com/office/powerpoint/2010/main" val="107185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1239-A4C1-E52A-F2EF-7C953612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Model &amp; Approach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9994-4ED4-F998-5138-73BA5B296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Why </a:t>
            </a:r>
            <a:r>
              <a:rPr lang="en-GB" b="1" dirty="0" err="1"/>
              <a:t>CatBoost</a:t>
            </a:r>
            <a:r>
              <a:rPr lang="en-GB" b="1" dirty="0"/>
              <a:t>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Works well with </a:t>
            </a:r>
            <a:r>
              <a:rPr lang="en-GB" b="1" dirty="0"/>
              <a:t>categorical data</a:t>
            </a:r>
            <a:r>
              <a:rPr lang="en-GB" dirty="0"/>
              <a:t> (most of the dataset).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Fast on GPU</a:t>
            </a:r>
            <a:r>
              <a:rPr lang="en-GB" dirty="0"/>
              <a:t>, allowing efficient </a:t>
            </a:r>
            <a:r>
              <a:rPr lang="en-GB" dirty="0" err="1"/>
              <a:t>Optuna</a:t>
            </a:r>
            <a:r>
              <a:rPr lang="en-GB" dirty="0"/>
              <a:t> hyperparameter tuning.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Handles </a:t>
            </a:r>
            <a:r>
              <a:rPr lang="en-GB" b="1" dirty="0"/>
              <a:t>imbalanced data</a:t>
            </a:r>
            <a:r>
              <a:rPr lang="en-GB" dirty="0"/>
              <a:t> well using the </a:t>
            </a:r>
            <a:r>
              <a:rPr lang="en-GB" b="1" dirty="0" err="1"/>
              <a:t>scale_pos_weight</a:t>
            </a:r>
            <a:r>
              <a:rPr lang="en-GB" dirty="0"/>
              <a:t> parameter.</a:t>
            </a:r>
          </a:p>
          <a:p>
            <a:r>
              <a:rPr lang="en-GB" b="1" dirty="0"/>
              <a:t>Hyperparameter Tuning with </a:t>
            </a:r>
            <a:r>
              <a:rPr lang="en-GB" b="1" dirty="0" err="1"/>
              <a:t>Optuna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Tuned </a:t>
            </a:r>
            <a:r>
              <a:rPr lang="en-GB" b="1" dirty="0"/>
              <a:t>iterations, depth, learning rate, and more</a:t>
            </a:r>
            <a:r>
              <a:rPr lang="en-GB" dirty="0"/>
              <a:t> to optimise recall.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Sample weight tuning</a:t>
            </a:r>
            <a:r>
              <a:rPr lang="en-GB" dirty="0"/>
              <a:t> helped push predictions towards identifying </a:t>
            </a:r>
            <a:r>
              <a:rPr lang="en-GB" b="1" dirty="0"/>
              <a:t>at-risk individuals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/>
              <a:t>Performance Metrics &amp; Focus on Recall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Recall was prioritised</a:t>
            </a:r>
            <a:r>
              <a:rPr lang="en-GB" dirty="0"/>
              <a:t> to </a:t>
            </a:r>
            <a:r>
              <a:rPr lang="en-GB" b="1" dirty="0"/>
              <a:t>avoid missing individuals at risk of depression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Trade-offs between </a:t>
            </a:r>
            <a:r>
              <a:rPr lang="en-GB" b="1" dirty="0"/>
              <a:t>AUC-ROC, F1-score, Precision, and Recall</a:t>
            </a:r>
            <a:r>
              <a:rPr lang="en-GB" dirty="0"/>
              <a:t>, but </a:t>
            </a:r>
            <a:r>
              <a:rPr lang="en-GB" b="1" dirty="0"/>
              <a:t>recall was key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668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E1DC0-7773-469C-D28C-8DF57FF0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GB" sz="4000"/>
              <a:t>Modelling Results- normal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29C6B-1985-74A5-E03D-52AD66F53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GB" sz="2000" dirty="0"/>
              <a:t>The first model produced fair results but precision and accuracy of the model could be better.</a:t>
            </a:r>
          </a:p>
          <a:p>
            <a:r>
              <a:rPr lang="en-GB" sz="2000" dirty="0"/>
              <a:t>We would like to over predict depression cases so we don’t miss cases of depression.</a:t>
            </a:r>
          </a:p>
          <a:p>
            <a:r>
              <a:rPr lang="en-GB" sz="2000" dirty="0"/>
              <a:t> We can increase the sample weights to do this.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268047-F5B4-6F5E-FF94-3DA6C2D8E9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40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949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E1DC0-7773-469C-D28C-8DF57FF0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GB" sz="4000" dirty="0"/>
              <a:t>Modelling Results – extra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29C6B-1985-74A5-E03D-52AD66F53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GB" sz="2000" dirty="0"/>
              <a:t>By adding extra weights we reduce the cases of depression missed but increase the false detections of depression sacrificing our Accuracy.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1C0C4-2018-1899-BEC4-AE187791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285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452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E1DC0-7773-469C-D28C-8DF57FF0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3800"/>
              <a:t>Modelling Results – Contributing Features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29C6B-1985-74A5-E03D-52AD66F53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lnSpcReduction="10000"/>
          </a:bodyPr>
          <a:lstStyle/>
          <a:p>
            <a:r>
              <a:rPr lang="en-GB" sz="2200" dirty="0"/>
              <a:t>Using SHAP analysis on the model we can see that the combined income and employment status bucket has the greatest impact.</a:t>
            </a:r>
          </a:p>
          <a:p>
            <a:r>
              <a:rPr lang="en-GB" sz="2200" dirty="0"/>
              <a:t>Education Level and Smoking Status have the next most impact.</a:t>
            </a:r>
          </a:p>
          <a:p>
            <a:r>
              <a:rPr lang="en-GB" sz="2200" dirty="0"/>
              <a:t>Less income and being unemployed has a correlation with the increase in likelihood of depression.</a:t>
            </a:r>
          </a:p>
          <a:p>
            <a:r>
              <a:rPr lang="en-GB" sz="2200" dirty="0"/>
              <a:t>Smoking increase correlates with increase in likelihood of Depression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49B5B-680C-8D38-0A43-198CA53E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040702"/>
            <a:ext cx="5458968" cy="477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7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773</Words>
  <Application>Microsoft Macintosh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Analysis and modelling of the depression dataset.</vt:lpstr>
      <vt:lpstr>Problem, Key Findings and Next Steps</vt:lpstr>
      <vt:lpstr>Problem, Key Findings and Next Steps</vt:lpstr>
      <vt:lpstr>Key Findings from Data Analysis</vt:lpstr>
      <vt:lpstr>History of Mental Illness (Target Variable)</vt:lpstr>
      <vt:lpstr>Model &amp; Approach</vt:lpstr>
      <vt:lpstr>Modelling Results- normal weights</vt:lpstr>
      <vt:lpstr>Modelling Results – extra weights</vt:lpstr>
      <vt:lpstr>Modelling Results – Contributing Features</vt:lpstr>
      <vt:lpstr>Business Impact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Lawrence R</dc:creator>
  <cp:lastModifiedBy>Lawrence R</cp:lastModifiedBy>
  <cp:revision>20</cp:revision>
  <dcterms:created xsi:type="dcterms:W3CDTF">2025-02-20T23:24:18Z</dcterms:created>
  <dcterms:modified xsi:type="dcterms:W3CDTF">2025-02-21T10:46:20Z</dcterms:modified>
</cp:coreProperties>
</file>