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5675-DC7C-5027-93B0-15953B74D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E36CF-99D4-8DA2-F240-E867E50D8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099F4-04C4-DB05-BFDE-9BF71981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86E4-3BEF-E9E8-9829-0FC26ABA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1AF5-6E37-E592-BE94-DBAC8EB4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6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DA14-26A7-9D76-F7FC-7EA36266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DA4B4-B485-26A6-E21A-50C62B549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86027-9AB8-FB37-3F04-60AD7C11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C35DB-328B-4DCB-EEE7-923D180E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9A51E-C7C8-7FA1-05AF-70323CB6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86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C8D29-DE2C-2FC5-3934-66D9F5821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771F9-C23F-72C5-6420-BEDCB49A7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F3978-73C4-1AA3-7625-28A13B6E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54B84-545A-52D5-034F-AF431932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68C98-6006-412E-5CF4-56F4BB13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39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3822-E757-8DB5-DE1B-AED1774E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1D8F-C165-8589-884F-7F59EF47E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FDE53-3152-2FAF-9591-F2772FED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EA12B-D4CB-9D7B-65D8-D822EF7F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E92E0-30B4-0077-DEA7-B7EB98D6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73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8409-DA93-96D8-B8C5-6C129E4C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852D8-D5C9-628F-11E7-DEF556E42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9FBE5-C93A-1C17-24DC-7E4BC6A4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2E6DF-F0FC-4016-1BC0-F9F176EC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68F49-9C12-C853-4894-7E4F01FB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2650-8D61-3794-D7DB-2659022D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9B2D-3551-DB55-069C-75C9828D9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3A6C7-DF9F-A20F-15C9-A154645CB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AFECC-FFD6-5876-3A54-89DA3D82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6D479-E226-A718-DF7F-F95E5FAA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FD9D3-E3D6-F394-065C-5C2DFE63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22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D34C-CD35-B45B-DAFA-91B5A588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2772C-5573-AD28-6993-F2BC36604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80D32-97FA-EC41-A45B-983C34388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EA106-B2D7-ECA2-F974-A54BA1FF6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0A5F9-69FD-2962-54DC-2D1A1981A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DDB9B-4451-E0F7-456D-0C08B5F0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C810C-CAB8-AB8F-CC5B-673D5BFE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D5D6B-73FC-EAE9-B70A-F02A9CCE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28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EF6B-EE6C-9FB7-6103-60611014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76E2F-18AE-0E91-A806-CCA85995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658F6-2430-A52C-538E-860245BD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A8F1E-D153-7C68-8799-7B6CB3B3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70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66CEB-69F5-9586-EF4A-8C408395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07986-DAC4-4FB7-E861-BC02ABA1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6EDF-325E-88F3-20D8-A97C0328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39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D369-6957-D9D5-2096-B1260E5B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36437-4D72-1BCD-0649-8A4F47F9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1FF95-AD17-ACD5-8453-57AABE5F4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C34AB-2C06-C285-6F35-00697A40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46F32-9927-7353-B79E-5E423014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99E93-083C-616B-E2E1-C52570E9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8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F58D-C039-FF0E-7384-E01F6826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CF50A-C08B-3DC6-E349-D196AF37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F6759-CF63-C21D-51F6-1D5518DA9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1F419-887E-C073-20B0-5F37D5F5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D0EC2-5B6E-0AC3-81E1-E2509C31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BDFF7-79A1-6979-202E-932E81CD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5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D754D-85AC-16AB-05C5-F81D3BF0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230B1-02C4-0E0B-9DBA-ED8955855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41658-2AC4-CDE0-F3CA-7AF3A0228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C1D50-6411-6293-5CAD-E6143E4E5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B6302-438B-8E23-32B4-4DCFAEB57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74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A6CA-0DAD-2859-538B-45F910DBD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Analysis and modelling of the depression dataset.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17950-3F46-0D7C-270F-6ABA34503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Lawrence R</a:t>
            </a:r>
          </a:p>
        </p:txBody>
      </p:sp>
    </p:spTree>
    <p:extLst>
      <p:ext uri="{BB962C8B-B14F-4D97-AF65-F5344CB8AC3E}">
        <p14:creationId xmlns:p14="http://schemas.microsoft.com/office/powerpoint/2010/main" val="420109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20E7-961B-1765-2C1D-BC28E2FB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Problem &amp; Key Insights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9EC2-87C9-586E-EF38-D095A725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What’s the goal?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Predict individuals at risk of depression based on lifestyle and socioeconomic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Focus on </a:t>
            </a:r>
            <a:r>
              <a:rPr lang="en-GB" b="1" dirty="0"/>
              <a:t>recall</a:t>
            </a:r>
            <a:r>
              <a:rPr lang="en-GB" dirty="0"/>
              <a:t> (catching as many at-risk individuals as possible), even at the cost of some accuracy.</a:t>
            </a:r>
          </a:p>
          <a:p>
            <a:pPr marL="0" indent="0">
              <a:buNone/>
            </a:pPr>
            <a:r>
              <a:rPr lang="en-GB" b="1" dirty="0"/>
              <a:t>Key Findings from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Employment status, income, and education</a:t>
            </a:r>
            <a:r>
              <a:rPr lang="en-GB" dirty="0"/>
              <a:t> were </a:t>
            </a:r>
            <a:r>
              <a:rPr lang="en-GB" b="1" dirty="0"/>
              <a:t>strong predictors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Employment &amp; income were correlated</a:t>
            </a:r>
            <a:r>
              <a:rPr lang="en-GB" dirty="0"/>
              <a:t> (higher income = more stable employment).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Sedentary lifestyle &amp; unhealthy diet</a:t>
            </a:r>
            <a:r>
              <a:rPr lang="en-GB" dirty="0"/>
              <a:t> were also correlated but left as separate factors.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1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1239-A4C1-E52A-F2EF-7C953612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Model &amp; Approach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9994-4ED4-F998-5138-73BA5B296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Why </a:t>
            </a:r>
            <a:r>
              <a:rPr lang="en-GB" b="1" dirty="0" err="1"/>
              <a:t>CatBoost</a:t>
            </a:r>
            <a:r>
              <a:rPr lang="en-GB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Works well with </a:t>
            </a:r>
            <a:r>
              <a:rPr lang="en-GB" b="1" dirty="0"/>
              <a:t>categorical data</a:t>
            </a:r>
            <a:r>
              <a:rPr lang="en-GB" dirty="0"/>
              <a:t> (most of the dataset).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Fast on GPU</a:t>
            </a:r>
            <a:r>
              <a:rPr lang="en-GB" dirty="0"/>
              <a:t> (ran efficiently with </a:t>
            </a:r>
            <a:r>
              <a:rPr lang="en-GB" dirty="0" err="1"/>
              <a:t>Optuna</a:t>
            </a:r>
            <a:r>
              <a:rPr lang="en-GB" dirty="0"/>
              <a:t> hyperparameter tuning).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Handles </a:t>
            </a:r>
            <a:r>
              <a:rPr lang="en-GB" b="1" dirty="0"/>
              <a:t>imbalanced data well</a:t>
            </a:r>
            <a:r>
              <a:rPr lang="en-GB" dirty="0"/>
              <a:t> using </a:t>
            </a:r>
            <a:r>
              <a:rPr lang="en-GB" dirty="0" err="1"/>
              <a:t>scale_pos_weight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/>
              <a:t>Hyperparameter Tuning with </a:t>
            </a:r>
            <a:r>
              <a:rPr lang="en-GB" b="1" dirty="0" err="1"/>
              <a:t>Optuna</a:t>
            </a: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Adjusted </a:t>
            </a:r>
            <a:r>
              <a:rPr lang="en-GB" b="1" dirty="0"/>
              <a:t>iterations, depth, learning rate</a:t>
            </a:r>
            <a:r>
              <a:rPr lang="en-GB" dirty="0"/>
              <a:t>, and other parameters to </a:t>
            </a:r>
            <a:r>
              <a:rPr lang="en-GB" b="1" dirty="0"/>
              <a:t>optimise recall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Sample weight tuning helped </a:t>
            </a:r>
            <a:r>
              <a:rPr lang="en-GB" b="1" dirty="0"/>
              <a:t>push predictions towards identifying at-risk individuals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/>
              <a:t>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AUC-ROC, F1-score, Precision, Recall</a:t>
            </a:r>
            <a:r>
              <a:rPr lang="en-GB" dirty="0"/>
              <a:t> – showed a trade-off, but recall was prioritised.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68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47E8-E444-55AE-BA89-DF1F3EED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Business Impact &amp; Next 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CBFE-FD63-508D-5A96-0890DC954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Why This Matters?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Helps </a:t>
            </a:r>
            <a:r>
              <a:rPr lang="en-GB" b="1" dirty="0"/>
              <a:t>identify at-risk individuals early</a:t>
            </a:r>
            <a:r>
              <a:rPr lang="en-GB" dirty="0"/>
              <a:t>, allowing for </a:t>
            </a:r>
            <a:r>
              <a:rPr lang="en-GB" b="1" dirty="0"/>
              <a:t>interventions &amp; support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Prioritizing recall</a:t>
            </a:r>
            <a:r>
              <a:rPr lang="en-GB" dirty="0"/>
              <a:t> means we minimize missed cases, even if some predictions are incorrect.</a:t>
            </a:r>
          </a:p>
          <a:p>
            <a:pPr marL="0" indent="0">
              <a:buNone/>
            </a:pPr>
            <a:r>
              <a:rPr lang="en-GB" b="1" dirty="0"/>
              <a:t>Next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Improve </a:t>
            </a:r>
            <a:r>
              <a:rPr lang="en-GB" b="1" dirty="0"/>
              <a:t>explainability</a:t>
            </a:r>
            <a:r>
              <a:rPr lang="en-GB" dirty="0"/>
              <a:t> (so non-experts can understand why the model flags individuals).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Explore combining correlated features</a:t>
            </a:r>
            <a:r>
              <a:rPr lang="en-GB" dirty="0"/>
              <a:t> (e.g., employment &amp; income).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Consider </a:t>
            </a:r>
            <a:r>
              <a:rPr lang="en-GB" b="1" dirty="0"/>
              <a:t>real-world deployment</a:t>
            </a:r>
            <a:r>
              <a:rPr lang="en-GB" dirty="0"/>
              <a:t> and ongoing monitoring to </a:t>
            </a:r>
            <a:r>
              <a:rPr lang="en-GB" b="1" dirty="0"/>
              <a:t>reduce bias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90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256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Analysis and modelling of the depression dataset.</vt:lpstr>
      <vt:lpstr>Problem &amp; Key Insights</vt:lpstr>
      <vt:lpstr>Model &amp; Approach</vt:lpstr>
      <vt:lpstr>Business Impact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Lawrence R</dc:creator>
  <cp:lastModifiedBy>Lawrence R</cp:lastModifiedBy>
  <cp:revision>1</cp:revision>
  <dcterms:created xsi:type="dcterms:W3CDTF">2025-02-20T23:24:18Z</dcterms:created>
  <dcterms:modified xsi:type="dcterms:W3CDTF">2025-02-21T00:02:58Z</dcterms:modified>
</cp:coreProperties>
</file>