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66" r:id="rId5"/>
    <p:sldId id="285" r:id="rId6"/>
    <p:sldId id="267" r:id="rId7"/>
    <p:sldId id="282" r:id="rId8"/>
    <p:sldId id="287" r:id="rId9"/>
    <p:sldId id="288" r:id="rId10"/>
    <p:sldId id="289" r:id="rId11"/>
    <p:sldId id="286" r:id="rId12"/>
    <p:sldId id="258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11/03/2025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A59EF-6598-48B8-3AE6-DE85391BC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Need to add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C13A-C4FD-B692-E1E4-F4BF8B493A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Tx/>
              <a:buChar char="-"/>
            </a:pPr>
            <a:r>
              <a:rPr lang="en-GB" dirty="0"/>
              <a:t>Lag the data 14 days </a:t>
            </a:r>
          </a:p>
          <a:p>
            <a:pPr marL="342900" indent="-342900">
              <a:buFontTx/>
              <a:buChar char="-"/>
            </a:pPr>
            <a:r>
              <a:rPr lang="en-GB" dirty="0"/>
              <a:t>Combine season with some weather columns</a:t>
            </a:r>
          </a:p>
          <a:p>
            <a:pPr marL="342900" indent="-342900">
              <a:buFontTx/>
              <a:buChar char="-"/>
            </a:pPr>
            <a:r>
              <a:rPr lang="en-GB" dirty="0"/>
              <a:t>Plot the year sign and hour sign against data maybe</a:t>
            </a:r>
          </a:p>
          <a:p>
            <a:pPr marL="342900" indent="-342900">
              <a:buFontTx/>
              <a:buChar char="-"/>
            </a:pPr>
            <a:r>
              <a:rPr lang="en-GB" dirty="0"/>
              <a:t>Don’t need to </a:t>
            </a:r>
            <a:r>
              <a:rPr lang="en-GB" dirty="0" err="1"/>
              <a:t>onehot</a:t>
            </a:r>
            <a:r>
              <a:rPr lang="en-GB" dirty="0"/>
              <a:t> stuff like working day</a:t>
            </a:r>
          </a:p>
          <a:p>
            <a:pPr marL="342900" indent="-342900">
              <a:buFontTx/>
              <a:buChar char="-"/>
            </a:pPr>
            <a:r>
              <a:rPr lang="en-GB" dirty="0"/>
              <a:t>Redo running model edit features</a:t>
            </a:r>
          </a:p>
        </p:txBody>
      </p:sp>
    </p:spTree>
    <p:extLst>
      <p:ext uri="{BB962C8B-B14F-4D97-AF65-F5344CB8AC3E}">
        <p14:creationId xmlns:p14="http://schemas.microsoft.com/office/powerpoint/2010/main" val="2956397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50" y="166831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 dirty="0"/>
              <a:t>Weather and season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6880B-579F-2095-4F28-0783D2ACD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051"/>
            <a:ext cx="6172200" cy="525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4B5F7-EAF6-C624-BB51-A50BA8546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00" y="2478178"/>
            <a:ext cx="5064333" cy="400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3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55D2C-0AAD-2C37-BA81-5F6C5192A1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86" r="1" b="1"/>
          <a:stretch/>
        </p:blipFill>
        <p:spPr>
          <a:xfrm>
            <a:off x="554416" y="2731167"/>
            <a:ext cx="11167447" cy="34849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89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1046-4424-132F-07F1-44E35D667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2F2D-D9EC-8642-F32E-B0C10275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Although machine learning models can inherently figure out relationships between features, it has been shown in research that it is better to combine features to give the models help.</a:t>
            </a:r>
          </a:p>
          <a:p>
            <a:r>
              <a:rPr lang="en-GB" sz="2000" dirty="0"/>
              <a:t>Features were created using combinations of weather.</a:t>
            </a:r>
          </a:p>
          <a:p>
            <a:r>
              <a:rPr lang="en-GB" sz="2000" dirty="0"/>
              <a:t>Ratio of registered user features were also created for different time splits.</a:t>
            </a:r>
          </a:p>
          <a:p>
            <a:r>
              <a:rPr lang="en-GB" sz="2000" dirty="0"/>
              <a:t>Any features that could cause data leakage were only made using the train data such as the registered and casual ratios. </a:t>
            </a:r>
          </a:p>
          <a:p>
            <a:r>
              <a:rPr lang="en-GB" sz="2000" dirty="0"/>
              <a:t>Registered and casual columns were removed as this is equivalent to the amount of rentals each day.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885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6E98-252A-748E-EF96-2BEB8053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Shap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65E209-B444-1A5D-3247-04EB5646B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8666" y="0"/>
            <a:ext cx="574874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72E2E-0254-2219-CF67-4B8A42C6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4364" y="1628523"/>
            <a:ext cx="5163271" cy="3600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C456B8-0831-15C3-38D3-9B46878CA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128" y="1628523"/>
            <a:ext cx="5153744" cy="3600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711B2A-59DB-6FA7-E668-BAE6828FE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549" y="1599944"/>
            <a:ext cx="521090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90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42DF-0E1B-2DF1-15FD-40DE731E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890B-89F8-2C18-377E-20094A317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 ran the </a:t>
            </a:r>
            <a:r>
              <a:rPr lang="en-GB" sz="2000" dirty="0" err="1"/>
              <a:t>shap</a:t>
            </a:r>
            <a:r>
              <a:rPr lang="en-GB" sz="2000" dirty="0"/>
              <a:t> analysis multiple times removing the least important feature each time.</a:t>
            </a:r>
          </a:p>
          <a:p>
            <a:r>
              <a:rPr lang="en-GB" sz="2000" dirty="0"/>
              <a:t>The figure shows how the RMSE of the model improves with more features.</a:t>
            </a:r>
          </a:p>
          <a:p>
            <a:r>
              <a:rPr lang="en-GB" sz="2000" dirty="0"/>
              <a:t>At around 18 features we don’t seem to get much improvement.</a:t>
            </a:r>
          </a:p>
          <a:p>
            <a:r>
              <a:rPr lang="en-GB" sz="2000" dirty="0"/>
              <a:t>We can use this to reduce the features and improve the speed of the model training.</a:t>
            </a:r>
          </a:p>
          <a:p>
            <a:r>
              <a:rPr lang="en-GB" sz="2000" dirty="0"/>
              <a:t>It also gives us insight into the most important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351E2-81F3-2DCE-4732-994E388C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7674"/>
            <a:ext cx="12192000" cy="201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04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918A-136C-6578-EE3F-ADEFBCBD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Hyperparameter Optimisations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E2EB3-8B6D-BF75-B4F3-8529B74B1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dirty="0" err="1"/>
              <a:t>Optuna</a:t>
            </a:r>
            <a:r>
              <a:rPr lang="en-GB" sz="1200" dirty="0"/>
              <a:t> was used to test different model parameters around the defaults set by </a:t>
            </a:r>
            <a:r>
              <a:rPr lang="en-GB" sz="1200" dirty="0" err="1"/>
              <a:t>LightGBM</a:t>
            </a:r>
            <a:r>
              <a:rPr lang="en-GB" sz="1200" dirty="0"/>
              <a:t>.</a:t>
            </a:r>
          </a:p>
          <a:p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E0DC-3161-EC37-186D-FCF5E61F05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/>
              <a:t>n_estimators</a:t>
            </a:r>
            <a:r>
              <a:rPr lang="en-GB" dirty="0"/>
              <a:t> = 200</a:t>
            </a:r>
          </a:p>
          <a:p>
            <a:r>
              <a:rPr lang="en-GB" dirty="0"/>
              <a:t>The number of boosting iterations (trees) in the model.</a:t>
            </a:r>
          </a:p>
          <a:p>
            <a:r>
              <a:rPr lang="en-GB" dirty="0"/>
              <a:t>Higher values can lead to better accuracy but may cause overfitting.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learning_rate</a:t>
            </a:r>
            <a:r>
              <a:rPr lang="en-GB" dirty="0"/>
              <a:t> = 0.08</a:t>
            </a:r>
          </a:p>
          <a:p>
            <a:r>
              <a:rPr lang="en-GB" dirty="0"/>
              <a:t>Controls the contribution of each tree to the final model.</a:t>
            </a:r>
          </a:p>
          <a:p>
            <a:r>
              <a:rPr lang="en-GB" dirty="0"/>
              <a:t>Lower values make the model more robust but require more estimators.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max_depth</a:t>
            </a:r>
            <a:r>
              <a:rPr lang="en-GB" dirty="0"/>
              <a:t> = 4</a:t>
            </a:r>
          </a:p>
          <a:p>
            <a:r>
              <a:rPr lang="en-GB" dirty="0"/>
              <a:t>The maximum depth of each tree. </a:t>
            </a:r>
          </a:p>
          <a:p>
            <a:r>
              <a:rPr lang="en-GB" dirty="0"/>
              <a:t>A lower value prevents the model from becoming overly complex and overfitting.</a:t>
            </a:r>
          </a:p>
          <a:p>
            <a:pPr marL="0" indent="0">
              <a:buNone/>
            </a:pPr>
            <a:r>
              <a:rPr lang="en-GB" dirty="0" err="1"/>
              <a:t>num_leaves</a:t>
            </a:r>
            <a:r>
              <a:rPr lang="en-GB" dirty="0"/>
              <a:t> = 90</a:t>
            </a:r>
          </a:p>
          <a:p>
            <a:r>
              <a:rPr lang="en-GB" dirty="0"/>
              <a:t>The maximum number of leaves per tree. </a:t>
            </a:r>
          </a:p>
          <a:p>
            <a:r>
              <a:rPr lang="en-GB" dirty="0"/>
              <a:t>Larger values increase model complexity, while smaller values help control overfitting.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F4972-D07A-91A2-653E-13622548021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dirty="0" err="1"/>
              <a:t>min_child_samples</a:t>
            </a:r>
            <a:r>
              <a:rPr lang="en-GB" dirty="0"/>
              <a:t> = 48</a:t>
            </a:r>
          </a:p>
          <a:p>
            <a:r>
              <a:rPr lang="en-GB" dirty="0"/>
              <a:t>Minimum number of data points needed in a leaf. </a:t>
            </a:r>
          </a:p>
          <a:p>
            <a:r>
              <a:rPr lang="en-GB" dirty="0"/>
              <a:t>Increasing this value can prevent the model from learning noise in the data.</a:t>
            </a:r>
          </a:p>
          <a:p>
            <a:pPr marL="0" indent="0">
              <a:buNone/>
            </a:pPr>
            <a:r>
              <a:rPr lang="en-GB" dirty="0"/>
              <a:t>subsample = 0.75</a:t>
            </a:r>
          </a:p>
          <a:p>
            <a:r>
              <a:rPr lang="en-GB" dirty="0"/>
              <a:t>Proportion of data to randomly sample for each boosting iteration. </a:t>
            </a:r>
          </a:p>
          <a:p>
            <a:r>
              <a:rPr lang="en-GB" dirty="0"/>
              <a:t>Helps prevent overfitting by adding randomness.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colsample_bytree</a:t>
            </a:r>
            <a:r>
              <a:rPr lang="en-GB" dirty="0"/>
              <a:t> = 0.55</a:t>
            </a:r>
          </a:p>
          <a:p>
            <a:r>
              <a:rPr lang="en-GB" dirty="0"/>
              <a:t>Fraction of features to use for each tree. </a:t>
            </a:r>
          </a:p>
          <a:p>
            <a:r>
              <a:rPr lang="en-GB" dirty="0"/>
              <a:t>Reduces overfitting by limiting the number of features each tree can use.</a:t>
            </a:r>
          </a:p>
          <a:p>
            <a:pPr marL="0" indent="0">
              <a:buNone/>
            </a:pPr>
            <a:r>
              <a:rPr lang="en-GB" dirty="0" err="1"/>
              <a:t>reg_alpha</a:t>
            </a:r>
            <a:r>
              <a:rPr lang="en-GB" dirty="0"/>
              <a:t> = 0.45</a:t>
            </a:r>
          </a:p>
          <a:p>
            <a:r>
              <a:rPr lang="en-GB" dirty="0"/>
              <a:t>L1 regularisation term on weights. </a:t>
            </a:r>
          </a:p>
          <a:p>
            <a:r>
              <a:rPr lang="en-GB" dirty="0"/>
              <a:t>Helps reduce model complexity and prevent overfitting by adding a penalty for large coefficients.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reg_lambda</a:t>
            </a:r>
            <a:r>
              <a:rPr lang="en-GB" dirty="0"/>
              <a:t> = 0.4</a:t>
            </a:r>
          </a:p>
          <a:p>
            <a:r>
              <a:rPr lang="en-GB" dirty="0"/>
              <a:t>L2 regularisation term on weights. </a:t>
            </a:r>
          </a:p>
          <a:p>
            <a:r>
              <a:rPr lang="en-GB" dirty="0"/>
              <a:t>Controls model complexity by penalising large weights, which helps prevent overfitting.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386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FDCB1-44F0-FC32-F117-E7BDAFC6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6" r="-4" b="-4"/>
          <a:stretch/>
        </p:blipFill>
        <p:spPr>
          <a:xfrm>
            <a:off x="108383" y="4206241"/>
            <a:ext cx="3821853" cy="21941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E01357-8C8B-33C8-13FB-A8DECB65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487" y="456346"/>
            <a:ext cx="6688728" cy="1556870"/>
          </a:xfrm>
        </p:spPr>
        <p:txBody>
          <a:bodyPr anchor="b">
            <a:normAutofit/>
          </a:bodyPr>
          <a:lstStyle/>
          <a:p>
            <a:r>
              <a:rPr lang="en-GB" sz="4000" dirty="0"/>
              <a:t>Final Model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2A3E3-2862-FC11-E782-A9DAF179DC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84" r="-4" b="-4"/>
          <a:stretch/>
        </p:blipFill>
        <p:spPr>
          <a:xfrm>
            <a:off x="20" y="-48966"/>
            <a:ext cx="4038580" cy="2194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D5BD4-850C-7F9F-63F4-61BAC7D721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15" r="-4" b="-4"/>
          <a:stretch/>
        </p:blipFill>
        <p:spPr>
          <a:xfrm>
            <a:off x="20" y="2145165"/>
            <a:ext cx="4038580" cy="21250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76A4-D6C5-C7D5-7CBF-B6AD6C14B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2276179"/>
            <a:ext cx="6716214" cy="3461155"/>
          </a:xfrm>
        </p:spPr>
        <p:txBody>
          <a:bodyPr>
            <a:normAutofit/>
          </a:bodyPr>
          <a:lstStyle/>
          <a:p>
            <a:r>
              <a:rPr lang="en-GB" sz="2000" dirty="0"/>
              <a:t>The final RMSE was 59.2</a:t>
            </a:r>
          </a:p>
          <a:p>
            <a:r>
              <a:rPr lang="en-GB" sz="2000" dirty="0"/>
              <a:t>This improved on a baseline model with original features RMSE of 65.3</a:t>
            </a:r>
          </a:p>
          <a:p>
            <a:r>
              <a:rPr lang="en-GB" sz="2000" dirty="0"/>
              <a:t>The residuals are normally distributed.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69C72-4010-413C-A913-4BD6E2D12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8C3C99-2F64-46DC-9F81-BAA40930E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 dirty="0"/>
              <a:t>Bike Sharing Analysis and Modelling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Lawrence Rosen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Executive Summary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000" b="1" dirty="0"/>
              <a:t>Objective</a:t>
            </a:r>
            <a:r>
              <a:rPr lang="en-GB" sz="1000" dirty="0"/>
              <a:t>:</a:t>
            </a:r>
          </a:p>
          <a:p>
            <a:r>
              <a:rPr lang="en-GB" sz="1000" dirty="0"/>
              <a:t>Find  relationships between time, weather and other data on the demand of bike rentals.</a:t>
            </a:r>
          </a:p>
          <a:p>
            <a:r>
              <a:rPr lang="en-GB" sz="1000" dirty="0"/>
              <a:t>Create predictions for  a 2 week period based on these features including engineered features.</a:t>
            </a:r>
          </a:p>
          <a:p>
            <a:pPr marL="0" indent="0">
              <a:buNone/>
            </a:pPr>
            <a:r>
              <a:rPr lang="en-GB" sz="1000" b="1" dirty="0"/>
              <a:t>Key Findings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Hour of day has the greatest effect on the rentals.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Ratio of registered to casual is less on weekends and also less in non-working hours.</a:t>
            </a:r>
          </a:p>
          <a:p>
            <a:r>
              <a:rPr lang="en-GB" sz="1000" dirty="0"/>
              <a:t>Baseline model with no feature engineering achieved: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Predictive modelling (</a:t>
            </a:r>
            <a:r>
              <a:rPr lang="en-GB" sz="1000" dirty="0" err="1"/>
              <a:t>LightGBM</a:t>
            </a:r>
            <a:r>
              <a:rPr lang="en-GB" sz="1000" dirty="0"/>
              <a:t>) for rentals achieved an RMSE of 0.58 after feature engineering, recursive elimination of features and model hyperparameter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Holiday data seemed to not have an affect.</a:t>
            </a:r>
          </a:p>
          <a:p>
            <a:pPr marL="0" indent="0">
              <a:buNone/>
            </a:pPr>
            <a:r>
              <a:rPr lang="en-GB" sz="1000" b="1" dirty="0"/>
              <a:t>Recommendations</a:t>
            </a:r>
            <a:r>
              <a:rPr lang="en-GB" sz="10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More analysis into registered and casual </a:t>
            </a:r>
            <a:r>
              <a:rPr lang="en-GB" sz="1000" dirty="0" err="1"/>
              <a:t>usres</a:t>
            </a:r>
            <a:r>
              <a:rPr lang="en-GB" sz="1000" dirty="0"/>
              <a:t>. </a:t>
            </a:r>
            <a:r>
              <a:rPr lang="en-GB" sz="1000" dirty="0" err="1"/>
              <a:t>Promostions</a:t>
            </a:r>
            <a:r>
              <a:rPr lang="en-GB" sz="1000" dirty="0"/>
              <a:t> and other data could offer more insight into any anomalies and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Inclusion of new </a:t>
            </a:r>
            <a:r>
              <a:rPr lang="en-GB" sz="1000" dirty="0" err="1"/>
              <a:t>featres</a:t>
            </a:r>
            <a:r>
              <a:rPr lang="en-GB" sz="1000" dirty="0"/>
              <a:t> such as price of rental, payday, alternative transportation cost, fuel costs, vehicle taxes, </a:t>
            </a:r>
            <a:r>
              <a:rPr lang="en-GB" sz="1000" dirty="0" err="1"/>
              <a:t>conjestion</a:t>
            </a:r>
            <a:r>
              <a:rPr lang="en-GB" sz="1000" dirty="0"/>
              <a:t> charges i.e. </a:t>
            </a:r>
            <a:r>
              <a:rPr lang="en-GB" sz="1000" dirty="0" err="1"/>
              <a:t>ulez</a:t>
            </a:r>
            <a:r>
              <a:rPr lang="en-GB" sz="1000" dirty="0"/>
              <a:t> enforcement in </a:t>
            </a:r>
            <a:r>
              <a:rPr lang="en-GB" sz="1000" dirty="0" err="1"/>
              <a:t>london</a:t>
            </a:r>
            <a:r>
              <a:rPr lang="en-GB" sz="1000" dirty="0"/>
              <a:t>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dirty="0"/>
              <a:t>Investigation of the quality of some features. Holidays didn’t seem to have an affect maybe this data is wrong.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D92CC-C42C-82FA-E175-364AB8D74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370" y="1170233"/>
            <a:ext cx="4996973" cy="45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04E3-8127-A1D5-3B49-4035D481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25000" lnSpcReduction="20000"/>
          </a:bodyPr>
          <a:lstStyle/>
          <a:p>
            <a:pPr marL="0" indent="0">
              <a:buNone/>
            </a:pPr>
            <a:r>
              <a:rPr lang="en-GB" dirty="0"/>
              <a:t>**instant**: record index</a:t>
            </a:r>
          </a:p>
          <a:p>
            <a:pPr marL="0" indent="0">
              <a:buNone/>
            </a:pPr>
            <a:r>
              <a:rPr lang="en-GB" dirty="0"/>
              <a:t> **</a:t>
            </a:r>
            <a:r>
              <a:rPr lang="en-GB" dirty="0" err="1"/>
              <a:t>dteday</a:t>
            </a:r>
            <a:r>
              <a:rPr lang="en-GB" dirty="0"/>
              <a:t>**: date</a:t>
            </a:r>
          </a:p>
          <a:p>
            <a:pPr marL="0" indent="0">
              <a:buNone/>
            </a:pPr>
            <a:r>
              <a:rPr lang="en-GB" dirty="0"/>
              <a:t> **season**: season (1: spring, 2: summer, 3: fall, 4: winter)</a:t>
            </a:r>
          </a:p>
          <a:p>
            <a:pPr marL="0" indent="0">
              <a:buNone/>
            </a:pPr>
            <a:r>
              <a:rPr lang="en-GB" dirty="0"/>
              <a:t>-**</a:t>
            </a:r>
            <a:r>
              <a:rPr lang="en-GB" dirty="0" err="1"/>
              <a:t>yr</a:t>
            </a:r>
            <a:r>
              <a:rPr lang="en-GB" dirty="0"/>
              <a:t>**: year (0: 2011, 1: 2012)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mnth</a:t>
            </a:r>
            <a:r>
              <a:rPr lang="en-GB" dirty="0"/>
              <a:t>**: month (1 to 12)</a:t>
            </a:r>
          </a:p>
          <a:p>
            <a:pPr marL="0" indent="0">
              <a:buNone/>
            </a:pPr>
            <a:r>
              <a:rPr lang="en-GB" dirty="0"/>
              <a:t>- **hr**: hour (0 to 23)</a:t>
            </a:r>
          </a:p>
          <a:p>
            <a:pPr marL="0" indent="0">
              <a:buNone/>
            </a:pPr>
            <a:r>
              <a:rPr lang="en-GB" dirty="0"/>
              <a:t>- **holiday**: whether the day is a holiday or not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day_of_week</a:t>
            </a:r>
            <a:r>
              <a:rPr lang="en-GB" dirty="0"/>
              <a:t>**: day of the week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workingday</a:t>
            </a:r>
            <a:r>
              <a:rPr lang="en-GB" dirty="0"/>
              <a:t>**: if the day is neither weekend nor holiday is 1, otherwise is 0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weathersit</a:t>
            </a:r>
            <a:r>
              <a:rPr lang="en-GB" dirty="0"/>
              <a:t>**:</a:t>
            </a:r>
          </a:p>
          <a:p>
            <a:pPr marL="0" indent="0">
              <a:buNone/>
            </a:pPr>
            <a:r>
              <a:rPr lang="en-GB" dirty="0"/>
              <a:t>- 1: Clear, Few clouds, Partly cloudy, Partly cloudy</a:t>
            </a:r>
          </a:p>
          <a:p>
            <a:pPr marL="0" indent="0">
              <a:buNone/>
            </a:pPr>
            <a:r>
              <a:rPr lang="en-GB" dirty="0"/>
              <a:t>- 2: Mist + Cloudy, Mist + Broken clouds, Mist + Few clouds, Mist</a:t>
            </a:r>
          </a:p>
          <a:p>
            <a:pPr marL="0" indent="0">
              <a:buNone/>
            </a:pPr>
            <a:r>
              <a:rPr lang="en-GB" dirty="0"/>
              <a:t>- 3: Light Snow, Light Rain + Thunderstorm + Scattered clouds, Light Rain + Scattered clouds</a:t>
            </a:r>
          </a:p>
          <a:p>
            <a:pPr marL="0" indent="0">
              <a:buNone/>
            </a:pPr>
            <a:r>
              <a:rPr lang="en-GB" dirty="0"/>
              <a:t>- 4: Heavy Rain + Ice Pallets + Thunderstorm + Mist, Snow + Fog</a:t>
            </a:r>
          </a:p>
          <a:p>
            <a:pPr marL="0" indent="0">
              <a:buNone/>
            </a:pPr>
            <a:r>
              <a:rPr lang="en-GB" dirty="0"/>
              <a:t>- **temp**: Normalized temperature in Celsius. The values are divided by 41 (max)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atemp</a:t>
            </a:r>
            <a:r>
              <a:rPr lang="en-GB" dirty="0"/>
              <a:t>**: Normalized feeling temperature in Celsius. The values are divided by 50 (max)</a:t>
            </a:r>
          </a:p>
          <a:p>
            <a:pPr marL="0" indent="0">
              <a:buNone/>
            </a:pPr>
            <a:r>
              <a:rPr lang="en-GB" dirty="0"/>
              <a:t>- **hum**: Normalized humidity. The values are divided by 100 (max)</a:t>
            </a:r>
          </a:p>
          <a:p>
            <a:pPr marL="0" indent="0">
              <a:buNone/>
            </a:pPr>
            <a:r>
              <a:rPr lang="en-GB" dirty="0"/>
              <a:t>- **windspeed**: Normalized wind speed. The values are divided by 67 (max)</a:t>
            </a:r>
          </a:p>
          <a:p>
            <a:pPr marL="0" indent="0">
              <a:buNone/>
            </a:pPr>
            <a:r>
              <a:rPr lang="en-GB" dirty="0"/>
              <a:t>- **casual**: count of casual users</a:t>
            </a:r>
          </a:p>
          <a:p>
            <a:pPr marL="0" indent="0">
              <a:buNone/>
            </a:pPr>
            <a:r>
              <a:rPr lang="en-GB" dirty="0"/>
              <a:t>- **registered**: count of registered users</a:t>
            </a:r>
          </a:p>
          <a:p>
            <a:pPr marL="0" indent="0">
              <a:buNone/>
            </a:pPr>
            <a:r>
              <a:rPr lang="en-GB" dirty="0"/>
              <a:t>- **</a:t>
            </a:r>
            <a:r>
              <a:rPr lang="en-GB" dirty="0" err="1"/>
              <a:t>cnt</a:t>
            </a:r>
            <a:r>
              <a:rPr lang="en-GB" dirty="0"/>
              <a:t>**: count of total rental bikes including both casual and registered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7012BC-D365-4640-FC26-83635802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78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004E3-8127-A1D5-3B49-4035D481F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1400" b="1" dirty="0"/>
              <a:t>Dataset Details</a:t>
            </a:r>
            <a:r>
              <a:rPr lang="en-GB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Rows: 35, Columns: ~100000 for 2023 data and 400000 for 4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Key Features: Severity, speed limit, location, weather, time of day,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-1 indicates unknown.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0" indent="0">
              <a:buNone/>
            </a:pPr>
            <a:r>
              <a:rPr lang="en-GB" sz="1400" b="1" dirty="0"/>
              <a:t>Preprocessing Steps</a:t>
            </a: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Data cleaning (handling missing values, removing duplicates).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Removed unnecessary columns and columns that may give information about the target which would not be present for predictions.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Feature engineering:</a:t>
            </a:r>
          </a:p>
          <a:p>
            <a:pPr lvl="1"/>
            <a:r>
              <a:rPr lang="en-GB" sz="1400" dirty="0"/>
              <a:t>Creating a timestamp from the date and columns, other time columns such as hour, day, week, month and season)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Choosing a target, in this case severity and police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Brought in extra data from previous years to help with yearly trends and more data.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7012BC-D365-4640-FC26-83635802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478" b="-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0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3538-3D3F-27F5-6548-5739642B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 b="1" dirty="0"/>
              <a:t>Slide 4: Exploratory Data Analysis</a:t>
            </a:r>
            <a:br>
              <a:rPr lang="en-GB" sz="4200" b="1" dirty="0"/>
            </a:br>
            <a:endParaRPr lang="en-GB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C11A-88B1-8AD1-7BCF-26F327D50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1" dirty="0"/>
              <a:t>Key Visualizations</a:t>
            </a:r>
            <a:r>
              <a:rPr lang="en-GB" sz="2200" dirty="0"/>
              <a:t>:</a:t>
            </a:r>
          </a:p>
          <a:p>
            <a:r>
              <a:rPr lang="en-GB" sz="2200" dirty="0"/>
              <a:t>Correlation heat map to see how features interact and decide if they should be explored.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Daily, weekly, hourly accident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Urban vs rural severity proportion.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Rush hour vs. non-rush hour comparison.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Severity by speed limit and light conditions and weather conditions.</a:t>
            </a:r>
          </a:p>
          <a:p>
            <a:pPr marL="0" indent="0">
              <a:buNone/>
            </a:pPr>
            <a:r>
              <a:rPr lang="en-GB" sz="2200" b="1" dirty="0"/>
              <a:t>Insights</a:t>
            </a:r>
            <a:r>
              <a:rPr lang="en-GB" sz="2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Rush hours see a higher accident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dirty="0"/>
              <a:t>Severe accidents are more likely on rural roads and during nighttime.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7415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01E616-9099-3086-EF95-134C81D6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950" y="2262833"/>
            <a:ext cx="9073922" cy="443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9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36465-CB48-6A41-3169-7CF0ACBB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592" y="2364889"/>
            <a:ext cx="7139848" cy="423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06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2E2D-D172-7540-46F2-0F6EF21A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641850"/>
            <a:ext cx="3611880" cy="1535865"/>
          </a:xfrm>
        </p:spPr>
        <p:txBody>
          <a:bodyPr>
            <a:normAutofit/>
          </a:bodyPr>
          <a:lstStyle/>
          <a:p>
            <a:r>
              <a:rPr lang="en-GB" sz="3200"/>
              <a:t>Hourly Profile of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0912-9825-7DBF-20FC-E7BED2FE2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640" y="641850"/>
            <a:ext cx="6053160" cy="1535865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1700" dirty="0"/>
              <a:t>Clear trend for working days with two peaks around rush hours.</a:t>
            </a:r>
          </a:p>
          <a:p>
            <a:r>
              <a:rPr lang="en-GB" sz="1700" dirty="0"/>
              <a:t>Saturday and Sunday more smoothed and less travel.</a:t>
            </a:r>
          </a:p>
          <a:p>
            <a:r>
              <a:rPr lang="en-GB" sz="1700" dirty="0"/>
              <a:t>Higher Peak for afternoon maybe work fatigue.</a:t>
            </a:r>
          </a:p>
          <a:p>
            <a:r>
              <a:rPr lang="en-GB" sz="1700" dirty="0"/>
              <a:t>It would be interesting to see before and after covid difference in profiles due to work from home.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CAEC43-B901-B6B0-0C5D-733ABC119551}"/>
              </a:ext>
            </a:extLst>
          </p:cNvPr>
          <p:cNvSpPr/>
          <p:nvPr/>
        </p:nvSpPr>
        <p:spPr>
          <a:xfrm>
            <a:off x="881743" y="3086100"/>
            <a:ext cx="277586" cy="27921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E0A9C-61A7-6891-6F0F-05F11636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7772400" cy="312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51813-4111-E8C4-6B31-CA9565042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4570" y="3288349"/>
            <a:ext cx="4068028" cy="3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3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1432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Need to add</vt:lpstr>
      <vt:lpstr>Bike Sharing Analysis and Modelling</vt:lpstr>
      <vt:lpstr>Executive Summary</vt:lpstr>
      <vt:lpstr>Data Overview</vt:lpstr>
      <vt:lpstr>Data Overview</vt:lpstr>
      <vt:lpstr>Slide 4: Exploratory Data Analysis </vt:lpstr>
      <vt:lpstr>Hourly Profile of Collisions</vt:lpstr>
      <vt:lpstr>Hourly Profile of Collisions</vt:lpstr>
      <vt:lpstr>Hourly Profile of Collisions</vt:lpstr>
      <vt:lpstr>Weather and season</vt:lpstr>
      <vt:lpstr>Hourly Profile of Collisions</vt:lpstr>
      <vt:lpstr>Feature Engineering</vt:lpstr>
      <vt:lpstr>Shap analysis</vt:lpstr>
      <vt:lpstr>Feature Reduction</vt:lpstr>
      <vt:lpstr>Hyperparameter Optimisations</vt:lpstr>
      <vt:lpstr>Final Model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Rosen</cp:lastModifiedBy>
  <cp:revision>16</cp:revision>
  <dcterms:created xsi:type="dcterms:W3CDTF">2025-03-11T09:36:56Z</dcterms:created>
  <dcterms:modified xsi:type="dcterms:W3CDTF">2025-03-11T19:12:14Z</dcterms:modified>
</cp:coreProperties>
</file>