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6" r:id="rId5"/>
    <p:sldId id="285" r:id="rId6"/>
    <p:sldId id="267" r:id="rId7"/>
    <p:sldId id="282" r:id="rId8"/>
    <p:sldId id="287" r:id="rId9"/>
    <p:sldId id="288" r:id="rId10"/>
    <p:sldId id="289" r:id="rId11"/>
    <p:sldId id="286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16" d="100"/>
          <a:sy n="116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7E3D-A30E-E57F-B315-5C606AD8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7F8CB-85F4-6A34-5986-6A16E5D54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11081-E0A2-6EBE-064F-AF49FF66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0FEF-873B-5CCB-854A-1508E8E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FA22-433E-7469-9016-E4053D42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31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CA80-0E9E-5939-D4CC-E190B9F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D0932-8EBF-BCAE-9960-18BD88AE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EB6C-F26B-AD43-5CBF-FD4B8753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8476-F374-DD59-D6E3-B274ADB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B223-43BC-874A-4ADF-E2C2AC96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38197-750A-CDC6-3923-877EB5F73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8FBFC-F324-FBB0-2D3F-FAE8F45C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7913-4560-2E8F-7D14-B81BD913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8B54-3D91-AF02-03BB-1BA433C0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BA25-76CB-6F57-FF24-CF4F3719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6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9065-6852-D374-C7BE-B8B97B07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4874-BE00-98BD-F496-87265466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7EDB-E3F6-1C5D-0F4E-25711E00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EE09-5ADB-829F-553B-1B6D1633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5C95-49B1-E21B-1081-C846188D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9226-2A1F-15D2-698B-F32FFDE9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B780-5541-F887-F4D0-B0E4A6EB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2D6A-CC73-D36E-31D0-BF19588F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5332-BFF0-5B54-9459-648071A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F124-54EB-D706-A496-D2B77164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7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CD36-BF5C-0A7B-132C-FBBBF2A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D24A2-6432-1F2D-2D4A-9F95C83CB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18869-9715-7BC5-5050-3904769B6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F6283-BE3D-C49F-8C8B-72943143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1625B-8E24-C9A5-80F7-E1D91BC8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DFA1E-C865-474B-44DD-25364FC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0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1C1C-0E15-D8A5-FF5C-5A5C6E7A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32B2-95F7-D834-49E7-73FB3C75C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C7348-9CC8-0446-3954-E82BDEBF1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4F7FA-1234-D79B-605C-77F373FA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4694-6B41-E37B-3E30-522DA6DEA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38D31-CA58-CB4B-CC32-1B06771F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B2F40-C655-08B2-5CBC-D2BDED7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3BD5B-63B1-B716-71E2-6B29BFB0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5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27B6-1E40-A317-F8B0-C388F9DC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5695E-7B31-04B0-A821-BE437C87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13C4C-E657-BC5F-3AB0-C957F303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C66C0-85FE-BCC8-9499-B5CA3534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0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0385D-5DFF-E120-94A2-317907BF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DB3D9-E8CA-7DA8-96A0-CB32EAF5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C732-3A9B-64CE-2B01-78CF6DC1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07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D5EE-6785-C6E7-9B4D-FED60188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B467-CBBE-D758-5253-28F4B42C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1DBE-B31C-D627-5845-D244B5846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11D35-3B8E-90C8-965F-29E14AB6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1EF9-003D-8A6B-4B58-F5CEB688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2DB2-2C02-9BC2-F0FD-7965C8AF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6184-B4BC-E28D-C5AE-D9012FAF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3E1CF-D37D-3B97-4844-A78D94EC7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66AD5-193C-5FBD-CD50-175A188F0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694BB-1EBA-A91C-6A59-6E2C72D9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637A-6C42-8D1D-4B9C-FEE63901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B406-8A41-15C0-B3ED-E179B097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8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5D38C-B407-03C1-EC49-590141B3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1BB8-C5B3-BC96-ADA3-267337316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F685-EF7E-44A6-42EA-394D799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AC89-B621-7E60-1A59-0A40443C9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6F68-92D0-D898-B372-AD5792255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1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59EF-6598-48B8-3AE6-DE85391BC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Need to add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5C13A-C4FD-B692-E1E4-F4BF8B493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Tx/>
              <a:buChar char="-"/>
            </a:pPr>
            <a:r>
              <a:rPr lang="en-GB" dirty="0"/>
              <a:t>Lag the data 14 days </a:t>
            </a:r>
          </a:p>
          <a:p>
            <a:pPr marL="342900" indent="-342900">
              <a:buFontTx/>
              <a:buChar char="-"/>
            </a:pPr>
            <a:r>
              <a:rPr lang="en-GB" dirty="0"/>
              <a:t>Combine season with some weather columns</a:t>
            </a:r>
          </a:p>
          <a:p>
            <a:pPr marL="342900" indent="-342900">
              <a:buFontTx/>
              <a:buChar char="-"/>
            </a:pPr>
            <a:r>
              <a:rPr lang="en-GB" dirty="0"/>
              <a:t>Plot the year sign and hour sign against data maybe</a:t>
            </a:r>
          </a:p>
          <a:p>
            <a:pPr marL="342900" indent="-342900">
              <a:buFontTx/>
              <a:buChar char="-"/>
            </a:pPr>
            <a:r>
              <a:rPr lang="en-GB" dirty="0"/>
              <a:t>Don’t need to </a:t>
            </a:r>
            <a:r>
              <a:rPr lang="en-GB" dirty="0" err="1"/>
              <a:t>onehot</a:t>
            </a:r>
            <a:r>
              <a:rPr lang="en-GB" dirty="0"/>
              <a:t> stuff like working day</a:t>
            </a:r>
          </a:p>
          <a:p>
            <a:pPr marL="342900" indent="-342900">
              <a:buFontTx/>
              <a:buChar char="-"/>
            </a:pPr>
            <a:r>
              <a:rPr lang="en-GB" dirty="0"/>
              <a:t>Redo running model edit features</a:t>
            </a:r>
          </a:p>
        </p:txBody>
      </p:sp>
    </p:spTree>
    <p:extLst>
      <p:ext uri="{BB962C8B-B14F-4D97-AF65-F5344CB8AC3E}">
        <p14:creationId xmlns:p14="http://schemas.microsoft.com/office/powerpoint/2010/main" val="295639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2E2D-D172-7540-46F2-0F6EF21A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50" y="166831"/>
            <a:ext cx="3611880" cy="1535865"/>
          </a:xfrm>
        </p:spPr>
        <p:txBody>
          <a:bodyPr>
            <a:normAutofit/>
          </a:bodyPr>
          <a:lstStyle/>
          <a:p>
            <a:r>
              <a:rPr lang="en-GB" sz="3200" dirty="0"/>
              <a:t>Weather and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912-9825-7DBF-20FC-E7BED2FE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1700" dirty="0"/>
              <a:t>Clear trend for working days with two peaks around rush hours.</a:t>
            </a:r>
          </a:p>
          <a:p>
            <a:r>
              <a:rPr lang="en-GB" sz="1700" dirty="0"/>
              <a:t>Saturday and Sunday more smoothed and less travel.</a:t>
            </a:r>
          </a:p>
          <a:p>
            <a:r>
              <a:rPr lang="en-GB" sz="1700" dirty="0"/>
              <a:t>Higher Peak for afternoon maybe work fatigue.</a:t>
            </a:r>
          </a:p>
          <a:p>
            <a:r>
              <a:rPr lang="en-GB" sz="1700" dirty="0"/>
              <a:t>It would be interesting to see before and after covid difference in profiles due to work from home.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AEC43-B901-B6B0-0C5D-733ABC119551}"/>
              </a:ext>
            </a:extLst>
          </p:cNvPr>
          <p:cNvSpPr/>
          <p:nvPr/>
        </p:nvSpPr>
        <p:spPr>
          <a:xfrm>
            <a:off x="881743" y="3086100"/>
            <a:ext cx="277586" cy="27921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6880B-579F-2095-4F28-0783D2AC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051"/>
            <a:ext cx="6172200" cy="525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54B5F7-EAF6-C624-BB51-A50BA8546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900" y="2478178"/>
            <a:ext cx="5064333" cy="400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3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2E2D-D172-7540-46F2-0F6EF21A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GB" sz="3200"/>
              <a:t>Hourly Profile of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912-9825-7DBF-20FC-E7BED2FE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1700" dirty="0"/>
              <a:t>Clear trend for working days with two peaks around rush hours.</a:t>
            </a:r>
          </a:p>
          <a:p>
            <a:r>
              <a:rPr lang="en-GB" sz="1700" dirty="0"/>
              <a:t>Saturday and Sunday more smoothed and less travel.</a:t>
            </a:r>
          </a:p>
          <a:p>
            <a:r>
              <a:rPr lang="en-GB" sz="1700" dirty="0"/>
              <a:t>Higher Peak for afternoon maybe work fatigue.</a:t>
            </a:r>
          </a:p>
          <a:p>
            <a:r>
              <a:rPr lang="en-GB" sz="1700" dirty="0"/>
              <a:t>It would be interesting to see before and after covid difference in profiles due to work from home.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55D2C-0AAD-2C37-BA81-5F6C5192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86" r="1" b="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CAEC43-B901-B6B0-0C5D-733ABC119551}"/>
              </a:ext>
            </a:extLst>
          </p:cNvPr>
          <p:cNvSpPr/>
          <p:nvPr/>
        </p:nvSpPr>
        <p:spPr>
          <a:xfrm>
            <a:off x="881743" y="3086100"/>
            <a:ext cx="277586" cy="27921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38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1046-4424-132F-07F1-44E35D66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2F2D-D9EC-8642-F32E-B0C1027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Although machine learning models can inherently figure out relationships between features, it has been shown in research that it is better to combine features to give the models help.</a:t>
            </a:r>
          </a:p>
          <a:p>
            <a:r>
              <a:rPr lang="en-GB" sz="2000" dirty="0"/>
              <a:t>Features were created using combinations of weather.</a:t>
            </a:r>
          </a:p>
          <a:p>
            <a:r>
              <a:rPr lang="en-GB" sz="2000" dirty="0"/>
              <a:t>Ratio of registered user features were also created for different time splits.</a:t>
            </a:r>
          </a:p>
          <a:p>
            <a:r>
              <a:rPr lang="en-GB" sz="2000" dirty="0"/>
              <a:t>Any features that could cause data leakage were only made using the train data such as the registered and casual ratios. </a:t>
            </a:r>
          </a:p>
          <a:p>
            <a:r>
              <a:rPr lang="en-GB" sz="2000" dirty="0"/>
              <a:t>Registered and casual columns were removed as this is equivalent to the amount of rentals each day.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88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6E98-252A-748E-EF96-2BEB8053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EBA1D-441C-1775-953D-610D0B693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724" y="550843"/>
            <a:ext cx="5093579" cy="604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9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42DF-0E1B-2DF1-15FD-40DE731E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890B-89F8-2C18-377E-20094A31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0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918A-136C-6578-EE3F-ADEFBCBD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E0DC-3161-EC37-186D-FCF5E61F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86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1357-8C8B-33C8-13FB-A8DECB657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76A4-D6C5-C7D5-7CBF-B6AD6C14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68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A5DB-1AD8-B05E-6AB6-DDD11D775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/>
              <a:t>Bike Sharing Analysis and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25F2E-D4B0-308A-BB53-652666A92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Lawrence Rosen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93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C41E-E800-1456-3D4D-79DD8683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Executive Summary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9310D66-235B-B712-7F86-F7C189C2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000" b="1" dirty="0"/>
              <a:t>Objective</a:t>
            </a:r>
            <a:r>
              <a:rPr lang="en-GB" sz="1000" dirty="0"/>
              <a:t>:</a:t>
            </a:r>
          </a:p>
          <a:p>
            <a:r>
              <a:rPr lang="en-GB" sz="1000" dirty="0"/>
              <a:t>Find  relationships between time, weather and other data on the demand of bike rentals.</a:t>
            </a:r>
          </a:p>
          <a:p>
            <a:r>
              <a:rPr lang="en-GB" sz="1000" dirty="0"/>
              <a:t>Create predictions for  a 2 week period based on these features including engineered features.</a:t>
            </a:r>
          </a:p>
          <a:p>
            <a:pPr marL="0" indent="0">
              <a:buNone/>
            </a:pPr>
            <a:r>
              <a:rPr lang="en-GB" sz="1000" b="1" dirty="0"/>
              <a:t>Key Findings</a:t>
            </a:r>
            <a:r>
              <a:rPr lang="en-GB" sz="1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Hour of day has the greatest effect on the rentals.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Ratio of registered to casual is less on weekends and also less in non-working hours.</a:t>
            </a:r>
          </a:p>
          <a:p>
            <a:r>
              <a:rPr lang="en-GB" sz="1000" dirty="0"/>
              <a:t>Baseline model with no feature engineering achieved: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Predictive modelling (</a:t>
            </a:r>
            <a:r>
              <a:rPr lang="en-GB" sz="1000" dirty="0" err="1"/>
              <a:t>LightGBM</a:t>
            </a:r>
            <a:r>
              <a:rPr lang="en-GB" sz="1000" dirty="0"/>
              <a:t>) for rentals achieved an RMSE of 0.58 after feature engineering, recursive elimination of features and model hyperparameter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Holiday data seemed to not have an affect.</a:t>
            </a:r>
          </a:p>
          <a:p>
            <a:pPr marL="0" indent="0">
              <a:buNone/>
            </a:pPr>
            <a:r>
              <a:rPr lang="en-GB" sz="1000" b="1" dirty="0"/>
              <a:t>Recommendations</a:t>
            </a:r>
            <a:r>
              <a:rPr lang="en-GB" sz="1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More analysis into registered and casual </a:t>
            </a:r>
            <a:r>
              <a:rPr lang="en-GB" sz="1000" dirty="0" err="1"/>
              <a:t>usres</a:t>
            </a:r>
            <a:r>
              <a:rPr lang="en-GB" sz="1000" dirty="0"/>
              <a:t>. </a:t>
            </a:r>
            <a:r>
              <a:rPr lang="en-GB" sz="1000" dirty="0" err="1"/>
              <a:t>Promostions</a:t>
            </a:r>
            <a:r>
              <a:rPr lang="en-GB" sz="1000" dirty="0"/>
              <a:t> and other data could offer more insight into any anomalies and improve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Inclusion of new </a:t>
            </a:r>
            <a:r>
              <a:rPr lang="en-GB" sz="1000" dirty="0" err="1"/>
              <a:t>featres</a:t>
            </a:r>
            <a:r>
              <a:rPr lang="en-GB" sz="1000" dirty="0"/>
              <a:t> such as price of rental, payday, alternative transportation cost, fuel costs, vehicle taxes, </a:t>
            </a:r>
            <a:r>
              <a:rPr lang="en-GB" sz="1000" dirty="0" err="1"/>
              <a:t>conjestion</a:t>
            </a:r>
            <a:r>
              <a:rPr lang="en-GB" sz="1000" dirty="0"/>
              <a:t> charges i.e. </a:t>
            </a:r>
            <a:r>
              <a:rPr lang="en-GB" sz="1000" dirty="0" err="1"/>
              <a:t>ulez</a:t>
            </a:r>
            <a:r>
              <a:rPr lang="en-GB" sz="1000" dirty="0"/>
              <a:t> enforcement in </a:t>
            </a:r>
            <a:r>
              <a:rPr lang="en-GB" sz="1000" dirty="0" err="1"/>
              <a:t>london</a:t>
            </a:r>
            <a:r>
              <a:rPr lang="en-GB" sz="1000" dirty="0"/>
              <a:t>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Investigation of the quality of some features. Holidays didn’t seem to have an affect maybe this data is wrong.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D92CC-C42C-82FA-E175-364AB8D74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370" y="1170233"/>
            <a:ext cx="4996973" cy="451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9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A14F-7644-BCE9-67BD-CB28CAF5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04E3-8127-A1D5-3B49-4035D481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/>
              <a:t>**instant**: record index</a:t>
            </a:r>
          </a:p>
          <a:p>
            <a:pPr marL="0" indent="0">
              <a:buNone/>
            </a:pPr>
            <a:r>
              <a:rPr lang="en-GB" dirty="0"/>
              <a:t> **</a:t>
            </a:r>
            <a:r>
              <a:rPr lang="en-GB" dirty="0" err="1"/>
              <a:t>dteday</a:t>
            </a:r>
            <a:r>
              <a:rPr lang="en-GB" dirty="0"/>
              <a:t>**: date</a:t>
            </a:r>
          </a:p>
          <a:p>
            <a:pPr marL="0" indent="0">
              <a:buNone/>
            </a:pPr>
            <a:r>
              <a:rPr lang="en-GB" dirty="0"/>
              <a:t> **season**: season (1: spring, 2: summer, 3: fall, 4: winter)</a:t>
            </a:r>
          </a:p>
          <a:p>
            <a:pPr marL="0" indent="0">
              <a:buNone/>
            </a:pPr>
            <a:r>
              <a:rPr lang="en-GB" dirty="0"/>
              <a:t>-**</a:t>
            </a:r>
            <a:r>
              <a:rPr lang="en-GB" dirty="0" err="1"/>
              <a:t>yr</a:t>
            </a:r>
            <a:r>
              <a:rPr lang="en-GB" dirty="0"/>
              <a:t>**: year (0: 2011, 1: 2012)</a:t>
            </a:r>
          </a:p>
          <a:p>
            <a:pPr marL="0" indent="0">
              <a:buNone/>
            </a:pPr>
            <a:r>
              <a:rPr lang="en-GB" dirty="0"/>
              <a:t>- **</a:t>
            </a:r>
            <a:r>
              <a:rPr lang="en-GB" dirty="0" err="1"/>
              <a:t>mnth</a:t>
            </a:r>
            <a:r>
              <a:rPr lang="en-GB" dirty="0"/>
              <a:t>**: month (1 to 12)</a:t>
            </a:r>
          </a:p>
          <a:p>
            <a:pPr marL="0" indent="0">
              <a:buNone/>
            </a:pPr>
            <a:r>
              <a:rPr lang="en-GB" dirty="0"/>
              <a:t>- **hr**: hour (0 to 23)</a:t>
            </a:r>
          </a:p>
          <a:p>
            <a:pPr marL="0" indent="0">
              <a:buNone/>
            </a:pPr>
            <a:r>
              <a:rPr lang="en-GB" dirty="0"/>
              <a:t>- **holiday**: whether the day is a holiday or not</a:t>
            </a:r>
          </a:p>
          <a:p>
            <a:pPr marL="0" indent="0">
              <a:buNone/>
            </a:pPr>
            <a:r>
              <a:rPr lang="en-GB" dirty="0"/>
              <a:t>- **</a:t>
            </a:r>
            <a:r>
              <a:rPr lang="en-GB" dirty="0" err="1"/>
              <a:t>day_of_week</a:t>
            </a:r>
            <a:r>
              <a:rPr lang="en-GB" dirty="0"/>
              <a:t>**: day of the week</a:t>
            </a:r>
          </a:p>
          <a:p>
            <a:pPr marL="0" indent="0">
              <a:buNone/>
            </a:pPr>
            <a:r>
              <a:rPr lang="en-GB" dirty="0"/>
              <a:t>- **</a:t>
            </a:r>
            <a:r>
              <a:rPr lang="en-GB" dirty="0" err="1"/>
              <a:t>workingday</a:t>
            </a:r>
            <a:r>
              <a:rPr lang="en-GB" dirty="0"/>
              <a:t>**: if the day is neither weekend nor holiday is 1, otherwise is 0</a:t>
            </a:r>
          </a:p>
          <a:p>
            <a:pPr marL="0" indent="0">
              <a:buNone/>
            </a:pPr>
            <a:r>
              <a:rPr lang="en-GB" dirty="0"/>
              <a:t>- **</a:t>
            </a:r>
            <a:r>
              <a:rPr lang="en-GB" dirty="0" err="1"/>
              <a:t>weathersit</a:t>
            </a:r>
            <a:r>
              <a:rPr lang="en-GB" dirty="0"/>
              <a:t>**:</a:t>
            </a:r>
          </a:p>
          <a:p>
            <a:pPr marL="0" indent="0">
              <a:buNone/>
            </a:pPr>
            <a:r>
              <a:rPr lang="en-GB" dirty="0"/>
              <a:t>- 1: Clear, Few clouds, Partly cloudy, Partly cloudy</a:t>
            </a:r>
          </a:p>
          <a:p>
            <a:pPr marL="0" indent="0">
              <a:buNone/>
            </a:pPr>
            <a:r>
              <a:rPr lang="en-GB" dirty="0"/>
              <a:t>- 2: Mist + Cloudy, Mist + Broken clouds, Mist + Few clouds, Mist</a:t>
            </a:r>
          </a:p>
          <a:p>
            <a:pPr marL="0" indent="0">
              <a:buNone/>
            </a:pPr>
            <a:r>
              <a:rPr lang="en-GB" dirty="0"/>
              <a:t>- 3: Light Snow, Light Rain + Thunderstorm + Scattered clouds, Light Rain + Scattered clouds</a:t>
            </a:r>
          </a:p>
          <a:p>
            <a:pPr marL="0" indent="0">
              <a:buNone/>
            </a:pPr>
            <a:r>
              <a:rPr lang="en-GB" dirty="0"/>
              <a:t>- 4: Heavy Rain + Ice Pallets + Thunderstorm + Mist, Snow + Fog</a:t>
            </a:r>
          </a:p>
          <a:p>
            <a:pPr marL="0" indent="0">
              <a:buNone/>
            </a:pPr>
            <a:r>
              <a:rPr lang="en-GB" dirty="0"/>
              <a:t>- **temp**: Normalized temperature in Celsius. The values are divided by 41 (max)</a:t>
            </a:r>
          </a:p>
          <a:p>
            <a:pPr marL="0" indent="0">
              <a:buNone/>
            </a:pPr>
            <a:r>
              <a:rPr lang="en-GB" dirty="0"/>
              <a:t>- **</a:t>
            </a:r>
            <a:r>
              <a:rPr lang="en-GB" dirty="0" err="1"/>
              <a:t>atemp</a:t>
            </a:r>
            <a:r>
              <a:rPr lang="en-GB" dirty="0"/>
              <a:t>**: Normalized feeling temperature in Celsius. The values are divided by 50 (max)</a:t>
            </a:r>
          </a:p>
          <a:p>
            <a:pPr marL="0" indent="0">
              <a:buNone/>
            </a:pPr>
            <a:r>
              <a:rPr lang="en-GB" dirty="0"/>
              <a:t>- **hum**: Normalized humidity. The values are divided by 100 (max)</a:t>
            </a:r>
          </a:p>
          <a:p>
            <a:pPr marL="0" indent="0">
              <a:buNone/>
            </a:pPr>
            <a:r>
              <a:rPr lang="en-GB" dirty="0"/>
              <a:t>- **windspeed**: Normalized wind speed. The values are divided by 67 (max)</a:t>
            </a:r>
          </a:p>
          <a:p>
            <a:pPr marL="0" indent="0">
              <a:buNone/>
            </a:pPr>
            <a:r>
              <a:rPr lang="en-GB" dirty="0"/>
              <a:t>- **casual**: count of casual users</a:t>
            </a:r>
          </a:p>
          <a:p>
            <a:pPr marL="0" indent="0">
              <a:buNone/>
            </a:pPr>
            <a:r>
              <a:rPr lang="en-GB" dirty="0"/>
              <a:t>- **registered**: count of registered users</a:t>
            </a:r>
          </a:p>
          <a:p>
            <a:pPr marL="0" indent="0">
              <a:buNone/>
            </a:pPr>
            <a:r>
              <a:rPr lang="en-GB" dirty="0"/>
              <a:t>- **</a:t>
            </a:r>
            <a:r>
              <a:rPr lang="en-GB" dirty="0" err="1"/>
              <a:t>cnt</a:t>
            </a:r>
            <a:r>
              <a:rPr lang="en-GB" dirty="0"/>
              <a:t>**: count of total rental bikes including both casual and registered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7012BC-D365-4640-FC26-83635802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478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4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A14F-7644-BCE9-67BD-CB28CAF5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04E3-8127-A1D5-3B49-4035D481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400" b="1" dirty="0"/>
              <a:t>Dataset Details</a:t>
            </a:r>
            <a:r>
              <a:rPr lang="en-GB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Rows: 35, Columns: ~100000 for 2023 data and 400000 for 4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Key Features: Severity, speed limit, location, weather, time of day,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-1 indicates unknown.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/>
              <a:t>Preprocessing Steps</a:t>
            </a: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Data cleaning (handling missing values, removing duplicates).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Removed unnecessary columns and columns that may give information about the target which would not be present for predictions.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Feature engineering:</a:t>
            </a:r>
          </a:p>
          <a:p>
            <a:pPr lvl="1"/>
            <a:r>
              <a:rPr lang="en-GB" sz="1400" dirty="0"/>
              <a:t>Creating a timestamp from the date and columns, other time columns such as hour, day, week, month and season)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Choosing a target, in this case severity and police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Brought in extra data from previous years to help with yearly trends and more data.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7012BC-D365-4640-FC26-83635802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478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0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3538-3D3F-27F5-6548-5739642B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200" b="1" dirty="0"/>
              <a:t>Slide 4: Exploratory Data Analysis</a:t>
            </a:r>
            <a:br>
              <a:rPr lang="en-GB" sz="4200" b="1" dirty="0"/>
            </a:br>
            <a:endParaRPr lang="en-GB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C11A-88B1-8AD1-7BCF-26F327D50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Key Visualizations</a:t>
            </a:r>
            <a:r>
              <a:rPr lang="en-GB" sz="2200" dirty="0"/>
              <a:t>:</a:t>
            </a:r>
          </a:p>
          <a:p>
            <a:r>
              <a:rPr lang="en-GB" sz="2200" dirty="0"/>
              <a:t>Correlation heat map to see how features interact and decide if they should be explored.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Daily, weekly, hourly accident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Urban vs rural severity proportion.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Rush hour vs. non-rush hour comparison.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Severity by speed limit and light conditions and weather conditions.</a:t>
            </a:r>
          </a:p>
          <a:p>
            <a:pPr marL="0" indent="0">
              <a:buNone/>
            </a:pPr>
            <a:r>
              <a:rPr lang="en-GB" sz="2200" b="1" dirty="0"/>
              <a:t>Insights</a:t>
            </a:r>
            <a:r>
              <a:rPr lang="en-GB" sz="2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Rush hours see a higher accident 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Severe accidents are more likely on rural roads and during nighttime.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415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2E2D-D172-7540-46F2-0F6EF21A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GB" sz="3200"/>
              <a:t>Hourly Profile of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912-9825-7DBF-20FC-E7BED2FE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1700" dirty="0"/>
              <a:t>Clear trend for working days with two peaks around rush hours.</a:t>
            </a:r>
          </a:p>
          <a:p>
            <a:r>
              <a:rPr lang="en-GB" sz="1700" dirty="0"/>
              <a:t>Saturday and Sunday more smoothed and less travel.</a:t>
            </a:r>
          </a:p>
          <a:p>
            <a:r>
              <a:rPr lang="en-GB" sz="1700" dirty="0"/>
              <a:t>Higher Peak for afternoon maybe work fatigue.</a:t>
            </a:r>
          </a:p>
          <a:p>
            <a:r>
              <a:rPr lang="en-GB" sz="1700" dirty="0"/>
              <a:t>It would be interesting to see before and after covid difference in profiles due to work from home.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AEC43-B901-B6B0-0C5D-733ABC119551}"/>
              </a:ext>
            </a:extLst>
          </p:cNvPr>
          <p:cNvSpPr/>
          <p:nvPr/>
        </p:nvSpPr>
        <p:spPr>
          <a:xfrm>
            <a:off x="881743" y="3086100"/>
            <a:ext cx="277586" cy="27921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1E616-9099-3086-EF95-134C81D6F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50" y="2262833"/>
            <a:ext cx="9073922" cy="44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9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2E2D-D172-7540-46F2-0F6EF21A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GB" sz="3200"/>
              <a:t>Hourly Profile of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912-9825-7DBF-20FC-E7BED2FE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1700" dirty="0"/>
              <a:t>Clear trend for working days with two peaks around rush hours.</a:t>
            </a:r>
          </a:p>
          <a:p>
            <a:r>
              <a:rPr lang="en-GB" sz="1700" dirty="0"/>
              <a:t>Saturday and Sunday more smoothed and less travel.</a:t>
            </a:r>
          </a:p>
          <a:p>
            <a:r>
              <a:rPr lang="en-GB" sz="1700" dirty="0"/>
              <a:t>Higher Peak for afternoon maybe work fatigue.</a:t>
            </a:r>
          </a:p>
          <a:p>
            <a:r>
              <a:rPr lang="en-GB" sz="1700" dirty="0"/>
              <a:t>It would be interesting to see before and after covid difference in profiles due to work from home.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AEC43-B901-B6B0-0C5D-733ABC119551}"/>
              </a:ext>
            </a:extLst>
          </p:cNvPr>
          <p:cNvSpPr/>
          <p:nvPr/>
        </p:nvSpPr>
        <p:spPr>
          <a:xfrm>
            <a:off x="881743" y="3086100"/>
            <a:ext cx="277586" cy="27921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36465-CB48-6A41-3169-7CF0ACBB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592" y="2364889"/>
            <a:ext cx="7139848" cy="42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2E2D-D172-7540-46F2-0F6EF21A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GB" sz="3200"/>
              <a:t>Hourly Profile of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912-9825-7DBF-20FC-E7BED2FE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1700" dirty="0"/>
              <a:t>Clear trend for working days with two peaks around rush hours.</a:t>
            </a:r>
          </a:p>
          <a:p>
            <a:r>
              <a:rPr lang="en-GB" sz="1700" dirty="0"/>
              <a:t>Saturday and Sunday more smoothed and less travel.</a:t>
            </a:r>
          </a:p>
          <a:p>
            <a:r>
              <a:rPr lang="en-GB" sz="1700" dirty="0"/>
              <a:t>Higher Peak for afternoon maybe work fatigue.</a:t>
            </a:r>
          </a:p>
          <a:p>
            <a:r>
              <a:rPr lang="en-GB" sz="1700" dirty="0"/>
              <a:t>It would be interesting to see before and after covid difference in profiles due to work from home.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AEC43-B901-B6B0-0C5D-733ABC119551}"/>
              </a:ext>
            </a:extLst>
          </p:cNvPr>
          <p:cNvSpPr/>
          <p:nvPr/>
        </p:nvSpPr>
        <p:spPr>
          <a:xfrm>
            <a:off x="881743" y="3086100"/>
            <a:ext cx="277586" cy="27921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E0A9C-61A7-6891-6F0F-05F11636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7772400" cy="312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51813-4111-E8C4-6B31-CA956504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570" y="3288349"/>
            <a:ext cx="4068028" cy="340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3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1077</Words>
  <Application>Microsoft Macintosh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Need to add</vt:lpstr>
      <vt:lpstr>Bike Sharing Analysis and Modelling</vt:lpstr>
      <vt:lpstr>Executive Summary</vt:lpstr>
      <vt:lpstr>Data Overview</vt:lpstr>
      <vt:lpstr>Data Overview</vt:lpstr>
      <vt:lpstr>Slide 4: Exploratory Data Analysis </vt:lpstr>
      <vt:lpstr>Hourly Profile of Collisions</vt:lpstr>
      <vt:lpstr>Hourly Profile of Collisions</vt:lpstr>
      <vt:lpstr>Hourly Profile of Collisions</vt:lpstr>
      <vt:lpstr>Weather and season</vt:lpstr>
      <vt:lpstr>Hourly Profile of Collisions</vt:lpstr>
      <vt:lpstr>Feature Engineering</vt:lpstr>
      <vt:lpstr>Shap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Lawrence R</dc:creator>
  <cp:lastModifiedBy>Lawrence R</cp:lastModifiedBy>
  <cp:revision>10</cp:revision>
  <dcterms:created xsi:type="dcterms:W3CDTF">2025-03-11T09:36:56Z</dcterms:created>
  <dcterms:modified xsi:type="dcterms:W3CDTF">2025-03-11T14:44:54Z</dcterms:modified>
</cp:coreProperties>
</file>