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  <p:sldId id="292" r:id="rId5"/>
    <p:sldId id="290" r:id="rId6"/>
    <p:sldId id="282" r:id="rId7"/>
    <p:sldId id="291" r:id="rId8"/>
    <p:sldId id="287" r:id="rId9"/>
    <p:sldId id="289" r:id="rId10"/>
    <p:sldId id="258" r:id="rId11"/>
    <p:sldId id="259" r:id="rId12"/>
    <p:sldId id="260" r:id="rId13"/>
    <p:sldId id="261" r:id="rId14"/>
    <p:sldId id="262" r:id="rId15"/>
    <p:sldId id="29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Bike Sharing Analysis and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Lawrence Rosen</a:t>
            </a:r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71046-4424-132F-07F1-44E35D66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Feature Engineering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2F2D-D9EC-8642-F32E-B0C1027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400" dirty="0"/>
              <a:t>Although machine learning models can inherently figure out relationships between features, it has been shown in research that it is better to combine features to give the models help.</a:t>
            </a:r>
          </a:p>
          <a:p>
            <a:r>
              <a:rPr lang="en-GB" sz="1400" dirty="0"/>
              <a:t>Features were created using combinations of weather.</a:t>
            </a:r>
          </a:p>
          <a:p>
            <a:r>
              <a:rPr lang="en-GB" sz="1400" dirty="0"/>
              <a:t>Ratio of registered user features were also created for different time splits.</a:t>
            </a:r>
          </a:p>
          <a:p>
            <a:r>
              <a:rPr lang="en-GB" sz="1400" dirty="0"/>
              <a:t>Any features that could cause data leakage were only made using the train data such as the registered and casual ratios. </a:t>
            </a:r>
          </a:p>
          <a:p>
            <a:r>
              <a:rPr lang="en-GB" sz="1400" dirty="0"/>
              <a:t>Registered and casual columns were removed as this is equivalent to the amount of rentals each day.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CBF1-2BCF-645A-6E5D-A184F061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8" r="451" b="-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E6E98-252A-748E-EF96-2BEB8053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GB" sz="2800"/>
              <a:t>Shap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BFF3EE-646E-804C-AF1F-0BAE2F495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8296"/>
            <a:ext cx="3721608" cy="35021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SHAP values quantify each feature's contribution to the prediction of a specific instance.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Use SHAP for Feature Importances?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 and Consistent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SHAP provides a consistent method of attributing feature importance, satisfying desirable properties like local accuracy and consistency.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Model-Agnostic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Works with any machine learning model, making it versatile for different algorithms (e.g., tree-based models, neural networks).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SHAP offers clear, interpretable insights into how individual features influence predictions, providing a deeper understanding of the model.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Global and Local Explanations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Not only shows overall feature importance but also allows for individual prediction insights, aiding in better decision-making.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11B2A-59DB-6FA7-E668-BAE6828F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836800"/>
            <a:ext cx="3248351" cy="2281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456B8-0831-15C3-38D3-9B46878C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844922"/>
            <a:ext cx="3248352" cy="226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5E209-B444-1A5D-3247-04EB5646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51" y="3202113"/>
            <a:ext cx="2852535" cy="3406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72E2E-0254-2219-CF67-4B8A42C6B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647969"/>
            <a:ext cx="3248352" cy="22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B42DF-0E1B-2DF1-15FD-40DE731E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Reduction with SHAP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351E2-81F3-2DCE-4732-994E388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73384"/>
            <a:ext cx="9875259" cy="1629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2AAAF-A4F3-C372-BE50-5CA218F876A1}"/>
              </a:ext>
            </a:extLst>
          </p:cNvPr>
          <p:cNvSpPr txBox="1"/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Why Use SHAP for Recursive Feature Elimination (RFE)?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Improved Feature Selection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Using SHAP values for RFE allows for the identification of the most important features based on their actual contribution to the model, rather than relying on statistical measures alone. 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More Reliable Results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SHAP-based RFE offers a more robust and data-driven approach to feature elimination compared to traditional methods, accounting for interactions between features. 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Enhanced Model Performance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By removing irrelevant or less important features, SHAP RFE can help reduce overfitting, improve model interpretability, and increase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250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18A-136C-6578-EE3F-ADEFBCBD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71115"/>
            <a:ext cx="10515600" cy="1325563"/>
          </a:xfrm>
        </p:spPr>
        <p:txBody>
          <a:bodyPr/>
          <a:lstStyle/>
          <a:p>
            <a:r>
              <a:rPr lang="en-GB" dirty="0"/>
              <a:t>Hyperparameter Optimisations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E2EB3-8B6D-BF75-B4F3-8529B74B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018" y="520926"/>
            <a:ext cx="6940791" cy="1675765"/>
          </a:xfrm>
        </p:spPr>
        <p:txBody>
          <a:bodyPr>
            <a:normAutofit/>
          </a:bodyPr>
          <a:lstStyle/>
          <a:p>
            <a:r>
              <a:rPr lang="en-GB" sz="1200" dirty="0"/>
              <a:t>A hyper-parameter optimiser called </a:t>
            </a:r>
            <a:r>
              <a:rPr lang="en-GB" sz="1200" dirty="0" err="1"/>
              <a:t>Optuna</a:t>
            </a:r>
            <a:r>
              <a:rPr lang="en-GB" sz="1200" dirty="0"/>
              <a:t> was used to test different model parameters for the </a:t>
            </a:r>
            <a:r>
              <a:rPr lang="en-GB" sz="1200" dirty="0" err="1"/>
              <a:t>LightGBM</a:t>
            </a:r>
            <a:r>
              <a:rPr lang="en-GB" sz="1200" dirty="0"/>
              <a:t> model using a 5 fold time series cross validation strategy.</a:t>
            </a:r>
          </a:p>
          <a:p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E0DC-3161-EC37-186D-FCF5E61F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853" y="2901315"/>
            <a:ext cx="5157787" cy="36845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n_estimators</a:t>
            </a:r>
            <a:r>
              <a:rPr lang="en-GB" dirty="0"/>
              <a:t> = 200</a:t>
            </a:r>
          </a:p>
          <a:p>
            <a:r>
              <a:rPr lang="en-GB" dirty="0"/>
              <a:t>The number of boosting iterations (trees) in the model.</a:t>
            </a:r>
          </a:p>
          <a:p>
            <a:r>
              <a:rPr lang="en-GB" dirty="0"/>
              <a:t>Higher values can lead to better accuracy but may cause overfitting.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learning_rate</a:t>
            </a:r>
            <a:r>
              <a:rPr lang="en-GB" dirty="0"/>
              <a:t> = 0.08</a:t>
            </a:r>
          </a:p>
          <a:p>
            <a:r>
              <a:rPr lang="en-GB" dirty="0"/>
              <a:t>Controls the contribution of each tree to the final model.</a:t>
            </a:r>
          </a:p>
          <a:p>
            <a:r>
              <a:rPr lang="en-GB" dirty="0"/>
              <a:t>Lower values make the model more robust but require more estimators.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max_depth</a:t>
            </a:r>
            <a:r>
              <a:rPr lang="en-GB" dirty="0"/>
              <a:t> = 4</a:t>
            </a:r>
          </a:p>
          <a:p>
            <a:r>
              <a:rPr lang="en-GB" dirty="0"/>
              <a:t>The maximum depth of each tree. </a:t>
            </a:r>
          </a:p>
          <a:p>
            <a:r>
              <a:rPr lang="en-GB" dirty="0"/>
              <a:t>A lower value prevents the model from becoming overly complex and overfitting.</a:t>
            </a:r>
          </a:p>
          <a:p>
            <a:pPr marL="0" indent="0">
              <a:buNone/>
            </a:pPr>
            <a:r>
              <a:rPr lang="en-GB" dirty="0" err="1"/>
              <a:t>num_leaves</a:t>
            </a:r>
            <a:r>
              <a:rPr lang="en-GB" dirty="0"/>
              <a:t> = 90</a:t>
            </a:r>
          </a:p>
          <a:p>
            <a:r>
              <a:rPr lang="en-GB" dirty="0"/>
              <a:t>The maximum number of leaves per tree. </a:t>
            </a:r>
          </a:p>
          <a:p>
            <a:r>
              <a:rPr lang="en-GB" dirty="0"/>
              <a:t>Larger values increase model complexity, while smaller values help control overfitting.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F4972-D07A-91A2-653E-136225480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40253" y="2901315"/>
            <a:ext cx="3911494" cy="33002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min_child_samples</a:t>
            </a:r>
            <a:r>
              <a:rPr lang="en-GB" dirty="0"/>
              <a:t> = 48</a:t>
            </a:r>
          </a:p>
          <a:p>
            <a:r>
              <a:rPr lang="en-GB" dirty="0"/>
              <a:t>Minimum number of data points needed in a leaf. </a:t>
            </a:r>
          </a:p>
          <a:p>
            <a:r>
              <a:rPr lang="en-GB" dirty="0"/>
              <a:t>Increasing this value can prevent the model from learning noise in the data.</a:t>
            </a:r>
          </a:p>
          <a:p>
            <a:pPr marL="0" indent="0">
              <a:buNone/>
            </a:pPr>
            <a:r>
              <a:rPr lang="en-GB" dirty="0"/>
              <a:t>subsample = 0.75</a:t>
            </a:r>
          </a:p>
          <a:p>
            <a:r>
              <a:rPr lang="en-GB" dirty="0"/>
              <a:t>Proportion of data to randomly sample for each boosting iteration. </a:t>
            </a:r>
          </a:p>
          <a:p>
            <a:r>
              <a:rPr lang="en-GB" dirty="0"/>
              <a:t>Helps prevent overfitting by adding randomness.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colsample_bytree</a:t>
            </a:r>
            <a:r>
              <a:rPr lang="en-GB" dirty="0"/>
              <a:t> = 0.55</a:t>
            </a:r>
          </a:p>
          <a:p>
            <a:r>
              <a:rPr lang="en-GB" dirty="0"/>
              <a:t>Fraction of features to use for each tree. </a:t>
            </a:r>
          </a:p>
          <a:p>
            <a:r>
              <a:rPr lang="en-GB" dirty="0"/>
              <a:t>Reduces overfitting by limiting the number of features each tree can use.</a:t>
            </a:r>
          </a:p>
          <a:p>
            <a:pPr marL="0" indent="0">
              <a:buNone/>
            </a:pPr>
            <a:r>
              <a:rPr lang="en-GB" dirty="0" err="1"/>
              <a:t>reg_alpha</a:t>
            </a:r>
            <a:r>
              <a:rPr lang="en-GB" dirty="0"/>
              <a:t> = 0.45</a:t>
            </a:r>
          </a:p>
          <a:p>
            <a:r>
              <a:rPr lang="en-GB" dirty="0"/>
              <a:t>L1 regularisation term on weights. </a:t>
            </a:r>
          </a:p>
          <a:p>
            <a:r>
              <a:rPr lang="en-GB" dirty="0"/>
              <a:t>Helps reduce model complexity and prevent overfitting by adding a penalty for large coefficients.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reg_lambda</a:t>
            </a:r>
            <a:r>
              <a:rPr lang="en-GB" dirty="0"/>
              <a:t> = 0.4</a:t>
            </a:r>
          </a:p>
          <a:p>
            <a:r>
              <a:rPr lang="en-GB" dirty="0"/>
              <a:t>L2 regularisation term on weights. </a:t>
            </a:r>
          </a:p>
          <a:p>
            <a:r>
              <a:rPr lang="en-GB" dirty="0"/>
              <a:t>Controls model complexity by penalising large weights, which helps prevent overfitting.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F721-841D-445C-0486-17D6BAF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76" y="3755319"/>
            <a:ext cx="3359525" cy="228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85601-4AA2-3236-9097-F084508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01" y="1294335"/>
            <a:ext cx="2876276" cy="1909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7C05D-5706-D780-D1D8-5F8388739BE2}"/>
              </a:ext>
            </a:extLst>
          </p:cNvPr>
          <p:cNvSpPr txBox="1"/>
          <p:nvPr/>
        </p:nvSpPr>
        <p:spPr>
          <a:xfrm>
            <a:off x="343853" y="2542137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Selected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AAB8D8-534C-FD28-C89E-EF26E56AC9C3}"/>
              </a:ext>
            </a:extLst>
          </p:cNvPr>
          <p:cNvCxnSpPr/>
          <p:nvPr/>
        </p:nvCxnSpPr>
        <p:spPr>
          <a:xfrm>
            <a:off x="243840" y="2844800"/>
            <a:ext cx="7414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01357-8C8B-33C8-13FB-A8DECB65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Final Model 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6A4-D6C5-C7D5-7CBF-B6AD6C14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final RMSE was 57.8</a:t>
            </a:r>
          </a:p>
          <a:p>
            <a:r>
              <a:rPr lang="en-GB" sz="2000" dirty="0"/>
              <a:t>This improved on a baseline model with original features RMSE of 65.3</a:t>
            </a:r>
          </a:p>
          <a:p>
            <a:r>
              <a:rPr lang="en-GB" sz="2000" dirty="0"/>
              <a:t>The tuned model judges the tough Christmas period better than the basic model.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blue and orange lines&#10;&#10;AI-generated content may be incorrect.">
            <a:extLst>
              <a:ext uri="{FF2B5EF4-FFF2-40B4-BE49-F238E27FC236}">
                <a16:creationId xmlns:a16="http://schemas.microsoft.com/office/drawing/2014/main" id="{10A81B35-AC61-A97F-8123-D27C5579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9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blue and orange lines&#10;&#10;AI-generated content may be incorrect.">
            <a:extLst>
              <a:ext uri="{FF2B5EF4-FFF2-40B4-BE49-F238E27FC236}">
                <a16:creationId xmlns:a16="http://schemas.microsoft.com/office/drawing/2014/main" id="{97C2DE1E-C7C4-82E3-5B98-CC8BA1D0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2290E6-27CE-6256-CFA5-71D42DDAFAD8}"/>
              </a:ext>
            </a:extLst>
          </p:cNvPr>
          <p:cNvSpPr txBox="1"/>
          <p:nvPr/>
        </p:nvSpPr>
        <p:spPr>
          <a:xfrm>
            <a:off x="6849687" y="173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Tuned Model RMSE of 57.8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EAEE5-5909-F03A-F30B-06380CBCCAAD}"/>
              </a:ext>
            </a:extLst>
          </p:cNvPr>
          <p:cNvSpPr txBox="1"/>
          <p:nvPr/>
        </p:nvSpPr>
        <p:spPr>
          <a:xfrm>
            <a:off x="6849687" y="3331870"/>
            <a:ext cx="652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Base Model RMSE of 65.3</a:t>
            </a:r>
          </a:p>
        </p:txBody>
      </p:sp>
    </p:spTree>
    <p:extLst>
      <p:ext uri="{BB962C8B-B14F-4D97-AF65-F5344CB8AC3E}">
        <p14:creationId xmlns:p14="http://schemas.microsoft.com/office/powerpoint/2010/main" val="41946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D6EB3-4DAA-52D6-1FFD-F2ED4FD6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F9AC-3ABF-C673-5C28-31D31EBF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Final Model Results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FA8217-7C64-581E-4C64-E32430F3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01544"/>
            <a:ext cx="5614416" cy="3087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AEE46-004F-390A-1957-62C545AB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36634"/>
            <a:ext cx="5614416" cy="30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05C72-68B4-523A-993C-E0740351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ED6E3-8A6B-EAE0-9FE5-8C0FF56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4CF0D-2A18-E4FA-27AA-FEC84155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000" b="1" dirty="0"/>
              <a:t>Further Analysis of User Types:</a:t>
            </a:r>
          </a:p>
          <a:p>
            <a:r>
              <a:rPr lang="en-US" sz="1000" dirty="0"/>
              <a:t>Deepen the investigation into the </a:t>
            </a:r>
            <a:r>
              <a:rPr lang="en-US" sz="1000" dirty="0" err="1"/>
              <a:t>behaviour</a:t>
            </a:r>
            <a:r>
              <a:rPr lang="en-US" sz="1000" dirty="0"/>
              <a:t> of registered vs. casual users, focusing on variations across time (weekdays vs. weekends).</a:t>
            </a:r>
          </a:p>
          <a:p>
            <a:r>
              <a:rPr lang="en-US" sz="1000" dirty="0"/>
              <a:t>Explore additional factors that could influence casual user </a:t>
            </a:r>
            <a:r>
              <a:rPr lang="en-US" sz="1000" dirty="0" err="1"/>
              <a:t>behaviour</a:t>
            </a:r>
            <a:r>
              <a:rPr lang="en-US" sz="1000" dirty="0"/>
              <a:t>, such as specific events, local festivals, or school holidays.</a:t>
            </a:r>
          </a:p>
          <a:p>
            <a:pPr marL="0" indent="0">
              <a:buNone/>
            </a:pPr>
            <a:r>
              <a:rPr lang="en-US" sz="1000" b="1" dirty="0"/>
              <a:t>Refine and Add Features:</a:t>
            </a:r>
          </a:p>
          <a:p>
            <a:r>
              <a:rPr lang="en-US" sz="1000" dirty="0"/>
              <a:t>Incorporate features such as </a:t>
            </a:r>
            <a:r>
              <a:rPr lang="en-US" sz="1000" b="1" dirty="0"/>
              <a:t>rental price</a:t>
            </a:r>
            <a:r>
              <a:rPr lang="en-US" sz="1000" dirty="0"/>
              <a:t>, </a:t>
            </a:r>
            <a:r>
              <a:rPr lang="en-US" sz="1000" b="1" dirty="0"/>
              <a:t>payday</a:t>
            </a:r>
            <a:r>
              <a:rPr lang="en-US" sz="1000" dirty="0"/>
              <a:t>, </a:t>
            </a:r>
            <a:r>
              <a:rPr lang="en-US" sz="1000" b="1" dirty="0"/>
              <a:t>alternative transport costs</a:t>
            </a:r>
            <a:r>
              <a:rPr lang="en-US" sz="1000" dirty="0"/>
              <a:t>, </a:t>
            </a:r>
            <a:r>
              <a:rPr lang="en-US" sz="1000" b="1" dirty="0"/>
              <a:t>fuel prices</a:t>
            </a:r>
            <a:r>
              <a:rPr lang="en-US" sz="1000" dirty="0"/>
              <a:t>, and </a:t>
            </a:r>
            <a:r>
              <a:rPr lang="en-US" sz="1000" b="1" dirty="0"/>
              <a:t>congestion charges</a:t>
            </a:r>
            <a:r>
              <a:rPr lang="en-US" sz="1000" dirty="0"/>
              <a:t> (e.g., ULEZ enforcement).</a:t>
            </a:r>
          </a:p>
          <a:p>
            <a:r>
              <a:rPr lang="en-US" sz="1000" dirty="0"/>
              <a:t>Investigate </a:t>
            </a:r>
            <a:r>
              <a:rPr lang="en-US" sz="1000" b="1" dirty="0"/>
              <a:t>location-specific demand</a:t>
            </a:r>
            <a:r>
              <a:rPr lang="en-US" sz="1000" dirty="0"/>
              <a:t>, allowing for targeted planning of bike distribution and capacity management.</a:t>
            </a:r>
          </a:p>
          <a:p>
            <a:pPr marL="0" indent="0">
              <a:buNone/>
            </a:pPr>
            <a:r>
              <a:rPr lang="en-US" sz="1000" b="1" dirty="0"/>
              <a:t>Quality and Completeness of Data:</a:t>
            </a:r>
          </a:p>
          <a:p>
            <a:r>
              <a:rPr lang="en-US" sz="1000" b="1" dirty="0"/>
              <a:t>Examine holidays data</a:t>
            </a:r>
            <a:r>
              <a:rPr lang="en-US" sz="1000" dirty="0"/>
              <a:t> further to ensure accuracy or potentially remove it if it’s unreliable.</a:t>
            </a:r>
          </a:p>
          <a:p>
            <a:r>
              <a:rPr lang="en-US" sz="1000" dirty="0"/>
              <a:t>Assess </a:t>
            </a:r>
            <a:r>
              <a:rPr lang="en-US" sz="1000" b="1" dirty="0"/>
              <a:t>weather data quality</a:t>
            </a:r>
            <a:r>
              <a:rPr lang="en-US" sz="1000" dirty="0"/>
              <a:t> (e.g., missing or incorrect data) to improve model robustness.</a:t>
            </a:r>
          </a:p>
          <a:p>
            <a:pPr marL="0" indent="0">
              <a:buNone/>
            </a:pPr>
            <a:r>
              <a:rPr lang="en-US" sz="1000" b="1" dirty="0"/>
              <a:t>Model Improvement and Monitoring:</a:t>
            </a:r>
          </a:p>
          <a:p>
            <a:r>
              <a:rPr lang="en-US" sz="1000" dirty="0"/>
              <a:t>Continue </a:t>
            </a:r>
            <a:r>
              <a:rPr lang="en-US" sz="1000" b="1" dirty="0"/>
              <a:t>model tuning</a:t>
            </a:r>
            <a:r>
              <a:rPr lang="en-US" sz="1000" dirty="0"/>
              <a:t> and </a:t>
            </a:r>
            <a:r>
              <a:rPr lang="en-US" sz="1000" b="1" dirty="0"/>
              <a:t>validation</a:t>
            </a:r>
            <a:r>
              <a:rPr lang="en-US" sz="1000" dirty="0"/>
              <a:t> by testing additional machine learning models and advanced techniques like </a:t>
            </a:r>
            <a:r>
              <a:rPr lang="en-US" sz="1000" b="1" dirty="0"/>
              <a:t>ensemble models </a:t>
            </a:r>
            <a:r>
              <a:rPr lang="en-US" sz="1000" dirty="0"/>
              <a:t>and combining SARIMA models.</a:t>
            </a:r>
          </a:p>
          <a:p>
            <a:r>
              <a:rPr lang="en-US" sz="1000" dirty="0"/>
              <a:t>Develop </a:t>
            </a:r>
            <a:r>
              <a:rPr lang="en-US" sz="1000" b="1" dirty="0"/>
              <a:t>predictive models for different time frames</a:t>
            </a:r>
            <a:r>
              <a:rPr lang="en-US" sz="1000" dirty="0"/>
              <a:t> (e.g., next 4 weeks, seasonal predictions) and assess long-term performance.</a:t>
            </a:r>
          </a:p>
          <a:p>
            <a:pPr marL="0" indent="0">
              <a:buNone/>
            </a:pPr>
            <a:r>
              <a:rPr lang="en-US" sz="1000" b="1" dirty="0"/>
              <a:t>Explore Business Impact:</a:t>
            </a:r>
          </a:p>
          <a:p>
            <a:r>
              <a:rPr lang="en-US" sz="1000" b="1" dirty="0"/>
              <a:t>Evaluate the effect of targeted promotions</a:t>
            </a:r>
            <a:r>
              <a:rPr lang="en-US" sz="1000" dirty="0"/>
              <a:t> on demand, especially for casual users.</a:t>
            </a:r>
          </a:p>
          <a:p>
            <a:r>
              <a:rPr lang="en-US" sz="1000" dirty="0"/>
              <a:t>Consider implementing a </a:t>
            </a:r>
            <a:r>
              <a:rPr lang="en-US" sz="1000" b="1" dirty="0"/>
              <a:t>location-based bike distribution system</a:t>
            </a:r>
            <a:r>
              <a:rPr lang="en-US" sz="1000" dirty="0"/>
              <a:t> to </a:t>
            </a:r>
            <a:r>
              <a:rPr lang="en-US" sz="1000" dirty="0" err="1"/>
              <a:t>maximise</a:t>
            </a:r>
            <a:r>
              <a:rPr lang="en-US" sz="1000" dirty="0"/>
              <a:t> revenue opportunities and reduce missed rentals.</a:t>
            </a:r>
          </a:p>
          <a:p>
            <a:pPr marL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4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Executive Summary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000" b="1" dirty="0"/>
              <a:t>Objective</a:t>
            </a:r>
            <a:r>
              <a:rPr lang="en-GB" sz="1000" dirty="0"/>
              <a:t>:</a:t>
            </a:r>
          </a:p>
          <a:p>
            <a:r>
              <a:rPr lang="en-GB" sz="1000" dirty="0"/>
              <a:t>Find  relationships between time, weather and other data on the demand of bike rentals.</a:t>
            </a:r>
          </a:p>
          <a:p>
            <a:r>
              <a:rPr lang="en-GB" sz="1000" dirty="0"/>
              <a:t>Create predictions for  a 4-week period based on these features including engineered features.</a:t>
            </a:r>
          </a:p>
          <a:p>
            <a:pPr marL="0" indent="0">
              <a:buNone/>
            </a:pPr>
            <a:r>
              <a:rPr lang="en-GB" sz="1000" b="1" dirty="0"/>
              <a:t>Key Findings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Hour of day has the greatest effect on the rentals.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Ratio of registered to casual is less on weekends and also less in non-working hours.</a:t>
            </a:r>
          </a:p>
          <a:p>
            <a:r>
              <a:rPr lang="en-GB" sz="1000" dirty="0"/>
              <a:t>Baseline model with no feature engineering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Predictive modelling (</a:t>
            </a:r>
            <a:r>
              <a:rPr lang="en-GB" sz="1000" dirty="0" err="1"/>
              <a:t>LightGBM</a:t>
            </a:r>
            <a:r>
              <a:rPr lang="en-GB" sz="1000" dirty="0"/>
              <a:t>) for rentals achieved an RMSE of 57.8 after feature engineering, recursive elimination of features and model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Holiday data seemed to not have an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Casual users more influenced by weather and weekends — opportunity to target them differently with promotions.</a:t>
            </a:r>
          </a:p>
          <a:p>
            <a:pPr marL="0" indent="0">
              <a:buNone/>
            </a:pPr>
            <a:r>
              <a:rPr lang="en-GB" sz="1000" b="1" dirty="0"/>
              <a:t>Recommendations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More analysis into registered and casual users. Promotions and other data could offer more insight into any anomalies and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Inclusion of new features such as price of rental, payday, alternative transportation cost, fuel costs, vehicle taxes, congestion charges i.e. ULEZ enforcement in London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Investigation of the quality of some features. Holidays didn’t seem to have an effect - maybe this data is wrong.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Location data of rentals – planning how many bikes in each location – can calculate missed revenue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D92CC-C42C-82FA-E175-364AB8D7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3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93E21C-00CD-6560-87FE-250BB7695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088" y="1902656"/>
            <a:ext cx="4180953" cy="44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000" b="1" dirty="0"/>
              <a:t>Dataset Details</a:t>
            </a:r>
            <a:r>
              <a:rPr lang="en-GB" sz="1000" dirty="0"/>
              <a:t>:</a:t>
            </a:r>
          </a:p>
          <a:p>
            <a:r>
              <a:rPr lang="en-GB" sz="1000" dirty="0"/>
              <a:t>Columns: 17, Rows: </a:t>
            </a:r>
            <a:r>
              <a:rPr lang="en-GB" sz="1000" b="0" i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17379</a:t>
            </a:r>
            <a:r>
              <a:rPr lang="en-GB" sz="1000" dirty="0"/>
              <a:t> </a:t>
            </a:r>
          </a:p>
          <a:p>
            <a:r>
              <a:rPr lang="en-GB" sz="1000" dirty="0"/>
              <a:t>No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dteday</a:t>
            </a:r>
            <a:r>
              <a:rPr lang="en-US" altLang="en-US" sz="1000" dirty="0"/>
              <a:t> –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season</a:t>
            </a:r>
            <a:r>
              <a:rPr lang="en-US" altLang="en-US" sz="1000" dirty="0"/>
              <a:t> – Season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1: Spring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2: Summer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3: 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4: Winter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yr</a:t>
            </a:r>
            <a:r>
              <a:rPr lang="en-US" altLang="en-US" sz="1000" dirty="0"/>
              <a:t> – Year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0: 2011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1: 2012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mnth</a:t>
            </a:r>
            <a:r>
              <a:rPr lang="en-US" altLang="en-US" sz="1000" dirty="0"/>
              <a:t> – Month (1 to 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hr</a:t>
            </a:r>
            <a:r>
              <a:rPr lang="en-US" altLang="en-US" sz="1000" dirty="0"/>
              <a:t> – Hour (0 to 23)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holiday</a:t>
            </a:r>
            <a:r>
              <a:rPr lang="en-US" altLang="en-US" sz="1000" dirty="0"/>
              <a:t> – Whether the day is a holiday or not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day_of_week</a:t>
            </a:r>
            <a:r>
              <a:rPr lang="en-US" altLang="en-US" sz="1000" b="1" dirty="0"/>
              <a:t> </a:t>
            </a:r>
            <a:r>
              <a:rPr lang="en-US" altLang="en-US" sz="1000" dirty="0"/>
              <a:t>– Day of the week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workingday</a:t>
            </a:r>
            <a:r>
              <a:rPr lang="en-US" altLang="en-US" sz="1000" dirty="0"/>
              <a:t> – If the day is neither weekend nor holiday = 1, otherwise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C82AB-EC4D-1C61-7D92-08BF49129616}"/>
              </a:ext>
            </a:extLst>
          </p:cNvPr>
          <p:cNvSpPr txBox="1">
            <a:spLocks/>
          </p:cNvSpPr>
          <p:nvPr/>
        </p:nvSpPr>
        <p:spPr>
          <a:xfrm>
            <a:off x="5382830" y="190265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 err="1"/>
              <a:t>weathersit</a:t>
            </a:r>
            <a:r>
              <a:rPr lang="en-US" altLang="en-US" sz="1100" dirty="0"/>
              <a:t> – Weather situation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1: Clear, Few clouds, Partly cloudy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2: Mist + Cloudy, Mist + Broken clouds, Mist + Few clouds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3: Light Snow, Light Rain + Thunderstorm + Scattered clouds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4: Heavy Rain + Ice Pellets + Thunderstorm + Mist, Snow + Fog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temp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temperature in Celsius (divided by 41)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 err="1"/>
              <a:t>atemp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feeling temperature in Celsius (divided by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hum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humidity (divided by 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windspeed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wind speed (divided by 67)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casual</a:t>
            </a:r>
            <a:r>
              <a:rPr lang="en-US" altLang="en-US" sz="1100" dirty="0"/>
              <a:t> – Count of casual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registered</a:t>
            </a:r>
            <a:r>
              <a:rPr lang="en-US" altLang="en-US" sz="1100" dirty="0"/>
              <a:t> – Count of registered users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20998-4A5E-53A2-5F1A-0C7756D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80" y="4981846"/>
            <a:ext cx="5831720" cy="14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50E34-A46A-0EC0-D75C-F92A64D8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B722C3-28C3-369D-9C98-A3CFF44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D64D8-E816-8A07-14B0-FF4ACD4503CD}"/>
              </a:ext>
            </a:extLst>
          </p:cNvPr>
          <p:cNvSpPr txBox="1">
            <a:spLocks/>
          </p:cNvSpPr>
          <p:nvPr/>
        </p:nvSpPr>
        <p:spPr>
          <a:xfrm>
            <a:off x="804672" y="2421682"/>
            <a:ext cx="4133360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dirty="0">
                <a:solidFill>
                  <a:schemeClr val="tx2"/>
                </a:solidFill>
              </a:rPr>
              <a:t>Count, Registered and Casual are ‘right skewed’</a:t>
            </a:r>
          </a:p>
          <a:p>
            <a:pPr marL="0"/>
            <a:r>
              <a:rPr lang="en-US" sz="1800" dirty="0">
                <a:solidFill>
                  <a:schemeClr val="tx2"/>
                </a:solidFill>
              </a:rPr>
              <a:t>Weather features are </a:t>
            </a:r>
            <a:r>
              <a:rPr lang="en-US" sz="1800" dirty="0" err="1">
                <a:solidFill>
                  <a:schemeClr val="tx2"/>
                </a:solidFill>
              </a:rPr>
              <a:t>normalised</a:t>
            </a:r>
            <a:r>
              <a:rPr lang="en-US" sz="1800" dirty="0">
                <a:solidFill>
                  <a:schemeClr val="tx2"/>
                </a:solidFill>
              </a:rPr>
              <a:t> - windspeed is a bit skewed.</a:t>
            </a:r>
          </a:p>
          <a:p>
            <a:pPr marL="0"/>
            <a:r>
              <a:rPr lang="en-US" sz="1800" dirty="0">
                <a:solidFill>
                  <a:schemeClr val="tx2"/>
                </a:solidFill>
              </a:rPr>
              <a:t>Windspeed also appears to miss some data – possibly the sensitivity of the measuring equipment?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49C0CA-95F7-DBFF-BDA2-300D6A87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95" y="320823"/>
            <a:ext cx="2913954" cy="3872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B8B54-1420-86A9-9AD4-E5F0CA63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22" y="400556"/>
            <a:ext cx="2803237" cy="3712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0339C5-D6AE-4669-3DD8-F0D25D7B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49" y="4241326"/>
            <a:ext cx="3110647" cy="199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360AE-B7AF-2B72-3203-AF39C976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916" y="4241326"/>
            <a:ext cx="3110647" cy="1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F9DF7-F8EA-99FB-E25C-D9E6C34B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2BCF-6BF3-EFD5-C99F-EE5099BC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GB" sz="3600"/>
              <a:t>Target Variable - 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5EC47-5BFB-36F5-E1B1-844DB7F9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2671"/>
            <a:ext cx="3335789" cy="213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9B4E4-4EDC-1A7D-7497-2E33288B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726468"/>
            <a:ext cx="3336953" cy="212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AA118-B64A-8CA1-251D-E04B3D37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56" y="730639"/>
            <a:ext cx="3336953" cy="21189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7E80E-4C33-A8D0-7841-5B455342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The target count was ‘right skewed’</a:t>
            </a:r>
          </a:p>
          <a:p>
            <a:r>
              <a:rPr lang="en-GB" sz="1600" dirty="0"/>
              <a:t>Many models, particularly linear regression, perform better with normally distributed data.</a:t>
            </a:r>
          </a:p>
          <a:p>
            <a:r>
              <a:rPr lang="en-GB" sz="1600" dirty="0"/>
              <a:t>A logarithmic transformation is often used but I decided to use a box cox as it approximated normality better.</a:t>
            </a:r>
          </a:p>
          <a:p>
            <a:r>
              <a:rPr lang="en-GB" sz="1600" dirty="0"/>
              <a:t>Normality is not crucial for tree-based models, but it can still be helpful for model interpretability and for testing other regressors.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409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Yearly Profile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500"/>
              <a:t>Yearly Seasonality</a:t>
            </a:r>
          </a:p>
          <a:p>
            <a:r>
              <a:rPr lang="en-GB" sz="1500"/>
              <a:t>Increase over hotter parts of year.</a:t>
            </a:r>
          </a:p>
          <a:p>
            <a:r>
              <a:rPr lang="en-GB" sz="1500"/>
              <a:t>Large effects from Christmas</a:t>
            </a:r>
          </a:p>
          <a:p>
            <a:r>
              <a:rPr lang="en-GB" sz="1500"/>
              <a:t>Holidays do not seem to line up with any peaks</a:t>
            </a:r>
          </a:p>
          <a:p>
            <a:r>
              <a:rPr lang="en-GB" sz="1500"/>
              <a:t>A few potential anomalies/big swings </a:t>
            </a:r>
          </a:p>
          <a:p>
            <a:pPr lvl="1"/>
            <a:r>
              <a:rPr lang="en-GB" sz="1500"/>
              <a:t>April large swing – possible data logged on wrong day?)</a:t>
            </a:r>
          </a:p>
          <a:p>
            <a:pPr lvl="1"/>
            <a:r>
              <a:rPr lang="en-GB" sz="1500"/>
              <a:t>November Two outliers align, maybe planned outage? Or a holiday which isn’t marked?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1E616-9099-3086-EF95-134C81D6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7589"/>
            <a:ext cx="6903720" cy="33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474F-5DB4-418A-9F5D-C1D1C344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4620-32DE-0FB7-5DD6-B75470FF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16" y="40690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More Time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909A-9B49-B482-8295-4FC3F5E5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40" y="1942765"/>
            <a:ext cx="5311199" cy="1641716"/>
          </a:xfrm>
        </p:spPr>
        <p:txBody>
          <a:bodyPr anchor="ctr">
            <a:normAutofit/>
          </a:bodyPr>
          <a:lstStyle/>
          <a:p>
            <a:r>
              <a:rPr lang="en-GB" sz="1300" dirty="0"/>
              <a:t>The ratio of registered to casual users increases in colder periods of the year.</a:t>
            </a:r>
          </a:p>
          <a:p>
            <a:r>
              <a:rPr lang="en-GB" sz="1300" dirty="0"/>
              <a:t>This suggests casual users are more dependent on weather and registered users are more dependent on commuting features.</a:t>
            </a:r>
          </a:p>
          <a:p>
            <a:r>
              <a:rPr lang="en-GB" sz="1300" dirty="0"/>
              <a:t>This is also demonstrated in the rush hour periods and weekend vs weekday comparisons.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35814-DEA7-7DFF-AD06-915DA89663F7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990D8-CD73-D7CC-3A3D-B4E731F7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1" y="3960662"/>
            <a:ext cx="5712082" cy="2319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F933D-48A7-9578-29A2-720D7602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9" y="1942765"/>
            <a:ext cx="5903115" cy="44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1" y="123172"/>
            <a:ext cx="4357104" cy="1535865"/>
          </a:xfrm>
        </p:spPr>
        <p:txBody>
          <a:bodyPr>
            <a:normAutofit/>
          </a:bodyPr>
          <a:lstStyle/>
          <a:p>
            <a:r>
              <a:rPr lang="en-GB" sz="3200" dirty="0"/>
              <a:t>Hourly Profile of Collisions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6465-CB48-6A41-3169-7CF0ACBB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20" y="163518"/>
            <a:ext cx="6422046" cy="380888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D37E-6075-5D93-1EC8-E93707E2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39"/>
            <a:ext cx="4275667" cy="4409124"/>
          </a:xfrm>
        </p:spPr>
        <p:txBody>
          <a:bodyPr>
            <a:normAutofit/>
          </a:bodyPr>
          <a:lstStyle/>
          <a:p>
            <a:r>
              <a:rPr lang="en-GB" sz="1800" dirty="0"/>
              <a:t>Clear trend for working days with two peaks around rush hours.</a:t>
            </a:r>
          </a:p>
          <a:p>
            <a:r>
              <a:rPr lang="en-GB" sz="1800" dirty="0"/>
              <a:t>Saturday and Sunday more smoothed and less travel.</a:t>
            </a:r>
          </a:p>
          <a:p>
            <a:r>
              <a:rPr lang="en-GB" sz="1800" dirty="0"/>
              <a:t>Higher Peak for afternoon maybe work fatigue.</a:t>
            </a:r>
          </a:p>
          <a:p>
            <a:r>
              <a:rPr lang="en-GB" sz="1800" dirty="0"/>
              <a:t>It would be interesting to see before and after covid difference in profiles due to work from home.</a:t>
            </a:r>
          </a:p>
          <a:p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A5C42-51D4-16A5-52C2-8068FB63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19" y="4143250"/>
            <a:ext cx="6115877" cy="24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Weather and Season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Warmer Seasons = greater demand</a:t>
            </a:r>
          </a:p>
          <a:p>
            <a:r>
              <a:rPr lang="en-GB" sz="2000" dirty="0"/>
              <a:t>Nicer weather = greater demand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4B5F7-EAF6-C624-BB51-A50BA854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18" y="581892"/>
            <a:ext cx="3178242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880B-579F-2095-4F28-0783D2AC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31" y="3707894"/>
            <a:ext cx="295455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1577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Office Theme</vt:lpstr>
      <vt:lpstr>Bike Sharing Analysis and Modelling</vt:lpstr>
      <vt:lpstr>Executive Summary</vt:lpstr>
      <vt:lpstr>Data Overview</vt:lpstr>
      <vt:lpstr>Data Overview</vt:lpstr>
      <vt:lpstr>Target Variable - Count</vt:lpstr>
      <vt:lpstr>Yearly Profile</vt:lpstr>
      <vt:lpstr>More Time Profiles</vt:lpstr>
      <vt:lpstr>Hourly Profile of Collisions</vt:lpstr>
      <vt:lpstr>Weather and Season</vt:lpstr>
      <vt:lpstr>Feature Engineering</vt:lpstr>
      <vt:lpstr>Shap analysis</vt:lpstr>
      <vt:lpstr>Feature Reduction with SHAP</vt:lpstr>
      <vt:lpstr>Hyperparameter Optimisations</vt:lpstr>
      <vt:lpstr>Final Model Results</vt:lpstr>
      <vt:lpstr>Final Model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Rosen</cp:lastModifiedBy>
  <cp:revision>74</cp:revision>
  <dcterms:created xsi:type="dcterms:W3CDTF">2025-03-11T09:36:56Z</dcterms:created>
  <dcterms:modified xsi:type="dcterms:W3CDTF">2025-03-11T22:37:17Z</dcterms:modified>
</cp:coreProperties>
</file>