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73" r:id="rId6"/>
    <p:sldId id="263" r:id="rId7"/>
    <p:sldId id="270" r:id="rId8"/>
    <p:sldId id="269" r:id="rId9"/>
    <p:sldId id="264" r:id="rId10"/>
    <p:sldId id="265" r:id="rId11"/>
    <p:sldId id="266" r:id="rId12"/>
    <p:sldId id="268" r:id="rId13"/>
    <p:sldId id="267" r:id="rId14"/>
    <p:sldId id="271" r:id="rId15"/>
    <p:sldId id="272" r:id="rId16"/>
    <p:sldId id="274" r:id="rId17"/>
    <p:sldId id="278" r:id="rId18"/>
    <p:sldId id="279" r:id="rId19"/>
    <p:sldId id="275" r:id="rId20"/>
    <p:sldId id="276" r:id="rId21"/>
    <p:sldId id="27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s desrouleaux" userId="bced4850474a071f" providerId="LiveId" clId="{2821D4C6-8716-4428-9C6C-3BD17DD4DB9E}"/>
    <pc:docChg chg="undo custSel addSld delSld modSld">
      <pc:chgData name="lens desrouleaux" userId="bced4850474a071f" providerId="LiveId" clId="{2821D4C6-8716-4428-9C6C-3BD17DD4DB9E}" dt="2020-05-06T13:55:42.495" v="311" actId="478"/>
      <pc:docMkLst>
        <pc:docMk/>
      </pc:docMkLst>
      <pc:sldChg chg="modSp">
        <pc:chgData name="lens desrouleaux" userId="bced4850474a071f" providerId="LiveId" clId="{2821D4C6-8716-4428-9C6C-3BD17DD4DB9E}" dt="2020-05-05T22:58:02.971" v="13" actId="27636"/>
        <pc:sldMkLst>
          <pc:docMk/>
          <pc:sldMk cId="528039192" sldId="260"/>
        </pc:sldMkLst>
        <pc:spChg chg="mod">
          <ac:chgData name="lens desrouleaux" userId="bced4850474a071f" providerId="LiveId" clId="{2821D4C6-8716-4428-9C6C-3BD17DD4DB9E}" dt="2020-05-05T22:58:02.971" v="13" actId="27636"/>
          <ac:spMkLst>
            <pc:docMk/>
            <pc:sldMk cId="528039192" sldId="260"/>
            <ac:spMk id="3" creationId="{C53590E8-7A8C-4DDB-9C33-88FA2382EDC7}"/>
          </ac:spMkLst>
        </pc:spChg>
      </pc:sldChg>
      <pc:sldChg chg="add del">
        <pc:chgData name="lens desrouleaux" userId="bced4850474a071f" providerId="LiveId" clId="{2821D4C6-8716-4428-9C6C-3BD17DD4DB9E}" dt="2020-05-05T17:30:03.527" v="1" actId="2696"/>
        <pc:sldMkLst>
          <pc:docMk/>
          <pc:sldMk cId="173316876" sldId="274"/>
        </pc:sldMkLst>
      </pc:sldChg>
      <pc:sldChg chg="addSp delSp modSp add del">
        <pc:chgData name="lens desrouleaux" userId="bced4850474a071f" providerId="LiveId" clId="{2821D4C6-8716-4428-9C6C-3BD17DD4DB9E}" dt="2020-05-05T22:17:25.470" v="6" actId="2696"/>
        <pc:sldMkLst>
          <pc:docMk/>
          <pc:sldMk cId="702450594" sldId="274"/>
        </pc:sldMkLst>
        <pc:picChg chg="add del mod">
          <ac:chgData name="lens desrouleaux" userId="bced4850474a071f" providerId="LiveId" clId="{2821D4C6-8716-4428-9C6C-3BD17DD4DB9E}" dt="2020-05-05T22:17:21.620" v="5" actId="478"/>
          <ac:picMkLst>
            <pc:docMk/>
            <pc:sldMk cId="702450594" sldId="274"/>
            <ac:picMk id="4" creationId="{7DF730B6-2302-47B5-B8E6-C20F70809D12}"/>
          </ac:picMkLst>
        </pc:picChg>
      </pc:sldChg>
      <pc:sldChg chg="delSp modSp">
        <pc:chgData name="lens desrouleaux" userId="bced4850474a071f" providerId="LiveId" clId="{2821D4C6-8716-4428-9C6C-3BD17DD4DB9E}" dt="2020-05-06T13:55:42.495" v="311" actId="478"/>
        <pc:sldMkLst>
          <pc:docMk/>
          <pc:sldMk cId="4255159898" sldId="274"/>
        </pc:sldMkLst>
        <pc:spChg chg="del mod">
          <ac:chgData name="lens desrouleaux" userId="bced4850474a071f" providerId="LiveId" clId="{2821D4C6-8716-4428-9C6C-3BD17DD4DB9E}" dt="2020-05-06T13:55:42.495" v="311" actId="478"/>
          <ac:spMkLst>
            <pc:docMk/>
            <pc:sldMk cId="4255159898" sldId="274"/>
            <ac:spMk id="3" creationId="{D4F22C95-A85E-4F8F-8029-11045964870E}"/>
          </ac:spMkLst>
        </pc:spChg>
      </pc:sldChg>
      <pc:sldChg chg="addSp delSp modSp add">
        <pc:chgData name="lens desrouleaux" userId="bced4850474a071f" providerId="LiveId" clId="{2821D4C6-8716-4428-9C6C-3BD17DD4DB9E}" dt="2020-05-06T13:51:10.552" v="309" actId="1076"/>
        <pc:sldMkLst>
          <pc:docMk/>
          <pc:sldMk cId="4249760957" sldId="278"/>
        </pc:sldMkLst>
        <pc:spChg chg="mod">
          <ac:chgData name="lens desrouleaux" userId="bced4850474a071f" providerId="LiveId" clId="{2821D4C6-8716-4428-9C6C-3BD17DD4DB9E}" dt="2020-05-06T13:35:29.943" v="25" actId="20577"/>
          <ac:spMkLst>
            <pc:docMk/>
            <pc:sldMk cId="4249760957" sldId="278"/>
            <ac:spMk id="2" creationId="{176924C0-7D44-4B93-B831-DC500962A6CD}"/>
          </ac:spMkLst>
        </pc:spChg>
        <pc:spChg chg="mod">
          <ac:chgData name="lens desrouleaux" userId="bced4850474a071f" providerId="LiveId" clId="{2821D4C6-8716-4428-9C6C-3BD17DD4DB9E}" dt="2020-05-06T13:40:04.675" v="99" actId="20577"/>
          <ac:spMkLst>
            <pc:docMk/>
            <pc:sldMk cId="4249760957" sldId="278"/>
            <ac:spMk id="3" creationId="{AAD09C5D-78E3-4196-B21F-A33836BCEAE2}"/>
          </ac:spMkLst>
        </pc:spChg>
        <pc:picChg chg="add del mod">
          <ac:chgData name="lens desrouleaux" userId="bced4850474a071f" providerId="LiveId" clId="{2821D4C6-8716-4428-9C6C-3BD17DD4DB9E}" dt="2020-05-06T13:36:53.635" v="66" actId="478"/>
          <ac:picMkLst>
            <pc:docMk/>
            <pc:sldMk cId="4249760957" sldId="278"/>
            <ac:picMk id="5" creationId="{0C39765C-0A01-4D52-8A98-0788377D0BAE}"/>
          </ac:picMkLst>
        </pc:picChg>
        <pc:picChg chg="add mod">
          <ac:chgData name="lens desrouleaux" userId="bced4850474a071f" providerId="LiveId" clId="{2821D4C6-8716-4428-9C6C-3BD17DD4DB9E}" dt="2020-05-06T13:51:10.552" v="309" actId="1076"/>
          <ac:picMkLst>
            <pc:docMk/>
            <pc:sldMk cId="4249760957" sldId="278"/>
            <ac:picMk id="7" creationId="{71DEC291-A9DC-47B3-B886-ED575DE539C1}"/>
          </ac:picMkLst>
        </pc:picChg>
        <pc:picChg chg="add mod">
          <ac:chgData name="lens desrouleaux" userId="bced4850474a071f" providerId="LiveId" clId="{2821D4C6-8716-4428-9C6C-3BD17DD4DB9E}" dt="2020-05-06T13:51:08.221" v="308" actId="1076"/>
          <ac:picMkLst>
            <pc:docMk/>
            <pc:sldMk cId="4249760957" sldId="278"/>
            <ac:picMk id="9" creationId="{5941CB7E-5754-4BBE-AD7E-13C137AB6F1F}"/>
          </ac:picMkLst>
        </pc:picChg>
      </pc:sldChg>
      <pc:sldChg chg="addSp delSp modSp add">
        <pc:chgData name="lens desrouleaux" userId="bced4850474a071f" providerId="LiveId" clId="{2821D4C6-8716-4428-9C6C-3BD17DD4DB9E}" dt="2020-05-06T13:47:18.472" v="296" actId="20577"/>
        <pc:sldMkLst>
          <pc:docMk/>
          <pc:sldMk cId="4261947496" sldId="279"/>
        </pc:sldMkLst>
        <pc:spChg chg="mod">
          <ac:chgData name="lens desrouleaux" userId="bced4850474a071f" providerId="LiveId" clId="{2821D4C6-8716-4428-9C6C-3BD17DD4DB9E}" dt="2020-05-06T13:40:13.391" v="120" actId="20577"/>
          <ac:spMkLst>
            <pc:docMk/>
            <pc:sldMk cId="4261947496" sldId="279"/>
            <ac:spMk id="2" creationId="{5338D0BE-7C8D-49C2-AB9B-3DFBDE875EDD}"/>
          </ac:spMkLst>
        </pc:spChg>
        <pc:spChg chg="del">
          <ac:chgData name="lens desrouleaux" userId="bced4850474a071f" providerId="LiveId" clId="{2821D4C6-8716-4428-9C6C-3BD17DD4DB9E}" dt="2020-05-06T13:40:27.196" v="121" actId="931"/>
          <ac:spMkLst>
            <pc:docMk/>
            <pc:sldMk cId="4261947496" sldId="279"/>
            <ac:spMk id="3" creationId="{C0A846CC-F75E-467D-8FC8-19E1C3D54282}"/>
          </ac:spMkLst>
        </pc:spChg>
        <pc:spChg chg="add del mod">
          <ac:chgData name="lens desrouleaux" userId="bced4850474a071f" providerId="LiveId" clId="{2821D4C6-8716-4428-9C6C-3BD17DD4DB9E}" dt="2020-05-06T13:47:18.472" v="296" actId="20577"/>
          <ac:spMkLst>
            <pc:docMk/>
            <pc:sldMk cId="4261947496" sldId="279"/>
            <ac:spMk id="9" creationId="{3294A150-63BD-48A4-8574-CD572D2733D0}"/>
          </ac:spMkLst>
        </pc:spChg>
        <pc:picChg chg="add del mod">
          <ac:chgData name="lens desrouleaux" userId="bced4850474a071f" providerId="LiveId" clId="{2821D4C6-8716-4428-9C6C-3BD17DD4DB9E}" dt="2020-05-06T13:40:36.274" v="124" actId="478"/>
          <ac:picMkLst>
            <pc:docMk/>
            <pc:sldMk cId="4261947496" sldId="279"/>
            <ac:picMk id="7" creationId="{D26729E4-661F-4697-835C-3D85E05D3E38}"/>
          </ac:picMkLst>
        </pc:picChg>
        <pc:picChg chg="add del mod">
          <ac:chgData name="lens desrouleaux" userId="bced4850474a071f" providerId="LiveId" clId="{2821D4C6-8716-4428-9C6C-3BD17DD4DB9E}" dt="2020-05-06T13:41:51.190" v="130" actId="931"/>
          <ac:picMkLst>
            <pc:docMk/>
            <pc:sldMk cId="4261947496" sldId="279"/>
            <ac:picMk id="11" creationId="{C905E9B2-D792-4371-8504-EBD7CC3DD433}"/>
          </ac:picMkLst>
        </pc:picChg>
        <pc:picChg chg="add mod">
          <ac:chgData name="lens desrouleaux" userId="bced4850474a071f" providerId="LiveId" clId="{2821D4C6-8716-4428-9C6C-3BD17DD4DB9E}" dt="2020-05-06T13:43:02.173" v="289" actId="1076"/>
          <ac:picMkLst>
            <pc:docMk/>
            <pc:sldMk cId="4261947496" sldId="279"/>
            <ac:picMk id="13" creationId="{5084F8A0-A052-49E4-B126-A4F933BB3372}"/>
          </ac:picMkLst>
        </pc:picChg>
      </pc:sldChg>
    </pc:docChg>
  </pc:docChgLst>
  <pc:docChgLst>
    <pc:chgData name="lens desrouleaux" userId="bced4850474a071f" providerId="LiveId" clId="{CF0C12BA-93A8-4B03-9C08-CFCF0C463A0F}"/>
    <pc:docChg chg="modSld">
      <pc:chgData name="lens desrouleaux" userId="bced4850474a071f" providerId="LiveId" clId="{CF0C12BA-93A8-4B03-9C08-CFCF0C463A0F}" dt="2020-04-26T23:08:34.538" v="1" actId="20577"/>
      <pc:docMkLst>
        <pc:docMk/>
      </pc:docMkLst>
      <pc:sldChg chg="modSp">
        <pc:chgData name="lens desrouleaux" userId="bced4850474a071f" providerId="LiveId" clId="{CF0C12BA-93A8-4B03-9C08-CFCF0C463A0F}" dt="2020-04-26T23:08:34.538" v="1" actId="20577"/>
        <pc:sldMkLst>
          <pc:docMk/>
          <pc:sldMk cId="3524278443" sldId="273"/>
        </pc:sldMkLst>
        <pc:spChg chg="mod">
          <ac:chgData name="lens desrouleaux" userId="bced4850474a071f" providerId="LiveId" clId="{CF0C12BA-93A8-4B03-9C08-CFCF0C463A0F}" dt="2020-04-26T23:08:34.538" v="1" actId="20577"/>
          <ac:spMkLst>
            <pc:docMk/>
            <pc:sldMk cId="3524278443" sldId="273"/>
            <ac:spMk id="18" creationId="{24E383C5-C77D-46A2-A7E4-90E5E36B3D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280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4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0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DD10FF-DC07-4C62-BBAA-7CFCFADD61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A446-B7C1-44ED-B4B4-463A42BA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98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cluster.KMeans.html" TargetMode="External"/><Relationship Id="rId3" Type="http://schemas.openxmlformats.org/officeDocument/2006/relationships/hyperlink" Target="https://medium.com/@rishit.dagli/build-k-means-from-scratch-in-python-e46bf68aa875" TargetMode="External"/><Relationship Id="rId7" Type="http://schemas.openxmlformats.org/officeDocument/2006/relationships/hyperlink" Target="https://www.youtube.com/watch?v=f79MRyMsjrQ" TargetMode="External"/><Relationship Id="rId2" Type="http://schemas.openxmlformats.org/officeDocument/2006/relationships/hyperlink" Target="https://theory.stanford.edu/~sergei/papers/kMeans-soc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bpython.com/wsl-python.html" TargetMode="External"/><Relationship Id="rId5" Type="http://schemas.openxmlformats.org/officeDocument/2006/relationships/hyperlink" Target="https://www.kaggle.com/stefanoleone992/fifa-20-complete-player-dataset#players_20.csv" TargetMode="External"/><Relationship Id="rId4" Type="http://schemas.openxmlformats.org/officeDocument/2006/relationships/hyperlink" Target="https://towardsdatascience.com/pca-using-python-scikit-learn-e653f8989e6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DB28-82D2-4966-86B8-FB5F56A35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6E6B9-0310-414E-8047-1910EBCEF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Lens Desrouleaux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606D-B338-492E-A07F-7CA658BF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Maximums For Each Cluster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4C267E-3D34-4D0B-903F-D3D9EA0DD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085" y="2051183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F78BE-3FF9-4CEC-A2C6-9171783F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5118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3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A786-5ECA-4C1B-AD88-AA1B1A42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Minimums for each Cluster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12F623-03DD-4D61-B443-A1FFA4A15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737" y="2097088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EBE97-90BD-467A-B42B-7B55DA0C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10" y="209708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0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F41E-659A-4BA7-807F-E873B733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in Cluster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20FD-AAE7-4CD1-966F-699910C8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Significantly better in tackling</a:t>
            </a:r>
          </a:p>
          <a:p>
            <a:r>
              <a:rPr lang="en-US" sz="3600" dirty="0"/>
              <a:t>Significantly better in man marking</a:t>
            </a:r>
          </a:p>
          <a:p>
            <a:r>
              <a:rPr lang="en-US" sz="3600" dirty="0"/>
              <a:t>Much better in off-ball play</a:t>
            </a:r>
          </a:p>
          <a:p>
            <a:r>
              <a:rPr lang="en-US" sz="3600" dirty="0"/>
              <a:t>Better suited for defensive roles</a:t>
            </a:r>
          </a:p>
          <a:p>
            <a:r>
              <a:rPr lang="en-US" sz="3600" dirty="0"/>
              <a:t>More well-rounded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5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7E86-5300-4B80-81FD-C3BBC7A8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in Cluster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AE01-F335-449F-BC04-2EC6628A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Better shooters</a:t>
            </a:r>
          </a:p>
          <a:p>
            <a:r>
              <a:rPr lang="en-US" sz="3200" dirty="0"/>
              <a:t>Better long passers</a:t>
            </a:r>
          </a:p>
          <a:p>
            <a:r>
              <a:rPr lang="en-US" sz="3200" dirty="0"/>
              <a:t>Better passers overall</a:t>
            </a:r>
          </a:p>
          <a:p>
            <a:r>
              <a:rPr lang="en-US" sz="3200" dirty="0"/>
              <a:t>Better ball handlers</a:t>
            </a:r>
          </a:p>
          <a:p>
            <a:r>
              <a:rPr lang="en-US" sz="3200" dirty="0"/>
              <a:t>Faster but worse stamina</a:t>
            </a:r>
          </a:p>
          <a:p>
            <a:r>
              <a:rPr lang="en-US" sz="3200" dirty="0"/>
              <a:t>Better suited for offensive roles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66B-67E8-4D1F-8853-8DE1A1FA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FED9-AF6A-484D-BCBC-CCD9FF1B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Studying shopping habits and trends and grouping together similar consumers</a:t>
            </a:r>
          </a:p>
          <a:p>
            <a:r>
              <a:rPr lang="en-US" sz="2800" dirty="0"/>
              <a:t>Detecting bots</a:t>
            </a:r>
          </a:p>
          <a:p>
            <a:r>
              <a:rPr lang="en-US" sz="2800" dirty="0"/>
              <a:t>Group images</a:t>
            </a:r>
          </a:p>
          <a:p>
            <a:r>
              <a:rPr lang="en-US" sz="2800" dirty="0"/>
              <a:t>Identify groups in health monitoring</a:t>
            </a:r>
          </a:p>
          <a:p>
            <a:r>
              <a:rPr lang="en-US" sz="2800" dirty="0"/>
              <a:t>Grouping similar players in fantasy sports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9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652E-A05C-44D2-AE17-132CD7D4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D205-54C0-47A2-820D-5697E8F9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B599-ACD4-4921-AFF9-B9129567D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Additions	</a:t>
            </a:r>
          </a:p>
        </p:txBody>
      </p:sp>
    </p:spTree>
    <p:extLst>
      <p:ext uri="{BB962C8B-B14F-4D97-AF65-F5344CB8AC3E}">
        <p14:creationId xmlns:p14="http://schemas.microsoft.com/office/powerpoint/2010/main" val="425515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24C0-7D44-4B93-B831-DC500962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9C5D-78E3-4196-B21F-A33836BC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 of mass in a geometric object</a:t>
            </a:r>
          </a:p>
          <a:p>
            <a:r>
              <a:rPr lang="en-US" dirty="0"/>
              <a:t>The center of a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EC291-A9DC-47B3-B886-ED575DE5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8" y="3246409"/>
            <a:ext cx="4285764" cy="2974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1CB7E-5754-4BBE-AD7E-13C137AB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46409"/>
            <a:ext cx="4262412" cy="29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D0BE-7C8D-49C2-AB9B-3DFBDE87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centroids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94A150-63BD-48A4-8574-CD572D27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just like a mean in a normal set of data</a:t>
            </a:r>
          </a:p>
          <a:p>
            <a:r>
              <a:rPr lang="en-US" dirty="0"/>
              <a:t>Add all the samples belonging to that cluster</a:t>
            </a:r>
          </a:p>
          <a:p>
            <a:r>
              <a:rPr lang="en-US" dirty="0"/>
              <a:t>Divide by the number of samples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84F8A0-A052-49E4-B126-A4F933BB3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85" y="3914273"/>
            <a:ext cx="4644830" cy="13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BE0D-CB46-48E9-8FF9-FF927CDE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F212DD-D3C6-4345-8D94-DD2E54E3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Average:O</a:t>
            </a:r>
            <a:r>
              <a:rPr lang="en-US" dirty="0"/>
              <a:t>(</a:t>
            </a:r>
            <a:r>
              <a:rPr lang="en-US" dirty="0" err="1"/>
              <a:t>nik</a:t>
            </a:r>
            <a:r>
              <a:rPr lang="en-US" dirty="0"/>
              <a:t>)</a:t>
            </a:r>
          </a:p>
          <a:p>
            <a:r>
              <a:rPr lang="en-US" dirty="0"/>
              <a:t>Worst Case: O(n</a:t>
            </a:r>
            <a:r>
              <a:rPr lang="en-US" baseline="30000" dirty="0"/>
              <a:t>(k+2/d)</a:t>
            </a:r>
            <a:r>
              <a:rPr lang="en-US" dirty="0"/>
              <a:t>)</a:t>
            </a:r>
          </a:p>
          <a:p>
            <a:r>
              <a:rPr lang="en-US" dirty="0"/>
              <a:t>Worst case time complexity changes by dataset and implementation</a:t>
            </a:r>
          </a:p>
          <a:p>
            <a:r>
              <a:rPr lang="en-US" dirty="0"/>
              <a:t>Dependent on data size: n</a:t>
            </a:r>
          </a:p>
          <a:p>
            <a:r>
              <a:rPr lang="en-US" dirty="0"/>
              <a:t>Dependent on iterations: I</a:t>
            </a:r>
          </a:p>
          <a:p>
            <a:r>
              <a:rPr lang="en-US" dirty="0"/>
              <a:t>Dependent on clusters: k</a:t>
            </a:r>
          </a:p>
          <a:p>
            <a:r>
              <a:rPr lang="en-US" dirty="0"/>
              <a:t>Dependent on attributes/dimensionality: 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0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7304-34F3-409F-BED3-B61BE978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4053-1D07-4133-9482-560EB23E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Unsupervised MLA</a:t>
            </a:r>
          </a:p>
          <a:p>
            <a:r>
              <a:rPr lang="en-US" sz="3200" dirty="0"/>
              <a:t>Non-parametric method of clustering</a:t>
            </a:r>
          </a:p>
          <a:p>
            <a:r>
              <a:rPr lang="en-US" sz="3200" dirty="0"/>
              <a:t>Amount of clusters must be defined by programmer as it is not learned by the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8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7B8C-643F-4EFF-B3F3-4FF95A40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0A36-BA8F-4ED8-9C34-E533CBC0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4D722-8A2B-439E-BFB7-029EB8FA0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27" y="1214791"/>
            <a:ext cx="5958090" cy="50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3FB8-BC4E-4D75-A979-853D7116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Breakdown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BBBEC32-8C7C-49BE-986C-E09B1BC1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57" y="1415332"/>
            <a:ext cx="6245486" cy="4989950"/>
          </a:xfrm>
        </p:spPr>
      </p:pic>
    </p:spTree>
    <p:extLst>
      <p:ext uri="{BB962C8B-B14F-4D97-AF65-F5344CB8AC3E}">
        <p14:creationId xmlns:p14="http://schemas.microsoft.com/office/powerpoint/2010/main" val="3433481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D577-9982-4249-B41E-7021750B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90E8-7A8C-4DDB-9C33-88FA2382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Arthur, David, and Sergei </a:t>
            </a:r>
            <a:r>
              <a:rPr lang="en-US" dirty="0" err="1"/>
              <a:t>Vassilvitskii</a:t>
            </a:r>
            <a:r>
              <a:rPr lang="en-US" dirty="0"/>
              <a:t>. How Slow is the K-Means Method?, Stanford. </a:t>
            </a:r>
            <a:r>
              <a:rPr lang="en-US" u="sng" dirty="0">
                <a:hlinkClick r:id="rId2"/>
              </a:rPr>
              <a:t>https://theory.stanford.edu/~sergei/papers/kMeans-socg.pdf</a:t>
            </a:r>
            <a:endParaRPr lang="en-US" dirty="0"/>
          </a:p>
          <a:p>
            <a:r>
              <a:rPr lang="en-US" dirty="0" err="1"/>
              <a:t>Dagli</a:t>
            </a:r>
            <a:r>
              <a:rPr lang="en-US" dirty="0"/>
              <a:t>, </a:t>
            </a:r>
            <a:r>
              <a:rPr lang="en-US" dirty="0" err="1"/>
              <a:t>Rishit</a:t>
            </a:r>
            <a:r>
              <a:rPr lang="en-US" dirty="0"/>
              <a:t>. "Build K-Means from Scratch in Python." Medium, Oct 29, 2019. </a:t>
            </a:r>
            <a:r>
              <a:rPr lang="en-US" u="sng" dirty="0">
                <a:hlinkClick r:id="rId3"/>
              </a:rPr>
              <a:t>https://medium.com/@rishit.dagli/build-k-means-from-scratch-in-python-e46bf68aa875</a:t>
            </a:r>
            <a:endParaRPr lang="en-US" dirty="0"/>
          </a:p>
          <a:p>
            <a:r>
              <a:rPr lang="en-US" dirty="0" err="1"/>
              <a:t>Galarnyk</a:t>
            </a:r>
            <a:r>
              <a:rPr lang="en-US" dirty="0"/>
              <a:t>, Michael. "PCA using Python (</a:t>
            </a:r>
            <a:r>
              <a:rPr lang="en-US" dirty="0" err="1"/>
              <a:t>Scikit</a:t>
            </a:r>
            <a:r>
              <a:rPr lang="en-US" dirty="0"/>
              <a:t>-Learn)." Towards Data Science, Dec 7, 2017. </a:t>
            </a:r>
          </a:p>
          <a:p>
            <a:r>
              <a:rPr lang="en-US" u="sng" dirty="0">
                <a:hlinkClick r:id="rId4"/>
              </a:rPr>
              <a:t>https://towardsdatascience.com/pca-using-python-scikit-learn-e653f8989e60</a:t>
            </a:r>
            <a:endParaRPr lang="en-US" u="sng" dirty="0"/>
          </a:p>
          <a:p>
            <a:r>
              <a:rPr lang="en-US" dirty="0" err="1"/>
              <a:t>Halthor</a:t>
            </a:r>
            <a:r>
              <a:rPr lang="en-US" dirty="0"/>
              <a:t>, Ajay. </a:t>
            </a:r>
            <a:r>
              <a:rPr lang="en-US" i="1" dirty="0"/>
              <a:t>K-Means Clustering - EXPLAINED!</a:t>
            </a:r>
            <a:r>
              <a:rPr lang="en-US" dirty="0"/>
              <a:t>. 2018, https://www.youtube.com/watch?v=O6b2L_lYH9k.</a:t>
            </a:r>
          </a:p>
          <a:p>
            <a:r>
              <a:rPr lang="en-US" dirty="0"/>
              <a:t>Leone, Stefano. "FIFA 20 Complete Player Dataset.", Sep 26, 2019, </a:t>
            </a:r>
            <a:r>
              <a:rPr lang="en-US" u="sng" dirty="0">
                <a:hlinkClick r:id="rId5"/>
              </a:rPr>
              <a:t>https://www.kaggle.com/stefanoleone992/fifa-20-complete-player-dataset#players_20.csv</a:t>
            </a:r>
            <a:r>
              <a:rPr lang="en-US" dirty="0"/>
              <a:t>.</a:t>
            </a:r>
          </a:p>
          <a:p>
            <a:r>
              <a:rPr lang="en-US" dirty="0"/>
              <a:t>The base file for all the data used in the analysis.</a:t>
            </a:r>
          </a:p>
          <a:p>
            <a:r>
              <a:rPr lang="en-US" dirty="0"/>
              <a:t>Moffitt, Chris. "Using WSL to Build a Python Development Environment on Windows " Practical Business Python,</a:t>
            </a:r>
          </a:p>
          <a:p>
            <a:r>
              <a:rPr lang="en-US" u="sng" dirty="0">
                <a:hlinkClick r:id="rId6"/>
              </a:rPr>
              <a:t>https://pbpython.com/wsl-python.html</a:t>
            </a:r>
            <a:endParaRPr lang="en-US" dirty="0"/>
          </a:p>
          <a:p>
            <a:r>
              <a:rPr lang="en-US" dirty="0"/>
              <a:t>"Python Tutorial for Programmers - Python Crash Course." , directed by Mosh </a:t>
            </a:r>
            <a:r>
              <a:rPr lang="en-US" dirty="0" err="1"/>
              <a:t>Hamedi</a:t>
            </a:r>
            <a:r>
              <a:rPr lang="en-US" dirty="0"/>
              <a:t>. , produced by Mosh </a:t>
            </a:r>
            <a:r>
              <a:rPr lang="en-US" dirty="0" err="1"/>
              <a:t>Hamedi</a:t>
            </a:r>
            <a:r>
              <a:rPr lang="en-US" dirty="0"/>
              <a:t>. , performance by Mosh </a:t>
            </a:r>
            <a:r>
              <a:rPr lang="en-US" dirty="0" err="1"/>
              <a:t>Hamedi</a:t>
            </a:r>
            <a:r>
              <a:rPr lang="en-US" dirty="0"/>
              <a:t>. , Programming with Mosh, 2018.</a:t>
            </a:r>
          </a:p>
          <a:p>
            <a:r>
              <a:rPr lang="en-US" u="sng" dirty="0">
                <a:hlinkClick r:id="rId7"/>
              </a:rPr>
              <a:t>https://www.youtube.com/watch?v=f79MRyMsjrQ</a:t>
            </a:r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Sklearn.Cluster.KMeans</a:t>
            </a:r>
            <a:r>
              <a:rPr lang="en-US" dirty="0"/>
              <a:t> — </a:t>
            </a:r>
            <a:r>
              <a:rPr lang="en-US" dirty="0" err="1"/>
              <a:t>Scikit</a:t>
            </a:r>
            <a:r>
              <a:rPr lang="en-US" dirty="0"/>
              <a:t>-Learn 0.22.2 Documentation.", 2020, </a:t>
            </a:r>
          </a:p>
          <a:p>
            <a:r>
              <a:rPr lang="en-US" u="sng" dirty="0">
                <a:hlinkClick r:id="rId8"/>
              </a:rPr>
              <a:t>https://scikit-learn.org/stable/modules/generated/sklearn.cluster.KMeans.html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3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4C60-3774-418D-8E9F-72E4CFFE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76A4-1AB5-4AA5-9942-D0F14E3A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Determine K</a:t>
            </a:r>
          </a:p>
          <a:p>
            <a:r>
              <a:rPr lang="en-US" sz="3200" dirty="0"/>
              <a:t>Initialize K points randomly as cluster centers</a:t>
            </a:r>
          </a:p>
          <a:p>
            <a:r>
              <a:rPr lang="en-US" sz="3200" dirty="0"/>
              <a:t>Assign each datapoint to closest cluster</a:t>
            </a:r>
          </a:p>
          <a:p>
            <a:r>
              <a:rPr lang="en-US" sz="3200" dirty="0"/>
              <a:t>Compute centroid of each cluster</a:t>
            </a:r>
          </a:p>
          <a:p>
            <a:r>
              <a:rPr lang="en-US" sz="3200" dirty="0"/>
              <a:t>Centroid is new cluster center</a:t>
            </a:r>
          </a:p>
          <a:p>
            <a:r>
              <a:rPr lang="en-US" sz="3200" dirty="0"/>
              <a:t>If not converged repeat from step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3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06E5-5034-4824-A5E3-FF1F0F62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C2D2-F91C-4A9E-BCF1-4C87404E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Seeks to minimize distance between cluster centers while maximizing distance between clusters themselves</a:t>
            </a:r>
          </a:p>
          <a:p>
            <a:r>
              <a:rPr lang="en-US" sz="3200" dirty="0"/>
              <a:t>Distortion: the sum of the squared distances between each observation (n) and its dominating centroid</a:t>
            </a:r>
          </a:p>
          <a:p>
            <a:r>
              <a:rPr lang="en-US" sz="3200" dirty="0"/>
              <a:t>Centroid: Average position of all points in a cluster </a:t>
            </a:r>
          </a:p>
        </p:txBody>
      </p:sp>
    </p:spTree>
    <p:extLst>
      <p:ext uri="{BB962C8B-B14F-4D97-AF65-F5344CB8AC3E}">
        <p14:creationId xmlns:p14="http://schemas.microsoft.com/office/powerpoint/2010/main" val="340754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3B7B-3DD5-4747-8183-00169B5C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 Equation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16E106-6CFF-48FB-9DAE-342FC40D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030" y="4299246"/>
            <a:ext cx="5417820" cy="14249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E383C5-C77D-46A2-A7E4-90E5E36B3DD8}"/>
              </a:ext>
            </a:extLst>
          </p:cNvPr>
          <p:cNvSpPr txBox="1"/>
          <p:nvPr/>
        </p:nvSpPr>
        <p:spPr>
          <a:xfrm>
            <a:off x="999370" y="2413337"/>
            <a:ext cx="9978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J: Distortion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: Sample n</a:t>
            </a:r>
            <a:endParaRPr lang="en-US" sz="24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</a:t>
            </a:r>
            <a:r>
              <a:rPr lang="en-US" sz="2400" baseline="-25000" dirty="0" err="1"/>
              <a:t>k</a:t>
            </a:r>
            <a:r>
              <a:rPr lang="en-US" sz="2400"/>
              <a:t>: Cluster </a:t>
            </a:r>
            <a:r>
              <a:rPr lang="en-US" sz="2400" dirty="0"/>
              <a:t>center of cluster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R: Cluster Membership, either 0 or 1</a:t>
            </a:r>
          </a:p>
        </p:txBody>
      </p:sp>
    </p:spTree>
    <p:extLst>
      <p:ext uri="{BB962C8B-B14F-4D97-AF65-F5344CB8AC3E}">
        <p14:creationId xmlns:p14="http://schemas.microsoft.com/office/powerpoint/2010/main" val="352427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93F4-4B12-40E5-8964-21630CA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B9BE-8540-4B7D-BB00-F7EA7EEF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Too many or too few clusters , there isn’t enough differentiation</a:t>
            </a:r>
          </a:p>
          <a:p>
            <a:r>
              <a:rPr lang="en-US" sz="2800" dirty="0"/>
              <a:t>Find where the Silhouette value peaks</a:t>
            </a:r>
          </a:p>
          <a:p>
            <a:r>
              <a:rPr lang="en-US" sz="2800" dirty="0"/>
              <a:t>Silhouette Value judges how a point matches it’s cluster</a:t>
            </a:r>
          </a:p>
          <a:p>
            <a:r>
              <a:rPr lang="en-US" sz="2800" dirty="0"/>
              <a:t>Ranges from -1 to 1, closer to 1 the more it matches it’s cluster and the least like other clusters it is</a:t>
            </a:r>
          </a:p>
        </p:txBody>
      </p:sp>
    </p:spTree>
    <p:extLst>
      <p:ext uri="{BB962C8B-B14F-4D97-AF65-F5344CB8AC3E}">
        <p14:creationId xmlns:p14="http://schemas.microsoft.com/office/powerpoint/2010/main" val="61666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ECB8-D6E8-474A-A277-2F612E73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Apply this to </a:t>
            </a:r>
            <a:r>
              <a:rPr lang="en-US" dirty="0" err="1"/>
              <a:t>Fifa</a:t>
            </a:r>
            <a:r>
              <a:rPr lang="en-US" dirty="0"/>
              <a:t> Cards?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4513-3A96-4515-BAC4-35A056082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players are made using attributes</a:t>
            </a:r>
          </a:p>
          <a:p>
            <a:r>
              <a:rPr lang="en-US" sz="2800" dirty="0"/>
              <a:t>Standardized stats (every attribute is from 1-100)</a:t>
            </a:r>
          </a:p>
          <a:p>
            <a:r>
              <a:rPr lang="en-US" sz="2800" dirty="0"/>
              <a:t>Similar players have similar attributes and play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B2A3E-7983-4880-BF1E-6C854861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00" y="3841118"/>
            <a:ext cx="5365072" cy="30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3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EF9C-1817-43F4-8436-86107309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FB52-567B-4DD3-9F9A-E9F1F3C4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2B1-76B4-4563-A25A-81174D63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Averages Across All Attributes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48F869-D980-46A1-940C-A3B7F9CAC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1583"/>
            <a:ext cx="4584589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3122EA-F247-457C-83D9-58C2D740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46" y="1901582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1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9984</TotalTime>
  <Words>684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Kmeans Clustering </vt:lpstr>
      <vt:lpstr>Kmeans Clustering</vt:lpstr>
      <vt:lpstr>Steps of Kmeans Clustering</vt:lpstr>
      <vt:lpstr>Kmeans info</vt:lpstr>
      <vt:lpstr>Distortion Equation</vt:lpstr>
      <vt:lpstr>How to Determine K</vt:lpstr>
      <vt:lpstr>Why Apply this to Fifa Cards?</vt:lpstr>
      <vt:lpstr>Demonstration</vt:lpstr>
      <vt:lpstr>Averages Across All Attributes </vt:lpstr>
      <vt:lpstr>Maximums For Each Cluster</vt:lpstr>
      <vt:lpstr>Minimums for each Cluster</vt:lpstr>
      <vt:lpstr>Players in Cluster 0</vt:lpstr>
      <vt:lpstr>Players in Cluster 1</vt:lpstr>
      <vt:lpstr>Other Uses of clustering</vt:lpstr>
      <vt:lpstr>Questions?</vt:lpstr>
      <vt:lpstr>Additions </vt:lpstr>
      <vt:lpstr>Centroids</vt:lpstr>
      <vt:lpstr>How to find centroids</vt:lpstr>
      <vt:lpstr>Time Complexity</vt:lpstr>
      <vt:lpstr>Code</vt:lpstr>
      <vt:lpstr>Big-o Breakdown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 Clustering</dc:title>
  <dc:creator>lens desrouleaux</dc:creator>
  <cp:lastModifiedBy>lens desrouleaux</cp:lastModifiedBy>
  <cp:revision>33</cp:revision>
  <dcterms:created xsi:type="dcterms:W3CDTF">2020-04-19T22:12:32Z</dcterms:created>
  <dcterms:modified xsi:type="dcterms:W3CDTF">2020-05-06T14:33:04Z</dcterms:modified>
</cp:coreProperties>
</file>