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1pPr>
    <a:lvl2pPr marL="0" marR="0" indent="4572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2pPr>
    <a:lvl3pPr marL="0" marR="0" indent="9144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3pPr>
    <a:lvl4pPr marL="0" marR="0" indent="13716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4pPr>
    <a:lvl5pPr marL="0" marR="0" indent="18288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5pPr>
    <a:lvl6pPr marL="0" marR="0" indent="22860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6pPr>
    <a:lvl7pPr marL="0" marR="0" indent="27432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7pPr>
    <a:lvl8pPr marL="0" marR="0" indent="32004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8pPr>
    <a:lvl9pPr marL="0" marR="0" indent="365760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T Std"/>
          <a:ea typeface="Helvetica LT Std"/>
          <a:cs typeface="Helvetica LT Std"/>
        </a:font>
        <a:schemeClr val="accent6"/>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00A2FF"/>
          </a:solidFill>
        </a:fill>
      </a:tcStyle>
    </a:firstCol>
    <a:la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381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00A2FF"/>
          </a:solidFill>
        </a:fill>
      </a:tcStyle>
    </a:lastRow>
    <a:fir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381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00A2FF"/>
          </a:solidFill>
        </a:fill>
      </a:tcStyle>
    </a:firstRow>
  </a:tblStyle>
  <a:tblStyle styleId="{C7B018BB-80A7-4F77-B60F-C8B233D01FF8}" styleName="">
    <a:tblBg/>
    <a:wholeTbl>
      <a:tcTxStyle b="off" i="off">
        <a:font>
          <a:latin typeface="Helvetica LT Std"/>
          <a:ea typeface="Helvetica LT Std"/>
          <a:cs typeface="Helvetica LT Std"/>
        </a:font>
        <a:schemeClr val="accent6"/>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61D836"/>
          </a:solidFill>
        </a:fill>
      </a:tcStyle>
    </a:firstCol>
    <a:la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381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61D836"/>
          </a:solidFill>
        </a:fill>
      </a:tcStyle>
    </a:lastRow>
    <a:fir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381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61D836"/>
          </a:solidFill>
        </a:fill>
      </a:tcStyle>
    </a:firstRow>
  </a:tblStyle>
  <a:tblStyle styleId="{EEE7283C-3CF3-47DC-8721-378D4A62B228}" styleName="">
    <a:tblBg/>
    <a:wholeTbl>
      <a:tcTxStyle b="off" i="off">
        <a:font>
          <a:latin typeface="Helvetica LT Std"/>
          <a:ea typeface="Helvetica LT Std"/>
          <a:cs typeface="Helvetica LT Std"/>
        </a:font>
        <a:schemeClr val="accent6"/>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EF5FA7"/>
          </a:solidFill>
        </a:fill>
      </a:tcStyle>
    </a:firstCol>
    <a:la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381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EF5FA7"/>
          </a:solidFill>
        </a:fill>
      </a:tcStyle>
    </a:lastRow>
    <a:fir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381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EF5FA7"/>
          </a:solidFill>
        </a:fill>
      </a:tcStyle>
    </a:firstRow>
  </a:tblStyle>
  <a:tblStyle styleId="{CF821DB8-F4EB-4A41-A1BA-3FCAFE7338EE}" styleName="">
    <a:tblBg/>
    <a:wholeTbl>
      <a:tcTxStyle b="off" i="off">
        <a:font>
          <a:latin typeface="Helvetica LT Std"/>
          <a:ea typeface="Helvetica LT Std"/>
          <a:cs typeface="Helvetica LT Std"/>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6">
              <a:lumOff val="100000"/>
            </a:schemeClr>
          </a:solidFill>
        </a:fill>
      </a:tcStyle>
    </a:band2H>
    <a:firstCol>
      <a:tcTxStyle b="on" i="off">
        <a:font>
          <a:latin typeface="Helvetica LT Std"/>
          <a:ea typeface="Helvetica LT Std"/>
          <a:cs typeface="Helvetica LT Std"/>
        </a:font>
        <a:schemeClr val="accent6">
          <a:lumOff val="100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A2FF"/>
          </a:solidFill>
        </a:fill>
      </a:tcStyle>
    </a:firstCol>
    <a:lastRow>
      <a:tcTxStyle b="on" i="off">
        <a:font>
          <a:latin typeface="Helvetica LT Std"/>
          <a:ea typeface="Helvetica LT Std"/>
          <a:cs typeface="Helvetica LT Std"/>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6">
              <a:lumOff val="100000"/>
            </a:schemeClr>
          </a:solidFill>
        </a:fill>
      </a:tcStyle>
    </a:lastRow>
    <a:firstRow>
      <a:tcTxStyle b="on" i="off">
        <a:font>
          <a:latin typeface="Helvetica LT Std"/>
          <a:ea typeface="Helvetica LT Std"/>
          <a:cs typeface="Helvetica LT Std"/>
        </a:font>
        <a:schemeClr val="accent6">
          <a:lumOff val="100000"/>
        </a:schemeClr>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00A2FF"/>
          </a:solidFill>
        </a:fill>
      </a:tcStyle>
    </a:firstRow>
  </a:tblStyle>
  <a:tblStyle styleId="{33BA23B1-9221-436E-865A-0063620EA4FD}" styleName="">
    <a:tblBg/>
    <a:wholeTbl>
      <a:tcTxStyle b="off" i="off">
        <a:font>
          <a:latin typeface="Helvetica LT Std"/>
          <a:ea typeface="Helvetica LT Std"/>
          <a:cs typeface="Helvetica LT Std"/>
        </a:font>
        <a:schemeClr val="accent6"/>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chemeClr val="accent6"/>
          </a:solidFill>
        </a:fill>
      </a:tcStyle>
    </a:firstCol>
    <a:la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38100" cap="flat">
              <a:solidFill>
                <a:schemeClr val="accent6">
                  <a:lumOff val="100000"/>
                </a:schemeClr>
              </a:solidFill>
              <a:prstDash val="solid"/>
              <a:round/>
            </a:ln>
          </a:top>
          <a:bottom>
            <a:ln w="127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chemeClr val="accent6"/>
          </a:solidFill>
        </a:fill>
      </a:tcStyle>
    </a:lastRow>
    <a:firstRow>
      <a:tcTxStyle b="on" i="off">
        <a:font>
          <a:latin typeface="Helvetica LT Std"/>
          <a:ea typeface="Helvetica LT Std"/>
          <a:cs typeface="Helvetica LT Std"/>
        </a:font>
        <a:schemeClr val="accent6">
          <a:lumOff val="100000"/>
        </a:schemeClr>
      </a:tcTxStyle>
      <a:tcStyle>
        <a:tcBdr>
          <a:left>
            <a:ln w="12700" cap="flat">
              <a:solidFill>
                <a:schemeClr val="accent6">
                  <a:lumOff val="100000"/>
                </a:schemeClr>
              </a:solidFill>
              <a:prstDash val="solid"/>
              <a:round/>
            </a:ln>
          </a:left>
          <a:right>
            <a:ln w="12700" cap="flat">
              <a:solidFill>
                <a:schemeClr val="accent6">
                  <a:lumOff val="100000"/>
                </a:schemeClr>
              </a:solidFill>
              <a:prstDash val="solid"/>
              <a:round/>
            </a:ln>
          </a:right>
          <a:top>
            <a:ln w="12700" cap="flat">
              <a:solidFill>
                <a:schemeClr val="accent6">
                  <a:lumOff val="100000"/>
                </a:schemeClr>
              </a:solidFill>
              <a:prstDash val="solid"/>
              <a:round/>
            </a:ln>
          </a:top>
          <a:bottom>
            <a:ln w="38100" cap="flat">
              <a:solidFill>
                <a:schemeClr val="accent6">
                  <a:lumOff val="100000"/>
                </a:schemeClr>
              </a:solidFill>
              <a:prstDash val="solid"/>
              <a:round/>
            </a:ln>
          </a:bottom>
          <a:insideH>
            <a:ln w="12700" cap="flat">
              <a:solidFill>
                <a:schemeClr val="accent6">
                  <a:lumOff val="100000"/>
                </a:schemeClr>
              </a:solidFill>
              <a:prstDash val="solid"/>
              <a:round/>
            </a:ln>
          </a:insideH>
          <a:insideV>
            <a:ln w="12700" cap="flat">
              <a:solidFill>
                <a:schemeClr val="accent6">
                  <a:lumOff val="100000"/>
                </a:schemeClr>
              </a:solidFill>
              <a:prstDash val="solid"/>
              <a:round/>
            </a:ln>
          </a:insideV>
        </a:tcBdr>
        <a:fill>
          <a:solidFill>
            <a:schemeClr val="accent6"/>
          </a:solidFill>
        </a:fill>
      </a:tcStyle>
    </a:firstRow>
  </a:tblStyle>
  <a:tblStyle styleId="{2708684C-4D16-4618-839F-0558EEFCDFE6}" styleName="">
    <a:tblBg/>
    <a:wholeTbl>
      <a:tcTxStyle b="off" i="off">
        <a:font>
          <a:latin typeface="Helvetica LT Std"/>
          <a:ea typeface="Helvetica LT Std"/>
          <a:cs typeface="Helvetica LT Std"/>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6">
              <a:lumOff val="100000"/>
            </a:schemeClr>
          </a:solidFill>
        </a:fill>
      </a:tcStyle>
    </a:band2H>
    <a:firstCol>
      <a:tcTxStyle b="on" i="off">
        <a:font>
          <a:latin typeface="Helvetica LT Std"/>
          <a:ea typeface="Helvetica LT Std"/>
          <a:cs typeface="Helvetica LT Std"/>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Helvetica LT Std"/>
          <a:ea typeface="Helvetica LT Std"/>
          <a:cs typeface="Helvetica LT Std"/>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Helvetica LT Std"/>
          <a:ea typeface="Helvetica LT Std"/>
          <a:cs typeface="Helvetica LT Std"/>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a:p>
        </p:txBody>
      </p:sp>
      <p:sp>
        <p:nvSpPr>
          <p:cNvPr id="37" name="Shape 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solidFill>
          <a:schemeClr val="accent6"/>
        </a:solidFill>
        <a:latin typeface="Helvetica LT Std"/>
        <a:ea typeface="Helvetica LT Std"/>
        <a:cs typeface="Helvetica LT Std"/>
        <a:sym typeface="Helvetica LT Std"/>
      </a:defRPr>
    </a:lvl1pPr>
    <a:lvl2pPr indent="228600" defTabSz="457200" latinLnBrk="0">
      <a:defRPr sz="1200">
        <a:solidFill>
          <a:schemeClr val="accent6"/>
        </a:solidFill>
        <a:latin typeface="Helvetica LT Std"/>
        <a:ea typeface="Helvetica LT Std"/>
        <a:cs typeface="Helvetica LT Std"/>
        <a:sym typeface="Helvetica LT Std"/>
      </a:defRPr>
    </a:lvl2pPr>
    <a:lvl3pPr indent="457200" defTabSz="457200" latinLnBrk="0">
      <a:defRPr sz="1200">
        <a:solidFill>
          <a:schemeClr val="accent6"/>
        </a:solidFill>
        <a:latin typeface="Helvetica LT Std"/>
        <a:ea typeface="Helvetica LT Std"/>
        <a:cs typeface="Helvetica LT Std"/>
        <a:sym typeface="Helvetica LT Std"/>
      </a:defRPr>
    </a:lvl3pPr>
    <a:lvl4pPr indent="685800" defTabSz="457200" latinLnBrk="0">
      <a:defRPr sz="1200">
        <a:solidFill>
          <a:schemeClr val="accent6"/>
        </a:solidFill>
        <a:latin typeface="Helvetica LT Std"/>
        <a:ea typeface="Helvetica LT Std"/>
        <a:cs typeface="Helvetica LT Std"/>
        <a:sym typeface="Helvetica LT Std"/>
      </a:defRPr>
    </a:lvl4pPr>
    <a:lvl5pPr indent="914400" defTabSz="457200" latinLnBrk="0">
      <a:defRPr sz="1200">
        <a:solidFill>
          <a:schemeClr val="accent6"/>
        </a:solidFill>
        <a:latin typeface="Helvetica LT Std"/>
        <a:ea typeface="Helvetica LT Std"/>
        <a:cs typeface="Helvetica LT Std"/>
        <a:sym typeface="Helvetica LT Std"/>
      </a:defRPr>
    </a:lvl5pPr>
    <a:lvl6pPr indent="1143000" defTabSz="457200" latinLnBrk="0">
      <a:defRPr sz="1200">
        <a:solidFill>
          <a:schemeClr val="accent6"/>
        </a:solidFill>
        <a:latin typeface="Helvetica LT Std"/>
        <a:ea typeface="Helvetica LT Std"/>
        <a:cs typeface="Helvetica LT Std"/>
        <a:sym typeface="Helvetica LT Std"/>
      </a:defRPr>
    </a:lvl6pPr>
    <a:lvl7pPr indent="1371600" defTabSz="457200" latinLnBrk="0">
      <a:defRPr sz="1200">
        <a:solidFill>
          <a:schemeClr val="accent6"/>
        </a:solidFill>
        <a:latin typeface="Helvetica LT Std"/>
        <a:ea typeface="Helvetica LT Std"/>
        <a:cs typeface="Helvetica LT Std"/>
        <a:sym typeface="Helvetica LT Std"/>
      </a:defRPr>
    </a:lvl7pPr>
    <a:lvl8pPr indent="1600200" defTabSz="457200" latinLnBrk="0">
      <a:defRPr sz="1200">
        <a:solidFill>
          <a:schemeClr val="accent6"/>
        </a:solidFill>
        <a:latin typeface="Helvetica LT Std"/>
        <a:ea typeface="Helvetica LT Std"/>
        <a:cs typeface="Helvetica LT Std"/>
        <a:sym typeface="Helvetica LT Std"/>
      </a:defRPr>
    </a:lvl8pPr>
    <a:lvl9pPr indent="1828800" defTabSz="457200" latinLnBrk="0">
      <a:defRPr sz="1200">
        <a:solidFill>
          <a:schemeClr val="accent6"/>
        </a:solidFill>
        <a:latin typeface="Helvetica LT Std"/>
        <a:ea typeface="Helvetica LT Std"/>
        <a:cs typeface="Helvetica LT Std"/>
        <a:sym typeface="Helvetica LT Std"/>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lank white background">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member">
    <p:spTree>
      <p:nvGrpSpPr>
        <p:cNvPr id="1" name=""/>
        <p:cNvGrpSpPr/>
        <p:nvPr/>
      </p:nvGrpSpPr>
      <p:grpSpPr>
        <a:xfrm>
          <a:off x="0" y="0"/>
          <a:ext cx="0" cy="0"/>
          <a:chOff x="0" y="0"/>
          <a:chExt cx="0" cy="0"/>
        </a:xfrm>
      </p:grpSpPr>
      <p:sp>
        <p:nvSpPr>
          <p:cNvPr id="18" name="TextBox 105"/>
          <p:cNvSpPr txBox="1"/>
          <p:nvPr/>
        </p:nvSpPr>
        <p:spPr>
          <a:xfrm>
            <a:off x="1266825" y="1270000"/>
            <a:ext cx="1616075" cy="1803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lnSpc>
                <a:spcPct val="95000"/>
              </a:lnSpc>
              <a:defRPr spc="20"/>
            </a:lvl1pPr>
          </a:lstStyle>
          <a:p>
            <a:pPr/>
            <a:r>
              <a:t>Section</a:t>
            </a:r>
          </a:p>
        </p:txBody>
      </p:sp>
      <p:sp>
        <p:nvSpPr>
          <p:cNvPr id="19" name="TextBox 106"/>
          <p:cNvSpPr txBox="1"/>
          <p:nvPr/>
        </p:nvSpPr>
        <p:spPr>
          <a:xfrm>
            <a:off x="4949825" y="1270000"/>
            <a:ext cx="1616075" cy="1803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lnSpc>
                <a:spcPct val="95000"/>
              </a:lnSpc>
              <a:defRPr spc="20"/>
            </a:lvl1pPr>
          </a:lstStyle>
          <a:p>
            <a:pPr/>
            <a:r>
              <a:t>Subsection</a:t>
            </a:r>
          </a:p>
        </p:txBody>
      </p:sp>
      <p:sp>
        <p:nvSpPr>
          <p:cNvPr id="20" name="TextBox 107"/>
          <p:cNvSpPr txBox="1"/>
          <p:nvPr/>
        </p:nvSpPr>
        <p:spPr>
          <a:xfrm>
            <a:off x="4949825" y="12020550"/>
            <a:ext cx="1616075" cy="6842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pc="20"/>
            </a:pPr>
            <a:r>
              <a:t>Praxia Bank RFP response</a:t>
            </a:r>
          </a:p>
          <a:p>
            <a:pPr algn="l">
              <a:defRPr spc="20"/>
            </a:pPr>
            <a:r>
              <a:t>2018</a:t>
            </a:r>
          </a:p>
        </p:txBody>
      </p:sp>
      <p:pic>
        <p:nvPicPr>
          <p:cNvPr id="21" name="keyvisual_black.png" descr="keyvisual_black.png"/>
          <p:cNvPicPr>
            <a:picLocks noChangeAspect="1"/>
          </p:cNvPicPr>
          <p:nvPr/>
        </p:nvPicPr>
        <p:blipFill>
          <a:blip r:embed="rId2">
            <a:extLst/>
          </a:blip>
          <a:stretch>
            <a:fillRect/>
          </a:stretch>
        </p:blipFill>
        <p:spPr>
          <a:xfrm>
            <a:off x="1219200" y="11988800"/>
            <a:ext cx="508000" cy="508000"/>
          </a:xfrm>
          <a:prstGeom prst="rect">
            <a:avLst/>
          </a:prstGeom>
          <a:ln w="12700">
            <a:miter lim="400000"/>
          </a:ln>
        </p:spPr>
      </p:pic>
      <p:sp>
        <p:nvSpPr>
          <p:cNvPr id="22" name="oslo3.jpg"/>
          <p:cNvSpPr/>
          <p:nvPr>
            <p:ph type="pic" idx="13"/>
          </p:nvPr>
        </p:nvSpPr>
        <p:spPr>
          <a:xfrm>
            <a:off x="-3575250" y="-1"/>
            <a:ext cx="13715917" cy="13715918"/>
          </a:xfrm>
          <a:prstGeom prst="rect">
            <a:avLst/>
          </a:prstGeom>
        </p:spPr>
        <p:txBody>
          <a:bodyPr lIns="91439" tIns="45719" rIns="91439" bIns="45719">
            <a:noAutofit/>
          </a:bodyPr>
          <a:lstStyle/>
          <a:p>
            <a:pPr/>
          </a:p>
        </p:txBody>
      </p:sp>
      <p:sp>
        <p:nvSpPr>
          <p:cNvPr id="23" name="Name Surname…"/>
          <p:cNvSpPr txBox="1"/>
          <p:nvPr>
            <p:ph type="body" sz="quarter" idx="14"/>
          </p:nvPr>
        </p:nvSpPr>
        <p:spPr>
          <a:xfrm>
            <a:off x="8632221" y="2899866"/>
            <a:ext cx="8365226" cy="1778001"/>
          </a:xfrm>
          <a:prstGeom prst="rect">
            <a:avLst/>
          </a:prstGeom>
        </p:spPr>
        <p:txBody>
          <a:bodyPr>
            <a:spAutoFit/>
          </a:bodyPr>
          <a:lstStyle/>
          <a:p>
            <a:pPr>
              <a:lnSpc>
                <a:spcPct val="90000"/>
              </a:lnSpc>
              <a:defRPr spc="-150" sz="7500"/>
            </a:pPr>
            <a:r>
              <a:t>Name Surname</a:t>
            </a:r>
          </a:p>
          <a:p>
            <a:pPr defTabSz="825500">
              <a:tabLst/>
              <a:defRPr spc="0" sz="2500">
                <a:latin typeface="+mn-lt"/>
                <a:ea typeface="+mn-ea"/>
                <a:cs typeface="+mn-cs"/>
                <a:sym typeface="Helvetica Neue LT Std 45 Light"/>
              </a:defRPr>
            </a:pPr>
            <a:r>
              <a:t>Title</a:t>
            </a:r>
          </a:p>
          <a:p>
            <a:pPr defTabSz="825500">
              <a:tabLst/>
              <a:defRPr spc="0" sz="2500">
                <a:latin typeface="+mn-lt"/>
                <a:ea typeface="+mn-ea"/>
                <a:cs typeface="+mn-cs"/>
                <a:sym typeface="Helvetica Neue LT Std 45 Light"/>
              </a:defRPr>
            </a:pPr>
            <a:r>
              <a:t>Office</a:t>
            </a:r>
          </a:p>
        </p:txBody>
      </p:sp>
      <p:sp>
        <p:nvSpPr>
          <p:cNvPr id="24" name="Slide Number"/>
          <p:cNvSpPr txBox="1"/>
          <p:nvPr>
            <p:ph type="sldNum" sz="quarter" idx="2"/>
          </p:nvPr>
        </p:nvSpPr>
        <p:spPr>
          <a:xfrm>
            <a:off x="22793858" y="1275078"/>
            <a:ext cx="320143" cy="290069"/>
          </a:xfrm>
          <a:prstGeom prst="rect">
            <a:avLst/>
          </a:prstGeom>
          <a:noFill/>
        </p:spPr>
        <p:txBody>
          <a:bodyPr lIns="54864" tIns="54864" rIns="54864" bIns="54864"/>
          <a:lstStyle/>
          <a:p>
            <a:pPr/>
            <a:fld id="{86CB4B4D-7CA3-9044-876B-883B54F8677D}" type="slidenum"/>
          </a:p>
        </p:txBody>
      </p:sp>
      <p:sp>
        <p:nvSpPr>
          <p:cNvPr id="25" name="About…"/>
          <p:cNvSpPr txBox="1"/>
          <p:nvPr>
            <p:ph type="body" sz="quarter" idx="15"/>
          </p:nvPr>
        </p:nvSpPr>
        <p:spPr>
          <a:xfrm>
            <a:off x="8632221" y="7010890"/>
            <a:ext cx="5278718" cy="2463801"/>
          </a:xfrm>
          <a:prstGeom prst="rect">
            <a:avLst/>
          </a:prstGeom>
        </p:spPr>
        <p:txBody>
          <a:bodyPr>
            <a:spAutoFit/>
          </a:bodyPr>
          <a:lstStyle/>
          <a:p>
            <a:pPr/>
            <a:r>
              <a:t>About</a:t>
            </a:r>
          </a:p>
          <a:p>
            <a:pPr defTabSz="825500">
              <a:tabLst/>
              <a:defRPr spc="0" sz="2500">
                <a:latin typeface="+mn-lt"/>
                <a:ea typeface="+mn-ea"/>
                <a:cs typeface="+mn-cs"/>
                <a:sym typeface="Helvetica Neue LT Std 45 Light"/>
              </a:defRPr>
            </a:pPr>
            <a:r>
              <a:t>Lorem ipsum dolor sit amet, consectetur adipiscing elit, sed do eiusmod tempor incididunt ut labore </a:t>
            </a:r>
          </a:p>
          <a:p>
            <a:pPr defTabSz="825500">
              <a:tabLst/>
              <a:defRPr spc="0" sz="2500">
                <a:latin typeface="+mn-lt"/>
                <a:ea typeface="+mn-ea"/>
                <a:cs typeface="+mn-cs"/>
                <a:sym typeface="Helvetica Neue LT Std 45 Light"/>
              </a:defRPr>
            </a:pPr>
            <a:r>
              <a:t>et dolore magna aliqua. Enim ad minim veniam, quis nostrud.</a:t>
            </a:r>
          </a:p>
        </p:txBody>
      </p:sp>
      <p:sp>
        <p:nvSpPr>
          <p:cNvPr id="26" name="Education…"/>
          <p:cNvSpPr txBox="1"/>
          <p:nvPr>
            <p:ph type="body" sz="quarter" idx="16"/>
          </p:nvPr>
        </p:nvSpPr>
        <p:spPr>
          <a:xfrm>
            <a:off x="19656209" y="7010890"/>
            <a:ext cx="3441701" cy="1638301"/>
          </a:xfrm>
          <a:prstGeom prst="rect">
            <a:avLst/>
          </a:prstGeom>
        </p:spPr>
        <p:txBody>
          <a:bodyPr>
            <a:spAutoFit/>
          </a:bodyPr>
          <a:lstStyle/>
          <a:p>
            <a:pPr/>
            <a:r>
              <a:t>Education</a:t>
            </a:r>
          </a:p>
          <a:p>
            <a:pPr marL="254000" indent="-254000" defTabSz="825500">
              <a:buSzPct val="125000"/>
              <a:buChar char="-"/>
              <a:tabLst/>
              <a:defRPr spc="0" sz="2500">
                <a:latin typeface="+mn-lt"/>
                <a:ea typeface="+mn-ea"/>
                <a:cs typeface="+mn-cs"/>
                <a:sym typeface="Helvetica Neue LT Std 45 Light"/>
              </a:defRPr>
            </a:pPr>
            <a:r>
              <a:t>Lorem</a:t>
            </a:r>
          </a:p>
          <a:p>
            <a:pPr marL="254000" indent="-254000" defTabSz="825500">
              <a:buSzPct val="125000"/>
              <a:buChar char="-"/>
              <a:tabLst/>
              <a:defRPr spc="0" sz="2500">
                <a:latin typeface="+mn-lt"/>
                <a:ea typeface="+mn-ea"/>
                <a:cs typeface="+mn-cs"/>
                <a:sym typeface="Helvetica Neue LT Std 45 Light"/>
              </a:defRPr>
            </a:pPr>
            <a:r>
              <a:t>Ipsum</a:t>
            </a:r>
          </a:p>
          <a:p>
            <a:pPr marL="254000" indent="-254000" defTabSz="825500">
              <a:buSzPct val="125000"/>
              <a:buChar char="-"/>
              <a:tabLst/>
              <a:defRPr spc="0" sz="2500">
                <a:latin typeface="+mn-lt"/>
                <a:ea typeface="+mn-ea"/>
                <a:cs typeface="+mn-cs"/>
                <a:sym typeface="Helvetica Neue LT Std 45 Light"/>
              </a:defRPr>
            </a:pPr>
            <a:r>
              <a:t>Dolor</a:t>
            </a:r>
          </a:p>
        </p:txBody>
      </p:sp>
      <p:sp>
        <p:nvSpPr>
          <p:cNvPr id="27" name="Skills…"/>
          <p:cNvSpPr txBox="1"/>
          <p:nvPr>
            <p:ph type="body" sz="quarter" idx="17"/>
          </p:nvPr>
        </p:nvSpPr>
        <p:spPr>
          <a:xfrm>
            <a:off x="15977537" y="7010890"/>
            <a:ext cx="3445411" cy="1638301"/>
          </a:xfrm>
          <a:prstGeom prst="rect">
            <a:avLst/>
          </a:prstGeom>
        </p:spPr>
        <p:txBody>
          <a:bodyPr>
            <a:spAutoFit/>
          </a:bodyPr>
          <a:lstStyle/>
          <a:p>
            <a:pPr/>
            <a:r>
              <a:t>Skills</a:t>
            </a:r>
          </a:p>
          <a:p>
            <a:pPr marL="254000" indent="-254000" defTabSz="825500">
              <a:buSzPct val="125000"/>
              <a:buChar char="-"/>
              <a:tabLst/>
              <a:defRPr spc="0" sz="2500">
                <a:latin typeface="+mn-lt"/>
                <a:ea typeface="+mn-ea"/>
                <a:cs typeface="+mn-cs"/>
                <a:sym typeface="Helvetica Neue LT Std 45 Light"/>
              </a:defRPr>
            </a:pPr>
            <a:r>
              <a:t>Lorem</a:t>
            </a:r>
          </a:p>
          <a:p>
            <a:pPr marL="254000" indent="-254000" defTabSz="825500">
              <a:buSzPct val="125000"/>
              <a:buChar char="-"/>
              <a:tabLst/>
              <a:defRPr spc="0" sz="2500">
                <a:latin typeface="+mn-lt"/>
                <a:ea typeface="+mn-ea"/>
                <a:cs typeface="+mn-cs"/>
                <a:sym typeface="Helvetica Neue LT Std 45 Light"/>
              </a:defRPr>
            </a:pPr>
            <a:r>
              <a:t>Ipsum</a:t>
            </a:r>
          </a:p>
          <a:p>
            <a:pPr marL="254000" indent="-254000" defTabSz="825500">
              <a:buSzPct val="125000"/>
              <a:buChar char="-"/>
              <a:tabLst/>
              <a:defRPr spc="0" sz="2500">
                <a:latin typeface="+mn-lt"/>
                <a:ea typeface="+mn-ea"/>
                <a:cs typeface="+mn-cs"/>
                <a:sym typeface="Helvetica Neue LT Std 45 Light"/>
              </a:defRPr>
            </a:pPr>
            <a:r>
              <a:t>Dolor</a:t>
            </a:r>
          </a:p>
        </p:txBody>
      </p:sp>
      <p:sp>
        <p:nvSpPr>
          <p:cNvPr id="28" name="Previous work…"/>
          <p:cNvSpPr txBox="1"/>
          <p:nvPr>
            <p:ph type="body" sz="quarter" idx="18"/>
          </p:nvPr>
        </p:nvSpPr>
        <p:spPr>
          <a:xfrm>
            <a:off x="15977537" y="9172019"/>
            <a:ext cx="3445411" cy="1739901"/>
          </a:xfrm>
          <a:prstGeom prst="rect">
            <a:avLst/>
          </a:prstGeom>
          <a:solidFill>
            <a:schemeClr val="accent6">
              <a:alpha val="0"/>
            </a:schemeClr>
          </a:solidFill>
        </p:spPr>
        <p:txBody>
          <a:bodyPr lIns="50800" tIns="50800" rIns="50800" bIns="50800">
            <a:spAutoFit/>
          </a:bodyPr>
          <a:lstStyle/>
          <a:p>
            <a:pPr/>
            <a:r>
              <a:t>Previous work</a:t>
            </a:r>
          </a:p>
          <a:p>
            <a:pPr marL="254000" indent="-254000" defTabSz="825500">
              <a:buSzPct val="125000"/>
              <a:buChar char="-"/>
              <a:tabLst/>
              <a:defRPr spc="0" sz="2500">
                <a:latin typeface="+mn-lt"/>
                <a:ea typeface="+mn-ea"/>
                <a:cs typeface="+mn-cs"/>
                <a:sym typeface="Helvetica Neue LT Std 45 Light"/>
              </a:defRPr>
            </a:pPr>
            <a:r>
              <a:t>Lorem</a:t>
            </a:r>
          </a:p>
          <a:p>
            <a:pPr marL="254000" indent="-254000" defTabSz="825500">
              <a:buSzPct val="125000"/>
              <a:buChar char="-"/>
              <a:tabLst/>
              <a:defRPr spc="0" sz="2500">
                <a:latin typeface="+mn-lt"/>
                <a:ea typeface="+mn-ea"/>
                <a:cs typeface="+mn-cs"/>
                <a:sym typeface="Helvetica Neue LT Std 45 Light"/>
              </a:defRPr>
            </a:pPr>
            <a:r>
              <a:t>Ipsum</a:t>
            </a:r>
          </a:p>
          <a:p>
            <a:pPr marL="254000" indent="-254000" defTabSz="825500">
              <a:buSzPct val="125000"/>
              <a:buChar char="-"/>
              <a:tabLst/>
              <a:defRPr spc="0" sz="2500">
                <a:latin typeface="+mn-lt"/>
                <a:ea typeface="+mn-ea"/>
                <a:cs typeface="+mn-cs"/>
                <a:sym typeface="Helvetica Neue LT Std 45 Light"/>
              </a:defRPr>
            </a:pPr>
            <a:r>
              <a:t>Dolor</a:t>
            </a:r>
          </a:p>
        </p:txBody>
      </p:sp>
      <p:sp>
        <p:nvSpPr>
          <p:cNvPr id="29" name="Achievements…"/>
          <p:cNvSpPr txBox="1"/>
          <p:nvPr>
            <p:ph type="body" sz="quarter" idx="19"/>
          </p:nvPr>
        </p:nvSpPr>
        <p:spPr>
          <a:xfrm>
            <a:off x="19656209" y="9172019"/>
            <a:ext cx="3441701" cy="1739901"/>
          </a:xfrm>
          <a:prstGeom prst="rect">
            <a:avLst/>
          </a:prstGeom>
          <a:solidFill>
            <a:schemeClr val="accent6">
              <a:alpha val="0"/>
            </a:schemeClr>
          </a:solidFill>
        </p:spPr>
        <p:txBody>
          <a:bodyPr lIns="50800" tIns="50800" rIns="50800" bIns="50800">
            <a:spAutoFit/>
          </a:bodyPr>
          <a:lstStyle/>
          <a:p>
            <a:pPr/>
            <a:r>
              <a:t>Achievements</a:t>
            </a:r>
          </a:p>
          <a:p>
            <a:pPr marL="254000" indent="-254000" defTabSz="825500">
              <a:buSzPct val="125000"/>
              <a:buChar char="-"/>
              <a:tabLst/>
              <a:defRPr spc="0" sz="2500">
                <a:latin typeface="+mn-lt"/>
                <a:ea typeface="+mn-ea"/>
                <a:cs typeface="+mn-cs"/>
                <a:sym typeface="Helvetica Neue LT Std 45 Light"/>
              </a:defRPr>
            </a:pPr>
            <a:r>
              <a:t>Lorem</a:t>
            </a:r>
          </a:p>
          <a:p>
            <a:pPr marL="254000" indent="-254000" defTabSz="825500">
              <a:buSzPct val="125000"/>
              <a:buChar char="-"/>
              <a:tabLst/>
              <a:defRPr spc="0" sz="2500">
                <a:latin typeface="+mn-lt"/>
                <a:ea typeface="+mn-ea"/>
                <a:cs typeface="+mn-cs"/>
                <a:sym typeface="Helvetica Neue LT Std 45 Light"/>
              </a:defRPr>
            </a:pPr>
            <a:r>
              <a:t>Ipsum</a:t>
            </a:r>
          </a:p>
          <a:p>
            <a:pPr marL="254000" indent="-254000" defTabSz="825500">
              <a:buSzPct val="125000"/>
              <a:buChar char="-"/>
              <a:tabLst/>
              <a:defRPr spc="0" sz="2500">
                <a:latin typeface="+mn-lt"/>
                <a:ea typeface="+mn-ea"/>
                <a:cs typeface="+mn-cs"/>
                <a:sym typeface="Helvetica Neue LT Std 45 Light"/>
              </a:defRPr>
            </a:pPr>
            <a:r>
              <a:t>Dolor</a:t>
            </a:r>
          </a:p>
        </p:txBody>
      </p:sp>
      <p:sp>
        <p:nvSpPr>
          <p:cNvPr id="30" name="Replace image by dragging and dropping"/>
          <p:cNvSpPr txBox="1"/>
          <p:nvPr>
            <p:ph type="body" sz="quarter" idx="20"/>
          </p:nvPr>
        </p:nvSpPr>
        <p:spPr>
          <a:xfrm>
            <a:off x="5854065" y="-1159934"/>
            <a:ext cx="12675871" cy="736601"/>
          </a:xfrm>
          <a:prstGeom prst="rect">
            <a:avLst/>
          </a:prstGeom>
        </p:spPr>
        <p:txBody>
          <a:bodyPr wrap="none" lIns="50800" tIns="50800" rIns="50800" bIns="50800" anchor="ctr">
            <a:spAutoFit/>
          </a:bodyPr>
          <a:lstStyle>
            <a:lvl1pPr algn="ctr">
              <a:lnSpc>
                <a:spcPct val="90000"/>
              </a:lnSpc>
              <a:defRPr spc="-100" sz="5000"/>
            </a:lvl1pPr>
          </a:lstStyle>
          <a:p>
            <a:pPr/>
            <a:r>
              <a:t>Replace image by dragging and dropping</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6">
            <a:lumOff val="100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1270000" y="2943623"/>
            <a:ext cx="21869400" cy="20495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4949825" y="6540500"/>
            <a:ext cx="4435475" cy="34321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2801986" y="1275078"/>
            <a:ext cx="312014" cy="281941"/>
          </a:xfrm>
          <a:prstGeom prst="rect">
            <a:avLst/>
          </a:prstGeom>
          <a:solidFill>
            <a:schemeClr val="accent6">
              <a:alpha val="0"/>
            </a:schemeClr>
          </a:solidFill>
          <a:ln w="12700">
            <a:miter lim="400000"/>
          </a:ln>
        </p:spPr>
        <p:txBody>
          <a:bodyPr wrap="none" lIns="50800" tIns="50800" rIns="50800" bIns="50800">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1pPr>
      <a:lvl2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2pPr>
      <a:lvl3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3pPr>
      <a:lvl4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4pPr>
      <a:lvl5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5pPr>
      <a:lvl6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6pPr>
      <a:lvl7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7pPr>
      <a:lvl8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8pPr>
      <a:lvl9pPr marL="0" marR="0" indent="0" algn="l" defTabSz="647700" rtl="0" latinLnBrk="0">
        <a:lnSpc>
          <a:spcPct val="9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150" strike="noStrike" sz="7500" u="none">
          <a:solidFill>
            <a:schemeClr val="accent6"/>
          </a:solidFill>
          <a:uFillTx/>
          <a:latin typeface="Helvetica Neue LT Std 85 Heavy"/>
          <a:ea typeface="Helvetica Neue LT Std 85 Heavy"/>
          <a:cs typeface="Helvetica Neue LT Std 85 Heavy"/>
          <a:sym typeface="Helvetica Neue LT Std 85 Heavy"/>
        </a:defRPr>
      </a:lvl9pPr>
    </p:titleStyle>
    <p:bodyStyle>
      <a:lvl1pPr marL="0" marR="0" indent="0" algn="l" defTabSz="647700" rtl="0" latinLnBrk="0">
        <a:lnSpc>
          <a:spcPct val="11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1pPr>
      <a:lvl2pPr marL="0" marR="0" indent="0" algn="l" defTabSz="647700" rtl="0" latinLnBrk="0">
        <a:lnSpc>
          <a:spcPct val="11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2pPr>
      <a:lvl3pPr marL="0" marR="0" indent="0" algn="l" defTabSz="647700" rtl="0" latinLnBrk="0">
        <a:lnSpc>
          <a:spcPct val="11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3pPr>
      <a:lvl4pPr marL="0" marR="0" indent="0" algn="l" defTabSz="647700" rtl="0" latinLnBrk="0">
        <a:lnSpc>
          <a:spcPct val="11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4pPr>
      <a:lvl5pPr marL="0" marR="0" indent="0" algn="l" defTabSz="647700" rtl="0" latinLnBrk="0">
        <a:lnSpc>
          <a:spcPct val="110000"/>
        </a:lnSpc>
        <a:spcBef>
          <a:spcPts val="0"/>
        </a:spcBef>
        <a:spcAft>
          <a:spcPts val="0"/>
        </a:spcAft>
        <a:buClrTx/>
        <a:buSzTx/>
        <a:buFontTx/>
        <a:buNone/>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5pPr>
      <a:lvl6pPr marL="4953000" marR="0" indent="-381000" algn="l" defTabSz="647700" rtl="0" latinLnBrk="0">
        <a:lnSpc>
          <a:spcPct val="110000"/>
        </a:lnSpc>
        <a:spcBef>
          <a:spcPts val="0"/>
        </a:spcBef>
        <a:spcAft>
          <a:spcPts val="0"/>
        </a:spcAft>
        <a:buClrTx/>
        <a:buSzPct val="100000"/>
        <a:buFontTx/>
        <a:buChar char="•"/>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6pPr>
      <a:lvl7pPr marL="5867400" marR="0" indent="-381000" algn="l" defTabSz="647700" rtl="0" latinLnBrk="0">
        <a:lnSpc>
          <a:spcPct val="110000"/>
        </a:lnSpc>
        <a:spcBef>
          <a:spcPts val="0"/>
        </a:spcBef>
        <a:spcAft>
          <a:spcPts val="0"/>
        </a:spcAft>
        <a:buClrTx/>
        <a:buSzPct val="100000"/>
        <a:buFontTx/>
        <a:buChar char="•"/>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7pPr>
      <a:lvl8pPr marL="6781800" marR="0" indent="-381000" algn="l" defTabSz="647700" rtl="0" latinLnBrk="0">
        <a:lnSpc>
          <a:spcPct val="110000"/>
        </a:lnSpc>
        <a:spcBef>
          <a:spcPts val="0"/>
        </a:spcBef>
        <a:spcAft>
          <a:spcPts val="0"/>
        </a:spcAft>
        <a:buClrTx/>
        <a:buSzPct val="100000"/>
        <a:buFontTx/>
        <a:buChar char="•"/>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8pPr>
      <a:lvl9pPr marL="7696200" marR="0" indent="-381000" algn="l" defTabSz="647700" rtl="0" latinLnBrk="0">
        <a:lnSpc>
          <a:spcPct val="110000"/>
        </a:lnSpc>
        <a:spcBef>
          <a:spcPts val="0"/>
        </a:spcBef>
        <a:spcAft>
          <a:spcPts val="0"/>
        </a:spcAft>
        <a:buClrTx/>
        <a:buSzPct val="100000"/>
        <a:buFontTx/>
        <a:buChar char="•"/>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b="0" baseline="0" cap="none" i="0" spc="-59" strike="noStrike" sz="3000" u="none">
          <a:solidFill>
            <a:schemeClr val="accent6"/>
          </a:solidFill>
          <a:uFillTx/>
          <a:latin typeface="Helvetica Neue LT Std 85 Heavy"/>
          <a:ea typeface="Helvetica Neue LT Std 85 Heavy"/>
          <a:cs typeface="Helvetica Neue LT Std 85 Heavy"/>
          <a:sym typeface="Helvetica Neue LT Std 85 Heavy"/>
        </a:defRPr>
      </a:lvl9pPr>
    </p:bodyStyle>
    <p:otherStyle>
      <a:lvl1pPr marL="0" marR="0" indent="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1pPr>
      <a:lvl2pPr marL="0" marR="0" indent="4572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2pPr>
      <a:lvl3pPr marL="0" marR="0" indent="9144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3pPr>
      <a:lvl4pPr marL="0" marR="0" indent="13716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4pPr>
      <a:lvl5pPr marL="0" marR="0" indent="18288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5pPr>
      <a:lvl6pPr marL="0" marR="0" indent="22860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6pPr>
      <a:lvl7pPr marL="0" marR="0" indent="27432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7pPr>
      <a:lvl8pPr marL="0" marR="0" indent="32004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8pPr>
      <a:lvl9pPr marL="0" marR="0" indent="3657600" algn="r" defTabSz="825500" rtl="0" latinLnBrk="0">
        <a:lnSpc>
          <a:spcPct val="12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LT Std 45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hape 487"/>
          <p:cNvSpPr txBox="1"/>
          <p:nvPr/>
        </p:nvSpPr>
        <p:spPr>
          <a:xfrm>
            <a:off x="0" y="0"/>
            <a:ext cx="12700" cy="127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330200">
              <a:lnSpc>
                <a:spcPct val="61440"/>
              </a:lnSpc>
              <a:tabLst>
                <a:tab pos="190500" algn="l"/>
                <a:tab pos="393700" algn="l"/>
                <a:tab pos="609600" algn="l"/>
                <a:tab pos="800100" algn="l"/>
                <a:tab pos="1003300" algn="l"/>
                <a:tab pos="1206500" algn="l"/>
                <a:tab pos="1409700" algn="l"/>
                <a:tab pos="1612900" algn="l"/>
                <a:tab pos="1816100" algn="l"/>
                <a:tab pos="2019300" algn="l"/>
                <a:tab pos="2222500" algn="l"/>
                <a:tab pos="2425700" algn="l"/>
              </a:tabLst>
              <a:defRPr spc="-100" sz="100">
                <a:latin typeface="Avenir Next Regular"/>
                <a:ea typeface="Avenir Next Regular"/>
                <a:cs typeface="Avenir Next Regular"/>
                <a:sym typeface="Avenir Next Regular"/>
              </a:defRPr>
            </a:lvl1pPr>
          </a:lstStyle>
          <a:p>
            <a:pPr/>
            <a:r>
              <a:t>8</a:t>
            </a:r>
          </a:p>
        </p:txBody>
      </p:sp>
      <p:pic>
        <p:nvPicPr>
          <p:cNvPr id="40" name="dug-for-deck.jpg" descr="dug-for-deck.jpg"/>
          <p:cNvPicPr>
            <a:picLocks noChangeAspect="1"/>
          </p:cNvPicPr>
          <p:nvPr/>
        </p:nvPicPr>
        <p:blipFill>
          <a:blip r:embed="rId2">
            <a:extLst/>
          </a:blip>
          <a:srcRect l="16180" t="0" r="16440" b="0"/>
          <a:stretch>
            <a:fillRect/>
          </a:stretch>
        </p:blipFill>
        <p:spPr>
          <a:xfrm>
            <a:off x="-231444" y="-33529"/>
            <a:ext cx="8065475" cy="13881736"/>
          </a:xfrm>
          <a:prstGeom prst="rect">
            <a:avLst/>
          </a:prstGeom>
          <a:ln w="12700">
            <a:solidFill>
              <a:srgbClr val="DDDDDD"/>
            </a:solidFill>
            <a:miter lim="400000"/>
          </a:ln>
        </p:spPr>
      </p:pic>
      <p:sp>
        <p:nvSpPr>
          <p:cNvPr id="41" name="Dug Falby…"/>
          <p:cNvSpPr txBox="1"/>
          <p:nvPr/>
        </p:nvSpPr>
        <p:spPr>
          <a:xfrm>
            <a:off x="8644921" y="2898130"/>
            <a:ext cx="8365226" cy="14554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647700">
              <a:lnSpc>
                <a:spcPct val="90000"/>
              </a:lnSpc>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spc="-100" sz="5000">
                <a:latin typeface="Helvetica Neue LT Std 85 Heavy"/>
                <a:ea typeface="Helvetica Neue LT Std 85 Heavy"/>
                <a:cs typeface="Helvetica Neue LT Std 85 Heavy"/>
                <a:sym typeface="Helvetica Neue LT Std 85 Heavy"/>
              </a:defRPr>
            </a:pPr>
            <a:r>
              <a:t>Dug Falby</a:t>
            </a:r>
          </a:p>
          <a:p>
            <a:pPr algn="l">
              <a:lnSpc>
                <a:spcPct val="110000"/>
              </a:lnSpc>
              <a:defRPr baseline="3999" sz="2500"/>
            </a:pPr>
            <a:r>
              <a:t>Strategic Design Director</a:t>
            </a:r>
          </a:p>
          <a:p>
            <a:pPr algn="l">
              <a:lnSpc>
                <a:spcPct val="110000"/>
              </a:lnSpc>
              <a:defRPr baseline="3999" sz="2500"/>
            </a:pPr>
            <a:r>
              <a:t>London</a:t>
            </a:r>
          </a:p>
        </p:txBody>
      </p:sp>
      <p:sp>
        <p:nvSpPr>
          <p:cNvPr id="42" name="Design leader with over 16 years experience guiding and mentoring product and digital transformation teams in both client and consultancy-side roles…"/>
          <p:cNvSpPr txBox="1"/>
          <p:nvPr/>
        </p:nvSpPr>
        <p:spPr>
          <a:xfrm>
            <a:off x="8644921" y="5438630"/>
            <a:ext cx="7839368" cy="71577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10000"/>
              </a:lnSpc>
              <a:defRPr baseline="3999" sz="2500"/>
            </a:pPr>
            <a:r>
              <a:t>Design leader with over 16 years experience guiding and mentoring product and digital transformation teams in both client and consultancy-side roles</a:t>
            </a:r>
          </a:p>
          <a:p>
            <a:pPr algn="l">
              <a:lnSpc>
                <a:spcPct val="110000"/>
              </a:lnSpc>
              <a:defRPr baseline="3999" sz="2500"/>
            </a:pPr>
          </a:p>
          <a:p>
            <a:pPr algn="l">
              <a:lnSpc>
                <a:spcPct val="110000"/>
              </a:lnSpc>
              <a:defRPr baseline="3999" sz="2500"/>
            </a:pPr>
            <a:r>
              <a:t>As Strategic Design Director in the Designit London studio, Dug has an overview on all client projects and pays special attention to service design strategy and approach, capability building and helping the design community to fulfil their potential.</a:t>
            </a:r>
          </a:p>
          <a:p>
            <a:pPr algn="l">
              <a:lnSpc>
                <a:spcPct val="110000"/>
              </a:lnSpc>
              <a:defRPr baseline="3999" sz="2500"/>
            </a:pPr>
          </a:p>
          <a:p>
            <a:pPr algn="l">
              <a:lnSpc>
                <a:spcPct val="110000"/>
              </a:lnSpc>
              <a:defRPr baseline="3999" sz="2500"/>
            </a:pPr>
            <a:r>
              <a:t>In previous roles he was CX Director in the turnaround team at Dixons Stores Group and built Accenture’s London experience-led digital transformation practice.</a:t>
            </a:r>
          </a:p>
          <a:p>
            <a:pPr algn="l">
              <a:lnSpc>
                <a:spcPct val="110000"/>
              </a:lnSpc>
              <a:defRPr baseline="3999" sz="2500"/>
            </a:pPr>
          </a:p>
          <a:p>
            <a:pPr algn="l">
              <a:lnSpc>
                <a:spcPct val="110000"/>
              </a:lnSpc>
              <a:defRPr baseline="3999" sz="2500"/>
            </a:pPr>
            <a:r>
              <a:t>Dug was tapped as a BIMA100 in service design consulting and sits on the advisory board of the New Breed innovation network.</a:t>
            </a:r>
          </a:p>
        </p:txBody>
      </p:sp>
      <p:sp>
        <p:nvSpPr>
          <p:cNvPr id="43" name="Skills…"/>
          <p:cNvSpPr txBox="1"/>
          <p:nvPr/>
        </p:nvSpPr>
        <p:spPr>
          <a:xfrm>
            <a:off x="17872019" y="4816330"/>
            <a:ext cx="4634272" cy="2400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647700">
              <a:lnSpc>
                <a:spcPct val="110000"/>
              </a:lnSpc>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spc="-59" sz="3000">
                <a:latin typeface="Helvetica Neue LT Std 85 Heavy"/>
                <a:ea typeface="Helvetica Neue LT Std 85 Heavy"/>
                <a:cs typeface="Helvetica Neue LT Std 85 Heavy"/>
                <a:sym typeface="Helvetica Neue LT Std 85 Heavy"/>
              </a:defRPr>
            </a:pPr>
            <a:r>
              <a:t>Skills</a:t>
            </a:r>
          </a:p>
          <a:p>
            <a:pPr marL="254000" indent="-254000" algn="l">
              <a:lnSpc>
                <a:spcPct val="110000"/>
              </a:lnSpc>
              <a:buSzPct val="125000"/>
              <a:buChar char="-"/>
              <a:defRPr sz="2000"/>
            </a:pPr>
            <a:r>
              <a:t>Design Thinking</a:t>
            </a:r>
          </a:p>
          <a:p>
            <a:pPr marL="254000" indent="-254000" algn="l">
              <a:lnSpc>
                <a:spcPct val="110000"/>
              </a:lnSpc>
              <a:buSzPct val="125000"/>
              <a:buChar char="-"/>
              <a:defRPr sz="2000"/>
            </a:pPr>
            <a:r>
              <a:t>Business design consulting</a:t>
            </a:r>
          </a:p>
          <a:p>
            <a:pPr marL="254000" indent="-254000" algn="l">
              <a:lnSpc>
                <a:spcPct val="110000"/>
              </a:lnSpc>
              <a:buSzPct val="125000"/>
              <a:buChar char="-"/>
              <a:defRPr sz="2000"/>
            </a:pPr>
            <a:r>
              <a:t>Service Design</a:t>
            </a:r>
          </a:p>
          <a:p>
            <a:pPr marL="254000" indent="-254000" algn="l">
              <a:lnSpc>
                <a:spcPct val="110000"/>
              </a:lnSpc>
              <a:buSzPct val="125000"/>
              <a:buChar char="-"/>
              <a:defRPr sz="2000"/>
            </a:pPr>
            <a:r>
              <a:t>Design Research</a:t>
            </a:r>
          </a:p>
          <a:p>
            <a:pPr marL="254000" indent="-254000" algn="l">
              <a:lnSpc>
                <a:spcPct val="110000"/>
              </a:lnSpc>
              <a:buSzPct val="125000"/>
              <a:buChar char="-"/>
              <a:defRPr sz="2000"/>
            </a:pPr>
            <a:r>
              <a:t>Co-creation and facilitation - Training and capability-building</a:t>
            </a:r>
          </a:p>
        </p:txBody>
      </p:sp>
      <p:sp>
        <p:nvSpPr>
          <p:cNvPr id="44" name="Landmark clients…"/>
          <p:cNvSpPr txBox="1"/>
          <p:nvPr/>
        </p:nvSpPr>
        <p:spPr>
          <a:xfrm>
            <a:off x="17821219" y="7528576"/>
            <a:ext cx="4634272" cy="3162301"/>
          </a:xfrm>
          <a:prstGeom prst="rect">
            <a:avLst/>
          </a:prstGeom>
          <a:solidFill>
            <a:schemeClr val="accent6">
              <a:alpha val="0"/>
            </a:schemeClr>
          </a:solidFill>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647700">
              <a:lnSpc>
                <a:spcPct val="110000"/>
              </a:lnSpc>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spc="-59" sz="3000">
                <a:latin typeface="Helvetica Neue LT Std 85 Heavy"/>
                <a:ea typeface="Helvetica Neue LT Std 85 Heavy"/>
                <a:cs typeface="Helvetica Neue LT Std 85 Heavy"/>
                <a:sym typeface="Helvetica Neue LT Std 85 Heavy"/>
              </a:defRPr>
            </a:pPr>
            <a:r>
              <a:t>Landmark clients </a:t>
            </a:r>
          </a:p>
          <a:p>
            <a:pPr marL="254000" indent="-254000" algn="l">
              <a:lnSpc>
                <a:spcPct val="110000"/>
              </a:lnSpc>
              <a:buSzPct val="125000"/>
              <a:buChar char="-"/>
              <a:defRPr sz="2000"/>
            </a:pPr>
            <a:r>
              <a:t>Irish Department for Social Protection</a:t>
            </a:r>
          </a:p>
          <a:p>
            <a:pPr marL="254000" indent="-254000" algn="l">
              <a:lnSpc>
                <a:spcPct val="110000"/>
              </a:lnSpc>
              <a:buSzPct val="125000"/>
              <a:buChar char="-"/>
              <a:defRPr sz="2000"/>
            </a:pPr>
            <a:r>
              <a:t>Coca-Cola Entreprises</a:t>
            </a:r>
          </a:p>
          <a:p>
            <a:pPr marL="254000" indent="-254000" algn="l">
              <a:lnSpc>
                <a:spcPct val="110000"/>
              </a:lnSpc>
              <a:buSzPct val="125000"/>
              <a:buChar char="-"/>
              <a:defRPr sz="2000"/>
            </a:pPr>
            <a:r>
              <a:t>Defra</a:t>
            </a:r>
          </a:p>
          <a:p>
            <a:pPr marL="254000" indent="-254000" algn="l">
              <a:lnSpc>
                <a:spcPct val="110000"/>
              </a:lnSpc>
              <a:buSzPct val="125000"/>
              <a:buChar char="-"/>
              <a:defRPr sz="2000"/>
            </a:pPr>
            <a:r>
              <a:t>BBC Advertising</a:t>
            </a:r>
          </a:p>
          <a:p>
            <a:pPr marL="254000" indent="-254000" algn="l">
              <a:lnSpc>
                <a:spcPct val="110000"/>
              </a:lnSpc>
              <a:buSzPct val="125000"/>
              <a:buChar char="-"/>
              <a:defRPr sz="2000"/>
            </a:pPr>
            <a:r>
              <a:t>Diageo</a:t>
            </a:r>
          </a:p>
          <a:p>
            <a:pPr marL="254000" indent="-254000" algn="l">
              <a:lnSpc>
                <a:spcPct val="110000"/>
              </a:lnSpc>
              <a:buSzPct val="125000"/>
              <a:buChar char="-"/>
              <a:defRPr sz="2000"/>
            </a:pPr>
            <a:r>
              <a:t>HMRC</a:t>
            </a:r>
          </a:p>
          <a:p>
            <a:pPr marL="254000" indent="-254000" algn="l">
              <a:lnSpc>
                <a:spcPct val="110000"/>
              </a:lnSpc>
              <a:buSzPct val="125000"/>
              <a:buChar char="-"/>
              <a:defRPr sz="2000"/>
            </a:pPr>
            <a:r>
              <a:t>Friends Provident</a:t>
            </a:r>
          </a:p>
          <a:p>
            <a:pPr marL="254000" indent="-254000" algn="l">
              <a:lnSpc>
                <a:spcPct val="110000"/>
              </a:lnSpc>
              <a:buSzPct val="125000"/>
              <a:buChar char="-"/>
              <a:defRPr sz="2000"/>
            </a:pPr>
            <a:r>
              <a:t>Aegis</a:t>
            </a:r>
          </a:p>
        </p:txBody>
      </p:sp>
      <p:sp>
        <p:nvSpPr>
          <p:cNvPr id="45" name="About"/>
          <p:cNvSpPr txBox="1"/>
          <p:nvPr/>
        </p:nvSpPr>
        <p:spPr>
          <a:xfrm>
            <a:off x="8606821" y="4769323"/>
            <a:ext cx="1205485" cy="482601"/>
          </a:xfrm>
          <a:prstGeom prst="rect">
            <a:avLst/>
          </a:prstGeom>
          <a:solidFill>
            <a:schemeClr val="accent6">
              <a:alpha val="0"/>
            </a:schemeClr>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defTabSz="647700">
              <a:lnSpc>
                <a:spcPct val="110000"/>
              </a:lnSpc>
              <a:tabLst>
                <a:tab pos="508000" algn="l"/>
                <a:tab pos="1016000" algn="l"/>
                <a:tab pos="1524000" algn="l"/>
                <a:tab pos="2019300" algn="l"/>
                <a:tab pos="2527300" algn="l"/>
                <a:tab pos="3035300" algn="l"/>
                <a:tab pos="3543300" algn="l"/>
                <a:tab pos="4051300" algn="l"/>
                <a:tab pos="4559300" algn="l"/>
                <a:tab pos="5067300" algn="l"/>
                <a:tab pos="5562600" algn="l"/>
                <a:tab pos="6070600" algn="l"/>
              </a:tabLst>
              <a:defRPr spc="-59" sz="3000">
                <a:latin typeface="Helvetica Neue LT Std 85 Heavy"/>
                <a:ea typeface="Helvetica Neue LT Std 85 Heavy"/>
                <a:cs typeface="Helvetica Neue LT Std 85 Heavy"/>
                <a:sym typeface="Helvetica Neue LT Std 85 Heavy"/>
              </a:defRPr>
            </a:lvl1pPr>
          </a:lstStyle>
          <a:p>
            <a:pPr/>
            <a:r>
              <a:t>About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DBF3FD"/>
      </a:dk2>
      <a:lt2>
        <a:srgbClr val="DCFFEE"/>
      </a:lt2>
      <a:accent1>
        <a:srgbClr val="53FEAB"/>
      </a:accent1>
      <a:accent2>
        <a:srgbClr val="FAE15B"/>
      </a:accent2>
      <a:accent3>
        <a:srgbClr val="5AC5FF"/>
      </a:accent3>
      <a:accent4>
        <a:srgbClr val="FBB0C0"/>
      </a:accent4>
      <a:accent5>
        <a:srgbClr val="645481"/>
      </a:accent5>
      <a:accent6>
        <a:srgbClr val="000000"/>
      </a:accent6>
      <a:hlink>
        <a:srgbClr val="0000FF"/>
      </a:hlink>
      <a:folHlink>
        <a:srgbClr val="FF00FF"/>
      </a:folHlink>
    </a:clrScheme>
    <a:fontScheme name="Office Theme">
      <a:majorFont>
        <a:latin typeface="Helvetica Neue LT Std 45 Light"/>
        <a:ea typeface="Helvetica Neue LT Std 45 Light"/>
        <a:cs typeface="Helvetica Neue LT Std 45 Light"/>
      </a:majorFont>
      <a:minorFont>
        <a:latin typeface="Helvetica Neue LT Std 45 Light"/>
        <a:ea typeface="Helvetica Neue LT Std 45 Light"/>
        <a:cs typeface="Helvetica Neue LT Std 45 Light"/>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Off val="100000"/>
            <a:alpha val="90000"/>
          </a:schemeClr>
        </a:solid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825500" rtl="0" fontAlgn="auto" latinLnBrk="0" hangingPunct="0">
          <a:lnSpc>
            <a:spcPct val="120000"/>
          </a:lnSpc>
          <a:spcBef>
            <a:spcPts val="0"/>
          </a:spcBef>
          <a:spcAft>
            <a:spcPts val="0"/>
          </a:spcAft>
          <a:buClrTx/>
          <a:buSzTx/>
          <a:buFontTx/>
          <a:buNone/>
          <a:tabLst/>
          <a:defRPr b="0" baseline="0" cap="none" i="0" spc="28" strike="noStrike" sz="1400" u="none" kumimoji="0" normalizeH="0">
            <a:ln>
              <a:noFill/>
            </a:ln>
            <a:solidFill>
              <a:schemeClr val="accent6">
                <a:lumOff val="100000"/>
              </a:schemeClr>
            </a:solidFill>
            <a:effectLst/>
            <a:uFillTx/>
            <a:latin typeface="+mn-lt"/>
            <a:ea typeface="+mn-ea"/>
            <a:cs typeface="+mn-cs"/>
            <a:sym typeface="Helvetica Neue LT Std 45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A2FF"/>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solidFill>
          <a:schemeClr val="accent6">
            <a:alpha val="0"/>
          </a:schemeClr>
        </a:solid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DBF3FD"/>
      </a:dk2>
      <a:lt2>
        <a:srgbClr val="DCFFEE"/>
      </a:lt2>
      <a:accent1>
        <a:srgbClr val="53FEAB"/>
      </a:accent1>
      <a:accent2>
        <a:srgbClr val="FAE15B"/>
      </a:accent2>
      <a:accent3>
        <a:srgbClr val="5AC5FF"/>
      </a:accent3>
      <a:accent4>
        <a:srgbClr val="FBB0C0"/>
      </a:accent4>
      <a:accent5>
        <a:srgbClr val="645481"/>
      </a:accent5>
      <a:accent6>
        <a:srgbClr val="000000"/>
      </a:accent6>
      <a:hlink>
        <a:srgbClr val="0000FF"/>
      </a:hlink>
      <a:folHlink>
        <a:srgbClr val="FF00FF"/>
      </a:folHlink>
    </a:clrScheme>
    <a:fontScheme name="Office Theme">
      <a:majorFont>
        <a:latin typeface="Helvetica Neue LT Std 45 Light"/>
        <a:ea typeface="Helvetica Neue LT Std 45 Light"/>
        <a:cs typeface="Helvetica Neue LT Std 45 Light"/>
      </a:majorFont>
      <a:minorFont>
        <a:latin typeface="Helvetica Neue LT Std 45 Light"/>
        <a:ea typeface="Helvetica Neue LT Std 45 Light"/>
        <a:cs typeface="Helvetica Neue LT Std 45 Light"/>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Off val="100000"/>
            <a:alpha val="90000"/>
          </a:schemeClr>
        </a:solid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825500" rtl="0" fontAlgn="auto" latinLnBrk="0" hangingPunct="0">
          <a:lnSpc>
            <a:spcPct val="120000"/>
          </a:lnSpc>
          <a:spcBef>
            <a:spcPts val="0"/>
          </a:spcBef>
          <a:spcAft>
            <a:spcPts val="0"/>
          </a:spcAft>
          <a:buClrTx/>
          <a:buSzTx/>
          <a:buFontTx/>
          <a:buNone/>
          <a:tabLst/>
          <a:defRPr b="0" baseline="0" cap="none" i="0" spc="28" strike="noStrike" sz="1400" u="none" kumimoji="0" normalizeH="0">
            <a:ln>
              <a:noFill/>
            </a:ln>
            <a:solidFill>
              <a:schemeClr val="accent6">
                <a:lumOff val="100000"/>
              </a:schemeClr>
            </a:solidFill>
            <a:effectLst/>
            <a:uFillTx/>
            <a:latin typeface="+mn-lt"/>
            <a:ea typeface="+mn-ea"/>
            <a:cs typeface="+mn-cs"/>
            <a:sym typeface="Helvetica Neue LT Std 45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A2FF"/>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solidFill>
          <a:schemeClr val="accent6">
            <a:alpha val="0"/>
          </a:schemeClr>
        </a:solid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r" defTabSz="825500" rtl="0" fontAlgn="auto" latinLnBrk="0" hangingPunct="0">
          <a:lnSpc>
            <a:spcPct val="12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Helvetica Neue LT Std 45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