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3716000" cx="2438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9F64C3-4209-4971-83A1-FE0ABA95679F}">
  <a:tblStyle styleId="{E99F64C3-4209-4971-83A1-FE0ABA95679F}" styleName="Table_0">
    <a:wholeTbl>
      <a:tcTxStyle b="off" i="off">
        <a:font>
          <a:latin typeface="Helvetica"/>
          <a:ea typeface="Helvetica"/>
          <a:cs typeface="Helvetica"/>
        </a:font>
        <a:schemeClr val="lt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showMasterSp="0">
  <p:cSld name="Title &amp; Subtitle">
    <p:bg>
      <p:bgPr>
        <a:solidFill>
          <a:srgbClr val="EBEBEB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wer quote" showMasterSp="0" type="tx">
  <p:cSld name="TITLE_AND_BODY">
    <p:bg>
      <p:bgPr>
        <a:solidFill>
          <a:srgbClr val="EFEFE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body"/>
          </p:nvPr>
        </p:nvSpPr>
        <p:spPr>
          <a:xfrm>
            <a:off x="2890923" y="2413368"/>
            <a:ext cx="19057364" cy="2667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16800"/>
              <a:buFont typeface="Helvetica Neue"/>
              <a:buNone/>
              <a:defRPr b="1" i="0" sz="168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38162" lvl="1" marL="914400" marR="0" rtl="0" algn="l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23333"/>
              </a:buClr>
              <a:buSzPts val="4875"/>
              <a:buFont typeface="Helvetica Neue"/>
              <a:buChar char="•"/>
              <a:defRPr b="1" i="0" sz="65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38162" lvl="2" marL="1371600" marR="0" rtl="0" algn="l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23333"/>
              </a:buClr>
              <a:buSzPts val="4875"/>
              <a:buFont typeface="Helvetica Neue"/>
              <a:buChar char="•"/>
              <a:defRPr b="1" i="0" sz="65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38162" lvl="3" marL="1828800" marR="0" rtl="0" algn="l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23333"/>
              </a:buClr>
              <a:buSzPts val="4875"/>
              <a:buFont typeface="Helvetica Neue"/>
              <a:buChar char="•"/>
              <a:defRPr b="1" i="0" sz="65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38162" lvl="4" marL="2286000" marR="0" rtl="0" algn="l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23333"/>
              </a:buClr>
              <a:buSzPts val="4875"/>
              <a:buFont typeface="Helvetica Neue"/>
              <a:buChar char="•"/>
              <a:defRPr b="1" i="0" sz="65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38162" lvl="5" marL="2743200" marR="0" rtl="0" algn="l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23333"/>
              </a:buClr>
              <a:buSzPts val="4875"/>
              <a:buFont typeface="Helvetica Neue"/>
              <a:buChar char="•"/>
              <a:defRPr b="1" i="0" sz="65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38162" lvl="6" marL="3200400" marR="0" rtl="0" algn="l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23333"/>
              </a:buClr>
              <a:buSzPts val="4875"/>
              <a:buFont typeface="Helvetica Neue"/>
              <a:buChar char="•"/>
              <a:defRPr b="1" i="0" sz="65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38162" lvl="7" marL="3657600" marR="0" rtl="0" algn="l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23333"/>
              </a:buClr>
              <a:buSzPts val="4875"/>
              <a:buFont typeface="Helvetica Neue"/>
              <a:buChar char="•"/>
              <a:defRPr b="1" i="0" sz="65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38162" lvl="8" marL="4114800" marR="0" rtl="0" algn="l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23333"/>
              </a:buClr>
              <a:buSzPts val="4875"/>
              <a:buFont typeface="Helvetica Neue"/>
              <a:buChar char="•"/>
              <a:defRPr b="1" i="0" sz="65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B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0602588" y="8673948"/>
            <a:ext cx="1905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700"/>
              <a:buFont typeface="Helvetica Neue"/>
              <a:buNone/>
              <a:defRPr b="1" i="0" sz="137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13700"/>
              <a:buFont typeface="Helvetica Neue"/>
              <a:buNone/>
              <a:defRPr b="1" i="0" sz="137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13700"/>
              <a:buFont typeface="Helvetica Neue"/>
              <a:buNone/>
              <a:defRPr b="1" i="0" sz="137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13700"/>
              <a:buFont typeface="Helvetica Neue"/>
              <a:buNone/>
              <a:defRPr b="1" i="0" sz="137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13700"/>
              <a:buFont typeface="Helvetica Neue"/>
              <a:buNone/>
              <a:defRPr b="1" i="0" sz="137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13700"/>
              <a:buFont typeface="Helvetica Neue"/>
              <a:buNone/>
              <a:defRPr b="1" i="0" sz="137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13700"/>
              <a:buFont typeface="Helvetica Neue"/>
              <a:buNone/>
              <a:defRPr b="1" i="0" sz="137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13700"/>
              <a:buFont typeface="Helvetica Neue"/>
              <a:buNone/>
              <a:defRPr b="1" i="0" sz="137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13700"/>
              <a:buFont typeface="Helvetica Neue"/>
              <a:buNone/>
              <a:defRPr b="1" i="0" sz="137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689100" y="3238500"/>
            <a:ext cx="21005799" cy="92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38162" lvl="0" marL="457200" marR="0" rtl="0" algn="l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23333"/>
              </a:buClr>
              <a:buSzPts val="4875"/>
              <a:buFont typeface="Helvetica Neue"/>
              <a:buChar char="•"/>
              <a:defRPr b="1" i="0" sz="65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38162" lvl="1" marL="914400" marR="0" rtl="0" algn="l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23333"/>
              </a:buClr>
              <a:buSzPts val="4875"/>
              <a:buFont typeface="Helvetica Neue"/>
              <a:buChar char="•"/>
              <a:defRPr b="1" i="0" sz="65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38162" lvl="2" marL="1371600" marR="0" rtl="0" algn="l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23333"/>
              </a:buClr>
              <a:buSzPts val="4875"/>
              <a:buFont typeface="Helvetica Neue"/>
              <a:buChar char="•"/>
              <a:defRPr b="1" i="0" sz="65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38162" lvl="3" marL="1828800" marR="0" rtl="0" algn="l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23333"/>
              </a:buClr>
              <a:buSzPts val="4875"/>
              <a:buFont typeface="Helvetica Neue"/>
              <a:buChar char="•"/>
              <a:defRPr b="1" i="0" sz="65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38162" lvl="4" marL="2286000" marR="0" rtl="0" algn="l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23333"/>
              </a:buClr>
              <a:buSzPts val="4875"/>
              <a:buFont typeface="Helvetica Neue"/>
              <a:buChar char="•"/>
              <a:defRPr b="1" i="0" sz="65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38162" lvl="5" marL="2743200" marR="0" rtl="0" algn="l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23333"/>
              </a:buClr>
              <a:buSzPts val="4875"/>
              <a:buFont typeface="Helvetica Neue"/>
              <a:buChar char="•"/>
              <a:defRPr b="1" i="0" sz="65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38162" lvl="6" marL="3200400" marR="0" rtl="0" algn="l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23333"/>
              </a:buClr>
              <a:buSzPts val="4875"/>
              <a:buFont typeface="Helvetica Neue"/>
              <a:buChar char="•"/>
              <a:defRPr b="1" i="0" sz="65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38162" lvl="7" marL="3657600" marR="0" rtl="0" algn="l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23333"/>
              </a:buClr>
              <a:buSzPts val="4875"/>
              <a:buFont typeface="Helvetica Neue"/>
              <a:buChar char="•"/>
              <a:defRPr b="1" i="0" sz="65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38162" lvl="8" marL="4114800" marR="0" rtl="0" algn="l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23333"/>
              </a:buClr>
              <a:buSzPts val="4875"/>
              <a:buFont typeface="Helvetica Neue"/>
              <a:buChar char="•"/>
              <a:defRPr b="1" i="0" sz="65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851298" y="12593040"/>
            <a:ext cx="1821011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00"/>
              <a:buFont typeface="Helvetica Neue"/>
              <a:buNone/>
            </a:pPr>
            <a:r>
              <a:rPr b="0" i="0" lang="en-GB" sz="5000" u="sng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@dug</a:t>
            </a:r>
            <a:endParaRPr b="0" i="0" sz="5000" u="sng" cap="none" strike="noStrik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18397023" y="12593040"/>
            <a:ext cx="5405326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00"/>
              <a:buFont typeface="Helvetica Neue"/>
              <a:buNone/>
            </a:pPr>
            <a:r>
              <a:rPr b="0" i="0" lang="en-GB" sz="50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#ptaservicedesign</a:t>
            </a:r>
            <a:endParaRPr b="0" i="0" sz="5000" u="none" cap="none" strike="noStrik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4294967295" type="ctrTitle"/>
          </p:nvPr>
        </p:nvSpPr>
        <p:spPr>
          <a:xfrm>
            <a:off x="2553525" y="4773088"/>
            <a:ext cx="19113264" cy="1724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616"/>
              <a:buFont typeface="Helvetica Neue"/>
              <a:buNone/>
            </a:pPr>
            <a:r>
              <a:rPr b="1" i="0" lang="en-GB" sz="9616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Bringing together service design policy and IT</a:t>
            </a:r>
            <a:endParaRPr b="1" i="0" sz="9616" u="none" cap="none" strike="noStrik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Google Shape;19;p4"/>
          <p:cNvSpPr txBox="1"/>
          <p:nvPr>
            <p:ph idx="4294967295" type="subTitle"/>
          </p:nvPr>
        </p:nvSpPr>
        <p:spPr>
          <a:xfrm>
            <a:off x="2566889" y="7356397"/>
            <a:ext cx="19250223" cy="1736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4875"/>
              <a:buFont typeface="Helvetica Neue"/>
              <a:buNone/>
            </a:pPr>
            <a:r>
              <a:rPr b="1" i="0" lang="en-GB" sz="65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Making choices together…</a:t>
            </a:r>
            <a:endParaRPr b="1" i="0" sz="6500" u="none" cap="none" strike="noStrike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890923" y="1661993"/>
            <a:ext cx="19057364" cy="9705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15600"/>
              <a:buFont typeface="Helvetica Neue"/>
              <a:buNone/>
            </a:pPr>
            <a:r>
              <a:rPr b="1" i="0" lang="en-GB" sz="156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Making changes to systems causes unintended consequences.</a:t>
            </a:r>
            <a:endParaRPr b="1" i="0" sz="15600" u="none" cap="none" strike="noStrike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4294967295" type="body"/>
          </p:nvPr>
        </p:nvSpPr>
        <p:spPr>
          <a:xfrm>
            <a:off x="2566889" y="2057401"/>
            <a:ext cx="19250223" cy="901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4509"/>
              <a:buFont typeface="Helvetica Neue"/>
              <a:buNone/>
            </a:pPr>
            <a:r>
              <a:rPr b="1" i="0" lang="en-GB" sz="6012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is why GDS, #OneTeamGov, and many others currently establishing communities-of-practice across government have been working hard to find ways to use design methods to: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200"/>
              </a:spcBef>
              <a:spcAft>
                <a:spcPts val="0"/>
              </a:spcAft>
              <a:buClr>
                <a:srgbClr val="323333"/>
              </a:buClr>
              <a:buSzPts val="4509"/>
              <a:buFont typeface="Helvetica Neue"/>
              <a:buNone/>
            </a:pPr>
            <a:r>
              <a:t/>
            </a:r>
            <a:endParaRPr b="1" i="0" sz="6012" u="none" cap="none" strike="noStrike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200"/>
              </a:spcBef>
              <a:spcAft>
                <a:spcPts val="0"/>
              </a:spcAft>
              <a:buClr>
                <a:srgbClr val="323333"/>
              </a:buClr>
              <a:buSzPts val="8325"/>
              <a:buFont typeface="Helvetica Neue"/>
              <a:buNone/>
            </a:pPr>
            <a:r>
              <a:rPr b="1" i="0" lang="en-GB" sz="111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Shorten the feedback loop in policy creation</a:t>
            </a:r>
            <a:endParaRPr b="1" i="0" sz="11100" u="none" cap="none" strike="noStrike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body"/>
          </p:nvPr>
        </p:nvSpPr>
        <p:spPr>
          <a:xfrm>
            <a:off x="2890923" y="4398060"/>
            <a:ext cx="19057364" cy="382668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15600"/>
              <a:buFont typeface="Helvetica Neue"/>
              <a:buNone/>
            </a:pPr>
            <a:r>
              <a:rPr b="1" i="0" lang="en-GB" sz="156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am I nervous?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8600"/>
              <a:buFont typeface="Helvetica Neue"/>
              <a:buNone/>
            </a:pPr>
            <a:r>
              <a:rPr b="1" i="0" lang="en-GB" sz="86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(the price of filling buckets is high)</a:t>
            </a:r>
            <a:endParaRPr b="1" i="0" sz="8600" u="none" cap="none" strike="noStrike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body"/>
          </p:nvPr>
        </p:nvSpPr>
        <p:spPr>
          <a:xfrm>
            <a:off x="12524135" y="7022592"/>
            <a:ext cx="11420953" cy="6144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4400"/>
              <a:buFont typeface="Helvetica Neue"/>
              <a:buNone/>
            </a:pPr>
            <a:r>
              <a:rPr b="1" i="0" lang="en-GB" sz="44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Bad:  We can no longer co-design </a:t>
            </a:r>
            <a:br>
              <a:rPr b="1" i="0" lang="en-GB" sz="44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GB" sz="44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industry around what is communicated nor why, nor any possible future scenarios involving new tech </a:t>
            </a:r>
            <a:br>
              <a:rPr b="1" i="0" lang="en-GB" sz="44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GB" sz="44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might change reporting of movements, nor ways to remove </a:t>
            </a:r>
            <a:br>
              <a:rPr b="1" i="0" lang="en-GB" sz="44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GB" sz="44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need for reporting altogether.</a:t>
            </a:r>
            <a:endParaRPr b="1" i="0" sz="4400" u="none" cap="none" strike="noStrike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12575985" y="1058290"/>
            <a:ext cx="9949105" cy="121183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4440"/>
              <a:buFont typeface="Helvetica Neue"/>
              <a:buNone/>
            </a:pPr>
            <a:r>
              <a:rPr b="1" i="0" lang="en-GB" sz="444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Good:  We get a new policy, say pre-notification…</a:t>
            </a:r>
            <a:endParaRPr b="1" i="0" sz="4440" u="none" cap="none" strike="noStrike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" name="Google Shape;41;p8"/>
          <p:cNvPicPr preferRelativeResize="0"/>
          <p:nvPr/>
        </p:nvPicPr>
        <p:blipFill rotWithShape="1">
          <a:blip r:embed="rId3">
            <a:alphaModFix/>
          </a:blip>
          <a:srcRect b="0" l="4329" r="3989" t="23986"/>
          <a:stretch/>
        </p:blipFill>
        <p:spPr>
          <a:xfrm rot="-5400000">
            <a:off x="-1165266" y="1243561"/>
            <a:ext cx="13637704" cy="11307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8"/>
          <p:cNvCxnSpPr/>
          <p:nvPr/>
        </p:nvCxnSpPr>
        <p:spPr>
          <a:xfrm flipH="1" rot="10800000">
            <a:off x="3986784" y="1627631"/>
            <a:ext cx="8317895" cy="5138929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oval"/>
            <a:tailEnd len="sm" w="sm" type="none"/>
          </a:ln>
        </p:spPr>
      </p:cxn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12549319" y="3993514"/>
            <a:ext cx="10706056" cy="1870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4400"/>
              <a:buFont typeface="Helvetica Neue"/>
              <a:buNone/>
            </a:pPr>
            <a:r>
              <a:rPr b="1" i="0" lang="en-GB" sz="44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 good:  We can no longer </a:t>
            </a:r>
            <a:br>
              <a:rPr b="1" i="0" lang="en-GB" sz="44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GB" sz="44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better ways of communicating movements with keepers </a:t>
            </a:r>
            <a:br>
              <a:rPr b="1" i="0" lang="en-GB" sz="44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GB" sz="44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because of “confusion”</a:t>
            </a:r>
            <a:endParaRPr b="1" i="0" sz="4400" u="none" cap="none" strike="noStrike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4" name="Google Shape;44;p8"/>
          <p:cNvCxnSpPr/>
          <p:nvPr/>
        </p:nvCxnSpPr>
        <p:spPr>
          <a:xfrm flipH="1" rot="10800000">
            <a:off x="6217920" y="4974336"/>
            <a:ext cx="6086759" cy="2523744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oval"/>
            <a:tailEnd len="sm" w="sm" type="none"/>
          </a:ln>
        </p:spPr>
      </p:cxnSp>
      <p:cxnSp>
        <p:nvCxnSpPr>
          <p:cNvPr id="45" name="Google Shape;45;p8"/>
          <p:cNvCxnSpPr/>
          <p:nvPr/>
        </p:nvCxnSpPr>
        <p:spPr>
          <a:xfrm>
            <a:off x="8997696" y="8449056"/>
            <a:ext cx="3306983" cy="1435608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oval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2890922" y="3046989"/>
            <a:ext cx="20426278" cy="6935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15600"/>
              <a:buFont typeface="Helvetica Neue"/>
              <a:buNone/>
            </a:pPr>
            <a:r>
              <a:rPr b="1" i="0" lang="en-GB" sz="156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choose?</a:t>
            </a:r>
            <a:endParaRPr b="1" i="0" sz="15600" u="none" cap="none" strike="noStrike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9600"/>
              <a:buFont typeface="Helvetica Neue"/>
              <a:buNone/>
            </a:pPr>
            <a:r>
              <a:rPr b="1" i="0" lang="en-GB" sz="96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Without having done the design, the best I can do is rate policy on likely design returns:</a:t>
            </a:r>
            <a:endParaRPr b="1" i="0" sz="9600" u="none" cap="none" strike="noStrike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oogle Shape;55;p10"/>
          <p:cNvGraphicFramePr/>
          <p:nvPr/>
        </p:nvGraphicFramePr>
        <p:xfrm>
          <a:off x="380996" y="71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{E99F64C3-4209-4971-83A1-FE0ABA95679F}</a:tableStyleId>
              </a:tblPr>
              <a:tblGrid>
                <a:gridCol w="2147450"/>
                <a:gridCol w="2147450"/>
                <a:gridCol w="2147450"/>
                <a:gridCol w="2147450"/>
                <a:gridCol w="2147450"/>
                <a:gridCol w="2147450"/>
                <a:gridCol w="2147450"/>
                <a:gridCol w="2147450"/>
                <a:gridCol w="2147450"/>
                <a:gridCol w="2147450"/>
                <a:gridCol w="2147450"/>
              </a:tblGrid>
              <a:tr h="256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dk2"/>
                          </a:solidFill>
                        </a:rPr>
                        <a:t>Policy</a:t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dk2"/>
                          </a:solidFill>
                        </a:rPr>
                        <a:t>Supports better dialogue with keepers and industry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dk2"/>
                          </a:solidFill>
                        </a:rPr>
                        <a:t>Supports better access to information for industry, vets or government</a:t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dk2"/>
                          </a:solidFill>
                        </a:rPr>
                        <a:t>Supports new ways to manage risk </a:t>
                      </a:r>
                      <a:r>
                        <a:rPr b="1" lang="en-GB" sz="2000">
                          <a:solidFill>
                            <a:schemeClr val="dk2"/>
                          </a:solidFill>
                        </a:rPr>
                        <a:t>cooperatively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dk2"/>
                          </a:solidFill>
                        </a:rPr>
                        <a:t>Supports better transparency in government or industry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dk2"/>
                          </a:solidFill>
                        </a:rPr>
                        <a:t>Supports EU equivalence or support</a:t>
                      </a:r>
                      <a:r>
                        <a:rPr b="1" lang="en-GB" sz="2000">
                          <a:solidFill>
                            <a:schemeClr val="dk2"/>
                          </a:solidFill>
                        </a:rPr>
                        <a:t>s</a:t>
                      </a:r>
                      <a:r>
                        <a:rPr b="1" lang="en-GB" sz="2000" u="none" cap="none" strike="noStrike">
                          <a:solidFill>
                            <a:schemeClr val="dk2"/>
                          </a:solidFill>
                        </a:rPr>
                        <a:t> our ability to trade with EU and others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dk2"/>
                          </a:solidFill>
                        </a:rPr>
                        <a:t>Supports better coordination or communication with DAs</a:t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dk2"/>
                          </a:solidFill>
                        </a:rPr>
                        <a:t>New standard includes or supersedes existing standards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dk2"/>
                          </a:solidFill>
                        </a:rPr>
                        <a:t>Reduces overall load of regulation across species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dk2"/>
                          </a:solidFill>
                        </a:rPr>
                        <a:t>Improves speed, accuracy, or reduces cost of data inputs, storage, search or distribution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dk2"/>
                          </a:solidFill>
                        </a:rPr>
                        <a:t>Supports a change of attitude to sharing data for the good of all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dk2"/>
                          </a:solidFill>
                        </a:rPr>
                        <a:t>EID numbering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dk2"/>
                          </a:solidFill>
                        </a:rPr>
                        <a:t>Remove movement docs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dk2"/>
                          </a:solidFill>
                        </a:rPr>
                        <a:t>Movement rules CPRCs</a:t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dk2"/>
                          </a:solidFill>
                        </a:rPr>
                        <a:t>Indiv. vs batch reporting</a:t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dk2"/>
                          </a:solidFill>
                        </a:rPr>
                        <a:t>Pre-notification</a:t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dk2"/>
                          </a:solidFill>
                        </a:rPr>
                        <a:t>Holding register derogation</a:t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dk2"/>
                          </a:solidFill>
                        </a:rPr>
                        <a:t>Common land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dk2"/>
                          </a:solidFill>
                        </a:rPr>
                        <a:t>WATO/FCI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GB" sz="2000" u="none" cap="none" strike="noStrike">
                          <a:solidFill>
                            <a:schemeClr val="dk2"/>
                          </a:solidFill>
                        </a:rPr>
                        <a:t>Medicine records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2890922" y="2308326"/>
            <a:ext cx="19603317" cy="8412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15600"/>
              <a:buFont typeface="Helvetica Neue"/>
              <a:buNone/>
            </a:pPr>
            <a:r>
              <a:rPr b="1" i="0" lang="en-GB" sz="156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we feel that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9600"/>
              <a:buFont typeface="Helvetica Neue"/>
              <a:buNone/>
            </a:pPr>
            <a:r>
              <a:rPr b="1" i="0" lang="en-GB" sz="9600" u="none" cap="none" strike="noStrik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Confusion-free policy work supersedes need for progressive service? Might we be able to work with a little confusion?</a:t>
            </a:r>
            <a:endParaRPr b="1" i="0" sz="9600" u="none" cap="none" strike="noStrike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4294967295" type="ctrTitle"/>
          </p:nvPr>
        </p:nvSpPr>
        <p:spPr>
          <a:xfrm>
            <a:off x="2553525" y="5818212"/>
            <a:ext cx="19113264" cy="1724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800"/>
              <a:buFont typeface="Helvetica Neue"/>
              <a:buNone/>
            </a:pPr>
            <a:r>
              <a:rPr b="1" i="0" lang="en-GB" sz="12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Thanks.</a:t>
            </a:r>
            <a:br>
              <a:rPr b="1" i="0" lang="en-GB" sz="12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GB" sz="60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Questions? Dug = 07515661655</a:t>
            </a:r>
            <a:endParaRPr b="1" i="0" sz="6000" u="none" cap="none" strike="noStrik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