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22"/>
  </p:normalViewPr>
  <p:slideViewPr>
    <p:cSldViewPr snapToGrid="0" snapToObjects="1">
      <p:cViewPr varScale="1">
        <p:scale>
          <a:sx n="96" d="100"/>
          <a:sy n="96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7C18-E619-6A4E-9823-DAE59FE9E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C2817-24B3-5948-98F6-91E1B0D4D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FE77F-70DA-A44E-904A-28487243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D34F-2029-BD43-B7F0-AB637857C3C5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A1D8-7EE5-FA48-B8C9-8AB3038E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C24D1-1A36-D54D-B1AF-B993797D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CF19-61C1-844E-897B-47378737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0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9CCD-CE56-BE4D-BA4F-A1A4A4B3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68B95-0A12-A74E-8595-DCF7ECED5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9E7BC-AB9E-2B40-AC40-33223526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D34F-2029-BD43-B7F0-AB637857C3C5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A8B5B-287F-714F-B296-2658B795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FFC64-4391-B743-BF60-55A94687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CF19-61C1-844E-897B-47378737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14426-7FF7-F14E-B99D-0E1E7C41B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6C095-C8D1-D543-B206-E552EDF5E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EBDDF-5D72-9E41-B388-B7653D93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D34F-2029-BD43-B7F0-AB637857C3C5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F9C71-9F0F-DE45-B248-63A372F8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E085-F772-8747-9B22-8AF26331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CF19-61C1-844E-897B-47378737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7E1B-020F-8243-B468-F7A570B5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2723-D62D-0743-BF2F-DDD6900F7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AEA89-2BA0-FE42-8CF1-DC4E29D8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D34F-2029-BD43-B7F0-AB637857C3C5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4D726-C199-774F-AFB5-079060E8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9ACCB-D2F7-114A-AB4D-9B1F3885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CF19-61C1-844E-897B-47378737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6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13B7-2FB6-8744-9447-D8AE7C05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49DC1-9D9A-A742-B3A6-39298B6E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77EC-C037-AA46-8FBF-74125F43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D34F-2029-BD43-B7F0-AB637857C3C5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5D31C-E892-4D49-BB45-47373066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6D4CC-8D7E-5545-9D7F-DB4DCAAF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CF19-61C1-844E-897B-47378737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8EB2-56D7-6A41-A76F-99007F93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3E63-B822-7F43-B2DB-ADA352F92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E8139-1C49-F24C-82B0-E363A6B03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45AE8-0C48-744D-8088-9FECAEDF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D34F-2029-BD43-B7F0-AB637857C3C5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7BC65-D7C2-2E4C-8006-20930543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5811E-8129-544D-BDAA-F337A556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CF19-61C1-844E-897B-47378737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8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D5E9-3723-4540-B6FB-68971ADB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94E6D-4E0D-D146-8038-A388AA66C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A787F-6D1D-C844-BB02-CB817359C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E14C0-10DA-AD42-A7FF-996ED8758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4360A-52DD-BC41-82EB-DBBC43F26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BAFAE-012A-2442-883B-57A946E6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D34F-2029-BD43-B7F0-AB637857C3C5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76C56-D7C1-1D4D-BE93-6498FE52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8E729-DCD3-2C43-84FF-988A4176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CF19-61C1-844E-897B-47378737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04E5-A323-914A-948C-1EC0BD46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63B9F-C5E2-DC4F-81E7-3A0DA9BB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D34F-2029-BD43-B7F0-AB637857C3C5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2AB0B-2721-4744-A55F-8AA99D48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0FD9C-FB89-7E4F-802B-63552902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CF19-61C1-844E-897B-47378737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1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69E04-9BF2-8E41-A54A-CF9458E8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D34F-2029-BD43-B7F0-AB637857C3C5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60B2F-D7B3-EF43-B4DC-EE3EF035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93BD2-985A-9B4B-9DA9-93AA647C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CF19-61C1-844E-897B-47378737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0DFC-830D-FB4C-AF9D-D4E38FD2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37775-B8BF-CC4D-A45F-1D08BE909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EAFA6-2C1E-E248-A9A2-66793A08F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05062-9675-F445-9E1B-689DE60C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D34F-2029-BD43-B7F0-AB637857C3C5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A0ABE-DFE1-F64E-9E20-AD387111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B8254-3F1C-BA49-B539-3C2747FE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CF19-61C1-844E-897B-47378737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22C6-64CC-B142-9B70-C73105DE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992BC-C82E-8D46-92BB-791D6EC7E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EAF36-BB21-1C41-A8DD-DD52AEFF1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73AFA-04C0-1E4D-8A73-0AD7CF4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D34F-2029-BD43-B7F0-AB637857C3C5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DFE04-65CD-6147-95DC-A1344502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46CFA-E5D8-D84C-9234-3A7FD163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CF19-61C1-844E-897B-47378737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DBF68-0B6F-E547-8953-C64D9D1A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F48E7-AB0D-E44A-B160-A06D72D77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10287-4B96-2242-9FBA-4AF128A69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D34F-2029-BD43-B7F0-AB637857C3C5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57E2-D215-444E-B092-859748F85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0B9A2-F48C-804B-8EC6-45165F822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0CF19-61C1-844E-897B-47378737E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2161-B858-8A4C-89BC-F75AA23D8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817"/>
            <a:ext cx="10515600" cy="17041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Helvetica" pitchFamily="2" charset="0"/>
              </a:rPr>
              <a:t>The Thread “platform vision”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Helvetica" pitchFamily="2" charset="0"/>
              </a:rPr>
              <a:t>The current working assumption is that the Thread program will deliver one platform; supporting direct to consumer, guided, advised, and intermediates. Pretty much increasing bottom line performance with increased efficiency; reduced costs; and organic growth across most of the LBG propositions (and not least a 3x performance increase from RA).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F15F65-A7EA-A541-B993-F6115D8348C0}"/>
              </a:ext>
            </a:extLst>
          </p:cNvPr>
          <p:cNvGrpSpPr/>
          <p:nvPr/>
        </p:nvGrpSpPr>
        <p:grpSpPr>
          <a:xfrm>
            <a:off x="838200" y="3024074"/>
            <a:ext cx="10515600" cy="1469701"/>
            <a:chOff x="838200" y="2997570"/>
            <a:chExt cx="10515600" cy="11529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15D38C-E8A1-8C46-872B-EE32DD27E9F1}"/>
                </a:ext>
              </a:extLst>
            </p:cNvPr>
            <p:cNvSpPr/>
            <p:nvPr/>
          </p:nvSpPr>
          <p:spPr>
            <a:xfrm>
              <a:off x="838200" y="2997570"/>
              <a:ext cx="6599582" cy="11529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Helvetica" pitchFamily="2" charset="0"/>
                </a:rPr>
                <a:t>Embark</a:t>
              </a:r>
              <a:endParaRPr lang="en-US" sz="1600" dirty="0">
                <a:latin typeface="Helvetica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BBB867-094B-6542-B3DC-2F331442A952}"/>
                </a:ext>
              </a:extLst>
            </p:cNvPr>
            <p:cNvSpPr/>
            <p:nvPr/>
          </p:nvSpPr>
          <p:spPr>
            <a:xfrm>
              <a:off x="7629939" y="2997570"/>
              <a:ext cx="3723861" cy="11529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  <a:latin typeface="Helvetica" pitchFamily="2" charset="0"/>
                </a:rPr>
                <a:t>Digital-first, straight-through processing, online self-serve, wrapper accounts, management operations and governance, etc.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F4A801-1D08-514E-8759-A58B67AA4784}"/>
              </a:ext>
            </a:extLst>
          </p:cNvPr>
          <p:cNvGrpSpPr/>
          <p:nvPr/>
        </p:nvGrpSpPr>
        <p:grpSpPr>
          <a:xfrm>
            <a:off x="838200" y="4704521"/>
            <a:ext cx="10515600" cy="836177"/>
            <a:chOff x="838200" y="4361255"/>
            <a:chExt cx="10515600" cy="11529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A67967-E962-0344-98FF-7E2678C46427}"/>
                </a:ext>
              </a:extLst>
            </p:cNvPr>
            <p:cNvSpPr/>
            <p:nvPr/>
          </p:nvSpPr>
          <p:spPr>
            <a:xfrm>
              <a:off x="838200" y="4361255"/>
              <a:ext cx="6599582" cy="11529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Helvetica" pitchFamily="2" charset="0"/>
                </a:rPr>
                <a:t>FNZ</a:t>
              </a:r>
              <a:endParaRPr lang="en-US" sz="1600" dirty="0">
                <a:latin typeface="Helvetica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757A14-CDFE-4F44-A32A-3E1134AAB8BB}"/>
                </a:ext>
              </a:extLst>
            </p:cNvPr>
            <p:cNvSpPr/>
            <p:nvPr/>
          </p:nvSpPr>
          <p:spPr>
            <a:xfrm>
              <a:off x="7629939" y="4361256"/>
              <a:ext cx="3723861" cy="1152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  <a:latin typeface="Helvetica" pitchFamily="2" charset="0"/>
                </a:rPr>
                <a:t>Transactional connections </a:t>
              </a:r>
              <a:br>
                <a:rPr lang="en-US" sz="1600" b="1" dirty="0">
                  <a:solidFill>
                    <a:schemeClr val="tx1"/>
                  </a:solidFill>
                  <a:latin typeface="Helvetica" pitchFamily="2" charset="0"/>
                </a:rPr>
              </a:br>
              <a:r>
                <a:rPr lang="en-US" sz="1600" b="1" dirty="0">
                  <a:solidFill>
                    <a:schemeClr val="tx1"/>
                  </a:solidFill>
                  <a:latin typeface="Helvetica" pitchFamily="2" charset="0"/>
                </a:rPr>
                <a:t>to funds in the markets, compliant trading etc.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229B7B-CAAD-1348-B6DE-4BAA7DE339EF}"/>
              </a:ext>
            </a:extLst>
          </p:cNvPr>
          <p:cNvGrpSpPr/>
          <p:nvPr/>
        </p:nvGrpSpPr>
        <p:grpSpPr>
          <a:xfrm>
            <a:off x="838200" y="5751444"/>
            <a:ext cx="10515600" cy="459959"/>
            <a:chOff x="838200" y="5724940"/>
            <a:chExt cx="10515600" cy="4599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9EF55D-4933-2747-8C6A-3BDA712B93D4}"/>
                </a:ext>
              </a:extLst>
            </p:cNvPr>
            <p:cNvSpPr/>
            <p:nvPr/>
          </p:nvSpPr>
          <p:spPr>
            <a:xfrm>
              <a:off x="838200" y="5724940"/>
              <a:ext cx="6599582" cy="4599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Helvetica" pitchFamily="2" charset="0"/>
                </a:rPr>
                <a:t>Independent fund managers</a:t>
              </a:r>
              <a:endParaRPr lang="en-US" sz="1600" dirty="0">
                <a:latin typeface="Helvetica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3984-2D61-1E42-8D8B-60562E2F6AE6}"/>
                </a:ext>
              </a:extLst>
            </p:cNvPr>
            <p:cNvSpPr/>
            <p:nvPr/>
          </p:nvSpPr>
          <p:spPr>
            <a:xfrm>
              <a:off x="7629939" y="5724940"/>
              <a:ext cx="3723861" cy="4599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  <a:latin typeface="Helvetica" pitchFamily="2" charset="0"/>
                </a:rPr>
                <a:t>Proxy for market forces…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71548E-E449-734C-A1F3-11A4FB1F0D77}"/>
              </a:ext>
            </a:extLst>
          </p:cNvPr>
          <p:cNvGrpSpPr/>
          <p:nvPr/>
        </p:nvGrpSpPr>
        <p:grpSpPr>
          <a:xfrm>
            <a:off x="838200" y="2246244"/>
            <a:ext cx="10515600" cy="567084"/>
            <a:chOff x="838200" y="2219740"/>
            <a:chExt cx="10515600" cy="5670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BFA900-EF67-614A-B471-581CBDD35727}"/>
                </a:ext>
              </a:extLst>
            </p:cNvPr>
            <p:cNvSpPr/>
            <p:nvPr/>
          </p:nvSpPr>
          <p:spPr>
            <a:xfrm>
              <a:off x="838200" y="2219740"/>
              <a:ext cx="1441174" cy="5670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Helvetica" pitchFamily="2" charset="0"/>
                </a:rPr>
                <a:t>Zurich (r14)</a:t>
              </a:r>
              <a:endParaRPr lang="en-US" sz="1600" dirty="0">
                <a:latin typeface="Helvetica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05EEEC-E17C-E741-BBA2-B278B1247DA2}"/>
                </a:ext>
              </a:extLst>
            </p:cNvPr>
            <p:cNvSpPr/>
            <p:nvPr/>
          </p:nvSpPr>
          <p:spPr>
            <a:xfrm>
              <a:off x="7629939" y="2219740"/>
              <a:ext cx="3723861" cy="567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  <a:latin typeface="Helvetica" pitchFamily="2" charset="0"/>
                </a:rPr>
                <a:t>Value Propositions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EDC8C2-71FC-EE46-856F-366767D9F3E4}"/>
                </a:ext>
              </a:extLst>
            </p:cNvPr>
            <p:cNvSpPr/>
            <p:nvPr/>
          </p:nvSpPr>
          <p:spPr>
            <a:xfrm>
              <a:off x="2557669" y="2219740"/>
              <a:ext cx="1441174" cy="5670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Helvetica" pitchFamily="2" charset="0"/>
                </a:rPr>
                <a:t>D2C (r16)</a:t>
              </a:r>
              <a:endParaRPr lang="en-US" sz="1600" dirty="0">
                <a:latin typeface="Helvetica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4BC9AF-9E24-2C40-B0E6-63D38497E9EE}"/>
                </a:ext>
              </a:extLst>
            </p:cNvPr>
            <p:cNvSpPr/>
            <p:nvPr/>
          </p:nvSpPr>
          <p:spPr>
            <a:xfrm>
              <a:off x="4277138" y="2219740"/>
              <a:ext cx="1441174" cy="5670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Helvetica" pitchFamily="2" charset="0"/>
                </a:rPr>
                <a:t>RA (r17)</a:t>
              </a:r>
              <a:endParaRPr lang="en-US" sz="1600" dirty="0">
                <a:latin typeface="Helvetica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102784-8A7D-014E-915C-521693B5AFAB}"/>
                </a:ext>
              </a:extLst>
            </p:cNvPr>
            <p:cNvSpPr/>
            <p:nvPr/>
          </p:nvSpPr>
          <p:spPr>
            <a:xfrm>
              <a:off x="5996608" y="2219740"/>
              <a:ext cx="1441174" cy="5670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Helvetica" pitchFamily="2" charset="0"/>
                </a:rPr>
                <a:t>HSDL (r18)</a:t>
              </a:r>
              <a:endParaRPr lang="en-US" sz="1600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11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2161-B858-8A4C-89BC-F75AA23D8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617"/>
            <a:ext cx="10515600" cy="1293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Helvetica" pitchFamily="2" charset="0"/>
              </a:rPr>
              <a:t>A ”Platform” approach, not a “Service line” approach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Helvetica" pitchFamily="2" charset="0"/>
              </a:rPr>
              <a:t>The “concept” underpinning the change program is that Embark/FNZ is a “platform” which can be assessed, delivered and maintained independently of the “products” that live in it or the “services” that sit on top of it.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15D38C-E8A1-8C46-872B-EE32DD27E9F1}"/>
              </a:ext>
            </a:extLst>
          </p:cNvPr>
          <p:cNvSpPr/>
          <p:nvPr/>
        </p:nvSpPr>
        <p:spPr>
          <a:xfrm>
            <a:off x="838200" y="4124006"/>
            <a:ext cx="6599582" cy="1469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itchFamily="2" charset="0"/>
              </a:rPr>
              <a:t>Embark/FNZ platform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BB867-094B-6542-B3DC-2F331442A952}"/>
              </a:ext>
            </a:extLst>
          </p:cNvPr>
          <p:cNvSpPr/>
          <p:nvPr/>
        </p:nvSpPr>
        <p:spPr>
          <a:xfrm>
            <a:off x="7629939" y="4124006"/>
            <a:ext cx="3723861" cy="1469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Architecturally, a “platform” can be levered into the enterprise architecture without necessarily making too many changes to products.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F4A801-1D08-514E-8759-A58B67AA4784}"/>
              </a:ext>
            </a:extLst>
          </p:cNvPr>
          <p:cNvGrpSpPr/>
          <p:nvPr/>
        </p:nvGrpSpPr>
        <p:grpSpPr>
          <a:xfrm>
            <a:off x="838200" y="2385391"/>
            <a:ext cx="10515600" cy="1527869"/>
            <a:chOff x="838200" y="4361255"/>
            <a:chExt cx="10515600" cy="11529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A67967-E962-0344-98FF-7E2678C46427}"/>
                </a:ext>
              </a:extLst>
            </p:cNvPr>
            <p:cNvSpPr/>
            <p:nvPr/>
          </p:nvSpPr>
          <p:spPr>
            <a:xfrm>
              <a:off x="838200" y="4361255"/>
              <a:ext cx="6599582" cy="11529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Helvetica" pitchFamily="2" charset="0"/>
                </a:rPr>
                <a:t>LBG Products and services</a:t>
              </a:r>
              <a:endParaRPr lang="en-US" sz="1600" dirty="0">
                <a:latin typeface="Helvetica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757A14-CDFE-4F44-A32A-3E1134AAB8BB}"/>
                </a:ext>
              </a:extLst>
            </p:cNvPr>
            <p:cNvSpPr/>
            <p:nvPr/>
          </p:nvSpPr>
          <p:spPr>
            <a:xfrm>
              <a:off x="7629939" y="4361256"/>
              <a:ext cx="3723861" cy="1152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  <a:latin typeface="Helvetica" pitchFamily="2" charset="0"/>
                </a:rPr>
                <a:t>The concept is that services migrate from an old platform based on mainframes etc. to a shiny new 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69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2161-B858-8A4C-89BC-F75AA23D8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87"/>
            <a:ext cx="10515600" cy="1478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Helvetica" pitchFamily="2" charset="0"/>
              </a:rPr>
              <a:t>Design not fully engaged in desirability / feasibility / viability triangle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Helvetica" pitchFamily="2" charset="0"/>
              </a:rPr>
              <a:t>We are retained on a per-product basis, where we consider the impacts of the change on the presentation layer and associated journeys. </a:t>
            </a:r>
            <a:r>
              <a:rPr lang="en-US" sz="1600" b="1" dirty="0">
                <a:latin typeface="Helvetica" pitchFamily="2" charset="0"/>
              </a:rPr>
              <a:t>The assumption here is that the services are separate experiences and are not interdependent as part of a customer’s “whole job”.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15D38C-E8A1-8C46-872B-EE32DD27E9F1}"/>
              </a:ext>
            </a:extLst>
          </p:cNvPr>
          <p:cNvSpPr/>
          <p:nvPr/>
        </p:nvSpPr>
        <p:spPr>
          <a:xfrm>
            <a:off x="838200" y="4296283"/>
            <a:ext cx="6599582" cy="1469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Platform migration program</a:t>
            </a:r>
            <a:endParaRPr lang="en-US" sz="16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BB867-094B-6542-B3DC-2F331442A952}"/>
              </a:ext>
            </a:extLst>
          </p:cNvPr>
          <p:cNvSpPr/>
          <p:nvPr/>
        </p:nvSpPr>
        <p:spPr>
          <a:xfrm>
            <a:off x="7629939" y="4296283"/>
            <a:ext cx="3723861" cy="1469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Design is not engaged at the program level as this is run from a processes and technology perspective (feasibility and viability)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A67967-E962-0344-98FF-7E2678C46427}"/>
              </a:ext>
            </a:extLst>
          </p:cNvPr>
          <p:cNvSpPr/>
          <p:nvPr/>
        </p:nvSpPr>
        <p:spPr>
          <a:xfrm>
            <a:off x="838200" y="3405807"/>
            <a:ext cx="1507435" cy="679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Service</a:t>
            </a:r>
            <a:endParaRPr lang="en-US" sz="16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57A14-CDFE-4F44-A32A-3E1134AAB8BB}"/>
              </a:ext>
            </a:extLst>
          </p:cNvPr>
          <p:cNvSpPr/>
          <p:nvPr/>
        </p:nvSpPr>
        <p:spPr>
          <a:xfrm>
            <a:off x="7629939" y="3405807"/>
            <a:ext cx="3723861" cy="679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Design is retained on a per-product basis to work on desirability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972ECC-34CA-A649-88B3-3DD1F5CF0510}"/>
              </a:ext>
            </a:extLst>
          </p:cNvPr>
          <p:cNvSpPr/>
          <p:nvPr/>
        </p:nvSpPr>
        <p:spPr>
          <a:xfrm>
            <a:off x="2535582" y="3405807"/>
            <a:ext cx="1507435" cy="679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Service</a:t>
            </a:r>
            <a:endParaRPr lang="en-US" sz="16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AD8BE3-FDE8-6B4B-891B-188AD78CD6EF}"/>
              </a:ext>
            </a:extLst>
          </p:cNvPr>
          <p:cNvSpPr/>
          <p:nvPr/>
        </p:nvSpPr>
        <p:spPr>
          <a:xfrm>
            <a:off x="4232964" y="3405807"/>
            <a:ext cx="1507435" cy="679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Service</a:t>
            </a:r>
            <a:endParaRPr lang="en-US" sz="16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6C9D31-E32F-9641-BF21-2246E148FBE1}"/>
              </a:ext>
            </a:extLst>
          </p:cNvPr>
          <p:cNvSpPr/>
          <p:nvPr/>
        </p:nvSpPr>
        <p:spPr>
          <a:xfrm>
            <a:off x="5930347" y="3405807"/>
            <a:ext cx="1507435" cy="679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Service</a:t>
            </a:r>
            <a:endParaRPr lang="en-US" sz="16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A774C5-A132-B748-BDA6-88BD8FE5520F}"/>
              </a:ext>
            </a:extLst>
          </p:cNvPr>
          <p:cNvCxnSpPr/>
          <p:nvPr/>
        </p:nvCxnSpPr>
        <p:spPr>
          <a:xfrm>
            <a:off x="2425148" y="2332383"/>
            <a:ext cx="0" cy="372386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87C75E-4DED-D547-B4DE-3FE0450557C5}"/>
              </a:ext>
            </a:extLst>
          </p:cNvPr>
          <p:cNvCxnSpPr/>
          <p:nvPr/>
        </p:nvCxnSpPr>
        <p:spPr>
          <a:xfrm>
            <a:off x="4122529" y="2332383"/>
            <a:ext cx="0" cy="372386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97D28C-6A2F-4F49-B260-CF9B9EE703EB}"/>
              </a:ext>
            </a:extLst>
          </p:cNvPr>
          <p:cNvCxnSpPr/>
          <p:nvPr/>
        </p:nvCxnSpPr>
        <p:spPr>
          <a:xfrm>
            <a:off x="5819911" y="2332383"/>
            <a:ext cx="0" cy="372386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9681DB-9E41-B54E-8D77-7D43B9B25437}"/>
              </a:ext>
            </a:extLst>
          </p:cNvPr>
          <p:cNvGrpSpPr/>
          <p:nvPr/>
        </p:nvGrpSpPr>
        <p:grpSpPr>
          <a:xfrm>
            <a:off x="997413" y="2275096"/>
            <a:ext cx="1121650" cy="1257900"/>
            <a:chOff x="838200" y="2017319"/>
            <a:chExt cx="1121650" cy="12579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0E5C6E2-55CF-7041-B029-AE7890D718A1}"/>
                </a:ext>
              </a:extLst>
            </p:cNvPr>
            <p:cNvSpPr/>
            <p:nvPr/>
          </p:nvSpPr>
          <p:spPr>
            <a:xfrm>
              <a:off x="838200" y="2304590"/>
              <a:ext cx="625430" cy="62543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Helvetica" pitchFamily="2" charset="0"/>
                </a:rPr>
                <a:t>SD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C6BC3E-48AF-E44B-B413-5F9CE5DF30FB}"/>
                </a:ext>
              </a:extLst>
            </p:cNvPr>
            <p:cNvSpPr/>
            <p:nvPr/>
          </p:nvSpPr>
          <p:spPr>
            <a:xfrm>
              <a:off x="1230427" y="2649789"/>
              <a:ext cx="625430" cy="62543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Helvetica" pitchFamily="2" charset="0"/>
                </a:rPr>
                <a:t>UR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AFE3468-4627-884D-AF09-584B1250F33D}"/>
                </a:ext>
              </a:extLst>
            </p:cNvPr>
            <p:cNvSpPr/>
            <p:nvPr/>
          </p:nvSpPr>
          <p:spPr>
            <a:xfrm>
              <a:off x="1334420" y="2017319"/>
              <a:ext cx="625430" cy="62543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Helvetica" pitchFamily="2" charset="0"/>
                </a:rPr>
                <a:t>IxD</a:t>
              </a:r>
              <a:endParaRPr lang="en-US" sz="1200" b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FF64E669-5359-FF46-85D9-0A88CFD6DE06}"/>
              </a:ext>
            </a:extLst>
          </p:cNvPr>
          <p:cNvSpPr/>
          <p:nvPr/>
        </p:nvSpPr>
        <p:spPr>
          <a:xfrm>
            <a:off x="2728474" y="2278616"/>
            <a:ext cx="625430" cy="6254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SD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0996F1-2990-BA41-B70D-85F913804E53}"/>
              </a:ext>
            </a:extLst>
          </p:cNvPr>
          <p:cNvSpPr/>
          <p:nvPr/>
        </p:nvSpPr>
        <p:spPr>
          <a:xfrm>
            <a:off x="2946858" y="2732945"/>
            <a:ext cx="625430" cy="6254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UR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6D7D4B-946D-F74E-A6E0-7B79F394AAD4}"/>
              </a:ext>
            </a:extLst>
          </p:cNvPr>
          <p:cNvSpPr/>
          <p:nvPr/>
        </p:nvSpPr>
        <p:spPr>
          <a:xfrm>
            <a:off x="3396745" y="2443946"/>
            <a:ext cx="625430" cy="6254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Helvetica" pitchFamily="2" charset="0"/>
              </a:rPr>
              <a:t>IxD</a:t>
            </a:r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9F3EFF9-141F-FA47-9C96-BD71596FE8A3}"/>
              </a:ext>
            </a:extLst>
          </p:cNvPr>
          <p:cNvSpPr/>
          <p:nvPr/>
        </p:nvSpPr>
        <p:spPr>
          <a:xfrm>
            <a:off x="5196000" y="2614314"/>
            <a:ext cx="625430" cy="6254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SD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B247D83-2E4D-A049-ADFF-6A93D331834B}"/>
              </a:ext>
            </a:extLst>
          </p:cNvPr>
          <p:cNvSpPr/>
          <p:nvPr/>
        </p:nvSpPr>
        <p:spPr>
          <a:xfrm>
            <a:off x="4528100" y="2789582"/>
            <a:ext cx="625430" cy="6254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UR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F16F3D-B99D-EE47-81F4-D5F834B0A045}"/>
              </a:ext>
            </a:extLst>
          </p:cNvPr>
          <p:cNvSpPr/>
          <p:nvPr/>
        </p:nvSpPr>
        <p:spPr>
          <a:xfrm>
            <a:off x="4964318" y="2304060"/>
            <a:ext cx="625430" cy="6254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Helvetica" pitchFamily="2" charset="0"/>
              </a:rPr>
              <a:t>IxD</a:t>
            </a:r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70CF802-6086-BE41-9D16-3744BFA4EEAD}"/>
              </a:ext>
            </a:extLst>
          </p:cNvPr>
          <p:cNvSpPr/>
          <p:nvPr/>
        </p:nvSpPr>
        <p:spPr>
          <a:xfrm>
            <a:off x="6011515" y="2181269"/>
            <a:ext cx="625430" cy="6254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SD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06DB39D-6145-B846-BDC1-1B8E835AE0EE}"/>
              </a:ext>
            </a:extLst>
          </p:cNvPr>
          <p:cNvSpPr/>
          <p:nvPr/>
        </p:nvSpPr>
        <p:spPr>
          <a:xfrm>
            <a:off x="6543164" y="2553711"/>
            <a:ext cx="625430" cy="6254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UR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3545AF-485C-7748-B6B5-39E9C21B52F9}"/>
              </a:ext>
            </a:extLst>
          </p:cNvPr>
          <p:cNvSpPr/>
          <p:nvPr/>
        </p:nvSpPr>
        <p:spPr>
          <a:xfrm>
            <a:off x="6175232" y="2968282"/>
            <a:ext cx="625430" cy="6254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Helvetica" pitchFamily="2" charset="0"/>
              </a:rPr>
              <a:t>IxD</a:t>
            </a:r>
            <a:endParaRPr lang="en-US" sz="1200" b="1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8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2161-B858-8A4C-89BC-F75AA23D8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87"/>
            <a:ext cx="10515600" cy="1478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Helvetica" pitchFamily="2" charset="0"/>
              </a:rPr>
              <a:t>Should we consider engaging at program level?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Helvetica" pitchFamily="2" charset="0"/>
              </a:rPr>
              <a:t>We absolutely need </a:t>
            </a:r>
            <a:r>
              <a:rPr lang="en-US" sz="1600" dirty="0" err="1">
                <a:latin typeface="Helvetica" pitchFamily="2" charset="0"/>
              </a:rPr>
              <a:t>IxD</a:t>
            </a:r>
            <a:r>
              <a:rPr lang="en-US" sz="1600" dirty="0">
                <a:latin typeface="Helvetica" pitchFamily="2" charset="0"/>
              </a:rPr>
              <a:t>/UX skills acting inside each product, but that work could be complemented by a researcher and SD team at program level working closely with engineering, business analysis, and strategy?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15D38C-E8A1-8C46-872B-EE32DD27E9F1}"/>
              </a:ext>
            </a:extLst>
          </p:cNvPr>
          <p:cNvSpPr/>
          <p:nvPr/>
        </p:nvSpPr>
        <p:spPr>
          <a:xfrm>
            <a:off x="838200" y="4428803"/>
            <a:ext cx="6599582" cy="1469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Platform migration program</a:t>
            </a:r>
            <a:endParaRPr lang="en-US" sz="16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A67967-E962-0344-98FF-7E2678C46427}"/>
              </a:ext>
            </a:extLst>
          </p:cNvPr>
          <p:cNvSpPr/>
          <p:nvPr/>
        </p:nvSpPr>
        <p:spPr>
          <a:xfrm>
            <a:off x="838200" y="3538327"/>
            <a:ext cx="1507435" cy="679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Service</a:t>
            </a:r>
            <a:endParaRPr lang="en-US" sz="16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972ECC-34CA-A649-88B3-3DD1F5CF0510}"/>
              </a:ext>
            </a:extLst>
          </p:cNvPr>
          <p:cNvSpPr/>
          <p:nvPr/>
        </p:nvSpPr>
        <p:spPr>
          <a:xfrm>
            <a:off x="2535582" y="3538327"/>
            <a:ext cx="1507435" cy="679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Service</a:t>
            </a:r>
            <a:endParaRPr lang="en-US" sz="16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AD8BE3-FDE8-6B4B-891B-188AD78CD6EF}"/>
              </a:ext>
            </a:extLst>
          </p:cNvPr>
          <p:cNvSpPr/>
          <p:nvPr/>
        </p:nvSpPr>
        <p:spPr>
          <a:xfrm>
            <a:off x="4232964" y="3538327"/>
            <a:ext cx="1507435" cy="679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Service</a:t>
            </a:r>
            <a:endParaRPr lang="en-US" sz="16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6C9D31-E32F-9641-BF21-2246E148FBE1}"/>
              </a:ext>
            </a:extLst>
          </p:cNvPr>
          <p:cNvSpPr/>
          <p:nvPr/>
        </p:nvSpPr>
        <p:spPr>
          <a:xfrm>
            <a:off x="5930347" y="3538327"/>
            <a:ext cx="1507435" cy="679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Helvetica" pitchFamily="2" charset="0"/>
              </a:rPr>
              <a:t>Service</a:t>
            </a:r>
            <a:endParaRPr lang="en-US" sz="1600" dirty="0">
              <a:solidFill>
                <a:schemeClr val="tx1"/>
              </a:solidFill>
              <a:latin typeface="Helvetica" pitchFamily="2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7E1129-9238-FA47-890E-BBA67072F52F}"/>
              </a:ext>
            </a:extLst>
          </p:cNvPr>
          <p:cNvGrpSpPr/>
          <p:nvPr/>
        </p:nvGrpSpPr>
        <p:grpSpPr>
          <a:xfrm>
            <a:off x="833989" y="2743843"/>
            <a:ext cx="1517041" cy="625430"/>
            <a:chOff x="543802" y="2548583"/>
            <a:chExt cx="1517041" cy="62543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0E5C6E2-55CF-7041-B029-AE7890D718A1}"/>
                </a:ext>
              </a:extLst>
            </p:cNvPr>
            <p:cNvSpPr/>
            <p:nvPr/>
          </p:nvSpPr>
          <p:spPr>
            <a:xfrm>
              <a:off x="989607" y="2548583"/>
              <a:ext cx="625430" cy="62543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Helvetica" pitchFamily="2" charset="0"/>
                </a:rPr>
                <a:t>SD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C6BC3E-48AF-E44B-B413-5F9CE5DF30FB}"/>
                </a:ext>
              </a:extLst>
            </p:cNvPr>
            <p:cNvSpPr/>
            <p:nvPr/>
          </p:nvSpPr>
          <p:spPr>
            <a:xfrm>
              <a:off x="543802" y="2548583"/>
              <a:ext cx="625430" cy="62543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Helvetica" pitchFamily="2" charset="0"/>
                </a:rPr>
                <a:t>UR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AFE3468-4627-884D-AF09-584B1250F33D}"/>
                </a:ext>
              </a:extLst>
            </p:cNvPr>
            <p:cNvSpPr/>
            <p:nvPr/>
          </p:nvSpPr>
          <p:spPr>
            <a:xfrm>
              <a:off x="1435413" y="2548583"/>
              <a:ext cx="625430" cy="62543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Helvetica" pitchFamily="2" charset="0"/>
                </a:rPr>
                <a:t>IxD</a:t>
              </a:r>
              <a:endParaRPr lang="en-US" sz="1200" b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84CEC00-50BF-324B-AC38-9109B519A579}"/>
              </a:ext>
            </a:extLst>
          </p:cNvPr>
          <p:cNvSpPr/>
          <p:nvPr/>
        </p:nvSpPr>
        <p:spPr>
          <a:xfrm>
            <a:off x="516835" y="2425149"/>
            <a:ext cx="7315200" cy="381662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Helvetica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BB2413-D7A1-414A-A53F-EA6E75A6C970}"/>
              </a:ext>
            </a:extLst>
          </p:cNvPr>
          <p:cNvGrpSpPr/>
          <p:nvPr/>
        </p:nvGrpSpPr>
        <p:grpSpPr>
          <a:xfrm>
            <a:off x="2529163" y="2743843"/>
            <a:ext cx="1517041" cy="625430"/>
            <a:chOff x="543802" y="2548583"/>
            <a:chExt cx="1517041" cy="62543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339AA18-B31F-4F49-B9D6-EBDC69A58C6A}"/>
                </a:ext>
              </a:extLst>
            </p:cNvPr>
            <p:cNvSpPr/>
            <p:nvPr/>
          </p:nvSpPr>
          <p:spPr>
            <a:xfrm>
              <a:off x="989607" y="2548583"/>
              <a:ext cx="625430" cy="62543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Helvetica" pitchFamily="2" charset="0"/>
                </a:rPr>
                <a:t>SD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B4877A1-2C5E-D141-B404-411C3BB3D63E}"/>
                </a:ext>
              </a:extLst>
            </p:cNvPr>
            <p:cNvSpPr/>
            <p:nvPr/>
          </p:nvSpPr>
          <p:spPr>
            <a:xfrm>
              <a:off x="543802" y="2548583"/>
              <a:ext cx="625430" cy="62543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Helvetica" pitchFamily="2" charset="0"/>
                </a:rPr>
                <a:t>UR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6BBCCD7-1ADA-AD41-9DE0-7BF1CDD5E301}"/>
                </a:ext>
              </a:extLst>
            </p:cNvPr>
            <p:cNvSpPr/>
            <p:nvPr/>
          </p:nvSpPr>
          <p:spPr>
            <a:xfrm>
              <a:off x="1435413" y="2548583"/>
              <a:ext cx="625430" cy="62543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Helvetica" pitchFamily="2" charset="0"/>
                </a:rPr>
                <a:t>IxD</a:t>
              </a:r>
              <a:endParaRPr lang="en-US" sz="1200" b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77B561-0B5F-D04B-AFA8-66863961D8A8}"/>
              </a:ext>
            </a:extLst>
          </p:cNvPr>
          <p:cNvGrpSpPr/>
          <p:nvPr/>
        </p:nvGrpSpPr>
        <p:grpSpPr>
          <a:xfrm>
            <a:off x="4224337" y="2743843"/>
            <a:ext cx="1517041" cy="625430"/>
            <a:chOff x="543802" y="2548583"/>
            <a:chExt cx="1517041" cy="62543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51C2155-E7E4-664F-B080-74CC13DF9011}"/>
                </a:ext>
              </a:extLst>
            </p:cNvPr>
            <p:cNvSpPr/>
            <p:nvPr/>
          </p:nvSpPr>
          <p:spPr>
            <a:xfrm>
              <a:off x="989607" y="2548583"/>
              <a:ext cx="625430" cy="62543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Helvetica" pitchFamily="2" charset="0"/>
                </a:rPr>
                <a:t>SD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C33796-427F-AE4C-85B4-AB3348E23295}"/>
                </a:ext>
              </a:extLst>
            </p:cNvPr>
            <p:cNvSpPr/>
            <p:nvPr/>
          </p:nvSpPr>
          <p:spPr>
            <a:xfrm>
              <a:off x="543802" y="2548583"/>
              <a:ext cx="625430" cy="62543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Helvetica" pitchFamily="2" charset="0"/>
                </a:rPr>
                <a:t>UR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FA2F1F-B0F5-434C-BF9E-78686C4D506F}"/>
                </a:ext>
              </a:extLst>
            </p:cNvPr>
            <p:cNvSpPr/>
            <p:nvPr/>
          </p:nvSpPr>
          <p:spPr>
            <a:xfrm>
              <a:off x="1435413" y="2548583"/>
              <a:ext cx="625430" cy="62543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Helvetica" pitchFamily="2" charset="0"/>
                </a:rPr>
                <a:t>IxD</a:t>
              </a:r>
              <a:endParaRPr lang="en-US" sz="1200" b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F5EB6AC-29BB-F64C-90AF-F375D8A20A23}"/>
              </a:ext>
            </a:extLst>
          </p:cNvPr>
          <p:cNvGrpSpPr/>
          <p:nvPr/>
        </p:nvGrpSpPr>
        <p:grpSpPr>
          <a:xfrm>
            <a:off x="5919510" y="2743843"/>
            <a:ext cx="1517041" cy="625430"/>
            <a:chOff x="543802" y="2548583"/>
            <a:chExt cx="1517041" cy="62543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0C8AFF5-12C3-A340-B1B1-AD67C0101400}"/>
                </a:ext>
              </a:extLst>
            </p:cNvPr>
            <p:cNvSpPr/>
            <p:nvPr/>
          </p:nvSpPr>
          <p:spPr>
            <a:xfrm>
              <a:off x="989607" y="2548583"/>
              <a:ext cx="625430" cy="62543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Helvetica" pitchFamily="2" charset="0"/>
                </a:rPr>
                <a:t>SD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4C9C111-6AC6-8844-A14A-259EF7B16E96}"/>
                </a:ext>
              </a:extLst>
            </p:cNvPr>
            <p:cNvSpPr/>
            <p:nvPr/>
          </p:nvSpPr>
          <p:spPr>
            <a:xfrm>
              <a:off x="543802" y="2548583"/>
              <a:ext cx="625430" cy="62543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Helvetica" pitchFamily="2" charset="0"/>
                </a:rPr>
                <a:t>UR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0CF3F05-52BE-454D-9E6B-AAC37D05E1E6}"/>
                </a:ext>
              </a:extLst>
            </p:cNvPr>
            <p:cNvSpPr/>
            <p:nvPr/>
          </p:nvSpPr>
          <p:spPr>
            <a:xfrm>
              <a:off x="1435413" y="2548583"/>
              <a:ext cx="625430" cy="62543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Helvetica" pitchFamily="2" charset="0"/>
                </a:rPr>
                <a:t>IxD</a:t>
              </a:r>
              <a:endParaRPr lang="en-US" sz="1200" b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5EC4FD-2BFD-654C-85FA-DD29859E60FB}"/>
              </a:ext>
            </a:extLst>
          </p:cNvPr>
          <p:cNvCxnSpPr>
            <a:cxnSpLocks/>
          </p:cNvCxnSpPr>
          <p:nvPr/>
        </p:nvCxnSpPr>
        <p:spPr>
          <a:xfrm flipH="1">
            <a:off x="7832035" y="4257814"/>
            <a:ext cx="1698264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F64E669-5359-FF46-85D9-0A88CFD6DE06}"/>
              </a:ext>
            </a:extLst>
          </p:cNvPr>
          <p:cNvSpPr/>
          <p:nvPr/>
        </p:nvSpPr>
        <p:spPr>
          <a:xfrm>
            <a:off x="8808132" y="3943812"/>
            <a:ext cx="625430" cy="6254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SD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0996F1-2990-BA41-B70D-85F913804E53}"/>
              </a:ext>
            </a:extLst>
          </p:cNvPr>
          <p:cNvSpPr/>
          <p:nvPr/>
        </p:nvSpPr>
        <p:spPr>
          <a:xfrm>
            <a:off x="9295335" y="3943812"/>
            <a:ext cx="625430" cy="6254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Helvetica" pitchFamily="2" charset="0"/>
              </a:rPr>
              <a:t>UR</a:t>
            </a:r>
          </a:p>
        </p:txBody>
      </p:sp>
    </p:spTree>
    <p:extLst>
      <p:ext uri="{BB962C8B-B14F-4D97-AF65-F5344CB8AC3E}">
        <p14:creationId xmlns:p14="http://schemas.microsoft.com/office/powerpoint/2010/main" val="325970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413</Words>
  <Application>Microsoft Macintosh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Falby, Douglas</dc:creator>
  <cp:lastModifiedBy>Falby, Douglas</cp:lastModifiedBy>
  <cp:revision>10</cp:revision>
  <dcterms:created xsi:type="dcterms:W3CDTF">2022-10-19T22:26:14Z</dcterms:created>
  <dcterms:modified xsi:type="dcterms:W3CDTF">2022-10-20T08:22:27Z</dcterms:modified>
</cp:coreProperties>
</file>