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1"/>
  </p:notesMasterIdLst>
  <p:sldIdLst>
    <p:sldId id="295" r:id="rId3"/>
    <p:sldId id="296" r:id="rId4"/>
    <p:sldId id="297" r:id="rId5"/>
    <p:sldId id="298" r:id="rId6"/>
    <p:sldId id="256" r:id="rId7"/>
    <p:sldId id="299" r:id="rId8"/>
    <p:sldId id="300" r:id="rId9"/>
    <p:sldId id="301" r:id="rId10"/>
    <p:sldId id="302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03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7"/>
    <a:srgbClr val="EEF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380FC9-9184-4289-99C8-ED45C54DAC7B}">
  <a:tblStyle styleId="{B3380FC9-9184-4289-99C8-ED45C54DAC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79"/>
    <p:restoredTop sz="94694"/>
  </p:normalViewPr>
  <p:slideViewPr>
    <p:cSldViewPr snapToGrid="0">
      <p:cViewPr varScale="1">
        <p:scale>
          <a:sx n="98" d="100"/>
          <a:sy n="98" d="100"/>
        </p:scale>
        <p:origin x="20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6AB3F0DC-E6D2-5AED-D6A9-437F8646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0EB1CFBE-FC83-0504-34D1-BB752B289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62E03A11-19B9-209F-365C-671B154B4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14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fdcd48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fdcd48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fdcd48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9fdcd482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6E6F90D9-224C-50C3-D738-3180319F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656CE987-756E-6A25-CA91-5DA27675A6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B850CE3B-1E70-62FC-285C-975014724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68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9fdcd482c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9fdcd482c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E90D0A92-CE4D-8822-AC13-C71A1689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9fdcd482c8_0_19:notes">
            <a:extLst>
              <a:ext uri="{FF2B5EF4-FFF2-40B4-BE49-F238E27FC236}">
                <a16:creationId xmlns:a16="http://schemas.microsoft.com/office/drawing/2014/main" id="{8C26EF6F-1716-A34D-AA83-FF7E0D18A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9fdcd482c8_0_19:notes">
            <a:extLst>
              <a:ext uri="{FF2B5EF4-FFF2-40B4-BE49-F238E27FC236}">
                <a16:creationId xmlns:a16="http://schemas.microsoft.com/office/drawing/2014/main" id="{38B67B96-1BD5-3863-CB31-474A6763E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05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A950BEB-47F3-41EB-4E30-5E42AB5A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9032DCC5-2B7C-C0E8-9E33-F3E76631F8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5F29F819-9F03-E7CE-DF12-623A41D82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490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a00eac69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a00eac69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f5df2703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1f5df2703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D89E3E30-4376-5DC1-4A2D-F315B448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7B0ECFF2-7378-847D-C641-BA20FD2A8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50214C2A-3997-DDFF-B5AE-18C304BDD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5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3F587BA-E5CE-7B6B-167C-5863A512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64EA1B7F-D15F-8494-C013-C1F5F845E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0F8D1E63-74E2-269D-CFCD-992A9F700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9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4622300-0230-0470-60AE-30095729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2EDCFDBC-151E-5364-E8D2-747A527C1E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CA0F0CD4-9DE6-A43A-4F97-9C744BB1D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42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df2703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f5df2703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998200" y="4753525"/>
            <a:ext cx="5235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CME 193 - Introduction to Scientific Python</a:t>
            </a:r>
            <a:endParaRPr sz="1400" b="0" i="0" u="none" strike="noStrike" cap="non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 txBox="1"/>
          <p:nvPr/>
        </p:nvSpPr>
        <p:spPr>
          <a:xfrm>
            <a:off x="1998200" y="4753525"/>
            <a:ext cx="5235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4CCCC"/>
                </a:solidFill>
                <a:latin typeface="Arial"/>
                <a:ea typeface="Arial"/>
                <a:cs typeface="Arial"/>
                <a:sym typeface="Arial"/>
              </a:rPr>
              <a:t>Introduction to Deep Learning - ICME Summer 2018 Workshop</a:t>
            </a:r>
            <a:endParaRPr sz="1400" b="0" i="0" u="none" strike="noStrike" cap="non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Activation_fun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layground.tensorflow.org/#activation=tanh&amp;batchSize=10&amp;dataset=xor&amp;regDataset=reg-gauss&amp;learningRate=0.01&amp;regularizationRate=0&amp;noise=30&amp;networkShape=1&amp;seed=0.72189&amp;showTestData=false&amp;discretize=false&amp;percTrainData=10&amp;x=true&amp;y=true&amp;xTimesY=false&amp;xSquared=true&amp;ySquared=false&amp;cosX=false&amp;sinX=false&amp;cosY=false&amp;sinY=false&amp;collectStats=false&amp;problem=classification&amp;initZero=false&amp;hideText=false&amp;showTestData_hide=true&amp;noise_hide=true&amp;discretize_hide=true&amp;regularization_hide=true&amp;batchSize_hide=true&amp;playButton_hide=true&amp;learningRate_hide=true&amp;regularizationRate_hide=true&amp;numHiddenLayers_hide=true&amp;percTrainData_hide=true&amp;resetButton_hide=true&amp;dataset_hide=true&amp;stepButton_hide=true&amp;problem_hide=tru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FDD8-1D70-CD7D-144E-29A4AC11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1D9A2-ECFD-699F-1323-F5874EA0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84" y="1080631"/>
            <a:ext cx="5801632" cy="36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0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sp>
        <p:nvSpPr>
          <p:cNvPr id="135" name="Google Shape;135;p26"/>
          <p:cNvSpPr txBox="1"/>
          <p:nvPr/>
        </p:nvSpPr>
        <p:spPr>
          <a:xfrm>
            <a:off x="1320399" y="1606226"/>
            <a:ext cx="67182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7200" b="0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7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7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72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7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7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graphicFrame>
        <p:nvGraphicFramePr>
          <p:cNvPr id="141" name="Google Shape;141;p27"/>
          <p:cNvGraphicFramePr/>
          <p:nvPr/>
        </p:nvGraphicFramePr>
        <p:xfrm>
          <a:off x="933825" y="173675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7"/>
          <p:cNvSpPr/>
          <p:nvPr/>
        </p:nvSpPr>
        <p:spPr>
          <a:xfrm>
            <a:off x="801000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 rot="10800000">
            <a:off x="3400600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4098925" y="173675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Google Shape;145;p27"/>
          <p:cNvSpPr/>
          <p:nvPr/>
        </p:nvSpPr>
        <p:spPr>
          <a:xfrm>
            <a:off x="4098925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 rot="10800000">
            <a:off x="4653900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286950" y="2719300"/>
            <a:ext cx="686400" cy="5019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7"/>
          <p:cNvGraphicFramePr/>
          <p:nvPr/>
        </p:nvGraphicFramePr>
        <p:xfrm>
          <a:off x="6474700" y="173675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18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" name="Google Shape;149;p27"/>
          <p:cNvSpPr/>
          <p:nvPr/>
        </p:nvSpPr>
        <p:spPr>
          <a:xfrm>
            <a:off x="6474700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 rot="10800000">
            <a:off x="7029675" y="167012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81F35-8AC1-99A2-DD7D-40B6EE1E279B}"/>
              </a:ext>
            </a:extLst>
          </p:cNvPr>
          <p:cNvSpPr txBox="1"/>
          <p:nvPr/>
        </p:nvSpPr>
        <p:spPr>
          <a:xfrm>
            <a:off x="2040851" y="1146905"/>
            <a:ext cx="12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EB395-5479-63D6-0A12-4169058404E6}"/>
              </a:ext>
            </a:extLst>
          </p:cNvPr>
          <p:cNvSpPr txBox="1"/>
          <p:nvPr/>
        </p:nvSpPr>
        <p:spPr>
          <a:xfrm>
            <a:off x="4250508" y="1109650"/>
            <a:ext cx="12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9892A-2030-E769-C321-EEB4C8B2E5DC}"/>
              </a:ext>
            </a:extLst>
          </p:cNvPr>
          <p:cNvSpPr txBox="1"/>
          <p:nvPr/>
        </p:nvSpPr>
        <p:spPr>
          <a:xfrm>
            <a:off x="6475133" y="1109650"/>
            <a:ext cx="12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2108350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18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7" name="Google Shape;157;p28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37639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0" name="Google Shape;160;p28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24953-D43D-D153-A574-A3A10466B843}"/>
              </a:ext>
            </a:extLst>
          </p:cNvPr>
          <p:cNvSpPr txBox="1"/>
          <p:nvPr/>
        </p:nvSpPr>
        <p:spPr>
          <a:xfrm>
            <a:off x="2108350" y="1052243"/>
            <a:ext cx="12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B7151-3D59-960B-50A4-B59AEAE6CF8A}"/>
              </a:ext>
            </a:extLst>
          </p:cNvPr>
          <p:cNvSpPr txBox="1"/>
          <p:nvPr/>
        </p:nvSpPr>
        <p:spPr>
          <a:xfrm>
            <a:off x="3988569" y="1084350"/>
            <a:ext cx="129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2108350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18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9" name="Google Shape;169;p29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37639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" name="Google Shape;172;p29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</a:t>
            </a:r>
            <a:endParaRPr/>
          </a:p>
        </p:txBody>
      </p:sp>
      <p:graphicFrame>
        <p:nvGraphicFramePr>
          <p:cNvPr id="183" name="Google Shape;183;p30"/>
          <p:cNvGraphicFramePr/>
          <p:nvPr/>
        </p:nvGraphicFramePr>
        <p:xfrm>
          <a:off x="2108350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18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" name="Google Shape;184;p30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0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30"/>
          <p:cNvGraphicFramePr/>
          <p:nvPr/>
        </p:nvGraphicFramePr>
        <p:xfrm>
          <a:off x="37639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7" name="Google Shape;187;p30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78700" y="2025150"/>
            <a:ext cx="990300" cy="1362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0"/>
          <p:cNvCxnSpPr>
            <a:stCxn id="192" idx="5"/>
            <a:endCxn id="195" idx="1"/>
          </p:cNvCxnSpPr>
          <p:nvPr/>
        </p:nvCxnSpPr>
        <p:spPr>
          <a:xfrm>
            <a:off x="1623974" y="3187690"/>
            <a:ext cx="1285800" cy="150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30"/>
          <p:cNvSpPr txBox="1"/>
          <p:nvPr/>
        </p:nvSpPr>
        <p:spPr>
          <a:xfrm>
            <a:off x="2909850" y="4440625"/>
            <a:ext cx="3890100" cy="501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850" y="79361"/>
            <a:ext cx="6237375" cy="46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452238" y="4757375"/>
            <a:ext cx="60126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https://en.wikipedia.org/wiki/Activation_function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253" y="803475"/>
            <a:ext cx="5561052" cy="353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00" y="852224"/>
            <a:ext cx="7389591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ReLU Activation function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It stands for Rectified Linear Unit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838475" y="2765025"/>
            <a:ext cx="3824400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ReLU(x) = max(x,0)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7825" y="1783350"/>
            <a:ext cx="4499325" cy="2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108350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18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0" name="Google Shape;230;p35"/>
          <p:cNvSpPr/>
          <p:nvPr/>
        </p:nvSpPr>
        <p:spPr>
          <a:xfrm>
            <a:off x="210835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 rot="10800000">
            <a:off x="26633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35"/>
          <p:cNvGraphicFramePr/>
          <p:nvPr/>
        </p:nvGraphicFramePr>
        <p:xfrm>
          <a:off x="37639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3" name="Google Shape;233;p35"/>
          <p:cNvSpPr/>
          <p:nvPr/>
        </p:nvSpPr>
        <p:spPr>
          <a:xfrm>
            <a:off x="37639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 rot="10800000">
            <a:off x="4318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69625" y="2441900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1104025" y="2387725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1698325" y="147660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/>
          <p:nvPr/>
        </p:nvSpPr>
        <p:spPr>
          <a:xfrm flipH="1">
            <a:off x="47752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471000" y="2573000"/>
            <a:ext cx="686400" cy="5019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0" name="Google Shape;240;p35"/>
          <p:cNvGraphicFramePr/>
          <p:nvPr/>
        </p:nvGraphicFramePr>
        <p:xfrm>
          <a:off x="6582350" y="1721275"/>
          <a:ext cx="14350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14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strike="noStrike" cap="none">
                          <a:solidFill>
                            <a:schemeClr val="dk1"/>
                          </a:solidFill>
                        </a:rPr>
                        <a:t>(15)</a:t>
                      </a:r>
                      <a:endParaRPr sz="3600" u="none" strike="noStrike" cap="none" baseline="3000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strike="noStrike" cap="none">
                          <a:solidFill>
                            <a:schemeClr val="dk1"/>
                          </a:solidFill>
                        </a:rPr>
                        <a:t>(24)</a:t>
                      </a:r>
                      <a:endParaRPr sz="3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" sz="3600" u="none" strike="noStrike" cap="none">
                          <a:solidFill>
                            <a:schemeClr val="dk1"/>
                          </a:solidFill>
                        </a:rPr>
                        <a:t>(29)</a:t>
                      </a:r>
                      <a:endParaRPr sz="3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1" name="Google Shape;241;p35"/>
          <p:cNvSpPr/>
          <p:nvPr/>
        </p:nvSpPr>
        <p:spPr>
          <a:xfrm>
            <a:off x="6582350" y="165465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 rot="10800000">
            <a:off x="7699725" y="165465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0F273-2900-F4A9-EFD4-1FB5D315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8849-FACC-820B-EBBC-82051567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FE37-B9BA-2A5B-7B82-CFDF98A075C2}"/>
              </a:ext>
            </a:extLst>
          </p:cNvPr>
          <p:cNvSpPr txBox="1"/>
          <p:nvPr/>
        </p:nvSpPr>
        <p:spPr>
          <a:xfrm>
            <a:off x="311700" y="1141298"/>
            <a:ext cx="79099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neural networks in a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require more data/ computation to train than ML models we have seen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feature engineering required: neural network parameters can capture high level information without as much user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5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</a:t>
            </a:r>
            <a:endParaRPr dirty="0"/>
          </a:p>
        </p:txBody>
      </p:sp>
      <p:graphicFrame>
        <p:nvGraphicFramePr>
          <p:cNvPr id="248" name="Google Shape;248;p36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9" name="Google Shape;249;p36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50192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2" name="Google Shape;252;p36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6"/>
          <p:cNvGraphicFramePr/>
          <p:nvPr/>
        </p:nvGraphicFramePr>
        <p:xfrm>
          <a:off x="6668000" y="165082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Google Shape;255;p36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245750" y="1384550"/>
            <a:ext cx="368100" cy="3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267" name="Google Shape;267;p37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" name="Google Shape;268;p37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37"/>
          <p:cNvGraphicFramePr/>
          <p:nvPr/>
        </p:nvGraphicFramePr>
        <p:xfrm>
          <a:off x="50192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1" name="Google Shape;271;p37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37"/>
          <p:cNvGraphicFramePr/>
          <p:nvPr/>
        </p:nvGraphicFramePr>
        <p:xfrm>
          <a:off x="6668000" y="165082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37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1431188" y="924400"/>
            <a:ext cx="3507900" cy="3516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7"/>
          <p:cNvCxnSpPr>
            <a:stCxn id="280" idx="5"/>
            <a:endCxn id="282" idx="1"/>
          </p:cNvCxnSpPr>
          <p:nvPr/>
        </p:nvCxnSpPr>
        <p:spPr>
          <a:xfrm>
            <a:off x="4425368" y="3925750"/>
            <a:ext cx="733800" cy="816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2" name="Google Shape;282;p37"/>
          <p:cNvSpPr txBox="1"/>
          <p:nvPr/>
        </p:nvSpPr>
        <p:spPr>
          <a:xfrm>
            <a:off x="5159288" y="4491750"/>
            <a:ext cx="3890100" cy="501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Weight Matrix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288" name="Google Shape;288;p38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9" name="Google Shape;289;p38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38"/>
          <p:cNvGraphicFramePr/>
          <p:nvPr/>
        </p:nvGraphicFramePr>
        <p:xfrm>
          <a:off x="50192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2" name="Google Shape;292;p38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8"/>
          <p:cNvGraphicFramePr/>
          <p:nvPr/>
        </p:nvGraphicFramePr>
        <p:xfrm>
          <a:off x="6668000" y="165082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5" name="Google Shape;295;p38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813098" y="1090375"/>
            <a:ext cx="1404000" cy="3516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38"/>
          <p:cNvCxnSpPr>
            <a:stCxn id="301" idx="2"/>
            <a:endCxn id="303" idx="0"/>
          </p:cNvCxnSpPr>
          <p:nvPr/>
        </p:nvCxnSpPr>
        <p:spPr>
          <a:xfrm flipH="1">
            <a:off x="4220598" y="2848525"/>
            <a:ext cx="592500" cy="1466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3" name="Google Shape;303;p38"/>
          <p:cNvSpPr txBox="1"/>
          <p:nvPr/>
        </p:nvSpPr>
        <p:spPr>
          <a:xfrm>
            <a:off x="2275638" y="4314625"/>
            <a:ext cx="3890100" cy="501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 Vector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309" name="Google Shape;309;p39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4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7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0" name="Google Shape;310;p39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39"/>
          <p:cNvGraphicFramePr/>
          <p:nvPr/>
        </p:nvGraphicFramePr>
        <p:xfrm>
          <a:off x="50192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3" name="Google Shape;313;p39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9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5" name="Google Shape;315;p39"/>
          <p:cNvGraphicFramePr/>
          <p:nvPr/>
        </p:nvGraphicFramePr>
        <p:xfrm>
          <a:off x="6668000" y="165082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-3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0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6" name="Google Shape;316;p39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6438973" y="1017725"/>
            <a:ext cx="1404000" cy="3516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9"/>
          <p:cNvCxnSpPr>
            <a:stCxn id="322" idx="2"/>
            <a:endCxn id="324" idx="0"/>
          </p:cNvCxnSpPr>
          <p:nvPr/>
        </p:nvCxnSpPr>
        <p:spPr>
          <a:xfrm flipH="1">
            <a:off x="4189873" y="2775875"/>
            <a:ext cx="2249100" cy="1559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39"/>
          <p:cNvSpPr txBox="1"/>
          <p:nvPr/>
        </p:nvSpPr>
        <p:spPr>
          <a:xfrm>
            <a:off x="2244913" y="4335125"/>
            <a:ext cx="3890100" cy="501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Bias Vector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graphicFrame>
        <p:nvGraphicFramePr>
          <p:cNvPr id="330" name="Google Shape;330;p40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4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1" name="Google Shape;331;p40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40"/>
          <p:cNvGraphicFramePr/>
          <p:nvPr/>
        </p:nvGraphicFramePr>
        <p:xfrm>
          <a:off x="5019225" y="1675400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1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3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/>
                        <a:t>2</a:t>
                      </a:r>
                      <a:endParaRPr sz="36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4" name="Google Shape;334;p40"/>
          <p:cNvSpPr/>
          <p:nvPr/>
        </p:nvSpPr>
        <p:spPr>
          <a:xfrm>
            <a:off x="5019225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0"/>
          <p:cNvSpPr/>
          <p:nvPr/>
        </p:nvSpPr>
        <p:spPr>
          <a:xfrm rot="10800000">
            <a:off x="55742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40"/>
          <p:cNvGraphicFramePr/>
          <p:nvPr/>
        </p:nvGraphicFramePr>
        <p:xfrm>
          <a:off x="6668000" y="165082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-3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7" name="Google Shape;337;p40"/>
          <p:cNvSpPr/>
          <p:nvPr/>
        </p:nvSpPr>
        <p:spPr>
          <a:xfrm>
            <a:off x="6668000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/>
        </p:nvSpPr>
        <p:spPr>
          <a:xfrm rot="10800000">
            <a:off x="7222975" y="158420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6073700" y="2417325"/>
            <a:ext cx="5943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/>
          <p:nvPr/>
        </p:nvSpPr>
        <p:spPr>
          <a:xfrm flipH="1">
            <a:off x="7679350" y="1406150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725675" y="2341850"/>
            <a:ext cx="5943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1319975" y="1430725"/>
            <a:ext cx="317700" cy="2835600"/>
          </a:xfrm>
          <a:prstGeom prst="leftBracket">
            <a:avLst>
              <a:gd name="adj" fmla="val 361032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2413250" y="4309075"/>
            <a:ext cx="416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Trainable Parameters</a:t>
            </a:r>
            <a:endParaRPr sz="3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1932650" y="2059450"/>
            <a:ext cx="67182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Neuron do ?</a:t>
            </a:r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2065575" y="3644175"/>
            <a:ext cx="54195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7200" b="0" i="0" u="none" strike="noStrike" cap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7200" b="0" i="0" u="none" strike="noStrike" cap="none" baseline="30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7200" b="0" i="0" u="none" strike="noStrike" cap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3144850" y="14404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3144850" y="21572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3144850" y="2874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953800" y="2157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42"/>
          <p:cNvCxnSpPr/>
          <p:nvPr/>
        </p:nvCxnSpPr>
        <p:spPr>
          <a:xfrm>
            <a:off x="3615200" y="23954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42"/>
          <p:cNvCxnSpPr>
            <a:stCxn id="356" idx="6"/>
            <a:endCxn id="359" idx="2"/>
          </p:cNvCxnSpPr>
          <p:nvPr/>
        </p:nvCxnSpPr>
        <p:spPr>
          <a:xfrm>
            <a:off x="3615250" y="16756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2" name="Google Shape;362;p42"/>
          <p:cNvCxnSpPr/>
          <p:nvPr/>
        </p:nvCxnSpPr>
        <p:spPr>
          <a:xfrm rot="10800000" flipH="1">
            <a:off x="3615250" y="23909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does a single Neural Network Layer do ?</a:t>
            </a:r>
            <a:endParaRPr/>
          </a:p>
        </p:txBody>
      </p:sp>
      <p:sp>
        <p:nvSpPr>
          <p:cNvPr id="368" name="Google Shape;368;p43"/>
          <p:cNvSpPr txBox="1"/>
          <p:nvPr/>
        </p:nvSpPr>
        <p:spPr>
          <a:xfrm>
            <a:off x="2045075" y="3633925"/>
            <a:ext cx="47856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3144850" y="14404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3144850" y="21572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3144850" y="2874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4953800" y="14404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4953800" y="2157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4953800" y="2950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43"/>
          <p:cNvCxnSpPr>
            <a:endCxn id="372" idx="2"/>
          </p:cNvCxnSpPr>
          <p:nvPr/>
        </p:nvCxnSpPr>
        <p:spPr>
          <a:xfrm>
            <a:off x="3615200" y="16756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43"/>
          <p:cNvCxnSpPr/>
          <p:nvPr/>
        </p:nvCxnSpPr>
        <p:spPr>
          <a:xfrm>
            <a:off x="3615200" y="23954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43"/>
          <p:cNvCxnSpPr/>
          <p:nvPr/>
        </p:nvCxnSpPr>
        <p:spPr>
          <a:xfrm>
            <a:off x="3615200" y="3109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43"/>
          <p:cNvCxnSpPr>
            <a:stCxn id="369" idx="6"/>
            <a:endCxn id="373" idx="2"/>
          </p:cNvCxnSpPr>
          <p:nvPr/>
        </p:nvCxnSpPr>
        <p:spPr>
          <a:xfrm>
            <a:off x="3615250" y="16756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9" name="Google Shape;379;p43"/>
          <p:cNvCxnSpPr/>
          <p:nvPr/>
        </p:nvCxnSpPr>
        <p:spPr>
          <a:xfrm>
            <a:off x="3615200" y="23909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43"/>
          <p:cNvCxnSpPr>
            <a:stCxn id="370" idx="6"/>
            <a:endCxn id="372" idx="2"/>
          </p:cNvCxnSpPr>
          <p:nvPr/>
        </p:nvCxnSpPr>
        <p:spPr>
          <a:xfrm rot="10800000" flipH="1">
            <a:off x="3615250" y="16757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1" name="Google Shape;381;p43"/>
          <p:cNvCxnSpPr/>
          <p:nvPr/>
        </p:nvCxnSpPr>
        <p:spPr>
          <a:xfrm rot="10800000" flipH="1">
            <a:off x="3615250" y="23909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43"/>
          <p:cNvCxnSpPr>
            <a:stCxn id="371" idx="6"/>
            <a:endCxn id="372" idx="2"/>
          </p:cNvCxnSpPr>
          <p:nvPr/>
        </p:nvCxnSpPr>
        <p:spPr>
          <a:xfrm rot="10800000" flipH="1">
            <a:off x="3615250" y="16755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83;p43"/>
          <p:cNvCxnSpPr>
            <a:stCxn id="369" idx="6"/>
            <a:endCxn id="374" idx="2"/>
          </p:cNvCxnSpPr>
          <p:nvPr/>
        </p:nvCxnSpPr>
        <p:spPr>
          <a:xfrm>
            <a:off x="3615250" y="1675625"/>
            <a:ext cx="1338600" cy="1509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Weights for each neuron </a:t>
            </a:r>
            <a:endParaRPr/>
          </a:p>
        </p:txBody>
      </p:sp>
      <p:graphicFrame>
        <p:nvGraphicFramePr>
          <p:cNvPr id="389" name="Google Shape;389;p44"/>
          <p:cNvGraphicFramePr/>
          <p:nvPr/>
        </p:nvGraphicFramePr>
        <p:xfrm>
          <a:off x="1854125" y="1675400"/>
          <a:ext cx="261802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4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2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1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0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7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</a:rPr>
                        <a:t>3</a:t>
                      </a:r>
                      <a:endParaRPr sz="360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" name="Google Shape;390;p44"/>
          <p:cNvSpPr/>
          <p:nvPr/>
        </p:nvSpPr>
        <p:spPr>
          <a:xfrm>
            <a:off x="17213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 rot="10800000">
            <a:off x="4320900" y="1608775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444625" y="2441100"/>
            <a:ext cx="1191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5157650" y="2441100"/>
            <a:ext cx="5586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4" name="Google Shape;394;p44"/>
          <p:cNvGraphicFramePr/>
          <p:nvPr/>
        </p:nvGraphicFramePr>
        <p:xfrm>
          <a:off x="6071050" y="1728775"/>
          <a:ext cx="872675" cy="2297100"/>
        </p:xfrm>
        <a:graphic>
          <a:graphicData uri="http://schemas.openxmlformats.org/drawingml/2006/table">
            <a:tbl>
              <a:tblPr>
                <a:noFill/>
                <a:tableStyleId>{B3380FC9-9184-4289-99C8-ED45C54DAC7B}</a:tableStyleId>
              </a:tblPr>
              <a:tblGrid>
                <a:gridCol w="8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" sz="36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360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3600" u="none" strike="noStrike" cap="none" baseline="30000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" sz="36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360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360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" sz="3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" sz="36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" sz="3600" u="none" strike="noStrike" cap="none" baseline="30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 sz="3600" u="none" strike="noStrike" cap="non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5" name="Google Shape;395;p44"/>
          <p:cNvSpPr/>
          <p:nvPr/>
        </p:nvSpPr>
        <p:spPr>
          <a:xfrm>
            <a:off x="6071050" y="166215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/>
          <p:nvPr/>
        </p:nvSpPr>
        <p:spPr>
          <a:xfrm rot="10800000">
            <a:off x="6626025" y="1662150"/>
            <a:ext cx="317700" cy="2479500"/>
          </a:xfrm>
          <a:prstGeom prst="leftBracket">
            <a:avLst>
              <a:gd name="adj" fmla="val 8333"/>
            </a:avLst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does it call Neuron?</a:t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311700" y="3767125"/>
            <a:ext cx="5419500" cy="1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7200" b="0" i="0" u="none" strike="noStrike" cap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7200" b="0" i="0" u="none" strike="noStrike" cap="none" baseline="30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+ </a:t>
            </a:r>
            <a:r>
              <a:rPr lang="en" sz="7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7200" b="0" i="0" u="none" strike="noStrike" cap="none" baseline="-25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7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7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1401225" y="14404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1401225" y="21572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1401225" y="2874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3210175" y="2157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45"/>
          <p:cNvCxnSpPr/>
          <p:nvPr/>
        </p:nvCxnSpPr>
        <p:spPr>
          <a:xfrm>
            <a:off x="1871575" y="23954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8" name="Google Shape;408;p45"/>
          <p:cNvCxnSpPr>
            <a:stCxn id="403" idx="6"/>
            <a:endCxn id="406" idx="2"/>
          </p:cNvCxnSpPr>
          <p:nvPr/>
        </p:nvCxnSpPr>
        <p:spPr>
          <a:xfrm>
            <a:off x="1871625" y="16756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9" name="Google Shape;409;p45"/>
          <p:cNvCxnSpPr/>
          <p:nvPr/>
        </p:nvCxnSpPr>
        <p:spPr>
          <a:xfrm rot="10800000" flipH="1">
            <a:off x="1871625" y="23909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0" name="Google Shape;41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1850" y="1322525"/>
            <a:ext cx="3791256" cy="2444602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5"/>
          <p:cNvSpPr txBox="1"/>
          <p:nvPr/>
        </p:nvSpPr>
        <p:spPr>
          <a:xfrm>
            <a:off x="5856375" y="4299600"/>
            <a:ext cx="236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Playground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9587BB3-D5B9-2854-BFE4-1A471087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E6AB9DAB-3930-2D42-7ED3-6AAE7BB12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879EABA8-32EB-3092-56F4-96B22A6B7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525" y="1451175"/>
            <a:ext cx="3093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Graphs of interconnected neurons that flow from one end to another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BC6F00C3-4065-3A19-73F8-10D7F8E0D719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F610B569-6F43-6AE2-3E46-43D91A921272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D61C313B-E795-16F2-E690-A8F1E3845EF6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C5B9C29F-22F9-A91C-D088-7D8E6A1FAE77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A07E619F-12E7-409E-F335-3D49A4712B35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9B21C02-5A7C-CA92-9A8D-B8B972018852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DB6AF2EA-EDD9-331F-3CF1-D0902548BD93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41D258ED-D9BF-C50E-27B3-7EFA94EA0CDE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F3C270F5-52B1-F1F4-61A5-D0E94D80B3FF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E4EF0141-AE32-C7E8-ABB7-E0448CCE8D38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D89FAC0E-2B8D-8AEF-12A0-A5718F0C4F66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3564AB0E-70ED-84F0-D2BD-26D9A193470F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BA66E234-4BA6-90D7-5D3D-34BD04016375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506C9046-DD26-9BFB-30D2-AF6BDAA60D7E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4DB7C116-E7CC-F3EE-33A3-9DCFA9021C54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A29AD49D-B9F8-AAA4-967B-48371A598DA0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FDCC9FD2-D914-1045-9EA7-72A32E3BFA1A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3509933E-AF31-B750-B6C2-4FDD4145BB32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AC1BCE0D-648B-1611-0E68-469C8B0BFABD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74FA084B-DCF2-711C-6B42-C447EE7CEB58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503B2878-45C0-9788-E43C-7EF5E39F5EA3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600DBC66-C855-546A-EFA9-E3F7114A8F1A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EA5FE552-1504-8599-D74A-1CD03FE9BB15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4E1C911E-343E-B874-C251-5C4E7F8A450B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C7758F85-07E0-E110-4C88-C5173614A57B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A9542494-9D7C-FDC5-B358-80844EFDFADD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11E8BBDA-D636-8592-25FE-B7B338122B78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07008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Stacking multiple layers </a:t>
            </a:r>
            <a:endParaRPr/>
          </a:p>
        </p:txBody>
      </p:sp>
      <p:sp>
        <p:nvSpPr>
          <p:cNvPr id="417" name="Google Shape;417;p46"/>
          <p:cNvSpPr/>
          <p:nvPr/>
        </p:nvSpPr>
        <p:spPr>
          <a:xfrm>
            <a:off x="1263325" y="1808550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1263325" y="2525350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1263325" y="3242150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3072275" y="18085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3072275" y="25253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3072275" y="32421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6"/>
          <p:cNvCxnSpPr>
            <a:endCxn id="420" idx="2"/>
          </p:cNvCxnSpPr>
          <p:nvPr/>
        </p:nvCxnSpPr>
        <p:spPr>
          <a:xfrm>
            <a:off x="1733675" y="20437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46"/>
          <p:cNvCxnSpPr/>
          <p:nvPr/>
        </p:nvCxnSpPr>
        <p:spPr>
          <a:xfrm>
            <a:off x="1733675" y="276357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46"/>
          <p:cNvCxnSpPr/>
          <p:nvPr/>
        </p:nvCxnSpPr>
        <p:spPr>
          <a:xfrm>
            <a:off x="1733675" y="34773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46"/>
          <p:cNvCxnSpPr>
            <a:stCxn id="417" idx="6"/>
            <a:endCxn id="421" idx="2"/>
          </p:cNvCxnSpPr>
          <p:nvPr/>
        </p:nvCxnSpPr>
        <p:spPr>
          <a:xfrm>
            <a:off x="1733725" y="2043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46"/>
          <p:cNvCxnSpPr/>
          <p:nvPr/>
        </p:nvCxnSpPr>
        <p:spPr>
          <a:xfrm>
            <a:off x="1733675" y="2759088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8" name="Google Shape;428;p46"/>
          <p:cNvCxnSpPr>
            <a:stCxn id="418" idx="6"/>
            <a:endCxn id="420" idx="2"/>
          </p:cNvCxnSpPr>
          <p:nvPr/>
        </p:nvCxnSpPr>
        <p:spPr>
          <a:xfrm rot="10800000" flipH="1">
            <a:off x="1733725" y="20438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9" name="Google Shape;429;p46"/>
          <p:cNvCxnSpPr/>
          <p:nvPr/>
        </p:nvCxnSpPr>
        <p:spPr>
          <a:xfrm rot="10800000" flipH="1">
            <a:off x="1733725" y="275907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0" name="Google Shape;430;p46"/>
          <p:cNvCxnSpPr>
            <a:stCxn id="419" idx="6"/>
            <a:endCxn id="420" idx="2"/>
          </p:cNvCxnSpPr>
          <p:nvPr/>
        </p:nvCxnSpPr>
        <p:spPr>
          <a:xfrm rot="10800000" flipH="1">
            <a:off x="1733725" y="20436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1" name="Google Shape;431;p46"/>
          <p:cNvCxnSpPr>
            <a:stCxn id="417" idx="6"/>
            <a:endCxn id="422" idx="2"/>
          </p:cNvCxnSpPr>
          <p:nvPr/>
        </p:nvCxnSpPr>
        <p:spPr>
          <a:xfrm>
            <a:off x="1733725" y="20437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p46"/>
          <p:cNvSpPr/>
          <p:nvPr/>
        </p:nvSpPr>
        <p:spPr>
          <a:xfrm>
            <a:off x="4881275" y="18085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4881275" y="25253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881275" y="32421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46"/>
          <p:cNvCxnSpPr>
            <a:endCxn id="432" idx="2"/>
          </p:cNvCxnSpPr>
          <p:nvPr/>
        </p:nvCxnSpPr>
        <p:spPr>
          <a:xfrm>
            <a:off x="3542675" y="20437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" name="Google Shape;436;p46"/>
          <p:cNvCxnSpPr/>
          <p:nvPr/>
        </p:nvCxnSpPr>
        <p:spPr>
          <a:xfrm>
            <a:off x="3542675" y="276357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46"/>
          <p:cNvCxnSpPr/>
          <p:nvPr/>
        </p:nvCxnSpPr>
        <p:spPr>
          <a:xfrm>
            <a:off x="3542675" y="34773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8" name="Google Shape;438;p46"/>
          <p:cNvCxnSpPr>
            <a:endCxn id="433" idx="2"/>
          </p:cNvCxnSpPr>
          <p:nvPr/>
        </p:nvCxnSpPr>
        <p:spPr>
          <a:xfrm>
            <a:off x="3542675" y="20438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9" name="Google Shape;439;p46"/>
          <p:cNvCxnSpPr/>
          <p:nvPr/>
        </p:nvCxnSpPr>
        <p:spPr>
          <a:xfrm>
            <a:off x="3542675" y="2759088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46"/>
          <p:cNvCxnSpPr>
            <a:endCxn id="432" idx="2"/>
          </p:cNvCxnSpPr>
          <p:nvPr/>
        </p:nvCxnSpPr>
        <p:spPr>
          <a:xfrm rot="10800000" flipH="1">
            <a:off x="3542675" y="2043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p46"/>
          <p:cNvCxnSpPr/>
          <p:nvPr/>
        </p:nvCxnSpPr>
        <p:spPr>
          <a:xfrm rot="10800000" flipH="1">
            <a:off x="3542725" y="275907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p46"/>
          <p:cNvCxnSpPr>
            <a:endCxn id="432" idx="2"/>
          </p:cNvCxnSpPr>
          <p:nvPr/>
        </p:nvCxnSpPr>
        <p:spPr>
          <a:xfrm rot="10800000" flipH="1">
            <a:off x="3542675" y="20437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46"/>
          <p:cNvCxnSpPr>
            <a:endCxn id="434" idx="2"/>
          </p:cNvCxnSpPr>
          <p:nvPr/>
        </p:nvCxnSpPr>
        <p:spPr>
          <a:xfrm>
            <a:off x="3542675" y="20436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46"/>
          <p:cNvSpPr/>
          <p:nvPr/>
        </p:nvSpPr>
        <p:spPr>
          <a:xfrm>
            <a:off x="6690325" y="18085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6690325" y="25253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6690325" y="32421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46"/>
          <p:cNvCxnSpPr>
            <a:endCxn id="444" idx="2"/>
          </p:cNvCxnSpPr>
          <p:nvPr/>
        </p:nvCxnSpPr>
        <p:spPr>
          <a:xfrm>
            <a:off x="5351725" y="20437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448;p46"/>
          <p:cNvCxnSpPr/>
          <p:nvPr/>
        </p:nvCxnSpPr>
        <p:spPr>
          <a:xfrm>
            <a:off x="5351725" y="276357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46"/>
          <p:cNvCxnSpPr/>
          <p:nvPr/>
        </p:nvCxnSpPr>
        <p:spPr>
          <a:xfrm>
            <a:off x="5351725" y="34773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0" name="Google Shape;450;p46"/>
          <p:cNvCxnSpPr>
            <a:endCxn id="445" idx="2"/>
          </p:cNvCxnSpPr>
          <p:nvPr/>
        </p:nvCxnSpPr>
        <p:spPr>
          <a:xfrm>
            <a:off x="5351725" y="20438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46"/>
          <p:cNvCxnSpPr/>
          <p:nvPr/>
        </p:nvCxnSpPr>
        <p:spPr>
          <a:xfrm>
            <a:off x="5351725" y="2759088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46"/>
          <p:cNvCxnSpPr>
            <a:endCxn id="444" idx="2"/>
          </p:cNvCxnSpPr>
          <p:nvPr/>
        </p:nvCxnSpPr>
        <p:spPr>
          <a:xfrm rot="10800000" flipH="1">
            <a:off x="5351725" y="2043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3" name="Google Shape;453;p46"/>
          <p:cNvCxnSpPr/>
          <p:nvPr/>
        </p:nvCxnSpPr>
        <p:spPr>
          <a:xfrm rot="10800000" flipH="1">
            <a:off x="5351775" y="275907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454;p46"/>
          <p:cNvCxnSpPr>
            <a:endCxn id="444" idx="2"/>
          </p:cNvCxnSpPr>
          <p:nvPr/>
        </p:nvCxnSpPr>
        <p:spPr>
          <a:xfrm rot="10800000" flipH="1">
            <a:off x="5351725" y="20437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46"/>
          <p:cNvCxnSpPr>
            <a:endCxn id="446" idx="2"/>
          </p:cNvCxnSpPr>
          <p:nvPr/>
        </p:nvCxnSpPr>
        <p:spPr>
          <a:xfrm>
            <a:off x="5351725" y="2043650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6" name="Google Shape;456;p46"/>
          <p:cNvSpPr txBox="1"/>
          <p:nvPr/>
        </p:nvSpPr>
        <p:spPr>
          <a:xfrm>
            <a:off x="311700" y="3889475"/>
            <a:ext cx="78942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called a </a:t>
            </a:r>
            <a:r>
              <a:rPr lang="en" sz="3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 when you use multiple layers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are the inputs and outputs?</a:t>
            </a:r>
            <a:endParaRPr/>
          </a:p>
        </p:txBody>
      </p:sp>
      <p:sp>
        <p:nvSpPr>
          <p:cNvPr id="462" name="Google Shape;462;p47"/>
          <p:cNvSpPr/>
          <p:nvPr/>
        </p:nvSpPr>
        <p:spPr>
          <a:xfrm>
            <a:off x="557750" y="18392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557750" y="2556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557750" y="3272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7"/>
          <p:cNvSpPr/>
          <p:nvPr/>
        </p:nvSpPr>
        <p:spPr>
          <a:xfrm>
            <a:off x="2366700" y="1839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7"/>
          <p:cNvSpPr/>
          <p:nvPr/>
        </p:nvSpPr>
        <p:spPr>
          <a:xfrm>
            <a:off x="2366700" y="2556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7"/>
          <p:cNvSpPr/>
          <p:nvPr/>
        </p:nvSpPr>
        <p:spPr>
          <a:xfrm>
            <a:off x="2366700" y="3272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47"/>
          <p:cNvCxnSpPr>
            <a:endCxn id="465" idx="2"/>
          </p:cNvCxnSpPr>
          <p:nvPr/>
        </p:nvCxnSpPr>
        <p:spPr>
          <a:xfrm>
            <a:off x="1028100" y="20744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47"/>
          <p:cNvCxnSpPr/>
          <p:nvPr/>
        </p:nvCxnSpPr>
        <p:spPr>
          <a:xfrm>
            <a:off x="1028100" y="27942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47"/>
          <p:cNvCxnSpPr/>
          <p:nvPr/>
        </p:nvCxnSpPr>
        <p:spPr>
          <a:xfrm>
            <a:off x="1028100" y="35080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1" name="Google Shape;471;p47"/>
          <p:cNvCxnSpPr>
            <a:stCxn id="462" idx="6"/>
            <a:endCxn id="466" idx="2"/>
          </p:cNvCxnSpPr>
          <p:nvPr/>
        </p:nvCxnSpPr>
        <p:spPr>
          <a:xfrm>
            <a:off x="1028150" y="20744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2" name="Google Shape;472;p47"/>
          <p:cNvCxnSpPr/>
          <p:nvPr/>
        </p:nvCxnSpPr>
        <p:spPr>
          <a:xfrm>
            <a:off x="1028100" y="27897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3" name="Google Shape;473;p47"/>
          <p:cNvCxnSpPr>
            <a:stCxn id="463" idx="6"/>
            <a:endCxn id="465" idx="2"/>
          </p:cNvCxnSpPr>
          <p:nvPr/>
        </p:nvCxnSpPr>
        <p:spPr>
          <a:xfrm rot="10800000" flipH="1">
            <a:off x="1028150" y="20745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4" name="Google Shape;474;p47"/>
          <p:cNvCxnSpPr/>
          <p:nvPr/>
        </p:nvCxnSpPr>
        <p:spPr>
          <a:xfrm rot="10800000" flipH="1">
            <a:off x="1028150" y="2789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5" name="Google Shape;475;p47"/>
          <p:cNvCxnSpPr>
            <a:stCxn id="464" idx="6"/>
            <a:endCxn id="465" idx="2"/>
          </p:cNvCxnSpPr>
          <p:nvPr/>
        </p:nvCxnSpPr>
        <p:spPr>
          <a:xfrm rot="10800000" flipH="1">
            <a:off x="1028150" y="20743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6" name="Google Shape;476;p47"/>
          <p:cNvCxnSpPr>
            <a:stCxn id="462" idx="6"/>
            <a:endCxn id="467" idx="2"/>
          </p:cNvCxnSpPr>
          <p:nvPr/>
        </p:nvCxnSpPr>
        <p:spPr>
          <a:xfrm>
            <a:off x="1028150" y="20744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7" name="Google Shape;477;p47"/>
          <p:cNvSpPr/>
          <p:nvPr/>
        </p:nvSpPr>
        <p:spPr>
          <a:xfrm>
            <a:off x="4175700" y="1839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4175700" y="2556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7"/>
          <p:cNvSpPr/>
          <p:nvPr/>
        </p:nvSpPr>
        <p:spPr>
          <a:xfrm>
            <a:off x="4175700" y="3272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47"/>
          <p:cNvCxnSpPr>
            <a:endCxn id="477" idx="2"/>
          </p:cNvCxnSpPr>
          <p:nvPr/>
        </p:nvCxnSpPr>
        <p:spPr>
          <a:xfrm>
            <a:off x="2837100" y="20744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1" name="Google Shape;481;p47"/>
          <p:cNvCxnSpPr/>
          <p:nvPr/>
        </p:nvCxnSpPr>
        <p:spPr>
          <a:xfrm>
            <a:off x="2837100" y="27942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2" name="Google Shape;482;p47"/>
          <p:cNvCxnSpPr/>
          <p:nvPr/>
        </p:nvCxnSpPr>
        <p:spPr>
          <a:xfrm>
            <a:off x="2837100" y="35080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3" name="Google Shape;483;p47"/>
          <p:cNvCxnSpPr>
            <a:endCxn id="478" idx="2"/>
          </p:cNvCxnSpPr>
          <p:nvPr/>
        </p:nvCxnSpPr>
        <p:spPr>
          <a:xfrm>
            <a:off x="2837100" y="20745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4" name="Google Shape;484;p47"/>
          <p:cNvCxnSpPr/>
          <p:nvPr/>
        </p:nvCxnSpPr>
        <p:spPr>
          <a:xfrm>
            <a:off x="2837100" y="27897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5" name="Google Shape;485;p47"/>
          <p:cNvCxnSpPr>
            <a:endCxn id="477" idx="2"/>
          </p:cNvCxnSpPr>
          <p:nvPr/>
        </p:nvCxnSpPr>
        <p:spPr>
          <a:xfrm rot="10800000" flipH="1">
            <a:off x="2837100" y="20744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6" name="Google Shape;486;p47"/>
          <p:cNvCxnSpPr/>
          <p:nvPr/>
        </p:nvCxnSpPr>
        <p:spPr>
          <a:xfrm rot="10800000" flipH="1">
            <a:off x="2837150" y="2789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7" name="Google Shape;487;p47"/>
          <p:cNvCxnSpPr>
            <a:endCxn id="477" idx="2"/>
          </p:cNvCxnSpPr>
          <p:nvPr/>
        </p:nvCxnSpPr>
        <p:spPr>
          <a:xfrm rot="10800000" flipH="1">
            <a:off x="2837100" y="20744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8" name="Google Shape;488;p47"/>
          <p:cNvCxnSpPr>
            <a:endCxn id="479" idx="2"/>
          </p:cNvCxnSpPr>
          <p:nvPr/>
        </p:nvCxnSpPr>
        <p:spPr>
          <a:xfrm>
            <a:off x="2837100" y="20743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" name="Google Shape;489;p47"/>
          <p:cNvSpPr/>
          <p:nvPr/>
        </p:nvSpPr>
        <p:spPr>
          <a:xfrm>
            <a:off x="5984750" y="18392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7"/>
          <p:cNvSpPr/>
          <p:nvPr/>
        </p:nvSpPr>
        <p:spPr>
          <a:xfrm>
            <a:off x="5984750" y="2556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7"/>
          <p:cNvSpPr/>
          <p:nvPr/>
        </p:nvSpPr>
        <p:spPr>
          <a:xfrm>
            <a:off x="5984750" y="3272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47"/>
          <p:cNvCxnSpPr>
            <a:endCxn id="489" idx="2"/>
          </p:cNvCxnSpPr>
          <p:nvPr/>
        </p:nvCxnSpPr>
        <p:spPr>
          <a:xfrm>
            <a:off x="4646150" y="20744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3" name="Google Shape;493;p47"/>
          <p:cNvCxnSpPr/>
          <p:nvPr/>
        </p:nvCxnSpPr>
        <p:spPr>
          <a:xfrm>
            <a:off x="4646150" y="27942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4" name="Google Shape;494;p47"/>
          <p:cNvCxnSpPr/>
          <p:nvPr/>
        </p:nvCxnSpPr>
        <p:spPr>
          <a:xfrm>
            <a:off x="4646150" y="35080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5" name="Google Shape;495;p47"/>
          <p:cNvCxnSpPr>
            <a:endCxn id="490" idx="2"/>
          </p:cNvCxnSpPr>
          <p:nvPr/>
        </p:nvCxnSpPr>
        <p:spPr>
          <a:xfrm>
            <a:off x="4646150" y="20745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6" name="Google Shape;496;p47"/>
          <p:cNvCxnSpPr/>
          <p:nvPr/>
        </p:nvCxnSpPr>
        <p:spPr>
          <a:xfrm>
            <a:off x="4646150" y="27897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7" name="Google Shape;497;p47"/>
          <p:cNvCxnSpPr>
            <a:endCxn id="489" idx="2"/>
          </p:cNvCxnSpPr>
          <p:nvPr/>
        </p:nvCxnSpPr>
        <p:spPr>
          <a:xfrm rot="10800000" flipH="1">
            <a:off x="4646150" y="20744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8" name="Google Shape;498;p47"/>
          <p:cNvCxnSpPr/>
          <p:nvPr/>
        </p:nvCxnSpPr>
        <p:spPr>
          <a:xfrm rot="10800000" flipH="1">
            <a:off x="4646200" y="27897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9" name="Google Shape;499;p47"/>
          <p:cNvCxnSpPr>
            <a:endCxn id="489" idx="2"/>
          </p:cNvCxnSpPr>
          <p:nvPr/>
        </p:nvCxnSpPr>
        <p:spPr>
          <a:xfrm rot="10800000" flipH="1">
            <a:off x="4646150" y="20744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47"/>
          <p:cNvCxnSpPr>
            <a:endCxn id="491" idx="2"/>
          </p:cNvCxnSpPr>
          <p:nvPr/>
        </p:nvCxnSpPr>
        <p:spPr>
          <a:xfrm>
            <a:off x="4646150" y="20743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1" name="Google Shape;501;p47"/>
          <p:cNvSpPr/>
          <p:nvPr/>
        </p:nvSpPr>
        <p:spPr>
          <a:xfrm>
            <a:off x="7793850" y="2559050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47"/>
          <p:cNvCxnSpPr/>
          <p:nvPr/>
        </p:nvCxnSpPr>
        <p:spPr>
          <a:xfrm>
            <a:off x="6455250" y="279727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47"/>
          <p:cNvCxnSpPr>
            <a:endCxn id="501" idx="2"/>
          </p:cNvCxnSpPr>
          <p:nvPr/>
        </p:nvCxnSpPr>
        <p:spPr>
          <a:xfrm>
            <a:off x="6455250" y="2077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47"/>
          <p:cNvCxnSpPr/>
          <p:nvPr/>
        </p:nvCxnSpPr>
        <p:spPr>
          <a:xfrm rot="10800000" flipH="1">
            <a:off x="6455300" y="279277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Hidden Layer do?</a:t>
            </a:r>
            <a:endParaRPr/>
          </a:p>
        </p:txBody>
      </p:sp>
      <p:sp>
        <p:nvSpPr>
          <p:cNvPr id="510" name="Google Shape;51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Adds complexity</a:t>
            </a:r>
          </a:p>
          <a:p>
            <a:pPr indent="-457200"/>
            <a:r>
              <a:rPr lang="en-US" sz="2800" dirty="0"/>
              <a:t>Increases number of trainable parameters</a:t>
            </a:r>
          </a:p>
          <a:p>
            <a:pPr indent="-457200"/>
            <a:r>
              <a:rPr lang="en-US" sz="2800" dirty="0"/>
              <a:t>Number of neurons in each hidden layer is also a tunable parameter, as well as number of hidden layers total</a:t>
            </a:r>
          </a:p>
          <a:p>
            <a:pPr indent="-457200"/>
            <a:endParaRPr lang="en-US" sz="2800" dirty="0"/>
          </a:p>
          <a:p>
            <a:pPr indent="-457200"/>
            <a:endParaRPr sz="2800" dirty="0"/>
          </a:p>
          <a:p>
            <a:pPr indent="-457200"/>
            <a:endParaRPr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3162557B-58FA-1A6C-9D1B-26C62485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>
            <a:extLst>
              <a:ext uri="{FF2B5EF4-FFF2-40B4-BE49-F238E27FC236}">
                <a16:creationId xmlns:a16="http://schemas.microsoft.com/office/drawing/2014/main" id="{028DE90F-513F-CC1C-60B6-12EA5EAD3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“learn”? </a:t>
            </a:r>
            <a:endParaRPr dirty="0"/>
          </a:p>
        </p:txBody>
      </p:sp>
      <p:sp>
        <p:nvSpPr>
          <p:cNvPr id="510" name="Google Shape;510;p48">
            <a:extLst>
              <a:ext uri="{FF2B5EF4-FFF2-40B4-BE49-F238E27FC236}">
                <a16:creationId xmlns:a16="http://schemas.microsoft.com/office/drawing/2014/main" id="{EF36D3AB-FCA7-693F-59E2-3340C1DDA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US" sz="2800" dirty="0"/>
              <a:t>Updates parameter values (</a:t>
            </a:r>
            <a:r>
              <a:rPr lang="en-US" sz="2800" dirty="0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500F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/>
              <a:t>) based on some loss function</a:t>
            </a:r>
          </a:p>
          <a:p>
            <a:pPr indent="-457200"/>
            <a:r>
              <a:rPr lang="en-US" sz="2800" dirty="0"/>
              <a:t>To do this update, we can use </a:t>
            </a:r>
            <a:r>
              <a:rPr lang="en-US" sz="2800" b="1" dirty="0"/>
              <a:t>Gradient Descent</a:t>
            </a:r>
          </a:p>
          <a:p>
            <a:pPr indent="-457200"/>
            <a:r>
              <a:rPr lang="en-US" sz="2800" dirty="0"/>
              <a:t>The loss (or cost) function is how we evaluate what is “good” or “bad” -&gt; goal is to minimize loss 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695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516" name="Google Shape;51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dirty="0">
                <a:solidFill>
                  <a:srgbClr val="000000"/>
                </a:solidFill>
              </a:rPr>
              <a:t>The Idea is to go downhill according to the linear approximation of your function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 dirty="0">
                <a:solidFill>
                  <a:schemeClr val="dk1"/>
                </a:solidFill>
              </a:rPr>
              <a:t>But not too much as your approximation will not be true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 dirty="0">
                <a:solidFill>
                  <a:srgbClr val="000000"/>
                </a:solidFill>
              </a:rPr>
              <a:t>This means updating each weight in proportional to the gradient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517" name="Google Shape;51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425" y="3466025"/>
            <a:ext cx="34671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523" name="Google Shape;5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Idea is to go downhill according to the linear approximation of your function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But not too much as your approximation will not be true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This means updating each weight in proportional to the gradient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24" name="Google Shape;52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425" y="3466025"/>
            <a:ext cx="34671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/>
          <p:nvPr/>
        </p:nvSpPr>
        <p:spPr>
          <a:xfrm>
            <a:off x="5389400" y="3600450"/>
            <a:ext cx="452100" cy="639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50"/>
          <p:cNvCxnSpPr>
            <a:stCxn id="525" idx="5"/>
            <a:endCxn id="527" idx="1"/>
          </p:cNvCxnSpPr>
          <p:nvPr/>
        </p:nvCxnSpPr>
        <p:spPr>
          <a:xfrm>
            <a:off x="5775291" y="4146383"/>
            <a:ext cx="661800" cy="49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7" name="Google Shape;527;p50"/>
          <p:cNvSpPr txBox="1"/>
          <p:nvPr/>
        </p:nvSpPr>
        <p:spPr>
          <a:xfrm>
            <a:off x="6437099" y="4491075"/>
            <a:ext cx="2845800" cy="3003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Rate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How to compute gradients - Backpropagation</a:t>
            </a:r>
            <a:endParaRPr dirty="0"/>
          </a:p>
        </p:txBody>
      </p:sp>
      <p:sp>
        <p:nvSpPr>
          <p:cNvPr id="533" name="Google Shape;53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rgbClr val="000000"/>
                </a:solidFill>
              </a:rPr>
              <a:t>Numerically approximating gradients is too slow and computationally expensive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 dirty="0">
                <a:solidFill>
                  <a:srgbClr val="000000"/>
                </a:solidFill>
              </a:rPr>
              <a:t>The neural network is a well defined mathematical function, we should be able to differentiate it and calculate the derivatives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 dirty="0">
                <a:solidFill>
                  <a:srgbClr val="000000"/>
                </a:solidFill>
              </a:rPr>
              <a:t>This is also too tedious so we instead use an algorithm called backpropagation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sp>
        <p:nvSpPr>
          <p:cNvPr id="539" name="Google Shape;539;p52"/>
          <p:cNvSpPr txBox="1">
            <a:spLocks noGrp="1"/>
          </p:cNvSpPr>
          <p:nvPr>
            <p:ph type="body" idx="1"/>
          </p:nvPr>
        </p:nvSpPr>
        <p:spPr>
          <a:xfrm>
            <a:off x="311700" y="2094275"/>
            <a:ext cx="8520600" cy="24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Consider this simple function, imagine that this is the cost function and we want to find the gradients with respect to the two weights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</a:rPr>
              <a:t>We will first build the computational graph that this function represents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40" name="Google Shape;5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pic>
        <p:nvPicPr>
          <p:cNvPr id="546" name="Google Shape;54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3"/>
          <p:cNvSpPr/>
          <p:nvPr/>
        </p:nvSpPr>
        <p:spPr>
          <a:xfrm>
            <a:off x="1250275" y="2478000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8" name="Google Shape;548;p53"/>
          <p:cNvSpPr/>
          <p:nvPr/>
        </p:nvSpPr>
        <p:spPr>
          <a:xfrm>
            <a:off x="1300225" y="33373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53"/>
          <p:cNvSpPr/>
          <p:nvPr/>
        </p:nvSpPr>
        <p:spPr>
          <a:xfrm>
            <a:off x="1300225" y="40942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53"/>
          <p:cNvSpPr/>
          <p:nvPr/>
        </p:nvSpPr>
        <p:spPr>
          <a:xfrm>
            <a:off x="2537400" y="27949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2669300" y="35928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5153725" y="27251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6422950" y="27251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53"/>
          <p:cNvSpPr/>
          <p:nvPr/>
        </p:nvSpPr>
        <p:spPr>
          <a:xfrm>
            <a:off x="5153725" y="39055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53"/>
          <p:cNvSpPr/>
          <p:nvPr/>
        </p:nvSpPr>
        <p:spPr>
          <a:xfrm>
            <a:off x="6535300" y="39055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6535300" y="39320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Computational Graph</a:t>
            </a:r>
            <a:endParaRPr/>
          </a:p>
        </p:txBody>
      </p:sp>
      <p:pic>
        <p:nvPicPr>
          <p:cNvPr id="562" name="Google Shape;562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4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54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54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54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54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4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54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4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54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3" name="Google Shape;573;p54"/>
          <p:cNvCxnSpPr>
            <a:stCxn id="564" idx="3"/>
            <a:endCxn id="570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4" name="Google Shape;574;p54"/>
          <p:cNvCxnSpPr>
            <a:stCxn id="567" idx="3"/>
            <a:endCxn id="570" idx="3"/>
          </p:cNvCxnSpPr>
          <p:nvPr/>
        </p:nvCxnSpPr>
        <p:spPr>
          <a:xfrm rot="10800000" flipH="1">
            <a:off x="1188450" y="4324425"/>
            <a:ext cx="1411500" cy="3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5" name="Google Shape;575;p54"/>
          <p:cNvCxnSpPr>
            <a:stCxn id="565" idx="3"/>
            <a:endCxn id="571" idx="3"/>
          </p:cNvCxnSpPr>
          <p:nvPr/>
        </p:nvCxnSpPr>
        <p:spPr>
          <a:xfrm rot="10800000" flipH="1">
            <a:off x="5053200" y="3976625"/>
            <a:ext cx="14820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6" name="Google Shape;576;p54"/>
          <p:cNvCxnSpPr>
            <a:stCxn id="568" idx="6"/>
            <a:endCxn id="572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7" name="Google Shape;577;p54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p54"/>
          <p:cNvCxnSpPr>
            <a:endCxn id="569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9" name="Google Shape;579;p54"/>
          <p:cNvCxnSpPr>
            <a:endCxn id="569" idx="3"/>
          </p:cNvCxnSpPr>
          <p:nvPr/>
        </p:nvCxnSpPr>
        <p:spPr>
          <a:xfrm rot="10800000" flipH="1">
            <a:off x="1188445" y="2982480"/>
            <a:ext cx="14115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0" name="Google Shape;580;p54"/>
          <p:cNvCxnSpPr>
            <a:endCxn id="568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1" name="Google Shape;581;p54"/>
          <p:cNvCxnSpPr>
            <a:stCxn id="570" idx="6"/>
            <a:endCxn id="568" idx="3"/>
          </p:cNvCxnSpPr>
          <p:nvPr/>
        </p:nvCxnSpPr>
        <p:spPr>
          <a:xfrm rot="10800000" flipH="1">
            <a:off x="3010675" y="3659900"/>
            <a:ext cx="16317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2" name="Google Shape;582;p54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971B858-700F-B1D8-D0A3-5642EB52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BD02B293-3267-7D8A-D854-CE29AB9D51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2" name="Google Shape;102;p25">
            <a:extLst>
              <a:ext uri="{FF2B5EF4-FFF2-40B4-BE49-F238E27FC236}">
                <a16:creationId xmlns:a16="http://schemas.microsoft.com/office/drawing/2014/main" id="{3A30C4CC-25EC-AF51-BE44-D06F46BEB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5525" y="1451175"/>
            <a:ext cx="3093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</a:rPr>
              <a:t>Layers:</a:t>
            </a:r>
          </a:p>
          <a:p>
            <a:pPr marL="342900"/>
            <a:r>
              <a:rPr lang="en-US" sz="2400" dirty="0">
                <a:solidFill>
                  <a:srgbClr val="000000"/>
                </a:solidFill>
              </a:rPr>
              <a:t>Input</a:t>
            </a:r>
          </a:p>
          <a:p>
            <a:pPr marL="342900"/>
            <a:r>
              <a:rPr lang="en-US" sz="2400" i="1" dirty="0">
                <a:solidFill>
                  <a:srgbClr val="000000"/>
                </a:solidFill>
              </a:rPr>
              <a:t>Hidden </a:t>
            </a:r>
          </a:p>
          <a:p>
            <a:pPr marL="342900"/>
            <a:r>
              <a:rPr lang="en-US" sz="2400" dirty="0">
                <a:solidFill>
                  <a:srgbClr val="000000"/>
                </a:solidFill>
              </a:rPr>
              <a:t>Output 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829D6959-71C2-3FAA-2A2A-267E36E53496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94FEBD13-AA6D-6629-F06B-BA9C11E4A196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C44F2852-052E-275C-15F8-304C8D65CFA6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BCC6FFF6-BC33-E44B-C6CA-0A4D9C2EAE71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F0236771-2BC3-D364-F76F-0EAB2BECA0A1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03EB256F-BBD7-FD83-FC77-C43B4085BA84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19316708-1E0B-C705-60B0-ED50EFA67AFE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4E69EBCA-EB10-1C42-35DB-B617ECF169B1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8294169E-BB3D-00CB-FA39-EDF42BB0A002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D469A7F9-00DD-74A1-CFD4-9D21BADD3F41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76901046-3270-F156-76BA-84CB0C33B378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FD5E0DC8-A123-FC1A-F96B-085F057F1EF7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83A66A6B-45D8-2D0E-6B8F-44A93145EEFD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C6953607-223B-3FDA-8168-C0B42EB11CBE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82BA9DF8-E846-1641-213F-F33F62F38839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3237D87E-04B3-A8D6-5230-02DB2AE87862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EBF31824-A941-57A7-9E60-FCF0DFDEBCE5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74645719-F6B2-9568-2A41-9BE7E1DCAA51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6AB0D573-CD0C-CBC4-4FD8-35C9CADA93F6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73040811-3269-6795-4CD5-A8F01A42A03D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A08F7F12-E746-2638-D92C-04BF73B916F4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0CDD645D-A364-2954-1197-8E308B67790B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70826EB0-764A-421C-62CC-29FEDB78E08B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93540F69-3BF1-BC57-B60F-B956ED9E2A04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1BEF66E9-FAF4-A8F9-C806-FEA5967AB77F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6601E74B-8B0E-BCC1-F5A5-9FB2A939720C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67A1F54B-3D42-673F-4F4C-711D70F32020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15061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588" name="Google Shape;588;p55"/>
          <p:cNvSpPr txBox="1">
            <a:spLocks noGrp="1"/>
          </p:cNvSpPr>
          <p:nvPr>
            <p:ph type="body" idx="1"/>
          </p:nvPr>
        </p:nvSpPr>
        <p:spPr>
          <a:xfrm>
            <a:off x="366875" y="1017725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Key to remember: Transforming </a:t>
            </a:r>
            <a:r>
              <a:rPr lang="en" sz="2400" dirty="0">
                <a:solidFill>
                  <a:schemeClr val="dk1"/>
                </a:solidFill>
              </a:rPr>
              <a:t>input</a:t>
            </a:r>
            <a:r>
              <a:rPr lang="en" sz="2400" dirty="0">
                <a:solidFill>
                  <a:srgbClr val="000000"/>
                </a:solidFill>
              </a:rPr>
              <a:t> X through a model with linear and non-linear transformation to get a output.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Each </a:t>
            </a:r>
            <a:r>
              <a:rPr lang="en" sz="1500" dirty="0">
                <a:solidFill>
                  <a:srgbClr val="00FF00"/>
                </a:solidFill>
              </a:rPr>
              <a:t>Circle </a:t>
            </a:r>
            <a:r>
              <a:rPr lang="en" sz="1500" dirty="0">
                <a:solidFill>
                  <a:srgbClr val="000000"/>
                </a:solidFill>
              </a:rPr>
              <a:t>represents a computational operation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Each </a:t>
            </a:r>
            <a:r>
              <a:rPr lang="en" sz="1500" b="1" dirty="0">
                <a:solidFill>
                  <a:srgbClr val="000000"/>
                </a:solidFill>
              </a:rPr>
              <a:t>arrow </a:t>
            </a:r>
            <a:r>
              <a:rPr lang="en" sz="1500" dirty="0">
                <a:solidFill>
                  <a:srgbClr val="000000"/>
                </a:solidFill>
              </a:rPr>
              <a:t>is an intermediate quantity that is computed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Each box contains some value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FF9900"/>
                </a:solidFill>
              </a:rPr>
              <a:t>Orange </a:t>
            </a:r>
            <a:r>
              <a:rPr lang="en" sz="1500" dirty="0">
                <a:solidFill>
                  <a:srgbClr val="000000"/>
                </a:solidFill>
              </a:rPr>
              <a:t>boxes are inputs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FF"/>
                </a:solidFill>
              </a:rPr>
              <a:t>Blue </a:t>
            </a:r>
            <a:r>
              <a:rPr lang="en" sz="1500" dirty="0">
                <a:solidFill>
                  <a:srgbClr val="000000"/>
                </a:solidFill>
              </a:rPr>
              <a:t>boxes are parameters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Compute the inputs to an operation first then apply the operation to compute its output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594" name="Google Shape;594;p56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56"/>
          <p:cNvCxnSpPr>
            <a:endCxn id="594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6" name="Google Shape;596;p56"/>
          <p:cNvCxnSpPr>
            <a:stCxn id="594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7" name="Google Shape;597;p56"/>
          <p:cNvCxnSpPr>
            <a:endCxn id="594" idx="3"/>
          </p:cNvCxnSpPr>
          <p:nvPr/>
        </p:nvCxnSpPr>
        <p:spPr>
          <a:xfrm rot="10800000" flipH="1">
            <a:off x="2038937" y="3469813"/>
            <a:ext cx="18315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8" name="Google Shape;598;p56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6155300" y="310725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p57"/>
          <p:cNvCxnSpPr>
            <a:endCxn id="606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8" name="Google Shape;608;p57"/>
          <p:cNvCxnSpPr>
            <a:stCxn id="606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9" name="Google Shape;609;p57"/>
          <p:cNvCxnSpPr>
            <a:endCxn id="606" idx="3"/>
          </p:cNvCxnSpPr>
          <p:nvPr/>
        </p:nvCxnSpPr>
        <p:spPr>
          <a:xfrm rot="10800000" flipH="1">
            <a:off x="2038937" y="3469813"/>
            <a:ext cx="18315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0" name="Google Shape;610;p57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7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6155300" y="3107250"/>
            <a:ext cx="83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618" name="Google Shape;61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8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58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58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58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8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58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58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58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58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58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9" name="Google Shape;629;p58"/>
          <p:cNvCxnSpPr>
            <a:stCxn id="620" idx="3"/>
            <a:endCxn id="626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58"/>
          <p:cNvCxnSpPr>
            <a:stCxn id="623" idx="3"/>
            <a:endCxn id="626" idx="3"/>
          </p:cNvCxnSpPr>
          <p:nvPr/>
        </p:nvCxnSpPr>
        <p:spPr>
          <a:xfrm rot="10800000" flipH="1">
            <a:off x="1188450" y="4324425"/>
            <a:ext cx="1411500" cy="3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1" name="Google Shape;631;p58"/>
          <p:cNvCxnSpPr>
            <a:stCxn id="621" idx="3"/>
            <a:endCxn id="627" idx="3"/>
          </p:cNvCxnSpPr>
          <p:nvPr/>
        </p:nvCxnSpPr>
        <p:spPr>
          <a:xfrm rot="10800000" flipH="1">
            <a:off x="5053200" y="3976625"/>
            <a:ext cx="14820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2" name="Google Shape;632;p58"/>
          <p:cNvCxnSpPr>
            <a:stCxn id="624" idx="6"/>
            <a:endCxn id="628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3" name="Google Shape;633;p58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4" name="Google Shape;634;p58"/>
          <p:cNvCxnSpPr>
            <a:endCxn id="625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58"/>
          <p:cNvCxnSpPr>
            <a:endCxn id="625" idx="3"/>
          </p:cNvCxnSpPr>
          <p:nvPr/>
        </p:nvCxnSpPr>
        <p:spPr>
          <a:xfrm rot="10800000" flipH="1">
            <a:off x="1188445" y="2982480"/>
            <a:ext cx="14115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6" name="Google Shape;636;p58"/>
          <p:cNvCxnSpPr>
            <a:endCxn id="624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7" name="Google Shape;637;p58"/>
          <p:cNvCxnSpPr>
            <a:stCxn id="626" idx="6"/>
            <a:endCxn id="624" idx="3"/>
          </p:cNvCxnSpPr>
          <p:nvPr/>
        </p:nvCxnSpPr>
        <p:spPr>
          <a:xfrm rot="10800000" flipH="1">
            <a:off x="3010675" y="3659900"/>
            <a:ext cx="16317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8" name="Google Shape;638;p58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58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8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8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8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 txBox="1"/>
          <p:nvPr/>
        </p:nvSpPr>
        <p:spPr>
          <a:xfrm>
            <a:off x="7240800" y="39137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sp>
        <p:nvSpPr>
          <p:cNvPr id="653" name="Google Shape;65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Key to remember: training networks based on current output and true Y, optimizing parameters to minimize loss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numbers flow backwards along the arrows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At each arrow the quantity represents the gradient of some final function with respect to the quantity at that arrow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sp>
        <p:nvSpPr>
          <p:cNvPr id="659" name="Google Shape;659;p60"/>
          <p:cNvSpPr/>
          <p:nvPr/>
        </p:nvSpPr>
        <p:spPr>
          <a:xfrm>
            <a:off x="3616850" y="1991800"/>
            <a:ext cx="1731600" cy="17316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60"/>
          <p:cNvCxnSpPr>
            <a:endCxn id="659" idx="1"/>
          </p:cNvCxnSpPr>
          <p:nvPr/>
        </p:nvCxnSpPr>
        <p:spPr>
          <a:xfrm>
            <a:off x="2059337" y="1797187"/>
            <a:ext cx="18111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1" name="Google Shape;661;p60"/>
          <p:cNvCxnSpPr>
            <a:stCxn id="659" idx="6"/>
          </p:cNvCxnSpPr>
          <p:nvPr/>
        </p:nvCxnSpPr>
        <p:spPr>
          <a:xfrm>
            <a:off x="5348450" y="2857600"/>
            <a:ext cx="1557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2" name="Google Shape;662;p60"/>
          <p:cNvCxnSpPr>
            <a:endCxn id="659" idx="3"/>
          </p:cNvCxnSpPr>
          <p:nvPr/>
        </p:nvCxnSpPr>
        <p:spPr>
          <a:xfrm rot="10800000" flipH="1">
            <a:off x="2038937" y="3469813"/>
            <a:ext cx="1831500" cy="448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3" name="Google Shape;663;p60"/>
          <p:cNvSpPr txBox="1"/>
          <p:nvPr/>
        </p:nvSpPr>
        <p:spPr>
          <a:xfrm>
            <a:off x="2223400" y="199180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0"/>
          <p:cNvSpPr txBox="1"/>
          <p:nvPr/>
        </p:nvSpPr>
        <p:spPr>
          <a:xfrm>
            <a:off x="2304075" y="3989725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0"/>
          <p:cNvSpPr txBox="1"/>
          <p:nvPr/>
        </p:nvSpPr>
        <p:spPr>
          <a:xfrm>
            <a:off x="6155300" y="3107250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3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60"/>
          <p:cNvCxnSpPr/>
          <p:nvPr/>
        </p:nvCxnSpPr>
        <p:spPr>
          <a:xfrm rot="10800000">
            <a:off x="5481675" y="2504175"/>
            <a:ext cx="12807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7" name="Google Shape;667;p60"/>
          <p:cNvSpPr txBox="1"/>
          <p:nvPr/>
        </p:nvSpPr>
        <p:spPr>
          <a:xfrm>
            <a:off x="6198925" y="1776138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60"/>
          <p:cNvCxnSpPr/>
          <p:nvPr/>
        </p:nvCxnSpPr>
        <p:spPr>
          <a:xfrm rot="10800000">
            <a:off x="2213050" y="1489900"/>
            <a:ext cx="1649700" cy="43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9" name="Google Shape;669;p60"/>
          <p:cNvSpPr txBox="1"/>
          <p:nvPr/>
        </p:nvSpPr>
        <p:spPr>
          <a:xfrm>
            <a:off x="2838100" y="1017713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60"/>
          <p:cNvCxnSpPr/>
          <p:nvPr/>
        </p:nvCxnSpPr>
        <p:spPr>
          <a:xfrm flipH="1">
            <a:off x="2059525" y="3211100"/>
            <a:ext cx="1485600" cy="358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1" name="Google Shape;671;p60"/>
          <p:cNvSpPr txBox="1"/>
          <p:nvPr/>
        </p:nvSpPr>
        <p:spPr>
          <a:xfrm>
            <a:off x="2571775" y="2629138"/>
            <a:ext cx="6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750" y="1602163"/>
            <a:ext cx="476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0450" y="958975"/>
            <a:ext cx="476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9100" y="2941151"/>
            <a:ext cx="4762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>
            <a:spLocks noGrp="1"/>
          </p:cNvSpPr>
          <p:nvPr>
            <p:ph type="title"/>
          </p:nvPr>
        </p:nvSpPr>
        <p:spPr>
          <a:xfrm>
            <a:off x="311700" y="283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algorithm in details =&gt; CS 230</a:t>
            </a:r>
            <a:endParaRPr/>
          </a:p>
        </p:txBody>
      </p:sp>
      <p:sp>
        <p:nvSpPr>
          <p:cNvPr id="680" name="Google Shape;68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1" name="Google Shape;68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23" y="936475"/>
            <a:ext cx="8056401" cy="39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Forward propagation</a:t>
            </a:r>
            <a:endParaRPr/>
          </a:p>
        </p:txBody>
      </p:sp>
      <p:pic>
        <p:nvPicPr>
          <p:cNvPr id="687" name="Google Shape;68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2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62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62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p62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62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62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62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62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62"/>
          <p:cNvCxnSpPr>
            <a:stCxn id="689" idx="3"/>
            <a:endCxn id="695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9" name="Google Shape;699;p62"/>
          <p:cNvCxnSpPr>
            <a:stCxn id="692" idx="3"/>
            <a:endCxn id="695" idx="3"/>
          </p:cNvCxnSpPr>
          <p:nvPr/>
        </p:nvCxnSpPr>
        <p:spPr>
          <a:xfrm rot="10800000" flipH="1">
            <a:off x="1188450" y="4324425"/>
            <a:ext cx="1411500" cy="3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0" name="Google Shape;700;p62"/>
          <p:cNvCxnSpPr>
            <a:stCxn id="690" idx="3"/>
            <a:endCxn id="696" idx="3"/>
          </p:cNvCxnSpPr>
          <p:nvPr/>
        </p:nvCxnSpPr>
        <p:spPr>
          <a:xfrm rot="10800000" flipH="1">
            <a:off x="5053200" y="3976625"/>
            <a:ext cx="14820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1" name="Google Shape;701;p62"/>
          <p:cNvCxnSpPr>
            <a:stCxn id="693" idx="6"/>
            <a:endCxn id="697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62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3" name="Google Shape;703;p62"/>
          <p:cNvCxnSpPr>
            <a:endCxn id="694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4" name="Google Shape;704;p62"/>
          <p:cNvCxnSpPr>
            <a:endCxn id="694" idx="3"/>
          </p:cNvCxnSpPr>
          <p:nvPr/>
        </p:nvCxnSpPr>
        <p:spPr>
          <a:xfrm rot="10800000" flipH="1">
            <a:off x="1188445" y="2982480"/>
            <a:ext cx="14115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5" name="Google Shape;705;p62"/>
          <p:cNvCxnSpPr>
            <a:endCxn id="693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6" name="Google Shape;706;p62"/>
          <p:cNvCxnSpPr>
            <a:stCxn id="695" idx="6"/>
            <a:endCxn id="693" idx="3"/>
          </p:cNvCxnSpPr>
          <p:nvPr/>
        </p:nvCxnSpPr>
        <p:spPr>
          <a:xfrm rot="10800000" flipH="1">
            <a:off x="3010675" y="3659900"/>
            <a:ext cx="16317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7" name="Google Shape;707;p62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62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2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2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2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2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2"/>
          <p:cNvSpPr txBox="1"/>
          <p:nvPr/>
        </p:nvSpPr>
        <p:spPr>
          <a:xfrm>
            <a:off x="7240800" y="39137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Backward propagation</a:t>
            </a:r>
            <a:endParaRPr/>
          </a:p>
        </p:txBody>
      </p:sp>
      <p:pic>
        <p:nvPicPr>
          <p:cNvPr id="722" name="Google Shape;72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038" y="1262325"/>
            <a:ext cx="62579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3"/>
          <p:cNvSpPr/>
          <p:nvPr/>
        </p:nvSpPr>
        <p:spPr>
          <a:xfrm>
            <a:off x="707250" y="224387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63"/>
          <p:cNvSpPr/>
          <p:nvPr/>
        </p:nvSpPr>
        <p:spPr>
          <a:xfrm>
            <a:off x="707250" y="36564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63"/>
          <p:cNvSpPr/>
          <p:nvPr/>
        </p:nvSpPr>
        <p:spPr>
          <a:xfrm>
            <a:off x="4572000" y="4195925"/>
            <a:ext cx="481200" cy="3906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63"/>
          <p:cNvSpPr/>
          <p:nvPr/>
        </p:nvSpPr>
        <p:spPr>
          <a:xfrm>
            <a:off x="707250" y="302867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63"/>
          <p:cNvSpPr/>
          <p:nvPr/>
        </p:nvSpPr>
        <p:spPr>
          <a:xfrm>
            <a:off x="707250" y="4442625"/>
            <a:ext cx="481200" cy="3906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 b="0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63"/>
          <p:cNvSpPr/>
          <p:nvPr/>
        </p:nvSpPr>
        <p:spPr>
          <a:xfrm>
            <a:off x="4572000" y="32492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63"/>
          <p:cNvSpPr/>
          <p:nvPr/>
        </p:nvSpPr>
        <p:spPr>
          <a:xfrm>
            <a:off x="2529475" y="257175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2529475" y="3913700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63"/>
          <p:cNvSpPr/>
          <p:nvPr/>
        </p:nvSpPr>
        <p:spPr>
          <a:xfrm>
            <a:off x="6464600" y="3565825"/>
            <a:ext cx="481200" cy="481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63"/>
          <p:cNvSpPr txBox="1"/>
          <p:nvPr/>
        </p:nvSpPr>
        <p:spPr>
          <a:xfrm>
            <a:off x="6464600" y="3592375"/>
            <a:ext cx="57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3" name="Google Shape;733;p63"/>
          <p:cNvCxnSpPr>
            <a:stCxn id="724" idx="3"/>
            <a:endCxn id="730" idx="1"/>
          </p:cNvCxnSpPr>
          <p:nvPr/>
        </p:nvCxnSpPr>
        <p:spPr>
          <a:xfrm>
            <a:off x="1188450" y="3851725"/>
            <a:ext cx="1411500" cy="13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4" name="Google Shape;734;p63"/>
          <p:cNvCxnSpPr>
            <a:stCxn id="727" idx="3"/>
            <a:endCxn id="730" idx="3"/>
          </p:cNvCxnSpPr>
          <p:nvPr/>
        </p:nvCxnSpPr>
        <p:spPr>
          <a:xfrm rot="10800000" flipH="1">
            <a:off x="1188450" y="4324425"/>
            <a:ext cx="1411500" cy="313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5" name="Google Shape;735;p63"/>
          <p:cNvCxnSpPr>
            <a:stCxn id="725" idx="3"/>
            <a:endCxn id="731" idx="3"/>
          </p:cNvCxnSpPr>
          <p:nvPr/>
        </p:nvCxnSpPr>
        <p:spPr>
          <a:xfrm rot="10800000" flipH="1">
            <a:off x="5053200" y="3976625"/>
            <a:ext cx="1482000" cy="414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6" name="Google Shape;736;p63"/>
          <p:cNvCxnSpPr>
            <a:stCxn id="728" idx="6"/>
            <a:endCxn id="732" idx="1"/>
          </p:cNvCxnSpPr>
          <p:nvPr/>
        </p:nvCxnSpPr>
        <p:spPr>
          <a:xfrm>
            <a:off x="5053200" y="3489825"/>
            <a:ext cx="1411500" cy="225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7" name="Google Shape;737;p63"/>
          <p:cNvCxnSpPr/>
          <p:nvPr/>
        </p:nvCxnSpPr>
        <p:spPr>
          <a:xfrm>
            <a:off x="6939600" y="3782875"/>
            <a:ext cx="971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8" name="Google Shape;738;p63"/>
          <p:cNvCxnSpPr>
            <a:endCxn id="729" idx="1"/>
          </p:cNvCxnSpPr>
          <p:nvPr/>
        </p:nvCxnSpPr>
        <p:spPr>
          <a:xfrm>
            <a:off x="1188445" y="2439120"/>
            <a:ext cx="1411500" cy="20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39" name="Google Shape;739;p63"/>
          <p:cNvCxnSpPr>
            <a:endCxn id="729" idx="3"/>
          </p:cNvCxnSpPr>
          <p:nvPr/>
        </p:nvCxnSpPr>
        <p:spPr>
          <a:xfrm rot="10800000" flipH="1">
            <a:off x="1188445" y="2982480"/>
            <a:ext cx="1411500" cy="24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40" name="Google Shape;740;p63"/>
          <p:cNvCxnSpPr>
            <a:endCxn id="728" idx="1"/>
          </p:cNvCxnSpPr>
          <p:nvPr/>
        </p:nvCxnSpPr>
        <p:spPr>
          <a:xfrm>
            <a:off x="3010770" y="2812395"/>
            <a:ext cx="1631700" cy="507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741" name="Google Shape;741;p63"/>
          <p:cNvCxnSpPr>
            <a:stCxn id="730" idx="6"/>
            <a:endCxn id="728" idx="3"/>
          </p:cNvCxnSpPr>
          <p:nvPr/>
        </p:nvCxnSpPr>
        <p:spPr>
          <a:xfrm rot="10800000" flipH="1">
            <a:off x="3010675" y="3659900"/>
            <a:ext cx="1631700" cy="49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42" name="Google Shape;742;p63"/>
          <p:cNvSpPr txBox="1"/>
          <p:nvPr/>
        </p:nvSpPr>
        <p:spPr>
          <a:xfrm>
            <a:off x="8063700" y="3478525"/>
            <a:ext cx="7686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63"/>
          <p:cNvSpPr txBox="1"/>
          <p:nvPr/>
        </p:nvSpPr>
        <p:spPr>
          <a:xfrm>
            <a:off x="1598375" y="25143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1598375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1674475" y="39766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3"/>
          <p:cNvSpPr txBox="1"/>
          <p:nvPr/>
        </p:nvSpPr>
        <p:spPr>
          <a:xfrm>
            <a:off x="1709700" y="461177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3"/>
          <p:cNvSpPr txBox="1"/>
          <p:nvPr/>
        </p:nvSpPr>
        <p:spPr>
          <a:xfrm>
            <a:off x="3501475" y="30672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3"/>
          <p:cNvSpPr txBox="1"/>
          <p:nvPr/>
        </p:nvSpPr>
        <p:spPr>
          <a:xfrm>
            <a:off x="3496663" y="40470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3"/>
          <p:cNvSpPr txBox="1"/>
          <p:nvPr/>
        </p:nvSpPr>
        <p:spPr>
          <a:xfrm>
            <a:off x="5574388" y="36261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3"/>
          <p:cNvSpPr txBox="1"/>
          <p:nvPr/>
        </p:nvSpPr>
        <p:spPr>
          <a:xfrm>
            <a:off x="5609688" y="4324425"/>
            <a:ext cx="369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3"/>
          <p:cNvSpPr txBox="1"/>
          <p:nvPr/>
        </p:nvSpPr>
        <p:spPr>
          <a:xfrm>
            <a:off x="7368400" y="33663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3"/>
          <p:cNvSpPr txBox="1"/>
          <p:nvPr/>
        </p:nvSpPr>
        <p:spPr>
          <a:xfrm>
            <a:off x="7393200" y="4066100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3"/>
          <p:cNvSpPr txBox="1"/>
          <p:nvPr/>
        </p:nvSpPr>
        <p:spPr>
          <a:xfrm>
            <a:off x="5609700" y="32163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3"/>
          <p:cNvSpPr txBox="1"/>
          <p:nvPr/>
        </p:nvSpPr>
        <p:spPr>
          <a:xfrm>
            <a:off x="5318875" y="39766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3"/>
          <p:cNvSpPr txBox="1"/>
          <p:nvPr/>
        </p:nvSpPr>
        <p:spPr>
          <a:xfrm>
            <a:off x="3642025" y="2726488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3"/>
          <p:cNvSpPr txBox="1"/>
          <p:nvPr/>
        </p:nvSpPr>
        <p:spPr>
          <a:xfrm>
            <a:off x="3401475" y="3659413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3"/>
          <p:cNvSpPr txBox="1"/>
          <p:nvPr/>
        </p:nvSpPr>
        <p:spPr>
          <a:xfrm>
            <a:off x="1598375" y="21127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3"/>
          <p:cNvSpPr txBox="1"/>
          <p:nvPr/>
        </p:nvSpPr>
        <p:spPr>
          <a:xfrm>
            <a:off x="1529125" y="280582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3"/>
          <p:cNvSpPr txBox="1"/>
          <p:nvPr/>
        </p:nvSpPr>
        <p:spPr>
          <a:xfrm>
            <a:off x="1709650" y="3596475"/>
            <a:ext cx="369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3"/>
          <p:cNvSpPr txBox="1"/>
          <p:nvPr/>
        </p:nvSpPr>
        <p:spPr>
          <a:xfrm>
            <a:off x="1383650" y="4215875"/>
            <a:ext cx="369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85525" y="1451175"/>
            <a:ext cx="3093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000" dirty="0">
                <a:solidFill>
                  <a:srgbClr val="000000"/>
                </a:solidFill>
              </a:rPr>
              <a:t>Creating more layers creates more tunable parameters, often increasing performance. However, this decreases interpretability.  </a:t>
            </a:r>
            <a:endParaRPr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/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/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/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/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/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/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/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/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/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/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/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/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/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/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/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/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/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/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8F519D0-4BA5-5961-F01C-39B120F1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CA21902E-F5E6-5E29-0921-8089F8083E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 </a:t>
            </a:r>
            <a:endParaRPr dirty="0"/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F68C8678-F8F8-3CB4-5B7F-627921D29AF5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938E68FB-E76B-BF4E-5D3C-CEB051D1A599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8E579ED7-AE7A-68E3-782D-115215F6DED3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583A68F5-4C55-A5B9-E445-C873F2699D98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7AAE43E3-FC5D-FB5C-A713-7950AAD35383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C187EF8-322F-8D14-CD97-966290E286F6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046F51A5-3FE5-735C-FB72-1DF00D9EA86A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6338AC3D-A6AE-CBDA-AB01-540BB723357E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764D9A46-2012-F82C-F604-E6E84BB16847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4935882E-049F-B54E-DD6B-D5F83F227C3D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152FE963-49DD-B61E-FFB4-3039F3CB8C6C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21405009-FCE6-C2A2-0AA1-520041B09A5D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A1422973-182E-317B-0BAB-A4D46B65C979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C0F59E60-20AD-4990-037F-DA1294027216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DA3AAF10-C2FE-1569-2F93-5F4BAF3CD2D8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05B6E0B9-51A2-9D38-6870-DEEC2B609E4E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09260CA9-DDCF-FD2B-3E0D-2A817F251FF3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64892824-ECA6-4293-578C-9F24C31A17C4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7C94D679-6DE0-9282-8291-0CE2EBBF4832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64C6E5C6-DCC1-8628-C28B-4D3891B94548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4714A1DE-03BB-3E18-BE18-570E6FACCD73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2A9288FC-C831-B2F9-149F-2E7D7A0E6A8B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6C26BAF3-6856-BF41-2BFA-2A14C10B29EF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280F2914-1CCE-A8EA-1EF5-F6BF362AAB70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A9A22DBD-99EA-0208-A8E5-53207A2AD45D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8B0049B8-4554-3752-57E2-46CA5AB792F8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70E76DAE-9459-B56B-6E0E-0F73C9A5E492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35;p26">
            <a:extLst>
              <a:ext uri="{FF2B5EF4-FFF2-40B4-BE49-F238E27FC236}">
                <a16:creationId xmlns:a16="http://schemas.microsoft.com/office/drawing/2014/main" id="{E37B1A90-3CB6-E5EC-D4A0-756B96E89135}"/>
              </a:ext>
            </a:extLst>
          </p:cNvPr>
          <p:cNvSpPr txBox="1"/>
          <p:nvPr/>
        </p:nvSpPr>
        <p:spPr>
          <a:xfrm>
            <a:off x="311700" y="2209734"/>
            <a:ext cx="5517723" cy="19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4800" b="0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4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48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4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32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B5CF287-34EA-E9AE-C711-D9D9CF77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C90A7C-FAC2-2B5B-7899-65058C1B415A}"/>
              </a:ext>
            </a:extLst>
          </p:cNvPr>
          <p:cNvSpPr/>
          <p:nvPr/>
        </p:nvSpPr>
        <p:spPr>
          <a:xfrm>
            <a:off x="1614116" y="2425148"/>
            <a:ext cx="413468" cy="620077"/>
          </a:xfrm>
          <a:prstGeom prst="rect">
            <a:avLst/>
          </a:prstGeom>
          <a:solidFill>
            <a:srgbClr val="EEFF41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22DF7E-B13B-8656-57C9-DAE27F94A29E}"/>
              </a:ext>
            </a:extLst>
          </p:cNvPr>
          <p:cNvSpPr/>
          <p:nvPr/>
        </p:nvSpPr>
        <p:spPr>
          <a:xfrm>
            <a:off x="4063117" y="1606163"/>
            <a:ext cx="715617" cy="2305879"/>
          </a:xfrm>
          <a:prstGeom prst="rect">
            <a:avLst/>
          </a:prstGeom>
          <a:solidFill>
            <a:srgbClr val="EEFF41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319C1958-CBA8-3A79-11D7-7B0DCE23C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 </a:t>
            </a:r>
            <a:endParaRPr dirty="0"/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234A556C-D861-5638-2C53-A413EB00BA7C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66E40076-63A1-5860-9AE2-EB18BDE9FC05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3A023A48-AB36-6BE0-172A-AD6B59396A8C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40A05F0C-466E-E104-1098-7E3E9EB7EBC9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CF6A165B-6D3B-B102-654A-264301DEAA7D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160AFBC3-51FD-5F19-D7AE-89402BEB9213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A3742ED7-C0F7-764A-3947-7313DFE505EC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BE7AE457-6B95-CAE1-385A-2C67388C8ED0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3FE6C0D1-AA85-69CF-1D57-BF870247EF17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1F527CB5-B9A3-7A3B-8B60-C38F3F11F0E3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DCB4D2EA-5D01-1BFE-8B35-34D58C0A9EA1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063E69EB-21F1-F01C-B2AE-2C5180234E34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33D0C71A-08FC-4453-A166-FD077C2A81B7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F946422B-8D98-4BA3-51E6-1EA4F9C844FA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AF1315D2-3F5F-528D-4F4A-EB278A1A47D6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E40A94C4-9A01-FFD5-E2EF-0B4F83150EFA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D8FF553A-78E4-AD10-DB99-5ED94688D584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9901F773-D9EA-838E-DF1F-F2C1AF844D9F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5D86203F-A47A-DB40-6488-2900C108E4F0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A516A000-75D8-1B4D-8B61-7BFE7BA77618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A50AF9FA-115B-F1D2-AA41-D14DD77815C4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C042A2FA-6525-4BE5-043E-11831F9DC99C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A5CECADB-355C-E5BB-D233-16B9C7D33817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ECBABE5F-8B8E-1EAB-A2CE-766B9B7717FB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6951C052-8CEE-CE47-81EF-5CD9E8270A44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B4814FE3-FB97-021A-4893-A459A94C9E90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C66F33D2-6A5B-F7A6-9A30-929912FE1006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35;p26">
            <a:extLst>
              <a:ext uri="{FF2B5EF4-FFF2-40B4-BE49-F238E27FC236}">
                <a16:creationId xmlns:a16="http://schemas.microsoft.com/office/drawing/2014/main" id="{4EBC23A3-A3C8-1B51-DC1D-310A04D25B50}"/>
              </a:ext>
            </a:extLst>
          </p:cNvPr>
          <p:cNvSpPr txBox="1"/>
          <p:nvPr/>
        </p:nvSpPr>
        <p:spPr>
          <a:xfrm>
            <a:off x="311700" y="2209734"/>
            <a:ext cx="5517723" cy="19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4800" b="0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4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48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4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64EBA-62A8-CA73-485D-F8B136E7746A}"/>
              </a:ext>
            </a:extLst>
          </p:cNvPr>
          <p:cNvSpPr txBox="1"/>
          <p:nvPr/>
        </p:nvSpPr>
        <p:spPr>
          <a:xfrm>
            <a:off x="4177650" y="1924216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A630-31D2-1AC7-BEEA-BBA6F5FDA1B4}"/>
              </a:ext>
            </a:extLst>
          </p:cNvPr>
          <p:cNvSpPr txBox="1"/>
          <p:nvPr/>
        </p:nvSpPr>
        <p:spPr>
          <a:xfrm>
            <a:off x="4189990" y="2630942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70333-3935-77A6-9254-0368AE97087C}"/>
              </a:ext>
            </a:extLst>
          </p:cNvPr>
          <p:cNvSpPr txBox="1"/>
          <p:nvPr/>
        </p:nvSpPr>
        <p:spPr>
          <a:xfrm>
            <a:off x="4189990" y="3357434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8686B01C-9A67-FD85-07AB-3CD2D62E7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40574-1A5A-9A2A-12C4-2739C95CE589}"/>
              </a:ext>
            </a:extLst>
          </p:cNvPr>
          <p:cNvSpPr/>
          <p:nvPr/>
        </p:nvSpPr>
        <p:spPr>
          <a:xfrm>
            <a:off x="4660340" y="1631890"/>
            <a:ext cx="1326210" cy="2311957"/>
          </a:xfrm>
          <a:prstGeom prst="rect">
            <a:avLst/>
          </a:prstGeom>
          <a:solidFill>
            <a:srgbClr val="0500F7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EFA5-8DE9-6FD6-F7AB-EA86B11D5A47}"/>
              </a:ext>
            </a:extLst>
          </p:cNvPr>
          <p:cNvSpPr/>
          <p:nvPr/>
        </p:nvSpPr>
        <p:spPr>
          <a:xfrm>
            <a:off x="2600018" y="2451575"/>
            <a:ext cx="333443" cy="470401"/>
          </a:xfrm>
          <a:prstGeom prst="rect">
            <a:avLst/>
          </a:prstGeom>
          <a:solidFill>
            <a:srgbClr val="0500F7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7C013E-F4E7-DAF9-0C36-7E150DCF904D}"/>
              </a:ext>
            </a:extLst>
          </p:cNvPr>
          <p:cNvSpPr/>
          <p:nvPr/>
        </p:nvSpPr>
        <p:spPr>
          <a:xfrm>
            <a:off x="1036478" y="2420079"/>
            <a:ext cx="652795" cy="516316"/>
          </a:xfrm>
          <a:prstGeom prst="rect">
            <a:avLst/>
          </a:prstGeom>
          <a:solidFill>
            <a:srgbClr val="0500F7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35;p26">
            <a:extLst>
              <a:ext uri="{FF2B5EF4-FFF2-40B4-BE49-F238E27FC236}">
                <a16:creationId xmlns:a16="http://schemas.microsoft.com/office/drawing/2014/main" id="{D652F556-EAAF-32BC-A6DA-4154FB7B508D}"/>
              </a:ext>
            </a:extLst>
          </p:cNvPr>
          <p:cNvSpPr txBox="1"/>
          <p:nvPr/>
        </p:nvSpPr>
        <p:spPr>
          <a:xfrm>
            <a:off x="311700" y="2209734"/>
            <a:ext cx="5517723" cy="19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4800" b="0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4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48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4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0BD04D11-57CE-1B76-C493-DC90DC089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 </a:t>
            </a:r>
            <a:endParaRPr dirty="0"/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A62406C5-321D-E19A-690C-8DEF95446156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C1CC03F7-FBB7-0A14-D0A1-D3BFF0E666D4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AF9B2DE8-4150-BB25-6AC8-A0A783AF24CB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A715FD46-C1FE-58AF-F07B-399127B11FA2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66EAC74B-7E56-1D97-018E-B2CD80EDAAE8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3BDA8963-50FC-9664-66AB-5AD5CB705417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FF535E79-4B9A-BE4F-67EE-F5968ABA2605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0DCAD127-B646-B1C4-3F84-A821D39269B3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BF75E48E-4247-B16B-4659-BAC10CB02923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CA0E9AB7-D93D-4F66-37A5-56FC72AF0A21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213E514B-E80A-7402-A9AF-2DA5BE9F9BB9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2FD2AA41-1156-5C2D-A878-19D2B26885AF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AE7B9995-9207-36A5-A7B4-8AAA3B75995D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8BBFB9EF-BF21-9BF6-B4F3-739D6EDBA949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89055EBD-9C1A-7715-98C8-A7EBB84A7988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7B7C04CB-C5E4-D4DC-E363-08ABB407D77A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5281ED12-1E8B-B383-C564-49595B32EFBD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B84CB9DF-1010-AADA-5630-994E7AAD299C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263A2630-8B06-C898-0DBE-4E58D505AC45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87E01FA0-E7B2-EB7F-43DA-718EA4DA292B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DDFC838D-51A5-D3B6-59F4-BAC97382D5B9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C98F36DC-43FC-8617-4CE8-122F6DBF72F6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85C63E54-BB8C-4A65-D2A6-53F7ABF6A239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94615573-DAAA-58F9-C736-1B1E36ECEBBD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51200DE8-DA5D-8D2B-0ADA-6AD50D467A2D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E4AB3FCE-CD52-1910-EB1F-988914E0C687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AF2EF7EB-60F0-4B65-F588-C13BEF6161A9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A8FFCF-C22C-829E-D274-7FAEDF6F91E1}"/>
              </a:ext>
            </a:extLst>
          </p:cNvPr>
          <p:cNvSpPr txBox="1"/>
          <p:nvPr/>
        </p:nvSpPr>
        <p:spPr>
          <a:xfrm>
            <a:off x="4177650" y="1924216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95A11-596D-91B9-EDB2-F4C229CC7024}"/>
              </a:ext>
            </a:extLst>
          </p:cNvPr>
          <p:cNvSpPr txBox="1"/>
          <p:nvPr/>
        </p:nvSpPr>
        <p:spPr>
          <a:xfrm>
            <a:off x="4189990" y="2630942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AA6B0-E83F-7552-2FCD-842240914085}"/>
              </a:ext>
            </a:extLst>
          </p:cNvPr>
          <p:cNvSpPr txBox="1"/>
          <p:nvPr/>
        </p:nvSpPr>
        <p:spPr>
          <a:xfrm>
            <a:off x="4189990" y="3357434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2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637C425-2D4C-7788-681A-0B9D0286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26">
            <a:extLst>
              <a:ext uri="{FF2B5EF4-FFF2-40B4-BE49-F238E27FC236}">
                <a16:creationId xmlns:a16="http://schemas.microsoft.com/office/drawing/2014/main" id="{B1D499F3-4D5D-A7B4-6729-F233CC9A8A44}"/>
              </a:ext>
            </a:extLst>
          </p:cNvPr>
          <p:cNvSpPr txBox="1"/>
          <p:nvPr/>
        </p:nvSpPr>
        <p:spPr>
          <a:xfrm>
            <a:off x="311700" y="2209734"/>
            <a:ext cx="5517723" cy="19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 </a:t>
            </a:r>
            <a:r>
              <a:rPr lang="en" sz="4800" b="0" i="0" u="none" strike="noStrike" cap="none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4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" sz="4800" b="0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4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4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714DF-DE01-ACFA-AC8B-D1C1EFD12D80}"/>
              </a:ext>
            </a:extLst>
          </p:cNvPr>
          <p:cNvSpPr/>
          <p:nvPr/>
        </p:nvSpPr>
        <p:spPr>
          <a:xfrm>
            <a:off x="6469340" y="1652571"/>
            <a:ext cx="1326210" cy="23119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83A20-9AFA-DC6A-46F0-8B2FE8819B31}"/>
              </a:ext>
            </a:extLst>
          </p:cNvPr>
          <p:cNvSpPr/>
          <p:nvPr/>
        </p:nvSpPr>
        <p:spPr>
          <a:xfrm>
            <a:off x="232634" y="2428617"/>
            <a:ext cx="652795" cy="5163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5">
            <a:extLst>
              <a:ext uri="{FF2B5EF4-FFF2-40B4-BE49-F238E27FC236}">
                <a16:creationId xmlns:a16="http://schemas.microsoft.com/office/drawing/2014/main" id="{75F3257A-20E2-E361-DBA4-782A3A272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What does a single Neural Network Layer do? </a:t>
            </a:r>
            <a:endParaRPr dirty="0"/>
          </a:p>
        </p:txBody>
      </p:sp>
      <p:sp>
        <p:nvSpPr>
          <p:cNvPr id="103" name="Google Shape;103;p25">
            <a:extLst>
              <a:ext uri="{FF2B5EF4-FFF2-40B4-BE49-F238E27FC236}">
                <a16:creationId xmlns:a16="http://schemas.microsoft.com/office/drawing/2014/main" id="{C4A12020-A924-FA70-B313-6C1AE35B1349}"/>
              </a:ext>
            </a:extLst>
          </p:cNvPr>
          <p:cNvSpPr/>
          <p:nvPr/>
        </p:nvSpPr>
        <p:spPr>
          <a:xfrm>
            <a:off x="4177650" y="18580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>
            <a:extLst>
              <a:ext uri="{FF2B5EF4-FFF2-40B4-BE49-F238E27FC236}">
                <a16:creationId xmlns:a16="http://schemas.microsoft.com/office/drawing/2014/main" id="{B00C3770-5CAA-A256-3FEF-DC890CD99987}"/>
              </a:ext>
            </a:extLst>
          </p:cNvPr>
          <p:cNvSpPr/>
          <p:nvPr/>
        </p:nvSpPr>
        <p:spPr>
          <a:xfrm>
            <a:off x="4177650" y="25748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>
            <a:extLst>
              <a:ext uri="{FF2B5EF4-FFF2-40B4-BE49-F238E27FC236}">
                <a16:creationId xmlns:a16="http://schemas.microsoft.com/office/drawing/2014/main" id="{639C938F-C0C3-4F37-1E1D-EE33A9DA179F}"/>
              </a:ext>
            </a:extLst>
          </p:cNvPr>
          <p:cNvSpPr/>
          <p:nvPr/>
        </p:nvSpPr>
        <p:spPr>
          <a:xfrm>
            <a:off x="4177650" y="3291625"/>
            <a:ext cx="470400" cy="4704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>
            <a:extLst>
              <a:ext uri="{FF2B5EF4-FFF2-40B4-BE49-F238E27FC236}">
                <a16:creationId xmlns:a16="http://schemas.microsoft.com/office/drawing/2014/main" id="{82EAD5F6-3403-37B5-EE3B-F69A2C4BB175}"/>
              </a:ext>
            </a:extLst>
          </p:cNvPr>
          <p:cNvSpPr/>
          <p:nvPr/>
        </p:nvSpPr>
        <p:spPr>
          <a:xfrm>
            <a:off x="5986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>
            <a:extLst>
              <a:ext uri="{FF2B5EF4-FFF2-40B4-BE49-F238E27FC236}">
                <a16:creationId xmlns:a16="http://schemas.microsoft.com/office/drawing/2014/main" id="{9B31290D-1DB0-69CB-1DAD-36BA2E147AE0}"/>
              </a:ext>
            </a:extLst>
          </p:cNvPr>
          <p:cNvSpPr/>
          <p:nvPr/>
        </p:nvSpPr>
        <p:spPr>
          <a:xfrm>
            <a:off x="5986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>
            <a:extLst>
              <a:ext uri="{FF2B5EF4-FFF2-40B4-BE49-F238E27FC236}">
                <a16:creationId xmlns:a16="http://schemas.microsoft.com/office/drawing/2014/main" id="{43DFD30B-A009-3EF2-CDC6-3B6E2ED4E074}"/>
              </a:ext>
            </a:extLst>
          </p:cNvPr>
          <p:cNvSpPr/>
          <p:nvPr/>
        </p:nvSpPr>
        <p:spPr>
          <a:xfrm>
            <a:off x="5986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DFF26E39-BB4E-F8F6-1BC7-6C65601A5C2F}"/>
              </a:ext>
            </a:extLst>
          </p:cNvPr>
          <p:cNvCxnSpPr>
            <a:endCxn id="106" idx="2"/>
          </p:cNvCxnSpPr>
          <p:nvPr/>
        </p:nvCxnSpPr>
        <p:spPr>
          <a:xfrm>
            <a:off x="4648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AE249345-08AA-496D-7F85-2A854BE60965}"/>
              </a:ext>
            </a:extLst>
          </p:cNvPr>
          <p:cNvCxnSpPr/>
          <p:nvPr/>
        </p:nvCxnSpPr>
        <p:spPr>
          <a:xfrm>
            <a:off x="4648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25">
            <a:extLst>
              <a:ext uri="{FF2B5EF4-FFF2-40B4-BE49-F238E27FC236}">
                <a16:creationId xmlns:a16="http://schemas.microsoft.com/office/drawing/2014/main" id="{F3CACE00-2294-ABC9-BF2E-26277E3F178F}"/>
              </a:ext>
            </a:extLst>
          </p:cNvPr>
          <p:cNvCxnSpPr/>
          <p:nvPr/>
        </p:nvCxnSpPr>
        <p:spPr>
          <a:xfrm>
            <a:off x="4648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25">
            <a:extLst>
              <a:ext uri="{FF2B5EF4-FFF2-40B4-BE49-F238E27FC236}">
                <a16:creationId xmlns:a16="http://schemas.microsoft.com/office/drawing/2014/main" id="{5DA01171-F07F-1B73-CE2B-FB6EDCA5148D}"/>
              </a:ext>
            </a:extLst>
          </p:cNvPr>
          <p:cNvCxnSpPr>
            <a:stCxn id="103" idx="6"/>
            <a:endCxn id="107" idx="2"/>
          </p:cNvCxnSpPr>
          <p:nvPr/>
        </p:nvCxnSpPr>
        <p:spPr>
          <a:xfrm>
            <a:off x="464805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5">
            <a:extLst>
              <a:ext uri="{FF2B5EF4-FFF2-40B4-BE49-F238E27FC236}">
                <a16:creationId xmlns:a16="http://schemas.microsoft.com/office/drawing/2014/main" id="{6D09B34B-E398-5053-A22F-98B91046F929}"/>
              </a:ext>
            </a:extLst>
          </p:cNvPr>
          <p:cNvCxnSpPr/>
          <p:nvPr/>
        </p:nvCxnSpPr>
        <p:spPr>
          <a:xfrm>
            <a:off x="4648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25">
            <a:extLst>
              <a:ext uri="{FF2B5EF4-FFF2-40B4-BE49-F238E27FC236}">
                <a16:creationId xmlns:a16="http://schemas.microsoft.com/office/drawing/2014/main" id="{E9F32A83-B007-4218-E672-48E8BF17981F}"/>
              </a:ext>
            </a:extLst>
          </p:cNvPr>
          <p:cNvCxnSpPr>
            <a:stCxn id="104" idx="6"/>
            <a:endCxn id="106" idx="2"/>
          </p:cNvCxnSpPr>
          <p:nvPr/>
        </p:nvCxnSpPr>
        <p:spPr>
          <a:xfrm rot="10800000" flipH="1">
            <a:off x="464805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25">
            <a:extLst>
              <a:ext uri="{FF2B5EF4-FFF2-40B4-BE49-F238E27FC236}">
                <a16:creationId xmlns:a16="http://schemas.microsoft.com/office/drawing/2014/main" id="{37156D19-0A35-83C7-27BD-D152A0C35A01}"/>
              </a:ext>
            </a:extLst>
          </p:cNvPr>
          <p:cNvCxnSpPr/>
          <p:nvPr/>
        </p:nvCxnSpPr>
        <p:spPr>
          <a:xfrm rot="10800000" flipH="1">
            <a:off x="4648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5">
            <a:extLst>
              <a:ext uri="{FF2B5EF4-FFF2-40B4-BE49-F238E27FC236}">
                <a16:creationId xmlns:a16="http://schemas.microsoft.com/office/drawing/2014/main" id="{B14B0330-6FCC-2873-B340-84A5FE290FFE}"/>
              </a:ext>
            </a:extLst>
          </p:cNvPr>
          <p:cNvCxnSpPr>
            <a:stCxn id="105" idx="6"/>
            <a:endCxn id="106" idx="2"/>
          </p:cNvCxnSpPr>
          <p:nvPr/>
        </p:nvCxnSpPr>
        <p:spPr>
          <a:xfrm rot="10800000" flipH="1">
            <a:off x="464805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5">
            <a:extLst>
              <a:ext uri="{FF2B5EF4-FFF2-40B4-BE49-F238E27FC236}">
                <a16:creationId xmlns:a16="http://schemas.microsoft.com/office/drawing/2014/main" id="{8D29FBEA-C1EC-3B52-12F7-589D0B8A4110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>
            <a:off x="464805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5">
            <a:extLst>
              <a:ext uri="{FF2B5EF4-FFF2-40B4-BE49-F238E27FC236}">
                <a16:creationId xmlns:a16="http://schemas.microsoft.com/office/drawing/2014/main" id="{2EFDBF24-89A5-0E8A-CF17-DD2DBC7BDA45}"/>
              </a:ext>
            </a:extLst>
          </p:cNvPr>
          <p:cNvSpPr/>
          <p:nvPr/>
        </p:nvSpPr>
        <p:spPr>
          <a:xfrm>
            <a:off x="7795600" y="18580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>
            <a:extLst>
              <a:ext uri="{FF2B5EF4-FFF2-40B4-BE49-F238E27FC236}">
                <a16:creationId xmlns:a16="http://schemas.microsoft.com/office/drawing/2014/main" id="{D0D6BF2A-482C-509C-ACA2-342B6F385CF6}"/>
              </a:ext>
            </a:extLst>
          </p:cNvPr>
          <p:cNvSpPr/>
          <p:nvPr/>
        </p:nvSpPr>
        <p:spPr>
          <a:xfrm>
            <a:off x="7795600" y="25748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>
            <a:extLst>
              <a:ext uri="{FF2B5EF4-FFF2-40B4-BE49-F238E27FC236}">
                <a16:creationId xmlns:a16="http://schemas.microsoft.com/office/drawing/2014/main" id="{39060589-19BA-744B-D9F9-B14FD0DED186}"/>
              </a:ext>
            </a:extLst>
          </p:cNvPr>
          <p:cNvSpPr/>
          <p:nvPr/>
        </p:nvSpPr>
        <p:spPr>
          <a:xfrm>
            <a:off x="7795600" y="3291625"/>
            <a:ext cx="470400" cy="470400"/>
          </a:xfrm>
          <a:prstGeom prst="ellipse">
            <a:avLst/>
          </a:prstGeom>
          <a:solidFill>
            <a:srgbClr val="E06666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25">
            <a:extLst>
              <a:ext uri="{FF2B5EF4-FFF2-40B4-BE49-F238E27FC236}">
                <a16:creationId xmlns:a16="http://schemas.microsoft.com/office/drawing/2014/main" id="{0FEDE9F9-3B7A-46DA-92F2-10DA48AD4207}"/>
              </a:ext>
            </a:extLst>
          </p:cNvPr>
          <p:cNvCxnSpPr>
            <a:endCxn id="118" idx="2"/>
          </p:cNvCxnSpPr>
          <p:nvPr/>
        </p:nvCxnSpPr>
        <p:spPr>
          <a:xfrm>
            <a:off x="6457000" y="20932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25">
            <a:extLst>
              <a:ext uri="{FF2B5EF4-FFF2-40B4-BE49-F238E27FC236}">
                <a16:creationId xmlns:a16="http://schemas.microsoft.com/office/drawing/2014/main" id="{72F4EE69-5246-3D93-1D09-272EAD50E6B2}"/>
              </a:ext>
            </a:extLst>
          </p:cNvPr>
          <p:cNvCxnSpPr/>
          <p:nvPr/>
        </p:nvCxnSpPr>
        <p:spPr>
          <a:xfrm>
            <a:off x="6457000" y="2813050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" name="Google Shape;123;p25">
            <a:extLst>
              <a:ext uri="{FF2B5EF4-FFF2-40B4-BE49-F238E27FC236}">
                <a16:creationId xmlns:a16="http://schemas.microsoft.com/office/drawing/2014/main" id="{062452A3-B70E-A5E1-8967-CF37D98EB81A}"/>
              </a:ext>
            </a:extLst>
          </p:cNvPr>
          <p:cNvCxnSpPr/>
          <p:nvPr/>
        </p:nvCxnSpPr>
        <p:spPr>
          <a:xfrm>
            <a:off x="6457000" y="3526825"/>
            <a:ext cx="1338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" name="Google Shape;124;p25">
            <a:extLst>
              <a:ext uri="{FF2B5EF4-FFF2-40B4-BE49-F238E27FC236}">
                <a16:creationId xmlns:a16="http://schemas.microsoft.com/office/drawing/2014/main" id="{3574D674-FBB6-634C-13D4-DBFF178A224F}"/>
              </a:ext>
            </a:extLst>
          </p:cNvPr>
          <p:cNvCxnSpPr>
            <a:endCxn id="119" idx="2"/>
          </p:cNvCxnSpPr>
          <p:nvPr/>
        </p:nvCxnSpPr>
        <p:spPr>
          <a:xfrm>
            <a:off x="6457000" y="20933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" name="Google Shape;125;p25">
            <a:extLst>
              <a:ext uri="{FF2B5EF4-FFF2-40B4-BE49-F238E27FC236}">
                <a16:creationId xmlns:a16="http://schemas.microsoft.com/office/drawing/2014/main" id="{473E7F61-E71B-4D97-4747-8C128FD7529B}"/>
              </a:ext>
            </a:extLst>
          </p:cNvPr>
          <p:cNvCxnSpPr/>
          <p:nvPr/>
        </p:nvCxnSpPr>
        <p:spPr>
          <a:xfrm>
            <a:off x="6457000" y="2808563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5">
            <a:extLst>
              <a:ext uri="{FF2B5EF4-FFF2-40B4-BE49-F238E27FC236}">
                <a16:creationId xmlns:a16="http://schemas.microsoft.com/office/drawing/2014/main" id="{88E72B2A-A3A5-BB91-E157-8699207E9562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" name="Google Shape;127;p25">
            <a:extLst>
              <a:ext uri="{FF2B5EF4-FFF2-40B4-BE49-F238E27FC236}">
                <a16:creationId xmlns:a16="http://schemas.microsoft.com/office/drawing/2014/main" id="{CA8B999B-1B40-6D3D-8B40-795F3BA09A11}"/>
              </a:ext>
            </a:extLst>
          </p:cNvPr>
          <p:cNvCxnSpPr/>
          <p:nvPr/>
        </p:nvCxnSpPr>
        <p:spPr>
          <a:xfrm rot="10800000" flipH="1">
            <a:off x="6457050" y="2808550"/>
            <a:ext cx="1338600" cy="716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" name="Google Shape;128;p25">
            <a:extLst>
              <a:ext uri="{FF2B5EF4-FFF2-40B4-BE49-F238E27FC236}">
                <a16:creationId xmlns:a16="http://schemas.microsoft.com/office/drawing/2014/main" id="{68318322-4773-5FE3-D486-0DC99DF47975}"/>
              </a:ext>
            </a:extLst>
          </p:cNvPr>
          <p:cNvCxnSpPr>
            <a:endCxn id="118" idx="2"/>
          </p:cNvCxnSpPr>
          <p:nvPr/>
        </p:nvCxnSpPr>
        <p:spPr>
          <a:xfrm rot="10800000" flipH="1">
            <a:off x="6457000" y="20932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" name="Google Shape;129;p25">
            <a:extLst>
              <a:ext uri="{FF2B5EF4-FFF2-40B4-BE49-F238E27FC236}">
                <a16:creationId xmlns:a16="http://schemas.microsoft.com/office/drawing/2014/main" id="{DA1C5F64-5B4E-4EAA-7CA9-4C13E3CB036E}"/>
              </a:ext>
            </a:extLst>
          </p:cNvPr>
          <p:cNvCxnSpPr>
            <a:endCxn id="120" idx="2"/>
          </p:cNvCxnSpPr>
          <p:nvPr/>
        </p:nvCxnSpPr>
        <p:spPr>
          <a:xfrm>
            <a:off x="6457000" y="2093125"/>
            <a:ext cx="1338600" cy="1433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082886-1EDB-F593-F240-CBE46B1D0465}"/>
              </a:ext>
            </a:extLst>
          </p:cNvPr>
          <p:cNvSpPr txBox="1"/>
          <p:nvPr/>
        </p:nvSpPr>
        <p:spPr>
          <a:xfrm>
            <a:off x="4177650" y="1924216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15950-D426-7D5E-8F83-10EB70A54870}"/>
              </a:ext>
            </a:extLst>
          </p:cNvPr>
          <p:cNvSpPr txBox="1"/>
          <p:nvPr/>
        </p:nvSpPr>
        <p:spPr>
          <a:xfrm>
            <a:off x="4189990" y="2630942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F004C-302E-8AF2-C9D6-4B03DAB020FE}"/>
              </a:ext>
            </a:extLst>
          </p:cNvPr>
          <p:cNvSpPr txBox="1"/>
          <p:nvPr/>
        </p:nvSpPr>
        <p:spPr>
          <a:xfrm>
            <a:off x="4189990" y="3357434"/>
            <a:ext cx="47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85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1051</Words>
  <Application>Microsoft Macintosh PowerPoint</Application>
  <PresentationFormat>On-screen Show (16:9)</PresentationFormat>
  <Paragraphs>366</Paragraphs>
  <Slides>48</Slides>
  <Notes>46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Times New Roman</vt:lpstr>
      <vt:lpstr>Simple Light</vt:lpstr>
      <vt:lpstr>Simple Light</vt:lpstr>
      <vt:lpstr>Machine Learning</vt:lpstr>
      <vt:lpstr>Deep Learning</vt:lpstr>
      <vt:lpstr>Neural Networks</vt:lpstr>
      <vt:lpstr>Neural Networks</vt:lpstr>
      <vt:lpstr>Neural Networks</vt:lpstr>
      <vt:lpstr>What does a single Neural Network Layer do? </vt:lpstr>
      <vt:lpstr>What does a single Neural Network Layer do? </vt:lpstr>
      <vt:lpstr>What does a single Neural Network Layer do? </vt:lpstr>
      <vt:lpstr>What does a single Neural Network Layer do? </vt:lpstr>
      <vt:lpstr>What does a single Neural Network Layer do?</vt:lpstr>
      <vt:lpstr>What does a single Neural Network Layer do?</vt:lpstr>
      <vt:lpstr>What does a single Neural Network Layer do?</vt:lpstr>
      <vt:lpstr>What does a single Neural Network Layer do?</vt:lpstr>
      <vt:lpstr>What does a single Neural Network Layer do</vt:lpstr>
      <vt:lpstr>PowerPoint Presentation</vt:lpstr>
      <vt:lpstr>PowerPoint Presentation</vt:lpstr>
      <vt:lpstr>PowerPoint Presentation</vt:lpstr>
      <vt:lpstr>ReLU Activation function</vt:lpstr>
      <vt:lpstr>What does a single Neural Network Layer do?</vt:lpstr>
      <vt:lpstr>What does a single Neural Network Layer do?</vt:lpstr>
      <vt:lpstr>What does a single Neural Network Layer do ?</vt:lpstr>
      <vt:lpstr>What does a single Neural Network Layer do ?</vt:lpstr>
      <vt:lpstr>What does a single Neural Network Layer do ?</vt:lpstr>
      <vt:lpstr>What does a single Neural Network Layer do ?</vt:lpstr>
      <vt:lpstr>What does a single Neural Network Layer do ?</vt:lpstr>
      <vt:lpstr>What does a single Neuron do ?</vt:lpstr>
      <vt:lpstr>What does a single Neural Network Layer do ?</vt:lpstr>
      <vt:lpstr>Weights for each neuron </vt:lpstr>
      <vt:lpstr>Why does it call Neuron?</vt:lpstr>
      <vt:lpstr>Stacking multiple layers </vt:lpstr>
      <vt:lpstr>What are the inputs and outputs?</vt:lpstr>
      <vt:lpstr>What does the Hidden Layer do?</vt:lpstr>
      <vt:lpstr>How does it “learn”? </vt:lpstr>
      <vt:lpstr>Gradient Descent</vt:lpstr>
      <vt:lpstr>Gradient Descent</vt:lpstr>
      <vt:lpstr>How to compute gradients - Backpropagation</vt:lpstr>
      <vt:lpstr>Computational Graph</vt:lpstr>
      <vt:lpstr>Computational Graph</vt:lpstr>
      <vt:lpstr>Computational Graph</vt:lpstr>
      <vt:lpstr>Forward propagation</vt:lpstr>
      <vt:lpstr>Forward propagation</vt:lpstr>
      <vt:lpstr>Forward propagation</vt:lpstr>
      <vt:lpstr>Forward propagation</vt:lpstr>
      <vt:lpstr>Backward propagation</vt:lpstr>
      <vt:lpstr>Backward propagation</vt:lpstr>
      <vt:lpstr>More algorithm in details =&gt; CS 230</vt:lpstr>
      <vt:lpstr>Forward propagation</vt:lpstr>
      <vt:lpstr>Backward 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Leah Reeder</cp:lastModifiedBy>
  <cp:revision>4</cp:revision>
  <dcterms:modified xsi:type="dcterms:W3CDTF">2024-02-22T18:41:52Z</dcterms:modified>
</cp:coreProperties>
</file>