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380FC9-9184-4289-99C8-ED45C54DAC7B}">
  <a:tblStyle styleId="{B3380FC9-9184-4289-99C8-ED45C54DAC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df2703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f5df270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9fdcd482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9fdcd482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a00eac6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a00eac6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f5df2703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g1f5df2703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fdcd48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fdcd48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fdcd482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fdcd482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998200" y="4753525"/>
            <a:ext cx="52359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CME 193 - Introduction to Scientific Python</a:t>
            </a:r>
            <a:endParaRPr b="0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8"/>
          <p:cNvSpPr txBox="1"/>
          <p:nvPr/>
        </p:nvSpPr>
        <p:spPr>
          <a:xfrm>
            <a:off x="1998200" y="4753525"/>
            <a:ext cx="52359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Introduction to Deep Learning - ICME Summer 2018 Workshop</a:t>
            </a:r>
            <a:endParaRPr b="0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hyperlink" Target="https://playground.tensorflow.org/#activation=tanh&amp;batchSize=10&amp;dataset=xor&amp;regDataset=reg-gauss&amp;learningRate=0.01&amp;regularizationRate=0&amp;noise=30&amp;networkShape=1&amp;seed=0.72189&amp;showTestData=false&amp;discretize=false&amp;percTrainData=10&amp;x=true&amp;y=true&amp;xTimesY=false&amp;xSquared=true&amp;ySquared=false&amp;cosX=false&amp;sinX=false&amp;cosY=false&amp;sinY=false&amp;collectStats=false&amp;problem=classification&amp;initZero=false&amp;hideText=false&amp;showTestData_hide=true&amp;noise_hide=true&amp;discretize_hide=true&amp;regularization_hide=true&amp;batchSize_hide=true&amp;playButton_hide=true&amp;learningRate_hide=true&amp;regularizationRate_hide=true&amp;numHiddenLayers_hide=true&amp;percTrainData_hide=true&amp;resetButton_hide=true&amp;dataset_hide=true&amp;stepButton_hide=true&amp;problem_hide=tru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aircAruvnKk&amp;list=PLZHQObOWTQDNU6R1_67000Dx_ZCJB-3pi&amp;index=2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Activation_func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85525" y="1451175"/>
            <a:ext cx="3093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Single Layer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Single Neuron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Multiple Layer</a:t>
            </a:r>
            <a:r>
              <a:rPr lang="en" sz="2400">
                <a:solidFill>
                  <a:srgbClr val="000000"/>
                </a:solidFill>
              </a:rPr>
              <a:t>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Input and Output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4177650" y="18580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4177650" y="25748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4177650" y="32916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5986600" y="18580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5986600" y="25748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5986600" y="32916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5"/>
          <p:cNvCxnSpPr>
            <a:endCxn id="106" idx="2"/>
          </p:cNvCxnSpPr>
          <p:nvPr/>
        </p:nvCxnSpPr>
        <p:spPr>
          <a:xfrm>
            <a:off x="4648000" y="20932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25"/>
          <p:cNvCxnSpPr/>
          <p:nvPr/>
        </p:nvCxnSpPr>
        <p:spPr>
          <a:xfrm>
            <a:off x="4648000" y="28130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4648000" y="35268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25"/>
          <p:cNvCxnSpPr>
            <a:stCxn id="103" idx="6"/>
            <a:endCxn id="107" idx="2"/>
          </p:cNvCxnSpPr>
          <p:nvPr/>
        </p:nvCxnSpPr>
        <p:spPr>
          <a:xfrm>
            <a:off x="4648050" y="20932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5"/>
          <p:cNvCxnSpPr/>
          <p:nvPr/>
        </p:nvCxnSpPr>
        <p:spPr>
          <a:xfrm>
            <a:off x="4648000" y="2808563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25"/>
          <p:cNvCxnSpPr>
            <a:stCxn id="104" idx="6"/>
            <a:endCxn id="106" idx="2"/>
          </p:cNvCxnSpPr>
          <p:nvPr/>
        </p:nvCxnSpPr>
        <p:spPr>
          <a:xfrm flipH="1" rot="10800000">
            <a:off x="4648050" y="20933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5"/>
          <p:cNvCxnSpPr/>
          <p:nvPr/>
        </p:nvCxnSpPr>
        <p:spPr>
          <a:xfrm flipH="1" rot="10800000">
            <a:off x="4648050" y="28085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5"/>
          <p:cNvCxnSpPr>
            <a:stCxn id="105" idx="6"/>
            <a:endCxn id="106" idx="2"/>
          </p:cNvCxnSpPr>
          <p:nvPr/>
        </p:nvCxnSpPr>
        <p:spPr>
          <a:xfrm flipH="1" rot="10800000">
            <a:off x="4648050" y="20931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5"/>
          <p:cNvCxnSpPr>
            <a:stCxn id="103" idx="6"/>
            <a:endCxn id="108" idx="2"/>
          </p:cNvCxnSpPr>
          <p:nvPr/>
        </p:nvCxnSpPr>
        <p:spPr>
          <a:xfrm>
            <a:off x="4648050" y="20932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5"/>
          <p:cNvSpPr/>
          <p:nvPr/>
        </p:nvSpPr>
        <p:spPr>
          <a:xfrm>
            <a:off x="7795600" y="18580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7795600" y="25748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7795600" y="32916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5"/>
          <p:cNvCxnSpPr>
            <a:endCxn id="118" idx="2"/>
          </p:cNvCxnSpPr>
          <p:nvPr/>
        </p:nvCxnSpPr>
        <p:spPr>
          <a:xfrm>
            <a:off x="6457000" y="20932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25"/>
          <p:cNvCxnSpPr/>
          <p:nvPr/>
        </p:nvCxnSpPr>
        <p:spPr>
          <a:xfrm>
            <a:off x="6457000" y="28130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25"/>
          <p:cNvCxnSpPr/>
          <p:nvPr/>
        </p:nvCxnSpPr>
        <p:spPr>
          <a:xfrm>
            <a:off x="6457000" y="35268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25"/>
          <p:cNvCxnSpPr>
            <a:endCxn id="119" idx="2"/>
          </p:cNvCxnSpPr>
          <p:nvPr/>
        </p:nvCxnSpPr>
        <p:spPr>
          <a:xfrm>
            <a:off x="6457000" y="20933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25"/>
          <p:cNvCxnSpPr/>
          <p:nvPr/>
        </p:nvCxnSpPr>
        <p:spPr>
          <a:xfrm>
            <a:off x="6457000" y="2808563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25"/>
          <p:cNvCxnSpPr>
            <a:endCxn id="118" idx="2"/>
          </p:cNvCxnSpPr>
          <p:nvPr/>
        </p:nvCxnSpPr>
        <p:spPr>
          <a:xfrm flipH="1" rot="10800000">
            <a:off x="6457000" y="20932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25"/>
          <p:cNvCxnSpPr/>
          <p:nvPr/>
        </p:nvCxnSpPr>
        <p:spPr>
          <a:xfrm flipH="1" rot="10800000">
            <a:off x="6457050" y="28085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25"/>
          <p:cNvCxnSpPr>
            <a:endCxn id="118" idx="2"/>
          </p:cNvCxnSpPr>
          <p:nvPr/>
        </p:nvCxnSpPr>
        <p:spPr>
          <a:xfrm flipH="1" rot="10800000">
            <a:off x="6457000" y="20932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25"/>
          <p:cNvCxnSpPr>
            <a:endCxn id="120" idx="2"/>
          </p:cNvCxnSpPr>
          <p:nvPr/>
        </p:nvCxnSpPr>
        <p:spPr>
          <a:xfrm>
            <a:off x="6457000" y="20931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ReLU Activation function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5206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It stands for Rectified Linear Unit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838475" y="2765025"/>
            <a:ext cx="38244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ReLU(x) = max(x,0)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825" y="1783350"/>
            <a:ext cx="4499325" cy="28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</a:t>
            </a:r>
            <a:endParaRPr/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2108350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18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35"/>
          <p:cNvSpPr/>
          <p:nvPr/>
        </p:nvSpPr>
        <p:spPr>
          <a:xfrm>
            <a:off x="210835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/>
          <p:nvPr/>
        </p:nvSpPr>
        <p:spPr>
          <a:xfrm rot="10800000">
            <a:off x="26633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37639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-3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5"/>
          <p:cNvSpPr/>
          <p:nvPr/>
        </p:nvSpPr>
        <p:spPr>
          <a:xfrm>
            <a:off x="37639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/>
          <p:nvPr/>
        </p:nvSpPr>
        <p:spPr>
          <a:xfrm rot="10800000">
            <a:off x="4318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169625" y="2441900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1104025" y="2387725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1698325" y="1476600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/>
          <p:nvPr/>
        </p:nvSpPr>
        <p:spPr>
          <a:xfrm flipH="1">
            <a:off x="4775275" y="1430725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5471000" y="2573000"/>
            <a:ext cx="686400" cy="501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p35"/>
          <p:cNvGraphicFramePr/>
          <p:nvPr/>
        </p:nvGraphicFramePr>
        <p:xfrm>
          <a:off x="6582350" y="172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14350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" sz="3600" u="none" cap="none" strike="noStrike">
                          <a:solidFill>
                            <a:schemeClr val="dk1"/>
                          </a:solidFill>
                        </a:rPr>
                        <a:t>(15)</a:t>
                      </a:r>
                      <a:endParaRPr baseline="30000"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" sz="3600" u="none" cap="none" strike="noStrike">
                          <a:solidFill>
                            <a:schemeClr val="dk1"/>
                          </a:solidFill>
                        </a:rPr>
                        <a:t>(24)</a:t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" sz="3600" u="none" cap="none" strike="noStrike">
                          <a:solidFill>
                            <a:schemeClr val="dk1"/>
                          </a:solidFill>
                        </a:rPr>
                        <a:t>(29)</a:t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35"/>
          <p:cNvSpPr/>
          <p:nvPr/>
        </p:nvSpPr>
        <p:spPr>
          <a:xfrm>
            <a:off x="6582350" y="165465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/>
          <p:nvPr/>
        </p:nvSpPr>
        <p:spPr>
          <a:xfrm rot="10800000">
            <a:off x="7699725" y="165465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248" name="Google Shape;248;p36"/>
          <p:cNvGraphicFramePr/>
          <p:nvPr/>
        </p:nvGraphicFramePr>
        <p:xfrm>
          <a:off x="18541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  <a:gridCol w="872675"/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36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36"/>
          <p:cNvGraphicFramePr/>
          <p:nvPr/>
        </p:nvGraphicFramePr>
        <p:xfrm>
          <a:off x="50192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6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36"/>
          <p:cNvGraphicFramePr/>
          <p:nvPr/>
        </p:nvGraphicFramePr>
        <p:xfrm>
          <a:off x="6668000" y="165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-3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36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245750" y="1384550"/>
            <a:ext cx="368100" cy="3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267" name="Google Shape;267;p37"/>
          <p:cNvGraphicFramePr/>
          <p:nvPr/>
        </p:nvGraphicFramePr>
        <p:xfrm>
          <a:off x="18541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  <a:gridCol w="872675"/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7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37"/>
          <p:cNvGraphicFramePr/>
          <p:nvPr/>
        </p:nvGraphicFramePr>
        <p:xfrm>
          <a:off x="50192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37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37"/>
          <p:cNvGraphicFramePr/>
          <p:nvPr/>
        </p:nvGraphicFramePr>
        <p:xfrm>
          <a:off x="6668000" y="165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-3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37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1431188" y="924400"/>
            <a:ext cx="3507900" cy="351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37"/>
          <p:cNvCxnSpPr>
            <a:stCxn id="280" idx="5"/>
            <a:endCxn id="282" idx="1"/>
          </p:cNvCxnSpPr>
          <p:nvPr/>
        </p:nvCxnSpPr>
        <p:spPr>
          <a:xfrm>
            <a:off x="4425368" y="3925750"/>
            <a:ext cx="733800" cy="81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p37"/>
          <p:cNvSpPr txBox="1"/>
          <p:nvPr/>
        </p:nvSpPr>
        <p:spPr>
          <a:xfrm>
            <a:off x="5159288" y="4491750"/>
            <a:ext cx="3890100" cy="5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Weight Matrix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288" name="Google Shape;288;p38"/>
          <p:cNvGraphicFramePr/>
          <p:nvPr/>
        </p:nvGraphicFramePr>
        <p:xfrm>
          <a:off x="18541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  <a:gridCol w="872675"/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38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38"/>
          <p:cNvGraphicFramePr/>
          <p:nvPr/>
        </p:nvGraphicFramePr>
        <p:xfrm>
          <a:off x="50192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8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8"/>
          <p:cNvGraphicFramePr/>
          <p:nvPr/>
        </p:nvGraphicFramePr>
        <p:xfrm>
          <a:off x="6668000" y="165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-3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38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813098" y="1090375"/>
            <a:ext cx="1404000" cy="351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38"/>
          <p:cNvCxnSpPr>
            <a:stCxn id="301" idx="2"/>
            <a:endCxn id="303" idx="0"/>
          </p:cNvCxnSpPr>
          <p:nvPr/>
        </p:nvCxnSpPr>
        <p:spPr>
          <a:xfrm flipH="1">
            <a:off x="4220598" y="2848525"/>
            <a:ext cx="592500" cy="146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3" name="Google Shape;303;p38"/>
          <p:cNvSpPr txBox="1"/>
          <p:nvPr/>
        </p:nvSpPr>
        <p:spPr>
          <a:xfrm>
            <a:off x="2275638" y="4314625"/>
            <a:ext cx="3890100" cy="5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 Vector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309" name="Google Shape;309;p39"/>
          <p:cNvGraphicFramePr/>
          <p:nvPr/>
        </p:nvGraphicFramePr>
        <p:xfrm>
          <a:off x="18541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  <a:gridCol w="872675"/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p39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39"/>
          <p:cNvGraphicFramePr/>
          <p:nvPr/>
        </p:nvGraphicFramePr>
        <p:xfrm>
          <a:off x="50192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39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9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5" name="Google Shape;315;p39"/>
          <p:cNvGraphicFramePr/>
          <p:nvPr/>
        </p:nvGraphicFramePr>
        <p:xfrm>
          <a:off x="6668000" y="165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-3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9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9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6438973" y="1017725"/>
            <a:ext cx="1404000" cy="351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39"/>
          <p:cNvCxnSpPr>
            <a:stCxn id="322" idx="2"/>
            <a:endCxn id="324" idx="0"/>
          </p:cNvCxnSpPr>
          <p:nvPr/>
        </p:nvCxnSpPr>
        <p:spPr>
          <a:xfrm flipH="1">
            <a:off x="4189873" y="2775875"/>
            <a:ext cx="2249100" cy="155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" name="Google Shape;324;p39"/>
          <p:cNvSpPr txBox="1"/>
          <p:nvPr/>
        </p:nvSpPr>
        <p:spPr>
          <a:xfrm>
            <a:off x="2244913" y="4335125"/>
            <a:ext cx="3890100" cy="5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Bias Vector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330" name="Google Shape;330;p40"/>
          <p:cNvGraphicFramePr/>
          <p:nvPr/>
        </p:nvGraphicFramePr>
        <p:xfrm>
          <a:off x="18541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  <a:gridCol w="872675"/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4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3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7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0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7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3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40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0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40"/>
          <p:cNvGraphicFramePr/>
          <p:nvPr/>
        </p:nvGraphicFramePr>
        <p:xfrm>
          <a:off x="50192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40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0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p40"/>
          <p:cNvGraphicFramePr/>
          <p:nvPr/>
        </p:nvGraphicFramePr>
        <p:xfrm>
          <a:off x="6668000" y="165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-3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0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7" name="Google Shape;337;p40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0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2413250" y="4309075"/>
            <a:ext cx="41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Trainable Parameters</a:t>
            </a:r>
            <a:endParaRPr b="0" i="0" sz="3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1932650" y="2059450"/>
            <a:ext cx="6718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b="0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Neuron do ?</a:t>
            </a:r>
            <a:endParaRPr/>
          </a:p>
        </p:txBody>
      </p:sp>
      <p:sp>
        <p:nvSpPr>
          <p:cNvPr id="355" name="Google Shape;355;p42"/>
          <p:cNvSpPr txBox="1"/>
          <p:nvPr/>
        </p:nvSpPr>
        <p:spPr>
          <a:xfrm>
            <a:off x="2065575" y="3644175"/>
            <a:ext cx="54195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b="0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3144850" y="14404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/>
          <p:nvPr/>
        </p:nvSpPr>
        <p:spPr>
          <a:xfrm>
            <a:off x="3144850" y="21572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3144850" y="28740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4953800" y="21572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42"/>
          <p:cNvCxnSpPr/>
          <p:nvPr/>
        </p:nvCxnSpPr>
        <p:spPr>
          <a:xfrm>
            <a:off x="3615200" y="23954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42"/>
          <p:cNvCxnSpPr>
            <a:stCxn id="356" idx="6"/>
            <a:endCxn id="359" idx="2"/>
          </p:cNvCxnSpPr>
          <p:nvPr/>
        </p:nvCxnSpPr>
        <p:spPr>
          <a:xfrm>
            <a:off x="3615250" y="16756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42"/>
          <p:cNvCxnSpPr/>
          <p:nvPr/>
        </p:nvCxnSpPr>
        <p:spPr>
          <a:xfrm flipH="1" rot="10800000">
            <a:off x="3615250" y="23909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sp>
        <p:nvSpPr>
          <p:cNvPr id="368" name="Google Shape;368;p43"/>
          <p:cNvSpPr txBox="1"/>
          <p:nvPr/>
        </p:nvSpPr>
        <p:spPr>
          <a:xfrm>
            <a:off x="2045075" y="3633925"/>
            <a:ext cx="47856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b="0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3"/>
          <p:cNvSpPr/>
          <p:nvPr/>
        </p:nvSpPr>
        <p:spPr>
          <a:xfrm>
            <a:off x="3144850" y="14404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3144850" y="21572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3144850" y="28740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4953800" y="14404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4953800" y="21572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4953800" y="29502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43"/>
          <p:cNvCxnSpPr>
            <a:endCxn id="372" idx="2"/>
          </p:cNvCxnSpPr>
          <p:nvPr/>
        </p:nvCxnSpPr>
        <p:spPr>
          <a:xfrm>
            <a:off x="3615200" y="16756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p43"/>
          <p:cNvCxnSpPr/>
          <p:nvPr/>
        </p:nvCxnSpPr>
        <p:spPr>
          <a:xfrm>
            <a:off x="3615200" y="23954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43"/>
          <p:cNvCxnSpPr/>
          <p:nvPr/>
        </p:nvCxnSpPr>
        <p:spPr>
          <a:xfrm>
            <a:off x="3615200" y="31092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p43"/>
          <p:cNvCxnSpPr>
            <a:stCxn id="369" idx="6"/>
            <a:endCxn id="373" idx="2"/>
          </p:cNvCxnSpPr>
          <p:nvPr/>
        </p:nvCxnSpPr>
        <p:spPr>
          <a:xfrm>
            <a:off x="3615250" y="16756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p43"/>
          <p:cNvCxnSpPr/>
          <p:nvPr/>
        </p:nvCxnSpPr>
        <p:spPr>
          <a:xfrm>
            <a:off x="3615200" y="2390963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p43"/>
          <p:cNvCxnSpPr>
            <a:stCxn id="370" idx="6"/>
            <a:endCxn id="372" idx="2"/>
          </p:cNvCxnSpPr>
          <p:nvPr/>
        </p:nvCxnSpPr>
        <p:spPr>
          <a:xfrm flipH="1" rot="10800000">
            <a:off x="3615250" y="16757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43"/>
          <p:cNvCxnSpPr/>
          <p:nvPr/>
        </p:nvCxnSpPr>
        <p:spPr>
          <a:xfrm flipH="1" rot="10800000">
            <a:off x="3615250" y="23909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2" name="Google Shape;382;p43"/>
          <p:cNvCxnSpPr>
            <a:stCxn id="371" idx="6"/>
            <a:endCxn id="372" idx="2"/>
          </p:cNvCxnSpPr>
          <p:nvPr/>
        </p:nvCxnSpPr>
        <p:spPr>
          <a:xfrm flipH="1" rot="10800000">
            <a:off x="3615250" y="16755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" name="Google Shape;383;p43"/>
          <p:cNvCxnSpPr>
            <a:stCxn id="369" idx="6"/>
            <a:endCxn id="374" idx="2"/>
          </p:cNvCxnSpPr>
          <p:nvPr/>
        </p:nvCxnSpPr>
        <p:spPr>
          <a:xfrm>
            <a:off x="3615250" y="1675625"/>
            <a:ext cx="1338600" cy="1509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1932650" y="2059450"/>
            <a:ext cx="6718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b="0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Weights for each neuron </a:t>
            </a:r>
            <a:endParaRPr/>
          </a:p>
        </p:txBody>
      </p:sp>
      <p:graphicFrame>
        <p:nvGraphicFramePr>
          <p:cNvPr id="389" name="Google Shape;389;p44"/>
          <p:cNvGraphicFramePr/>
          <p:nvPr/>
        </p:nvGraphicFramePr>
        <p:xfrm>
          <a:off x="18541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  <a:gridCol w="872675"/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4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3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7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0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7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</a:rPr>
                        <a:t>3</a:t>
                      </a:r>
                      <a:endParaRPr sz="36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" name="Google Shape;390;p44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444625" y="2441100"/>
            <a:ext cx="1191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5157650" y="2441100"/>
            <a:ext cx="558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4" name="Google Shape;394;p44"/>
          <p:cNvGraphicFramePr/>
          <p:nvPr/>
        </p:nvGraphicFramePr>
        <p:xfrm>
          <a:off x="6071050" y="17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lang="en" sz="36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aseline="30000" lang="en" sz="36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baseline="30000" sz="36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lang="en" sz="36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aseline="30000" lang="en" sz="36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36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lang="en" sz="36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aseline="30000" lang="en" sz="36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36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44"/>
          <p:cNvSpPr/>
          <p:nvPr/>
        </p:nvSpPr>
        <p:spPr>
          <a:xfrm>
            <a:off x="6071050" y="166215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4"/>
          <p:cNvSpPr/>
          <p:nvPr/>
        </p:nvSpPr>
        <p:spPr>
          <a:xfrm rot="10800000">
            <a:off x="6626025" y="1662150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does it call Neuron?</a:t>
            </a: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311700" y="3767125"/>
            <a:ext cx="54195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b="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" sz="7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b="0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1401225" y="14404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1401225" y="21572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1401225" y="28740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3210175" y="21572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45"/>
          <p:cNvCxnSpPr/>
          <p:nvPr/>
        </p:nvCxnSpPr>
        <p:spPr>
          <a:xfrm>
            <a:off x="1871575" y="23954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p45"/>
          <p:cNvCxnSpPr>
            <a:stCxn id="403" idx="6"/>
            <a:endCxn id="406" idx="2"/>
          </p:cNvCxnSpPr>
          <p:nvPr/>
        </p:nvCxnSpPr>
        <p:spPr>
          <a:xfrm>
            <a:off x="1871625" y="16756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9" name="Google Shape;409;p45"/>
          <p:cNvCxnSpPr/>
          <p:nvPr/>
        </p:nvCxnSpPr>
        <p:spPr>
          <a:xfrm flipH="1" rot="10800000">
            <a:off x="1871625" y="23909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10" name="Google Shape;41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850" y="1322525"/>
            <a:ext cx="3791256" cy="244460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5"/>
          <p:cNvSpPr txBox="1"/>
          <p:nvPr/>
        </p:nvSpPr>
        <p:spPr>
          <a:xfrm>
            <a:off x="5856375" y="4299600"/>
            <a:ext cx="236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Playground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Stacking multiple layers </a:t>
            </a:r>
            <a:endParaRPr/>
          </a:p>
        </p:txBody>
      </p:sp>
      <p:sp>
        <p:nvSpPr>
          <p:cNvPr id="417" name="Google Shape;417;p46"/>
          <p:cNvSpPr/>
          <p:nvPr/>
        </p:nvSpPr>
        <p:spPr>
          <a:xfrm>
            <a:off x="1263325" y="1808550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1263325" y="2525350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1263325" y="3242150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3072275" y="18085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3072275" y="25253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3072275" y="32421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6"/>
          <p:cNvCxnSpPr>
            <a:endCxn id="420" idx="2"/>
          </p:cNvCxnSpPr>
          <p:nvPr/>
        </p:nvCxnSpPr>
        <p:spPr>
          <a:xfrm>
            <a:off x="1733675" y="20437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46"/>
          <p:cNvCxnSpPr/>
          <p:nvPr/>
        </p:nvCxnSpPr>
        <p:spPr>
          <a:xfrm>
            <a:off x="1733675" y="276357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5" name="Google Shape;425;p46"/>
          <p:cNvCxnSpPr/>
          <p:nvPr/>
        </p:nvCxnSpPr>
        <p:spPr>
          <a:xfrm>
            <a:off x="1733675" y="34773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6" name="Google Shape;426;p46"/>
          <p:cNvCxnSpPr>
            <a:stCxn id="417" idx="6"/>
            <a:endCxn id="421" idx="2"/>
          </p:cNvCxnSpPr>
          <p:nvPr/>
        </p:nvCxnSpPr>
        <p:spPr>
          <a:xfrm>
            <a:off x="1733725" y="20437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1733675" y="2759088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p46"/>
          <p:cNvCxnSpPr>
            <a:stCxn id="418" idx="6"/>
            <a:endCxn id="420" idx="2"/>
          </p:cNvCxnSpPr>
          <p:nvPr/>
        </p:nvCxnSpPr>
        <p:spPr>
          <a:xfrm flipH="1" rot="10800000">
            <a:off x="1733725" y="20438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9" name="Google Shape;429;p46"/>
          <p:cNvCxnSpPr/>
          <p:nvPr/>
        </p:nvCxnSpPr>
        <p:spPr>
          <a:xfrm flipH="1" rot="10800000">
            <a:off x="1733725" y="275907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46"/>
          <p:cNvCxnSpPr>
            <a:stCxn id="419" idx="6"/>
            <a:endCxn id="420" idx="2"/>
          </p:cNvCxnSpPr>
          <p:nvPr/>
        </p:nvCxnSpPr>
        <p:spPr>
          <a:xfrm flipH="1" rot="10800000">
            <a:off x="1733725" y="2043650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46"/>
          <p:cNvCxnSpPr>
            <a:stCxn id="417" idx="6"/>
            <a:endCxn id="422" idx="2"/>
          </p:cNvCxnSpPr>
          <p:nvPr/>
        </p:nvCxnSpPr>
        <p:spPr>
          <a:xfrm>
            <a:off x="1733725" y="2043750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2" name="Google Shape;432;p46"/>
          <p:cNvSpPr/>
          <p:nvPr/>
        </p:nvSpPr>
        <p:spPr>
          <a:xfrm>
            <a:off x="4881275" y="18085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6"/>
          <p:cNvSpPr/>
          <p:nvPr/>
        </p:nvSpPr>
        <p:spPr>
          <a:xfrm>
            <a:off x="4881275" y="25253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4881275" y="32421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46"/>
          <p:cNvCxnSpPr>
            <a:endCxn id="432" idx="2"/>
          </p:cNvCxnSpPr>
          <p:nvPr/>
        </p:nvCxnSpPr>
        <p:spPr>
          <a:xfrm>
            <a:off x="3542675" y="20437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46"/>
          <p:cNvCxnSpPr/>
          <p:nvPr/>
        </p:nvCxnSpPr>
        <p:spPr>
          <a:xfrm>
            <a:off x="3542675" y="276357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46"/>
          <p:cNvCxnSpPr/>
          <p:nvPr/>
        </p:nvCxnSpPr>
        <p:spPr>
          <a:xfrm>
            <a:off x="3542675" y="34773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46"/>
          <p:cNvCxnSpPr>
            <a:endCxn id="433" idx="2"/>
          </p:cNvCxnSpPr>
          <p:nvPr/>
        </p:nvCxnSpPr>
        <p:spPr>
          <a:xfrm>
            <a:off x="3542675" y="20438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" name="Google Shape;439;p46"/>
          <p:cNvCxnSpPr/>
          <p:nvPr/>
        </p:nvCxnSpPr>
        <p:spPr>
          <a:xfrm>
            <a:off x="3542675" y="2759088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46"/>
          <p:cNvCxnSpPr>
            <a:endCxn id="432" idx="2"/>
          </p:cNvCxnSpPr>
          <p:nvPr/>
        </p:nvCxnSpPr>
        <p:spPr>
          <a:xfrm flipH="1" rot="10800000">
            <a:off x="3542675" y="20437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 rot="10800000">
            <a:off x="3542725" y="275907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2" name="Google Shape;442;p46"/>
          <p:cNvCxnSpPr>
            <a:endCxn id="432" idx="2"/>
          </p:cNvCxnSpPr>
          <p:nvPr/>
        </p:nvCxnSpPr>
        <p:spPr>
          <a:xfrm flipH="1" rot="10800000">
            <a:off x="3542675" y="2043750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46"/>
          <p:cNvCxnSpPr>
            <a:endCxn id="434" idx="2"/>
          </p:cNvCxnSpPr>
          <p:nvPr/>
        </p:nvCxnSpPr>
        <p:spPr>
          <a:xfrm>
            <a:off x="3542675" y="2043650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" name="Google Shape;444;p46"/>
          <p:cNvSpPr/>
          <p:nvPr/>
        </p:nvSpPr>
        <p:spPr>
          <a:xfrm>
            <a:off x="6690325" y="18085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6690325" y="25253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6690325" y="32421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46"/>
          <p:cNvCxnSpPr>
            <a:endCxn id="444" idx="2"/>
          </p:cNvCxnSpPr>
          <p:nvPr/>
        </p:nvCxnSpPr>
        <p:spPr>
          <a:xfrm>
            <a:off x="5351725" y="20437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46"/>
          <p:cNvCxnSpPr/>
          <p:nvPr/>
        </p:nvCxnSpPr>
        <p:spPr>
          <a:xfrm>
            <a:off x="5351725" y="276357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46"/>
          <p:cNvCxnSpPr/>
          <p:nvPr/>
        </p:nvCxnSpPr>
        <p:spPr>
          <a:xfrm>
            <a:off x="5351725" y="34773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46"/>
          <p:cNvCxnSpPr>
            <a:endCxn id="445" idx="2"/>
          </p:cNvCxnSpPr>
          <p:nvPr/>
        </p:nvCxnSpPr>
        <p:spPr>
          <a:xfrm>
            <a:off x="5351725" y="20438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46"/>
          <p:cNvCxnSpPr/>
          <p:nvPr/>
        </p:nvCxnSpPr>
        <p:spPr>
          <a:xfrm>
            <a:off x="5351725" y="2759088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46"/>
          <p:cNvCxnSpPr>
            <a:endCxn id="444" idx="2"/>
          </p:cNvCxnSpPr>
          <p:nvPr/>
        </p:nvCxnSpPr>
        <p:spPr>
          <a:xfrm flipH="1" rot="10800000">
            <a:off x="5351725" y="20437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46"/>
          <p:cNvCxnSpPr/>
          <p:nvPr/>
        </p:nvCxnSpPr>
        <p:spPr>
          <a:xfrm flipH="1" rot="10800000">
            <a:off x="5351775" y="275907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46"/>
          <p:cNvCxnSpPr>
            <a:endCxn id="444" idx="2"/>
          </p:cNvCxnSpPr>
          <p:nvPr/>
        </p:nvCxnSpPr>
        <p:spPr>
          <a:xfrm flipH="1" rot="10800000">
            <a:off x="5351725" y="2043750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46"/>
          <p:cNvCxnSpPr>
            <a:endCxn id="446" idx="2"/>
          </p:cNvCxnSpPr>
          <p:nvPr/>
        </p:nvCxnSpPr>
        <p:spPr>
          <a:xfrm>
            <a:off x="5351725" y="2043650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p46"/>
          <p:cNvSpPr txBox="1"/>
          <p:nvPr/>
        </p:nvSpPr>
        <p:spPr>
          <a:xfrm>
            <a:off x="311700" y="3889475"/>
            <a:ext cx="78942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called a </a:t>
            </a:r>
            <a:r>
              <a:rPr b="0" i="1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 when you use multiple layers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are the inputs and outputs?</a:t>
            </a:r>
            <a:endParaRPr/>
          </a:p>
        </p:txBody>
      </p:sp>
      <p:sp>
        <p:nvSpPr>
          <p:cNvPr id="462" name="Google Shape;462;p47"/>
          <p:cNvSpPr/>
          <p:nvPr/>
        </p:nvSpPr>
        <p:spPr>
          <a:xfrm>
            <a:off x="557750" y="18392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7"/>
          <p:cNvSpPr/>
          <p:nvPr/>
        </p:nvSpPr>
        <p:spPr>
          <a:xfrm>
            <a:off x="557750" y="25560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7"/>
          <p:cNvSpPr/>
          <p:nvPr/>
        </p:nvSpPr>
        <p:spPr>
          <a:xfrm>
            <a:off x="557750" y="3272825"/>
            <a:ext cx="470400" cy="470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7"/>
          <p:cNvSpPr/>
          <p:nvPr/>
        </p:nvSpPr>
        <p:spPr>
          <a:xfrm>
            <a:off x="2366700" y="18392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7"/>
          <p:cNvSpPr/>
          <p:nvPr/>
        </p:nvSpPr>
        <p:spPr>
          <a:xfrm>
            <a:off x="2366700" y="25560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7"/>
          <p:cNvSpPr/>
          <p:nvPr/>
        </p:nvSpPr>
        <p:spPr>
          <a:xfrm>
            <a:off x="2366700" y="32728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47"/>
          <p:cNvCxnSpPr>
            <a:endCxn id="465" idx="2"/>
          </p:cNvCxnSpPr>
          <p:nvPr/>
        </p:nvCxnSpPr>
        <p:spPr>
          <a:xfrm>
            <a:off x="1028100" y="20744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47"/>
          <p:cNvCxnSpPr/>
          <p:nvPr/>
        </p:nvCxnSpPr>
        <p:spPr>
          <a:xfrm>
            <a:off x="1028100" y="27942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" name="Google Shape;470;p47"/>
          <p:cNvCxnSpPr/>
          <p:nvPr/>
        </p:nvCxnSpPr>
        <p:spPr>
          <a:xfrm>
            <a:off x="1028100" y="35080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47"/>
          <p:cNvCxnSpPr>
            <a:stCxn id="462" idx="6"/>
            <a:endCxn id="466" idx="2"/>
          </p:cNvCxnSpPr>
          <p:nvPr/>
        </p:nvCxnSpPr>
        <p:spPr>
          <a:xfrm>
            <a:off x="1028150" y="20744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47"/>
          <p:cNvCxnSpPr/>
          <p:nvPr/>
        </p:nvCxnSpPr>
        <p:spPr>
          <a:xfrm>
            <a:off x="1028100" y="2789763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3" name="Google Shape;473;p47"/>
          <p:cNvCxnSpPr>
            <a:stCxn id="463" idx="6"/>
            <a:endCxn id="465" idx="2"/>
          </p:cNvCxnSpPr>
          <p:nvPr/>
        </p:nvCxnSpPr>
        <p:spPr>
          <a:xfrm flipH="1" rot="10800000">
            <a:off x="1028150" y="20745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Google Shape;474;p47"/>
          <p:cNvCxnSpPr/>
          <p:nvPr/>
        </p:nvCxnSpPr>
        <p:spPr>
          <a:xfrm flipH="1" rot="10800000">
            <a:off x="1028150" y="27897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" name="Google Shape;475;p47"/>
          <p:cNvCxnSpPr>
            <a:stCxn id="464" idx="6"/>
            <a:endCxn id="465" idx="2"/>
          </p:cNvCxnSpPr>
          <p:nvPr/>
        </p:nvCxnSpPr>
        <p:spPr>
          <a:xfrm flipH="1" rot="10800000">
            <a:off x="1028150" y="20743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47"/>
          <p:cNvCxnSpPr>
            <a:stCxn id="462" idx="6"/>
            <a:endCxn id="467" idx="2"/>
          </p:cNvCxnSpPr>
          <p:nvPr/>
        </p:nvCxnSpPr>
        <p:spPr>
          <a:xfrm>
            <a:off x="1028150" y="20744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p47"/>
          <p:cNvSpPr/>
          <p:nvPr/>
        </p:nvSpPr>
        <p:spPr>
          <a:xfrm>
            <a:off x="4175700" y="18392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7"/>
          <p:cNvSpPr/>
          <p:nvPr/>
        </p:nvSpPr>
        <p:spPr>
          <a:xfrm>
            <a:off x="4175700" y="25560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7"/>
          <p:cNvSpPr/>
          <p:nvPr/>
        </p:nvSpPr>
        <p:spPr>
          <a:xfrm>
            <a:off x="4175700" y="32728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47"/>
          <p:cNvCxnSpPr>
            <a:endCxn id="477" idx="2"/>
          </p:cNvCxnSpPr>
          <p:nvPr/>
        </p:nvCxnSpPr>
        <p:spPr>
          <a:xfrm>
            <a:off x="2837100" y="20744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47"/>
          <p:cNvCxnSpPr/>
          <p:nvPr/>
        </p:nvCxnSpPr>
        <p:spPr>
          <a:xfrm>
            <a:off x="2837100" y="27942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47"/>
          <p:cNvCxnSpPr/>
          <p:nvPr/>
        </p:nvCxnSpPr>
        <p:spPr>
          <a:xfrm>
            <a:off x="2837100" y="35080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47"/>
          <p:cNvCxnSpPr>
            <a:endCxn id="478" idx="2"/>
          </p:cNvCxnSpPr>
          <p:nvPr/>
        </p:nvCxnSpPr>
        <p:spPr>
          <a:xfrm>
            <a:off x="2837100" y="20745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4" name="Google Shape;484;p47"/>
          <p:cNvCxnSpPr/>
          <p:nvPr/>
        </p:nvCxnSpPr>
        <p:spPr>
          <a:xfrm>
            <a:off x="2837100" y="2789763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p47"/>
          <p:cNvCxnSpPr>
            <a:endCxn id="477" idx="2"/>
          </p:cNvCxnSpPr>
          <p:nvPr/>
        </p:nvCxnSpPr>
        <p:spPr>
          <a:xfrm flipH="1" rot="10800000">
            <a:off x="2837100" y="20744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6" name="Google Shape;486;p47"/>
          <p:cNvCxnSpPr/>
          <p:nvPr/>
        </p:nvCxnSpPr>
        <p:spPr>
          <a:xfrm flipH="1" rot="10800000">
            <a:off x="2837150" y="27897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" name="Google Shape;487;p47"/>
          <p:cNvCxnSpPr>
            <a:endCxn id="477" idx="2"/>
          </p:cNvCxnSpPr>
          <p:nvPr/>
        </p:nvCxnSpPr>
        <p:spPr>
          <a:xfrm flipH="1" rot="10800000">
            <a:off x="2837100" y="20744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8" name="Google Shape;488;p47"/>
          <p:cNvCxnSpPr>
            <a:endCxn id="479" idx="2"/>
          </p:cNvCxnSpPr>
          <p:nvPr/>
        </p:nvCxnSpPr>
        <p:spPr>
          <a:xfrm>
            <a:off x="2837100" y="20743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9" name="Google Shape;489;p47"/>
          <p:cNvSpPr/>
          <p:nvPr/>
        </p:nvSpPr>
        <p:spPr>
          <a:xfrm>
            <a:off x="5984750" y="18392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7"/>
          <p:cNvSpPr/>
          <p:nvPr/>
        </p:nvSpPr>
        <p:spPr>
          <a:xfrm>
            <a:off x="5984750" y="25560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7"/>
          <p:cNvSpPr/>
          <p:nvPr/>
        </p:nvSpPr>
        <p:spPr>
          <a:xfrm>
            <a:off x="5984750" y="3272825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47"/>
          <p:cNvCxnSpPr>
            <a:endCxn id="489" idx="2"/>
          </p:cNvCxnSpPr>
          <p:nvPr/>
        </p:nvCxnSpPr>
        <p:spPr>
          <a:xfrm>
            <a:off x="4646150" y="20744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3" name="Google Shape;493;p47"/>
          <p:cNvCxnSpPr/>
          <p:nvPr/>
        </p:nvCxnSpPr>
        <p:spPr>
          <a:xfrm>
            <a:off x="4646150" y="2794250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4" name="Google Shape;494;p47"/>
          <p:cNvCxnSpPr/>
          <p:nvPr/>
        </p:nvCxnSpPr>
        <p:spPr>
          <a:xfrm>
            <a:off x="4646150" y="350802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5" name="Google Shape;495;p47"/>
          <p:cNvCxnSpPr>
            <a:endCxn id="490" idx="2"/>
          </p:cNvCxnSpPr>
          <p:nvPr/>
        </p:nvCxnSpPr>
        <p:spPr>
          <a:xfrm>
            <a:off x="4646150" y="20745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p47"/>
          <p:cNvCxnSpPr/>
          <p:nvPr/>
        </p:nvCxnSpPr>
        <p:spPr>
          <a:xfrm>
            <a:off x="4646150" y="2789763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p47"/>
          <p:cNvCxnSpPr>
            <a:endCxn id="489" idx="2"/>
          </p:cNvCxnSpPr>
          <p:nvPr/>
        </p:nvCxnSpPr>
        <p:spPr>
          <a:xfrm flipH="1" rot="10800000">
            <a:off x="4646150" y="207442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47"/>
          <p:cNvCxnSpPr/>
          <p:nvPr/>
        </p:nvCxnSpPr>
        <p:spPr>
          <a:xfrm flipH="1" rot="10800000">
            <a:off x="4646200" y="27897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47"/>
          <p:cNvCxnSpPr>
            <a:endCxn id="489" idx="2"/>
          </p:cNvCxnSpPr>
          <p:nvPr/>
        </p:nvCxnSpPr>
        <p:spPr>
          <a:xfrm flipH="1" rot="10800000">
            <a:off x="4646150" y="20744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p47"/>
          <p:cNvCxnSpPr>
            <a:endCxn id="491" idx="2"/>
          </p:cNvCxnSpPr>
          <p:nvPr/>
        </p:nvCxnSpPr>
        <p:spPr>
          <a:xfrm>
            <a:off x="4646150" y="2074325"/>
            <a:ext cx="1338600" cy="1433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" name="Google Shape;501;p47"/>
          <p:cNvSpPr/>
          <p:nvPr/>
        </p:nvSpPr>
        <p:spPr>
          <a:xfrm>
            <a:off x="7793850" y="2559050"/>
            <a:ext cx="470400" cy="4704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47"/>
          <p:cNvCxnSpPr/>
          <p:nvPr/>
        </p:nvCxnSpPr>
        <p:spPr>
          <a:xfrm>
            <a:off x="6455250" y="2797275"/>
            <a:ext cx="1338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47"/>
          <p:cNvCxnSpPr>
            <a:endCxn id="501" idx="2"/>
          </p:cNvCxnSpPr>
          <p:nvPr/>
        </p:nvCxnSpPr>
        <p:spPr>
          <a:xfrm>
            <a:off x="6455250" y="2077550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4" name="Google Shape;504;p47"/>
          <p:cNvCxnSpPr/>
          <p:nvPr/>
        </p:nvCxnSpPr>
        <p:spPr>
          <a:xfrm flipH="1" rot="10800000">
            <a:off x="6455300" y="2792775"/>
            <a:ext cx="1338600" cy="7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Hidden Layer do?</a:t>
            </a:r>
            <a:endParaRPr/>
          </a:p>
        </p:txBody>
      </p:sp>
      <p:sp>
        <p:nvSpPr>
          <p:cNvPr id="510" name="Google Shape;51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https://www.youtube.com/watch?v=aircAruvnKk&amp;list=PLZHQObOWTQDNU6R1_67000Dx_ZCJB-3pi&amp;index=2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3:39 -&gt; 7:51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516" name="Google Shape;516;p49"/>
          <p:cNvSpPr txBox="1"/>
          <p:nvPr>
            <p:ph idx="1" type="body"/>
          </p:nvPr>
        </p:nvSpPr>
        <p:spPr>
          <a:xfrm>
            <a:off x="311700" y="1152475"/>
            <a:ext cx="85206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The Idea is to go downhill according to the linear approximation of your function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But not too much as your approximation will not be true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This means updating each weight in proportional to the gradient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17" name="Google Shape;5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3425" y="3466025"/>
            <a:ext cx="34671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523" name="Google Shape;523;p50"/>
          <p:cNvSpPr txBox="1"/>
          <p:nvPr>
            <p:ph idx="1" type="body"/>
          </p:nvPr>
        </p:nvSpPr>
        <p:spPr>
          <a:xfrm>
            <a:off x="311700" y="1152475"/>
            <a:ext cx="85206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The Idea is to go downhill according to the linear approximation of your function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But not too much as your approximation will not be true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This means updating each weight in proportional to the gradient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24" name="Google Shape;5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3425" y="3466025"/>
            <a:ext cx="34671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/>
          <p:nvPr/>
        </p:nvSpPr>
        <p:spPr>
          <a:xfrm>
            <a:off x="5389400" y="3600450"/>
            <a:ext cx="452100" cy="639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50"/>
          <p:cNvCxnSpPr>
            <a:stCxn id="525" idx="5"/>
            <a:endCxn id="527" idx="1"/>
          </p:cNvCxnSpPr>
          <p:nvPr/>
        </p:nvCxnSpPr>
        <p:spPr>
          <a:xfrm>
            <a:off x="5775291" y="4146383"/>
            <a:ext cx="661800" cy="49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7" name="Google Shape;527;p50"/>
          <p:cNvSpPr txBox="1"/>
          <p:nvPr/>
        </p:nvSpPr>
        <p:spPr>
          <a:xfrm>
            <a:off x="6437099" y="4491075"/>
            <a:ext cx="2845800" cy="300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 Rate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to compute gradients - Backpropagation</a:t>
            </a:r>
            <a:endParaRPr/>
          </a:p>
        </p:txBody>
      </p:sp>
      <p:sp>
        <p:nvSpPr>
          <p:cNvPr id="533" name="Google Shape;53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Numerically approximating gradients is too slow and computationally expensive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The neural network is a well defined mathematical function, we should be able to differentiate it and calculate the derivatives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This is also too tedious so we instead use an algorithm called backpropagation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Computational Graph</a:t>
            </a:r>
            <a:endParaRPr/>
          </a:p>
        </p:txBody>
      </p:sp>
      <p:sp>
        <p:nvSpPr>
          <p:cNvPr id="539" name="Google Shape;539;p52"/>
          <p:cNvSpPr txBox="1"/>
          <p:nvPr>
            <p:ph idx="1" type="body"/>
          </p:nvPr>
        </p:nvSpPr>
        <p:spPr>
          <a:xfrm>
            <a:off x="311700" y="2094275"/>
            <a:ext cx="8520600" cy="24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Consider this simple function, imagine that this is the cost function and we want to find the gradients with respect to the two weights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We will first build the computational graph that this function represents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40" name="Google Shape;54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Computational Graph</a:t>
            </a:r>
            <a:endParaRPr/>
          </a:p>
        </p:txBody>
      </p:sp>
      <p:pic>
        <p:nvPicPr>
          <p:cNvPr id="546" name="Google Shape;54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3"/>
          <p:cNvSpPr/>
          <p:nvPr/>
        </p:nvSpPr>
        <p:spPr>
          <a:xfrm>
            <a:off x="1250275" y="2478000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53"/>
          <p:cNvSpPr/>
          <p:nvPr/>
        </p:nvSpPr>
        <p:spPr>
          <a:xfrm>
            <a:off x="1300225" y="333737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53"/>
          <p:cNvSpPr/>
          <p:nvPr/>
        </p:nvSpPr>
        <p:spPr>
          <a:xfrm>
            <a:off x="1300225" y="409427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53"/>
          <p:cNvSpPr/>
          <p:nvPr/>
        </p:nvSpPr>
        <p:spPr>
          <a:xfrm>
            <a:off x="2537400" y="279497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53"/>
          <p:cNvSpPr/>
          <p:nvPr/>
        </p:nvSpPr>
        <p:spPr>
          <a:xfrm>
            <a:off x="2669300" y="359287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53"/>
          <p:cNvSpPr/>
          <p:nvPr/>
        </p:nvSpPr>
        <p:spPr>
          <a:xfrm>
            <a:off x="5153725" y="272515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53"/>
          <p:cNvSpPr/>
          <p:nvPr/>
        </p:nvSpPr>
        <p:spPr>
          <a:xfrm>
            <a:off x="6422950" y="272515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53"/>
          <p:cNvSpPr/>
          <p:nvPr/>
        </p:nvSpPr>
        <p:spPr>
          <a:xfrm>
            <a:off x="5153725" y="39055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53"/>
          <p:cNvSpPr/>
          <p:nvPr/>
        </p:nvSpPr>
        <p:spPr>
          <a:xfrm>
            <a:off x="6535300" y="39055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53"/>
          <p:cNvSpPr txBox="1"/>
          <p:nvPr/>
        </p:nvSpPr>
        <p:spPr>
          <a:xfrm>
            <a:off x="6535300" y="39320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141" name="Google Shape;141;p27"/>
          <p:cNvGraphicFramePr/>
          <p:nvPr/>
        </p:nvGraphicFramePr>
        <p:xfrm>
          <a:off x="933825" y="17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  <a:gridCol w="872675"/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27"/>
          <p:cNvSpPr/>
          <p:nvPr/>
        </p:nvSpPr>
        <p:spPr>
          <a:xfrm>
            <a:off x="801000" y="167012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 rot="10800000">
            <a:off x="3400600" y="167012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4098925" y="17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27"/>
          <p:cNvSpPr/>
          <p:nvPr/>
        </p:nvSpPr>
        <p:spPr>
          <a:xfrm>
            <a:off x="4098925" y="167012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 rot="10800000">
            <a:off x="4653900" y="167012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5286950" y="2719300"/>
            <a:ext cx="686400" cy="501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6474700" y="17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18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27"/>
          <p:cNvSpPr/>
          <p:nvPr/>
        </p:nvSpPr>
        <p:spPr>
          <a:xfrm>
            <a:off x="6474700" y="167012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 rot="10800000">
            <a:off x="7029675" y="167012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Computational Graph</a:t>
            </a:r>
            <a:endParaRPr/>
          </a:p>
        </p:txBody>
      </p:sp>
      <p:pic>
        <p:nvPicPr>
          <p:cNvPr id="562" name="Google Shape;56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4"/>
          <p:cNvSpPr/>
          <p:nvPr/>
        </p:nvSpPr>
        <p:spPr>
          <a:xfrm>
            <a:off x="707250" y="224387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54"/>
          <p:cNvSpPr/>
          <p:nvPr/>
        </p:nvSpPr>
        <p:spPr>
          <a:xfrm>
            <a:off x="707250" y="365642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54"/>
          <p:cNvSpPr/>
          <p:nvPr/>
        </p:nvSpPr>
        <p:spPr>
          <a:xfrm>
            <a:off x="4572000" y="419592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54"/>
          <p:cNvSpPr/>
          <p:nvPr/>
        </p:nvSpPr>
        <p:spPr>
          <a:xfrm>
            <a:off x="707250" y="302867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54"/>
          <p:cNvSpPr/>
          <p:nvPr/>
        </p:nvSpPr>
        <p:spPr>
          <a:xfrm>
            <a:off x="707250" y="444262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54"/>
          <p:cNvSpPr/>
          <p:nvPr/>
        </p:nvSpPr>
        <p:spPr>
          <a:xfrm>
            <a:off x="4572000" y="32492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54"/>
          <p:cNvSpPr/>
          <p:nvPr/>
        </p:nvSpPr>
        <p:spPr>
          <a:xfrm>
            <a:off x="2529475" y="257175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54"/>
          <p:cNvSpPr/>
          <p:nvPr/>
        </p:nvSpPr>
        <p:spPr>
          <a:xfrm>
            <a:off x="2529475" y="391370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54"/>
          <p:cNvSpPr/>
          <p:nvPr/>
        </p:nvSpPr>
        <p:spPr>
          <a:xfrm>
            <a:off x="6464600" y="35658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54"/>
          <p:cNvSpPr txBox="1"/>
          <p:nvPr/>
        </p:nvSpPr>
        <p:spPr>
          <a:xfrm>
            <a:off x="6464600" y="35923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3" name="Google Shape;573;p54"/>
          <p:cNvCxnSpPr>
            <a:stCxn id="564" idx="3"/>
            <a:endCxn id="570" idx="1"/>
          </p:cNvCxnSpPr>
          <p:nvPr/>
        </p:nvCxnSpPr>
        <p:spPr>
          <a:xfrm>
            <a:off x="1188450" y="3851725"/>
            <a:ext cx="14115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4" name="Google Shape;574;p54"/>
          <p:cNvCxnSpPr>
            <a:stCxn id="567" idx="3"/>
            <a:endCxn id="570" idx="3"/>
          </p:cNvCxnSpPr>
          <p:nvPr/>
        </p:nvCxnSpPr>
        <p:spPr>
          <a:xfrm flipH="1" rot="10800000">
            <a:off x="1188450" y="4324425"/>
            <a:ext cx="14115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5" name="Google Shape;575;p54"/>
          <p:cNvCxnSpPr>
            <a:stCxn id="565" idx="3"/>
            <a:endCxn id="571" idx="3"/>
          </p:cNvCxnSpPr>
          <p:nvPr/>
        </p:nvCxnSpPr>
        <p:spPr>
          <a:xfrm flipH="1" rot="10800000">
            <a:off x="5053200" y="3976625"/>
            <a:ext cx="14820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54"/>
          <p:cNvCxnSpPr>
            <a:stCxn id="568" idx="6"/>
            <a:endCxn id="572" idx="1"/>
          </p:cNvCxnSpPr>
          <p:nvPr/>
        </p:nvCxnSpPr>
        <p:spPr>
          <a:xfrm>
            <a:off x="5053200" y="3489825"/>
            <a:ext cx="14115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54"/>
          <p:cNvCxnSpPr/>
          <p:nvPr/>
        </p:nvCxnSpPr>
        <p:spPr>
          <a:xfrm>
            <a:off x="6939600" y="3782875"/>
            <a:ext cx="97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8" name="Google Shape;578;p54"/>
          <p:cNvCxnSpPr>
            <a:endCxn id="569" idx="1"/>
          </p:cNvCxnSpPr>
          <p:nvPr/>
        </p:nvCxnSpPr>
        <p:spPr>
          <a:xfrm>
            <a:off x="1188445" y="2439120"/>
            <a:ext cx="14115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9" name="Google Shape;579;p54"/>
          <p:cNvCxnSpPr>
            <a:endCxn id="569" idx="3"/>
          </p:cNvCxnSpPr>
          <p:nvPr/>
        </p:nvCxnSpPr>
        <p:spPr>
          <a:xfrm flipH="1" rot="10800000">
            <a:off x="1188445" y="2982480"/>
            <a:ext cx="14115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0" name="Google Shape;580;p54"/>
          <p:cNvCxnSpPr>
            <a:endCxn id="568" idx="1"/>
          </p:cNvCxnSpPr>
          <p:nvPr/>
        </p:nvCxnSpPr>
        <p:spPr>
          <a:xfrm>
            <a:off x="3010770" y="2812395"/>
            <a:ext cx="163170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p54"/>
          <p:cNvCxnSpPr>
            <a:stCxn id="570" idx="6"/>
            <a:endCxn id="568" idx="3"/>
          </p:cNvCxnSpPr>
          <p:nvPr/>
        </p:nvCxnSpPr>
        <p:spPr>
          <a:xfrm flipH="1" rot="10800000">
            <a:off x="3010675" y="3659900"/>
            <a:ext cx="16317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2" name="Google Shape;582;p54"/>
          <p:cNvSpPr txBox="1"/>
          <p:nvPr/>
        </p:nvSpPr>
        <p:spPr>
          <a:xfrm>
            <a:off x="8063700" y="3478525"/>
            <a:ext cx="768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sp>
        <p:nvSpPr>
          <p:cNvPr id="588" name="Google Shape;588;p55"/>
          <p:cNvSpPr txBox="1"/>
          <p:nvPr>
            <p:ph idx="1" type="body"/>
          </p:nvPr>
        </p:nvSpPr>
        <p:spPr>
          <a:xfrm>
            <a:off x="366875" y="1017725"/>
            <a:ext cx="8520600" cy="3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Key to </a:t>
            </a:r>
            <a:r>
              <a:rPr lang="en" sz="2400">
                <a:solidFill>
                  <a:srgbClr val="000000"/>
                </a:solidFill>
              </a:rPr>
              <a:t>remember</a:t>
            </a:r>
            <a:r>
              <a:rPr lang="en" sz="2400">
                <a:solidFill>
                  <a:srgbClr val="000000"/>
                </a:solidFill>
              </a:rPr>
              <a:t>: T</a:t>
            </a:r>
            <a:r>
              <a:rPr lang="en" sz="2400">
                <a:solidFill>
                  <a:srgbClr val="000000"/>
                </a:solidFill>
              </a:rPr>
              <a:t>ransforming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input</a:t>
            </a:r>
            <a:r>
              <a:rPr lang="en" sz="2400">
                <a:solidFill>
                  <a:srgbClr val="000000"/>
                </a:solidFill>
              </a:rPr>
              <a:t> X through a model with linear and non-linear transformation to get a output.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Each </a:t>
            </a:r>
            <a:r>
              <a:rPr lang="en" sz="1500">
                <a:solidFill>
                  <a:srgbClr val="00FF00"/>
                </a:solidFill>
              </a:rPr>
              <a:t>Circle </a:t>
            </a:r>
            <a:r>
              <a:rPr lang="en" sz="1500">
                <a:solidFill>
                  <a:srgbClr val="000000"/>
                </a:solidFill>
              </a:rPr>
              <a:t>represents a computational operation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Each </a:t>
            </a:r>
            <a:r>
              <a:rPr b="1" lang="en" sz="1500">
                <a:solidFill>
                  <a:srgbClr val="000000"/>
                </a:solidFill>
              </a:rPr>
              <a:t>arrow </a:t>
            </a:r>
            <a:r>
              <a:rPr lang="en" sz="1500">
                <a:solidFill>
                  <a:srgbClr val="000000"/>
                </a:solidFill>
              </a:rPr>
              <a:t>is an intermediate quantity that is computed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Each box contains some value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FF9900"/>
                </a:solidFill>
              </a:rPr>
              <a:t>Orange </a:t>
            </a:r>
            <a:r>
              <a:rPr lang="en" sz="1500">
                <a:solidFill>
                  <a:srgbClr val="000000"/>
                </a:solidFill>
              </a:rPr>
              <a:t>boxes are inputs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FF"/>
                </a:solidFill>
              </a:rPr>
              <a:t>Blue </a:t>
            </a:r>
            <a:r>
              <a:rPr lang="en" sz="1500">
                <a:solidFill>
                  <a:srgbClr val="000000"/>
                </a:solidFill>
              </a:rPr>
              <a:t>boxes are parameters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Compute the inputs to an operation first then apply the operation to compute its output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sp>
        <p:nvSpPr>
          <p:cNvPr id="594" name="Google Shape;594;p56"/>
          <p:cNvSpPr/>
          <p:nvPr/>
        </p:nvSpPr>
        <p:spPr>
          <a:xfrm>
            <a:off x="3616850" y="1991800"/>
            <a:ext cx="1731600" cy="1731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Google Shape;595;p56"/>
          <p:cNvCxnSpPr>
            <a:endCxn id="594" idx="1"/>
          </p:cNvCxnSpPr>
          <p:nvPr/>
        </p:nvCxnSpPr>
        <p:spPr>
          <a:xfrm>
            <a:off x="2059337" y="1797187"/>
            <a:ext cx="1811100" cy="448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6" name="Google Shape;596;p56"/>
          <p:cNvCxnSpPr>
            <a:stCxn id="594" idx="6"/>
          </p:cNvCxnSpPr>
          <p:nvPr/>
        </p:nvCxnSpPr>
        <p:spPr>
          <a:xfrm>
            <a:off x="5348450" y="2857600"/>
            <a:ext cx="1557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7" name="Google Shape;597;p56"/>
          <p:cNvCxnSpPr>
            <a:endCxn id="594" idx="3"/>
          </p:cNvCxnSpPr>
          <p:nvPr/>
        </p:nvCxnSpPr>
        <p:spPr>
          <a:xfrm flipH="1" rot="10800000">
            <a:off x="2038937" y="3469813"/>
            <a:ext cx="1831500" cy="448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8" name="Google Shape;598;p56"/>
          <p:cNvSpPr txBox="1"/>
          <p:nvPr/>
        </p:nvSpPr>
        <p:spPr>
          <a:xfrm>
            <a:off x="2223400" y="199180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6"/>
          <p:cNvSpPr txBox="1"/>
          <p:nvPr/>
        </p:nvSpPr>
        <p:spPr>
          <a:xfrm>
            <a:off x="2304075" y="3989725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6"/>
          <p:cNvSpPr txBox="1"/>
          <p:nvPr/>
        </p:nvSpPr>
        <p:spPr>
          <a:xfrm>
            <a:off x="6155300" y="310725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sp>
        <p:nvSpPr>
          <p:cNvPr id="606" name="Google Shape;606;p57"/>
          <p:cNvSpPr/>
          <p:nvPr/>
        </p:nvSpPr>
        <p:spPr>
          <a:xfrm>
            <a:off x="3616850" y="1991800"/>
            <a:ext cx="1731600" cy="1731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57"/>
          <p:cNvCxnSpPr>
            <a:endCxn id="606" idx="1"/>
          </p:cNvCxnSpPr>
          <p:nvPr/>
        </p:nvCxnSpPr>
        <p:spPr>
          <a:xfrm>
            <a:off x="2059337" y="1797187"/>
            <a:ext cx="1811100" cy="448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p57"/>
          <p:cNvCxnSpPr>
            <a:stCxn id="606" idx="6"/>
          </p:cNvCxnSpPr>
          <p:nvPr/>
        </p:nvCxnSpPr>
        <p:spPr>
          <a:xfrm>
            <a:off x="5348450" y="2857600"/>
            <a:ext cx="1557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Google Shape;609;p57"/>
          <p:cNvCxnSpPr>
            <a:endCxn id="606" idx="3"/>
          </p:cNvCxnSpPr>
          <p:nvPr/>
        </p:nvCxnSpPr>
        <p:spPr>
          <a:xfrm flipH="1" rot="10800000">
            <a:off x="2038937" y="3469813"/>
            <a:ext cx="1831500" cy="448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0" name="Google Shape;610;p57"/>
          <p:cNvSpPr txBox="1"/>
          <p:nvPr/>
        </p:nvSpPr>
        <p:spPr>
          <a:xfrm>
            <a:off x="2223400" y="199180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7"/>
          <p:cNvSpPr txBox="1"/>
          <p:nvPr/>
        </p:nvSpPr>
        <p:spPr>
          <a:xfrm>
            <a:off x="2304075" y="3989725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7"/>
          <p:cNvSpPr txBox="1"/>
          <p:nvPr/>
        </p:nvSpPr>
        <p:spPr>
          <a:xfrm>
            <a:off x="6155300" y="3107250"/>
            <a:ext cx="83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pic>
        <p:nvPicPr>
          <p:cNvPr id="618" name="Google Shape;61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8"/>
          <p:cNvSpPr/>
          <p:nvPr/>
        </p:nvSpPr>
        <p:spPr>
          <a:xfrm>
            <a:off x="707250" y="224387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58"/>
          <p:cNvSpPr/>
          <p:nvPr/>
        </p:nvSpPr>
        <p:spPr>
          <a:xfrm>
            <a:off x="707250" y="365642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58"/>
          <p:cNvSpPr/>
          <p:nvPr/>
        </p:nvSpPr>
        <p:spPr>
          <a:xfrm>
            <a:off x="4572000" y="419592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58"/>
          <p:cNvSpPr/>
          <p:nvPr/>
        </p:nvSpPr>
        <p:spPr>
          <a:xfrm>
            <a:off x="707250" y="302867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58"/>
          <p:cNvSpPr/>
          <p:nvPr/>
        </p:nvSpPr>
        <p:spPr>
          <a:xfrm>
            <a:off x="707250" y="444262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58"/>
          <p:cNvSpPr/>
          <p:nvPr/>
        </p:nvSpPr>
        <p:spPr>
          <a:xfrm>
            <a:off x="4572000" y="32492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58"/>
          <p:cNvSpPr/>
          <p:nvPr/>
        </p:nvSpPr>
        <p:spPr>
          <a:xfrm>
            <a:off x="2529475" y="257175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58"/>
          <p:cNvSpPr/>
          <p:nvPr/>
        </p:nvSpPr>
        <p:spPr>
          <a:xfrm>
            <a:off x="2529475" y="391370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58"/>
          <p:cNvSpPr/>
          <p:nvPr/>
        </p:nvSpPr>
        <p:spPr>
          <a:xfrm>
            <a:off x="6464600" y="35658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58"/>
          <p:cNvSpPr txBox="1"/>
          <p:nvPr/>
        </p:nvSpPr>
        <p:spPr>
          <a:xfrm>
            <a:off x="6464600" y="35923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9" name="Google Shape;629;p58"/>
          <p:cNvCxnSpPr>
            <a:stCxn id="620" idx="3"/>
            <a:endCxn id="626" idx="1"/>
          </p:cNvCxnSpPr>
          <p:nvPr/>
        </p:nvCxnSpPr>
        <p:spPr>
          <a:xfrm>
            <a:off x="1188450" y="3851725"/>
            <a:ext cx="14115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0" name="Google Shape;630;p58"/>
          <p:cNvCxnSpPr>
            <a:stCxn id="623" idx="3"/>
            <a:endCxn id="626" idx="3"/>
          </p:cNvCxnSpPr>
          <p:nvPr/>
        </p:nvCxnSpPr>
        <p:spPr>
          <a:xfrm flipH="1" rot="10800000">
            <a:off x="1188450" y="4324425"/>
            <a:ext cx="14115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1" name="Google Shape;631;p58"/>
          <p:cNvCxnSpPr>
            <a:stCxn id="621" idx="3"/>
            <a:endCxn id="627" idx="3"/>
          </p:cNvCxnSpPr>
          <p:nvPr/>
        </p:nvCxnSpPr>
        <p:spPr>
          <a:xfrm flipH="1" rot="10800000">
            <a:off x="5053200" y="3976625"/>
            <a:ext cx="14820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p58"/>
          <p:cNvCxnSpPr>
            <a:stCxn id="624" idx="6"/>
            <a:endCxn id="628" idx="1"/>
          </p:cNvCxnSpPr>
          <p:nvPr/>
        </p:nvCxnSpPr>
        <p:spPr>
          <a:xfrm>
            <a:off x="5053200" y="3489825"/>
            <a:ext cx="14115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3" name="Google Shape;633;p58"/>
          <p:cNvCxnSpPr/>
          <p:nvPr/>
        </p:nvCxnSpPr>
        <p:spPr>
          <a:xfrm>
            <a:off x="6939600" y="3782875"/>
            <a:ext cx="97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4" name="Google Shape;634;p58"/>
          <p:cNvCxnSpPr>
            <a:endCxn id="625" idx="1"/>
          </p:cNvCxnSpPr>
          <p:nvPr/>
        </p:nvCxnSpPr>
        <p:spPr>
          <a:xfrm>
            <a:off x="1188445" y="2439120"/>
            <a:ext cx="14115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58"/>
          <p:cNvCxnSpPr>
            <a:endCxn id="625" idx="3"/>
          </p:cNvCxnSpPr>
          <p:nvPr/>
        </p:nvCxnSpPr>
        <p:spPr>
          <a:xfrm flipH="1" rot="10800000">
            <a:off x="1188445" y="2982480"/>
            <a:ext cx="14115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6" name="Google Shape;636;p58"/>
          <p:cNvCxnSpPr>
            <a:endCxn id="624" idx="1"/>
          </p:cNvCxnSpPr>
          <p:nvPr/>
        </p:nvCxnSpPr>
        <p:spPr>
          <a:xfrm>
            <a:off x="3010770" y="2812395"/>
            <a:ext cx="163170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7" name="Google Shape;637;p58"/>
          <p:cNvCxnSpPr>
            <a:stCxn id="626" idx="6"/>
            <a:endCxn id="624" idx="3"/>
          </p:cNvCxnSpPr>
          <p:nvPr/>
        </p:nvCxnSpPr>
        <p:spPr>
          <a:xfrm flipH="1" rot="10800000">
            <a:off x="3010675" y="3659900"/>
            <a:ext cx="16317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8" name="Google Shape;638;p58"/>
          <p:cNvSpPr txBox="1"/>
          <p:nvPr/>
        </p:nvSpPr>
        <p:spPr>
          <a:xfrm>
            <a:off x="8063700" y="3478525"/>
            <a:ext cx="768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58"/>
          <p:cNvSpPr txBox="1"/>
          <p:nvPr/>
        </p:nvSpPr>
        <p:spPr>
          <a:xfrm>
            <a:off x="1598375" y="25143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8"/>
          <p:cNvSpPr txBox="1"/>
          <p:nvPr/>
        </p:nvSpPr>
        <p:spPr>
          <a:xfrm>
            <a:off x="1598375" y="32163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8"/>
          <p:cNvSpPr txBox="1"/>
          <p:nvPr/>
        </p:nvSpPr>
        <p:spPr>
          <a:xfrm>
            <a:off x="1674475" y="39766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8"/>
          <p:cNvSpPr txBox="1"/>
          <p:nvPr/>
        </p:nvSpPr>
        <p:spPr>
          <a:xfrm>
            <a:off x="1709700" y="461177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8"/>
          <p:cNvSpPr txBox="1"/>
          <p:nvPr/>
        </p:nvSpPr>
        <p:spPr>
          <a:xfrm>
            <a:off x="3501475" y="30672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8"/>
          <p:cNvSpPr txBox="1"/>
          <p:nvPr/>
        </p:nvSpPr>
        <p:spPr>
          <a:xfrm>
            <a:off x="3496663" y="40470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8"/>
          <p:cNvSpPr txBox="1"/>
          <p:nvPr/>
        </p:nvSpPr>
        <p:spPr>
          <a:xfrm>
            <a:off x="5574388" y="36261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5609688" y="43244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7240800" y="3913700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 propagation</a:t>
            </a:r>
            <a:endParaRPr/>
          </a:p>
        </p:txBody>
      </p:sp>
      <p:sp>
        <p:nvSpPr>
          <p:cNvPr id="653" name="Google Shape;65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Key to remember: training networks based on current output and true Y, optimizing parameters to minimize loss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The numbers flow backwards along the arrows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At each arrow the quantity represents the gradient of some final function with respect to the quantity at that arrow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 propagation</a:t>
            </a:r>
            <a:endParaRPr/>
          </a:p>
        </p:txBody>
      </p:sp>
      <p:sp>
        <p:nvSpPr>
          <p:cNvPr id="659" name="Google Shape;659;p60"/>
          <p:cNvSpPr/>
          <p:nvPr/>
        </p:nvSpPr>
        <p:spPr>
          <a:xfrm>
            <a:off x="3616850" y="1991800"/>
            <a:ext cx="1731600" cy="1731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p60"/>
          <p:cNvCxnSpPr>
            <a:endCxn id="659" idx="1"/>
          </p:cNvCxnSpPr>
          <p:nvPr/>
        </p:nvCxnSpPr>
        <p:spPr>
          <a:xfrm>
            <a:off x="2059337" y="1797187"/>
            <a:ext cx="1811100" cy="448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1" name="Google Shape;661;p60"/>
          <p:cNvCxnSpPr>
            <a:stCxn id="659" idx="6"/>
          </p:cNvCxnSpPr>
          <p:nvPr/>
        </p:nvCxnSpPr>
        <p:spPr>
          <a:xfrm>
            <a:off x="5348450" y="2857600"/>
            <a:ext cx="1557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2" name="Google Shape;662;p60"/>
          <p:cNvCxnSpPr>
            <a:endCxn id="659" idx="3"/>
          </p:cNvCxnSpPr>
          <p:nvPr/>
        </p:nvCxnSpPr>
        <p:spPr>
          <a:xfrm flipH="1" rot="10800000">
            <a:off x="2038937" y="3469813"/>
            <a:ext cx="1831500" cy="448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3" name="Google Shape;663;p60"/>
          <p:cNvSpPr txBox="1"/>
          <p:nvPr/>
        </p:nvSpPr>
        <p:spPr>
          <a:xfrm>
            <a:off x="2223400" y="199180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0"/>
          <p:cNvSpPr txBox="1"/>
          <p:nvPr/>
        </p:nvSpPr>
        <p:spPr>
          <a:xfrm>
            <a:off x="2304075" y="3989725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0"/>
          <p:cNvSpPr txBox="1"/>
          <p:nvPr/>
        </p:nvSpPr>
        <p:spPr>
          <a:xfrm>
            <a:off x="6155300" y="310725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60"/>
          <p:cNvCxnSpPr/>
          <p:nvPr/>
        </p:nvCxnSpPr>
        <p:spPr>
          <a:xfrm rot="10800000">
            <a:off x="5481675" y="2504175"/>
            <a:ext cx="1280700" cy="1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7" name="Google Shape;667;p60"/>
          <p:cNvSpPr txBox="1"/>
          <p:nvPr/>
        </p:nvSpPr>
        <p:spPr>
          <a:xfrm>
            <a:off x="6198925" y="1776138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rot="10800000">
            <a:off x="2213050" y="1489900"/>
            <a:ext cx="1649700" cy="43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9" name="Google Shape;669;p60"/>
          <p:cNvSpPr txBox="1"/>
          <p:nvPr/>
        </p:nvSpPr>
        <p:spPr>
          <a:xfrm>
            <a:off x="2838100" y="1017713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p60"/>
          <p:cNvCxnSpPr/>
          <p:nvPr/>
        </p:nvCxnSpPr>
        <p:spPr>
          <a:xfrm flipH="1">
            <a:off x="2059525" y="3211100"/>
            <a:ext cx="1485600" cy="35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1" name="Google Shape;671;p60"/>
          <p:cNvSpPr txBox="1"/>
          <p:nvPr/>
        </p:nvSpPr>
        <p:spPr>
          <a:xfrm>
            <a:off x="2571775" y="2629138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750" y="1602163"/>
            <a:ext cx="476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0450" y="958975"/>
            <a:ext cx="476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9100" y="2941151"/>
            <a:ext cx="4762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1"/>
          <p:cNvSpPr txBox="1"/>
          <p:nvPr>
            <p:ph type="title"/>
          </p:nvPr>
        </p:nvSpPr>
        <p:spPr>
          <a:xfrm>
            <a:off x="311700" y="28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algorithm in details =&gt; CS 230</a:t>
            </a:r>
            <a:endParaRPr/>
          </a:p>
        </p:txBody>
      </p:sp>
      <p:sp>
        <p:nvSpPr>
          <p:cNvPr id="680" name="Google Shape;68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23" y="936475"/>
            <a:ext cx="8056401" cy="39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pic>
        <p:nvPicPr>
          <p:cNvPr id="687" name="Google Shape;68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62"/>
          <p:cNvSpPr/>
          <p:nvPr/>
        </p:nvSpPr>
        <p:spPr>
          <a:xfrm>
            <a:off x="707250" y="224387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62"/>
          <p:cNvSpPr/>
          <p:nvPr/>
        </p:nvSpPr>
        <p:spPr>
          <a:xfrm>
            <a:off x="707250" y="365642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62"/>
          <p:cNvSpPr/>
          <p:nvPr/>
        </p:nvSpPr>
        <p:spPr>
          <a:xfrm>
            <a:off x="4572000" y="419592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62"/>
          <p:cNvSpPr/>
          <p:nvPr/>
        </p:nvSpPr>
        <p:spPr>
          <a:xfrm>
            <a:off x="707250" y="302867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62"/>
          <p:cNvSpPr/>
          <p:nvPr/>
        </p:nvSpPr>
        <p:spPr>
          <a:xfrm>
            <a:off x="707250" y="444262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62"/>
          <p:cNvSpPr/>
          <p:nvPr/>
        </p:nvSpPr>
        <p:spPr>
          <a:xfrm>
            <a:off x="4572000" y="32492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62"/>
          <p:cNvSpPr/>
          <p:nvPr/>
        </p:nvSpPr>
        <p:spPr>
          <a:xfrm>
            <a:off x="2529475" y="257175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62"/>
          <p:cNvSpPr/>
          <p:nvPr/>
        </p:nvSpPr>
        <p:spPr>
          <a:xfrm>
            <a:off x="2529475" y="391370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62"/>
          <p:cNvSpPr/>
          <p:nvPr/>
        </p:nvSpPr>
        <p:spPr>
          <a:xfrm>
            <a:off x="6464600" y="35658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62"/>
          <p:cNvSpPr txBox="1"/>
          <p:nvPr/>
        </p:nvSpPr>
        <p:spPr>
          <a:xfrm>
            <a:off x="6464600" y="35923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8" name="Google Shape;698;p62"/>
          <p:cNvCxnSpPr>
            <a:stCxn id="689" idx="3"/>
            <a:endCxn id="695" idx="1"/>
          </p:cNvCxnSpPr>
          <p:nvPr/>
        </p:nvCxnSpPr>
        <p:spPr>
          <a:xfrm>
            <a:off x="1188450" y="3851725"/>
            <a:ext cx="14115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p62"/>
          <p:cNvCxnSpPr>
            <a:stCxn id="692" idx="3"/>
            <a:endCxn id="695" idx="3"/>
          </p:cNvCxnSpPr>
          <p:nvPr/>
        </p:nvCxnSpPr>
        <p:spPr>
          <a:xfrm flipH="1" rot="10800000">
            <a:off x="1188450" y="4324425"/>
            <a:ext cx="14115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0" name="Google Shape;700;p62"/>
          <p:cNvCxnSpPr>
            <a:stCxn id="690" idx="3"/>
            <a:endCxn id="696" idx="3"/>
          </p:cNvCxnSpPr>
          <p:nvPr/>
        </p:nvCxnSpPr>
        <p:spPr>
          <a:xfrm flipH="1" rot="10800000">
            <a:off x="5053200" y="3976625"/>
            <a:ext cx="14820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62"/>
          <p:cNvCxnSpPr>
            <a:stCxn id="693" idx="6"/>
            <a:endCxn id="697" idx="1"/>
          </p:cNvCxnSpPr>
          <p:nvPr/>
        </p:nvCxnSpPr>
        <p:spPr>
          <a:xfrm>
            <a:off x="5053200" y="3489825"/>
            <a:ext cx="14115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2" name="Google Shape;702;p62"/>
          <p:cNvCxnSpPr/>
          <p:nvPr/>
        </p:nvCxnSpPr>
        <p:spPr>
          <a:xfrm>
            <a:off x="6939600" y="3782875"/>
            <a:ext cx="97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3" name="Google Shape;703;p62"/>
          <p:cNvCxnSpPr>
            <a:endCxn id="694" idx="1"/>
          </p:cNvCxnSpPr>
          <p:nvPr/>
        </p:nvCxnSpPr>
        <p:spPr>
          <a:xfrm>
            <a:off x="1188445" y="2439120"/>
            <a:ext cx="14115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4" name="Google Shape;704;p62"/>
          <p:cNvCxnSpPr>
            <a:endCxn id="694" idx="3"/>
          </p:cNvCxnSpPr>
          <p:nvPr/>
        </p:nvCxnSpPr>
        <p:spPr>
          <a:xfrm flipH="1" rot="10800000">
            <a:off x="1188445" y="2982480"/>
            <a:ext cx="14115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5" name="Google Shape;705;p62"/>
          <p:cNvCxnSpPr>
            <a:endCxn id="693" idx="1"/>
          </p:cNvCxnSpPr>
          <p:nvPr/>
        </p:nvCxnSpPr>
        <p:spPr>
          <a:xfrm>
            <a:off x="3010770" y="2812395"/>
            <a:ext cx="163170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6" name="Google Shape;706;p62"/>
          <p:cNvCxnSpPr>
            <a:stCxn id="695" idx="6"/>
            <a:endCxn id="693" idx="3"/>
          </p:cNvCxnSpPr>
          <p:nvPr/>
        </p:nvCxnSpPr>
        <p:spPr>
          <a:xfrm flipH="1" rot="10800000">
            <a:off x="3010675" y="3659900"/>
            <a:ext cx="16317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7" name="Google Shape;707;p62"/>
          <p:cNvSpPr txBox="1"/>
          <p:nvPr/>
        </p:nvSpPr>
        <p:spPr>
          <a:xfrm>
            <a:off x="8063700" y="3478525"/>
            <a:ext cx="768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62"/>
          <p:cNvSpPr txBox="1"/>
          <p:nvPr/>
        </p:nvSpPr>
        <p:spPr>
          <a:xfrm>
            <a:off x="1598375" y="25143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62"/>
          <p:cNvSpPr txBox="1"/>
          <p:nvPr/>
        </p:nvSpPr>
        <p:spPr>
          <a:xfrm>
            <a:off x="1598375" y="32163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62"/>
          <p:cNvSpPr txBox="1"/>
          <p:nvPr/>
        </p:nvSpPr>
        <p:spPr>
          <a:xfrm>
            <a:off x="1674475" y="39766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2"/>
          <p:cNvSpPr txBox="1"/>
          <p:nvPr/>
        </p:nvSpPr>
        <p:spPr>
          <a:xfrm>
            <a:off x="1709700" y="461177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2"/>
          <p:cNvSpPr txBox="1"/>
          <p:nvPr/>
        </p:nvSpPr>
        <p:spPr>
          <a:xfrm>
            <a:off x="3501475" y="30672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2"/>
          <p:cNvSpPr txBox="1"/>
          <p:nvPr/>
        </p:nvSpPr>
        <p:spPr>
          <a:xfrm>
            <a:off x="3496663" y="40470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2"/>
          <p:cNvSpPr txBox="1"/>
          <p:nvPr/>
        </p:nvSpPr>
        <p:spPr>
          <a:xfrm>
            <a:off x="5574388" y="36261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2"/>
          <p:cNvSpPr txBox="1"/>
          <p:nvPr/>
        </p:nvSpPr>
        <p:spPr>
          <a:xfrm>
            <a:off x="5609688" y="43244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2"/>
          <p:cNvSpPr txBox="1"/>
          <p:nvPr/>
        </p:nvSpPr>
        <p:spPr>
          <a:xfrm>
            <a:off x="7240800" y="3913700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 propagation</a:t>
            </a:r>
            <a:endParaRPr/>
          </a:p>
        </p:txBody>
      </p:sp>
      <p:pic>
        <p:nvPicPr>
          <p:cNvPr id="722" name="Google Shape;72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3"/>
          <p:cNvSpPr/>
          <p:nvPr/>
        </p:nvSpPr>
        <p:spPr>
          <a:xfrm>
            <a:off x="707250" y="224387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63"/>
          <p:cNvSpPr/>
          <p:nvPr/>
        </p:nvSpPr>
        <p:spPr>
          <a:xfrm>
            <a:off x="707250" y="365642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5" name="Google Shape;725;p63"/>
          <p:cNvSpPr/>
          <p:nvPr/>
        </p:nvSpPr>
        <p:spPr>
          <a:xfrm>
            <a:off x="4572000" y="4195925"/>
            <a:ext cx="481200" cy="39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63"/>
          <p:cNvSpPr/>
          <p:nvPr/>
        </p:nvSpPr>
        <p:spPr>
          <a:xfrm>
            <a:off x="707250" y="302867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63"/>
          <p:cNvSpPr/>
          <p:nvPr/>
        </p:nvSpPr>
        <p:spPr>
          <a:xfrm>
            <a:off x="707250" y="4442625"/>
            <a:ext cx="481200" cy="39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63"/>
          <p:cNvSpPr/>
          <p:nvPr/>
        </p:nvSpPr>
        <p:spPr>
          <a:xfrm>
            <a:off x="4572000" y="32492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63"/>
          <p:cNvSpPr/>
          <p:nvPr/>
        </p:nvSpPr>
        <p:spPr>
          <a:xfrm>
            <a:off x="2529475" y="257175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63"/>
          <p:cNvSpPr/>
          <p:nvPr/>
        </p:nvSpPr>
        <p:spPr>
          <a:xfrm>
            <a:off x="2529475" y="3913700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63"/>
          <p:cNvSpPr/>
          <p:nvPr/>
        </p:nvSpPr>
        <p:spPr>
          <a:xfrm>
            <a:off x="6464600" y="3565825"/>
            <a:ext cx="481200" cy="481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63"/>
          <p:cNvSpPr txBox="1"/>
          <p:nvPr/>
        </p:nvSpPr>
        <p:spPr>
          <a:xfrm>
            <a:off x="6464600" y="35923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3" name="Google Shape;733;p63"/>
          <p:cNvCxnSpPr>
            <a:stCxn id="724" idx="3"/>
            <a:endCxn id="730" idx="1"/>
          </p:cNvCxnSpPr>
          <p:nvPr/>
        </p:nvCxnSpPr>
        <p:spPr>
          <a:xfrm>
            <a:off x="1188450" y="3851725"/>
            <a:ext cx="1411500" cy="13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34" name="Google Shape;734;p63"/>
          <p:cNvCxnSpPr>
            <a:stCxn id="727" idx="3"/>
            <a:endCxn id="730" idx="3"/>
          </p:cNvCxnSpPr>
          <p:nvPr/>
        </p:nvCxnSpPr>
        <p:spPr>
          <a:xfrm flipH="1" rot="10800000">
            <a:off x="1188450" y="4324425"/>
            <a:ext cx="1411500" cy="31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35" name="Google Shape;735;p63"/>
          <p:cNvCxnSpPr>
            <a:stCxn id="725" idx="3"/>
            <a:endCxn id="731" idx="3"/>
          </p:cNvCxnSpPr>
          <p:nvPr/>
        </p:nvCxnSpPr>
        <p:spPr>
          <a:xfrm flipH="1" rot="10800000">
            <a:off x="5053200" y="3976625"/>
            <a:ext cx="1482000" cy="41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36" name="Google Shape;736;p63"/>
          <p:cNvCxnSpPr>
            <a:stCxn id="728" idx="6"/>
            <a:endCxn id="732" idx="1"/>
          </p:cNvCxnSpPr>
          <p:nvPr/>
        </p:nvCxnSpPr>
        <p:spPr>
          <a:xfrm>
            <a:off x="5053200" y="3489825"/>
            <a:ext cx="1411500" cy="22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37" name="Google Shape;737;p63"/>
          <p:cNvCxnSpPr/>
          <p:nvPr/>
        </p:nvCxnSpPr>
        <p:spPr>
          <a:xfrm>
            <a:off x="6939600" y="3782875"/>
            <a:ext cx="971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38" name="Google Shape;738;p63"/>
          <p:cNvCxnSpPr>
            <a:endCxn id="729" idx="1"/>
          </p:cNvCxnSpPr>
          <p:nvPr/>
        </p:nvCxnSpPr>
        <p:spPr>
          <a:xfrm>
            <a:off x="1188445" y="2439120"/>
            <a:ext cx="1411500" cy="20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39" name="Google Shape;739;p63"/>
          <p:cNvCxnSpPr>
            <a:endCxn id="729" idx="3"/>
          </p:cNvCxnSpPr>
          <p:nvPr/>
        </p:nvCxnSpPr>
        <p:spPr>
          <a:xfrm flipH="1" rot="10800000">
            <a:off x="1188445" y="2982480"/>
            <a:ext cx="1411500" cy="24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40" name="Google Shape;740;p63"/>
          <p:cNvCxnSpPr>
            <a:endCxn id="728" idx="1"/>
          </p:cNvCxnSpPr>
          <p:nvPr/>
        </p:nvCxnSpPr>
        <p:spPr>
          <a:xfrm>
            <a:off x="3010770" y="2812395"/>
            <a:ext cx="1631700" cy="50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41" name="Google Shape;741;p63"/>
          <p:cNvCxnSpPr>
            <a:stCxn id="730" idx="6"/>
            <a:endCxn id="728" idx="3"/>
          </p:cNvCxnSpPr>
          <p:nvPr/>
        </p:nvCxnSpPr>
        <p:spPr>
          <a:xfrm flipH="1" rot="10800000">
            <a:off x="3010675" y="3659900"/>
            <a:ext cx="1631700" cy="49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42" name="Google Shape;742;p63"/>
          <p:cNvSpPr txBox="1"/>
          <p:nvPr/>
        </p:nvSpPr>
        <p:spPr>
          <a:xfrm>
            <a:off x="8063700" y="3478525"/>
            <a:ext cx="768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63"/>
          <p:cNvSpPr txBox="1"/>
          <p:nvPr/>
        </p:nvSpPr>
        <p:spPr>
          <a:xfrm>
            <a:off x="1598375" y="25143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3"/>
          <p:cNvSpPr txBox="1"/>
          <p:nvPr/>
        </p:nvSpPr>
        <p:spPr>
          <a:xfrm>
            <a:off x="1598375" y="32163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3"/>
          <p:cNvSpPr txBox="1"/>
          <p:nvPr/>
        </p:nvSpPr>
        <p:spPr>
          <a:xfrm>
            <a:off x="1674475" y="39766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3"/>
          <p:cNvSpPr txBox="1"/>
          <p:nvPr/>
        </p:nvSpPr>
        <p:spPr>
          <a:xfrm>
            <a:off x="1709700" y="461177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3"/>
          <p:cNvSpPr txBox="1"/>
          <p:nvPr/>
        </p:nvSpPr>
        <p:spPr>
          <a:xfrm>
            <a:off x="3501475" y="30672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3"/>
          <p:cNvSpPr txBox="1"/>
          <p:nvPr/>
        </p:nvSpPr>
        <p:spPr>
          <a:xfrm>
            <a:off x="3496663" y="40470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3"/>
          <p:cNvSpPr txBox="1"/>
          <p:nvPr/>
        </p:nvSpPr>
        <p:spPr>
          <a:xfrm>
            <a:off x="5574388" y="36261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3"/>
          <p:cNvSpPr txBox="1"/>
          <p:nvPr/>
        </p:nvSpPr>
        <p:spPr>
          <a:xfrm>
            <a:off x="5609688" y="43244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3"/>
          <p:cNvSpPr txBox="1"/>
          <p:nvPr/>
        </p:nvSpPr>
        <p:spPr>
          <a:xfrm>
            <a:off x="7368400" y="336637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3"/>
          <p:cNvSpPr txBox="1"/>
          <p:nvPr/>
        </p:nvSpPr>
        <p:spPr>
          <a:xfrm>
            <a:off x="7393200" y="4066100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3"/>
          <p:cNvSpPr txBox="1"/>
          <p:nvPr/>
        </p:nvSpPr>
        <p:spPr>
          <a:xfrm>
            <a:off x="5609700" y="32163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3"/>
          <p:cNvSpPr txBox="1"/>
          <p:nvPr/>
        </p:nvSpPr>
        <p:spPr>
          <a:xfrm>
            <a:off x="5318875" y="39766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3"/>
          <p:cNvSpPr txBox="1"/>
          <p:nvPr/>
        </p:nvSpPr>
        <p:spPr>
          <a:xfrm>
            <a:off x="3642025" y="2726488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3"/>
          <p:cNvSpPr txBox="1"/>
          <p:nvPr/>
        </p:nvSpPr>
        <p:spPr>
          <a:xfrm>
            <a:off x="3401475" y="3659413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3"/>
          <p:cNvSpPr txBox="1"/>
          <p:nvPr/>
        </p:nvSpPr>
        <p:spPr>
          <a:xfrm>
            <a:off x="1598375" y="211277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3"/>
          <p:cNvSpPr txBox="1"/>
          <p:nvPr/>
        </p:nvSpPr>
        <p:spPr>
          <a:xfrm>
            <a:off x="1529125" y="28058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3"/>
          <p:cNvSpPr txBox="1"/>
          <p:nvPr/>
        </p:nvSpPr>
        <p:spPr>
          <a:xfrm>
            <a:off x="1709650" y="359647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3"/>
          <p:cNvSpPr txBox="1"/>
          <p:nvPr/>
        </p:nvSpPr>
        <p:spPr>
          <a:xfrm>
            <a:off x="1383650" y="4215875"/>
            <a:ext cx="369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</a:t>
            </a:r>
            <a:endParaRPr/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2108350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18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8"/>
          <p:cNvSpPr/>
          <p:nvPr/>
        </p:nvSpPr>
        <p:spPr>
          <a:xfrm>
            <a:off x="210835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 rot="10800000">
            <a:off x="26633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37639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-3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8"/>
          <p:cNvSpPr/>
          <p:nvPr/>
        </p:nvSpPr>
        <p:spPr>
          <a:xfrm>
            <a:off x="37639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 rot="10800000">
            <a:off x="4318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169625" y="2441900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</a:t>
            </a:r>
            <a:endParaRPr/>
          </a:p>
        </p:txBody>
      </p:sp>
      <p:graphicFrame>
        <p:nvGraphicFramePr>
          <p:cNvPr id="168" name="Google Shape;168;p29"/>
          <p:cNvGraphicFramePr/>
          <p:nvPr/>
        </p:nvGraphicFramePr>
        <p:xfrm>
          <a:off x="2108350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18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9"/>
          <p:cNvSpPr/>
          <p:nvPr/>
        </p:nvSpPr>
        <p:spPr>
          <a:xfrm>
            <a:off x="210835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/>
          <p:nvPr/>
        </p:nvSpPr>
        <p:spPr>
          <a:xfrm rot="10800000">
            <a:off x="26633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37639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-3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9"/>
          <p:cNvSpPr/>
          <p:nvPr/>
        </p:nvSpPr>
        <p:spPr>
          <a:xfrm>
            <a:off x="37639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/>
          <p:nvPr/>
        </p:nvSpPr>
        <p:spPr>
          <a:xfrm rot="10800000">
            <a:off x="4318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169625" y="2441900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1104025" y="2387725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698325" y="1476600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/>
          <p:nvPr/>
        </p:nvSpPr>
        <p:spPr>
          <a:xfrm flipH="1">
            <a:off x="4775275" y="1430725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</a:t>
            </a:r>
            <a:endParaRPr/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2108350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18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24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27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30"/>
          <p:cNvSpPr/>
          <p:nvPr/>
        </p:nvSpPr>
        <p:spPr>
          <a:xfrm>
            <a:off x="210835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/>
          <p:nvPr/>
        </p:nvSpPr>
        <p:spPr>
          <a:xfrm rot="10800000">
            <a:off x="26633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30"/>
          <p:cNvGraphicFramePr/>
          <p:nvPr/>
        </p:nvGraphicFramePr>
        <p:xfrm>
          <a:off x="3763925" y="1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/>
              </a:tblGrid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-3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cap="none" strike="noStrike"/>
                        <a:t>2</a:t>
                      </a:r>
                      <a:endParaRPr sz="3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30"/>
          <p:cNvSpPr/>
          <p:nvPr/>
        </p:nvSpPr>
        <p:spPr>
          <a:xfrm>
            <a:off x="3763925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 rot="10800000">
            <a:off x="4318900" y="1608775"/>
            <a:ext cx="317700" cy="24795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169625" y="2441900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104025" y="2387725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1698325" y="1476600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78700" y="2025150"/>
            <a:ext cx="990300" cy="1362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 flipH="1">
            <a:off x="4775275" y="1430725"/>
            <a:ext cx="317700" cy="2835600"/>
          </a:xfrm>
          <a:prstGeom prst="leftBracket">
            <a:avLst>
              <a:gd fmla="val 361032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0"/>
          <p:cNvCxnSpPr>
            <a:stCxn id="192" idx="5"/>
            <a:endCxn id="195" idx="1"/>
          </p:cNvCxnSpPr>
          <p:nvPr/>
        </p:nvCxnSpPr>
        <p:spPr>
          <a:xfrm>
            <a:off x="1623974" y="3187690"/>
            <a:ext cx="1285800" cy="150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30"/>
          <p:cNvSpPr txBox="1"/>
          <p:nvPr/>
        </p:nvSpPr>
        <p:spPr>
          <a:xfrm>
            <a:off x="2909850" y="4440625"/>
            <a:ext cx="3890100" cy="5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850" y="79361"/>
            <a:ext cx="6237375" cy="46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1452238" y="4757375"/>
            <a:ext cx="6012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https://en.wikipedia.org/wiki/Activation_function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253" y="803475"/>
            <a:ext cx="5561052" cy="353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100" y="852224"/>
            <a:ext cx="7389591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