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3" r:id="rId5"/>
    <p:sldId id="264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97B-0421-4D89-BD71-4A3C4FAE0CF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C181-C6B6-4411-BC22-4C0823CC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97B-0421-4D89-BD71-4A3C4FAE0CF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C181-C6B6-4411-BC22-4C0823CC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38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97B-0421-4D89-BD71-4A3C4FAE0CF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C181-C6B6-4411-BC22-4C0823CC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97B-0421-4D89-BD71-4A3C4FAE0CF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C181-C6B6-4411-BC22-4C0823CC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2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97B-0421-4D89-BD71-4A3C4FAE0CF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C181-C6B6-4411-BC22-4C0823CC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2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97B-0421-4D89-BD71-4A3C4FAE0CF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C181-C6B6-4411-BC22-4C0823CC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97B-0421-4D89-BD71-4A3C4FAE0CF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C181-C6B6-4411-BC22-4C0823CC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97B-0421-4D89-BD71-4A3C4FAE0CF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C181-C6B6-4411-BC22-4C0823CC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1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97B-0421-4D89-BD71-4A3C4FAE0CF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C181-C6B6-4411-BC22-4C0823CC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8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97B-0421-4D89-BD71-4A3C4FAE0CF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C181-C6B6-4411-BC22-4C0823CC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2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97B-0421-4D89-BD71-4A3C4FAE0CF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C181-C6B6-4411-BC22-4C0823CC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2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097B-0421-4D89-BD71-4A3C4FAE0CFC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AC181-C6B6-4411-BC22-4C0823CC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5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bot arm imag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29" y="2449301"/>
            <a:ext cx="5735271" cy="272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57022" y="5292973"/>
            <a:ext cx="483497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/>
              <a:t>스마트 로봇 공정 위험 인지 시스템</a:t>
            </a:r>
            <a:endParaRPr lang="ko-KR" altLang="en-US" sz="2300" dirty="0"/>
          </a:p>
        </p:txBody>
      </p:sp>
      <p:sp>
        <p:nvSpPr>
          <p:cNvPr id="5" name="직사각형 4"/>
          <p:cNvSpPr/>
          <p:nvPr/>
        </p:nvSpPr>
        <p:spPr>
          <a:xfrm>
            <a:off x="0" y="5094535"/>
            <a:ext cx="12192000" cy="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566911"/>
            <a:ext cx="12192000" cy="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381" y="9671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필요성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764198"/>
            <a:ext cx="7258050" cy="5962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760" y="1843454"/>
            <a:ext cx="2752725" cy="3505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81680" y="5207981"/>
            <a:ext cx="316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&lt;2014 </a:t>
            </a:r>
            <a:r>
              <a:rPr lang="ko-KR" altLang="en-US" sz="1200" dirty="0" smtClean="0"/>
              <a:t>제조업 사망사고 재해 </a:t>
            </a:r>
            <a:r>
              <a:rPr lang="ko-KR" altLang="en-US" sz="1200" dirty="0" err="1" smtClean="0"/>
              <a:t>사례집</a:t>
            </a:r>
            <a:r>
              <a:rPr lang="ko-KR" altLang="en-US" sz="1200" dirty="0" smtClean="0"/>
              <a:t> 참고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60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566911"/>
            <a:ext cx="12192000" cy="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381" y="96718"/>
            <a:ext cx="39709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협동로봇공정에선 어떻게</a:t>
            </a:r>
            <a:r>
              <a:rPr lang="en-US" altLang="ko-KR" sz="2500" dirty="0" smtClean="0"/>
              <a:t>?</a:t>
            </a:r>
            <a:endParaRPr lang="ko-KR" altLang="en-US" sz="2500" dirty="0"/>
          </a:p>
        </p:txBody>
      </p:sp>
      <p:pic>
        <p:nvPicPr>
          <p:cNvPr id="4098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56" y="4326861"/>
            <a:ext cx="4263345" cy="21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65" y="1007930"/>
            <a:ext cx="7034954" cy="4610355"/>
          </a:xfrm>
          <a:prstGeom prst="rect">
            <a:avLst/>
          </a:prstGeom>
        </p:spPr>
      </p:pic>
      <p:pic>
        <p:nvPicPr>
          <p:cNvPr id="5122" name="Picture 2" descr="ë¬¼ì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97" y="1761979"/>
            <a:ext cx="2543664" cy="25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0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566911"/>
            <a:ext cx="12192000" cy="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381" y="96718"/>
            <a:ext cx="29738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위험 인지 프로세스</a:t>
            </a:r>
            <a:endParaRPr lang="ko-KR" altLang="en-US" sz="2500" dirty="0"/>
          </a:p>
        </p:txBody>
      </p:sp>
      <p:pic>
        <p:nvPicPr>
          <p:cNvPr id="6146" name="Picture 2" descr="robot arm with worker in factory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1439033"/>
            <a:ext cx="6206155" cy="34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7340" y="775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협동로봇</a:t>
            </a:r>
            <a:endParaRPr lang="ko-KR" altLang="en-US" dirty="0"/>
          </a:p>
        </p:txBody>
      </p:sp>
      <p:cxnSp>
        <p:nvCxnSpPr>
          <p:cNvPr id="4" name="꺾인 연결선 3"/>
          <p:cNvCxnSpPr>
            <a:stCxn id="2" idx="3"/>
          </p:cNvCxnSpPr>
          <p:nvPr/>
        </p:nvCxnSpPr>
        <p:spPr>
          <a:xfrm>
            <a:off x="5105336" y="960562"/>
            <a:ext cx="2340332" cy="726777"/>
          </a:xfrm>
          <a:prstGeom prst="bentConnector3">
            <a:avLst>
              <a:gd name="adj1" fmla="val 1010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17211" y="76173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현장 </a:t>
            </a:r>
            <a:r>
              <a:rPr lang="en-US" altLang="ko-KR" dirty="0" smtClean="0"/>
              <a:t>HMI (</a:t>
            </a:r>
            <a:r>
              <a:rPr lang="ko-KR" altLang="en-US" dirty="0" err="1" smtClean="0"/>
              <a:t>위험경보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13" idx="1"/>
          </p:cNvCxnSpPr>
          <p:nvPr/>
        </p:nvCxnSpPr>
        <p:spPr>
          <a:xfrm rot="10800000" flipV="1">
            <a:off x="8789547" y="946398"/>
            <a:ext cx="827664" cy="9026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28956" y="1418128"/>
            <a:ext cx="10377854" cy="481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로봇 공정 구역에 카메라를</a:t>
            </a:r>
            <a:r>
              <a:rPr lang="ko-KR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통해 사람이 접근할 </a:t>
            </a:r>
            <a:r>
              <a:rPr lang="ko-KR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경우</a:t>
            </a:r>
            <a:r>
              <a:rPr lang="en-US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br>
              <a:rPr lang="en-US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로봇 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공정 </a:t>
            </a:r>
            <a:r>
              <a:rPr lang="en-US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HMI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en-US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위험 경보</a:t>
            </a:r>
            <a:r>
              <a:rPr lang="ko-KR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표시</a:t>
            </a:r>
          </a:p>
          <a:p>
            <a:pPr marL="342900" lvl="0" indent="-342900">
              <a:lnSpc>
                <a:spcPct val="107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접근한 사람이 공정 관리자인지 </a:t>
            </a:r>
            <a:r>
              <a:rPr lang="en-US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비전</a:t>
            </a:r>
            <a:r>
              <a:rPr lang="en-US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인식을 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통해 판단</a:t>
            </a:r>
          </a:p>
          <a:p>
            <a:pPr marL="342900" lvl="0" indent="-342900">
              <a:lnSpc>
                <a:spcPct val="107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비전 인식이 </a:t>
            </a:r>
            <a:r>
              <a:rPr lang="ko-KR" altLang="ko-KR" sz="17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안될경우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HMI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알려주고</a:t>
            </a:r>
            <a:r>
              <a:rPr lang="en-US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RFID 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리더기를 통해 </a:t>
            </a:r>
            <a:r>
              <a:rPr lang="ko-KR" altLang="ko-KR" sz="17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사원증을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인식시키도록 한다</a:t>
            </a:r>
            <a:r>
              <a:rPr lang="en-US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관리자가 아닐 경우에는 현장에선 </a:t>
            </a:r>
            <a:r>
              <a:rPr lang="en-US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LED 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경보를 하고</a:t>
            </a:r>
            <a:r>
              <a:rPr lang="en-US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본사에 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자동 위험 경보를 보냄</a:t>
            </a:r>
          </a:p>
          <a:p>
            <a:pPr marL="342900" lvl="0" indent="-342900">
              <a:lnSpc>
                <a:spcPct val="107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LED 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경보</a:t>
            </a:r>
            <a:r>
              <a:rPr lang="en-US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7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부저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경보를 무시하고 </a:t>
            </a:r>
            <a:r>
              <a:rPr lang="en-US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로봇 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공정 영역에 들어오면 로봇 공정 중지</a:t>
            </a:r>
          </a:p>
          <a:p>
            <a:pPr marL="342900" lvl="0" indent="-342900">
              <a:lnSpc>
                <a:spcPct val="107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공정 중단을 본사에 알려주고</a:t>
            </a:r>
            <a:r>
              <a:rPr lang="en-US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현장 사진을 현장 </a:t>
            </a:r>
            <a:r>
              <a:rPr lang="en-US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HMI</a:t>
            </a:r>
            <a:r>
              <a:rPr lang="ko-KR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en-US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7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노출하고 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본사에 전송함</a:t>
            </a:r>
          </a:p>
          <a:p>
            <a:pPr marL="342900" lvl="0" indent="-342900">
              <a:lnSpc>
                <a:spcPct val="107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공정 중단 시간을 계산하고</a:t>
            </a:r>
            <a:r>
              <a:rPr lang="en-US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공정 </a:t>
            </a:r>
            <a:r>
              <a:rPr lang="ko-KR" altLang="ko-KR" sz="17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손실율을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계산하여 </a:t>
            </a:r>
            <a:r>
              <a:rPr lang="en-US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MES</a:t>
            </a:r>
            <a:r>
              <a:rPr lang="ko-KR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전송함</a:t>
            </a:r>
            <a:r>
              <a:rPr lang="en-US" altLang="ko-KR" sz="17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37202" y="55421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19" idx="3"/>
          </p:cNvCxnSpPr>
          <p:nvPr/>
        </p:nvCxnSpPr>
        <p:spPr>
          <a:xfrm flipV="1">
            <a:off x="10214365" y="4841324"/>
            <a:ext cx="620777" cy="8854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566911"/>
            <a:ext cx="12192000" cy="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381" y="96718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시스템 구성도</a:t>
            </a:r>
            <a:endParaRPr lang="ko-KR" altLang="en-US" sz="2500" dirty="0"/>
          </a:p>
        </p:txBody>
      </p:sp>
      <p:sp>
        <p:nvSpPr>
          <p:cNvPr id="41" name="직사각형 40"/>
          <p:cNvSpPr/>
          <p:nvPr/>
        </p:nvSpPr>
        <p:spPr>
          <a:xfrm>
            <a:off x="4009909" y="3366496"/>
            <a:ext cx="6865321" cy="2983512"/>
          </a:xfrm>
          <a:prstGeom prst="rect">
            <a:avLst/>
          </a:prstGeom>
          <a:solidFill>
            <a:srgbClr val="EBA84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009" y="799070"/>
            <a:ext cx="3084500" cy="903249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681353" y="987507"/>
            <a:ext cx="1578763" cy="1296247"/>
            <a:chOff x="1304479" y="2086410"/>
            <a:chExt cx="1578763" cy="1296247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4479" y="2086410"/>
              <a:ext cx="1578763" cy="1296247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1533931" y="2209789"/>
              <a:ext cx="1079157" cy="626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Notebook</a:t>
              </a:r>
              <a:endParaRPr lang="ko-KR" altLang="en-US" sz="1400" dirty="0"/>
            </a:p>
          </p:txBody>
        </p:sp>
      </p:grpSp>
      <p:cxnSp>
        <p:nvCxnSpPr>
          <p:cNvPr id="46" name="직선 연결선 45"/>
          <p:cNvCxnSpPr/>
          <p:nvPr/>
        </p:nvCxnSpPr>
        <p:spPr>
          <a:xfrm flipH="1" flipV="1">
            <a:off x="2270751" y="2099757"/>
            <a:ext cx="1509990" cy="693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508806" y="3429123"/>
            <a:ext cx="2271935" cy="59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95294" y="3661940"/>
            <a:ext cx="1919022" cy="237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38" y="4021238"/>
            <a:ext cx="1226828" cy="291036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857" y="4235849"/>
            <a:ext cx="2024343" cy="164064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544561" y="4346750"/>
            <a:ext cx="1516462" cy="1474673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6413" y="3108444"/>
            <a:ext cx="472760" cy="559593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3368194" y="4057335"/>
            <a:ext cx="1400703" cy="891492"/>
            <a:chOff x="3391684" y="3622260"/>
            <a:chExt cx="1400703" cy="891492"/>
          </a:xfrm>
        </p:grpSpPr>
        <p:sp>
          <p:nvSpPr>
            <p:cNvPr id="54" name="폭발 2 53"/>
            <p:cNvSpPr/>
            <p:nvPr/>
          </p:nvSpPr>
          <p:spPr>
            <a:xfrm>
              <a:off x="3391684" y="3622260"/>
              <a:ext cx="1400703" cy="891492"/>
            </a:xfrm>
            <a:prstGeom prst="irregularSeal2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59552" y="3890448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Danger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2481224" y="1381465"/>
            <a:ext cx="1855279" cy="109579"/>
          </a:xfrm>
          <a:prstGeom prst="rightArrow">
            <a:avLst>
              <a:gd name="adj1" fmla="val 50000"/>
              <a:gd name="adj2" fmla="val 16455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917508" y="11592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사람 접근</a:t>
            </a:r>
            <a:endParaRPr lang="ko-KR" altLang="en-US" sz="1200" dirty="0"/>
          </a:p>
        </p:txBody>
      </p:sp>
      <p:sp>
        <p:nvSpPr>
          <p:cNvPr id="58" name="오른쪽 화살표 57"/>
          <p:cNvSpPr/>
          <p:nvPr/>
        </p:nvSpPr>
        <p:spPr>
          <a:xfrm rot="5400000">
            <a:off x="5554686" y="2317217"/>
            <a:ext cx="1466063" cy="226163"/>
          </a:xfrm>
          <a:prstGeom prst="rightArrow">
            <a:avLst>
              <a:gd name="adj1" fmla="val 50000"/>
              <a:gd name="adj2" fmla="val 16455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030781" y="1471508"/>
            <a:ext cx="603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MQTT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318164" y="2465338"/>
            <a:ext cx="603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MQTT</a:t>
            </a:r>
            <a:endParaRPr lang="ko-KR" altLang="en-US" sz="12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1159443" y="2284453"/>
            <a:ext cx="1471701" cy="764854"/>
            <a:chOff x="1015281" y="2375546"/>
            <a:chExt cx="1471701" cy="764854"/>
          </a:xfrm>
        </p:grpSpPr>
        <p:sp>
          <p:nvSpPr>
            <p:cNvPr id="62" name="직사각형 61"/>
            <p:cNvSpPr/>
            <p:nvPr/>
          </p:nvSpPr>
          <p:spPr>
            <a:xfrm>
              <a:off x="1015281" y="2742338"/>
              <a:ext cx="1471701" cy="398062"/>
            </a:xfrm>
            <a:prstGeom prst="rect">
              <a:avLst/>
            </a:prstGeom>
            <a:solidFill>
              <a:srgbClr val="1E4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안면 인식</a:t>
              </a:r>
              <a:endParaRPr lang="ko-KR" altLang="en-US" sz="1400" dirty="0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5281" y="2375546"/>
              <a:ext cx="1471701" cy="45658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64" name="그림 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3164" y="2982992"/>
            <a:ext cx="3350290" cy="74922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45472" y="862814"/>
            <a:ext cx="1405498" cy="1604101"/>
          </a:xfrm>
          <a:prstGeom prst="rect">
            <a:avLst/>
          </a:prstGeom>
        </p:spPr>
      </p:pic>
      <p:sp>
        <p:nvSpPr>
          <p:cNvPr id="66" name="오른쪽 화살표 65"/>
          <p:cNvSpPr/>
          <p:nvPr/>
        </p:nvSpPr>
        <p:spPr>
          <a:xfrm rot="18629719">
            <a:off x="9552898" y="2620788"/>
            <a:ext cx="899150" cy="134264"/>
          </a:xfrm>
          <a:prstGeom prst="rightArrow">
            <a:avLst>
              <a:gd name="adj1" fmla="val 50000"/>
              <a:gd name="adj2" fmla="val 190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3780741" y="2771330"/>
            <a:ext cx="550151" cy="914795"/>
            <a:chOff x="3780741" y="2742337"/>
            <a:chExt cx="550151" cy="914795"/>
          </a:xfrm>
        </p:grpSpPr>
        <p:grpSp>
          <p:nvGrpSpPr>
            <p:cNvPr id="68" name="그룹 67"/>
            <p:cNvGrpSpPr/>
            <p:nvPr/>
          </p:nvGrpSpPr>
          <p:grpSpPr>
            <a:xfrm>
              <a:off x="3780741" y="2742337"/>
              <a:ext cx="550151" cy="793220"/>
              <a:chOff x="1194160" y="3138152"/>
              <a:chExt cx="550151" cy="793220"/>
            </a:xfrm>
          </p:grpSpPr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1304614" y="3476368"/>
                <a:ext cx="329245" cy="455004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1194160" y="3138152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Cam</a:t>
                </a:r>
                <a:endParaRPr lang="ko-KR" altLang="en-US" sz="1400" dirty="0"/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3783969" y="2754059"/>
              <a:ext cx="526134" cy="9030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오른쪽 화살표 71"/>
          <p:cNvSpPr/>
          <p:nvPr/>
        </p:nvSpPr>
        <p:spPr>
          <a:xfrm rot="5400000">
            <a:off x="5909554" y="4024449"/>
            <a:ext cx="786477" cy="151425"/>
          </a:xfrm>
          <a:prstGeom prst="rightArrow">
            <a:avLst>
              <a:gd name="adj1" fmla="val 50000"/>
              <a:gd name="adj2" fmla="val 164553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287717" y="3880240"/>
            <a:ext cx="9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정지 </a:t>
            </a:r>
            <a:endParaRPr lang="ko-KR" altLang="en-US" sz="1200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7007" y="2063015"/>
            <a:ext cx="772983" cy="9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43" y="5237170"/>
            <a:ext cx="2172017" cy="5805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263" y="5277811"/>
            <a:ext cx="2039937" cy="49842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13240" y="5100720"/>
            <a:ext cx="5344160" cy="853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207" y="6113407"/>
            <a:ext cx="1810385" cy="488517"/>
          </a:xfrm>
          <a:prstGeom prst="rect">
            <a:avLst/>
          </a:prstGeom>
        </p:spPr>
      </p:pic>
      <p:pic>
        <p:nvPicPr>
          <p:cNvPr id="1032" name="Picture 8" descr="Image result for opencv pyth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710" y="4523498"/>
            <a:ext cx="1348105" cy="44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13240" y="4421897"/>
            <a:ext cx="2745423" cy="610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17400" y="4421897"/>
            <a:ext cx="2540000" cy="610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25000" y="4538010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로봇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 인지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217400" y="3748279"/>
            <a:ext cx="2540000" cy="610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329160" y="3864392"/>
            <a:ext cx="190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Face recognition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13240" y="6022386"/>
            <a:ext cx="11511280" cy="673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Image result for arduin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9" b="22958"/>
          <a:stretch/>
        </p:blipFill>
        <p:spPr bwMode="auto">
          <a:xfrm>
            <a:off x="6480983" y="5151520"/>
            <a:ext cx="1345143" cy="7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5848839" y="5100720"/>
            <a:ext cx="2669857" cy="853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836457" y="4421897"/>
            <a:ext cx="2682239" cy="610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48217" y="4538010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근접센싱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 경보</a:t>
            </a:r>
            <a:endParaRPr lang="ko-KR" altLang="en-US" dirty="0"/>
          </a:p>
        </p:txBody>
      </p:sp>
      <p:pic>
        <p:nvPicPr>
          <p:cNvPr id="1036" name="Picture 12" descr="Image result for nodemcu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823" y="5199607"/>
            <a:ext cx="658177" cy="6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8602200" y="5100720"/>
            <a:ext cx="3322320" cy="853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Image result for nodemcu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823" y="5222640"/>
            <a:ext cx="2283777" cy="63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602200" y="4421897"/>
            <a:ext cx="3322320" cy="610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772697" y="4538010"/>
            <a:ext cx="202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RFID, </a:t>
            </a:r>
            <a:r>
              <a:rPr lang="ko-KR" altLang="en-US" dirty="0" smtClean="0"/>
              <a:t>온습도 센싱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28602" y="2066199"/>
            <a:ext cx="11808069" cy="47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7731" y="2066199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현장 사무실</a:t>
            </a:r>
            <a:r>
              <a:rPr lang="en-US" altLang="ko-KR" dirty="0" smtClean="0"/>
              <a:t>: HMI + </a:t>
            </a:r>
            <a:r>
              <a:rPr lang="ko-KR" altLang="en-US" dirty="0" smtClean="0"/>
              <a:t>현장 관제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28602" y="725979"/>
            <a:ext cx="11808069" cy="1269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7731" y="74104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본사</a:t>
            </a:r>
            <a:r>
              <a:rPr lang="en-US" altLang="ko-KR" dirty="0" smtClean="0"/>
              <a:t>: MES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8770" y="2418783"/>
            <a:ext cx="2502511" cy="79205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13240" y="2526552"/>
            <a:ext cx="11511280" cy="673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8217" y="1078000"/>
            <a:ext cx="2502511" cy="792057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13240" y="1185769"/>
            <a:ext cx="11511280" cy="673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0537" y="1224893"/>
            <a:ext cx="2719388" cy="59536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46904" y="3366749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공정 라인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센싱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 위험 인지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0" y="566911"/>
            <a:ext cx="12192000" cy="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381" y="96718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시스템 구성도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665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6145</TotalTime>
  <Words>84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kccistc</dc:creator>
  <cp:lastModifiedBy>kccistc</cp:lastModifiedBy>
  <cp:revision>18</cp:revision>
  <dcterms:created xsi:type="dcterms:W3CDTF">2019-02-15T05:35:22Z</dcterms:created>
  <dcterms:modified xsi:type="dcterms:W3CDTF">2019-02-22T08:25:07Z</dcterms:modified>
</cp:coreProperties>
</file>