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7" r:id="rId2"/>
    <p:sldId id="312" r:id="rId3"/>
    <p:sldId id="316" r:id="rId4"/>
    <p:sldId id="315" r:id="rId5"/>
    <p:sldId id="313" r:id="rId6"/>
    <p:sldId id="317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BF9"/>
    <a:srgbClr val="03596F"/>
    <a:srgbClr val="000000"/>
    <a:srgbClr val="012D2D"/>
    <a:srgbClr val="C2D9D4"/>
    <a:srgbClr val="047896"/>
    <a:srgbClr val="54BD4F"/>
    <a:srgbClr val="528E41"/>
    <a:srgbClr val="003800"/>
    <a:srgbClr val="0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1583" autoAdjust="0"/>
  </p:normalViewPr>
  <p:slideViewPr>
    <p:cSldViewPr>
      <p:cViewPr varScale="1">
        <p:scale>
          <a:sx n="125" d="100"/>
          <a:sy n="125" d="100"/>
        </p:scale>
        <p:origin x="27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1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27C1-1448-4DE4-A756-034EA87F465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8F43-25B1-4E3A-B9A9-6DB334C3E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71C1-7EBB-4C88-9EA5-67801EC7E67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BA0F-515F-43F7-8666-CE44F07CE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1BA0F-515F-43F7-8666-CE44F07CE8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OnB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950"/>
            <a:ext cx="1923264" cy="7355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2D9D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83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 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DkBlue Sol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 Sol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7375"/>
            <a:ext cx="8610600" cy="5365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0550"/>
            <a:ext cx="8610600" cy="53949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White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 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257300" indent="-342900"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7145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124200" cy="2743200"/>
          </a:xfrm>
          <a:prstGeom prst="rect">
            <a:avLst/>
          </a:prstGeom>
        </p:spPr>
        <p:txBody>
          <a:bodyPr/>
          <a:lstStyle>
            <a:lvl1pPr algn="l">
              <a:defRPr lang="en-US" sz="320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806" y="1352548"/>
            <a:ext cx="3192194" cy="3429001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Hyla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" y="361951"/>
            <a:ext cx="1896855" cy="6803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0056" y="590550"/>
            <a:ext cx="6323344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3714750"/>
            <a:ext cx="32766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54BD4F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2pPr>
            <a:lvl3pPr marL="9144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3pPr>
            <a:lvl4pPr marL="13716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4pPr>
            <a:lvl5pPr marL="18288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5pPr>
          </a:lstStyle>
          <a:p>
            <a:pPr lvl="0"/>
            <a:r>
              <a:rPr lang="en-US" dirty="0" smtClean="0"/>
              <a:t>- Click to edit Master text styles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6" y="-476250"/>
            <a:ext cx="163830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93777" y="-476250"/>
            <a:ext cx="10342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19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53095" y="4492666"/>
            <a:ext cx="800404" cy="88416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0800000">
            <a:off x="8345628" y="3803325"/>
            <a:ext cx="505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9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nB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20130"/>
            <a:ext cx="1212124" cy="46358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134" cy="53657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152400" y="3787775"/>
            <a:ext cx="8229600" cy="536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78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Hyl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30774"/>
            <a:ext cx="1108933" cy="39776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90550"/>
            <a:ext cx="5867400" cy="85725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429000" cy="2667000"/>
          </a:xfrm>
          <a:prstGeom prst="rect">
            <a:avLst/>
          </a:prstGeom>
        </p:spPr>
        <p:txBody>
          <a:bodyPr/>
          <a:lstStyle>
            <a:lvl1pPr>
              <a:defRPr 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Squ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C2D9D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72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81" r:id="rId3"/>
    <p:sldLayoutId id="2147483688" r:id="rId4"/>
    <p:sldLayoutId id="2147483692" r:id="rId5"/>
    <p:sldLayoutId id="2147483693" r:id="rId6"/>
    <p:sldLayoutId id="2147483672" r:id="rId7"/>
    <p:sldLayoutId id="2147483673" r:id="rId8"/>
    <p:sldLayoutId id="2147483680" r:id="rId9"/>
    <p:sldLayoutId id="2147483670" r:id="rId10"/>
    <p:sldLayoutId id="2147483657" r:id="rId11"/>
    <p:sldLayoutId id="2147483686" r:id="rId12"/>
    <p:sldLayoutId id="2147483685" r:id="rId13"/>
    <p:sldLayoutId id="2147483690" r:id="rId14"/>
    <p:sldLayoutId id="2147483691" r:id="rId15"/>
    <p:sldLayoutId id="2147483653" r:id="rId16"/>
    <p:sldLayoutId id="2147483676" r:id="rId17"/>
    <p:sldLayoutId id="2147483694" r:id="rId18"/>
    <p:sldLayoutId id="2147483695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smtClean="0"/>
              <a:t>&amp; Data Types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90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Named</a:t>
            </a:r>
          </a:p>
          <a:p>
            <a:pPr lvl="1">
              <a:buFontTx/>
              <a:buChar char="-"/>
            </a:pPr>
            <a:r>
              <a:rPr lang="en-US" dirty="0" smtClean="0"/>
              <a:t>You need to provide a name, make it meaningful</a:t>
            </a:r>
          </a:p>
          <a:p>
            <a:pPr>
              <a:buFontTx/>
              <a:buChar char="-"/>
            </a:pPr>
            <a:r>
              <a:rPr lang="en-US" dirty="0" smtClean="0"/>
              <a:t>Location  in Memory</a:t>
            </a:r>
          </a:p>
          <a:p>
            <a:pPr lvl="1">
              <a:buFontTx/>
              <a:buChar char="-"/>
            </a:pPr>
            <a:r>
              <a:rPr lang="en-US" dirty="0" smtClean="0"/>
              <a:t>The compiler chooses the location and size.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Variables are a named location of computer memory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36806" y="1352548"/>
            <a:ext cx="8602394" cy="3429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myNumber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/>
              <a:t> 		-&gt; data type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myNumber</a:t>
            </a:r>
            <a:r>
              <a:rPr lang="en-US" dirty="0" smtClean="0"/>
              <a:t> -&gt; variable name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/>
              <a:t> 		-&gt; Assignment operator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 dirty="0" smtClean="0"/>
              <a:t> 		-&gt; value assigned to variabl</a:t>
            </a:r>
            <a:r>
              <a:rPr lang="en-US" dirty="0"/>
              <a:t>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		-&gt; Ends the Statement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The compiler needs to know that storage space to allocate.</a:t>
            </a:r>
          </a:p>
          <a:p>
            <a:pPr>
              <a:buFontTx/>
              <a:buChar char="-"/>
            </a:pPr>
            <a:r>
              <a:rPr lang="en-US" dirty="0" smtClean="0"/>
              <a:t>What kind of value</a:t>
            </a:r>
          </a:p>
          <a:p>
            <a:pPr>
              <a:buFontTx/>
              <a:buChar char="-"/>
            </a:pPr>
            <a:r>
              <a:rPr lang="en-US" dirty="0" smtClean="0"/>
              <a:t>Maximum and Minimum values</a:t>
            </a:r>
          </a:p>
          <a:p>
            <a:pPr>
              <a:buFontTx/>
              <a:buChar char="-"/>
            </a:pPr>
            <a:r>
              <a:rPr lang="en-US" dirty="0" smtClean="0"/>
              <a:t>Base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Unlike many scripted languages like JavaScript, C# is strongly 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These are built-in types, that when passed to methods have a copy created.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double</a:t>
            </a:r>
            <a:endParaRPr lang="en-US" dirty="0" smtClean="0"/>
          </a:p>
          <a:p>
            <a:r>
              <a:rPr lang="en-US" dirty="0" smtClean="0"/>
              <a:t>bool</a:t>
            </a:r>
          </a:p>
          <a:p>
            <a:r>
              <a:rPr lang="en-US" dirty="0" smtClean="0"/>
              <a:t>string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1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52400" y="1059180"/>
            <a:ext cx="8754794" cy="405765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– integer value (only whole numbers)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daysInWeek</a:t>
            </a:r>
            <a:r>
              <a:rPr lang="en-US" dirty="0" smtClean="0">
                <a:latin typeface="Consolas" panose="020B0609020204030204" pitchFamily="49" charset="0"/>
              </a:rPr>
              <a:t> = 7;</a:t>
            </a:r>
          </a:p>
          <a:p>
            <a:r>
              <a:rPr lang="en-US" dirty="0" smtClean="0"/>
              <a:t>double – numeric (including decimal parts!)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 err="1" smtClean="0">
                <a:latin typeface="Consolas" panose="020B0609020204030204" pitchFamily="49" charset="0"/>
              </a:rPr>
              <a:t>valueOfPi</a:t>
            </a:r>
            <a:r>
              <a:rPr lang="en-US" dirty="0" smtClean="0">
                <a:latin typeface="Consolas" panose="020B0609020204030204" pitchFamily="49" charset="0"/>
              </a:rPr>
              <a:t> = 3.14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(If we ever reference a float, we mean a double!)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dirty="0"/>
              <a:t>b</a:t>
            </a:r>
            <a:r>
              <a:rPr lang="en-US" dirty="0" smtClean="0"/>
              <a:t>ool – True or False values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ool </a:t>
            </a:r>
            <a:r>
              <a:rPr lang="en-US" dirty="0" err="1" smtClean="0">
                <a:latin typeface="Consolas" panose="020B0609020204030204" pitchFamily="49" charset="0"/>
              </a:rPr>
              <a:t>isSnowing</a:t>
            </a:r>
            <a:r>
              <a:rPr lang="en-US" dirty="0" smtClean="0">
                <a:latin typeface="Consolas" panose="020B0609020204030204" pitchFamily="49" charset="0"/>
              </a:rPr>
              <a:t> = false;</a:t>
            </a:r>
          </a:p>
          <a:p>
            <a:r>
              <a:rPr lang="en-US" dirty="0" smtClean="0"/>
              <a:t>string</a:t>
            </a:r>
            <a:r>
              <a:rPr lang="en-US" sz="3600" dirty="0" smtClean="0"/>
              <a:t> – text values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</a:rPr>
              <a:t>droidName</a:t>
            </a:r>
            <a:r>
              <a:rPr lang="en-US" dirty="0" smtClean="0">
                <a:latin typeface="Consolas" panose="020B0609020204030204" pitchFamily="49" charset="0"/>
              </a:rPr>
              <a:t> = “R2-D2”;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2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590550"/>
            <a:ext cx="6324600" cy="1524000"/>
          </a:xfrm>
        </p:spPr>
        <p:txBody>
          <a:bodyPr/>
          <a:lstStyle/>
          <a:p>
            <a:r>
              <a:rPr lang="en-US" sz="5400" b="1" i="1" baseline="30000" dirty="0" smtClean="0">
                <a:solidFill>
                  <a:schemeClr val="bg1"/>
                </a:solidFill>
              </a:rPr>
              <a:t>“Any product that needs a manual to work is broken”</a:t>
            </a:r>
            <a:endParaRPr lang="en-US" sz="5400" b="1" i="1" baseline="30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6800" y="1962150"/>
            <a:ext cx="3276600" cy="2133600"/>
          </a:xfrm>
        </p:spPr>
        <p:txBody>
          <a:bodyPr/>
          <a:lstStyle/>
          <a:p>
            <a:r>
              <a:rPr lang="en-US" sz="1600" dirty="0" smtClean="0"/>
              <a:t>- Elon Musk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41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6x9">
  <a:themeElements>
    <a:clrScheme name="Brandframe">
      <a:dk1>
        <a:srgbClr val="012D2D"/>
      </a:dk1>
      <a:lt1>
        <a:sysClr val="window" lastClr="FFFFFF"/>
      </a:lt1>
      <a:dk2>
        <a:srgbClr val="03596F"/>
      </a:dk2>
      <a:lt2>
        <a:srgbClr val="C2D9D4"/>
      </a:lt2>
      <a:accent1>
        <a:srgbClr val="1C8CA1"/>
      </a:accent1>
      <a:accent2>
        <a:srgbClr val="87D4EB"/>
      </a:accent2>
      <a:accent3>
        <a:srgbClr val="528E41"/>
      </a:accent3>
      <a:accent4>
        <a:srgbClr val="58BA51"/>
      </a:accent4>
      <a:accent5>
        <a:srgbClr val="96CE88"/>
      </a:accent5>
      <a:accent6>
        <a:srgbClr val="D4AE62"/>
      </a:accent6>
      <a:hlink>
        <a:srgbClr val="C2DAD4"/>
      </a:hlink>
      <a:folHlink>
        <a:srgbClr val="1A38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_USE_ONLY_Corporate_PPT_Template_16x9" id="{3928CE72-FAAB-4D4B-99D0-26C2EECA8D20}" vid="{AC9A468F-5B48-48CF-87BA-281975B65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Corporate_PPT_Template_16x9</Template>
  <TotalTime>426</TotalTime>
  <Words>180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Georgia</vt:lpstr>
      <vt:lpstr>HelveticaNeueLT Std Med Cn</vt:lpstr>
      <vt:lpstr>HelveticaNeueLT Std Thin Cn</vt:lpstr>
      <vt:lpstr>Corporate_PPT_Template_16x9</vt:lpstr>
      <vt:lpstr>Variables &amp; Data Types</vt:lpstr>
      <vt:lpstr>Variables</vt:lpstr>
      <vt:lpstr>Variable Declaration and Assignment</vt:lpstr>
      <vt:lpstr>Types</vt:lpstr>
      <vt:lpstr>Value Types</vt:lpstr>
      <vt:lpstr>Value Types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Caitlin Nowlin</dc:creator>
  <cp:lastModifiedBy>Jordan Conrad</cp:lastModifiedBy>
  <cp:revision>33</cp:revision>
  <dcterms:created xsi:type="dcterms:W3CDTF">2014-05-15T20:36:02Z</dcterms:created>
  <dcterms:modified xsi:type="dcterms:W3CDTF">2018-10-30T19:14:51Z</dcterms:modified>
</cp:coreProperties>
</file>