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7"/>
  </p:notesMasterIdLst>
  <p:handoutMasterIdLst>
    <p:handoutMasterId r:id="rId8"/>
  </p:handoutMasterIdLst>
  <p:sldIdLst>
    <p:sldId id="263" r:id="rId2"/>
    <p:sldId id="291" r:id="rId3"/>
    <p:sldId id="292" r:id="rId4"/>
    <p:sldId id="294" r:id="rId5"/>
    <p:sldId id="296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F4B"/>
    <a:srgbClr val="B7DFA5"/>
    <a:srgbClr val="55C9E9"/>
    <a:srgbClr val="518E41"/>
    <a:srgbClr val="7FDCF2"/>
    <a:srgbClr val="55CAEA"/>
    <a:srgbClr val="EF509D"/>
    <a:srgbClr val="DCEFD3"/>
    <a:srgbClr val="E0FAFA"/>
    <a:srgbClr val="AD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4906" autoAdjust="0"/>
  </p:normalViewPr>
  <p:slideViewPr>
    <p:cSldViewPr snapToGrid="0" snapToObjects="1">
      <p:cViewPr varScale="1">
        <p:scale>
          <a:sx n="94" d="100"/>
          <a:sy n="94" d="100"/>
        </p:scale>
        <p:origin x="96" y="6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29B2-88F7-4E6F-824D-2DF0F48F569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1B09-CD02-45FA-838E-C23D622A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E7EC2-7BCB-42F7-BBE2-6EF58549A0D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8BDED-A962-4A5E-88CE-0AFE5B85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Hyland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9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157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3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57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31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4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655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409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164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One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Two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9"/>
          </p:nvPr>
        </p:nvSpPr>
        <p:spPr>
          <a:xfrm>
            <a:off x="4695264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Large-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Large-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Large-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Large-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8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Transition">
    <p:bg>
      <p:bgPr>
        <a:solidFill>
          <a:srgbClr val="6EB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DCEF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6243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Transition">
    <p:bg>
      <p:bgPr>
        <a:solidFill>
          <a:srgbClr val="5AE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E0FA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9890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Transi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6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Transi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2059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851719" y="2838188"/>
            <a:ext cx="6063681" cy="993775"/>
          </a:xfrm>
          <a:prstGeom prst="rect">
            <a:avLst/>
          </a:prstGeom>
        </p:spPr>
        <p:txBody>
          <a:bodyPr anchor="ctr"/>
          <a:lstStyle>
            <a:lvl1pPr algn="r"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0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OnBase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" y="1494587"/>
            <a:ext cx="8359073" cy="21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7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On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3" b="7480"/>
          <a:stretch/>
        </p:blipFill>
        <p:spPr>
          <a:xfrm>
            <a:off x="765949" y="3726944"/>
            <a:ext cx="7588251" cy="9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One  Inser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06450" y="3444592"/>
            <a:ext cx="7545887" cy="114359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88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rgbClr val="6EBF4B"/>
                </a:solidFill>
              </a:defRPr>
            </a:lvl2pPr>
            <a:lvl3pPr marL="914400" indent="0">
              <a:buFontTx/>
              <a:buNone/>
              <a:defRPr>
                <a:solidFill>
                  <a:srgbClr val="6EBF4B"/>
                </a:solidFill>
              </a:defRPr>
            </a:lvl3pPr>
            <a:lvl4pPr marL="1371600" indent="0">
              <a:buFontTx/>
              <a:buNone/>
              <a:defRPr>
                <a:solidFill>
                  <a:srgbClr val="6EBF4B"/>
                </a:solidFill>
              </a:defRPr>
            </a:lvl4pPr>
            <a:lvl5pPr marL="1828800" indent="0">
              <a:buFontTx/>
              <a:buNone/>
              <a:defRPr>
                <a:solidFill>
                  <a:srgbClr val="6EBF4B"/>
                </a:solidFill>
              </a:defRPr>
            </a:lvl5pPr>
          </a:lstStyle>
          <a:p>
            <a:pPr lvl="0"/>
            <a:r>
              <a:rPr lang="en-US" dirty="0" smtClean="0"/>
              <a:t>TEXT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1" cy="5154627"/>
            <a:chOff x="0" y="0"/>
            <a:chExt cx="9144001" cy="5154627"/>
          </a:xfrm>
        </p:grpSpPr>
        <p:sp>
          <p:nvSpPr>
            <p:cNvPr id="9" name="Rectangle 8"/>
            <p:cNvSpPr/>
            <p:nvPr userDrawn="1"/>
          </p:nvSpPr>
          <p:spPr>
            <a:xfrm>
              <a:off x="8504728" y="3390563"/>
              <a:ext cx="639271" cy="1761029"/>
            </a:xfrm>
            <a:prstGeom prst="rect">
              <a:avLst/>
            </a:prstGeom>
            <a:solidFill>
              <a:srgbClr val="EF50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496637" y="0"/>
              <a:ext cx="647364" cy="1464658"/>
            </a:xfrm>
            <a:prstGeom prst="rect">
              <a:avLst/>
            </a:prstGeom>
            <a:solidFill>
              <a:srgbClr val="6EBF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4143122"/>
              <a:ext cx="712099" cy="1000378"/>
            </a:xfrm>
            <a:prstGeom prst="rect">
              <a:avLst/>
            </a:prstGeom>
            <a:solidFill>
              <a:srgbClr val="55C9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0"/>
              <a:ext cx="914400" cy="137564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" t="21349" r="1001" b="23703"/>
            <a:stretch/>
          </p:blipFill>
          <p:spPr>
            <a:xfrm>
              <a:off x="0" y="0"/>
              <a:ext cx="9144000" cy="5154627"/>
            </a:xfrm>
            <a:prstGeom prst="rect">
              <a:avLst/>
            </a:prstGeom>
          </p:spPr>
        </p:pic>
      </p:grp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178091"/>
            <a:ext cx="6341806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“Click to edit quote/text”</a:t>
            </a:r>
          </a:p>
        </p:txBody>
      </p:sp>
    </p:spTree>
    <p:extLst>
      <p:ext uri="{BB962C8B-B14F-4D97-AF65-F5344CB8AC3E}">
        <p14:creationId xmlns:p14="http://schemas.microsoft.com/office/powerpoint/2010/main" val="178646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80178" y="112714"/>
            <a:ext cx="940658" cy="940658"/>
            <a:chOff x="180178" y="35224"/>
            <a:chExt cx="940658" cy="940658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6182" y="217709"/>
              <a:ext cx="736600" cy="558800"/>
            </a:xfrm>
            <a:prstGeom prst="rect">
              <a:avLst/>
            </a:prstGeom>
          </p:spPr>
        </p:pic>
        <p:sp>
          <p:nvSpPr>
            <p:cNvPr id="9" name="Oval 8"/>
            <p:cNvSpPr/>
            <p:nvPr userDrawn="1"/>
          </p:nvSpPr>
          <p:spPr>
            <a:xfrm>
              <a:off x="180178" y="35224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8021171" y="3420392"/>
            <a:ext cx="940658" cy="940658"/>
            <a:chOff x="8021171" y="3420392"/>
            <a:chExt cx="940658" cy="940658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145507" y="3633056"/>
              <a:ext cx="736600" cy="558800"/>
            </a:xfrm>
            <a:prstGeom prst="rect">
              <a:avLst/>
            </a:prstGeom>
          </p:spPr>
        </p:pic>
        <p:sp>
          <p:nvSpPr>
            <p:cNvPr id="8" name="Oval 7"/>
            <p:cNvSpPr/>
            <p:nvPr userDrawn="1"/>
          </p:nvSpPr>
          <p:spPr>
            <a:xfrm>
              <a:off x="8021171" y="3420392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5038" y="1134013"/>
            <a:ext cx="8583212" cy="2331720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Hyland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Quot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182" y="295199"/>
            <a:ext cx="736600" cy="558800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 userDrawn="1"/>
        </p:nvSpPr>
        <p:spPr>
          <a:xfrm>
            <a:off x="171459" y="112714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145507" y="3633056"/>
            <a:ext cx="736600" cy="558800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8021171" y="3420392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038" y="1137037"/>
            <a:ext cx="8583212" cy="232682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626" y="3666750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enter a question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198865" y="305456"/>
            <a:ext cx="4716505" cy="3232060"/>
            <a:chOff x="2198865" y="262282"/>
            <a:chExt cx="4716505" cy="3232060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98865" y="1657088"/>
              <a:ext cx="646134" cy="8844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60021" y="1229993"/>
              <a:ext cx="986396" cy="13501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2414362" y="262282"/>
              <a:ext cx="4501008" cy="3232060"/>
              <a:chOff x="2414362" y="155956"/>
              <a:chExt cx="4501008" cy="3232060"/>
            </a:xfrm>
          </p:grpSpPr>
          <p:grpSp>
            <p:nvGrpSpPr>
              <p:cNvPr id="8" name="Group 7"/>
              <p:cNvGrpSpPr/>
              <p:nvPr userDrawn="1"/>
            </p:nvGrpSpPr>
            <p:grpSpPr>
              <a:xfrm>
                <a:off x="5161071" y="155956"/>
                <a:ext cx="786661" cy="1119951"/>
                <a:chOff x="5161071" y="155956"/>
                <a:chExt cx="786661" cy="1119951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5322434" y="155956"/>
                  <a:ext cx="4700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9" name="Group 8"/>
              <p:cNvGrpSpPr/>
              <p:nvPr userDrawn="1"/>
            </p:nvGrpSpPr>
            <p:grpSpPr>
              <a:xfrm>
                <a:off x="2685549" y="1394011"/>
                <a:ext cx="1072495" cy="1474750"/>
                <a:chOff x="2685549" y="1394011"/>
                <a:chExt cx="1072495" cy="1474750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2944583" y="1394011"/>
                  <a:ext cx="540533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 userDrawn="1"/>
            </p:nvGrpSpPr>
            <p:grpSpPr>
              <a:xfrm>
                <a:off x="3601665" y="1117187"/>
                <a:ext cx="1586250" cy="2270829"/>
                <a:chOff x="3601665" y="1117187"/>
                <a:chExt cx="1586250" cy="2270829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3988900" y="1117187"/>
                  <a:ext cx="779381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4" name="Group 13"/>
              <p:cNvGrpSpPr/>
              <p:nvPr userDrawn="1"/>
            </p:nvGrpSpPr>
            <p:grpSpPr>
              <a:xfrm>
                <a:off x="2414362" y="390971"/>
                <a:ext cx="603301" cy="825795"/>
                <a:chOff x="2414362" y="390971"/>
                <a:chExt cx="603301" cy="825795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2534712" y="397343"/>
                  <a:ext cx="36260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6366444" y="1255409"/>
                <a:ext cx="548926" cy="771865"/>
                <a:chOff x="6366444" y="1255409"/>
                <a:chExt cx="548926" cy="7718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465218" y="1255409"/>
                  <a:ext cx="35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089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231" y="893346"/>
            <a:ext cx="8229601" cy="180086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78702" y="2806772"/>
            <a:ext cx="3561702" cy="2414672"/>
            <a:chOff x="5678702" y="2806772"/>
            <a:chExt cx="3561702" cy="241467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9467" y="3513921"/>
              <a:ext cx="728228" cy="9967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78702" y="3848384"/>
              <a:ext cx="477022" cy="65294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5844377" y="2806772"/>
              <a:ext cx="3396027" cy="2414672"/>
              <a:chOff x="2414362" y="187671"/>
              <a:chExt cx="4501008" cy="3200345"/>
            </a:xfrm>
          </p:grpSpPr>
          <p:grpSp>
            <p:nvGrpSpPr>
              <p:cNvPr id="10" name="Group 9"/>
              <p:cNvGrpSpPr/>
              <p:nvPr userDrawn="1"/>
            </p:nvGrpSpPr>
            <p:grpSpPr>
              <a:xfrm>
                <a:off x="5161071" y="187671"/>
                <a:ext cx="786661" cy="1088236"/>
                <a:chOff x="5161071" y="187671"/>
                <a:chExt cx="786661" cy="1088236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 userDrawn="1"/>
              </p:nvSpPr>
              <p:spPr>
                <a:xfrm>
                  <a:off x="5317191" y="187671"/>
                  <a:ext cx="497577" cy="775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1" name="Group 10"/>
              <p:cNvGrpSpPr/>
              <p:nvPr userDrawn="1"/>
            </p:nvGrpSpPr>
            <p:grpSpPr>
              <a:xfrm>
                <a:off x="2685549" y="1400736"/>
                <a:ext cx="1072495" cy="1468025"/>
                <a:chOff x="2685549" y="1400736"/>
                <a:chExt cx="1072495" cy="1468025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2922843" y="1410528"/>
                  <a:ext cx="591059" cy="1019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 userDrawn="1"/>
            </p:nvGrpSpPr>
            <p:grpSpPr>
              <a:xfrm>
                <a:off x="3601665" y="1069595"/>
                <a:ext cx="1586250" cy="2318421"/>
                <a:chOff x="3601665" y="1069595"/>
                <a:chExt cx="1586250" cy="2318421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3966721" y="1069595"/>
                  <a:ext cx="890624" cy="1794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6" name="Group 15"/>
              <p:cNvGrpSpPr/>
              <p:nvPr userDrawn="1"/>
            </p:nvGrpSpPr>
            <p:grpSpPr>
              <a:xfrm>
                <a:off x="2414362" y="366505"/>
                <a:ext cx="603301" cy="850261"/>
                <a:chOff x="2414362" y="366505"/>
                <a:chExt cx="603301" cy="850261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2496420" y="366505"/>
                  <a:ext cx="433840" cy="611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7" name="Group 16"/>
              <p:cNvGrpSpPr/>
              <p:nvPr userDrawn="1"/>
            </p:nvGrpSpPr>
            <p:grpSpPr>
              <a:xfrm>
                <a:off x="6366444" y="1263922"/>
                <a:ext cx="548926" cy="763352"/>
                <a:chOff x="6366444" y="1263922"/>
                <a:chExt cx="548926" cy="763352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6427000" y="1263922"/>
                  <a:ext cx="401970" cy="530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70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Thank-You-On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55387"/>
            <a:ext cx="1241854" cy="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Thank-You-Hy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63575"/>
            <a:ext cx="1241854" cy="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3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3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4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47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1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OnBase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7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9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4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8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3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60209" y="2251696"/>
            <a:ext cx="2362144" cy="6720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 dirty="0" smtClean="0">
                <a:solidFill>
                  <a:schemeClr val="tx2"/>
                </a:solidFill>
              </a:rPr>
              <a:t>Agenda</a:t>
            </a:r>
            <a:endParaRPr lang="en-US" sz="405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8655" y="1028701"/>
            <a:ext cx="5371154" cy="3043908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 sz="3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1096" y="1725110"/>
            <a:ext cx="0" cy="17145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1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04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53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528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282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37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97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3" r:id="rId2"/>
    <p:sldLayoutId id="2147483837" r:id="rId3"/>
    <p:sldLayoutId id="2147483825" r:id="rId4"/>
    <p:sldLayoutId id="2147483829" r:id="rId5"/>
    <p:sldLayoutId id="2147483800" r:id="rId6"/>
    <p:sldLayoutId id="2147483810" r:id="rId7"/>
    <p:sldLayoutId id="2147483807" r:id="rId8"/>
    <p:sldLayoutId id="2147483792" r:id="rId9"/>
    <p:sldLayoutId id="2147483838" r:id="rId10"/>
    <p:sldLayoutId id="2147483839" r:id="rId11"/>
    <p:sldLayoutId id="2147483840" r:id="rId12"/>
    <p:sldLayoutId id="2147483844" r:id="rId13"/>
    <p:sldLayoutId id="2147483850" r:id="rId14"/>
    <p:sldLayoutId id="2147483802" r:id="rId15"/>
    <p:sldLayoutId id="2147483845" r:id="rId16"/>
    <p:sldLayoutId id="2147483803" r:id="rId17"/>
    <p:sldLayoutId id="2147483804" r:id="rId18"/>
    <p:sldLayoutId id="2147483805" r:id="rId19"/>
    <p:sldLayoutId id="2147483799" r:id="rId20"/>
    <p:sldLayoutId id="2147483798" r:id="rId21"/>
    <p:sldLayoutId id="2147483846" r:id="rId22"/>
    <p:sldLayoutId id="2147483849" r:id="rId23"/>
    <p:sldLayoutId id="2147483847" r:id="rId24"/>
    <p:sldLayoutId id="2147483833" r:id="rId25"/>
    <p:sldLayoutId id="2147483791" r:id="rId26"/>
    <p:sldLayoutId id="2147483801" r:id="rId27"/>
    <p:sldLayoutId id="2147483818" r:id="rId28"/>
    <p:sldLayoutId id="2147483782" r:id="rId29"/>
    <p:sldLayoutId id="2147483795" r:id="rId30"/>
    <p:sldLayoutId id="2147483841" r:id="rId31"/>
    <p:sldLayoutId id="2147483842" r:id="rId32"/>
    <p:sldLayoutId id="2147483835" r:id="rId33"/>
    <p:sldLayoutId id="2147483848" r:id="rId34"/>
    <p:sldLayoutId id="2147483822" r:id="rId35"/>
    <p:sldLayoutId id="2147483764" r:id="rId36"/>
    <p:sldLayoutId id="2147483823" r:id="rId37"/>
    <p:sldLayoutId id="2147483824" r:id="rId38"/>
    <p:sldLayoutId id="2147483711" r:id="rId39"/>
    <p:sldLayoutId id="2147483794" r:id="rId40"/>
    <p:sldLayoutId id="2147483821" r:id="rId41"/>
    <p:sldLayoutId id="2147483820" r:id="rId42"/>
    <p:sldLayoutId id="2147483769" r:id="rId43"/>
    <p:sldLayoutId id="2147483851" r:id="rId44"/>
    <p:sldLayoutId id="2147483812" r:id="rId4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Another way to branch, similar to if, else if, …, else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when have to compare a single item against a specific values, and run code based on the comparison.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53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Switch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switch (variable)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	case (literal1):</a:t>
            </a:r>
          </a:p>
          <a:p>
            <a:pPr marL="0" indent="0">
              <a:buNone/>
            </a:pPr>
            <a:r>
              <a:rPr lang="en-US" sz="1400" dirty="0"/>
              <a:t>		...</a:t>
            </a:r>
          </a:p>
          <a:p>
            <a:pPr marL="0" indent="0">
              <a:buNone/>
            </a:pPr>
            <a:r>
              <a:rPr lang="en-US" sz="1400" dirty="0"/>
              <a:t>		break;</a:t>
            </a:r>
          </a:p>
          <a:p>
            <a:pPr marL="0" indent="0">
              <a:buNone/>
            </a:pPr>
            <a:r>
              <a:rPr lang="en-US" sz="1400" dirty="0"/>
              <a:t>	case (literal2):</a:t>
            </a:r>
          </a:p>
          <a:p>
            <a:pPr marL="0" indent="0">
              <a:buNone/>
            </a:pPr>
            <a:r>
              <a:rPr lang="en-US" sz="1400" dirty="0"/>
              <a:t>		...</a:t>
            </a:r>
          </a:p>
          <a:p>
            <a:pPr marL="0" indent="0">
              <a:buNone/>
            </a:pPr>
            <a:r>
              <a:rPr lang="en-US" sz="1400" dirty="0"/>
              <a:t>		break;</a:t>
            </a:r>
          </a:p>
          <a:p>
            <a:pPr marL="0" indent="0">
              <a:buNone/>
            </a:pPr>
            <a:r>
              <a:rPr lang="en-US" sz="1400" dirty="0"/>
              <a:t>	...</a:t>
            </a:r>
          </a:p>
          <a:p>
            <a:pPr marL="0" indent="0">
              <a:buNone/>
            </a:pPr>
            <a:r>
              <a:rPr lang="en-US" sz="1400" dirty="0"/>
              <a:t>	default:</a:t>
            </a:r>
          </a:p>
          <a:p>
            <a:pPr marL="0" indent="0">
              <a:buNone/>
            </a:pPr>
            <a:r>
              <a:rPr lang="en-US" sz="1400" dirty="0"/>
              <a:t>		...</a:t>
            </a:r>
          </a:p>
          <a:p>
            <a:pPr marL="0" indent="0">
              <a:buNone/>
            </a:pPr>
            <a:r>
              <a:rPr lang="en-US" sz="1400" dirty="0"/>
              <a:t>		break;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73909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Switch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74" y="1141262"/>
            <a:ext cx="55245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6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264254"/>
            <a:ext cx="7237887" cy="627531"/>
          </a:xfrm>
        </p:spPr>
        <p:txBody>
          <a:bodyPr/>
          <a:lstStyle/>
          <a:p>
            <a:r>
              <a:rPr lang="en-US" dirty="0" smtClean="0"/>
              <a:t>Switch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972983"/>
            <a:ext cx="7237887" cy="3989633"/>
          </a:xfrm>
        </p:spPr>
        <p:txBody>
          <a:bodyPr/>
          <a:lstStyle/>
          <a:p>
            <a:r>
              <a:rPr lang="en-US" b="1" dirty="0" smtClean="0"/>
              <a:t>The variable and the cases have to be comparing the same data type.</a:t>
            </a:r>
          </a:p>
          <a:p>
            <a:r>
              <a:rPr lang="en-US" b="1" dirty="0" smtClean="0"/>
              <a:t>Default is a catch-all, like the else in a big if, else if…</a:t>
            </a:r>
          </a:p>
          <a:p>
            <a:r>
              <a:rPr lang="en-US" b="1" dirty="0" smtClean="0"/>
              <a:t>The cases have to constants, like string literals, or integers, or enumeration values (more on </a:t>
            </a:r>
            <a:r>
              <a:rPr lang="en-US" b="1" dirty="0" err="1" smtClean="0"/>
              <a:t>enums</a:t>
            </a:r>
            <a:r>
              <a:rPr lang="en-US" b="1" dirty="0" smtClean="0"/>
              <a:t> later)</a:t>
            </a:r>
          </a:p>
          <a:p>
            <a:r>
              <a:rPr lang="en-US" b="1" dirty="0" smtClean="0"/>
              <a:t>The break works like a break in a while loop… did we cover this?</a:t>
            </a:r>
          </a:p>
        </p:txBody>
      </p:sp>
    </p:spTree>
    <p:extLst>
      <p:ext uri="{BB962C8B-B14F-4D97-AF65-F5344CB8AC3E}">
        <p14:creationId xmlns:p14="http://schemas.microsoft.com/office/powerpoint/2010/main" val="3507446704"/>
      </p:ext>
    </p:extLst>
  </p:cSld>
  <p:clrMapOvr>
    <a:masterClrMapping/>
  </p:clrMapOvr>
</p:sld>
</file>

<file path=ppt/theme/theme1.xml><?xml version="1.0" encoding="utf-8"?>
<a:theme xmlns:a="http://schemas.openxmlformats.org/drawingml/2006/main" name="Hyland-OnBase-2016-Template">
  <a:themeElements>
    <a:clrScheme name="Share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0">
          <a:solidFill>
            <a:srgbClr val="E0FAFA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Hyland+OnBase-PowerPointTemplate.potx" id="{BA1ECF7D-BD68-4681-84BA-4FA939A35785}" vid="{67095C17-E63F-46E3-AE0C-486ACEF0F8E1}"/>
    </a:ext>
  </a:extLst>
</a:theme>
</file>

<file path=ppt/theme/theme2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96</Words>
  <Application>Microsoft Office PowerPoint</Application>
  <PresentationFormat>On-screen Show (16:9)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</vt:lpstr>
      <vt:lpstr>Hyland-OnBase-2016-Template</vt:lpstr>
      <vt:lpstr>Switch Statements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Nikoleta Lukic</dc:creator>
  <cp:lastModifiedBy>Jordan Conrad</cp:lastModifiedBy>
  <cp:revision>45</cp:revision>
  <dcterms:created xsi:type="dcterms:W3CDTF">2016-02-16T20:01:28Z</dcterms:created>
  <dcterms:modified xsi:type="dcterms:W3CDTF">2017-08-29T14:59:43Z</dcterms:modified>
</cp:coreProperties>
</file>