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wav" ContentType="audio/wav"/>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5.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6.xml" ContentType="application/vnd.openxmlformats-officedocument.presentationml.tags+xml"/>
  <Override PartName="/ppt/notesSlides/notesSlide10.xml" ContentType="application/vnd.openxmlformats-officedocument.presentationml.notesSlide+xml"/>
  <Override PartName="/ppt/tags/tag7.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8.xml" ContentType="application/vnd.openxmlformats-officedocument.presentationml.tags+xml"/>
  <Override PartName="/ppt/notesSlides/notesSlide13.xml" ContentType="application/vnd.openxmlformats-officedocument.presentationml.notesSlide+xml"/>
  <Override PartName="/ppt/tags/tag9.xml" ContentType="application/vnd.openxmlformats-officedocument.presentationml.tags+xml"/>
  <Override PartName="/ppt/notesSlides/notesSlide14.xml" ContentType="application/vnd.openxmlformats-officedocument.presentationml.notesSlide+xml"/>
  <Override PartName="/ppt/tags/tag10.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11.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12.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8" r:id="rId2"/>
  </p:sldMasterIdLst>
  <p:notesMasterIdLst>
    <p:notesMasterId r:id="rId24"/>
  </p:notesMasterIdLst>
  <p:handoutMasterIdLst>
    <p:handoutMasterId r:id="rId25"/>
  </p:handoutMasterIdLst>
  <p:sldIdLst>
    <p:sldId id="304" r:id="rId3"/>
    <p:sldId id="306" r:id="rId4"/>
    <p:sldId id="258" r:id="rId5"/>
    <p:sldId id="259" r:id="rId6"/>
    <p:sldId id="260" r:id="rId7"/>
    <p:sldId id="310" r:id="rId8"/>
    <p:sldId id="264" r:id="rId9"/>
    <p:sldId id="311" r:id="rId10"/>
    <p:sldId id="308" r:id="rId11"/>
    <p:sldId id="269" r:id="rId12"/>
    <p:sldId id="318" r:id="rId13"/>
    <p:sldId id="289" r:id="rId14"/>
    <p:sldId id="319" r:id="rId15"/>
    <p:sldId id="263" r:id="rId16"/>
    <p:sldId id="320" r:id="rId17"/>
    <p:sldId id="292" r:id="rId18"/>
    <p:sldId id="276" r:id="rId19"/>
    <p:sldId id="314" r:id="rId20"/>
    <p:sldId id="297" r:id="rId21"/>
    <p:sldId id="316" r:id="rId22"/>
    <p:sldId id="315" r:id="rId23"/>
  </p:sldIdLst>
  <p:sldSz cx="9144000" cy="5143500" type="screen16x9"/>
  <p:notesSz cx="6858000" cy="9144000"/>
  <p:custDataLst>
    <p:tags r:id="rId2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Rg st="2" end="21"/>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488" autoAdjust="0"/>
  </p:normalViewPr>
  <p:slideViewPr>
    <p:cSldViewPr snapToGrid="0">
      <p:cViewPr varScale="1">
        <p:scale>
          <a:sx n="88" d="100"/>
          <a:sy n="88" d="100"/>
        </p:scale>
        <p:origin x="922" y="67"/>
      </p:cViewPr>
      <p:guideLst>
        <p:guide orient="horz" pos="1620"/>
        <p:guide pos="2880"/>
      </p:guideLst>
    </p:cSldViewPr>
  </p:slideViewPr>
  <p:notesTextViewPr>
    <p:cViewPr>
      <p:scale>
        <a:sx n="1" d="1"/>
        <a:sy n="1" d="1"/>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gs" Target="tags/tag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4E8834D-0737-43D0-9623-A411E753E506}" type="datetime1">
              <a:rPr lang="zh-CN" altLang="en-US" smtClean="0"/>
              <a:t>2020/12/3</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16B39E1-AA72-4A2E-9803-267A56AE1BE0}" type="slidenum">
              <a:rPr lang="zh-CN" altLang="en-US" smtClean="0"/>
              <a:t>‹#›</a:t>
            </a:fld>
            <a:endParaRPr lang="zh-CN" altLang="en-US"/>
          </a:p>
        </p:txBody>
      </p:sp>
    </p:spTree>
    <p:extLst>
      <p:ext uri="{BB962C8B-B14F-4D97-AF65-F5344CB8AC3E}">
        <p14:creationId xmlns:p14="http://schemas.microsoft.com/office/powerpoint/2010/main" val="4278723407"/>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54B508-DD71-4628-B985-7B90C7951F02}" type="datetime1">
              <a:rPr lang="zh-CN" altLang="en-US" smtClean="0"/>
              <a:t>2020/12/3</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21F41D1-EB0D-4857-8E93-8C1C831E6153}" type="slidenum">
              <a:rPr lang="zh-CN" altLang="en-US" smtClean="0"/>
              <a:t>‹#›</a:t>
            </a:fld>
            <a:endParaRPr lang="zh-CN" altLang="en-US"/>
          </a:p>
        </p:txBody>
      </p:sp>
    </p:spTree>
    <p:extLst>
      <p:ext uri="{BB962C8B-B14F-4D97-AF65-F5344CB8AC3E}">
        <p14:creationId xmlns:p14="http://schemas.microsoft.com/office/powerpoint/2010/main" val="332741804"/>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6" name="日期占位符 5"/>
          <p:cNvSpPr>
            <a:spLocks noGrp="1"/>
          </p:cNvSpPr>
          <p:nvPr>
            <p:ph type="dt" idx="10"/>
          </p:nvPr>
        </p:nvSpPr>
        <p:spPr/>
        <p:txBody>
          <a:bodyPr/>
          <a:lstStyle/>
          <a:p>
            <a:fld id="{F653A558-B89F-461C-9DEB-62425EB281D9}" type="datetime1">
              <a:rPr lang="zh-CN" altLang="en-US" smtClean="0"/>
              <a:t>2020/12/3</a:t>
            </a:fld>
            <a:endParaRPr lang="zh-CN" altLang="en-US"/>
          </a:p>
        </p:txBody>
      </p:sp>
      <p:sp>
        <p:nvSpPr>
          <p:cNvPr id="7" name="灯片编号占位符 6"/>
          <p:cNvSpPr>
            <a:spLocks noGrp="1"/>
          </p:cNvSpPr>
          <p:nvPr>
            <p:ph type="sldNum" sz="quarter" idx="11"/>
          </p:nvPr>
        </p:nvSpPr>
        <p:spPr/>
        <p:txBody>
          <a:bodyPr/>
          <a:lstStyle/>
          <a:p>
            <a:fld id="{621F41D1-EB0D-4857-8E93-8C1C831E6153}" type="slidenum">
              <a:rPr lang="zh-CN" altLang="en-US" smtClean="0"/>
              <a:t>1</a:t>
            </a:fld>
            <a:endParaRPr lang="zh-CN" altLang="en-US"/>
          </a:p>
        </p:txBody>
      </p:sp>
    </p:spTree>
    <p:extLst>
      <p:ext uri="{BB962C8B-B14F-4D97-AF65-F5344CB8AC3E}">
        <p14:creationId xmlns:p14="http://schemas.microsoft.com/office/powerpoint/2010/main" val="3178692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6" name="日期占位符 5"/>
          <p:cNvSpPr>
            <a:spLocks noGrp="1"/>
          </p:cNvSpPr>
          <p:nvPr>
            <p:ph type="dt" idx="10"/>
          </p:nvPr>
        </p:nvSpPr>
        <p:spPr/>
        <p:txBody>
          <a:bodyPr/>
          <a:lstStyle/>
          <a:p>
            <a:fld id="{4EB51A5C-A667-4A14-8A47-848AE90AB286}" type="datetime1">
              <a:rPr lang="zh-CN" altLang="en-US" smtClean="0"/>
              <a:t>2020/12/3</a:t>
            </a:fld>
            <a:endParaRPr lang="zh-CN" altLang="en-US"/>
          </a:p>
        </p:txBody>
      </p:sp>
      <p:sp>
        <p:nvSpPr>
          <p:cNvPr id="7" name="灯片编号占位符 6"/>
          <p:cNvSpPr>
            <a:spLocks noGrp="1"/>
          </p:cNvSpPr>
          <p:nvPr>
            <p:ph type="sldNum" sz="quarter" idx="11"/>
          </p:nvPr>
        </p:nvSpPr>
        <p:spPr/>
        <p:txBody>
          <a:bodyPr/>
          <a:lstStyle/>
          <a:p>
            <a:fld id="{621F41D1-EB0D-4857-8E93-8C1C831E6153}" type="slidenum">
              <a:rPr lang="zh-CN" altLang="en-US" smtClean="0"/>
              <a:t>10</a:t>
            </a:fld>
            <a:endParaRPr lang="zh-CN" altLang="en-US"/>
          </a:p>
        </p:txBody>
      </p:sp>
    </p:spTree>
    <p:extLst>
      <p:ext uri="{BB962C8B-B14F-4D97-AF65-F5344CB8AC3E}">
        <p14:creationId xmlns:p14="http://schemas.microsoft.com/office/powerpoint/2010/main" val="42723173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6" name="日期占位符 5"/>
          <p:cNvSpPr>
            <a:spLocks noGrp="1"/>
          </p:cNvSpPr>
          <p:nvPr>
            <p:ph type="dt" idx="10"/>
          </p:nvPr>
        </p:nvSpPr>
        <p:spPr/>
        <p:txBody>
          <a:bodyPr/>
          <a:lstStyle/>
          <a:p>
            <a:fld id="{DF8BF450-3386-4F24-97D3-E5EEFD1D9CBD}" type="datetime1">
              <a:rPr lang="zh-CN" altLang="en-US" smtClean="0"/>
              <a:t>2020/12/3</a:t>
            </a:fld>
            <a:endParaRPr lang="zh-CN" altLang="en-US"/>
          </a:p>
        </p:txBody>
      </p:sp>
      <p:sp>
        <p:nvSpPr>
          <p:cNvPr id="7" name="灯片编号占位符 6"/>
          <p:cNvSpPr>
            <a:spLocks noGrp="1"/>
          </p:cNvSpPr>
          <p:nvPr>
            <p:ph type="sldNum" sz="quarter" idx="11"/>
          </p:nvPr>
        </p:nvSpPr>
        <p:spPr/>
        <p:txBody>
          <a:bodyPr/>
          <a:lstStyle/>
          <a:p>
            <a:fld id="{621F41D1-EB0D-4857-8E93-8C1C831E6153}" type="slidenum">
              <a:rPr lang="zh-CN" altLang="en-US" smtClean="0"/>
              <a:t>11</a:t>
            </a:fld>
            <a:endParaRPr lang="zh-CN" altLang="en-US"/>
          </a:p>
        </p:txBody>
      </p:sp>
    </p:spTree>
    <p:extLst>
      <p:ext uri="{BB962C8B-B14F-4D97-AF65-F5344CB8AC3E}">
        <p14:creationId xmlns:p14="http://schemas.microsoft.com/office/powerpoint/2010/main" val="2840434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M1</a:t>
            </a:r>
            <a:r>
              <a:rPr lang="zh-CN" altLang="en-US" dirty="0" smtClean="0"/>
              <a:t>芯片也是一种集成创新，</a:t>
            </a:r>
            <a:r>
              <a:rPr lang="en-US" altLang="zh-CN" dirty="0" smtClean="0"/>
              <a:t>CPU</a:t>
            </a:r>
            <a:r>
              <a:rPr lang="zh-CN" altLang="en-US" dirty="0" smtClean="0"/>
              <a:t>，</a:t>
            </a:r>
            <a:r>
              <a:rPr lang="en-US" altLang="zh-CN" dirty="0" smtClean="0"/>
              <a:t>GPU</a:t>
            </a:r>
            <a:r>
              <a:rPr lang="zh-CN" altLang="en-US" dirty="0" smtClean="0"/>
              <a:t>，神经引擎和内存缓存系统级封装到</a:t>
            </a:r>
            <a:r>
              <a:rPr lang="en-US" altLang="zh-CN" dirty="0" smtClean="0"/>
              <a:t>SOC</a:t>
            </a:r>
            <a:r>
              <a:rPr lang="zh-CN" altLang="en-US" dirty="0" smtClean="0"/>
              <a:t>，同时</a:t>
            </a:r>
            <a:r>
              <a:rPr lang="en-US" altLang="zh-CN" dirty="0" smtClean="0"/>
              <a:t>3D</a:t>
            </a:r>
            <a:r>
              <a:rPr lang="zh-CN" altLang="en-US" dirty="0" smtClean="0"/>
              <a:t>堆叠，首次在桌面级平台引入神经网络引擎作为辅助图像识别和计算，</a:t>
            </a:r>
            <a:r>
              <a:rPr lang="en-US" altLang="zh-CN" dirty="0" err="1" smtClean="0"/>
              <a:t>bigsur</a:t>
            </a:r>
            <a:r>
              <a:rPr lang="zh-CN" altLang="en-US" dirty="0" smtClean="0"/>
              <a:t>系统对</a:t>
            </a:r>
            <a:r>
              <a:rPr lang="en-US" altLang="zh-CN" dirty="0" smtClean="0"/>
              <a:t>M1</a:t>
            </a:r>
            <a:r>
              <a:rPr lang="zh-CN" altLang="en-US" dirty="0" smtClean="0"/>
              <a:t>芯片</a:t>
            </a:r>
            <a:r>
              <a:rPr lang="en-US" altLang="zh-CN" dirty="0" smtClean="0"/>
              <a:t>ARM</a:t>
            </a:r>
            <a:r>
              <a:rPr lang="zh-CN" altLang="en-US" dirty="0" smtClean="0"/>
              <a:t>架构底层精简指令集与高层软件同时优化，实现了超越同类芯片的低功耗和高性能，相信未来芯片发展方向会逐渐从分离模块走向近存集成乃至存算一体</a:t>
            </a:r>
            <a:endParaRPr lang="zh-CN" altLang="en-US" dirty="0"/>
          </a:p>
        </p:txBody>
      </p:sp>
      <p:sp>
        <p:nvSpPr>
          <p:cNvPr id="6" name="日期占位符 5"/>
          <p:cNvSpPr>
            <a:spLocks noGrp="1"/>
          </p:cNvSpPr>
          <p:nvPr>
            <p:ph type="dt" idx="10"/>
          </p:nvPr>
        </p:nvSpPr>
        <p:spPr/>
        <p:txBody>
          <a:bodyPr/>
          <a:lstStyle/>
          <a:p>
            <a:fld id="{F9A05312-3290-4849-8C44-F5523B16021F}" type="datetime1">
              <a:rPr lang="zh-CN" altLang="en-US" smtClean="0"/>
              <a:t>2020/12/3</a:t>
            </a:fld>
            <a:endParaRPr lang="zh-CN" altLang="en-US"/>
          </a:p>
        </p:txBody>
      </p:sp>
      <p:sp>
        <p:nvSpPr>
          <p:cNvPr id="7" name="灯片编号占位符 6"/>
          <p:cNvSpPr>
            <a:spLocks noGrp="1"/>
          </p:cNvSpPr>
          <p:nvPr>
            <p:ph type="sldNum" sz="quarter" idx="11"/>
          </p:nvPr>
        </p:nvSpPr>
        <p:spPr/>
        <p:txBody>
          <a:bodyPr/>
          <a:lstStyle/>
          <a:p>
            <a:fld id="{621F41D1-EB0D-4857-8E93-8C1C831E6153}" type="slidenum">
              <a:rPr lang="zh-CN" altLang="en-US" smtClean="0"/>
              <a:t>12</a:t>
            </a:fld>
            <a:endParaRPr lang="zh-CN" altLang="en-US"/>
          </a:p>
        </p:txBody>
      </p:sp>
    </p:spTree>
    <p:extLst>
      <p:ext uri="{BB962C8B-B14F-4D97-AF65-F5344CB8AC3E}">
        <p14:creationId xmlns:p14="http://schemas.microsoft.com/office/powerpoint/2010/main" val="6653928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6" name="日期占位符 5"/>
          <p:cNvSpPr>
            <a:spLocks noGrp="1"/>
          </p:cNvSpPr>
          <p:nvPr>
            <p:ph type="dt" idx="10"/>
          </p:nvPr>
        </p:nvSpPr>
        <p:spPr/>
        <p:txBody>
          <a:bodyPr/>
          <a:lstStyle/>
          <a:p>
            <a:fld id="{16D2F2FA-7103-4935-8C15-8608C6DF766F}" type="datetime1">
              <a:rPr lang="zh-CN" altLang="en-US" smtClean="0"/>
              <a:t>2020/12/3</a:t>
            </a:fld>
            <a:endParaRPr lang="zh-CN" altLang="en-US"/>
          </a:p>
        </p:txBody>
      </p:sp>
      <p:sp>
        <p:nvSpPr>
          <p:cNvPr id="7" name="灯片编号占位符 6"/>
          <p:cNvSpPr>
            <a:spLocks noGrp="1"/>
          </p:cNvSpPr>
          <p:nvPr>
            <p:ph type="sldNum" sz="quarter" idx="11"/>
          </p:nvPr>
        </p:nvSpPr>
        <p:spPr/>
        <p:txBody>
          <a:bodyPr/>
          <a:lstStyle/>
          <a:p>
            <a:fld id="{621F41D1-EB0D-4857-8E93-8C1C831E6153}" type="slidenum">
              <a:rPr lang="zh-CN" altLang="en-US" smtClean="0"/>
              <a:t>13</a:t>
            </a:fld>
            <a:endParaRPr lang="zh-CN" altLang="en-US"/>
          </a:p>
        </p:txBody>
      </p:sp>
    </p:spTree>
    <p:extLst>
      <p:ext uri="{BB962C8B-B14F-4D97-AF65-F5344CB8AC3E}">
        <p14:creationId xmlns:p14="http://schemas.microsoft.com/office/powerpoint/2010/main" val="42357962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6" name="日期占位符 5"/>
          <p:cNvSpPr>
            <a:spLocks noGrp="1"/>
          </p:cNvSpPr>
          <p:nvPr>
            <p:ph type="dt" idx="10"/>
          </p:nvPr>
        </p:nvSpPr>
        <p:spPr/>
        <p:txBody>
          <a:bodyPr/>
          <a:lstStyle/>
          <a:p>
            <a:fld id="{D5AE5AB1-B843-4699-A49D-6A55057C767E}" type="datetime1">
              <a:rPr lang="zh-CN" altLang="en-US" smtClean="0"/>
              <a:t>2020/12/3</a:t>
            </a:fld>
            <a:endParaRPr lang="zh-CN" altLang="en-US"/>
          </a:p>
        </p:txBody>
      </p:sp>
      <p:sp>
        <p:nvSpPr>
          <p:cNvPr id="7" name="灯片编号占位符 6"/>
          <p:cNvSpPr>
            <a:spLocks noGrp="1"/>
          </p:cNvSpPr>
          <p:nvPr>
            <p:ph type="sldNum" sz="quarter" idx="11"/>
          </p:nvPr>
        </p:nvSpPr>
        <p:spPr/>
        <p:txBody>
          <a:bodyPr/>
          <a:lstStyle/>
          <a:p>
            <a:fld id="{621F41D1-EB0D-4857-8E93-8C1C831E6153}" type="slidenum">
              <a:rPr lang="zh-CN" altLang="en-US" smtClean="0"/>
              <a:t>14</a:t>
            </a:fld>
            <a:endParaRPr lang="zh-CN" altLang="en-US"/>
          </a:p>
        </p:txBody>
      </p:sp>
    </p:spTree>
    <p:extLst>
      <p:ext uri="{BB962C8B-B14F-4D97-AF65-F5344CB8AC3E}">
        <p14:creationId xmlns:p14="http://schemas.microsoft.com/office/powerpoint/2010/main" val="41834117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忆阻器存算一体器件相关研究相对成熟，通过解决忆阻器存算一体器件与微纳传感器的高密度三维集成工艺、模拟信号匹配等关键技术后，基于忆阻器的感存算一体技术将进入快速发展阶段。目前的感存算一体器件的研究工作多是基于模拟某一种感官和简单处理，如触觉、视觉、嗅觉等，处理能力十分有限，与人类的感知记忆系统相差甚远，发展多感知融合和多元化处理功能的器件体系，减小与应用需求的差距，是面向未来应用的热门方向，未来需要深入研究感存算一体信息处理架构、任务调度与分工协作等策略</a:t>
            </a:r>
          </a:p>
        </p:txBody>
      </p:sp>
      <p:sp>
        <p:nvSpPr>
          <p:cNvPr id="6" name="日期占位符 5"/>
          <p:cNvSpPr>
            <a:spLocks noGrp="1"/>
          </p:cNvSpPr>
          <p:nvPr>
            <p:ph type="dt" idx="10"/>
          </p:nvPr>
        </p:nvSpPr>
        <p:spPr/>
        <p:txBody>
          <a:bodyPr/>
          <a:lstStyle/>
          <a:p>
            <a:fld id="{432F5BA6-8015-4422-A8B7-DFE7773D7D07}" type="datetime1">
              <a:rPr lang="zh-CN" altLang="en-US" smtClean="0"/>
              <a:t>2020/12/3</a:t>
            </a:fld>
            <a:endParaRPr lang="zh-CN" altLang="en-US"/>
          </a:p>
        </p:txBody>
      </p:sp>
      <p:sp>
        <p:nvSpPr>
          <p:cNvPr id="7" name="灯片编号占位符 6"/>
          <p:cNvSpPr>
            <a:spLocks noGrp="1"/>
          </p:cNvSpPr>
          <p:nvPr>
            <p:ph type="sldNum" sz="quarter" idx="11"/>
          </p:nvPr>
        </p:nvSpPr>
        <p:spPr/>
        <p:txBody>
          <a:bodyPr/>
          <a:lstStyle/>
          <a:p>
            <a:fld id="{621F41D1-EB0D-4857-8E93-8C1C831E6153}" type="slidenum">
              <a:rPr lang="zh-CN" altLang="en-US" smtClean="0"/>
              <a:t>15</a:t>
            </a:fld>
            <a:endParaRPr lang="zh-CN" altLang="en-US"/>
          </a:p>
        </p:txBody>
      </p:sp>
    </p:spTree>
    <p:extLst>
      <p:ext uri="{BB962C8B-B14F-4D97-AF65-F5344CB8AC3E}">
        <p14:creationId xmlns:p14="http://schemas.microsoft.com/office/powerpoint/2010/main" val="12266302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6" name="日期占位符 5"/>
          <p:cNvSpPr>
            <a:spLocks noGrp="1"/>
          </p:cNvSpPr>
          <p:nvPr>
            <p:ph type="dt" idx="10"/>
          </p:nvPr>
        </p:nvSpPr>
        <p:spPr/>
        <p:txBody>
          <a:bodyPr/>
          <a:lstStyle/>
          <a:p>
            <a:fld id="{0B0FBA8C-9546-4E0E-ABC8-ABB7EE342314}" type="datetime1">
              <a:rPr lang="zh-CN" altLang="en-US" smtClean="0"/>
              <a:t>2020/12/3</a:t>
            </a:fld>
            <a:endParaRPr lang="zh-CN" altLang="en-US"/>
          </a:p>
        </p:txBody>
      </p:sp>
      <p:sp>
        <p:nvSpPr>
          <p:cNvPr id="7" name="灯片编号占位符 6"/>
          <p:cNvSpPr>
            <a:spLocks noGrp="1"/>
          </p:cNvSpPr>
          <p:nvPr>
            <p:ph type="sldNum" sz="quarter" idx="11"/>
          </p:nvPr>
        </p:nvSpPr>
        <p:spPr/>
        <p:txBody>
          <a:bodyPr/>
          <a:lstStyle/>
          <a:p>
            <a:fld id="{621F41D1-EB0D-4857-8E93-8C1C831E6153}" type="slidenum">
              <a:rPr lang="zh-CN" altLang="en-US" smtClean="0"/>
              <a:t>16</a:t>
            </a:fld>
            <a:endParaRPr lang="zh-CN" altLang="en-US"/>
          </a:p>
        </p:txBody>
      </p:sp>
    </p:spTree>
    <p:extLst>
      <p:ext uri="{BB962C8B-B14F-4D97-AF65-F5344CB8AC3E}">
        <p14:creationId xmlns:p14="http://schemas.microsoft.com/office/powerpoint/2010/main" val="6779586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6" name="日期占位符 5"/>
          <p:cNvSpPr>
            <a:spLocks noGrp="1"/>
          </p:cNvSpPr>
          <p:nvPr>
            <p:ph type="dt" idx="10"/>
          </p:nvPr>
        </p:nvSpPr>
        <p:spPr/>
        <p:txBody>
          <a:bodyPr/>
          <a:lstStyle/>
          <a:p>
            <a:fld id="{F0AB8EEA-8C87-456B-A708-14686197C717}" type="datetime1">
              <a:rPr lang="zh-CN" altLang="en-US" smtClean="0"/>
              <a:t>2020/12/3</a:t>
            </a:fld>
            <a:endParaRPr lang="zh-CN" altLang="en-US"/>
          </a:p>
        </p:txBody>
      </p:sp>
      <p:sp>
        <p:nvSpPr>
          <p:cNvPr id="7" name="灯片编号占位符 6"/>
          <p:cNvSpPr>
            <a:spLocks noGrp="1"/>
          </p:cNvSpPr>
          <p:nvPr>
            <p:ph type="sldNum" sz="quarter" idx="11"/>
          </p:nvPr>
        </p:nvSpPr>
        <p:spPr/>
        <p:txBody>
          <a:bodyPr/>
          <a:lstStyle/>
          <a:p>
            <a:fld id="{621F41D1-EB0D-4857-8E93-8C1C831E6153}" type="slidenum">
              <a:rPr lang="zh-CN" altLang="en-US" smtClean="0"/>
              <a:t>17</a:t>
            </a:fld>
            <a:endParaRPr lang="zh-CN" altLang="en-US"/>
          </a:p>
        </p:txBody>
      </p:sp>
    </p:spTree>
    <p:extLst>
      <p:ext uri="{BB962C8B-B14F-4D97-AF65-F5344CB8AC3E}">
        <p14:creationId xmlns:p14="http://schemas.microsoft.com/office/powerpoint/2010/main" val="29371527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6" name="日期占位符 5"/>
          <p:cNvSpPr>
            <a:spLocks noGrp="1"/>
          </p:cNvSpPr>
          <p:nvPr>
            <p:ph type="dt" idx="10"/>
          </p:nvPr>
        </p:nvSpPr>
        <p:spPr/>
        <p:txBody>
          <a:bodyPr/>
          <a:lstStyle/>
          <a:p>
            <a:fld id="{4A275073-21E0-403F-B29E-6284BB4318DE}" type="datetime1">
              <a:rPr lang="zh-CN" altLang="en-US" smtClean="0"/>
              <a:t>2020/12/3</a:t>
            </a:fld>
            <a:endParaRPr lang="zh-CN" altLang="en-US"/>
          </a:p>
        </p:txBody>
      </p:sp>
      <p:sp>
        <p:nvSpPr>
          <p:cNvPr id="7" name="灯片编号占位符 6"/>
          <p:cNvSpPr>
            <a:spLocks noGrp="1"/>
          </p:cNvSpPr>
          <p:nvPr>
            <p:ph type="sldNum" sz="quarter" idx="11"/>
          </p:nvPr>
        </p:nvSpPr>
        <p:spPr/>
        <p:txBody>
          <a:bodyPr/>
          <a:lstStyle/>
          <a:p>
            <a:fld id="{621F41D1-EB0D-4857-8E93-8C1C831E6153}" type="slidenum">
              <a:rPr lang="zh-CN" altLang="en-US" smtClean="0"/>
              <a:t>18</a:t>
            </a:fld>
            <a:endParaRPr lang="zh-CN" altLang="en-US"/>
          </a:p>
        </p:txBody>
      </p:sp>
    </p:spTree>
    <p:extLst>
      <p:ext uri="{BB962C8B-B14F-4D97-AF65-F5344CB8AC3E}">
        <p14:creationId xmlns:p14="http://schemas.microsoft.com/office/powerpoint/2010/main" val="13028723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6" name="日期占位符 5"/>
          <p:cNvSpPr>
            <a:spLocks noGrp="1"/>
          </p:cNvSpPr>
          <p:nvPr>
            <p:ph type="dt" idx="10"/>
          </p:nvPr>
        </p:nvSpPr>
        <p:spPr/>
        <p:txBody>
          <a:bodyPr/>
          <a:lstStyle/>
          <a:p>
            <a:fld id="{20C24E4C-F5BE-4743-B804-4EEC0A6D7C7D}" type="datetime1">
              <a:rPr lang="zh-CN" altLang="en-US" smtClean="0"/>
              <a:t>2020/12/3</a:t>
            </a:fld>
            <a:endParaRPr lang="zh-CN" altLang="en-US"/>
          </a:p>
        </p:txBody>
      </p:sp>
      <p:sp>
        <p:nvSpPr>
          <p:cNvPr id="7" name="灯片编号占位符 6"/>
          <p:cNvSpPr>
            <a:spLocks noGrp="1"/>
          </p:cNvSpPr>
          <p:nvPr>
            <p:ph type="sldNum" sz="quarter" idx="11"/>
          </p:nvPr>
        </p:nvSpPr>
        <p:spPr/>
        <p:txBody>
          <a:bodyPr/>
          <a:lstStyle/>
          <a:p>
            <a:fld id="{621F41D1-EB0D-4857-8E93-8C1C831E6153}" type="slidenum">
              <a:rPr lang="zh-CN" altLang="en-US" smtClean="0"/>
              <a:t>19</a:t>
            </a:fld>
            <a:endParaRPr lang="zh-CN" altLang="en-US"/>
          </a:p>
        </p:txBody>
      </p:sp>
    </p:spTree>
    <p:extLst>
      <p:ext uri="{BB962C8B-B14F-4D97-AF65-F5344CB8AC3E}">
        <p14:creationId xmlns:p14="http://schemas.microsoft.com/office/powerpoint/2010/main" val="29371527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6" name="日期占位符 5"/>
          <p:cNvSpPr>
            <a:spLocks noGrp="1"/>
          </p:cNvSpPr>
          <p:nvPr>
            <p:ph type="dt" idx="10"/>
          </p:nvPr>
        </p:nvSpPr>
        <p:spPr/>
        <p:txBody>
          <a:bodyPr/>
          <a:lstStyle/>
          <a:p>
            <a:fld id="{1C2E26B6-001D-4089-AE72-3A07CBC39BDE}" type="datetime1">
              <a:rPr lang="zh-CN" altLang="en-US" smtClean="0"/>
              <a:t>2020/12/3</a:t>
            </a:fld>
            <a:endParaRPr lang="zh-CN" altLang="en-US"/>
          </a:p>
        </p:txBody>
      </p:sp>
      <p:sp>
        <p:nvSpPr>
          <p:cNvPr id="7" name="灯片编号占位符 6"/>
          <p:cNvSpPr>
            <a:spLocks noGrp="1"/>
          </p:cNvSpPr>
          <p:nvPr>
            <p:ph type="sldNum" sz="quarter" idx="11"/>
          </p:nvPr>
        </p:nvSpPr>
        <p:spPr/>
        <p:txBody>
          <a:bodyPr/>
          <a:lstStyle/>
          <a:p>
            <a:fld id="{621F41D1-EB0D-4857-8E93-8C1C831E6153}" type="slidenum">
              <a:rPr lang="zh-CN" altLang="en-US" smtClean="0"/>
              <a:t>2</a:t>
            </a:fld>
            <a:endParaRPr lang="zh-CN" altLang="en-US"/>
          </a:p>
        </p:txBody>
      </p:sp>
    </p:spTree>
    <p:extLst>
      <p:ext uri="{BB962C8B-B14F-4D97-AF65-F5344CB8AC3E}">
        <p14:creationId xmlns:p14="http://schemas.microsoft.com/office/powerpoint/2010/main" val="6838112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6" name="日期占位符 5"/>
          <p:cNvSpPr>
            <a:spLocks noGrp="1"/>
          </p:cNvSpPr>
          <p:nvPr>
            <p:ph type="dt" idx="10"/>
          </p:nvPr>
        </p:nvSpPr>
        <p:spPr/>
        <p:txBody>
          <a:bodyPr/>
          <a:lstStyle/>
          <a:p>
            <a:fld id="{FB1CF5EC-6B4F-451D-A005-AE9E54D7DE73}" type="datetime1">
              <a:rPr lang="zh-CN" altLang="en-US" smtClean="0"/>
              <a:t>2020/12/3</a:t>
            </a:fld>
            <a:endParaRPr lang="zh-CN" altLang="en-US"/>
          </a:p>
        </p:txBody>
      </p:sp>
      <p:sp>
        <p:nvSpPr>
          <p:cNvPr id="7" name="灯片编号占位符 6"/>
          <p:cNvSpPr>
            <a:spLocks noGrp="1"/>
          </p:cNvSpPr>
          <p:nvPr>
            <p:ph type="sldNum" sz="quarter" idx="11"/>
          </p:nvPr>
        </p:nvSpPr>
        <p:spPr/>
        <p:txBody>
          <a:bodyPr/>
          <a:lstStyle/>
          <a:p>
            <a:fld id="{621F41D1-EB0D-4857-8E93-8C1C831E6153}" type="slidenum">
              <a:rPr lang="zh-CN" altLang="en-US" smtClean="0"/>
              <a:t>20</a:t>
            </a:fld>
            <a:endParaRPr lang="zh-CN" altLang="en-US"/>
          </a:p>
        </p:txBody>
      </p:sp>
    </p:spTree>
    <p:extLst>
      <p:ext uri="{BB962C8B-B14F-4D97-AF65-F5344CB8AC3E}">
        <p14:creationId xmlns:p14="http://schemas.microsoft.com/office/powerpoint/2010/main" val="35032517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6" name="日期占位符 5"/>
          <p:cNvSpPr>
            <a:spLocks noGrp="1"/>
          </p:cNvSpPr>
          <p:nvPr>
            <p:ph type="dt" idx="10"/>
          </p:nvPr>
        </p:nvSpPr>
        <p:spPr/>
        <p:txBody>
          <a:bodyPr/>
          <a:lstStyle/>
          <a:p>
            <a:fld id="{CDB4AD94-3175-4705-AF57-94FC93034E77}" type="datetime1">
              <a:rPr lang="zh-CN" altLang="en-US" smtClean="0"/>
              <a:t>2020/12/3</a:t>
            </a:fld>
            <a:endParaRPr lang="zh-CN" altLang="en-US"/>
          </a:p>
        </p:txBody>
      </p:sp>
      <p:sp>
        <p:nvSpPr>
          <p:cNvPr id="7" name="灯片编号占位符 6"/>
          <p:cNvSpPr>
            <a:spLocks noGrp="1"/>
          </p:cNvSpPr>
          <p:nvPr>
            <p:ph type="sldNum" sz="quarter" idx="11"/>
          </p:nvPr>
        </p:nvSpPr>
        <p:spPr/>
        <p:txBody>
          <a:bodyPr/>
          <a:lstStyle/>
          <a:p>
            <a:fld id="{621F41D1-EB0D-4857-8E93-8C1C831E6153}" type="slidenum">
              <a:rPr lang="zh-CN" altLang="en-US" smtClean="0"/>
              <a:t>21</a:t>
            </a:fld>
            <a:endParaRPr lang="zh-CN" altLang="en-US"/>
          </a:p>
        </p:txBody>
      </p:sp>
    </p:spTree>
    <p:extLst>
      <p:ext uri="{BB962C8B-B14F-4D97-AF65-F5344CB8AC3E}">
        <p14:creationId xmlns:p14="http://schemas.microsoft.com/office/powerpoint/2010/main" val="3178692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6" name="日期占位符 5"/>
          <p:cNvSpPr>
            <a:spLocks noGrp="1"/>
          </p:cNvSpPr>
          <p:nvPr>
            <p:ph type="dt" idx="10"/>
          </p:nvPr>
        </p:nvSpPr>
        <p:spPr/>
        <p:txBody>
          <a:bodyPr/>
          <a:lstStyle/>
          <a:p>
            <a:fld id="{3E734F8A-65D8-444A-85A1-DA6C67AF1AA8}" type="datetime1">
              <a:rPr lang="zh-CN" altLang="en-US" smtClean="0"/>
              <a:t>2020/12/3</a:t>
            </a:fld>
            <a:endParaRPr lang="zh-CN" altLang="en-US"/>
          </a:p>
        </p:txBody>
      </p:sp>
      <p:sp>
        <p:nvSpPr>
          <p:cNvPr id="7" name="灯片编号占位符 6"/>
          <p:cNvSpPr>
            <a:spLocks noGrp="1"/>
          </p:cNvSpPr>
          <p:nvPr>
            <p:ph type="sldNum" sz="quarter" idx="11"/>
          </p:nvPr>
        </p:nvSpPr>
        <p:spPr/>
        <p:txBody>
          <a:bodyPr/>
          <a:lstStyle/>
          <a:p>
            <a:fld id="{621F41D1-EB0D-4857-8E93-8C1C831E6153}" type="slidenum">
              <a:rPr lang="zh-CN" altLang="en-US" smtClean="0"/>
              <a:t>3</a:t>
            </a:fld>
            <a:endParaRPr lang="zh-CN" altLang="en-US"/>
          </a:p>
        </p:txBody>
      </p:sp>
    </p:spTree>
    <p:extLst>
      <p:ext uri="{BB962C8B-B14F-4D97-AF65-F5344CB8AC3E}">
        <p14:creationId xmlns:p14="http://schemas.microsoft.com/office/powerpoint/2010/main" val="23378408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6" name="日期占位符 5"/>
          <p:cNvSpPr>
            <a:spLocks noGrp="1"/>
          </p:cNvSpPr>
          <p:nvPr>
            <p:ph type="dt" idx="10"/>
          </p:nvPr>
        </p:nvSpPr>
        <p:spPr/>
        <p:txBody>
          <a:bodyPr/>
          <a:lstStyle/>
          <a:p>
            <a:fld id="{6FDDA01D-06BC-4F36-8518-263ED25158B9}" type="datetime1">
              <a:rPr lang="zh-CN" altLang="en-US" smtClean="0"/>
              <a:t>2020/12/3</a:t>
            </a:fld>
            <a:endParaRPr lang="zh-CN" altLang="en-US"/>
          </a:p>
        </p:txBody>
      </p:sp>
      <p:sp>
        <p:nvSpPr>
          <p:cNvPr id="7" name="灯片编号占位符 6"/>
          <p:cNvSpPr>
            <a:spLocks noGrp="1"/>
          </p:cNvSpPr>
          <p:nvPr>
            <p:ph type="sldNum" sz="quarter" idx="11"/>
          </p:nvPr>
        </p:nvSpPr>
        <p:spPr/>
        <p:txBody>
          <a:bodyPr/>
          <a:lstStyle/>
          <a:p>
            <a:fld id="{621F41D1-EB0D-4857-8E93-8C1C831E6153}" type="slidenum">
              <a:rPr lang="zh-CN" altLang="en-US" smtClean="0"/>
              <a:t>4</a:t>
            </a:fld>
            <a:endParaRPr lang="zh-CN" altLang="en-US"/>
          </a:p>
        </p:txBody>
      </p:sp>
    </p:spTree>
    <p:extLst>
      <p:ext uri="{BB962C8B-B14F-4D97-AF65-F5344CB8AC3E}">
        <p14:creationId xmlns:p14="http://schemas.microsoft.com/office/powerpoint/2010/main" val="22589073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6" name="日期占位符 5"/>
          <p:cNvSpPr>
            <a:spLocks noGrp="1"/>
          </p:cNvSpPr>
          <p:nvPr>
            <p:ph type="dt" idx="10"/>
          </p:nvPr>
        </p:nvSpPr>
        <p:spPr/>
        <p:txBody>
          <a:bodyPr/>
          <a:lstStyle/>
          <a:p>
            <a:fld id="{4BD97796-6636-4B4E-9F16-78AF7089CDDC}" type="datetime1">
              <a:rPr lang="zh-CN" altLang="en-US" smtClean="0"/>
              <a:t>2020/12/3</a:t>
            </a:fld>
            <a:endParaRPr lang="zh-CN" altLang="en-US"/>
          </a:p>
        </p:txBody>
      </p:sp>
      <p:sp>
        <p:nvSpPr>
          <p:cNvPr id="7" name="灯片编号占位符 6"/>
          <p:cNvSpPr>
            <a:spLocks noGrp="1"/>
          </p:cNvSpPr>
          <p:nvPr>
            <p:ph type="sldNum" sz="quarter" idx="11"/>
          </p:nvPr>
        </p:nvSpPr>
        <p:spPr/>
        <p:txBody>
          <a:bodyPr/>
          <a:lstStyle/>
          <a:p>
            <a:fld id="{621F41D1-EB0D-4857-8E93-8C1C831E6153}" type="slidenum">
              <a:rPr lang="zh-CN" altLang="en-US" smtClean="0"/>
              <a:t>5</a:t>
            </a:fld>
            <a:endParaRPr lang="zh-CN" altLang="en-US"/>
          </a:p>
        </p:txBody>
      </p:sp>
    </p:spTree>
    <p:extLst>
      <p:ext uri="{BB962C8B-B14F-4D97-AF65-F5344CB8AC3E}">
        <p14:creationId xmlns:p14="http://schemas.microsoft.com/office/powerpoint/2010/main" val="8932769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忆阻器将给普通民众生活带来的变化，如果把用忆阻器技术开发出的人工智能芯片应用在手机中，芯片功耗会大大降低，手机充一次电就可以用两天</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忆阻器适合神经形态计算，忆阻器本身的阻值可以用来存储数据，忆阻器可以在极短时间内完成绝大多数的计算任务，特别适于做存算一体化</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可以预见，一旦基于忆阻器的神经形态计算芯片技术成熟，制作类似甚至超越人脑智能和能效的‘超级人工大脑’将变成现实</a:t>
            </a:r>
            <a:endParaRPr lang="zh-CN" altLang="en-US" dirty="0"/>
          </a:p>
        </p:txBody>
      </p:sp>
      <p:sp>
        <p:nvSpPr>
          <p:cNvPr id="6" name="日期占位符 5"/>
          <p:cNvSpPr>
            <a:spLocks noGrp="1"/>
          </p:cNvSpPr>
          <p:nvPr>
            <p:ph type="dt" idx="10"/>
          </p:nvPr>
        </p:nvSpPr>
        <p:spPr/>
        <p:txBody>
          <a:bodyPr/>
          <a:lstStyle/>
          <a:p>
            <a:fld id="{A0B42523-A71C-476E-9C2C-F8B1679A3E8C}" type="datetime1">
              <a:rPr lang="zh-CN" altLang="en-US" smtClean="0"/>
              <a:t>2020/12/3</a:t>
            </a:fld>
            <a:endParaRPr lang="zh-CN" altLang="en-US"/>
          </a:p>
        </p:txBody>
      </p:sp>
      <p:sp>
        <p:nvSpPr>
          <p:cNvPr id="7" name="灯片编号占位符 6"/>
          <p:cNvSpPr>
            <a:spLocks noGrp="1"/>
          </p:cNvSpPr>
          <p:nvPr>
            <p:ph type="sldNum" sz="quarter" idx="11"/>
          </p:nvPr>
        </p:nvSpPr>
        <p:spPr/>
        <p:txBody>
          <a:bodyPr/>
          <a:lstStyle/>
          <a:p>
            <a:fld id="{621F41D1-EB0D-4857-8E93-8C1C831E6153}" type="slidenum">
              <a:rPr lang="zh-CN" altLang="en-US" smtClean="0"/>
              <a:t>6</a:t>
            </a:fld>
            <a:endParaRPr lang="zh-CN" altLang="en-US"/>
          </a:p>
        </p:txBody>
      </p:sp>
    </p:spTree>
    <p:extLst>
      <p:ext uri="{BB962C8B-B14F-4D97-AF65-F5344CB8AC3E}">
        <p14:creationId xmlns:p14="http://schemas.microsoft.com/office/powerpoint/2010/main" val="21912787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6" name="日期占位符 5"/>
          <p:cNvSpPr>
            <a:spLocks noGrp="1"/>
          </p:cNvSpPr>
          <p:nvPr>
            <p:ph type="dt" idx="10"/>
          </p:nvPr>
        </p:nvSpPr>
        <p:spPr/>
        <p:txBody>
          <a:bodyPr/>
          <a:lstStyle/>
          <a:p>
            <a:fld id="{11421F01-815D-4B48-9C25-94BDC92DB948}" type="datetime1">
              <a:rPr lang="zh-CN" altLang="en-US" smtClean="0"/>
              <a:t>2020/12/3</a:t>
            </a:fld>
            <a:endParaRPr lang="zh-CN" altLang="en-US"/>
          </a:p>
        </p:txBody>
      </p:sp>
      <p:sp>
        <p:nvSpPr>
          <p:cNvPr id="7" name="灯片编号占位符 6"/>
          <p:cNvSpPr>
            <a:spLocks noGrp="1"/>
          </p:cNvSpPr>
          <p:nvPr>
            <p:ph type="sldNum" sz="quarter" idx="11"/>
          </p:nvPr>
        </p:nvSpPr>
        <p:spPr/>
        <p:txBody>
          <a:bodyPr/>
          <a:lstStyle/>
          <a:p>
            <a:fld id="{621F41D1-EB0D-4857-8E93-8C1C831E6153}" type="slidenum">
              <a:rPr lang="zh-CN" altLang="en-US" smtClean="0"/>
              <a:t>7</a:t>
            </a:fld>
            <a:endParaRPr lang="zh-CN" altLang="en-US"/>
          </a:p>
        </p:txBody>
      </p:sp>
    </p:spTree>
    <p:extLst>
      <p:ext uri="{BB962C8B-B14F-4D97-AF65-F5344CB8AC3E}">
        <p14:creationId xmlns:p14="http://schemas.microsoft.com/office/powerpoint/2010/main" val="34454749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6" name="日期占位符 5"/>
          <p:cNvSpPr>
            <a:spLocks noGrp="1"/>
          </p:cNvSpPr>
          <p:nvPr>
            <p:ph type="dt" idx="10"/>
          </p:nvPr>
        </p:nvSpPr>
        <p:spPr/>
        <p:txBody>
          <a:bodyPr/>
          <a:lstStyle/>
          <a:p>
            <a:fld id="{114E4576-48BF-41CD-9980-2247D3578550}" type="datetime1">
              <a:rPr lang="zh-CN" altLang="en-US" smtClean="0"/>
              <a:t>2020/12/3</a:t>
            </a:fld>
            <a:endParaRPr lang="zh-CN" altLang="en-US"/>
          </a:p>
        </p:txBody>
      </p:sp>
      <p:sp>
        <p:nvSpPr>
          <p:cNvPr id="7" name="灯片编号占位符 6"/>
          <p:cNvSpPr>
            <a:spLocks noGrp="1"/>
          </p:cNvSpPr>
          <p:nvPr>
            <p:ph type="sldNum" sz="quarter" idx="11"/>
          </p:nvPr>
        </p:nvSpPr>
        <p:spPr/>
        <p:txBody>
          <a:bodyPr/>
          <a:lstStyle/>
          <a:p>
            <a:fld id="{621F41D1-EB0D-4857-8E93-8C1C831E6153}" type="slidenum">
              <a:rPr lang="zh-CN" altLang="en-US" smtClean="0"/>
              <a:t>8</a:t>
            </a:fld>
            <a:endParaRPr lang="zh-CN" altLang="en-US"/>
          </a:p>
        </p:txBody>
      </p:sp>
    </p:spTree>
    <p:extLst>
      <p:ext uri="{BB962C8B-B14F-4D97-AF65-F5344CB8AC3E}">
        <p14:creationId xmlns:p14="http://schemas.microsoft.com/office/powerpoint/2010/main" val="24199242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6" name="日期占位符 5"/>
          <p:cNvSpPr>
            <a:spLocks noGrp="1"/>
          </p:cNvSpPr>
          <p:nvPr>
            <p:ph type="dt" idx="10"/>
          </p:nvPr>
        </p:nvSpPr>
        <p:spPr/>
        <p:txBody>
          <a:bodyPr/>
          <a:lstStyle/>
          <a:p>
            <a:fld id="{DAB96B9B-5246-4C62-AF2B-B14D8B339F11}" type="datetime1">
              <a:rPr lang="zh-CN" altLang="en-US" smtClean="0"/>
              <a:t>2020/12/3</a:t>
            </a:fld>
            <a:endParaRPr lang="zh-CN" altLang="en-US"/>
          </a:p>
        </p:txBody>
      </p:sp>
      <p:sp>
        <p:nvSpPr>
          <p:cNvPr id="7" name="灯片编号占位符 6"/>
          <p:cNvSpPr>
            <a:spLocks noGrp="1"/>
          </p:cNvSpPr>
          <p:nvPr>
            <p:ph type="sldNum" sz="quarter" idx="11"/>
          </p:nvPr>
        </p:nvSpPr>
        <p:spPr/>
        <p:txBody>
          <a:bodyPr/>
          <a:lstStyle/>
          <a:p>
            <a:fld id="{621F41D1-EB0D-4857-8E93-8C1C831E6153}" type="slidenum">
              <a:rPr lang="zh-CN" altLang="en-US" smtClean="0"/>
              <a:t>9</a:t>
            </a:fld>
            <a:endParaRPr lang="zh-CN" altLang="en-US"/>
          </a:p>
        </p:txBody>
      </p:sp>
    </p:spTree>
    <p:extLst>
      <p:ext uri="{BB962C8B-B14F-4D97-AF65-F5344CB8AC3E}">
        <p14:creationId xmlns:p14="http://schemas.microsoft.com/office/powerpoint/2010/main" val="5349312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20704049-9FE6-4635-81AE-7997949A53C8}" type="datetime1">
              <a:rPr lang="zh-CN" altLang="en-US" smtClean="0"/>
              <a:t>2020/12/3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5B5BF9F-75C6-42BD-8363-2F606FE0B601}" type="slidenum">
              <a:rPr lang="zh-CN" altLang="en-US" smtClean="0"/>
              <a:t>‹#›</a:t>
            </a:fld>
            <a:endParaRPr lang="zh-CN" altLang="en-US"/>
          </a:p>
        </p:txBody>
      </p:sp>
    </p:spTree>
    <p:extLst>
      <p:ext uri="{BB962C8B-B14F-4D97-AF65-F5344CB8AC3E}">
        <p14:creationId xmlns:p14="http://schemas.microsoft.com/office/powerpoint/2010/main" val="2378145696"/>
      </p:ext>
    </p:extLst>
  </p:cSld>
  <p:clrMapOvr>
    <a:masterClrMapping/>
  </p:clrMapOvr>
  <p:transition spd="slow">
    <p:cove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8AA84FD-87ED-4CC8-876C-C93F9108C6B1}" type="datetime1">
              <a:rPr lang="zh-CN" altLang="en-US" smtClean="0"/>
              <a:t>2020/12/3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5B5BF9F-75C6-42BD-8363-2F606FE0B601}" type="slidenum">
              <a:rPr lang="zh-CN" altLang="en-US" smtClean="0"/>
              <a:t>‹#›</a:t>
            </a:fld>
            <a:endParaRPr lang="zh-CN" altLang="en-US"/>
          </a:p>
        </p:txBody>
      </p:sp>
    </p:spTree>
    <p:extLst>
      <p:ext uri="{BB962C8B-B14F-4D97-AF65-F5344CB8AC3E}">
        <p14:creationId xmlns:p14="http://schemas.microsoft.com/office/powerpoint/2010/main" val="907903923"/>
      </p:ext>
    </p:extLst>
  </p:cSld>
  <p:clrMapOvr>
    <a:masterClrMapping/>
  </p:clrMapOvr>
  <p:transition spd="slow">
    <p:cove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1"/>
            <a:ext cx="2057400" cy="329088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54781"/>
            <a:ext cx="6019800" cy="329088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6A746BD-978D-4B94-B098-6B68B67DCE7B}" type="datetime1">
              <a:rPr lang="zh-CN" altLang="en-US" smtClean="0"/>
              <a:t>2020/12/3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5B5BF9F-75C6-42BD-8363-2F606FE0B601}" type="slidenum">
              <a:rPr lang="zh-CN" altLang="en-US" smtClean="0"/>
              <a:t>‹#›</a:t>
            </a:fld>
            <a:endParaRPr lang="zh-CN" altLang="en-US"/>
          </a:p>
        </p:txBody>
      </p:sp>
    </p:spTree>
    <p:extLst>
      <p:ext uri="{BB962C8B-B14F-4D97-AF65-F5344CB8AC3E}">
        <p14:creationId xmlns:p14="http://schemas.microsoft.com/office/powerpoint/2010/main" val="3231087355"/>
      </p:ext>
    </p:extLst>
  </p:cSld>
  <p:clrMapOvr>
    <a:masterClrMapping/>
  </p:clrMapOvr>
  <p:transition spd="slow">
    <p:cove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176083160"/>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0_节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1269346771"/>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4_节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4102867867"/>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08567528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129A599F-6BD0-43D0-8F17-2731B9DC3E82}" type="datetime1">
              <a:rPr lang="zh-CN" altLang="en-US" smtClean="0">
                <a:solidFill>
                  <a:prstClr val="black">
                    <a:tint val="75000"/>
                  </a:prstClr>
                </a:solidFill>
              </a:rPr>
              <a:t>2020/12/3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B5B5BF9F-75C6-42BD-8363-2F606FE0B60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776583364"/>
      </p:ext>
    </p:extLst>
  </p:cSld>
  <p:clrMapOvr>
    <a:masterClrMapping/>
  </p:clrMapOvr>
  <p:transition spd="slow">
    <p:cove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25C6C3A-AFBD-4265-93ED-2FECC136DC2D}" type="datetime1">
              <a:rPr lang="zh-CN" altLang="en-US" smtClean="0">
                <a:solidFill>
                  <a:prstClr val="black">
                    <a:tint val="75000"/>
                  </a:prstClr>
                </a:solidFill>
              </a:rPr>
              <a:t>2020/12/3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B5B5BF9F-75C6-42BD-8363-2F606FE0B60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75406716"/>
      </p:ext>
    </p:extLst>
  </p:cSld>
  <p:clrMapOvr>
    <a:masterClrMapping/>
  </p:clrMapOvr>
  <p:transition spd="slow">
    <p:cove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9373C1E9-EBC6-4E8D-B3FF-053E69E410FD}" type="datetime1">
              <a:rPr lang="zh-CN" altLang="en-US" smtClean="0">
                <a:solidFill>
                  <a:prstClr val="black">
                    <a:tint val="75000"/>
                  </a:prstClr>
                </a:solidFill>
              </a:rPr>
              <a:t>2020/12/3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B5B5BF9F-75C6-42BD-8363-2F606FE0B60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98951539"/>
      </p:ext>
    </p:extLst>
  </p:cSld>
  <p:clrMapOvr>
    <a:masterClrMapping/>
  </p:clrMapOvr>
  <p:transition spd="slow">
    <p:cove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2CBF0E96-E355-4D9D-BEAB-D8007E1AB181}" type="datetime1">
              <a:rPr lang="zh-CN" altLang="en-US" smtClean="0">
                <a:solidFill>
                  <a:prstClr val="black">
                    <a:tint val="75000"/>
                  </a:prstClr>
                </a:solidFill>
              </a:rPr>
              <a:t>2020/12/3</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B5B5BF9F-75C6-42BD-8363-2F606FE0B60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38578156"/>
      </p:ext>
    </p:extLst>
  </p:cSld>
  <p:clrMapOvr>
    <a:masterClrMapping/>
  </p:clrMapOvr>
  <p:transition spd="slow">
    <p:cove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2E477C8-A8F5-48BC-8389-EBEB0E8CD909}" type="datetime1">
              <a:rPr lang="zh-CN" altLang="en-US" smtClean="0"/>
              <a:t>2020/12/3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5B5BF9F-75C6-42BD-8363-2F606FE0B601}" type="slidenum">
              <a:rPr lang="zh-CN" altLang="en-US" smtClean="0"/>
              <a:t>‹#›</a:t>
            </a:fld>
            <a:endParaRPr lang="zh-CN" altLang="en-US"/>
          </a:p>
        </p:txBody>
      </p:sp>
    </p:spTree>
    <p:extLst>
      <p:ext uri="{BB962C8B-B14F-4D97-AF65-F5344CB8AC3E}">
        <p14:creationId xmlns:p14="http://schemas.microsoft.com/office/powerpoint/2010/main" val="2562275844"/>
      </p:ext>
    </p:extLst>
  </p:cSld>
  <p:clrMapOvr>
    <a:masterClrMapping/>
  </p:clrMapOvr>
  <p:transition spd="slow">
    <p:cove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85725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674A2991-4BCD-41B6-B532-73407F21BB4B}" type="datetime1">
              <a:rPr lang="zh-CN" altLang="en-US" smtClean="0">
                <a:solidFill>
                  <a:prstClr val="black">
                    <a:tint val="75000"/>
                  </a:prstClr>
                </a:solidFill>
              </a:rPr>
              <a:t>2020/12/3</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B5B5BF9F-75C6-42BD-8363-2F606FE0B60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945019182"/>
      </p:ext>
    </p:extLst>
  </p:cSld>
  <p:clrMapOvr>
    <a:masterClrMapping/>
  </p:clrMapOvr>
  <p:transition spd="slow">
    <p:cove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BA4C8C7C-50D0-49D7-90D6-58F0871D9949}" type="datetime1">
              <a:rPr lang="zh-CN" altLang="en-US" smtClean="0">
                <a:solidFill>
                  <a:prstClr val="black">
                    <a:tint val="75000"/>
                  </a:prstClr>
                </a:solidFill>
              </a:rPr>
              <a:t>2020/12/3</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B5B5BF9F-75C6-42BD-8363-2F606FE0B60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657559155"/>
      </p:ext>
    </p:extLst>
  </p:cSld>
  <p:clrMapOvr>
    <a:masterClrMapping/>
  </p:clrMapOvr>
  <p:transition spd="slow">
    <p:cove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7FDEBEF-B042-41E0-894C-9E6E090BE311}" type="datetime1">
              <a:rPr lang="zh-CN" altLang="en-US" smtClean="0">
                <a:solidFill>
                  <a:prstClr val="black">
                    <a:tint val="75000"/>
                  </a:prstClr>
                </a:solidFill>
              </a:rPr>
              <a:t>2020/12/3</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B5B5BF9F-75C6-42BD-8363-2F606FE0B60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37982248"/>
      </p:ext>
    </p:extLst>
  </p:cSld>
  <p:clrMapOvr>
    <a:masterClrMapping/>
  </p:clrMapOvr>
  <p:transition spd="slow">
    <p:cove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3B821D76-0F44-42AB-899E-B5DE8CBE527B}" type="datetime1">
              <a:rPr lang="zh-CN" altLang="en-US" smtClean="0">
                <a:solidFill>
                  <a:prstClr val="black">
                    <a:tint val="75000"/>
                  </a:prstClr>
                </a:solidFill>
              </a:rPr>
              <a:t>2020/12/3</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B5B5BF9F-75C6-42BD-8363-2F606FE0B60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881509030"/>
      </p:ext>
    </p:extLst>
  </p:cSld>
  <p:clrMapOvr>
    <a:masterClrMapping/>
  </p:clrMapOvr>
  <p:transition spd="slow">
    <p:cove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2D8104CE-31B0-4AD8-93FA-8842B9356308}" type="datetime1">
              <a:rPr lang="zh-CN" altLang="en-US" smtClean="0">
                <a:solidFill>
                  <a:prstClr val="black">
                    <a:tint val="75000"/>
                  </a:prstClr>
                </a:solidFill>
              </a:rPr>
              <a:t>2020/12/3</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B5B5BF9F-75C6-42BD-8363-2F606FE0B60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085519102"/>
      </p:ext>
    </p:extLst>
  </p:cSld>
  <p:clrMapOvr>
    <a:masterClrMapping/>
  </p:clrMapOvr>
  <p:transition spd="slow">
    <p:cove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6EB4875-3A1A-485B-B6A2-5B997DA5755A}" type="datetime1">
              <a:rPr lang="zh-CN" altLang="en-US" smtClean="0">
                <a:solidFill>
                  <a:prstClr val="black">
                    <a:tint val="75000"/>
                  </a:prstClr>
                </a:solidFill>
              </a:rPr>
              <a:t>2020/12/3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B5B5BF9F-75C6-42BD-8363-2F606FE0B60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585909021"/>
      </p:ext>
    </p:extLst>
  </p:cSld>
  <p:clrMapOvr>
    <a:masterClrMapping/>
  </p:clrMapOvr>
  <p:transition spd="slow">
    <p:cove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1"/>
            <a:ext cx="2057400" cy="329088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54781"/>
            <a:ext cx="6019800" cy="329088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88328DF-BF38-475A-B8D2-2869BAFDE2F3}" type="datetime1">
              <a:rPr lang="zh-CN" altLang="en-US" smtClean="0">
                <a:solidFill>
                  <a:prstClr val="black">
                    <a:tint val="75000"/>
                  </a:prstClr>
                </a:solidFill>
              </a:rPr>
              <a:t>2020/12/3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B5B5BF9F-75C6-42BD-8363-2F606FE0B60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27029338"/>
      </p:ext>
    </p:extLst>
  </p:cSld>
  <p:clrMapOvr>
    <a:masterClrMapping/>
  </p:clrMapOvr>
  <p:transition spd="slow">
    <p:cove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_节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0209255"/>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530402072"/>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3_节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0614812"/>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0FC09D1F-48A7-461A-A8E5-71B3433AAB57}" type="datetime1">
              <a:rPr lang="zh-CN" altLang="en-US" smtClean="0"/>
              <a:t>2020/12/3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5B5BF9F-75C6-42BD-8363-2F606FE0B601}" type="slidenum">
              <a:rPr lang="zh-CN" altLang="en-US" smtClean="0"/>
              <a:t>‹#›</a:t>
            </a:fld>
            <a:endParaRPr lang="zh-CN" altLang="en-US"/>
          </a:p>
        </p:txBody>
      </p:sp>
    </p:spTree>
    <p:extLst>
      <p:ext uri="{BB962C8B-B14F-4D97-AF65-F5344CB8AC3E}">
        <p14:creationId xmlns:p14="http://schemas.microsoft.com/office/powerpoint/2010/main" val="2863917790"/>
      </p:ext>
    </p:extLst>
  </p:cSld>
  <p:clrMapOvr>
    <a:masterClrMapping/>
  </p:clrMapOvr>
  <p:transition spd="slow">
    <p:cove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0_节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1190479"/>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4_节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2245363"/>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21_节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5811890"/>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32_节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353611436"/>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048342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42A35E95-B588-4407-A82F-9F16D7542352}" type="datetime1">
              <a:rPr lang="zh-CN" altLang="en-US" smtClean="0"/>
              <a:t>2020/12/3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5B5BF9F-75C6-42BD-8363-2F606FE0B601}" type="slidenum">
              <a:rPr lang="zh-CN" altLang="en-US" smtClean="0"/>
              <a:t>‹#›</a:t>
            </a:fld>
            <a:endParaRPr lang="zh-CN" altLang="en-US"/>
          </a:p>
        </p:txBody>
      </p:sp>
    </p:spTree>
    <p:extLst>
      <p:ext uri="{BB962C8B-B14F-4D97-AF65-F5344CB8AC3E}">
        <p14:creationId xmlns:p14="http://schemas.microsoft.com/office/powerpoint/2010/main" val="1641467589"/>
      </p:ext>
    </p:extLst>
  </p:cSld>
  <p:clrMapOvr>
    <a:masterClrMapping/>
  </p:clrMapOvr>
  <p:transition spd="slow">
    <p:cove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85725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BFAA9678-8465-46E7-A3D2-6FE265FA81F6}" type="datetime1">
              <a:rPr lang="zh-CN" altLang="en-US" smtClean="0"/>
              <a:t>2020/12/3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5B5BF9F-75C6-42BD-8363-2F606FE0B601}" type="slidenum">
              <a:rPr lang="zh-CN" altLang="en-US" smtClean="0"/>
              <a:t>‹#›</a:t>
            </a:fld>
            <a:endParaRPr lang="zh-CN" altLang="en-US"/>
          </a:p>
        </p:txBody>
      </p:sp>
    </p:spTree>
    <p:extLst>
      <p:ext uri="{BB962C8B-B14F-4D97-AF65-F5344CB8AC3E}">
        <p14:creationId xmlns:p14="http://schemas.microsoft.com/office/powerpoint/2010/main" val="3831206714"/>
      </p:ext>
    </p:extLst>
  </p:cSld>
  <p:clrMapOvr>
    <a:masterClrMapping/>
  </p:clrMapOvr>
  <p:transition spd="slow">
    <p:cove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BB186AE2-8261-454D-9885-5949658ACBE2}" type="datetime1">
              <a:rPr lang="zh-CN" altLang="en-US" smtClean="0"/>
              <a:t>2020/12/3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5B5BF9F-75C6-42BD-8363-2F606FE0B601}" type="slidenum">
              <a:rPr lang="zh-CN" altLang="en-US" smtClean="0"/>
              <a:t>‹#›</a:t>
            </a:fld>
            <a:endParaRPr lang="zh-CN" altLang="en-US"/>
          </a:p>
        </p:txBody>
      </p:sp>
    </p:spTree>
    <p:extLst>
      <p:ext uri="{BB962C8B-B14F-4D97-AF65-F5344CB8AC3E}">
        <p14:creationId xmlns:p14="http://schemas.microsoft.com/office/powerpoint/2010/main" val="645730256"/>
      </p:ext>
    </p:extLst>
  </p:cSld>
  <p:clrMapOvr>
    <a:masterClrMapping/>
  </p:clrMapOvr>
  <p:transition spd="slow">
    <p:cove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4F3A48D-8C78-42A9-BFC6-C4740038EAAB}" type="datetime1">
              <a:rPr lang="zh-CN" altLang="en-US" smtClean="0"/>
              <a:t>2020/12/3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5B5BF9F-75C6-42BD-8363-2F606FE0B601}" type="slidenum">
              <a:rPr lang="zh-CN" altLang="en-US" smtClean="0"/>
              <a:t>‹#›</a:t>
            </a:fld>
            <a:endParaRPr lang="zh-CN" altLang="en-US"/>
          </a:p>
        </p:txBody>
      </p:sp>
    </p:spTree>
    <p:extLst>
      <p:ext uri="{BB962C8B-B14F-4D97-AF65-F5344CB8AC3E}">
        <p14:creationId xmlns:p14="http://schemas.microsoft.com/office/powerpoint/2010/main" val="2862727706"/>
      </p:ext>
    </p:extLst>
  </p:cSld>
  <p:clrMapOvr>
    <a:masterClrMapping/>
  </p:clrMapOvr>
  <p:transition spd="slow">
    <p:cove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A845B2D9-098C-43AD-9E33-88F34A1FDF47}" type="datetime1">
              <a:rPr lang="zh-CN" altLang="en-US" smtClean="0"/>
              <a:t>2020/12/3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5B5BF9F-75C6-42BD-8363-2F606FE0B601}" type="slidenum">
              <a:rPr lang="zh-CN" altLang="en-US" smtClean="0"/>
              <a:t>‹#›</a:t>
            </a:fld>
            <a:endParaRPr lang="zh-CN" altLang="en-US"/>
          </a:p>
        </p:txBody>
      </p:sp>
    </p:spTree>
    <p:extLst>
      <p:ext uri="{BB962C8B-B14F-4D97-AF65-F5344CB8AC3E}">
        <p14:creationId xmlns:p14="http://schemas.microsoft.com/office/powerpoint/2010/main" val="486348438"/>
      </p:ext>
    </p:extLst>
  </p:cSld>
  <p:clrMapOvr>
    <a:masterClrMapping/>
  </p:clrMapOvr>
  <p:transition spd="slow">
    <p:cove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364A3D53-56E4-476C-8113-5B35035D3FAC}" type="datetime1">
              <a:rPr lang="zh-CN" altLang="en-US" smtClean="0"/>
              <a:t>2020/12/3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5B5BF9F-75C6-42BD-8363-2F606FE0B601}" type="slidenum">
              <a:rPr lang="zh-CN" altLang="en-US" smtClean="0"/>
              <a:t>‹#›</a:t>
            </a:fld>
            <a:endParaRPr lang="zh-CN" altLang="en-US"/>
          </a:p>
        </p:txBody>
      </p:sp>
    </p:spTree>
    <p:extLst>
      <p:ext uri="{BB962C8B-B14F-4D97-AF65-F5344CB8AC3E}">
        <p14:creationId xmlns:p14="http://schemas.microsoft.com/office/powerpoint/2010/main" val="1746552140"/>
      </p:ext>
    </p:extLst>
  </p:cSld>
  <p:clrMapOvr>
    <a:masterClrMapping/>
  </p:clrMapOvr>
  <p:transition spd="slow">
    <p:cove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18" Type="http://schemas.openxmlformats.org/officeDocument/2006/relationships/slideLayout" Target="../slideLayouts/slideLayout33.xml"/><Relationship Id="rId3" Type="http://schemas.openxmlformats.org/officeDocument/2006/relationships/slideLayout" Target="../slideLayouts/slideLayout18.xml"/><Relationship Id="rId21" Type="http://schemas.openxmlformats.org/officeDocument/2006/relationships/image" Target="../media/image1.jpg"/><Relationship Id="rId7" Type="http://schemas.openxmlformats.org/officeDocument/2006/relationships/slideLayout" Target="../slideLayouts/slideLayout22.xml"/><Relationship Id="rId12" Type="http://schemas.openxmlformats.org/officeDocument/2006/relationships/slideLayout" Target="../slideLayouts/slideLayout27.xml"/><Relationship Id="rId17" Type="http://schemas.openxmlformats.org/officeDocument/2006/relationships/slideLayout" Target="../slideLayouts/slideLayout32.xml"/><Relationship Id="rId2" Type="http://schemas.openxmlformats.org/officeDocument/2006/relationships/slideLayout" Target="../slideLayouts/slideLayout17.xml"/><Relationship Id="rId16" Type="http://schemas.openxmlformats.org/officeDocument/2006/relationships/slideLayout" Target="../slideLayouts/slideLayout31.xml"/><Relationship Id="rId20" Type="http://schemas.openxmlformats.org/officeDocument/2006/relationships/theme" Target="../theme/theme2.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10" Type="http://schemas.openxmlformats.org/officeDocument/2006/relationships/slideLayout" Target="../slideLayouts/slideLayout25.xml"/><Relationship Id="rId19" Type="http://schemas.openxmlformats.org/officeDocument/2006/relationships/slideLayout" Target="../slideLayouts/slideLayout34.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7">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E7190AA9-10B7-44AB-8438-DE1ACF5DA586}" type="datetime1">
              <a:rPr lang="zh-CN" altLang="en-US" smtClean="0"/>
              <a:t>2020/12/3</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5B5BF9F-75C6-42BD-8363-2F606FE0B601}" type="slidenum">
              <a:rPr lang="zh-CN" altLang="en-US" smtClean="0"/>
              <a:t>‹#›</a:t>
            </a:fld>
            <a:endParaRPr lang="zh-CN" altLang="en-US"/>
          </a:p>
        </p:txBody>
      </p:sp>
    </p:spTree>
    <p:extLst>
      <p:ext uri="{BB962C8B-B14F-4D97-AF65-F5344CB8AC3E}">
        <p14:creationId xmlns:p14="http://schemas.microsoft.com/office/powerpoint/2010/main" val="3392817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3" r:id="rId13"/>
    <p:sldLayoutId id="2147483664" r:id="rId14"/>
    <p:sldLayoutId id="2147483667" r:id="rId15"/>
  </p:sldLayoutIdLst>
  <p:transition spd="slow">
    <p:cover/>
  </p:transition>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21">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92727715-DB6C-4C0F-BBCE-3F854BCB3438}" type="datetime1">
              <a:rPr lang="zh-CN" altLang="en-US" smtClean="0">
                <a:solidFill>
                  <a:prstClr val="black">
                    <a:tint val="75000"/>
                  </a:prstClr>
                </a:solidFill>
              </a:rPr>
              <a:t>2020/12/3</a:t>
            </a:fld>
            <a:endParaRPr lang="zh-CN" altLang="en-US">
              <a:solidFill>
                <a:prstClr val="black">
                  <a:tint val="75000"/>
                </a:prstClr>
              </a:solidFill>
            </a:endParaRPr>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5B5BF9F-75C6-42BD-8363-2F606FE0B60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14605024"/>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 id="2147483685" r:id="rId17"/>
    <p:sldLayoutId id="2147483686" r:id="rId18"/>
    <p:sldLayoutId id="2147483687" r:id="rId19"/>
  </p:sldLayoutIdLst>
  <p:transition spd="slow">
    <p:cover/>
  </p:transition>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audio" Target="../media/audio1.wav"/><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jpg"/><Relationship Id="rId9" Type="http://schemas.openxmlformats.org/officeDocument/2006/relationships/audio" Target="../media/audio1.wav"/></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tags" Target="../tags/tag6.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7.xml"/><Relationship Id="rId1" Type="http://schemas.openxmlformats.org/officeDocument/2006/relationships/vmlDrawing" Target="../drawings/vmlDrawing2.vml"/><Relationship Id="rId6" Type="http://schemas.openxmlformats.org/officeDocument/2006/relationships/image" Target="../media/image6.wmf"/><Relationship Id="rId5" Type="http://schemas.openxmlformats.org/officeDocument/2006/relationships/oleObject" Target="../embeddings/oleObject2.bin"/><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tags" Target="../tags/tag8.xml"/><Relationship Id="rId5" Type="http://schemas.openxmlformats.org/officeDocument/2006/relationships/image" Target="../media/image21.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tags" Target="../tags/tag9.xml"/><Relationship Id="rId5" Type="http://schemas.openxmlformats.org/officeDocument/2006/relationships/image" Target="../media/image23.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tags" Target="../tags/tag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tags" Target="../tags/tag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xml"/><Relationship Id="rId1" Type="http://schemas.openxmlformats.org/officeDocument/2006/relationships/tags" Target="../tags/tag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1.xml"/><Relationship Id="rId1" Type="http://schemas.openxmlformats.org/officeDocument/2006/relationships/slideLayout" Target="../slideLayouts/slideLayout17.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slideLayout" Target="../slideLayouts/slideLayout1.xml"/><Relationship Id="rId7" Type="http://schemas.openxmlformats.org/officeDocument/2006/relationships/image" Target="../media/image6.wmf"/><Relationship Id="rId2" Type="http://schemas.openxmlformats.org/officeDocument/2006/relationships/tags" Target="../tags/tag3.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image" Target="../media/image7.jpeg"/><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ags" Target="../tags/tag4.xml"/><Relationship Id="rId4" Type="http://schemas.openxmlformats.org/officeDocument/2006/relationships/image" Target="../media/image9.jpeg"/></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6.xml"/><Relationship Id="rId1" Type="http://schemas.openxmlformats.org/officeDocument/2006/relationships/slideLayout" Target="../slideLayouts/slideLayout13.xml"/><Relationship Id="rId5" Type="http://schemas.openxmlformats.org/officeDocument/2006/relationships/image" Target="../media/image12.jpeg"/><Relationship Id="rId4" Type="http://schemas.openxmlformats.org/officeDocument/2006/relationships/image" Target="../media/image11.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5.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14.xml"/><Relationship Id="rId5" Type="http://schemas.openxmlformats.org/officeDocument/2006/relationships/image" Target="../media/image15.png"/><Relationship Id="rId4" Type="http://schemas.openxmlformats.org/officeDocument/2006/relationships/image" Target="../media/image14.jpe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47" name="矩形 2"/>
          <p:cNvSpPr/>
          <p:nvPr/>
        </p:nvSpPr>
        <p:spPr>
          <a:xfrm>
            <a:off x="-1307069" y="-38491"/>
            <a:ext cx="5631135" cy="6859588"/>
          </a:xfrm>
          <a:custGeom>
            <a:avLst/>
            <a:gdLst>
              <a:gd name="connsiteX0" fmla="*/ 0 w 4716735"/>
              <a:gd name="connsiteY0" fmla="*/ 0 h 6859588"/>
              <a:gd name="connsiteX1" fmla="*/ 4716735 w 4716735"/>
              <a:gd name="connsiteY1" fmla="*/ 0 h 6859588"/>
              <a:gd name="connsiteX2" fmla="*/ 4716735 w 4716735"/>
              <a:gd name="connsiteY2" fmla="*/ 6859588 h 6859588"/>
              <a:gd name="connsiteX3" fmla="*/ 0 w 4716735"/>
              <a:gd name="connsiteY3" fmla="*/ 6859588 h 6859588"/>
              <a:gd name="connsiteX4" fmla="*/ 0 w 4716735"/>
              <a:gd name="connsiteY4" fmla="*/ 0 h 6859588"/>
              <a:gd name="connsiteX0" fmla="*/ 0 w 6070972"/>
              <a:gd name="connsiteY0" fmla="*/ 0 h 6859588"/>
              <a:gd name="connsiteX1" fmla="*/ 4716735 w 6070972"/>
              <a:gd name="connsiteY1" fmla="*/ 0 h 6859588"/>
              <a:gd name="connsiteX2" fmla="*/ 6070972 w 6070972"/>
              <a:gd name="connsiteY2" fmla="*/ 3734423 h 6859588"/>
              <a:gd name="connsiteX3" fmla="*/ 0 w 6070972"/>
              <a:gd name="connsiteY3" fmla="*/ 6859588 h 6859588"/>
              <a:gd name="connsiteX4" fmla="*/ 0 w 6070972"/>
              <a:gd name="connsiteY4" fmla="*/ 0 h 6859588"/>
              <a:gd name="connsiteX0" fmla="*/ 0 w 5631134"/>
              <a:gd name="connsiteY0" fmla="*/ 0 h 6859588"/>
              <a:gd name="connsiteX1" fmla="*/ 4716735 w 5631134"/>
              <a:gd name="connsiteY1" fmla="*/ 0 h 6859588"/>
              <a:gd name="connsiteX2" fmla="*/ 5631134 w 5631134"/>
              <a:gd name="connsiteY2" fmla="*/ 2519082 h 6859588"/>
              <a:gd name="connsiteX3" fmla="*/ 0 w 5631134"/>
              <a:gd name="connsiteY3" fmla="*/ 6859588 h 6859588"/>
              <a:gd name="connsiteX4" fmla="*/ 0 w 5631134"/>
              <a:gd name="connsiteY4" fmla="*/ 0 h 68595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31134" h="6859588">
                <a:moveTo>
                  <a:pt x="0" y="0"/>
                </a:moveTo>
                <a:lnTo>
                  <a:pt x="4716735" y="0"/>
                </a:lnTo>
                <a:lnTo>
                  <a:pt x="5631134" y="2519082"/>
                </a:lnTo>
                <a:lnTo>
                  <a:pt x="0" y="6859588"/>
                </a:lnTo>
                <a:lnTo>
                  <a:pt x="0" y="0"/>
                </a:lnTo>
                <a:close/>
              </a:path>
            </a:pathLst>
          </a:custGeom>
          <a:solidFill>
            <a:srgbClr val="C00000">
              <a:alpha val="78000"/>
            </a:srgbClr>
          </a:solidFill>
          <a:effectLst>
            <a:glow rad="254000">
              <a:schemeClr val="tx1">
                <a:lumMod val="95000"/>
                <a:lumOff val="5000"/>
                <a:alpha val="34000"/>
              </a:schemeClr>
            </a:glow>
            <a:outerShdw blurRad="50800" dist="38100" algn="l" rotWithShape="0">
              <a:prstClr val="black">
                <a:alpha val="40000"/>
              </a:prstClr>
            </a:outerShdw>
            <a:softEdge rad="0"/>
          </a:effectLst>
        </p:spPr>
        <p:txBody>
          <a:bodyPr wrap="square" lIns="121758" tIns="60879" rIns="121758" bIns="60879" rtlCol="0" anchor="ctr">
            <a:spAutoFit/>
          </a:bodyPr>
          <a:lstStyle/>
          <a:p>
            <a:pPr algn="ctr" defTabSz="1243700"/>
            <a:endParaRPr lang="zh-CN" altLang="en-US" sz="4300" b="1" dirty="0">
              <a:solidFill>
                <a:srgbClr val="FF3300"/>
              </a:solidFill>
              <a:latin typeface="微软雅黑" panose="020B0503020204020204" pitchFamily="34" charset="-122"/>
              <a:ea typeface="微软雅黑" panose="020B0503020204020204" pitchFamily="34" charset="-122"/>
            </a:endParaRPr>
          </a:p>
        </p:txBody>
      </p:sp>
      <p:sp>
        <p:nvSpPr>
          <p:cNvPr id="5" name="Oval 53"/>
          <p:cNvSpPr>
            <a:spLocks noChangeArrowheads="1"/>
          </p:cNvSpPr>
          <p:nvPr/>
        </p:nvSpPr>
        <p:spPr bwMode="auto">
          <a:xfrm>
            <a:off x="957536" y="1387729"/>
            <a:ext cx="252723" cy="252028"/>
          </a:xfrm>
          <a:prstGeom prst="ellipse">
            <a:avLst/>
          </a:prstGeom>
          <a:gradFill flip="none" rotWithShape="1">
            <a:gsLst>
              <a:gs pos="100000">
                <a:srgbClr val="FFFFFF"/>
              </a:gs>
              <a:gs pos="0">
                <a:srgbClr val="D9DEDF"/>
              </a:gs>
            </a:gsLst>
            <a:lin ang="2700000" scaled="0"/>
            <a:tileRect/>
          </a:gradFill>
          <a:ln w="28575">
            <a:gradFill flip="none" rotWithShape="1">
              <a:gsLst>
                <a:gs pos="0">
                  <a:srgbClr val="FFFFFF"/>
                </a:gs>
                <a:gs pos="100000">
                  <a:srgbClr val="D9D9DA"/>
                </a:gs>
              </a:gsLst>
              <a:lin ang="2700000" scaled="0"/>
              <a:tileRect/>
            </a:gradFill>
          </a:ln>
          <a:effectLst>
            <a:outerShdw blurRad="279400" dist="76200" dir="2700000" sx="101000" sy="101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1316" tIns="35658" rIns="71316" bIns="35658" anchor="ctr"/>
          <a:lstStyle/>
          <a:p>
            <a:pPr algn="ctr" fontAlgn="auto">
              <a:spcBef>
                <a:spcPts val="0"/>
              </a:spcBef>
              <a:spcAft>
                <a:spcPts val="0"/>
              </a:spcAft>
              <a:defRPr/>
            </a:pPr>
            <a:endParaRPr lang="zh-CN" altLang="en-US"/>
          </a:p>
        </p:txBody>
      </p:sp>
      <p:sp>
        <p:nvSpPr>
          <p:cNvPr id="48" name="Oval 53"/>
          <p:cNvSpPr>
            <a:spLocks noChangeArrowheads="1"/>
          </p:cNvSpPr>
          <p:nvPr/>
        </p:nvSpPr>
        <p:spPr bwMode="auto">
          <a:xfrm>
            <a:off x="691548" y="2789703"/>
            <a:ext cx="252723" cy="252028"/>
          </a:xfrm>
          <a:prstGeom prst="ellipse">
            <a:avLst/>
          </a:prstGeom>
          <a:gradFill flip="none" rotWithShape="1">
            <a:gsLst>
              <a:gs pos="100000">
                <a:srgbClr val="FFFFFF"/>
              </a:gs>
              <a:gs pos="0">
                <a:srgbClr val="D9DEDF"/>
              </a:gs>
            </a:gsLst>
            <a:lin ang="2700000" scaled="0"/>
            <a:tileRect/>
          </a:gradFill>
          <a:ln w="28575">
            <a:gradFill flip="none" rotWithShape="1">
              <a:gsLst>
                <a:gs pos="0">
                  <a:srgbClr val="FFFFFF"/>
                </a:gs>
                <a:gs pos="100000">
                  <a:srgbClr val="D9D9DA"/>
                </a:gs>
              </a:gsLst>
              <a:lin ang="2700000" scaled="0"/>
              <a:tileRect/>
            </a:gradFill>
          </a:ln>
          <a:effectLst>
            <a:outerShdw blurRad="279400" dist="76200" dir="2700000" sx="101000" sy="101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1316" tIns="35658" rIns="71316" bIns="35658" anchor="ctr"/>
          <a:lstStyle/>
          <a:p>
            <a:pPr algn="ctr" fontAlgn="auto">
              <a:spcBef>
                <a:spcPts val="0"/>
              </a:spcBef>
              <a:spcAft>
                <a:spcPts val="0"/>
              </a:spcAft>
              <a:defRPr/>
            </a:pPr>
            <a:endParaRPr lang="zh-CN" altLang="en-US"/>
          </a:p>
        </p:txBody>
      </p:sp>
      <p:grpSp>
        <p:nvGrpSpPr>
          <p:cNvPr id="50" name="组合 49"/>
          <p:cNvGrpSpPr/>
          <p:nvPr/>
        </p:nvGrpSpPr>
        <p:grpSpPr>
          <a:xfrm>
            <a:off x="944271" y="1328628"/>
            <a:ext cx="2458629" cy="1922860"/>
            <a:chOff x="304800" y="673100"/>
            <a:chExt cx="4000500" cy="4000500"/>
          </a:xfrm>
          <a:effectLst>
            <a:outerShdw blurRad="444500" dist="254000" dir="8100000" algn="tr" rotWithShape="0">
              <a:prstClr val="black">
                <a:alpha val="50000"/>
              </a:prstClr>
            </a:outerShdw>
          </a:effectLst>
        </p:grpSpPr>
        <p:sp>
          <p:nvSpPr>
            <p:cNvPr id="52" name="同心圆 51"/>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3" name="椭圆 52"/>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9" name="组合 58"/>
          <p:cNvGrpSpPr/>
          <p:nvPr/>
        </p:nvGrpSpPr>
        <p:grpSpPr>
          <a:xfrm>
            <a:off x="1785551" y="3362021"/>
            <a:ext cx="226693" cy="226693"/>
            <a:chOff x="2889188" y="1494971"/>
            <a:chExt cx="1360493" cy="1360493"/>
          </a:xfrm>
        </p:grpSpPr>
        <p:grpSp>
          <p:nvGrpSpPr>
            <p:cNvPr id="60" name="组合 59"/>
            <p:cNvGrpSpPr/>
            <p:nvPr/>
          </p:nvGrpSpPr>
          <p:grpSpPr>
            <a:xfrm>
              <a:off x="2889188" y="1494971"/>
              <a:ext cx="1360493" cy="1360493"/>
              <a:chOff x="304800" y="673100"/>
              <a:chExt cx="4000500" cy="4000500"/>
            </a:xfrm>
            <a:effectLst>
              <a:outerShdw blurRad="444500" dist="254000" dir="8100000" algn="tr" rotWithShape="0">
                <a:prstClr val="black">
                  <a:alpha val="50000"/>
                </a:prstClr>
              </a:outerShdw>
            </a:effectLst>
          </p:grpSpPr>
          <p:sp>
            <p:nvSpPr>
              <p:cNvPr id="62" name="同心圆 61"/>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3" name="椭圆 62"/>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1" name="TextBox 60"/>
            <p:cNvSpPr txBox="1"/>
            <p:nvPr/>
          </p:nvSpPr>
          <p:spPr>
            <a:xfrm>
              <a:off x="3185233" y="1625415"/>
              <a:ext cx="241246" cy="1205805"/>
            </a:xfrm>
            <a:prstGeom prst="rect">
              <a:avLst/>
            </a:prstGeom>
            <a:noFill/>
          </p:spPr>
          <p:txBody>
            <a:bodyPr wrap="none" rtlCol="0">
              <a:spAutoFit/>
            </a:bodyPr>
            <a:lstStyle/>
            <a:p>
              <a:endParaRPr lang="zh-CN" altLang="en-US" sz="5400" dirty="0">
                <a:latin typeface="方正大黑简体" panose="02010601030101010101" pitchFamily="2" charset="-122"/>
                <a:ea typeface="方正大黑简体" panose="02010601030101010101" pitchFamily="2" charset="-122"/>
              </a:endParaRPr>
            </a:p>
          </p:txBody>
        </p:sp>
      </p:grpSp>
      <p:sp>
        <p:nvSpPr>
          <p:cNvPr id="69" name="TextBox 68"/>
          <p:cNvSpPr txBox="1"/>
          <p:nvPr/>
        </p:nvSpPr>
        <p:spPr>
          <a:xfrm>
            <a:off x="4328637" y="2430211"/>
            <a:ext cx="4075155" cy="769441"/>
          </a:xfrm>
          <a:prstGeom prst="rect">
            <a:avLst/>
          </a:prstGeom>
          <a:noFill/>
        </p:spPr>
        <p:txBody>
          <a:bodyPr wrap="none" rtlCol="0">
            <a:spAutoFit/>
          </a:bodyPr>
          <a:lstStyle/>
          <a:p>
            <a:r>
              <a:rPr lang="zh-CN" altLang="en-US" sz="4400" b="1" dirty="0" smtClean="0">
                <a:solidFill>
                  <a:srgbClr val="C00000"/>
                </a:solidFill>
                <a:latin typeface="微软雅黑" pitchFamily="34" charset="-122"/>
                <a:ea typeface="微软雅黑" pitchFamily="34" charset="-122"/>
              </a:rPr>
              <a:t>   科研</a:t>
            </a:r>
            <a:r>
              <a:rPr lang="zh-CN" altLang="en-US" sz="4400" b="1" dirty="0">
                <a:solidFill>
                  <a:srgbClr val="C00000"/>
                </a:solidFill>
                <a:latin typeface="微软雅黑" pitchFamily="34" charset="-122"/>
                <a:ea typeface="微软雅黑" pitchFamily="34" charset="-122"/>
              </a:rPr>
              <a:t>实习</a:t>
            </a:r>
            <a:r>
              <a:rPr lang="zh-CN" altLang="en-US" sz="4400" b="1" dirty="0" smtClean="0">
                <a:solidFill>
                  <a:srgbClr val="C00000"/>
                </a:solidFill>
                <a:latin typeface="微软雅黑" pitchFamily="34" charset="-122"/>
                <a:ea typeface="微软雅黑" pitchFamily="34" charset="-122"/>
              </a:rPr>
              <a:t>答辩</a:t>
            </a:r>
            <a:endParaRPr lang="zh-CN" altLang="en-US" sz="4400" dirty="0">
              <a:solidFill>
                <a:srgbClr val="C00000"/>
              </a:solidFill>
              <a:latin typeface="方正大黑简体" panose="02010601030101010101" pitchFamily="2" charset="-122"/>
              <a:ea typeface="方正大黑简体" panose="02010601030101010101" pitchFamily="2" charset="-122"/>
            </a:endParaRPr>
          </a:p>
        </p:txBody>
      </p:sp>
      <p:grpSp>
        <p:nvGrpSpPr>
          <p:cNvPr id="73" name="组合 72"/>
          <p:cNvGrpSpPr/>
          <p:nvPr/>
        </p:nvGrpSpPr>
        <p:grpSpPr>
          <a:xfrm>
            <a:off x="6973263" y="4360482"/>
            <a:ext cx="1087848" cy="553203"/>
            <a:chOff x="494346" y="4283316"/>
            <a:chExt cx="1087848" cy="553203"/>
          </a:xfrm>
        </p:grpSpPr>
        <p:cxnSp>
          <p:nvCxnSpPr>
            <p:cNvPr id="74" name="直接连接符 73"/>
            <p:cNvCxnSpPr/>
            <p:nvPr/>
          </p:nvCxnSpPr>
          <p:spPr>
            <a:xfrm>
              <a:off x="800100" y="4543200"/>
              <a:ext cx="78209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747350" y="4283316"/>
              <a:ext cx="492443" cy="276999"/>
            </a:xfrm>
            <a:prstGeom prst="rect">
              <a:avLst/>
            </a:prstGeom>
            <a:noFill/>
          </p:spPr>
          <p:txBody>
            <a:bodyPr wrap="none" rtlCol="0">
              <a:spAutoFit/>
            </a:bodyPr>
            <a:lstStyle/>
            <a:p>
              <a:r>
                <a:rPr lang="zh-CN" altLang="en-US" sz="1200" dirty="0" smtClean="0">
                  <a:solidFill>
                    <a:srgbClr val="C00000"/>
                  </a:solidFill>
                  <a:latin typeface="微软雅黑" pitchFamily="34" charset="-122"/>
                  <a:ea typeface="微软雅黑" pitchFamily="34" charset="-122"/>
                </a:rPr>
                <a:t>李蓉</a:t>
              </a:r>
              <a:endParaRPr lang="zh-CN" altLang="en-US" sz="1200" dirty="0">
                <a:solidFill>
                  <a:srgbClr val="C00000"/>
                </a:solidFill>
                <a:latin typeface="微软雅黑" pitchFamily="34" charset="-122"/>
                <a:ea typeface="微软雅黑" pitchFamily="34" charset="-122"/>
              </a:endParaRPr>
            </a:p>
          </p:txBody>
        </p:sp>
        <p:sp>
          <p:nvSpPr>
            <p:cNvPr id="76" name="TextBox 75"/>
            <p:cNvSpPr txBox="1"/>
            <p:nvPr/>
          </p:nvSpPr>
          <p:spPr>
            <a:xfrm>
              <a:off x="707230" y="4559520"/>
              <a:ext cx="736099" cy="276999"/>
            </a:xfrm>
            <a:prstGeom prst="rect">
              <a:avLst/>
            </a:prstGeom>
            <a:noFill/>
          </p:spPr>
          <p:txBody>
            <a:bodyPr wrap="none" rtlCol="0">
              <a:spAutoFit/>
            </a:bodyPr>
            <a:lstStyle/>
            <a:p>
              <a:r>
                <a:rPr lang="en-US" altLang="zh-CN" sz="1200" dirty="0">
                  <a:solidFill>
                    <a:srgbClr val="C00000"/>
                  </a:solidFill>
                  <a:latin typeface="微软雅黑" pitchFamily="34" charset="-122"/>
                  <a:ea typeface="微软雅黑" pitchFamily="34" charset="-122"/>
                </a:rPr>
                <a:t> </a:t>
              </a:r>
              <a:r>
                <a:rPr lang="zh-CN" altLang="en-US" sz="1200" dirty="0" smtClean="0">
                  <a:solidFill>
                    <a:srgbClr val="C00000"/>
                  </a:solidFill>
                  <a:latin typeface="微软雅黑" pitchFamily="34" charset="-122"/>
                  <a:ea typeface="微软雅黑" pitchFamily="34" charset="-122"/>
                </a:rPr>
                <a:t>胡迪青</a:t>
              </a:r>
              <a:r>
                <a:rPr lang="en-US" altLang="zh-CN" sz="1200" dirty="0" smtClean="0">
                  <a:solidFill>
                    <a:srgbClr val="C00000"/>
                  </a:solidFill>
                  <a:latin typeface="微软雅黑" pitchFamily="34" charset="-122"/>
                  <a:ea typeface="微软雅黑" pitchFamily="34" charset="-122"/>
                </a:rPr>
                <a:t> </a:t>
              </a:r>
              <a:endParaRPr lang="zh-CN" altLang="en-US" sz="1200" dirty="0">
                <a:solidFill>
                  <a:srgbClr val="C00000"/>
                </a:solidFill>
                <a:latin typeface="微软雅黑" pitchFamily="34" charset="-122"/>
                <a:ea typeface="微软雅黑" pitchFamily="34" charset="-122"/>
              </a:endParaRPr>
            </a:p>
          </p:txBody>
        </p:sp>
        <p:grpSp>
          <p:nvGrpSpPr>
            <p:cNvPr id="77" name="组合 76"/>
            <p:cNvGrpSpPr/>
            <p:nvPr/>
          </p:nvGrpSpPr>
          <p:grpSpPr>
            <a:xfrm>
              <a:off x="494346" y="4306671"/>
              <a:ext cx="212885" cy="212885"/>
              <a:chOff x="494346" y="4306671"/>
              <a:chExt cx="212885" cy="212885"/>
            </a:xfrm>
            <a:solidFill>
              <a:srgbClr val="C00000"/>
            </a:solidFill>
          </p:grpSpPr>
          <p:sp>
            <p:nvSpPr>
              <p:cNvPr id="81" name="圆角矩形 80"/>
              <p:cNvSpPr/>
              <p:nvPr/>
            </p:nvSpPr>
            <p:spPr>
              <a:xfrm>
                <a:off x="494346" y="4306671"/>
                <a:ext cx="212885" cy="212885"/>
              </a:xfrm>
              <a:prstGeom prst="roundRect">
                <a:avLst>
                  <a:gd name="adj" fmla="val 2252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itchFamily="34" charset="-122"/>
                  <a:ea typeface="微软雅黑" pitchFamily="34" charset="-122"/>
                </a:endParaRPr>
              </a:p>
            </p:txBody>
          </p:sp>
          <p:pic>
            <p:nvPicPr>
              <p:cNvPr id="82" name="Picture 7" descr="F:\0PPT素材\zzz0g02.png"/>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534109" y="4337785"/>
                <a:ext cx="133357" cy="150656"/>
              </a:xfrm>
              <a:prstGeom prst="rect">
                <a:avLst/>
              </a:prstGeom>
              <a:grpFill/>
              <a:extLst/>
            </p:spPr>
          </p:pic>
        </p:grpSp>
        <p:grpSp>
          <p:nvGrpSpPr>
            <p:cNvPr id="78" name="组合 77"/>
            <p:cNvGrpSpPr/>
            <p:nvPr/>
          </p:nvGrpSpPr>
          <p:grpSpPr>
            <a:xfrm>
              <a:off x="494346" y="4587865"/>
              <a:ext cx="212885" cy="212885"/>
              <a:chOff x="494346" y="4587865"/>
              <a:chExt cx="212885" cy="212885"/>
            </a:xfrm>
            <a:solidFill>
              <a:srgbClr val="C00000"/>
            </a:solidFill>
          </p:grpSpPr>
          <p:sp>
            <p:nvSpPr>
              <p:cNvPr id="79" name="圆角矩形 78"/>
              <p:cNvSpPr/>
              <p:nvPr/>
            </p:nvSpPr>
            <p:spPr>
              <a:xfrm>
                <a:off x="494346" y="4587865"/>
                <a:ext cx="212885" cy="212885"/>
              </a:xfrm>
              <a:prstGeom prst="roundRect">
                <a:avLst>
                  <a:gd name="adj" fmla="val 2252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itchFamily="34" charset="-122"/>
                  <a:ea typeface="微软雅黑" pitchFamily="34" charset="-122"/>
                </a:endParaRPr>
              </a:p>
            </p:txBody>
          </p:sp>
          <p:pic>
            <p:nvPicPr>
              <p:cNvPr id="80" name="Picture 8" descr="F:\0PPT素材\zzz0s1.png"/>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516145" y="4614724"/>
                <a:ext cx="169286" cy="162499"/>
              </a:xfrm>
              <a:prstGeom prst="rect">
                <a:avLst/>
              </a:prstGeom>
              <a:grpFill/>
              <a:extLst/>
            </p:spPr>
          </p:pic>
        </p:grpSp>
        <p:cxnSp>
          <p:nvCxnSpPr>
            <p:cNvPr id="33" name="直接连接符 32"/>
            <p:cNvCxnSpPr/>
            <p:nvPr/>
          </p:nvCxnSpPr>
          <p:spPr>
            <a:xfrm>
              <a:off x="800100" y="4804272"/>
              <a:ext cx="78209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84" name="椭圆 83"/>
          <p:cNvSpPr/>
          <p:nvPr/>
        </p:nvSpPr>
        <p:spPr>
          <a:xfrm>
            <a:off x="1854979" y="1034289"/>
            <a:ext cx="274777" cy="274777"/>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5" name="组合 84"/>
          <p:cNvGrpSpPr/>
          <p:nvPr/>
        </p:nvGrpSpPr>
        <p:grpSpPr>
          <a:xfrm>
            <a:off x="3324227" y="2766919"/>
            <a:ext cx="219777" cy="219777"/>
            <a:chOff x="304800" y="673100"/>
            <a:chExt cx="4000500" cy="4000500"/>
          </a:xfrm>
          <a:effectLst>
            <a:outerShdw blurRad="381000" dist="152400" dir="8100000" algn="tr" rotWithShape="0">
              <a:prstClr val="black">
                <a:alpha val="70000"/>
              </a:prstClr>
            </a:outerShdw>
          </a:effectLst>
        </p:grpSpPr>
        <p:sp>
          <p:nvSpPr>
            <p:cNvPr id="86" name="同心圆 8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7" name="椭圆 86"/>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8" name="椭圆 87"/>
          <p:cNvSpPr/>
          <p:nvPr/>
        </p:nvSpPr>
        <p:spPr>
          <a:xfrm>
            <a:off x="3349239" y="1773067"/>
            <a:ext cx="274777" cy="274777"/>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椭圆 88"/>
          <p:cNvSpPr/>
          <p:nvPr/>
        </p:nvSpPr>
        <p:spPr>
          <a:xfrm>
            <a:off x="1315710" y="3253914"/>
            <a:ext cx="137389" cy="137389"/>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TextBox 7"/>
          <p:cNvSpPr>
            <a:spLocks noChangeArrowheads="1"/>
          </p:cNvSpPr>
          <p:nvPr/>
        </p:nvSpPr>
        <p:spPr bwMode="auto">
          <a:xfrm>
            <a:off x="4851530" y="2139293"/>
            <a:ext cx="355226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atinLnBrk="1"/>
            <a:r>
              <a:rPr lang="en-US" altLang="zh-CN" sz="2400" b="1" dirty="0" smtClean="0"/>
              <a:t>Scientific research </a:t>
            </a:r>
            <a:r>
              <a:rPr lang="en-US" altLang="zh-CN" sz="2400" b="1" dirty="0" err="1" smtClean="0"/>
              <a:t>defence</a:t>
            </a:r>
            <a:endParaRPr lang="en-US" altLang="zh-CN" sz="2400" b="1" dirty="0"/>
          </a:p>
        </p:txBody>
      </p:sp>
      <p:pic>
        <p:nvPicPr>
          <p:cNvPr id="6" name="图片 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42283" y="1390155"/>
            <a:ext cx="2285464" cy="1799803"/>
          </a:xfrm>
          <a:prstGeom prst="rect">
            <a:avLst/>
          </a:prstGeom>
          <a:effectLst>
            <a:softEdge rad="0"/>
          </a:effectLst>
        </p:spPr>
      </p:pic>
      <p:pic>
        <p:nvPicPr>
          <p:cNvPr id="8" name="图片 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418593" y="128294"/>
            <a:ext cx="1608766" cy="461716"/>
          </a:xfrm>
          <a:prstGeom prst="rect">
            <a:avLst/>
          </a:prstGeom>
        </p:spPr>
      </p:pic>
    </p:spTree>
    <p:extLst>
      <p:ext uri="{BB962C8B-B14F-4D97-AF65-F5344CB8AC3E}">
        <p14:creationId xmlns:p14="http://schemas.microsoft.com/office/powerpoint/2010/main" val="625340095"/>
      </p:ext>
    </p:extLst>
  </p:cSld>
  <p:clrMapOvr>
    <a:masterClrMapping/>
  </p:clrMapOvr>
  <mc:AlternateContent xmlns:mc="http://schemas.openxmlformats.org/markup-compatibility/2006" xmlns:p14="http://schemas.microsoft.com/office/powerpoint/2010/main">
    <mc:Choice Requires="p14">
      <p:transition spd="slow" p14:dur="1500" advClick="0" advTm="0">
        <p:random/>
        <p:sndAc>
          <p:stSnd loop="1">
            <p:snd r:embed="rId3" name="2. the dawn.wav"/>
          </p:stSnd>
        </p:sndAc>
      </p:transition>
    </mc:Choice>
    <mc:Fallback xmlns="">
      <p:transition spd="slow" advClick="0" advTm="0">
        <p:random/>
        <p:sndAc>
          <p:stSnd loop="1">
            <p:snd r:embed="rId9" name="2. the dawn.wav"/>
          </p:stSnd>
        </p:sndAc>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7"/>
                                        </p:tgtEl>
                                        <p:attrNameLst>
                                          <p:attrName>style.visibility</p:attrName>
                                        </p:attrNameLst>
                                      </p:cBhvr>
                                      <p:to>
                                        <p:strVal val="visible"/>
                                      </p:to>
                                    </p:set>
                                    <p:anim calcmode="lin" valueType="num">
                                      <p:cBhvr additive="base">
                                        <p:cTn id="7" dur="500" fill="hold"/>
                                        <p:tgtEl>
                                          <p:spTgt spid="47"/>
                                        </p:tgtEl>
                                        <p:attrNameLst>
                                          <p:attrName>ppt_x</p:attrName>
                                        </p:attrNameLst>
                                      </p:cBhvr>
                                      <p:tavLst>
                                        <p:tav tm="0">
                                          <p:val>
                                            <p:strVal val="0-#ppt_w/2"/>
                                          </p:val>
                                        </p:tav>
                                        <p:tav tm="100000">
                                          <p:val>
                                            <p:strVal val="#ppt_x"/>
                                          </p:val>
                                        </p:tav>
                                      </p:tavLst>
                                    </p:anim>
                                    <p:anim calcmode="lin" valueType="num">
                                      <p:cBhvr additive="base">
                                        <p:cTn id="8" dur="500" fill="hold"/>
                                        <p:tgtEl>
                                          <p:spTgt spid="47"/>
                                        </p:tgtEl>
                                        <p:attrNameLst>
                                          <p:attrName>ppt_y</p:attrName>
                                        </p:attrNameLst>
                                      </p:cBhvr>
                                      <p:tavLst>
                                        <p:tav tm="0">
                                          <p:val>
                                            <p:strVal val="#ppt_y"/>
                                          </p:val>
                                        </p:tav>
                                        <p:tav tm="100000">
                                          <p:val>
                                            <p:strVal val="#ppt_y"/>
                                          </p:val>
                                        </p:tav>
                                      </p:tavLst>
                                    </p:anim>
                                  </p:childTnLst>
                                </p:cTn>
                              </p:par>
                              <p:par>
                                <p:cTn id="9" presetID="10" presetClass="entr" presetSubtype="0" fill="hold" nodeType="withEffect">
                                  <p:stCondLst>
                                    <p:cond delay="800"/>
                                  </p:stCondLst>
                                  <p:childTnLst>
                                    <p:set>
                                      <p:cBhvr>
                                        <p:cTn id="10" dur="1" fill="hold">
                                          <p:stCondLst>
                                            <p:cond delay="0"/>
                                          </p:stCondLst>
                                        </p:cTn>
                                        <p:tgtEl>
                                          <p:spTgt spid="59"/>
                                        </p:tgtEl>
                                        <p:attrNameLst>
                                          <p:attrName>style.visibility</p:attrName>
                                        </p:attrNameLst>
                                      </p:cBhvr>
                                      <p:to>
                                        <p:strVal val="visible"/>
                                      </p:to>
                                    </p:set>
                                    <p:animEffect transition="in" filter="fade">
                                      <p:cBhvr>
                                        <p:cTn id="11" dur="500"/>
                                        <p:tgtEl>
                                          <p:spTgt spid="59"/>
                                        </p:tgtEl>
                                      </p:cBhvr>
                                    </p:animEffect>
                                  </p:childTnLst>
                                </p:cTn>
                              </p:par>
                              <p:par>
                                <p:cTn id="12" presetID="1" presetClass="entr" presetSubtype="0" fill="hold" grpId="0" nodeType="withEffect">
                                  <p:stCondLst>
                                    <p:cond delay="800"/>
                                  </p:stCondLst>
                                  <p:childTnLst>
                                    <p:set>
                                      <p:cBhvr>
                                        <p:cTn id="13" dur="1" fill="hold">
                                          <p:stCondLst>
                                            <p:cond delay="0"/>
                                          </p:stCondLst>
                                        </p:cTn>
                                        <p:tgtEl>
                                          <p:spTgt spid="88"/>
                                        </p:tgtEl>
                                        <p:attrNameLst>
                                          <p:attrName>style.visibility</p:attrName>
                                        </p:attrNameLst>
                                      </p:cBhvr>
                                      <p:to>
                                        <p:strVal val="visible"/>
                                      </p:to>
                                    </p:set>
                                  </p:childTnLst>
                                </p:cTn>
                              </p:par>
                              <p:par>
                                <p:cTn id="14" presetID="53" presetClass="entr" presetSubtype="16" fill="hold" grpId="1" nodeType="withEffect">
                                  <p:stCondLst>
                                    <p:cond delay="800"/>
                                  </p:stCondLst>
                                  <p:childTnLst>
                                    <p:set>
                                      <p:cBhvr>
                                        <p:cTn id="15" dur="1" fill="hold">
                                          <p:stCondLst>
                                            <p:cond delay="0"/>
                                          </p:stCondLst>
                                        </p:cTn>
                                        <p:tgtEl>
                                          <p:spTgt spid="88"/>
                                        </p:tgtEl>
                                        <p:attrNameLst>
                                          <p:attrName>style.visibility</p:attrName>
                                        </p:attrNameLst>
                                      </p:cBhvr>
                                      <p:to>
                                        <p:strVal val="visible"/>
                                      </p:to>
                                    </p:set>
                                    <p:anim calcmode="lin" valueType="num">
                                      <p:cBhvr>
                                        <p:cTn id="16" dur="1000" fill="hold"/>
                                        <p:tgtEl>
                                          <p:spTgt spid="88"/>
                                        </p:tgtEl>
                                        <p:attrNameLst>
                                          <p:attrName>ppt_w</p:attrName>
                                        </p:attrNameLst>
                                      </p:cBhvr>
                                      <p:tavLst>
                                        <p:tav tm="0">
                                          <p:val>
                                            <p:fltVal val="0"/>
                                          </p:val>
                                        </p:tav>
                                        <p:tav tm="100000">
                                          <p:val>
                                            <p:strVal val="#ppt_w"/>
                                          </p:val>
                                        </p:tav>
                                      </p:tavLst>
                                    </p:anim>
                                    <p:anim calcmode="lin" valueType="num">
                                      <p:cBhvr>
                                        <p:cTn id="17" dur="1000" fill="hold"/>
                                        <p:tgtEl>
                                          <p:spTgt spid="88"/>
                                        </p:tgtEl>
                                        <p:attrNameLst>
                                          <p:attrName>ppt_h</p:attrName>
                                        </p:attrNameLst>
                                      </p:cBhvr>
                                      <p:tavLst>
                                        <p:tav tm="0">
                                          <p:val>
                                            <p:fltVal val="0"/>
                                          </p:val>
                                        </p:tav>
                                        <p:tav tm="100000">
                                          <p:val>
                                            <p:strVal val="#ppt_h"/>
                                          </p:val>
                                        </p:tav>
                                      </p:tavLst>
                                    </p:anim>
                                    <p:animEffect transition="in" filter="fade">
                                      <p:cBhvr>
                                        <p:cTn id="18" dur="1000"/>
                                        <p:tgtEl>
                                          <p:spTgt spid="88"/>
                                        </p:tgtEl>
                                      </p:cBhvr>
                                    </p:animEffect>
                                  </p:childTnLst>
                                </p:cTn>
                              </p:par>
                              <p:par>
                                <p:cTn id="19" presetID="64" presetClass="path" presetSubtype="0" fill="hold" grpId="2" nodeType="withEffect">
                                  <p:stCondLst>
                                    <p:cond delay="800"/>
                                  </p:stCondLst>
                                  <p:childTnLst>
                                    <p:animMotion origin="layout" path="M -2.22222E-6 1.18319E-6 L 0.21702 -0.37071 " pathEditMode="relative" rAng="0" ptsTypes="AA">
                                      <p:cBhvr>
                                        <p:cTn id="20" dur="1000" spd="-100000" fill="hold"/>
                                        <p:tgtEl>
                                          <p:spTgt spid="88"/>
                                        </p:tgtEl>
                                        <p:attrNameLst>
                                          <p:attrName>ppt_x</p:attrName>
                                          <p:attrName>ppt_y</p:attrName>
                                        </p:attrNameLst>
                                      </p:cBhvr>
                                      <p:rCtr x="10851" y="-18536"/>
                                    </p:animMotion>
                                  </p:childTnLst>
                                </p:cTn>
                              </p:par>
                              <p:par>
                                <p:cTn id="21" presetID="1" presetClass="entr" presetSubtype="0" fill="hold" grpId="0" nodeType="withEffect">
                                  <p:stCondLst>
                                    <p:cond delay="800"/>
                                  </p:stCondLst>
                                  <p:childTnLst>
                                    <p:set>
                                      <p:cBhvr>
                                        <p:cTn id="22" dur="1" fill="hold">
                                          <p:stCondLst>
                                            <p:cond delay="0"/>
                                          </p:stCondLst>
                                        </p:cTn>
                                        <p:tgtEl>
                                          <p:spTgt spid="84"/>
                                        </p:tgtEl>
                                        <p:attrNameLst>
                                          <p:attrName>style.visibility</p:attrName>
                                        </p:attrNameLst>
                                      </p:cBhvr>
                                      <p:to>
                                        <p:strVal val="visible"/>
                                      </p:to>
                                    </p:set>
                                  </p:childTnLst>
                                </p:cTn>
                              </p:par>
                              <p:par>
                                <p:cTn id="23" presetID="53" presetClass="entr" presetSubtype="16" fill="hold" grpId="1" nodeType="withEffect">
                                  <p:stCondLst>
                                    <p:cond delay="800"/>
                                  </p:stCondLst>
                                  <p:childTnLst>
                                    <p:set>
                                      <p:cBhvr>
                                        <p:cTn id="24" dur="1" fill="hold">
                                          <p:stCondLst>
                                            <p:cond delay="0"/>
                                          </p:stCondLst>
                                        </p:cTn>
                                        <p:tgtEl>
                                          <p:spTgt spid="84"/>
                                        </p:tgtEl>
                                        <p:attrNameLst>
                                          <p:attrName>style.visibility</p:attrName>
                                        </p:attrNameLst>
                                      </p:cBhvr>
                                      <p:to>
                                        <p:strVal val="visible"/>
                                      </p:to>
                                    </p:set>
                                    <p:anim calcmode="lin" valueType="num">
                                      <p:cBhvr>
                                        <p:cTn id="25" dur="1000" fill="hold"/>
                                        <p:tgtEl>
                                          <p:spTgt spid="84"/>
                                        </p:tgtEl>
                                        <p:attrNameLst>
                                          <p:attrName>ppt_w</p:attrName>
                                        </p:attrNameLst>
                                      </p:cBhvr>
                                      <p:tavLst>
                                        <p:tav tm="0">
                                          <p:val>
                                            <p:fltVal val="0"/>
                                          </p:val>
                                        </p:tav>
                                        <p:tav tm="100000">
                                          <p:val>
                                            <p:strVal val="#ppt_w"/>
                                          </p:val>
                                        </p:tav>
                                      </p:tavLst>
                                    </p:anim>
                                    <p:anim calcmode="lin" valueType="num">
                                      <p:cBhvr>
                                        <p:cTn id="26" dur="1000" fill="hold"/>
                                        <p:tgtEl>
                                          <p:spTgt spid="84"/>
                                        </p:tgtEl>
                                        <p:attrNameLst>
                                          <p:attrName>ppt_h</p:attrName>
                                        </p:attrNameLst>
                                      </p:cBhvr>
                                      <p:tavLst>
                                        <p:tav tm="0">
                                          <p:val>
                                            <p:fltVal val="0"/>
                                          </p:val>
                                        </p:tav>
                                        <p:tav tm="100000">
                                          <p:val>
                                            <p:strVal val="#ppt_h"/>
                                          </p:val>
                                        </p:tav>
                                      </p:tavLst>
                                    </p:anim>
                                    <p:animEffect transition="in" filter="fade">
                                      <p:cBhvr>
                                        <p:cTn id="27" dur="1000"/>
                                        <p:tgtEl>
                                          <p:spTgt spid="84"/>
                                        </p:tgtEl>
                                      </p:cBhvr>
                                    </p:animEffect>
                                  </p:childTnLst>
                                </p:cTn>
                              </p:par>
                              <p:par>
                                <p:cTn id="28" presetID="64" presetClass="path" presetSubtype="0" fill="hold" grpId="2" nodeType="withEffect">
                                  <p:stCondLst>
                                    <p:cond delay="800"/>
                                  </p:stCondLst>
                                  <p:childTnLst>
                                    <p:animMotion origin="layout" path="M 2.77778E-6 2.422E-6 L 0.39375 -0.33797 " pathEditMode="relative" rAng="0" ptsTypes="AA">
                                      <p:cBhvr>
                                        <p:cTn id="29" dur="1000" spd="-100000" fill="hold"/>
                                        <p:tgtEl>
                                          <p:spTgt spid="84"/>
                                        </p:tgtEl>
                                        <p:attrNameLst>
                                          <p:attrName>ppt_x</p:attrName>
                                          <p:attrName>ppt_y</p:attrName>
                                        </p:attrNameLst>
                                      </p:cBhvr>
                                      <p:rCtr x="19688" y="-16898"/>
                                    </p:animMotion>
                                  </p:childTnLst>
                                </p:cTn>
                              </p:par>
                              <p:par>
                                <p:cTn id="30" presetID="1" presetClass="entr" presetSubtype="0" fill="hold" grpId="0" nodeType="withEffect">
                                  <p:stCondLst>
                                    <p:cond delay="800"/>
                                  </p:stCondLst>
                                  <p:childTnLst>
                                    <p:set>
                                      <p:cBhvr>
                                        <p:cTn id="31" dur="1" fill="hold">
                                          <p:stCondLst>
                                            <p:cond delay="0"/>
                                          </p:stCondLst>
                                        </p:cTn>
                                        <p:tgtEl>
                                          <p:spTgt spid="89"/>
                                        </p:tgtEl>
                                        <p:attrNameLst>
                                          <p:attrName>style.visibility</p:attrName>
                                        </p:attrNameLst>
                                      </p:cBhvr>
                                      <p:to>
                                        <p:strVal val="visible"/>
                                      </p:to>
                                    </p:set>
                                  </p:childTnLst>
                                </p:cTn>
                              </p:par>
                              <p:par>
                                <p:cTn id="32" presetID="53" presetClass="entr" presetSubtype="16" fill="hold" grpId="1" nodeType="withEffect">
                                  <p:stCondLst>
                                    <p:cond delay="800"/>
                                  </p:stCondLst>
                                  <p:childTnLst>
                                    <p:set>
                                      <p:cBhvr>
                                        <p:cTn id="33" dur="1" fill="hold">
                                          <p:stCondLst>
                                            <p:cond delay="0"/>
                                          </p:stCondLst>
                                        </p:cTn>
                                        <p:tgtEl>
                                          <p:spTgt spid="89"/>
                                        </p:tgtEl>
                                        <p:attrNameLst>
                                          <p:attrName>style.visibility</p:attrName>
                                        </p:attrNameLst>
                                      </p:cBhvr>
                                      <p:to>
                                        <p:strVal val="visible"/>
                                      </p:to>
                                    </p:set>
                                    <p:anim calcmode="lin" valueType="num">
                                      <p:cBhvr>
                                        <p:cTn id="34" dur="1000" fill="hold"/>
                                        <p:tgtEl>
                                          <p:spTgt spid="89"/>
                                        </p:tgtEl>
                                        <p:attrNameLst>
                                          <p:attrName>ppt_w</p:attrName>
                                        </p:attrNameLst>
                                      </p:cBhvr>
                                      <p:tavLst>
                                        <p:tav tm="0">
                                          <p:val>
                                            <p:fltVal val="0"/>
                                          </p:val>
                                        </p:tav>
                                        <p:tav tm="100000">
                                          <p:val>
                                            <p:strVal val="#ppt_w"/>
                                          </p:val>
                                        </p:tav>
                                      </p:tavLst>
                                    </p:anim>
                                    <p:anim calcmode="lin" valueType="num">
                                      <p:cBhvr>
                                        <p:cTn id="35" dur="1000" fill="hold"/>
                                        <p:tgtEl>
                                          <p:spTgt spid="89"/>
                                        </p:tgtEl>
                                        <p:attrNameLst>
                                          <p:attrName>ppt_h</p:attrName>
                                        </p:attrNameLst>
                                      </p:cBhvr>
                                      <p:tavLst>
                                        <p:tav tm="0">
                                          <p:val>
                                            <p:fltVal val="0"/>
                                          </p:val>
                                        </p:tav>
                                        <p:tav tm="100000">
                                          <p:val>
                                            <p:strVal val="#ppt_h"/>
                                          </p:val>
                                        </p:tav>
                                      </p:tavLst>
                                    </p:anim>
                                    <p:animEffect transition="in" filter="fade">
                                      <p:cBhvr>
                                        <p:cTn id="36" dur="1000"/>
                                        <p:tgtEl>
                                          <p:spTgt spid="89"/>
                                        </p:tgtEl>
                                      </p:cBhvr>
                                    </p:animEffect>
                                  </p:childTnLst>
                                </p:cTn>
                              </p:par>
                              <p:par>
                                <p:cTn id="37" presetID="64" presetClass="path" presetSubtype="0" fill="hold" grpId="2" nodeType="withEffect">
                                  <p:stCondLst>
                                    <p:cond delay="800"/>
                                  </p:stCondLst>
                                  <p:childTnLst>
                                    <p:animMotion origin="layout" path="M 5E-6 2.09762E-6 L -0.18855 -1.11369 " pathEditMode="relative" rAng="0" ptsTypes="AA">
                                      <p:cBhvr>
                                        <p:cTn id="38" dur="1000" spd="-100000" fill="hold"/>
                                        <p:tgtEl>
                                          <p:spTgt spid="89"/>
                                        </p:tgtEl>
                                        <p:attrNameLst>
                                          <p:attrName>ppt_x</p:attrName>
                                          <p:attrName>ppt_y</p:attrName>
                                        </p:attrNameLst>
                                      </p:cBhvr>
                                      <p:rCtr x="-9427" y="-55700"/>
                                    </p:animMotion>
                                  </p:childTnLst>
                                </p:cTn>
                              </p:par>
                              <p:par>
                                <p:cTn id="39" presetID="2" presetClass="entr" presetSubtype="4" fill="hold" grpId="0" nodeType="withEffect">
                                  <p:stCondLst>
                                    <p:cond delay="1800"/>
                                  </p:stCondLst>
                                  <p:childTnLst>
                                    <p:set>
                                      <p:cBhvr>
                                        <p:cTn id="40" dur="1" fill="hold">
                                          <p:stCondLst>
                                            <p:cond delay="0"/>
                                          </p:stCondLst>
                                        </p:cTn>
                                        <p:tgtEl>
                                          <p:spTgt spid="48"/>
                                        </p:tgtEl>
                                        <p:attrNameLst>
                                          <p:attrName>style.visibility</p:attrName>
                                        </p:attrNameLst>
                                      </p:cBhvr>
                                      <p:to>
                                        <p:strVal val="visible"/>
                                      </p:to>
                                    </p:set>
                                    <p:anim calcmode="lin" valueType="num">
                                      <p:cBhvr additive="base">
                                        <p:cTn id="41" dur="500" fill="hold"/>
                                        <p:tgtEl>
                                          <p:spTgt spid="48"/>
                                        </p:tgtEl>
                                        <p:attrNameLst>
                                          <p:attrName>ppt_x</p:attrName>
                                        </p:attrNameLst>
                                      </p:cBhvr>
                                      <p:tavLst>
                                        <p:tav tm="0">
                                          <p:val>
                                            <p:strVal val="#ppt_x"/>
                                          </p:val>
                                        </p:tav>
                                        <p:tav tm="100000">
                                          <p:val>
                                            <p:strVal val="#ppt_x"/>
                                          </p:val>
                                        </p:tav>
                                      </p:tavLst>
                                    </p:anim>
                                    <p:anim calcmode="lin" valueType="num">
                                      <p:cBhvr additive="base">
                                        <p:cTn id="42" dur="500" fill="hold"/>
                                        <p:tgtEl>
                                          <p:spTgt spid="48"/>
                                        </p:tgtEl>
                                        <p:attrNameLst>
                                          <p:attrName>ppt_y</p:attrName>
                                        </p:attrNameLst>
                                      </p:cBhvr>
                                      <p:tavLst>
                                        <p:tav tm="0">
                                          <p:val>
                                            <p:strVal val="1+#ppt_h/2"/>
                                          </p:val>
                                        </p:tav>
                                        <p:tav tm="100000">
                                          <p:val>
                                            <p:strVal val="#ppt_y"/>
                                          </p:val>
                                        </p:tav>
                                      </p:tavLst>
                                    </p:anim>
                                  </p:childTnLst>
                                </p:cTn>
                              </p:par>
                              <p:par>
                                <p:cTn id="43" presetID="12" presetClass="entr" presetSubtype="8" fill="hold" nodeType="withEffect">
                                  <p:stCondLst>
                                    <p:cond delay="1600"/>
                                  </p:stCondLst>
                                  <p:childTnLst>
                                    <p:set>
                                      <p:cBhvr>
                                        <p:cTn id="44" dur="1" fill="hold">
                                          <p:stCondLst>
                                            <p:cond delay="0"/>
                                          </p:stCondLst>
                                        </p:cTn>
                                        <p:tgtEl>
                                          <p:spTgt spid="5"/>
                                        </p:tgtEl>
                                        <p:attrNameLst>
                                          <p:attrName>style.visibility</p:attrName>
                                        </p:attrNameLst>
                                      </p:cBhvr>
                                      <p:to>
                                        <p:strVal val="visible"/>
                                      </p:to>
                                    </p:set>
                                    <p:animEffect transition="in" filter="slide(fromLeft)">
                                      <p:cBhvr>
                                        <p:cTn id="45" dur="500"/>
                                        <p:tgtEl>
                                          <p:spTgt spid="5"/>
                                        </p:tgtEl>
                                      </p:cBhvr>
                                    </p:animEffect>
                                  </p:childTnLst>
                                </p:cTn>
                              </p:par>
                              <p:par>
                                <p:cTn id="46" presetID="1" presetClass="entr" presetSubtype="0" fill="hold" nodeType="withEffect">
                                  <p:stCondLst>
                                    <p:cond delay="1600"/>
                                  </p:stCondLst>
                                  <p:childTnLst>
                                    <p:set>
                                      <p:cBhvr>
                                        <p:cTn id="47" dur="1" fill="hold">
                                          <p:stCondLst>
                                            <p:cond delay="0"/>
                                          </p:stCondLst>
                                        </p:cTn>
                                        <p:tgtEl>
                                          <p:spTgt spid="85"/>
                                        </p:tgtEl>
                                        <p:attrNameLst>
                                          <p:attrName>style.visibility</p:attrName>
                                        </p:attrNameLst>
                                      </p:cBhvr>
                                      <p:to>
                                        <p:strVal val="visible"/>
                                      </p:to>
                                    </p:set>
                                  </p:childTnLst>
                                </p:cTn>
                              </p:par>
                              <p:par>
                                <p:cTn id="48" presetID="53" presetClass="entr" presetSubtype="16" fill="hold" nodeType="withEffect">
                                  <p:stCondLst>
                                    <p:cond delay="1600"/>
                                  </p:stCondLst>
                                  <p:childTnLst>
                                    <p:set>
                                      <p:cBhvr>
                                        <p:cTn id="49" dur="1" fill="hold">
                                          <p:stCondLst>
                                            <p:cond delay="0"/>
                                          </p:stCondLst>
                                        </p:cTn>
                                        <p:tgtEl>
                                          <p:spTgt spid="85"/>
                                        </p:tgtEl>
                                        <p:attrNameLst>
                                          <p:attrName>style.visibility</p:attrName>
                                        </p:attrNameLst>
                                      </p:cBhvr>
                                      <p:to>
                                        <p:strVal val="visible"/>
                                      </p:to>
                                    </p:set>
                                    <p:anim calcmode="lin" valueType="num">
                                      <p:cBhvr>
                                        <p:cTn id="50" dur="1000" fill="hold"/>
                                        <p:tgtEl>
                                          <p:spTgt spid="85"/>
                                        </p:tgtEl>
                                        <p:attrNameLst>
                                          <p:attrName>ppt_w</p:attrName>
                                        </p:attrNameLst>
                                      </p:cBhvr>
                                      <p:tavLst>
                                        <p:tav tm="0">
                                          <p:val>
                                            <p:fltVal val="0"/>
                                          </p:val>
                                        </p:tav>
                                        <p:tav tm="100000">
                                          <p:val>
                                            <p:strVal val="#ppt_w"/>
                                          </p:val>
                                        </p:tav>
                                      </p:tavLst>
                                    </p:anim>
                                    <p:anim calcmode="lin" valueType="num">
                                      <p:cBhvr>
                                        <p:cTn id="51" dur="1000" fill="hold"/>
                                        <p:tgtEl>
                                          <p:spTgt spid="85"/>
                                        </p:tgtEl>
                                        <p:attrNameLst>
                                          <p:attrName>ppt_h</p:attrName>
                                        </p:attrNameLst>
                                      </p:cBhvr>
                                      <p:tavLst>
                                        <p:tav tm="0">
                                          <p:val>
                                            <p:fltVal val="0"/>
                                          </p:val>
                                        </p:tav>
                                        <p:tav tm="100000">
                                          <p:val>
                                            <p:strVal val="#ppt_h"/>
                                          </p:val>
                                        </p:tav>
                                      </p:tavLst>
                                    </p:anim>
                                    <p:animEffect transition="in" filter="fade">
                                      <p:cBhvr>
                                        <p:cTn id="52" dur="1000"/>
                                        <p:tgtEl>
                                          <p:spTgt spid="85"/>
                                        </p:tgtEl>
                                      </p:cBhvr>
                                    </p:animEffect>
                                  </p:childTnLst>
                                </p:cTn>
                              </p:par>
                              <p:par>
                                <p:cTn id="53" presetID="64" presetClass="path" presetSubtype="0" fill="hold" nodeType="withEffect">
                                  <p:stCondLst>
                                    <p:cond delay="1600"/>
                                  </p:stCondLst>
                                  <p:childTnLst>
                                    <p:animMotion origin="layout" path="M 1.38889E-6 3.41057E-6 L -0.71736 -0.40563 " pathEditMode="relative" rAng="0" ptsTypes="AA">
                                      <p:cBhvr>
                                        <p:cTn id="54" dur="1000" spd="-100000" fill="hold"/>
                                        <p:tgtEl>
                                          <p:spTgt spid="85"/>
                                        </p:tgtEl>
                                        <p:attrNameLst>
                                          <p:attrName>ppt_x</p:attrName>
                                          <p:attrName>ppt_y</p:attrName>
                                        </p:attrNameLst>
                                      </p:cBhvr>
                                      <p:rCtr x="-35868" y="-20297"/>
                                    </p:animMotion>
                                  </p:childTnLst>
                                </p:cTn>
                              </p:par>
                            </p:childTnLst>
                          </p:cTn>
                        </p:par>
                        <p:par>
                          <p:cTn id="55" fill="hold">
                            <p:stCondLst>
                              <p:cond delay="2600"/>
                            </p:stCondLst>
                            <p:childTnLst>
                              <p:par>
                                <p:cTn id="56" presetID="31" presetClass="entr" presetSubtype="0" fill="hold" nodeType="afterEffect">
                                  <p:stCondLst>
                                    <p:cond delay="0"/>
                                  </p:stCondLst>
                                  <p:childTnLst>
                                    <p:set>
                                      <p:cBhvr>
                                        <p:cTn id="57" dur="1" fill="hold">
                                          <p:stCondLst>
                                            <p:cond delay="0"/>
                                          </p:stCondLst>
                                        </p:cTn>
                                        <p:tgtEl>
                                          <p:spTgt spid="50"/>
                                        </p:tgtEl>
                                        <p:attrNameLst>
                                          <p:attrName>style.visibility</p:attrName>
                                        </p:attrNameLst>
                                      </p:cBhvr>
                                      <p:to>
                                        <p:strVal val="visible"/>
                                      </p:to>
                                    </p:set>
                                    <p:anim calcmode="lin" valueType="num">
                                      <p:cBhvr>
                                        <p:cTn id="58" dur="1000" fill="hold"/>
                                        <p:tgtEl>
                                          <p:spTgt spid="50"/>
                                        </p:tgtEl>
                                        <p:attrNameLst>
                                          <p:attrName>ppt_w</p:attrName>
                                        </p:attrNameLst>
                                      </p:cBhvr>
                                      <p:tavLst>
                                        <p:tav tm="0">
                                          <p:val>
                                            <p:fltVal val="0"/>
                                          </p:val>
                                        </p:tav>
                                        <p:tav tm="100000">
                                          <p:val>
                                            <p:strVal val="#ppt_w"/>
                                          </p:val>
                                        </p:tav>
                                      </p:tavLst>
                                    </p:anim>
                                    <p:anim calcmode="lin" valueType="num">
                                      <p:cBhvr>
                                        <p:cTn id="59" dur="1000" fill="hold"/>
                                        <p:tgtEl>
                                          <p:spTgt spid="50"/>
                                        </p:tgtEl>
                                        <p:attrNameLst>
                                          <p:attrName>ppt_h</p:attrName>
                                        </p:attrNameLst>
                                      </p:cBhvr>
                                      <p:tavLst>
                                        <p:tav tm="0">
                                          <p:val>
                                            <p:fltVal val="0"/>
                                          </p:val>
                                        </p:tav>
                                        <p:tav tm="100000">
                                          <p:val>
                                            <p:strVal val="#ppt_h"/>
                                          </p:val>
                                        </p:tav>
                                      </p:tavLst>
                                    </p:anim>
                                    <p:anim calcmode="lin" valueType="num">
                                      <p:cBhvr>
                                        <p:cTn id="60" dur="1000" fill="hold"/>
                                        <p:tgtEl>
                                          <p:spTgt spid="50"/>
                                        </p:tgtEl>
                                        <p:attrNameLst>
                                          <p:attrName>style.rotation</p:attrName>
                                        </p:attrNameLst>
                                      </p:cBhvr>
                                      <p:tavLst>
                                        <p:tav tm="0">
                                          <p:val>
                                            <p:fltVal val="90"/>
                                          </p:val>
                                        </p:tav>
                                        <p:tav tm="100000">
                                          <p:val>
                                            <p:fltVal val="0"/>
                                          </p:val>
                                        </p:tav>
                                      </p:tavLst>
                                    </p:anim>
                                    <p:animEffect transition="in" filter="fade">
                                      <p:cBhvr>
                                        <p:cTn id="61" dur="1000"/>
                                        <p:tgtEl>
                                          <p:spTgt spid="50"/>
                                        </p:tgtEl>
                                      </p:cBhvr>
                                    </p:animEffect>
                                  </p:childTnLst>
                                </p:cTn>
                              </p:par>
                            </p:childTnLst>
                          </p:cTn>
                        </p:par>
                        <p:par>
                          <p:cTn id="62" fill="hold">
                            <p:stCondLst>
                              <p:cond delay="3600"/>
                            </p:stCondLst>
                            <p:childTnLst>
                              <p:par>
                                <p:cTn id="63" presetID="2" presetClass="entr" presetSubtype="8" fill="hold" grpId="0" nodeType="afterEffect">
                                  <p:stCondLst>
                                    <p:cond delay="0"/>
                                  </p:stCondLst>
                                  <p:iterate type="lt">
                                    <p:tmPct val="36000"/>
                                  </p:iterate>
                                  <p:childTnLst>
                                    <p:set>
                                      <p:cBhvr>
                                        <p:cTn id="64" dur="1" fill="hold">
                                          <p:stCondLst>
                                            <p:cond delay="0"/>
                                          </p:stCondLst>
                                        </p:cTn>
                                        <p:tgtEl>
                                          <p:spTgt spid="69"/>
                                        </p:tgtEl>
                                        <p:attrNameLst>
                                          <p:attrName>style.visibility</p:attrName>
                                        </p:attrNameLst>
                                      </p:cBhvr>
                                      <p:to>
                                        <p:strVal val="visible"/>
                                      </p:to>
                                    </p:set>
                                    <p:anim calcmode="lin" valueType="num">
                                      <p:cBhvr additive="base">
                                        <p:cTn id="65" dur="500" fill="hold"/>
                                        <p:tgtEl>
                                          <p:spTgt spid="69"/>
                                        </p:tgtEl>
                                        <p:attrNameLst>
                                          <p:attrName>ppt_x</p:attrName>
                                        </p:attrNameLst>
                                      </p:cBhvr>
                                      <p:tavLst>
                                        <p:tav tm="0">
                                          <p:val>
                                            <p:strVal val="0-#ppt_w/2"/>
                                          </p:val>
                                        </p:tav>
                                        <p:tav tm="100000">
                                          <p:val>
                                            <p:strVal val="#ppt_x"/>
                                          </p:val>
                                        </p:tav>
                                      </p:tavLst>
                                    </p:anim>
                                    <p:anim calcmode="lin" valueType="num">
                                      <p:cBhvr additive="base">
                                        <p:cTn id="66" dur="500" fill="hold"/>
                                        <p:tgtEl>
                                          <p:spTgt spid="69"/>
                                        </p:tgtEl>
                                        <p:attrNameLst>
                                          <p:attrName>ppt_y</p:attrName>
                                        </p:attrNameLst>
                                      </p:cBhvr>
                                      <p:tavLst>
                                        <p:tav tm="0">
                                          <p:val>
                                            <p:strVal val="#ppt_y"/>
                                          </p:val>
                                        </p:tav>
                                        <p:tav tm="100000">
                                          <p:val>
                                            <p:strVal val="#ppt_y"/>
                                          </p:val>
                                        </p:tav>
                                      </p:tavLst>
                                    </p:anim>
                                  </p:childTnLst>
                                </p:cTn>
                              </p:par>
                            </p:childTnLst>
                          </p:cTn>
                        </p:par>
                        <p:par>
                          <p:cTn id="67" fill="hold">
                            <p:stCondLst>
                              <p:cond delay="5000"/>
                            </p:stCondLst>
                            <p:childTnLst>
                              <p:par>
                                <p:cTn id="68" presetID="38" presetClass="entr" presetSubtype="0" accel="50000" fill="hold" grpId="0" nodeType="afterEffect">
                                  <p:stCondLst>
                                    <p:cond delay="0"/>
                                  </p:stCondLst>
                                  <p:iterate type="lt">
                                    <p:tmPct val="50000"/>
                                  </p:iterate>
                                  <p:childTnLst>
                                    <p:set>
                                      <p:cBhvr>
                                        <p:cTn id="69" dur="1" fill="hold">
                                          <p:stCondLst>
                                            <p:cond delay="0"/>
                                          </p:stCondLst>
                                        </p:cTn>
                                        <p:tgtEl>
                                          <p:spTgt spid="90"/>
                                        </p:tgtEl>
                                        <p:attrNameLst>
                                          <p:attrName>style.visibility</p:attrName>
                                        </p:attrNameLst>
                                      </p:cBhvr>
                                      <p:to>
                                        <p:strVal val="visible"/>
                                      </p:to>
                                    </p:set>
                                    <p:set>
                                      <p:cBhvr>
                                        <p:cTn id="70" dur="114" fill="hold">
                                          <p:stCondLst>
                                            <p:cond delay="0"/>
                                          </p:stCondLst>
                                        </p:cTn>
                                        <p:tgtEl>
                                          <p:spTgt spid="90"/>
                                        </p:tgtEl>
                                        <p:attrNameLst>
                                          <p:attrName>style.rotation</p:attrName>
                                        </p:attrNameLst>
                                      </p:cBhvr>
                                      <p:to>
                                        <p:strVal val="-45.0"/>
                                      </p:to>
                                    </p:set>
                                    <p:anim calcmode="lin" valueType="num">
                                      <p:cBhvr>
                                        <p:cTn id="71" dur="114" fill="hold">
                                          <p:stCondLst>
                                            <p:cond delay="114"/>
                                          </p:stCondLst>
                                        </p:cTn>
                                        <p:tgtEl>
                                          <p:spTgt spid="90"/>
                                        </p:tgtEl>
                                        <p:attrNameLst>
                                          <p:attrName>style.rotation</p:attrName>
                                        </p:attrNameLst>
                                      </p:cBhvr>
                                      <p:tavLst>
                                        <p:tav tm="0">
                                          <p:val>
                                            <p:fltVal val="-45"/>
                                          </p:val>
                                        </p:tav>
                                        <p:tav tm="69900">
                                          <p:val>
                                            <p:fltVal val="45"/>
                                          </p:val>
                                        </p:tav>
                                        <p:tav tm="100000">
                                          <p:val>
                                            <p:fltVal val="0"/>
                                          </p:val>
                                        </p:tav>
                                      </p:tavLst>
                                    </p:anim>
                                    <p:anim calcmode="lin" valueType="num">
                                      <p:cBhvr>
                                        <p:cTn id="72" dur="114" fill="hold">
                                          <p:stCondLst>
                                            <p:cond delay="0"/>
                                          </p:stCondLst>
                                        </p:cTn>
                                        <p:tgtEl>
                                          <p:spTgt spid="90"/>
                                        </p:tgtEl>
                                        <p:attrNameLst>
                                          <p:attrName>ppt_y</p:attrName>
                                        </p:attrNameLst>
                                      </p:cBhvr>
                                      <p:tavLst>
                                        <p:tav tm="0">
                                          <p:val>
                                            <p:strVal val="#ppt_y-1"/>
                                          </p:val>
                                        </p:tav>
                                        <p:tav tm="100000">
                                          <p:val>
                                            <p:strVal val="#ppt_y-(0.354*#ppt_w-0.172*#ppt_h)"/>
                                          </p:val>
                                        </p:tav>
                                      </p:tavLst>
                                    </p:anim>
                                    <p:anim calcmode="lin" valueType="num">
                                      <p:cBhvr>
                                        <p:cTn id="73" dur="39" decel="50000" autoRev="1" fill="hold">
                                          <p:stCondLst>
                                            <p:cond delay="114"/>
                                          </p:stCondLst>
                                        </p:cTn>
                                        <p:tgtEl>
                                          <p:spTgt spid="90"/>
                                        </p:tgtEl>
                                        <p:attrNameLst>
                                          <p:attrName>ppt_y</p:attrName>
                                        </p:attrNameLst>
                                      </p:cBhvr>
                                      <p:tavLst>
                                        <p:tav tm="0">
                                          <p:val>
                                            <p:strVal val="#ppt_y-(0.354*#ppt_w-0.172*#ppt_h)"/>
                                          </p:val>
                                        </p:tav>
                                        <p:tav tm="100000">
                                          <p:val>
                                            <p:strVal val="#ppt_y-(0.354*#ppt_w-0.172*#ppt_h)-#ppt_h/2"/>
                                          </p:val>
                                        </p:tav>
                                      </p:tavLst>
                                    </p:anim>
                                    <p:anim calcmode="lin" valueType="num">
                                      <p:cBhvr>
                                        <p:cTn id="74" dur="34" fill="hold">
                                          <p:stCondLst>
                                            <p:cond delay="216"/>
                                          </p:stCondLst>
                                        </p:cTn>
                                        <p:tgtEl>
                                          <p:spTgt spid="90"/>
                                        </p:tgtEl>
                                        <p:attrNameLst>
                                          <p:attrName>ppt_y</p:attrName>
                                        </p:attrNameLst>
                                      </p:cBhvr>
                                      <p:tavLst>
                                        <p:tav tm="0">
                                          <p:val>
                                            <p:strVal val="#ppt_y-(0.354*#ppt_w-0.172*#ppt_h)"/>
                                          </p:val>
                                        </p:tav>
                                        <p:tav tm="100000">
                                          <p:val>
                                            <p:strVal val="#ppt_y"/>
                                          </p:val>
                                        </p:tav>
                                      </p:tavLst>
                                    </p:anim>
                                  </p:childTnLst>
                                </p:cTn>
                              </p:par>
                            </p:childTnLst>
                          </p:cTn>
                        </p:par>
                        <p:par>
                          <p:cTn id="75" fill="hold">
                            <p:stCondLst>
                              <p:cond delay="8250"/>
                            </p:stCondLst>
                            <p:childTnLst>
                              <p:par>
                                <p:cTn id="76" presetID="47" presetClass="entr" presetSubtype="0" fill="hold" nodeType="afterEffect">
                                  <p:stCondLst>
                                    <p:cond delay="0"/>
                                  </p:stCondLst>
                                  <p:childTnLst>
                                    <p:set>
                                      <p:cBhvr>
                                        <p:cTn id="77" dur="1" fill="hold">
                                          <p:stCondLst>
                                            <p:cond delay="0"/>
                                          </p:stCondLst>
                                        </p:cTn>
                                        <p:tgtEl>
                                          <p:spTgt spid="73"/>
                                        </p:tgtEl>
                                        <p:attrNameLst>
                                          <p:attrName>style.visibility</p:attrName>
                                        </p:attrNameLst>
                                      </p:cBhvr>
                                      <p:to>
                                        <p:strVal val="visible"/>
                                      </p:to>
                                    </p:set>
                                    <p:animEffect transition="in" filter="fade">
                                      <p:cBhvr>
                                        <p:cTn id="78" dur="1000"/>
                                        <p:tgtEl>
                                          <p:spTgt spid="73"/>
                                        </p:tgtEl>
                                      </p:cBhvr>
                                    </p:animEffect>
                                    <p:anim calcmode="lin" valueType="num">
                                      <p:cBhvr>
                                        <p:cTn id="79" dur="1000" fill="hold"/>
                                        <p:tgtEl>
                                          <p:spTgt spid="73"/>
                                        </p:tgtEl>
                                        <p:attrNameLst>
                                          <p:attrName>ppt_x</p:attrName>
                                        </p:attrNameLst>
                                      </p:cBhvr>
                                      <p:tavLst>
                                        <p:tav tm="0">
                                          <p:val>
                                            <p:strVal val="#ppt_x"/>
                                          </p:val>
                                        </p:tav>
                                        <p:tav tm="100000">
                                          <p:val>
                                            <p:strVal val="#ppt_x"/>
                                          </p:val>
                                        </p:tav>
                                      </p:tavLst>
                                    </p:anim>
                                    <p:anim calcmode="lin" valueType="num">
                                      <p:cBhvr>
                                        <p:cTn id="80" dur="1000" fill="hold"/>
                                        <p:tgtEl>
                                          <p:spTgt spid="7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8" grpId="0" animBg="1"/>
      <p:bldP spid="69" grpId="0"/>
      <p:bldP spid="84" grpId="0" animBg="1"/>
      <p:bldP spid="84" grpId="1" animBg="1"/>
      <p:bldP spid="84" grpId="2" animBg="1"/>
      <p:bldP spid="88" grpId="0" animBg="1"/>
      <p:bldP spid="88" grpId="1" animBg="1"/>
      <p:bldP spid="88" grpId="2" animBg="1"/>
      <p:bldP spid="89" grpId="0" animBg="1"/>
      <p:bldP spid="89" grpId="1" animBg="1"/>
      <p:bldP spid="89" grpId="2" animBg="1"/>
      <p:bldP spid="9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0"/>
            <a:ext cx="9144000" cy="18796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TextBox 93"/>
          <p:cNvSpPr txBox="1"/>
          <p:nvPr/>
        </p:nvSpPr>
        <p:spPr>
          <a:xfrm>
            <a:off x="3485804" y="2141761"/>
            <a:ext cx="1774845" cy="523220"/>
          </a:xfrm>
          <a:prstGeom prst="rect">
            <a:avLst/>
          </a:prstGeom>
          <a:noFill/>
        </p:spPr>
        <p:txBody>
          <a:bodyPr wrap="none" rtlCol="0">
            <a:spAutoFit/>
          </a:bodyPr>
          <a:lstStyle/>
          <a:p>
            <a:r>
              <a:rPr lang="zh-CN" altLang="en-US" sz="2800" b="1" spc="300" dirty="0" smtClean="0">
                <a:solidFill>
                  <a:srgbClr val="C00000"/>
                </a:solidFill>
                <a:latin typeface="微软雅黑" pitchFamily="34" charset="-122"/>
                <a:ea typeface="微软雅黑" pitchFamily="34" charset="-122"/>
              </a:rPr>
              <a:t>研究过程</a:t>
            </a:r>
            <a:endParaRPr lang="zh-CN" altLang="en-US" sz="2800" b="1" spc="300" dirty="0">
              <a:solidFill>
                <a:srgbClr val="C00000"/>
              </a:solidFill>
              <a:latin typeface="微软雅黑" pitchFamily="34" charset="-122"/>
              <a:ea typeface="微软雅黑" pitchFamily="34" charset="-122"/>
            </a:endParaRPr>
          </a:p>
        </p:txBody>
      </p:sp>
      <p:grpSp>
        <p:nvGrpSpPr>
          <p:cNvPr id="6" name="组合 5"/>
          <p:cNvGrpSpPr/>
          <p:nvPr/>
        </p:nvGrpSpPr>
        <p:grpSpPr>
          <a:xfrm>
            <a:off x="665788" y="225936"/>
            <a:ext cx="1301106" cy="1301106"/>
            <a:chOff x="2683251" y="1980687"/>
            <a:chExt cx="1301106" cy="1301106"/>
          </a:xfrm>
          <a:solidFill>
            <a:schemeClr val="bg1"/>
          </a:solidFill>
          <a:effectLst>
            <a:outerShdw blurRad="254000" dist="254000" dir="8100000" algn="tr" rotWithShape="0">
              <a:prstClr val="black">
                <a:alpha val="50000"/>
              </a:prstClr>
            </a:outerShdw>
          </a:effectLst>
        </p:grpSpPr>
        <p:sp>
          <p:nvSpPr>
            <p:cNvPr id="88" name="椭圆 87"/>
            <p:cNvSpPr/>
            <p:nvPr/>
          </p:nvSpPr>
          <p:spPr>
            <a:xfrm>
              <a:off x="2683251" y="1980687"/>
              <a:ext cx="1301106" cy="130110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TextBox 107"/>
            <p:cNvSpPr txBox="1"/>
            <p:nvPr/>
          </p:nvSpPr>
          <p:spPr>
            <a:xfrm>
              <a:off x="3002623" y="2185262"/>
              <a:ext cx="662361" cy="830997"/>
            </a:xfrm>
            <a:prstGeom prst="rect">
              <a:avLst/>
            </a:prstGeom>
            <a:grpFill/>
          </p:spPr>
          <p:txBody>
            <a:bodyPr wrap="none" rtlCol="0">
              <a:spAutoFit/>
            </a:bodyPr>
            <a:lstStyle/>
            <a:p>
              <a:r>
                <a:rPr lang="en-US" altLang="zh-CN" sz="4800" dirty="0" smtClean="0">
                  <a:solidFill>
                    <a:srgbClr val="C00000"/>
                  </a:solidFill>
                  <a:latin typeface="Watford DB" pitchFamily="2" charset="0"/>
                  <a:ea typeface="造字工房劲黑（非商用）常规体" pitchFamily="50" charset="-122"/>
                </a:rPr>
                <a:t>3</a:t>
              </a:r>
              <a:endParaRPr lang="zh-CN" altLang="en-US" sz="4800" dirty="0">
                <a:solidFill>
                  <a:srgbClr val="C00000"/>
                </a:solidFill>
                <a:latin typeface="Watford DB" pitchFamily="2" charset="0"/>
                <a:ea typeface="造字工房劲黑（非商用）常规体" pitchFamily="50" charset="-122"/>
              </a:endParaRPr>
            </a:p>
          </p:txBody>
        </p:sp>
      </p:grpSp>
      <p:sp>
        <p:nvSpPr>
          <p:cNvPr id="11" name="文本框 9"/>
          <p:cNvSpPr txBox="1"/>
          <p:nvPr/>
        </p:nvSpPr>
        <p:spPr>
          <a:xfrm>
            <a:off x="3988100" y="2795607"/>
            <a:ext cx="1272549" cy="153888"/>
          </a:xfrm>
          <a:prstGeom prst="rect">
            <a:avLst/>
          </a:prstGeom>
          <a:noFill/>
        </p:spPr>
        <p:txBody>
          <a:bodyPr wrap="square" lIns="0" tIns="0" rIns="0" bIns="0" rtlCol="0">
            <a:spAutoFit/>
          </a:bodyPr>
          <a:lstStyle/>
          <a:p>
            <a:pPr marL="171450" lvl="1" indent="-171450">
              <a:buFont typeface="Wingdings" pitchFamily="2" charset="2"/>
              <a:buChar char="l"/>
            </a:pPr>
            <a:r>
              <a:rPr lang="zh-CN" altLang="en-US" sz="1000" dirty="0">
                <a:latin typeface="微软雅黑" pitchFamily="34" charset="-122"/>
                <a:ea typeface="微软雅黑" pitchFamily="34" charset="-122"/>
              </a:rPr>
              <a:t>存</a:t>
            </a:r>
            <a:r>
              <a:rPr lang="zh-CN" altLang="en-US" sz="1000" dirty="0" smtClean="0">
                <a:latin typeface="微软雅黑" pitchFamily="34" charset="-122"/>
                <a:ea typeface="微软雅黑" pitchFamily="34" charset="-122"/>
              </a:rPr>
              <a:t>算一体发展现状</a:t>
            </a:r>
            <a:endParaRPr lang="zh-CN" altLang="en-US" sz="1000" dirty="0">
              <a:latin typeface="微软雅黑" pitchFamily="34" charset="-122"/>
              <a:ea typeface="微软雅黑" pitchFamily="34" charset="-122"/>
            </a:endParaRPr>
          </a:p>
        </p:txBody>
      </p:sp>
      <p:sp>
        <p:nvSpPr>
          <p:cNvPr id="12" name="文本框 9"/>
          <p:cNvSpPr txBox="1"/>
          <p:nvPr/>
        </p:nvSpPr>
        <p:spPr>
          <a:xfrm>
            <a:off x="3988098" y="3150498"/>
            <a:ext cx="1443873" cy="153888"/>
          </a:xfrm>
          <a:prstGeom prst="rect">
            <a:avLst/>
          </a:prstGeom>
          <a:noFill/>
        </p:spPr>
        <p:txBody>
          <a:bodyPr wrap="square" lIns="0" tIns="0" rIns="0" bIns="0" rtlCol="0">
            <a:spAutoFit/>
          </a:bodyPr>
          <a:lstStyle/>
          <a:p>
            <a:pPr marL="171450" lvl="1" indent="-171450">
              <a:buFont typeface="Wingdings" pitchFamily="2" charset="2"/>
              <a:buChar char="l"/>
            </a:pPr>
            <a:r>
              <a:rPr lang="zh-CN" altLang="en-US" sz="1000" dirty="0">
                <a:latin typeface="微软雅黑" pitchFamily="34" charset="-122"/>
                <a:ea typeface="微软雅黑" pitchFamily="34" charset="-122"/>
              </a:rPr>
              <a:t>端</a:t>
            </a:r>
            <a:r>
              <a:rPr lang="zh-CN" altLang="en-US" sz="1000" dirty="0" smtClean="0">
                <a:latin typeface="微软雅黑" pitchFamily="34" charset="-122"/>
                <a:ea typeface="微软雅黑" pitchFamily="34" charset="-122"/>
              </a:rPr>
              <a:t>侧智能存算一体芯片</a:t>
            </a:r>
            <a:endParaRPr lang="zh-CN" altLang="en-US" sz="1000" dirty="0">
              <a:latin typeface="微软雅黑" pitchFamily="34" charset="-122"/>
              <a:ea typeface="微软雅黑" pitchFamily="34" charset="-122"/>
            </a:endParaRPr>
          </a:p>
        </p:txBody>
      </p:sp>
      <p:sp>
        <p:nvSpPr>
          <p:cNvPr id="13" name="文本框 9"/>
          <p:cNvSpPr txBox="1"/>
          <p:nvPr/>
        </p:nvSpPr>
        <p:spPr>
          <a:xfrm>
            <a:off x="3988100" y="3461847"/>
            <a:ext cx="1607157" cy="153888"/>
          </a:xfrm>
          <a:prstGeom prst="rect">
            <a:avLst/>
          </a:prstGeom>
          <a:noFill/>
        </p:spPr>
        <p:txBody>
          <a:bodyPr wrap="square" lIns="0" tIns="0" rIns="0" bIns="0" rtlCol="0">
            <a:spAutoFit/>
          </a:bodyPr>
          <a:lstStyle/>
          <a:p>
            <a:pPr marL="171450" lvl="1" indent="-171450">
              <a:buFont typeface="Wingdings" pitchFamily="2" charset="2"/>
              <a:buChar char="l"/>
            </a:pPr>
            <a:r>
              <a:rPr lang="zh-CN" altLang="en-US" sz="1000" dirty="0" smtClean="0">
                <a:latin typeface="微软雅黑" pitchFamily="34" charset="-122"/>
                <a:ea typeface="微软雅黑" pitchFamily="34" charset="-122"/>
              </a:rPr>
              <a:t>基于忆阻器的感存算一体</a:t>
            </a:r>
            <a:endParaRPr lang="zh-CN" altLang="en-US" sz="1000" dirty="0">
              <a:latin typeface="微软雅黑" pitchFamily="34" charset="-122"/>
              <a:ea typeface="微软雅黑" pitchFamily="34" charset="-122"/>
            </a:endParaRPr>
          </a:p>
        </p:txBody>
      </p:sp>
      <p:sp>
        <p:nvSpPr>
          <p:cNvPr id="14" name="文本框 9"/>
          <p:cNvSpPr txBox="1"/>
          <p:nvPr/>
        </p:nvSpPr>
        <p:spPr>
          <a:xfrm>
            <a:off x="3988099" y="3773197"/>
            <a:ext cx="1167799" cy="153888"/>
          </a:xfrm>
          <a:prstGeom prst="rect">
            <a:avLst/>
          </a:prstGeom>
          <a:noFill/>
        </p:spPr>
        <p:txBody>
          <a:bodyPr wrap="square" lIns="0" tIns="0" rIns="0" bIns="0" rtlCol="0">
            <a:spAutoFit/>
          </a:bodyPr>
          <a:lstStyle/>
          <a:p>
            <a:pPr marL="171450" lvl="1" indent="-171450">
              <a:buFont typeface="Wingdings" pitchFamily="2" charset="2"/>
              <a:buChar char="l"/>
            </a:pPr>
            <a:r>
              <a:rPr lang="zh-CN" altLang="en-US" sz="1000" dirty="0" smtClean="0">
                <a:latin typeface="微软雅黑" pitchFamily="34" charset="-122"/>
                <a:ea typeface="微软雅黑" pitchFamily="34" charset="-122"/>
              </a:rPr>
              <a:t>人工智能芯片</a:t>
            </a:r>
            <a:endParaRPr lang="zh-CN" altLang="en-US" sz="1000" dirty="0">
              <a:latin typeface="微软雅黑" pitchFamily="34" charset="-122"/>
              <a:ea typeface="微软雅黑" pitchFamily="34" charset="-122"/>
            </a:endParaRPr>
          </a:p>
        </p:txBody>
      </p:sp>
      <p:sp>
        <p:nvSpPr>
          <p:cNvPr id="4" name="日期占位符 3"/>
          <p:cNvSpPr>
            <a:spLocks noGrp="1"/>
          </p:cNvSpPr>
          <p:nvPr>
            <p:ph type="dt" sz="half" idx="10"/>
          </p:nvPr>
        </p:nvSpPr>
        <p:spPr/>
        <p:txBody>
          <a:bodyPr/>
          <a:lstStyle/>
          <a:p>
            <a:fld id="{E8551F48-A585-4968-BE16-5B426D8ACABA}" type="datetime1">
              <a:rPr lang="zh-CN" altLang="en-US" smtClean="0"/>
              <a:t>2020/12/3</a:t>
            </a:fld>
            <a:endParaRPr lang="zh-CN" altLang="en-US"/>
          </a:p>
        </p:txBody>
      </p:sp>
      <p:sp>
        <p:nvSpPr>
          <p:cNvPr id="5" name="灯片编号占位符 4"/>
          <p:cNvSpPr>
            <a:spLocks noGrp="1"/>
          </p:cNvSpPr>
          <p:nvPr>
            <p:ph type="sldNum" sz="quarter" idx="12"/>
          </p:nvPr>
        </p:nvSpPr>
        <p:spPr/>
        <p:txBody>
          <a:bodyPr/>
          <a:lstStyle/>
          <a:p>
            <a:fld id="{B5B5BF9F-75C6-42BD-8363-2F606FE0B601}" type="slidenum">
              <a:rPr lang="zh-CN" altLang="en-US" smtClean="0"/>
              <a:t>10</a:t>
            </a:fld>
            <a:endParaRPr lang="zh-CN" altLang="en-US"/>
          </a:p>
        </p:txBody>
      </p:sp>
    </p:spTree>
    <p:custDataLst>
      <p:tags r:id="rId1"/>
    </p:custDataLst>
    <p:extLst>
      <p:ext uri="{BB962C8B-B14F-4D97-AF65-F5344CB8AC3E}">
        <p14:creationId xmlns:p14="http://schemas.microsoft.com/office/powerpoint/2010/main" val="2017808829"/>
      </p:ext>
    </p:extLst>
  </p:cSld>
  <p:clrMapOvr>
    <a:masterClrMapping/>
  </p:clrMapOvr>
  <mc:AlternateContent xmlns:mc="http://schemas.openxmlformats.org/markup-compatibility/2006" xmlns:p14="http://schemas.microsoft.com/office/powerpoint/2010/main">
    <mc:Choice Requires="p14">
      <p:transition spd="slow" p14:dur="2500" advClick="0" advTm="0">
        <p:checker/>
      </p:transition>
    </mc:Choice>
    <mc:Fallback xmlns="">
      <p:transition spd="slow" advClick="0" advTm="0">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randombar(horizontal)">
                                      <p:cBhvr>
                                        <p:cTn id="7" dur="500"/>
                                        <p:tgtEl>
                                          <p:spTgt spid="17"/>
                                        </p:tgtEl>
                                      </p:cBhvr>
                                    </p:animEffect>
                                  </p:childTnLst>
                                </p:cTn>
                              </p:par>
                            </p:childTnLst>
                          </p:cTn>
                        </p:par>
                        <p:par>
                          <p:cTn id="8" fill="hold">
                            <p:stCondLst>
                              <p:cond delay="500"/>
                            </p:stCondLst>
                            <p:childTnLst>
                              <p:par>
                                <p:cTn id="9" presetID="12" presetClass="entr" presetSubtype="2"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p:tgtEl>
                                          <p:spTgt spid="6"/>
                                        </p:tgtEl>
                                        <p:attrNameLst>
                                          <p:attrName>ppt_x</p:attrName>
                                        </p:attrNameLst>
                                      </p:cBhvr>
                                      <p:tavLst>
                                        <p:tav tm="0">
                                          <p:val>
                                            <p:strVal val="#ppt_x+#ppt_w*1.125000"/>
                                          </p:val>
                                        </p:tav>
                                        <p:tav tm="100000">
                                          <p:val>
                                            <p:strVal val="#ppt_x"/>
                                          </p:val>
                                        </p:tav>
                                      </p:tavLst>
                                    </p:anim>
                                    <p:animEffect transition="in" filter="wipe(left)">
                                      <p:cBhvr>
                                        <p:cTn id="12" dur="500"/>
                                        <p:tgtEl>
                                          <p:spTgt spid="6"/>
                                        </p:tgtEl>
                                      </p:cBhvr>
                                    </p:animEffect>
                                  </p:childTnLst>
                                </p:cTn>
                              </p:par>
                              <p:par>
                                <p:cTn id="13" presetID="12" presetClass="entr" presetSubtype="8" fill="hold" grpId="0" nodeType="withEffect">
                                  <p:stCondLst>
                                    <p:cond delay="0"/>
                                  </p:stCondLst>
                                  <p:childTnLst>
                                    <p:set>
                                      <p:cBhvr>
                                        <p:cTn id="14" dur="1" fill="hold">
                                          <p:stCondLst>
                                            <p:cond delay="0"/>
                                          </p:stCondLst>
                                        </p:cTn>
                                        <p:tgtEl>
                                          <p:spTgt spid="94"/>
                                        </p:tgtEl>
                                        <p:attrNameLst>
                                          <p:attrName>style.visibility</p:attrName>
                                        </p:attrNameLst>
                                      </p:cBhvr>
                                      <p:to>
                                        <p:strVal val="visible"/>
                                      </p:to>
                                    </p:set>
                                    <p:anim calcmode="lin" valueType="num">
                                      <p:cBhvr additive="base">
                                        <p:cTn id="15" dur="500"/>
                                        <p:tgtEl>
                                          <p:spTgt spid="94"/>
                                        </p:tgtEl>
                                        <p:attrNameLst>
                                          <p:attrName>ppt_x</p:attrName>
                                        </p:attrNameLst>
                                      </p:cBhvr>
                                      <p:tavLst>
                                        <p:tav tm="0">
                                          <p:val>
                                            <p:strVal val="#ppt_x-#ppt_w*1.125000"/>
                                          </p:val>
                                        </p:tav>
                                        <p:tav tm="100000">
                                          <p:val>
                                            <p:strVal val="#ppt_x"/>
                                          </p:val>
                                        </p:tav>
                                      </p:tavLst>
                                    </p:anim>
                                    <p:animEffect transition="in" filter="wipe(right)">
                                      <p:cBhvr>
                                        <p:cTn id="16" dur="500"/>
                                        <p:tgtEl>
                                          <p:spTgt spid="94"/>
                                        </p:tgtEl>
                                      </p:cBhvr>
                                    </p:animEffect>
                                  </p:childTnLst>
                                </p:cTn>
                              </p:par>
                            </p:childTnLst>
                          </p:cTn>
                        </p:par>
                        <p:par>
                          <p:cTn id="17" fill="hold">
                            <p:stCondLst>
                              <p:cond delay="1000"/>
                            </p:stCondLst>
                            <p:childTnLst>
                              <p:par>
                                <p:cTn id="18" presetID="2" presetClass="entr" presetSubtype="4"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additive="base">
                                        <p:cTn id="20" dur="500" fill="hold"/>
                                        <p:tgtEl>
                                          <p:spTgt spid="11"/>
                                        </p:tgtEl>
                                        <p:attrNameLst>
                                          <p:attrName>ppt_x</p:attrName>
                                        </p:attrNameLst>
                                      </p:cBhvr>
                                      <p:tavLst>
                                        <p:tav tm="0">
                                          <p:val>
                                            <p:strVal val="#ppt_x"/>
                                          </p:val>
                                        </p:tav>
                                        <p:tav tm="100000">
                                          <p:val>
                                            <p:strVal val="#ppt_x"/>
                                          </p:val>
                                        </p:tav>
                                      </p:tavLst>
                                    </p:anim>
                                    <p:anim calcmode="lin" valueType="num">
                                      <p:cBhvr additive="base">
                                        <p:cTn id="21" dur="500" fill="hold"/>
                                        <p:tgtEl>
                                          <p:spTgt spid="11"/>
                                        </p:tgtEl>
                                        <p:attrNameLst>
                                          <p:attrName>ppt_y</p:attrName>
                                        </p:attrNameLst>
                                      </p:cBhvr>
                                      <p:tavLst>
                                        <p:tav tm="0">
                                          <p:val>
                                            <p:strVal val="1+#ppt_h/2"/>
                                          </p:val>
                                        </p:tav>
                                        <p:tav tm="100000">
                                          <p:val>
                                            <p:strVal val="#ppt_y"/>
                                          </p:val>
                                        </p:tav>
                                      </p:tavLst>
                                    </p:anim>
                                  </p:childTnLst>
                                </p:cTn>
                              </p:par>
                              <p:par>
                                <p:cTn id="22" presetID="2" presetClass="entr" presetSubtype="4" fill="hold" grpId="0" nodeType="withEffect">
                                  <p:stCondLst>
                                    <p:cond delay="200"/>
                                  </p:stCondLst>
                                  <p:childTnLst>
                                    <p:set>
                                      <p:cBhvr>
                                        <p:cTn id="23" dur="1" fill="hold">
                                          <p:stCondLst>
                                            <p:cond delay="0"/>
                                          </p:stCondLst>
                                        </p:cTn>
                                        <p:tgtEl>
                                          <p:spTgt spid="12"/>
                                        </p:tgtEl>
                                        <p:attrNameLst>
                                          <p:attrName>style.visibility</p:attrName>
                                        </p:attrNameLst>
                                      </p:cBhvr>
                                      <p:to>
                                        <p:strVal val="visible"/>
                                      </p:to>
                                    </p:set>
                                    <p:anim calcmode="lin" valueType="num">
                                      <p:cBhvr additive="base">
                                        <p:cTn id="24" dur="500" fill="hold"/>
                                        <p:tgtEl>
                                          <p:spTgt spid="12"/>
                                        </p:tgtEl>
                                        <p:attrNameLst>
                                          <p:attrName>ppt_x</p:attrName>
                                        </p:attrNameLst>
                                      </p:cBhvr>
                                      <p:tavLst>
                                        <p:tav tm="0">
                                          <p:val>
                                            <p:strVal val="#ppt_x"/>
                                          </p:val>
                                        </p:tav>
                                        <p:tav tm="100000">
                                          <p:val>
                                            <p:strVal val="#ppt_x"/>
                                          </p:val>
                                        </p:tav>
                                      </p:tavLst>
                                    </p:anim>
                                    <p:anim calcmode="lin" valueType="num">
                                      <p:cBhvr additive="base">
                                        <p:cTn id="25" dur="500" fill="hold"/>
                                        <p:tgtEl>
                                          <p:spTgt spid="12"/>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400"/>
                                  </p:stCondLst>
                                  <p:childTnLst>
                                    <p:set>
                                      <p:cBhvr>
                                        <p:cTn id="27" dur="1" fill="hold">
                                          <p:stCondLst>
                                            <p:cond delay="0"/>
                                          </p:stCondLst>
                                        </p:cTn>
                                        <p:tgtEl>
                                          <p:spTgt spid="13"/>
                                        </p:tgtEl>
                                        <p:attrNameLst>
                                          <p:attrName>style.visibility</p:attrName>
                                        </p:attrNameLst>
                                      </p:cBhvr>
                                      <p:to>
                                        <p:strVal val="visible"/>
                                      </p:to>
                                    </p:set>
                                    <p:anim calcmode="lin" valueType="num">
                                      <p:cBhvr additive="base">
                                        <p:cTn id="28" dur="500" fill="hold"/>
                                        <p:tgtEl>
                                          <p:spTgt spid="13"/>
                                        </p:tgtEl>
                                        <p:attrNameLst>
                                          <p:attrName>ppt_x</p:attrName>
                                        </p:attrNameLst>
                                      </p:cBhvr>
                                      <p:tavLst>
                                        <p:tav tm="0">
                                          <p:val>
                                            <p:strVal val="#ppt_x"/>
                                          </p:val>
                                        </p:tav>
                                        <p:tav tm="100000">
                                          <p:val>
                                            <p:strVal val="#ppt_x"/>
                                          </p:val>
                                        </p:tav>
                                      </p:tavLst>
                                    </p:anim>
                                    <p:anim calcmode="lin" valueType="num">
                                      <p:cBhvr additive="base">
                                        <p:cTn id="29" dur="500" fill="hold"/>
                                        <p:tgtEl>
                                          <p:spTgt spid="13"/>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600"/>
                                  </p:stCondLst>
                                  <p:childTnLst>
                                    <p:set>
                                      <p:cBhvr>
                                        <p:cTn id="31" dur="1" fill="hold">
                                          <p:stCondLst>
                                            <p:cond delay="0"/>
                                          </p:stCondLst>
                                        </p:cTn>
                                        <p:tgtEl>
                                          <p:spTgt spid="14"/>
                                        </p:tgtEl>
                                        <p:attrNameLst>
                                          <p:attrName>style.visibility</p:attrName>
                                        </p:attrNameLst>
                                      </p:cBhvr>
                                      <p:to>
                                        <p:strVal val="visible"/>
                                      </p:to>
                                    </p:set>
                                    <p:anim calcmode="lin" valueType="num">
                                      <p:cBhvr additive="base">
                                        <p:cTn id="32" dur="500" fill="hold"/>
                                        <p:tgtEl>
                                          <p:spTgt spid="14"/>
                                        </p:tgtEl>
                                        <p:attrNameLst>
                                          <p:attrName>ppt_x</p:attrName>
                                        </p:attrNameLst>
                                      </p:cBhvr>
                                      <p:tavLst>
                                        <p:tav tm="0">
                                          <p:val>
                                            <p:strVal val="#ppt_x"/>
                                          </p:val>
                                        </p:tav>
                                        <p:tav tm="100000">
                                          <p:val>
                                            <p:strVal val="#ppt_x"/>
                                          </p:val>
                                        </p:tav>
                                      </p:tavLst>
                                    </p:anim>
                                    <p:anim calcmode="lin" valueType="num">
                                      <p:cBhvr additive="base">
                                        <p:cTn id="33"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94" grpId="0"/>
      <p:bldP spid="11" grpId="0"/>
      <p:bldP spid="12" grpId="0"/>
      <p:bldP spid="13" grpId="0"/>
      <p:bldP spid="1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03" name="椭圆 102"/>
          <p:cNvSpPr/>
          <p:nvPr/>
        </p:nvSpPr>
        <p:spPr>
          <a:xfrm>
            <a:off x="646880" y="242192"/>
            <a:ext cx="274777" cy="274777"/>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TextBox 93"/>
          <p:cNvSpPr txBox="1"/>
          <p:nvPr/>
        </p:nvSpPr>
        <p:spPr>
          <a:xfrm>
            <a:off x="908957" y="206330"/>
            <a:ext cx="2249334" cy="400110"/>
          </a:xfrm>
          <a:prstGeom prst="rect">
            <a:avLst/>
          </a:prstGeom>
          <a:noFill/>
        </p:spPr>
        <p:txBody>
          <a:bodyPr wrap="none" rtlCol="0">
            <a:spAutoFit/>
          </a:bodyPr>
          <a:lstStyle/>
          <a:p>
            <a:r>
              <a:rPr lang="zh-CN" altLang="en-US" sz="2000" spc="300" dirty="0" smtClean="0">
                <a:latin typeface="方正兰亭细黑_GBK" pitchFamily="2" charset="-122"/>
                <a:ea typeface="方正兰亭细黑_GBK" pitchFamily="2" charset="-122"/>
              </a:rPr>
              <a:t>存算一体总框架</a:t>
            </a:r>
            <a:endParaRPr lang="zh-CN" altLang="en-US" sz="2000" spc="300" dirty="0">
              <a:latin typeface="方正兰亭细黑_GBK" pitchFamily="2" charset="-122"/>
              <a:ea typeface="方正兰亭细黑_GBK" pitchFamily="2" charset="-122"/>
            </a:endParaRPr>
          </a:p>
        </p:txBody>
      </p:sp>
      <p:cxnSp>
        <p:nvCxnSpPr>
          <p:cNvPr id="14" name="直接连接符 13"/>
          <p:cNvCxnSpPr/>
          <p:nvPr/>
        </p:nvCxnSpPr>
        <p:spPr>
          <a:xfrm>
            <a:off x="3080013" y="308377"/>
            <a:ext cx="0" cy="20859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0" y="4940300"/>
            <a:ext cx="9144000" cy="2159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文本框 37"/>
          <p:cNvSpPr txBox="1"/>
          <p:nvPr/>
        </p:nvSpPr>
        <p:spPr>
          <a:xfrm>
            <a:off x="646881" y="984535"/>
            <a:ext cx="7724234" cy="3785652"/>
          </a:xfrm>
          <a:prstGeom prst="rect">
            <a:avLst/>
          </a:prstGeom>
          <a:noFill/>
        </p:spPr>
        <p:txBody>
          <a:bodyPr wrap="square" rtlCol="0">
            <a:spAutoFit/>
          </a:bodyPr>
          <a:lstStyle/>
          <a:p>
            <a:pPr marL="342900" indent="-342900">
              <a:lnSpc>
                <a:spcPct val="150000"/>
              </a:lnSpc>
              <a:buClr>
                <a:srgbClr val="009A46"/>
              </a:buClr>
              <a:buSzPct val="60000"/>
              <a:buFont typeface="Wingdings" panose="05000000000000000000" pitchFamily="2" charset="2"/>
              <a:buChar char="n"/>
            </a:pPr>
            <a:r>
              <a:rPr lang="zh-CN" altLang="en-US" sz="2000" dirty="0">
                <a:latin typeface="Times New Roman" panose="02020603050405020304" pitchFamily="18" charset="0"/>
                <a:ea typeface="黑体" panose="02010609060101010101" pitchFamily="49" charset="-122"/>
              </a:rPr>
              <a:t>存算一体技术成为缓解低效的存算调用计算的有效解决方案，技术路线分为片外存储和片内</a:t>
            </a:r>
            <a:r>
              <a:rPr lang="zh-CN" altLang="en-US" sz="2000" dirty="0" smtClean="0">
                <a:latin typeface="Times New Roman" panose="02020603050405020304" pitchFamily="18" charset="0"/>
                <a:ea typeface="黑体" panose="02010609060101010101" pitchFamily="49" charset="-122"/>
              </a:rPr>
              <a:t>存储</a:t>
            </a:r>
            <a:endParaRPr lang="en-US" altLang="zh-CN" sz="2000" dirty="0" smtClean="0">
              <a:latin typeface="Times New Roman" panose="02020603050405020304" pitchFamily="18" charset="0"/>
              <a:ea typeface="黑体" panose="02010609060101010101" pitchFamily="49" charset="-122"/>
            </a:endParaRPr>
          </a:p>
          <a:p>
            <a:pPr marL="342900" indent="-342900">
              <a:lnSpc>
                <a:spcPct val="150000"/>
              </a:lnSpc>
              <a:buClr>
                <a:srgbClr val="009A46"/>
              </a:buClr>
              <a:buSzPct val="60000"/>
              <a:buFont typeface="Wingdings" panose="05000000000000000000" pitchFamily="2" charset="2"/>
              <a:buChar char="n"/>
            </a:pPr>
            <a:r>
              <a:rPr lang="zh-CN" altLang="en-US" sz="2000" dirty="0">
                <a:latin typeface="Times New Roman" panose="02020603050405020304" pitchFamily="18" charset="0"/>
                <a:ea typeface="黑体" panose="02010609060101010101" pitchFamily="49" charset="-122"/>
              </a:rPr>
              <a:t>基于深度学习技术的</a:t>
            </a:r>
            <a:r>
              <a:rPr lang="en-US" altLang="zh-CN" sz="2000" dirty="0">
                <a:latin typeface="Times New Roman" panose="02020603050405020304" pitchFamily="18" charset="0"/>
                <a:ea typeface="黑体" panose="02010609060101010101" pitchFamily="49" charset="-122"/>
              </a:rPr>
              <a:t>AI</a:t>
            </a:r>
            <a:r>
              <a:rPr lang="zh-CN" altLang="en-US" sz="2000" dirty="0">
                <a:latin typeface="Times New Roman" panose="02020603050405020304" pitchFamily="18" charset="0"/>
                <a:ea typeface="黑体" panose="02010609060101010101" pitchFamily="49" charset="-122"/>
              </a:rPr>
              <a:t>热潮兴起，存算一体化对于</a:t>
            </a:r>
            <a:r>
              <a:rPr lang="en-US" altLang="zh-CN" sz="2000" dirty="0">
                <a:latin typeface="Times New Roman" panose="02020603050405020304" pitchFamily="18" charset="0"/>
                <a:ea typeface="黑体" panose="02010609060101010101" pitchFamily="49" charset="-122"/>
              </a:rPr>
              <a:t>AI</a:t>
            </a:r>
            <a:r>
              <a:rPr lang="zh-CN" altLang="en-US" sz="2000" dirty="0">
                <a:latin typeface="Times New Roman" panose="02020603050405020304" pitchFamily="18" charset="0"/>
                <a:ea typeface="黑体" panose="02010609060101010101" pitchFamily="49" charset="-122"/>
              </a:rPr>
              <a:t>数据访问密集的场景的适用性得以体现，可为</a:t>
            </a:r>
            <a:r>
              <a:rPr lang="en-US" altLang="zh-CN" sz="2000" dirty="0">
                <a:latin typeface="Times New Roman" panose="02020603050405020304" pitchFamily="18" charset="0"/>
                <a:ea typeface="黑体" panose="02010609060101010101" pitchFamily="49" charset="-122"/>
              </a:rPr>
              <a:t>AI</a:t>
            </a:r>
            <a:r>
              <a:rPr lang="zh-CN" altLang="en-US" sz="2000" dirty="0">
                <a:latin typeface="Times New Roman" panose="02020603050405020304" pitchFamily="18" charset="0"/>
                <a:ea typeface="黑体" panose="02010609060101010101" pitchFamily="49" charset="-122"/>
              </a:rPr>
              <a:t>芯片的产业化提供</a:t>
            </a:r>
            <a:r>
              <a:rPr lang="zh-CN" altLang="en-US" sz="2000" dirty="0" smtClean="0">
                <a:latin typeface="Times New Roman" panose="02020603050405020304" pitchFamily="18" charset="0"/>
                <a:ea typeface="黑体" panose="02010609060101010101" pitchFamily="49" charset="-122"/>
              </a:rPr>
              <a:t>助力</a:t>
            </a:r>
            <a:endParaRPr lang="en-US" altLang="zh-CN" sz="2000" dirty="0">
              <a:latin typeface="Times New Roman" panose="02020603050405020304" pitchFamily="18" charset="0"/>
              <a:ea typeface="黑体" panose="02010609060101010101" pitchFamily="49" charset="-122"/>
            </a:endParaRPr>
          </a:p>
          <a:p>
            <a:pPr marL="342900" indent="-342900">
              <a:lnSpc>
                <a:spcPct val="150000"/>
              </a:lnSpc>
              <a:buClr>
                <a:srgbClr val="009A46"/>
              </a:buClr>
              <a:buSzPct val="60000"/>
              <a:buFont typeface="Wingdings" panose="05000000000000000000" pitchFamily="2" charset="2"/>
              <a:buChar char="n"/>
            </a:pPr>
            <a:r>
              <a:rPr lang="zh-CN" altLang="en-US" sz="2000" dirty="0">
                <a:latin typeface="Times New Roman" panose="02020603050405020304" pitchFamily="18" charset="0"/>
                <a:ea typeface="黑体" panose="02010609060101010101" pitchFamily="49" charset="-122"/>
              </a:rPr>
              <a:t>应用落地场景边界条件限制</a:t>
            </a:r>
            <a:r>
              <a:rPr lang="zh-CN" altLang="en-US" sz="2000" dirty="0" smtClean="0">
                <a:latin typeface="Times New Roman" panose="02020603050405020304" pitchFamily="18" charset="0"/>
                <a:ea typeface="黑体" panose="02010609060101010101" pitchFamily="49" charset="-122"/>
              </a:rPr>
              <a:t>较多，</a:t>
            </a:r>
            <a:r>
              <a:rPr lang="en-US" altLang="zh-CN" sz="2000" dirty="0" smtClean="0">
                <a:latin typeface="Times New Roman" panose="02020603050405020304" pitchFamily="18" charset="0"/>
                <a:ea typeface="黑体" panose="02010609060101010101" pitchFamily="49" charset="-122"/>
              </a:rPr>
              <a:t>AI</a:t>
            </a:r>
            <a:r>
              <a:rPr lang="zh-CN" altLang="en-US" sz="2000" dirty="0">
                <a:latin typeface="Times New Roman" panose="02020603050405020304" pitchFamily="18" charset="0"/>
                <a:ea typeface="黑体" panose="02010609060101010101" pitchFamily="49" charset="-122"/>
              </a:rPr>
              <a:t>仍在探寻应用场景，存算一体化的落地</a:t>
            </a:r>
            <a:r>
              <a:rPr lang="zh-CN" altLang="en-US" sz="2000" dirty="0" smtClean="0">
                <a:latin typeface="Times New Roman" panose="02020603050405020304" pitchFamily="18" charset="0"/>
                <a:ea typeface="黑体" panose="02010609060101010101" pitchFamily="49" charset="-122"/>
              </a:rPr>
              <a:t>问题需要</a:t>
            </a:r>
            <a:r>
              <a:rPr lang="zh-CN" altLang="en-US" sz="2000" dirty="0">
                <a:latin typeface="Times New Roman" panose="02020603050405020304" pitchFamily="18" charset="0"/>
                <a:ea typeface="黑体" panose="02010609060101010101" pitchFamily="49" charset="-122"/>
              </a:rPr>
              <a:t>结合具体应用场景具体</a:t>
            </a:r>
            <a:r>
              <a:rPr lang="zh-CN" altLang="en-US" sz="2000" dirty="0" smtClean="0">
                <a:latin typeface="Times New Roman" panose="02020603050405020304" pitchFamily="18" charset="0"/>
                <a:ea typeface="黑体" panose="02010609060101010101" pitchFamily="49" charset="-122"/>
              </a:rPr>
              <a:t>分析</a:t>
            </a:r>
            <a:endParaRPr lang="en-US" altLang="zh-CN" sz="2000" dirty="0" smtClean="0">
              <a:latin typeface="Times New Roman" panose="02020603050405020304" pitchFamily="18" charset="0"/>
              <a:ea typeface="黑体" panose="02010609060101010101" pitchFamily="49" charset="-122"/>
            </a:endParaRPr>
          </a:p>
          <a:p>
            <a:pPr marL="342900" indent="-342900">
              <a:lnSpc>
                <a:spcPct val="150000"/>
              </a:lnSpc>
              <a:buClr>
                <a:srgbClr val="009A46"/>
              </a:buClr>
              <a:buSzPct val="60000"/>
              <a:buFont typeface="Wingdings" panose="05000000000000000000" pitchFamily="2" charset="2"/>
              <a:buChar char="n"/>
            </a:pPr>
            <a:r>
              <a:rPr lang="zh-CN" altLang="en-US" sz="2000" dirty="0">
                <a:latin typeface="Times New Roman" panose="02020603050405020304" pitchFamily="18" charset="0"/>
                <a:ea typeface="黑体" panose="02010609060101010101" pitchFamily="49" charset="-122"/>
              </a:rPr>
              <a:t>存算一体芯片的产业化尚处于起步阶段，目前仍面临产业链上游支撑不足、下游应用不匹配等诸多困局</a:t>
            </a:r>
          </a:p>
        </p:txBody>
      </p:sp>
      <p:graphicFrame>
        <p:nvGraphicFramePr>
          <p:cNvPr id="8" name="对象 7"/>
          <p:cNvGraphicFramePr>
            <a:graphicFrameLocks noChangeAspect="1"/>
          </p:cNvGraphicFramePr>
          <p:nvPr/>
        </p:nvGraphicFramePr>
        <p:xfrm>
          <a:off x="5548749" y="984535"/>
          <a:ext cx="560640" cy="525449"/>
        </p:xfrm>
        <a:graphic>
          <a:graphicData uri="http://schemas.openxmlformats.org/presentationml/2006/ole">
            <mc:AlternateContent xmlns:mc="http://schemas.openxmlformats.org/markup-compatibility/2006">
              <mc:Choice xmlns:v="urn:schemas-microsoft-com:vml" Requires="v">
                <p:oleObj spid="_x0000_s2099" name="AxMath" r:id="rId5" imgW="176400" imgH="226800" progId="Equation.AxMath">
                  <p:embed/>
                </p:oleObj>
              </mc:Choice>
              <mc:Fallback>
                <p:oleObj name="AxMath" r:id="rId5" imgW="176400" imgH="226800" progId="Equation.AxMath">
                  <p:embed/>
                  <p:pic>
                    <p:nvPicPr>
                      <p:cNvPr id="8" name="对象 7"/>
                      <p:cNvPicPr/>
                      <p:nvPr/>
                    </p:nvPicPr>
                    <p:blipFill>
                      <a:blip r:embed="rId6"/>
                      <a:stretch>
                        <a:fillRect/>
                      </a:stretch>
                    </p:blipFill>
                    <p:spPr>
                      <a:xfrm>
                        <a:off x="5548749" y="984535"/>
                        <a:ext cx="560640" cy="525449"/>
                      </a:xfrm>
                      <a:prstGeom prst="rect">
                        <a:avLst/>
                      </a:prstGeom>
                    </p:spPr>
                  </p:pic>
                </p:oleObj>
              </mc:Fallback>
            </mc:AlternateContent>
          </a:graphicData>
        </a:graphic>
      </p:graphicFrame>
      <p:sp>
        <p:nvSpPr>
          <p:cNvPr id="5" name="日期占位符 4"/>
          <p:cNvSpPr>
            <a:spLocks noGrp="1"/>
          </p:cNvSpPr>
          <p:nvPr>
            <p:ph type="dt" sz="half" idx="10"/>
          </p:nvPr>
        </p:nvSpPr>
        <p:spPr>
          <a:xfrm>
            <a:off x="239843" y="4918358"/>
            <a:ext cx="2133600" cy="273844"/>
          </a:xfrm>
        </p:spPr>
        <p:txBody>
          <a:bodyPr/>
          <a:lstStyle/>
          <a:p>
            <a:fld id="{B9B08892-88DE-461D-9D4F-3E987A03A4FE}" type="datetime1">
              <a:rPr lang="zh-CN" altLang="en-US" smtClean="0"/>
              <a:t>2020/12/3</a:t>
            </a:fld>
            <a:endParaRPr lang="zh-CN" altLang="en-US" dirty="0"/>
          </a:p>
        </p:txBody>
      </p:sp>
      <p:sp>
        <p:nvSpPr>
          <p:cNvPr id="6" name="灯片编号占位符 5"/>
          <p:cNvSpPr>
            <a:spLocks noGrp="1"/>
          </p:cNvSpPr>
          <p:nvPr>
            <p:ph type="sldNum" sz="quarter" idx="12"/>
          </p:nvPr>
        </p:nvSpPr>
        <p:spPr>
          <a:xfrm>
            <a:off x="6620656" y="4911328"/>
            <a:ext cx="2133600" cy="273844"/>
          </a:xfrm>
        </p:spPr>
        <p:txBody>
          <a:bodyPr/>
          <a:lstStyle/>
          <a:p>
            <a:fld id="{B5B5BF9F-75C6-42BD-8363-2F606FE0B601}" type="slidenum">
              <a:rPr lang="zh-CN" altLang="en-US" smtClean="0"/>
              <a:t>11</a:t>
            </a:fld>
            <a:endParaRPr lang="zh-CN" altLang="en-US"/>
          </a:p>
        </p:txBody>
      </p:sp>
    </p:spTree>
    <p:custDataLst>
      <p:tags r:id="rId2"/>
    </p:custDataLst>
    <p:extLst>
      <p:ext uri="{BB962C8B-B14F-4D97-AF65-F5344CB8AC3E}">
        <p14:creationId xmlns:p14="http://schemas.microsoft.com/office/powerpoint/2010/main" val="2254584363"/>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300"/>
                                        <p:tgtEl>
                                          <p:spTgt spid="7"/>
                                        </p:tgtEl>
                                      </p:cBhvr>
                                    </p:animEffect>
                                  </p:childTnLst>
                                </p:cTn>
                              </p:par>
                            </p:childTnLst>
                          </p:cTn>
                        </p:par>
                        <p:par>
                          <p:cTn id="8" fill="hold">
                            <p:stCondLst>
                              <p:cond delay="300"/>
                            </p:stCondLst>
                            <p:childTnLst>
                              <p:par>
                                <p:cTn id="9" presetID="22" presetClass="entr" presetSubtype="4" fill="hold" grpId="0" nodeType="afterEffect">
                                  <p:stCondLst>
                                    <p:cond delay="0"/>
                                  </p:stCondLst>
                                  <p:childTnLst>
                                    <p:set>
                                      <p:cBhvr>
                                        <p:cTn id="10" dur="1" fill="hold">
                                          <p:stCondLst>
                                            <p:cond delay="0"/>
                                          </p:stCondLst>
                                        </p:cTn>
                                        <p:tgtEl>
                                          <p:spTgt spid="103"/>
                                        </p:tgtEl>
                                        <p:attrNameLst>
                                          <p:attrName>style.visibility</p:attrName>
                                        </p:attrNameLst>
                                      </p:cBhvr>
                                      <p:to>
                                        <p:strVal val="visible"/>
                                      </p:to>
                                    </p:set>
                                    <p:animEffect transition="in" filter="wipe(down)">
                                      <p:cBhvr>
                                        <p:cTn id="11" dur="300"/>
                                        <p:tgtEl>
                                          <p:spTgt spid="103"/>
                                        </p:tgtEl>
                                      </p:cBhvr>
                                    </p:animEffect>
                                  </p:childTnLst>
                                </p:cTn>
                              </p:par>
                            </p:childTnLst>
                          </p:cTn>
                        </p:par>
                        <p:par>
                          <p:cTn id="12" fill="hold">
                            <p:stCondLst>
                              <p:cond delay="600"/>
                            </p:stCondLst>
                            <p:childTnLst>
                              <p:par>
                                <p:cTn id="13" presetID="12" presetClass="entr" presetSubtype="8" fill="hold" grpId="0" nodeType="afterEffect">
                                  <p:stCondLst>
                                    <p:cond delay="0"/>
                                  </p:stCondLst>
                                  <p:childTnLst>
                                    <p:set>
                                      <p:cBhvr>
                                        <p:cTn id="14" dur="1" fill="hold">
                                          <p:stCondLst>
                                            <p:cond delay="0"/>
                                          </p:stCondLst>
                                        </p:cTn>
                                        <p:tgtEl>
                                          <p:spTgt spid="94"/>
                                        </p:tgtEl>
                                        <p:attrNameLst>
                                          <p:attrName>style.visibility</p:attrName>
                                        </p:attrNameLst>
                                      </p:cBhvr>
                                      <p:to>
                                        <p:strVal val="visible"/>
                                      </p:to>
                                    </p:set>
                                    <p:anim calcmode="lin" valueType="num">
                                      <p:cBhvr additive="base">
                                        <p:cTn id="15" dur="500"/>
                                        <p:tgtEl>
                                          <p:spTgt spid="94"/>
                                        </p:tgtEl>
                                        <p:attrNameLst>
                                          <p:attrName>ppt_x</p:attrName>
                                        </p:attrNameLst>
                                      </p:cBhvr>
                                      <p:tavLst>
                                        <p:tav tm="0">
                                          <p:val>
                                            <p:strVal val="#ppt_x-#ppt_w*1.125000"/>
                                          </p:val>
                                        </p:tav>
                                        <p:tav tm="100000">
                                          <p:val>
                                            <p:strVal val="#ppt_x"/>
                                          </p:val>
                                        </p:tav>
                                      </p:tavLst>
                                    </p:anim>
                                    <p:animEffect transition="in" filter="wipe(right)">
                                      <p:cBhvr>
                                        <p:cTn id="16" dur="500"/>
                                        <p:tgtEl>
                                          <p:spTgt spid="94"/>
                                        </p:tgtEl>
                                      </p:cBhvr>
                                    </p:animEffect>
                                  </p:childTnLst>
                                </p:cTn>
                              </p:par>
                              <p:par>
                                <p:cTn id="17" presetID="12" presetClass="entr" presetSubtype="8"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p:tgtEl>
                                          <p:spTgt spid="14"/>
                                        </p:tgtEl>
                                        <p:attrNameLst>
                                          <p:attrName>ppt_x</p:attrName>
                                        </p:attrNameLst>
                                      </p:cBhvr>
                                      <p:tavLst>
                                        <p:tav tm="0">
                                          <p:val>
                                            <p:strVal val="#ppt_x-#ppt_w*1.125000"/>
                                          </p:val>
                                        </p:tav>
                                        <p:tav tm="100000">
                                          <p:val>
                                            <p:strVal val="#ppt_x"/>
                                          </p:val>
                                        </p:tav>
                                      </p:tavLst>
                                    </p:anim>
                                    <p:animEffect transition="in" filter="wipe(right)">
                                      <p:cBhvr>
                                        <p:cTn id="2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 grpId="0" animBg="1"/>
      <p:bldP spid="9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 name="直接连接符 30"/>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3" name="椭圆 32"/>
          <p:cNvSpPr/>
          <p:nvPr/>
        </p:nvSpPr>
        <p:spPr>
          <a:xfrm>
            <a:off x="646880" y="242192"/>
            <a:ext cx="274777" cy="274777"/>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TextBox 33"/>
          <p:cNvSpPr txBox="1"/>
          <p:nvPr/>
        </p:nvSpPr>
        <p:spPr>
          <a:xfrm>
            <a:off x="908957" y="206330"/>
            <a:ext cx="2326278" cy="400110"/>
          </a:xfrm>
          <a:prstGeom prst="rect">
            <a:avLst/>
          </a:prstGeom>
          <a:noFill/>
        </p:spPr>
        <p:txBody>
          <a:bodyPr wrap="none" rtlCol="0">
            <a:spAutoFit/>
          </a:bodyPr>
          <a:lstStyle/>
          <a:p>
            <a:r>
              <a:rPr lang="en-US" altLang="zh-CN" sz="2000" spc="300" dirty="0" err="1" smtClean="0">
                <a:latin typeface="方正兰亭细黑_GBK" pitchFamily="2" charset="-122"/>
                <a:ea typeface="方正兰亭细黑_GBK" pitchFamily="2" charset="-122"/>
              </a:rPr>
              <a:t>AIoT</a:t>
            </a:r>
            <a:r>
              <a:rPr lang="zh-CN" altLang="en-US" sz="2000" spc="300" dirty="0" smtClean="0">
                <a:latin typeface="方正兰亭细黑_GBK" pitchFamily="2" charset="-122"/>
                <a:ea typeface="方正兰亭细黑_GBK" pitchFamily="2" charset="-122"/>
              </a:rPr>
              <a:t>的存算一体</a:t>
            </a:r>
            <a:endParaRPr lang="zh-CN" altLang="en-US" sz="2000" spc="300" dirty="0">
              <a:latin typeface="方正兰亭细黑_GBK" pitchFamily="2" charset="-122"/>
              <a:ea typeface="方正兰亭细黑_GBK" pitchFamily="2" charset="-122"/>
            </a:endParaRPr>
          </a:p>
        </p:txBody>
      </p:sp>
      <p:cxnSp>
        <p:nvCxnSpPr>
          <p:cNvPr id="36" name="直接连接符 35"/>
          <p:cNvCxnSpPr/>
          <p:nvPr/>
        </p:nvCxnSpPr>
        <p:spPr>
          <a:xfrm>
            <a:off x="3207000" y="308377"/>
            <a:ext cx="0" cy="20859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0" y="4940300"/>
            <a:ext cx="9144000" cy="2159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4"/>
          <p:cNvSpPr txBox="1"/>
          <p:nvPr/>
        </p:nvSpPr>
        <p:spPr>
          <a:xfrm>
            <a:off x="515257" y="785316"/>
            <a:ext cx="5330372" cy="4154984"/>
          </a:xfrm>
          <a:prstGeom prst="rect">
            <a:avLst/>
          </a:prstGeom>
          <a:noFill/>
        </p:spPr>
        <p:txBody>
          <a:bodyPr wrap="square" rtlCol="0">
            <a:spAutoFit/>
          </a:bodyPr>
          <a:lstStyle>
            <a:defPPr>
              <a:defRPr lang="zh-CN"/>
            </a:defPPr>
            <a:lvl1pPr marL="342900" indent="-342900">
              <a:buClr>
                <a:srgbClr val="606ED8"/>
              </a:buClr>
              <a:buSzPct val="80000"/>
              <a:buFont typeface="Wingdings" panose="05000000000000000000" pitchFamily="2" charset="2"/>
              <a:buChar char="Ø"/>
              <a:defRPr sz="2400" b="1">
                <a:latin typeface="黑体" panose="02010609060101010101" pitchFamily="49" charset="-122"/>
                <a:ea typeface="黑体" panose="02010609060101010101" pitchFamily="49" charset="-122"/>
              </a:defRPr>
            </a:lvl1pPr>
          </a:lstStyle>
          <a:p>
            <a:pPr>
              <a:lnSpc>
                <a:spcPct val="120000"/>
              </a:lnSpc>
            </a:pPr>
            <a:r>
              <a:rPr lang="en-US" altLang="zh-CN" sz="2000" dirty="0" err="1" smtClean="0"/>
              <a:t>AIoT</a:t>
            </a:r>
            <a:r>
              <a:rPr lang="zh-CN" altLang="en-US" sz="2000" dirty="0" smtClean="0"/>
              <a:t>设备特殊需求：时延、带宽、隐私、功耗</a:t>
            </a:r>
            <a:r>
              <a:rPr lang="en-US" altLang="zh-CN" sz="2000" dirty="0" smtClean="0"/>
              <a:t>/</a:t>
            </a:r>
            <a:r>
              <a:rPr lang="zh-CN" altLang="en-US" sz="2000" dirty="0" smtClean="0"/>
              <a:t>成本，推动存算一体技术发展</a:t>
            </a:r>
            <a:endParaRPr lang="en-US" altLang="zh-CN" sz="2000" dirty="0"/>
          </a:p>
          <a:p>
            <a:pPr>
              <a:lnSpc>
                <a:spcPct val="120000"/>
              </a:lnSpc>
            </a:pPr>
            <a:r>
              <a:rPr lang="zh-CN" altLang="en-US" sz="2000" dirty="0" smtClean="0"/>
              <a:t>存算一体芯片中的</a:t>
            </a:r>
            <a:r>
              <a:rPr lang="en-US" altLang="zh-CN" sz="2000" dirty="0" smtClean="0"/>
              <a:t>NVM</a:t>
            </a:r>
            <a:r>
              <a:rPr lang="zh-CN" altLang="en-US" sz="2000" dirty="0" smtClean="0"/>
              <a:t>的非易失性能即时开关机，压低功耗，不需要片外存储，降低成本，其中</a:t>
            </a:r>
            <a:r>
              <a:rPr lang="en-US" altLang="zh-CN" sz="2000" dirty="0" smtClean="0"/>
              <a:t>Nor Flash</a:t>
            </a:r>
            <a:r>
              <a:rPr lang="zh-CN" altLang="en-US" sz="2000" dirty="0" smtClean="0"/>
              <a:t>工艺成熟，忆阻器潜力大</a:t>
            </a:r>
            <a:endParaRPr lang="en-US" altLang="zh-CN" sz="2000" dirty="0"/>
          </a:p>
          <a:p>
            <a:pPr>
              <a:lnSpc>
                <a:spcPct val="120000"/>
              </a:lnSpc>
            </a:pPr>
            <a:r>
              <a:rPr lang="zh-CN" altLang="en-US" sz="2000" dirty="0" smtClean="0"/>
              <a:t>通用近存计算架构，同构众核，存算一体单元访问各自的</a:t>
            </a:r>
            <a:r>
              <a:rPr lang="en-US" altLang="zh-CN" sz="2000" dirty="0" smtClean="0"/>
              <a:t>SRAM</a:t>
            </a:r>
            <a:r>
              <a:rPr lang="zh-CN" altLang="en-US" sz="2000" dirty="0" smtClean="0"/>
              <a:t>、</a:t>
            </a:r>
            <a:r>
              <a:rPr lang="en-US" altLang="zh-CN" sz="2000" dirty="0" smtClean="0"/>
              <a:t>MRAM</a:t>
            </a:r>
            <a:r>
              <a:rPr lang="zh-CN" altLang="en-US" sz="2000" dirty="0" smtClean="0"/>
              <a:t>等缓存，</a:t>
            </a:r>
            <a:r>
              <a:rPr lang="zh-CN" altLang="en-US" sz="2000" dirty="0"/>
              <a:t>简化</a:t>
            </a:r>
            <a:r>
              <a:rPr lang="zh-CN" altLang="en-US" sz="2000" dirty="0" smtClean="0"/>
              <a:t>版的苹果</a:t>
            </a:r>
            <a:r>
              <a:rPr lang="en-US" altLang="zh-CN" sz="2000" dirty="0" smtClean="0"/>
              <a:t>M1</a:t>
            </a:r>
            <a:r>
              <a:rPr lang="zh-CN" altLang="en-US" sz="2000" dirty="0" smtClean="0"/>
              <a:t>芯片的</a:t>
            </a:r>
            <a:r>
              <a:rPr lang="en-US" altLang="zh-CN" sz="2000" dirty="0" smtClean="0"/>
              <a:t>UMP</a:t>
            </a:r>
            <a:r>
              <a:rPr lang="zh-CN" altLang="en-US" sz="2000" dirty="0" smtClean="0"/>
              <a:t>架构，性能功耗成本就大幅超越其他芯片，可见该存算一体架构成熟芯片的威力</a:t>
            </a:r>
            <a:endParaRPr lang="zh-CN" altLang="en-US" sz="2000" dirty="0"/>
          </a:p>
        </p:txBody>
      </p:sp>
      <p:pic>
        <p:nvPicPr>
          <p:cNvPr id="38" name="图片 37"/>
          <p:cNvPicPr>
            <a:picLocks noChangeAspect="1"/>
          </p:cNvPicPr>
          <p:nvPr/>
        </p:nvPicPr>
        <p:blipFill>
          <a:blip r:embed="rId3"/>
          <a:stretch>
            <a:fillRect/>
          </a:stretch>
        </p:blipFill>
        <p:spPr>
          <a:xfrm>
            <a:off x="7187688" y="204786"/>
            <a:ext cx="1550732" cy="1570362"/>
          </a:xfrm>
          <a:prstGeom prst="rect">
            <a:avLst/>
          </a:prstGeom>
          <a:noFill/>
          <a:ln>
            <a:noFill/>
          </a:ln>
          <a:effectLst>
            <a:softEdge rad="38100"/>
          </a:effectLst>
        </p:spPr>
      </p:pic>
      <p:pic>
        <p:nvPicPr>
          <p:cNvPr id="39" name="图片 38"/>
          <p:cNvPicPr>
            <a:picLocks noChangeAspect="1"/>
          </p:cNvPicPr>
          <p:nvPr/>
        </p:nvPicPr>
        <p:blipFill>
          <a:blip r:embed="rId4"/>
          <a:stretch>
            <a:fillRect/>
          </a:stretch>
        </p:blipFill>
        <p:spPr>
          <a:xfrm>
            <a:off x="5943600" y="1740304"/>
            <a:ext cx="3200400" cy="1688696"/>
          </a:xfrm>
          <a:prstGeom prst="rect">
            <a:avLst/>
          </a:prstGeom>
          <a:noFill/>
          <a:ln>
            <a:noFill/>
          </a:ln>
          <a:effectLst>
            <a:softEdge rad="50800"/>
          </a:effectLst>
        </p:spPr>
      </p:pic>
      <p:pic>
        <p:nvPicPr>
          <p:cNvPr id="2" name="图片 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943600" y="3429000"/>
            <a:ext cx="3200400" cy="1727200"/>
          </a:xfrm>
          <a:prstGeom prst="rect">
            <a:avLst/>
          </a:prstGeom>
        </p:spPr>
      </p:pic>
      <p:sp>
        <p:nvSpPr>
          <p:cNvPr id="8" name="日期占位符 7"/>
          <p:cNvSpPr>
            <a:spLocks noGrp="1"/>
          </p:cNvSpPr>
          <p:nvPr>
            <p:ph type="dt" sz="half" idx="10"/>
          </p:nvPr>
        </p:nvSpPr>
        <p:spPr>
          <a:xfrm>
            <a:off x="269822" y="4908917"/>
            <a:ext cx="2133600" cy="273844"/>
          </a:xfrm>
        </p:spPr>
        <p:txBody>
          <a:bodyPr/>
          <a:lstStyle/>
          <a:p>
            <a:fld id="{BF18FF96-7B1A-41DF-8590-91F0B3829BC4}" type="datetime1">
              <a:rPr lang="zh-CN" altLang="en-US" smtClean="0"/>
              <a:t>2020/12/3</a:t>
            </a:fld>
            <a:endParaRPr lang="zh-CN" altLang="en-US" dirty="0"/>
          </a:p>
        </p:txBody>
      </p:sp>
    </p:spTree>
    <p:extLst>
      <p:ext uri="{BB962C8B-B14F-4D97-AF65-F5344CB8AC3E}">
        <p14:creationId xmlns:p14="http://schemas.microsoft.com/office/powerpoint/2010/main" val="577334090"/>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left)">
                                      <p:cBhvr>
                                        <p:cTn id="7" dur="300"/>
                                        <p:tgtEl>
                                          <p:spTgt spid="31"/>
                                        </p:tgtEl>
                                      </p:cBhvr>
                                    </p:animEffect>
                                  </p:childTnLst>
                                </p:cTn>
                              </p:par>
                              <p:par>
                                <p:cTn id="8" presetID="22" presetClass="entr" presetSubtype="8" fill="hold"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wipe(left)">
                                      <p:cBhvr>
                                        <p:cTn id="10" dur="300"/>
                                        <p:tgtEl>
                                          <p:spTgt spid="32"/>
                                        </p:tgtEl>
                                      </p:cBhvr>
                                    </p:animEffect>
                                  </p:childTnLst>
                                </p:cTn>
                              </p:par>
                            </p:childTnLst>
                          </p:cTn>
                        </p:par>
                        <p:par>
                          <p:cTn id="11" fill="hold">
                            <p:stCondLst>
                              <p:cond delay="300"/>
                            </p:stCondLst>
                            <p:childTnLst>
                              <p:par>
                                <p:cTn id="12" presetID="22" presetClass="entr" presetSubtype="4" fill="hold" grpId="0" nodeType="afterEffect">
                                  <p:stCondLst>
                                    <p:cond delay="0"/>
                                  </p:stCondLst>
                                  <p:childTnLst>
                                    <p:set>
                                      <p:cBhvr>
                                        <p:cTn id="13" dur="1" fill="hold">
                                          <p:stCondLst>
                                            <p:cond delay="0"/>
                                          </p:stCondLst>
                                        </p:cTn>
                                        <p:tgtEl>
                                          <p:spTgt spid="33"/>
                                        </p:tgtEl>
                                        <p:attrNameLst>
                                          <p:attrName>style.visibility</p:attrName>
                                        </p:attrNameLst>
                                      </p:cBhvr>
                                      <p:to>
                                        <p:strVal val="visible"/>
                                      </p:to>
                                    </p:set>
                                    <p:animEffect transition="in" filter="wipe(down)">
                                      <p:cBhvr>
                                        <p:cTn id="14" dur="300"/>
                                        <p:tgtEl>
                                          <p:spTgt spid="33"/>
                                        </p:tgtEl>
                                      </p:cBhvr>
                                    </p:animEffect>
                                  </p:childTnLst>
                                </p:cTn>
                              </p:par>
                            </p:childTnLst>
                          </p:cTn>
                        </p:par>
                        <p:par>
                          <p:cTn id="15" fill="hold">
                            <p:stCondLst>
                              <p:cond delay="600"/>
                            </p:stCondLst>
                            <p:childTnLst>
                              <p:par>
                                <p:cTn id="16" presetID="12" presetClass="entr" presetSubtype="8" fill="hold" grpId="0" nodeType="afterEffect">
                                  <p:stCondLst>
                                    <p:cond delay="0"/>
                                  </p:stCondLst>
                                  <p:childTnLst>
                                    <p:set>
                                      <p:cBhvr>
                                        <p:cTn id="17" dur="1" fill="hold">
                                          <p:stCondLst>
                                            <p:cond delay="0"/>
                                          </p:stCondLst>
                                        </p:cTn>
                                        <p:tgtEl>
                                          <p:spTgt spid="34"/>
                                        </p:tgtEl>
                                        <p:attrNameLst>
                                          <p:attrName>style.visibility</p:attrName>
                                        </p:attrNameLst>
                                      </p:cBhvr>
                                      <p:to>
                                        <p:strVal val="visible"/>
                                      </p:to>
                                    </p:set>
                                    <p:anim calcmode="lin" valueType="num">
                                      <p:cBhvr additive="base">
                                        <p:cTn id="18" dur="500"/>
                                        <p:tgtEl>
                                          <p:spTgt spid="34"/>
                                        </p:tgtEl>
                                        <p:attrNameLst>
                                          <p:attrName>ppt_x</p:attrName>
                                        </p:attrNameLst>
                                      </p:cBhvr>
                                      <p:tavLst>
                                        <p:tav tm="0">
                                          <p:val>
                                            <p:strVal val="#ppt_x-#ppt_w*1.125000"/>
                                          </p:val>
                                        </p:tav>
                                        <p:tav tm="100000">
                                          <p:val>
                                            <p:strVal val="#ppt_x"/>
                                          </p:val>
                                        </p:tav>
                                      </p:tavLst>
                                    </p:anim>
                                    <p:animEffect transition="in" filter="wipe(right)">
                                      <p:cBhvr>
                                        <p:cTn id="19" dur="500"/>
                                        <p:tgtEl>
                                          <p:spTgt spid="34"/>
                                        </p:tgtEl>
                                      </p:cBhvr>
                                    </p:animEffect>
                                  </p:childTnLst>
                                </p:cTn>
                              </p:par>
                              <p:par>
                                <p:cTn id="20" presetID="12" presetClass="entr" presetSubtype="8" fill="hold" nodeType="withEffect">
                                  <p:stCondLst>
                                    <p:cond delay="0"/>
                                  </p:stCondLst>
                                  <p:childTnLst>
                                    <p:set>
                                      <p:cBhvr>
                                        <p:cTn id="21" dur="1" fill="hold">
                                          <p:stCondLst>
                                            <p:cond delay="0"/>
                                          </p:stCondLst>
                                        </p:cTn>
                                        <p:tgtEl>
                                          <p:spTgt spid="36"/>
                                        </p:tgtEl>
                                        <p:attrNameLst>
                                          <p:attrName>style.visibility</p:attrName>
                                        </p:attrNameLst>
                                      </p:cBhvr>
                                      <p:to>
                                        <p:strVal val="visible"/>
                                      </p:to>
                                    </p:set>
                                    <p:anim calcmode="lin" valueType="num">
                                      <p:cBhvr additive="base">
                                        <p:cTn id="22" dur="500"/>
                                        <p:tgtEl>
                                          <p:spTgt spid="36"/>
                                        </p:tgtEl>
                                        <p:attrNameLst>
                                          <p:attrName>ppt_x</p:attrName>
                                        </p:attrNameLst>
                                      </p:cBhvr>
                                      <p:tavLst>
                                        <p:tav tm="0">
                                          <p:val>
                                            <p:strVal val="#ppt_x-#ppt_w*1.125000"/>
                                          </p:val>
                                        </p:tav>
                                        <p:tav tm="100000">
                                          <p:val>
                                            <p:strVal val="#ppt_x"/>
                                          </p:val>
                                        </p:tav>
                                      </p:tavLst>
                                    </p:anim>
                                    <p:animEffect transition="in" filter="wipe(right)">
                                      <p:cBhvr>
                                        <p:cTn id="23"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210457" y="231443"/>
            <a:ext cx="4862286" cy="4745915"/>
          </a:xfrm>
          <a:prstGeom prst="rect">
            <a:avLst/>
          </a:prstGeom>
          <a:noFill/>
        </p:spPr>
        <p:txBody>
          <a:bodyPr wrap="square" rtlCol="0">
            <a:spAutoFit/>
          </a:bodyPr>
          <a:lstStyle>
            <a:defPPr>
              <a:defRPr lang="zh-CN"/>
            </a:defPPr>
            <a:lvl1pPr marL="342900" indent="-342900">
              <a:buClr>
                <a:srgbClr val="606ED8"/>
              </a:buClr>
              <a:buSzPct val="80000"/>
              <a:buFont typeface="Wingdings" panose="05000000000000000000" pitchFamily="2" charset="2"/>
              <a:buChar char="Ø"/>
              <a:defRPr sz="2400" b="1">
                <a:latin typeface="黑体" panose="02010609060101010101" pitchFamily="49" charset="-122"/>
                <a:ea typeface="黑体" panose="02010609060101010101" pitchFamily="49" charset="-122"/>
              </a:defRPr>
            </a:lvl1pPr>
          </a:lstStyle>
          <a:p>
            <a:pPr>
              <a:lnSpc>
                <a:spcPct val="120000"/>
              </a:lnSpc>
            </a:pPr>
            <a:r>
              <a:rPr lang="en-US" altLang="zh-CN" sz="1800" dirty="0" smtClean="0"/>
              <a:t>SRAM</a:t>
            </a:r>
            <a:r>
              <a:rPr lang="zh-CN" altLang="en-US" sz="1800" dirty="0" smtClean="0"/>
              <a:t>存算一体，将网络权重存储于单元中，利用外围电路实现深度学习的</a:t>
            </a:r>
            <a:r>
              <a:rPr lang="en-US" altLang="zh-CN" sz="1800" dirty="0" smtClean="0"/>
              <a:t>MAC</a:t>
            </a:r>
            <a:r>
              <a:rPr lang="zh-CN" altLang="en-US" sz="1800" dirty="0" smtClean="0"/>
              <a:t>运算，</a:t>
            </a:r>
            <a:r>
              <a:rPr lang="en-US" altLang="zh-CN" sz="1800" dirty="0" smtClean="0"/>
              <a:t>DRAM</a:t>
            </a:r>
            <a:r>
              <a:rPr lang="zh-CN" altLang="en-US" sz="1800" dirty="0" smtClean="0"/>
              <a:t>存算一体是利用单元之间的电荷共享机制，但破坏数据需刷新，功耗大，二者都难保证大阵列的精度</a:t>
            </a:r>
            <a:endParaRPr lang="en-US" altLang="zh-CN" sz="1800" dirty="0"/>
          </a:p>
          <a:p>
            <a:pPr>
              <a:lnSpc>
                <a:spcPct val="120000"/>
              </a:lnSpc>
            </a:pPr>
            <a:r>
              <a:rPr lang="zh-CN" altLang="en-US" sz="1800" dirty="0"/>
              <a:t>忆阻</a:t>
            </a:r>
            <a:r>
              <a:rPr lang="zh-CN" altLang="en-US" sz="1800" dirty="0" smtClean="0"/>
              <a:t>器</a:t>
            </a:r>
            <a:r>
              <a:rPr lang="en-US" altLang="zh-CN" sz="1800" dirty="0" smtClean="0"/>
              <a:t>/Flash</a:t>
            </a:r>
            <a:r>
              <a:rPr lang="zh-CN" altLang="en-US" sz="1800" dirty="0" smtClean="0"/>
              <a:t>多值存算一体利用存储单元的多值特性，将其作为可变电导直接存储网络权重，通过器件本征的物理电气行为实现</a:t>
            </a:r>
            <a:r>
              <a:rPr lang="en-US" altLang="zh-CN" sz="1800" dirty="0" smtClean="0"/>
              <a:t>MAC</a:t>
            </a:r>
            <a:r>
              <a:rPr lang="zh-CN" altLang="en-US" sz="1800" dirty="0" smtClean="0"/>
              <a:t>运算，</a:t>
            </a:r>
            <a:r>
              <a:rPr lang="en-US" altLang="zh-CN" sz="1800" dirty="0" smtClean="0"/>
              <a:t>Flash</a:t>
            </a:r>
            <a:r>
              <a:rPr lang="zh-CN" altLang="en-US" sz="1800" dirty="0"/>
              <a:t>版本</a:t>
            </a:r>
            <a:r>
              <a:rPr lang="zh-CN" altLang="en-US" sz="1800" dirty="0" smtClean="0"/>
              <a:t>知存科技已实现</a:t>
            </a:r>
            <a:endParaRPr lang="en-US" altLang="zh-CN" sz="1800" dirty="0"/>
          </a:p>
          <a:p>
            <a:pPr>
              <a:lnSpc>
                <a:spcPct val="120000"/>
              </a:lnSpc>
            </a:pPr>
            <a:r>
              <a:rPr lang="zh-CN" altLang="en-US" sz="1800" dirty="0"/>
              <a:t>存算一体芯片因其功耗成本和算力优势在</a:t>
            </a:r>
            <a:r>
              <a:rPr lang="en-US" altLang="zh-CN" sz="1800" dirty="0" err="1"/>
              <a:t>AIoT</a:t>
            </a:r>
            <a:r>
              <a:rPr lang="zh-CN" altLang="en-US" sz="1800" dirty="0"/>
              <a:t>领域有巨大应用前景，但其大规模产业化有很多挑战</a:t>
            </a:r>
            <a:r>
              <a:rPr lang="zh-CN" altLang="en-US" sz="1800" dirty="0" smtClean="0"/>
              <a:t>，技术层面存</a:t>
            </a:r>
            <a:r>
              <a:rPr lang="zh-CN" altLang="en-US" sz="1800" dirty="0"/>
              <a:t>算一体芯片涉及器件</a:t>
            </a:r>
            <a:r>
              <a:rPr lang="en-US" altLang="zh-CN" sz="1800" dirty="0"/>
              <a:t>—</a:t>
            </a:r>
            <a:r>
              <a:rPr lang="zh-CN" altLang="en-US" sz="1800" dirty="0"/>
              <a:t>芯片</a:t>
            </a:r>
            <a:r>
              <a:rPr lang="en-US" altLang="zh-CN" sz="1800" dirty="0"/>
              <a:t>—</a:t>
            </a:r>
            <a:r>
              <a:rPr lang="zh-CN" altLang="en-US" sz="1800" dirty="0"/>
              <a:t>算法</a:t>
            </a:r>
            <a:r>
              <a:rPr lang="en-US" altLang="zh-CN" sz="1800" dirty="0"/>
              <a:t>—</a:t>
            </a:r>
            <a:r>
              <a:rPr lang="zh-CN" altLang="en-US" sz="1800" dirty="0"/>
              <a:t>应用等多层次的跨层协同</a:t>
            </a:r>
          </a:p>
        </p:txBody>
      </p:sp>
      <p:pic>
        <p:nvPicPr>
          <p:cNvPr id="10" name="图片 9"/>
          <p:cNvPicPr>
            <a:picLocks noChangeAspect="1"/>
          </p:cNvPicPr>
          <p:nvPr/>
        </p:nvPicPr>
        <p:blipFill>
          <a:blip r:embed="rId4"/>
          <a:stretch>
            <a:fillRect/>
          </a:stretch>
        </p:blipFill>
        <p:spPr>
          <a:xfrm>
            <a:off x="4822371" y="158561"/>
            <a:ext cx="4321630" cy="2530210"/>
          </a:xfrm>
          <a:prstGeom prst="rect">
            <a:avLst/>
          </a:prstGeom>
          <a:noFill/>
          <a:ln>
            <a:noFill/>
          </a:ln>
          <a:effectLst>
            <a:softEdge rad="101600"/>
          </a:effectLst>
        </p:spPr>
      </p:pic>
      <p:pic>
        <p:nvPicPr>
          <p:cNvPr id="13" name="图片 12"/>
          <p:cNvPicPr>
            <a:picLocks noChangeAspect="1"/>
          </p:cNvPicPr>
          <p:nvPr/>
        </p:nvPicPr>
        <p:blipFill>
          <a:blip r:embed="rId5"/>
          <a:stretch>
            <a:fillRect/>
          </a:stretch>
        </p:blipFill>
        <p:spPr>
          <a:xfrm>
            <a:off x="4746171" y="2655255"/>
            <a:ext cx="4397829" cy="2488245"/>
          </a:xfrm>
          <a:prstGeom prst="rect">
            <a:avLst/>
          </a:prstGeom>
          <a:noFill/>
          <a:ln>
            <a:noFill/>
          </a:ln>
          <a:effectLst>
            <a:softEdge rad="76200"/>
          </a:effectLst>
        </p:spPr>
      </p:pic>
      <p:sp>
        <p:nvSpPr>
          <p:cNvPr id="4" name="日期占位符 3"/>
          <p:cNvSpPr>
            <a:spLocks noGrp="1"/>
          </p:cNvSpPr>
          <p:nvPr>
            <p:ph type="dt" sz="half" idx="10"/>
          </p:nvPr>
        </p:nvSpPr>
        <p:spPr>
          <a:xfrm>
            <a:off x="344714" y="4869656"/>
            <a:ext cx="2133600" cy="273844"/>
          </a:xfrm>
        </p:spPr>
        <p:txBody>
          <a:bodyPr/>
          <a:lstStyle/>
          <a:p>
            <a:fld id="{DB9182C8-0021-412F-AEFF-361F61BBA62C}" type="datetime1">
              <a:rPr lang="zh-CN" altLang="en-US" smtClean="0"/>
              <a:t>2020/12/3</a:t>
            </a:fld>
            <a:endParaRPr lang="zh-CN" altLang="en-US" dirty="0"/>
          </a:p>
        </p:txBody>
      </p:sp>
    </p:spTree>
    <p:custDataLst>
      <p:tags r:id="rId1"/>
    </p:custDataLst>
    <p:extLst>
      <p:ext uri="{BB962C8B-B14F-4D97-AF65-F5344CB8AC3E}">
        <p14:creationId xmlns:p14="http://schemas.microsoft.com/office/powerpoint/2010/main" val="2267663848"/>
      </p:ext>
    </p:extLst>
  </p:cSld>
  <p:clrMapOvr>
    <a:masterClrMapping/>
  </p:clrMapOvr>
  <mc:AlternateContent xmlns:mc="http://schemas.openxmlformats.org/markup-compatibility/2006" xmlns:p14="http://schemas.microsoft.com/office/powerpoint/2010/main">
    <mc:Choice Requires="p14">
      <p:transition spd="slow" p14:dur="2500" advClick="0" advTm="0">
        <p:checker/>
      </p:transition>
    </mc:Choice>
    <mc:Fallback xmlns="">
      <p:transition spd="slow" advClick="0" advTm="0">
        <p:checker/>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03" name="椭圆 102"/>
          <p:cNvSpPr/>
          <p:nvPr/>
        </p:nvSpPr>
        <p:spPr>
          <a:xfrm>
            <a:off x="646880" y="242192"/>
            <a:ext cx="274777" cy="274777"/>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TextBox 93"/>
          <p:cNvSpPr txBox="1"/>
          <p:nvPr/>
        </p:nvSpPr>
        <p:spPr>
          <a:xfrm>
            <a:off x="908957" y="206330"/>
            <a:ext cx="2249334" cy="400110"/>
          </a:xfrm>
          <a:prstGeom prst="rect">
            <a:avLst/>
          </a:prstGeom>
          <a:noFill/>
        </p:spPr>
        <p:txBody>
          <a:bodyPr wrap="none" rtlCol="0">
            <a:spAutoFit/>
          </a:bodyPr>
          <a:lstStyle/>
          <a:p>
            <a:r>
              <a:rPr lang="zh-CN" altLang="en-US" sz="2000" spc="300" dirty="0">
                <a:latin typeface="方正兰亭细黑_GBK" pitchFamily="2" charset="-122"/>
                <a:ea typeface="方正兰亭细黑_GBK" pitchFamily="2" charset="-122"/>
              </a:rPr>
              <a:t>忆阻</a:t>
            </a:r>
            <a:r>
              <a:rPr lang="zh-CN" altLang="en-US" sz="2000" spc="300" dirty="0" smtClean="0">
                <a:latin typeface="方正兰亭细黑_GBK" pitchFamily="2" charset="-122"/>
                <a:ea typeface="方正兰亭细黑_GBK" pitchFamily="2" charset="-122"/>
              </a:rPr>
              <a:t>器存算一体</a:t>
            </a:r>
            <a:endParaRPr lang="zh-CN" altLang="en-US" sz="2000" spc="300" dirty="0">
              <a:latin typeface="方正兰亭细黑_GBK" pitchFamily="2" charset="-122"/>
              <a:ea typeface="方正兰亭细黑_GBK" pitchFamily="2" charset="-122"/>
            </a:endParaRPr>
          </a:p>
        </p:txBody>
      </p:sp>
      <p:cxnSp>
        <p:nvCxnSpPr>
          <p:cNvPr id="14" name="直接连接符 13"/>
          <p:cNvCxnSpPr/>
          <p:nvPr/>
        </p:nvCxnSpPr>
        <p:spPr>
          <a:xfrm>
            <a:off x="3158291" y="308377"/>
            <a:ext cx="0" cy="20859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矩形 24"/>
          <p:cNvSpPr/>
          <p:nvPr/>
        </p:nvSpPr>
        <p:spPr>
          <a:xfrm>
            <a:off x="0" y="4940300"/>
            <a:ext cx="9144000" cy="2159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p:cNvSpPr txBox="1"/>
          <p:nvPr/>
        </p:nvSpPr>
        <p:spPr>
          <a:xfrm>
            <a:off x="515257" y="731260"/>
            <a:ext cx="7724234" cy="4247317"/>
          </a:xfrm>
          <a:prstGeom prst="rect">
            <a:avLst/>
          </a:prstGeom>
          <a:noFill/>
        </p:spPr>
        <p:txBody>
          <a:bodyPr wrap="square" rtlCol="0">
            <a:spAutoFit/>
          </a:bodyPr>
          <a:lstStyle/>
          <a:p>
            <a:pPr marL="342900" indent="-342900">
              <a:lnSpc>
                <a:spcPct val="150000"/>
              </a:lnSpc>
              <a:buClr>
                <a:srgbClr val="009A46"/>
              </a:buClr>
              <a:buSzPct val="60000"/>
              <a:buFont typeface="Wingdings" panose="05000000000000000000" pitchFamily="2" charset="2"/>
              <a:buChar char="n"/>
            </a:pPr>
            <a:r>
              <a:rPr lang="zh-CN" altLang="en-US" sz="2000" dirty="0" smtClean="0">
                <a:latin typeface="Times New Roman" panose="02020603050405020304" pitchFamily="18" charset="0"/>
                <a:ea typeface="黑体" panose="02010609060101010101" pitchFamily="49" charset="-122"/>
              </a:rPr>
              <a:t>数字式中利用</a:t>
            </a:r>
            <a:r>
              <a:rPr lang="en-US" altLang="zh-CN" sz="2000" dirty="0" smtClean="0">
                <a:latin typeface="Times New Roman" panose="02020603050405020304" pitchFamily="18" charset="0"/>
                <a:ea typeface="黑体" panose="02010609060101010101" pitchFamily="49" charset="-122"/>
              </a:rPr>
              <a:t>RRAM</a:t>
            </a:r>
            <a:r>
              <a:rPr lang="zh-CN" altLang="en-US" sz="2000" dirty="0" smtClean="0">
                <a:latin typeface="Times New Roman" panose="02020603050405020304" pitchFamily="18" charset="0"/>
                <a:ea typeface="黑体" panose="02010609060101010101" pitchFamily="49" charset="-122"/>
              </a:rPr>
              <a:t>的双极性</a:t>
            </a:r>
            <a:r>
              <a:rPr lang="en-US" altLang="zh-CN" sz="2000" dirty="0" smtClean="0">
                <a:latin typeface="Times New Roman" panose="02020603050405020304" pitchFamily="18" charset="0"/>
                <a:ea typeface="黑体" panose="02010609060101010101" pitchFamily="49" charset="-122"/>
              </a:rPr>
              <a:t>V-R</a:t>
            </a:r>
            <a:r>
              <a:rPr lang="zh-CN" altLang="en-US" sz="2000" dirty="0" smtClean="0">
                <a:latin typeface="Times New Roman" panose="02020603050405020304" pitchFamily="18" charset="0"/>
                <a:ea typeface="黑体" panose="02010609060101010101" pitchFamily="49" charset="-122"/>
              </a:rPr>
              <a:t>逻辑门可实现功能完全的蕴涵逻辑                         进而组合实现</a:t>
            </a:r>
            <a:r>
              <a:rPr lang="en-US" altLang="zh-CN" sz="2000" dirty="0" smtClean="0">
                <a:latin typeface="Times New Roman" panose="02020603050405020304" pitchFamily="18" charset="0"/>
                <a:ea typeface="黑体" panose="02010609060101010101" pitchFamily="49" charset="-122"/>
              </a:rPr>
              <a:t>16</a:t>
            </a:r>
            <a:r>
              <a:rPr lang="zh-CN" altLang="en-US" sz="2000" dirty="0" smtClean="0">
                <a:latin typeface="Times New Roman" panose="02020603050405020304" pitchFamily="18" charset="0"/>
                <a:ea typeface="黑体" panose="02010609060101010101" pitchFamily="49" charset="-122"/>
              </a:rPr>
              <a:t>中</a:t>
            </a:r>
            <a:r>
              <a:rPr lang="zh-CN" altLang="en-US" sz="2000" dirty="0">
                <a:latin typeface="Times New Roman" panose="02020603050405020304" pitchFamily="18" charset="0"/>
                <a:ea typeface="黑体" panose="02010609060101010101" pitchFamily="49" charset="-122"/>
              </a:rPr>
              <a:t>布尔逻辑，但数字式方案功耗</a:t>
            </a:r>
            <a:r>
              <a:rPr lang="zh-CN" altLang="en-US" sz="2000" dirty="0" smtClean="0">
                <a:latin typeface="Times New Roman" panose="02020603050405020304" pitchFamily="18" charset="0"/>
                <a:ea typeface="黑体" panose="02010609060101010101" pitchFamily="49" charset="-122"/>
              </a:rPr>
              <a:t>较高尺寸</a:t>
            </a:r>
            <a:r>
              <a:rPr lang="zh-CN" altLang="en-US" sz="2000" dirty="0">
                <a:latin typeface="Times New Roman" panose="02020603050405020304" pitchFamily="18" charset="0"/>
                <a:ea typeface="黑体" panose="02010609060101010101" pitchFamily="49" charset="-122"/>
              </a:rPr>
              <a:t>较大，单次运算与先进</a:t>
            </a:r>
            <a:r>
              <a:rPr lang="zh-CN" altLang="en-US" sz="2000" dirty="0" smtClean="0">
                <a:latin typeface="Times New Roman" panose="02020603050405020304" pitchFamily="18" charset="0"/>
                <a:ea typeface="黑体" panose="02010609060101010101" pitchFamily="49" charset="-122"/>
              </a:rPr>
              <a:t>的晶体管</a:t>
            </a:r>
            <a:r>
              <a:rPr lang="zh-CN" altLang="en-US" sz="2000" dirty="0">
                <a:latin typeface="Times New Roman" panose="02020603050405020304" pitchFamily="18" charset="0"/>
                <a:ea typeface="黑体" panose="02010609060101010101" pitchFamily="49" charset="-122"/>
              </a:rPr>
              <a:t>电路相比优势不明显</a:t>
            </a:r>
            <a:endParaRPr lang="en-US" altLang="zh-CN" sz="2000" dirty="0" smtClean="0">
              <a:latin typeface="Times New Roman" panose="02020603050405020304" pitchFamily="18" charset="0"/>
              <a:ea typeface="黑体" panose="02010609060101010101" pitchFamily="49" charset="-122"/>
            </a:endParaRPr>
          </a:p>
          <a:p>
            <a:pPr marL="342900" indent="-342900">
              <a:lnSpc>
                <a:spcPct val="150000"/>
              </a:lnSpc>
              <a:buClr>
                <a:srgbClr val="009A46"/>
              </a:buClr>
              <a:buSzPct val="60000"/>
              <a:buFont typeface="Wingdings" panose="05000000000000000000" pitchFamily="2" charset="2"/>
              <a:buChar char="n"/>
            </a:pPr>
            <a:r>
              <a:rPr lang="zh-CN" altLang="en-US" sz="2000" dirty="0">
                <a:latin typeface="Times New Roman" panose="02020603050405020304" pitchFamily="18" charset="0"/>
                <a:ea typeface="黑体" panose="02010609060101010101" pitchFamily="49" charset="-122"/>
              </a:rPr>
              <a:t>模拟式存算一体计算核心是</a:t>
            </a:r>
            <a:r>
              <a:rPr lang="zh-CN" altLang="en-US" sz="2000" dirty="0" smtClean="0">
                <a:latin typeface="Times New Roman" panose="02020603050405020304" pitchFamily="18" charset="0"/>
                <a:ea typeface="黑体" panose="02010609060101010101" pitchFamily="49" charset="-122"/>
              </a:rPr>
              <a:t>利用交叉阵列实现</a:t>
            </a:r>
            <a:r>
              <a:rPr lang="en-US" altLang="zh-CN" sz="2000" dirty="0" smtClean="0">
                <a:latin typeface="Times New Roman" panose="02020603050405020304" pitchFamily="18" charset="0"/>
                <a:ea typeface="黑体" panose="02010609060101010101" pitchFamily="49" charset="-122"/>
              </a:rPr>
              <a:t>MAC</a:t>
            </a:r>
            <a:r>
              <a:rPr lang="zh-CN" altLang="en-US" sz="2000" dirty="0" smtClean="0">
                <a:latin typeface="Times New Roman" panose="02020603050405020304" pitchFamily="18" charset="0"/>
                <a:ea typeface="黑体" panose="02010609060101010101" pitchFamily="49" charset="-122"/>
              </a:rPr>
              <a:t>运算，在实现类脑计算的</a:t>
            </a:r>
            <a:r>
              <a:rPr lang="en-US" altLang="zh-CN" sz="2000" dirty="0" smtClean="0">
                <a:latin typeface="Times New Roman" panose="02020603050405020304" pitchFamily="18" charset="0"/>
                <a:ea typeface="黑体" panose="02010609060101010101" pitchFamily="49" charset="-122"/>
              </a:rPr>
              <a:t>STDP</a:t>
            </a:r>
            <a:r>
              <a:rPr lang="zh-CN" altLang="en-US" sz="2000" dirty="0">
                <a:latin typeface="Times New Roman" panose="02020603050405020304" pitchFamily="18" charset="0"/>
                <a:ea typeface="黑体" panose="02010609060101010101" pitchFamily="49" charset="-122"/>
              </a:rPr>
              <a:t>运算</a:t>
            </a:r>
            <a:r>
              <a:rPr lang="zh-CN" altLang="en-US" sz="2000" dirty="0" smtClean="0">
                <a:latin typeface="Times New Roman" panose="02020603050405020304" pitchFamily="18" charset="0"/>
                <a:ea typeface="黑体" panose="02010609060101010101" pitchFamily="49" charset="-122"/>
              </a:rPr>
              <a:t>上对比晶体管集成度高</a:t>
            </a:r>
            <a:r>
              <a:rPr lang="zh-CN" altLang="en-US" sz="2000" dirty="0">
                <a:latin typeface="Times New Roman" panose="02020603050405020304" pitchFamily="18" charset="0"/>
                <a:ea typeface="黑体" panose="02010609060101010101" pitchFamily="49" charset="-122"/>
              </a:rPr>
              <a:t>、</a:t>
            </a:r>
            <a:r>
              <a:rPr lang="zh-CN" altLang="en-US" sz="2000" dirty="0" smtClean="0">
                <a:latin typeface="Times New Roman" panose="02020603050405020304" pitchFamily="18" charset="0"/>
                <a:ea typeface="黑体" panose="02010609060101010101" pitchFamily="49" charset="-122"/>
              </a:rPr>
              <a:t>  速                              度</a:t>
            </a:r>
            <a:r>
              <a:rPr lang="zh-CN" altLang="en-US" sz="2000" dirty="0">
                <a:latin typeface="Times New Roman" panose="02020603050405020304" pitchFamily="18" charset="0"/>
                <a:ea typeface="黑体" panose="02010609060101010101" pitchFamily="49" charset="-122"/>
              </a:rPr>
              <a:t>快和能效</a:t>
            </a:r>
            <a:r>
              <a:rPr lang="zh-CN" altLang="en-US" sz="2000" dirty="0" smtClean="0">
                <a:latin typeface="Times New Roman" panose="02020603050405020304" pitchFamily="18" charset="0"/>
                <a:ea typeface="黑体" panose="02010609060101010101" pitchFamily="49" charset="-122"/>
              </a:rPr>
              <a:t>高</a:t>
            </a:r>
            <a:endParaRPr lang="en-US" altLang="zh-CN" sz="2000" dirty="0" smtClean="0">
              <a:latin typeface="Times New Roman" panose="02020603050405020304" pitchFamily="18" charset="0"/>
              <a:ea typeface="黑体" panose="02010609060101010101" pitchFamily="49" charset="-122"/>
            </a:endParaRPr>
          </a:p>
          <a:p>
            <a:pPr marL="342900" indent="-342900">
              <a:lnSpc>
                <a:spcPct val="150000"/>
              </a:lnSpc>
              <a:buClr>
                <a:srgbClr val="009A46"/>
              </a:buClr>
              <a:buSzPct val="60000"/>
              <a:buFont typeface="Wingdings" panose="05000000000000000000" pitchFamily="2" charset="2"/>
              <a:buChar char="n"/>
            </a:pPr>
            <a:r>
              <a:rPr lang="zh-CN" altLang="en-US" sz="2000" dirty="0" smtClean="0">
                <a:latin typeface="Times New Roman" panose="02020603050405020304" pitchFamily="18" charset="0"/>
                <a:ea typeface="黑体" panose="02010609060101010101" pitchFamily="49" charset="-122"/>
              </a:rPr>
              <a:t>忆</a:t>
            </a:r>
            <a:r>
              <a:rPr lang="zh-CN" altLang="en-US" sz="2000" dirty="0">
                <a:latin typeface="Times New Roman" panose="02020603050405020304" pitchFamily="18" charset="0"/>
                <a:ea typeface="黑体" panose="02010609060101010101" pitchFamily="49" charset="-122"/>
              </a:rPr>
              <a:t>阻</a:t>
            </a:r>
            <a:r>
              <a:rPr lang="zh-CN" altLang="en-US" sz="2000" dirty="0" smtClean="0">
                <a:latin typeface="Times New Roman" panose="02020603050405020304" pitchFamily="18" charset="0"/>
                <a:ea typeface="黑体" panose="02010609060101010101" pitchFamily="49" charset="-122"/>
              </a:rPr>
              <a:t>器存</a:t>
            </a:r>
            <a:r>
              <a:rPr lang="zh-CN" altLang="en-US" sz="2000" dirty="0">
                <a:latin typeface="Times New Roman" panose="02020603050405020304" pitchFamily="18" charset="0"/>
                <a:ea typeface="黑体" panose="02010609060101010101" pitchFamily="49" charset="-122"/>
              </a:rPr>
              <a:t>算一体的问题，器件参数均一性和</a:t>
            </a:r>
            <a:r>
              <a:rPr lang="zh-CN" altLang="en-US" sz="2000" dirty="0" smtClean="0">
                <a:latin typeface="Times New Roman" panose="02020603050405020304" pitchFamily="18" charset="0"/>
                <a:ea typeface="黑体" panose="02010609060101010101" pitchFamily="49" charset="-122"/>
              </a:rPr>
              <a:t>可靠性                             离应用需求差距大，阵列的串扰和制备工艺制约集                        成规模，模数转换影响功耗和性能</a:t>
            </a:r>
            <a:endParaRPr lang="en-US" altLang="zh-CN" sz="2000" dirty="0" smtClean="0">
              <a:latin typeface="Times New Roman" panose="02020603050405020304" pitchFamily="18" charset="0"/>
              <a:ea typeface="黑体" panose="02010609060101010101" pitchFamily="49" charset="-122"/>
            </a:endParaRPr>
          </a:p>
        </p:txBody>
      </p:sp>
      <p:pic>
        <p:nvPicPr>
          <p:cNvPr id="3074" name="Picture 2" descr="C:\Users\LONELY~1\AppData\Local\Temp\ksohtml23584\wps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66635" y="1371600"/>
            <a:ext cx="1419225" cy="285750"/>
          </a:xfrm>
          <a:prstGeom prst="rect">
            <a:avLst/>
          </a:prstGeom>
          <a:noFill/>
          <a:extLst>
            <a:ext uri="{909E8E84-426E-40DD-AFC4-6F175D3DCCD1}">
              <a14:hiddenFill xmlns:a14="http://schemas.microsoft.com/office/drawing/2010/main">
                <a:solidFill>
                  <a:srgbClr val="FFFFFF"/>
                </a:solidFill>
              </a14:hiddenFill>
            </a:ext>
          </a:extLst>
        </p:spPr>
      </p:pic>
      <p:pic>
        <p:nvPicPr>
          <p:cNvPr id="3" name="图片 2"/>
          <p:cNvPicPr>
            <a:picLocks noChangeAspect="1"/>
          </p:cNvPicPr>
          <p:nvPr/>
        </p:nvPicPr>
        <p:blipFill>
          <a:blip r:embed="rId5"/>
          <a:stretch>
            <a:fillRect/>
          </a:stretch>
        </p:blipFill>
        <p:spPr>
          <a:xfrm>
            <a:off x="6550514" y="2532058"/>
            <a:ext cx="2593486" cy="2624142"/>
          </a:xfrm>
          <a:prstGeom prst="rect">
            <a:avLst/>
          </a:prstGeom>
        </p:spPr>
      </p:pic>
      <p:sp>
        <p:nvSpPr>
          <p:cNvPr id="5" name="日期占位符 4"/>
          <p:cNvSpPr>
            <a:spLocks noGrp="1"/>
          </p:cNvSpPr>
          <p:nvPr>
            <p:ph type="dt" sz="half" idx="10"/>
          </p:nvPr>
        </p:nvSpPr>
        <p:spPr>
          <a:xfrm>
            <a:off x="332486" y="4908495"/>
            <a:ext cx="2133600" cy="273844"/>
          </a:xfrm>
        </p:spPr>
        <p:txBody>
          <a:bodyPr/>
          <a:lstStyle/>
          <a:p>
            <a:fld id="{152AF88C-5F8B-4840-97CE-A2F073C47A05}" type="datetime1">
              <a:rPr lang="zh-CN" altLang="en-US" smtClean="0"/>
              <a:t>2020/12/3</a:t>
            </a:fld>
            <a:endParaRPr lang="zh-CN" altLang="en-US" dirty="0"/>
          </a:p>
        </p:txBody>
      </p:sp>
      <p:sp>
        <p:nvSpPr>
          <p:cNvPr id="6" name="灯片编号占位符 5"/>
          <p:cNvSpPr>
            <a:spLocks noGrp="1"/>
          </p:cNvSpPr>
          <p:nvPr>
            <p:ph type="sldNum" sz="quarter" idx="12"/>
          </p:nvPr>
        </p:nvSpPr>
        <p:spPr>
          <a:xfrm>
            <a:off x="6867994" y="4919566"/>
            <a:ext cx="2133600" cy="273844"/>
          </a:xfrm>
        </p:spPr>
        <p:txBody>
          <a:bodyPr/>
          <a:lstStyle/>
          <a:p>
            <a:fld id="{B5B5BF9F-75C6-42BD-8363-2F606FE0B601}" type="slidenum">
              <a:rPr lang="zh-CN" altLang="en-US" smtClean="0"/>
              <a:t>14</a:t>
            </a:fld>
            <a:endParaRPr lang="zh-CN" altLang="en-US" dirty="0"/>
          </a:p>
        </p:txBody>
      </p:sp>
    </p:spTree>
    <p:custDataLst>
      <p:tags r:id="rId1"/>
    </p:custDataLst>
    <p:extLst>
      <p:ext uri="{BB962C8B-B14F-4D97-AF65-F5344CB8AC3E}">
        <p14:creationId xmlns:p14="http://schemas.microsoft.com/office/powerpoint/2010/main" val="3656045794"/>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300"/>
                                        <p:tgtEl>
                                          <p:spTgt spid="7"/>
                                        </p:tgtEl>
                                      </p:cBhvr>
                                    </p:animEffect>
                                  </p:childTnLst>
                                </p:cTn>
                              </p:par>
                            </p:childTnLst>
                          </p:cTn>
                        </p:par>
                        <p:par>
                          <p:cTn id="8" fill="hold">
                            <p:stCondLst>
                              <p:cond delay="300"/>
                            </p:stCondLst>
                            <p:childTnLst>
                              <p:par>
                                <p:cTn id="9" presetID="22" presetClass="entr" presetSubtype="4" fill="hold" grpId="0" nodeType="afterEffect">
                                  <p:stCondLst>
                                    <p:cond delay="0"/>
                                  </p:stCondLst>
                                  <p:childTnLst>
                                    <p:set>
                                      <p:cBhvr>
                                        <p:cTn id="10" dur="1" fill="hold">
                                          <p:stCondLst>
                                            <p:cond delay="0"/>
                                          </p:stCondLst>
                                        </p:cTn>
                                        <p:tgtEl>
                                          <p:spTgt spid="103"/>
                                        </p:tgtEl>
                                        <p:attrNameLst>
                                          <p:attrName>style.visibility</p:attrName>
                                        </p:attrNameLst>
                                      </p:cBhvr>
                                      <p:to>
                                        <p:strVal val="visible"/>
                                      </p:to>
                                    </p:set>
                                    <p:animEffect transition="in" filter="wipe(down)">
                                      <p:cBhvr>
                                        <p:cTn id="11" dur="300"/>
                                        <p:tgtEl>
                                          <p:spTgt spid="103"/>
                                        </p:tgtEl>
                                      </p:cBhvr>
                                    </p:animEffect>
                                  </p:childTnLst>
                                </p:cTn>
                              </p:par>
                            </p:childTnLst>
                          </p:cTn>
                        </p:par>
                        <p:par>
                          <p:cTn id="12" fill="hold">
                            <p:stCondLst>
                              <p:cond delay="600"/>
                            </p:stCondLst>
                            <p:childTnLst>
                              <p:par>
                                <p:cTn id="13" presetID="12" presetClass="entr" presetSubtype="8" fill="hold" grpId="0" nodeType="afterEffect">
                                  <p:stCondLst>
                                    <p:cond delay="0"/>
                                  </p:stCondLst>
                                  <p:childTnLst>
                                    <p:set>
                                      <p:cBhvr>
                                        <p:cTn id="14" dur="1" fill="hold">
                                          <p:stCondLst>
                                            <p:cond delay="0"/>
                                          </p:stCondLst>
                                        </p:cTn>
                                        <p:tgtEl>
                                          <p:spTgt spid="94"/>
                                        </p:tgtEl>
                                        <p:attrNameLst>
                                          <p:attrName>style.visibility</p:attrName>
                                        </p:attrNameLst>
                                      </p:cBhvr>
                                      <p:to>
                                        <p:strVal val="visible"/>
                                      </p:to>
                                    </p:set>
                                    <p:anim calcmode="lin" valueType="num">
                                      <p:cBhvr additive="base">
                                        <p:cTn id="15" dur="500"/>
                                        <p:tgtEl>
                                          <p:spTgt spid="94"/>
                                        </p:tgtEl>
                                        <p:attrNameLst>
                                          <p:attrName>ppt_x</p:attrName>
                                        </p:attrNameLst>
                                      </p:cBhvr>
                                      <p:tavLst>
                                        <p:tav tm="0">
                                          <p:val>
                                            <p:strVal val="#ppt_x-#ppt_w*1.125000"/>
                                          </p:val>
                                        </p:tav>
                                        <p:tav tm="100000">
                                          <p:val>
                                            <p:strVal val="#ppt_x"/>
                                          </p:val>
                                        </p:tav>
                                      </p:tavLst>
                                    </p:anim>
                                    <p:animEffect transition="in" filter="wipe(right)">
                                      <p:cBhvr>
                                        <p:cTn id="16" dur="500"/>
                                        <p:tgtEl>
                                          <p:spTgt spid="94"/>
                                        </p:tgtEl>
                                      </p:cBhvr>
                                    </p:animEffect>
                                  </p:childTnLst>
                                </p:cTn>
                              </p:par>
                              <p:par>
                                <p:cTn id="17" presetID="12" presetClass="entr" presetSubtype="8"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p:tgtEl>
                                          <p:spTgt spid="14"/>
                                        </p:tgtEl>
                                        <p:attrNameLst>
                                          <p:attrName>ppt_x</p:attrName>
                                        </p:attrNameLst>
                                      </p:cBhvr>
                                      <p:tavLst>
                                        <p:tav tm="0">
                                          <p:val>
                                            <p:strVal val="#ppt_x-#ppt_w*1.125000"/>
                                          </p:val>
                                        </p:tav>
                                        <p:tav tm="100000">
                                          <p:val>
                                            <p:strVal val="#ppt_x"/>
                                          </p:val>
                                        </p:tav>
                                      </p:tavLst>
                                    </p:anim>
                                    <p:animEffect transition="in" filter="wipe(right)">
                                      <p:cBhvr>
                                        <p:cTn id="2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 grpId="0" animBg="1"/>
      <p:bldP spid="9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03" name="椭圆 102"/>
          <p:cNvSpPr/>
          <p:nvPr/>
        </p:nvSpPr>
        <p:spPr>
          <a:xfrm>
            <a:off x="646880" y="242192"/>
            <a:ext cx="274777" cy="274777"/>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TextBox 93"/>
          <p:cNvSpPr txBox="1"/>
          <p:nvPr/>
        </p:nvSpPr>
        <p:spPr>
          <a:xfrm>
            <a:off x="908957" y="206330"/>
            <a:ext cx="2544286" cy="400110"/>
          </a:xfrm>
          <a:prstGeom prst="rect">
            <a:avLst/>
          </a:prstGeom>
          <a:noFill/>
        </p:spPr>
        <p:txBody>
          <a:bodyPr wrap="none" rtlCol="0">
            <a:spAutoFit/>
          </a:bodyPr>
          <a:lstStyle/>
          <a:p>
            <a:r>
              <a:rPr lang="zh-CN" altLang="en-US" sz="2000" spc="300" dirty="0">
                <a:latin typeface="方正兰亭细黑_GBK" pitchFamily="2" charset="-122"/>
                <a:ea typeface="方正兰亭细黑_GBK" pitchFamily="2" charset="-122"/>
              </a:rPr>
              <a:t>忆阻</a:t>
            </a:r>
            <a:r>
              <a:rPr lang="zh-CN" altLang="en-US" sz="2000" spc="300" dirty="0" smtClean="0">
                <a:latin typeface="方正兰亭细黑_GBK" pitchFamily="2" charset="-122"/>
                <a:ea typeface="方正兰亭细黑_GBK" pitchFamily="2" charset="-122"/>
              </a:rPr>
              <a:t>器感存算一体</a:t>
            </a:r>
            <a:endParaRPr lang="zh-CN" altLang="en-US" sz="2000" spc="300" dirty="0">
              <a:latin typeface="方正兰亭细黑_GBK" pitchFamily="2" charset="-122"/>
              <a:ea typeface="方正兰亭细黑_GBK" pitchFamily="2" charset="-122"/>
            </a:endParaRPr>
          </a:p>
        </p:txBody>
      </p:sp>
      <p:cxnSp>
        <p:nvCxnSpPr>
          <p:cNvPr id="14" name="直接连接符 13"/>
          <p:cNvCxnSpPr/>
          <p:nvPr/>
        </p:nvCxnSpPr>
        <p:spPr>
          <a:xfrm>
            <a:off x="3453243" y="308377"/>
            <a:ext cx="0" cy="20859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矩形 24"/>
          <p:cNvSpPr/>
          <p:nvPr/>
        </p:nvSpPr>
        <p:spPr>
          <a:xfrm>
            <a:off x="0" y="4940300"/>
            <a:ext cx="9144000" cy="2159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p:cNvSpPr txBox="1"/>
          <p:nvPr/>
        </p:nvSpPr>
        <p:spPr>
          <a:xfrm>
            <a:off x="515257" y="731260"/>
            <a:ext cx="7724234" cy="3785652"/>
          </a:xfrm>
          <a:prstGeom prst="rect">
            <a:avLst/>
          </a:prstGeom>
          <a:noFill/>
        </p:spPr>
        <p:txBody>
          <a:bodyPr wrap="square" rtlCol="0">
            <a:spAutoFit/>
          </a:bodyPr>
          <a:lstStyle/>
          <a:p>
            <a:pPr marL="342900" indent="-342900">
              <a:lnSpc>
                <a:spcPct val="150000"/>
              </a:lnSpc>
              <a:buClr>
                <a:srgbClr val="009A46"/>
              </a:buClr>
              <a:buSzPct val="60000"/>
              <a:buFont typeface="Wingdings" panose="05000000000000000000" pitchFamily="2" charset="2"/>
              <a:buChar char="n"/>
            </a:pPr>
            <a:r>
              <a:rPr lang="zh-CN" altLang="en-US" sz="2000" dirty="0">
                <a:latin typeface="Times New Roman" panose="02020603050405020304" pitchFamily="18" charset="0"/>
                <a:ea typeface="黑体" panose="02010609060101010101" pitchFamily="49" charset="-122"/>
              </a:rPr>
              <a:t>随着</a:t>
            </a:r>
            <a:r>
              <a:rPr lang="en-US" altLang="zh-CN" sz="2000" dirty="0">
                <a:latin typeface="Times New Roman" panose="02020603050405020304" pitchFamily="18" charset="0"/>
                <a:ea typeface="黑体" panose="02010609060101010101" pitchFamily="49" charset="-122"/>
              </a:rPr>
              <a:t>AI</a:t>
            </a:r>
            <a:r>
              <a:rPr lang="zh-CN" altLang="en-US" sz="2000" dirty="0">
                <a:latin typeface="Times New Roman" panose="02020603050405020304" pitchFamily="18" charset="0"/>
                <a:ea typeface="黑体" panose="02010609060101010101" pitchFamily="49" charset="-122"/>
              </a:rPr>
              <a:t>的飞速发展，人们希望机器人在拥有智能的同时也具有“感觉”</a:t>
            </a:r>
            <a:r>
              <a:rPr lang="zh-CN" altLang="en-US" sz="2000" dirty="0" smtClean="0">
                <a:latin typeface="Times New Roman" panose="02020603050405020304" pitchFamily="18" charset="0"/>
                <a:ea typeface="黑体" panose="02010609060101010101" pitchFamily="49" charset="-122"/>
              </a:rPr>
              <a:t>，因忆</a:t>
            </a:r>
            <a:r>
              <a:rPr lang="zh-CN" altLang="en-US" sz="2000" dirty="0">
                <a:latin typeface="Times New Roman" panose="02020603050405020304" pitchFamily="18" charset="0"/>
                <a:ea typeface="黑体" panose="02010609060101010101" pitchFamily="49" charset="-122"/>
              </a:rPr>
              <a:t>阻</a:t>
            </a:r>
            <a:r>
              <a:rPr lang="zh-CN" altLang="en-US" sz="2000" dirty="0" smtClean="0">
                <a:latin typeface="Times New Roman" panose="02020603050405020304" pitchFamily="18" charset="0"/>
                <a:ea typeface="黑体" panose="02010609060101010101" pitchFamily="49" charset="-122"/>
              </a:rPr>
              <a:t>器本身可以</a:t>
            </a:r>
            <a:r>
              <a:rPr lang="zh-CN" altLang="en-US" sz="2000" dirty="0">
                <a:latin typeface="Times New Roman" panose="02020603050405020304" pitchFamily="18" charset="0"/>
                <a:ea typeface="黑体" panose="02010609060101010101" pitchFamily="49" charset="-122"/>
              </a:rPr>
              <a:t>处理</a:t>
            </a:r>
            <a:r>
              <a:rPr lang="zh-CN" altLang="en-US" sz="2000" dirty="0" smtClean="0">
                <a:latin typeface="Times New Roman" panose="02020603050405020304" pitchFamily="18" charset="0"/>
                <a:ea typeface="黑体" panose="02010609060101010101" pitchFamily="49" charset="-122"/>
              </a:rPr>
              <a:t>模拟信号，感存算一体可免去模数转换，提高系统效能</a:t>
            </a:r>
            <a:endParaRPr lang="en-US" altLang="zh-CN" sz="2000" dirty="0" smtClean="0">
              <a:latin typeface="Times New Roman" panose="02020603050405020304" pitchFamily="18" charset="0"/>
              <a:ea typeface="黑体" panose="02010609060101010101" pitchFamily="49" charset="-122"/>
            </a:endParaRPr>
          </a:p>
          <a:p>
            <a:pPr marL="342900" indent="-342900">
              <a:lnSpc>
                <a:spcPct val="150000"/>
              </a:lnSpc>
              <a:buClr>
                <a:srgbClr val="009A46"/>
              </a:buClr>
              <a:buSzPct val="60000"/>
              <a:buFont typeface="Wingdings" panose="05000000000000000000" pitchFamily="2" charset="2"/>
              <a:buChar char="n"/>
            </a:pPr>
            <a:r>
              <a:rPr lang="zh-CN" altLang="en-US" sz="2000" dirty="0">
                <a:latin typeface="Times New Roman" panose="02020603050405020304" pitchFamily="18" charset="0"/>
                <a:ea typeface="黑体" panose="02010609060101010101" pitchFamily="49" charset="-122"/>
              </a:rPr>
              <a:t>将阻变压力传感器</a:t>
            </a:r>
            <a:r>
              <a:rPr lang="zh-CN" altLang="en-US" sz="2000" dirty="0" smtClean="0">
                <a:latin typeface="Times New Roman" panose="02020603050405020304" pitchFamily="18" charset="0"/>
                <a:ea typeface="黑体" panose="02010609060101010101" pitchFamily="49" charset="-122"/>
              </a:rPr>
              <a:t>和</a:t>
            </a:r>
            <a:r>
              <a:rPr lang="en-US" altLang="zh-CN" sz="2000" dirty="0" smtClean="0">
                <a:latin typeface="Times New Roman" panose="02020603050405020304" pitchFamily="18" charset="0"/>
                <a:ea typeface="黑体" panose="02010609060101010101" pitchFamily="49" charset="-122"/>
              </a:rPr>
              <a:t>RRAM</a:t>
            </a:r>
            <a:r>
              <a:rPr lang="zh-CN" altLang="en-US" sz="2000" dirty="0" smtClean="0">
                <a:latin typeface="Times New Roman" panose="02020603050405020304" pitchFamily="18" charset="0"/>
                <a:ea typeface="黑体" panose="02010609060101010101" pitchFamily="49" charset="-122"/>
              </a:rPr>
              <a:t>串联</a:t>
            </a:r>
            <a:r>
              <a:rPr lang="zh-CN" altLang="en-US" sz="2000" dirty="0">
                <a:latin typeface="Times New Roman" panose="02020603050405020304" pitchFamily="18" charset="0"/>
                <a:ea typeface="黑体" panose="02010609060101010101" pitchFamily="49" charset="-122"/>
              </a:rPr>
              <a:t>起来</a:t>
            </a:r>
            <a:r>
              <a:rPr lang="zh-CN" altLang="en-US" sz="2000" dirty="0" smtClean="0">
                <a:latin typeface="Times New Roman" panose="02020603050405020304" pitchFamily="18" charset="0"/>
                <a:ea typeface="黑体" panose="02010609060101010101" pitchFamily="49" charset="-122"/>
              </a:rPr>
              <a:t>形成</a:t>
            </a:r>
            <a:r>
              <a:rPr lang="zh-CN" altLang="en-US" sz="2000" dirty="0">
                <a:latin typeface="Times New Roman" panose="02020603050405020304" pitchFamily="18" charset="0"/>
                <a:ea typeface="黑体" panose="02010609060101010101" pitchFamily="49" charset="-122"/>
              </a:rPr>
              <a:t>人工触觉记忆单元，实现压力感存算一体</a:t>
            </a:r>
            <a:r>
              <a:rPr lang="zh-CN" altLang="en-US" sz="2000" dirty="0" smtClean="0">
                <a:latin typeface="Times New Roman" panose="02020603050405020304" pitchFamily="18" charset="0"/>
                <a:ea typeface="黑体" panose="02010609060101010101" pitchFamily="49" charset="-122"/>
              </a:rPr>
              <a:t>，有望应用在</a:t>
            </a:r>
            <a:r>
              <a:rPr lang="zh-CN" altLang="en-US" sz="2000" dirty="0">
                <a:latin typeface="Times New Roman" panose="02020603050405020304" pitchFamily="18" charset="0"/>
                <a:ea typeface="黑体" panose="02010609060101010101" pitchFamily="49" charset="-122"/>
              </a:rPr>
              <a:t>仿生传感器、义肢</a:t>
            </a:r>
            <a:r>
              <a:rPr lang="zh-CN" altLang="en-US" sz="2000" dirty="0" smtClean="0">
                <a:latin typeface="Times New Roman" panose="02020603050405020304" pitchFamily="18" charset="0"/>
                <a:ea typeface="黑体" panose="02010609060101010101" pitchFamily="49" charset="-122"/>
              </a:rPr>
              <a:t>修复等领域</a:t>
            </a:r>
            <a:endParaRPr lang="en-US" altLang="zh-CN" sz="2000" dirty="0" smtClean="0">
              <a:latin typeface="Times New Roman" panose="02020603050405020304" pitchFamily="18" charset="0"/>
              <a:ea typeface="黑体" panose="02010609060101010101" pitchFamily="49" charset="-122"/>
            </a:endParaRPr>
          </a:p>
          <a:p>
            <a:pPr marL="342900" indent="-342900">
              <a:lnSpc>
                <a:spcPct val="150000"/>
              </a:lnSpc>
              <a:buClr>
                <a:srgbClr val="009A46"/>
              </a:buClr>
              <a:buSzPct val="60000"/>
              <a:buFont typeface="Wingdings" panose="05000000000000000000" pitchFamily="2" charset="2"/>
              <a:buChar char="n"/>
            </a:pPr>
            <a:r>
              <a:rPr lang="zh-CN" altLang="en-US" sz="2000" dirty="0" smtClean="0">
                <a:latin typeface="Times New Roman" panose="02020603050405020304" pitchFamily="18" charset="0"/>
                <a:ea typeface="黑体" panose="02010609060101010101" pitchFamily="49" charset="-122"/>
              </a:rPr>
              <a:t>双端光电阻器件能够直接感应并存储光信息</a:t>
            </a:r>
            <a:r>
              <a:rPr lang="zh-CN" altLang="en-US" sz="2000" dirty="0">
                <a:latin typeface="Times New Roman" panose="02020603050405020304" pitchFamily="18" charset="0"/>
                <a:ea typeface="黑体" panose="02010609060101010101" pitchFamily="49" charset="-122"/>
              </a:rPr>
              <a:t>，实现视觉记忆</a:t>
            </a:r>
            <a:r>
              <a:rPr lang="zh-CN" altLang="en-US" sz="2000" dirty="0" smtClean="0">
                <a:latin typeface="Times New Roman" panose="02020603050405020304" pitchFamily="18" charset="0"/>
                <a:ea typeface="黑体" panose="02010609060101010101" pitchFamily="49" charset="-122"/>
              </a:rPr>
              <a:t>仿生</a:t>
            </a:r>
            <a:endParaRPr lang="en-US" altLang="zh-CN" sz="2000" dirty="0" smtClean="0">
              <a:latin typeface="Times New Roman" panose="02020603050405020304" pitchFamily="18" charset="0"/>
              <a:ea typeface="黑体" panose="02010609060101010101" pitchFamily="49" charset="-122"/>
            </a:endParaRPr>
          </a:p>
          <a:p>
            <a:pPr marL="342900" indent="-342900">
              <a:lnSpc>
                <a:spcPct val="150000"/>
              </a:lnSpc>
              <a:buClr>
                <a:srgbClr val="009A46"/>
              </a:buClr>
              <a:buSzPct val="60000"/>
              <a:buFont typeface="Wingdings" panose="05000000000000000000" pitchFamily="2" charset="2"/>
              <a:buChar char="n"/>
            </a:pPr>
            <a:r>
              <a:rPr lang="zh-CN" altLang="en-US" sz="2000" dirty="0" smtClean="0">
                <a:latin typeface="Times New Roman" panose="02020603050405020304" pitchFamily="18" charset="0"/>
                <a:ea typeface="黑体" panose="02010609060101010101" pitchFamily="49" charset="-122"/>
              </a:rPr>
              <a:t>将忆</a:t>
            </a:r>
            <a:r>
              <a:rPr lang="zh-CN" altLang="en-US" sz="2000" dirty="0">
                <a:latin typeface="Times New Roman" panose="02020603050405020304" pitchFamily="18" charset="0"/>
                <a:ea typeface="黑体" panose="02010609060101010101" pitchFamily="49" charset="-122"/>
              </a:rPr>
              <a:t>阻器与 </a:t>
            </a:r>
            <a:r>
              <a:rPr lang="en-US" altLang="zh-CN" sz="2000" dirty="0" smtClean="0">
                <a:latin typeface="Times New Roman" panose="02020603050405020304" pitchFamily="18" charset="0"/>
                <a:ea typeface="黑体" panose="02010609060101010101" pitchFamily="49" charset="-122"/>
              </a:rPr>
              <a:t>CNT </a:t>
            </a:r>
            <a:r>
              <a:rPr lang="zh-CN" altLang="en-US" sz="2000" dirty="0">
                <a:latin typeface="Times New Roman" panose="02020603050405020304" pitchFamily="18" charset="0"/>
                <a:ea typeface="黑体" panose="02010609060101010101" pitchFamily="49" charset="-122"/>
              </a:rPr>
              <a:t>晶体管集成在一</a:t>
            </a:r>
            <a:r>
              <a:rPr lang="zh-CN" altLang="en-US" sz="2000" dirty="0" smtClean="0">
                <a:latin typeface="Times New Roman" panose="02020603050405020304" pitchFamily="18" charset="0"/>
                <a:ea typeface="黑体" panose="02010609060101010101" pitchFamily="49" charset="-122"/>
              </a:rPr>
              <a:t>个芯片</a:t>
            </a:r>
            <a:r>
              <a:rPr lang="zh-CN" altLang="en-US" sz="2000" dirty="0">
                <a:latin typeface="Times New Roman" panose="02020603050405020304" pitchFamily="18" charset="0"/>
                <a:ea typeface="黑体" panose="02010609060101010101" pitchFamily="49" charset="-122"/>
              </a:rPr>
              <a:t>上，集气体感知、存储和计算为一体，构建了 </a:t>
            </a:r>
            <a:r>
              <a:rPr lang="en-US" altLang="zh-CN" sz="2000" dirty="0" smtClean="0">
                <a:latin typeface="Times New Roman" panose="02020603050405020304" pitchFamily="18" charset="0"/>
                <a:ea typeface="黑体" panose="02010609060101010101" pitchFamily="49" charset="-122"/>
              </a:rPr>
              <a:t>3D</a:t>
            </a:r>
            <a:r>
              <a:rPr lang="zh-CN" altLang="en-US" sz="2000" dirty="0" smtClean="0">
                <a:latin typeface="Times New Roman" panose="02020603050405020304" pitchFamily="18" charset="0"/>
                <a:ea typeface="黑体" panose="02010609060101010101" pitchFamily="49" charset="-122"/>
              </a:rPr>
              <a:t>集成</a:t>
            </a:r>
            <a:r>
              <a:rPr lang="zh-CN" altLang="en-US" sz="2000" dirty="0">
                <a:latin typeface="Times New Roman" panose="02020603050405020304" pitchFamily="18" charset="0"/>
                <a:ea typeface="黑体" panose="02010609060101010101" pitchFamily="49" charset="-122"/>
              </a:rPr>
              <a:t>纳米系统</a:t>
            </a:r>
            <a:r>
              <a:rPr lang="zh-CN" altLang="en-US" sz="2000" dirty="0" smtClean="0">
                <a:latin typeface="Times New Roman" panose="02020603050405020304" pitchFamily="18" charset="0"/>
                <a:ea typeface="黑体" panose="02010609060101010101" pitchFamily="49" charset="-122"/>
              </a:rPr>
              <a:t>，实现</a:t>
            </a:r>
            <a:r>
              <a:rPr lang="zh-CN" altLang="en-US" sz="2000" dirty="0">
                <a:latin typeface="Times New Roman" panose="02020603050405020304" pitchFamily="18" charset="0"/>
                <a:ea typeface="黑体" panose="02010609060101010101" pitchFamily="49" charset="-122"/>
              </a:rPr>
              <a:t>人体嗅觉的仿生</a:t>
            </a:r>
          </a:p>
        </p:txBody>
      </p:sp>
      <p:sp>
        <p:nvSpPr>
          <p:cNvPr id="4" name="日期占位符 3"/>
          <p:cNvSpPr>
            <a:spLocks noGrp="1"/>
          </p:cNvSpPr>
          <p:nvPr>
            <p:ph type="dt" sz="half" idx="10"/>
          </p:nvPr>
        </p:nvSpPr>
        <p:spPr>
          <a:xfrm>
            <a:off x="337279" y="4911328"/>
            <a:ext cx="2133600" cy="273844"/>
          </a:xfrm>
        </p:spPr>
        <p:txBody>
          <a:bodyPr/>
          <a:lstStyle/>
          <a:p>
            <a:fld id="{47DB8185-BEC5-46CA-A58E-89757CEC5158}" type="datetime1">
              <a:rPr lang="zh-CN" altLang="en-US" smtClean="0"/>
              <a:t>2020/12/3</a:t>
            </a:fld>
            <a:endParaRPr lang="zh-CN" altLang="en-US"/>
          </a:p>
        </p:txBody>
      </p:sp>
      <p:sp>
        <p:nvSpPr>
          <p:cNvPr id="5" name="灯片编号占位符 4"/>
          <p:cNvSpPr>
            <a:spLocks noGrp="1"/>
          </p:cNvSpPr>
          <p:nvPr>
            <p:ph type="sldNum" sz="quarter" idx="12"/>
          </p:nvPr>
        </p:nvSpPr>
        <p:spPr>
          <a:xfrm>
            <a:off x="6598170" y="4904376"/>
            <a:ext cx="2133600" cy="273844"/>
          </a:xfrm>
        </p:spPr>
        <p:txBody>
          <a:bodyPr/>
          <a:lstStyle/>
          <a:p>
            <a:fld id="{B5B5BF9F-75C6-42BD-8363-2F606FE0B601}" type="slidenum">
              <a:rPr lang="zh-CN" altLang="en-US" smtClean="0"/>
              <a:t>15</a:t>
            </a:fld>
            <a:endParaRPr lang="zh-CN" altLang="en-US" dirty="0"/>
          </a:p>
        </p:txBody>
      </p:sp>
    </p:spTree>
    <p:custDataLst>
      <p:tags r:id="rId1"/>
    </p:custDataLst>
    <p:extLst>
      <p:ext uri="{BB962C8B-B14F-4D97-AF65-F5344CB8AC3E}">
        <p14:creationId xmlns:p14="http://schemas.microsoft.com/office/powerpoint/2010/main" val="2331376008"/>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300"/>
                                        <p:tgtEl>
                                          <p:spTgt spid="7"/>
                                        </p:tgtEl>
                                      </p:cBhvr>
                                    </p:animEffect>
                                  </p:childTnLst>
                                </p:cTn>
                              </p:par>
                            </p:childTnLst>
                          </p:cTn>
                        </p:par>
                        <p:par>
                          <p:cTn id="8" fill="hold">
                            <p:stCondLst>
                              <p:cond delay="300"/>
                            </p:stCondLst>
                            <p:childTnLst>
                              <p:par>
                                <p:cTn id="9" presetID="22" presetClass="entr" presetSubtype="4" fill="hold" grpId="0" nodeType="afterEffect">
                                  <p:stCondLst>
                                    <p:cond delay="0"/>
                                  </p:stCondLst>
                                  <p:childTnLst>
                                    <p:set>
                                      <p:cBhvr>
                                        <p:cTn id="10" dur="1" fill="hold">
                                          <p:stCondLst>
                                            <p:cond delay="0"/>
                                          </p:stCondLst>
                                        </p:cTn>
                                        <p:tgtEl>
                                          <p:spTgt spid="103"/>
                                        </p:tgtEl>
                                        <p:attrNameLst>
                                          <p:attrName>style.visibility</p:attrName>
                                        </p:attrNameLst>
                                      </p:cBhvr>
                                      <p:to>
                                        <p:strVal val="visible"/>
                                      </p:to>
                                    </p:set>
                                    <p:animEffect transition="in" filter="wipe(down)">
                                      <p:cBhvr>
                                        <p:cTn id="11" dur="300"/>
                                        <p:tgtEl>
                                          <p:spTgt spid="103"/>
                                        </p:tgtEl>
                                      </p:cBhvr>
                                    </p:animEffect>
                                  </p:childTnLst>
                                </p:cTn>
                              </p:par>
                            </p:childTnLst>
                          </p:cTn>
                        </p:par>
                        <p:par>
                          <p:cTn id="12" fill="hold">
                            <p:stCondLst>
                              <p:cond delay="600"/>
                            </p:stCondLst>
                            <p:childTnLst>
                              <p:par>
                                <p:cTn id="13" presetID="12" presetClass="entr" presetSubtype="8" fill="hold" grpId="0" nodeType="afterEffect">
                                  <p:stCondLst>
                                    <p:cond delay="0"/>
                                  </p:stCondLst>
                                  <p:childTnLst>
                                    <p:set>
                                      <p:cBhvr>
                                        <p:cTn id="14" dur="1" fill="hold">
                                          <p:stCondLst>
                                            <p:cond delay="0"/>
                                          </p:stCondLst>
                                        </p:cTn>
                                        <p:tgtEl>
                                          <p:spTgt spid="94"/>
                                        </p:tgtEl>
                                        <p:attrNameLst>
                                          <p:attrName>style.visibility</p:attrName>
                                        </p:attrNameLst>
                                      </p:cBhvr>
                                      <p:to>
                                        <p:strVal val="visible"/>
                                      </p:to>
                                    </p:set>
                                    <p:anim calcmode="lin" valueType="num">
                                      <p:cBhvr additive="base">
                                        <p:cTn id="15" dur="500"/>
                                        <p:tgtEl>
                                          <p:spTgt spid="94"/>
                                        </p:tgtEl>
                                        <p:attrNameLst>
                                          <p:attrName>ppt_x</p:attrName>
                                        </p:attrNameLst>
                                      </p:cBhvr>
                                      <p:tavLst>
                                        <p:tav tm="0">
                                          <p:val>
                                            <p:strVal val="#ppt_x-#ppt_w*1.125000"/>
                                          </p:val>
                                        </p:tav>
                                        <p:tav tm="100000">
                                          <p:val>
                                            <p:strVal val="#ppt_x"/>
                                          </p:val>
                                        </p:tav>
                                      </p:tavLst>
                                    </p:anim>
                                    <p:animEffect transition="in" filter="wipe(right)">
                                      <p:cBhvr>
                                        <p:cTn id="16" dur="500"/>
                                        <p:tgtEl>
                                          <p:spTgt spid="94"/>
                                        </p:tgtEl>
                                      </p:cBhvr>
                                    </p:animEffect>
                                  </p:childTnLst>
                                </p:cTn>
                              </p:par>
                              <p:par>
                                <p:cTn id="17" presetID="12" presetClass="entr" presetSubtype="8"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p:tgtEl>
                                          <p:spTgt spid="14"/>
                                        </p:tgtEl>
                                        <p:attrNameLst>
                                          <p:attrName>ppt_x</p:attrName>
                                        </p:attrNameLst>
                                      </p:cBhvr>
                                      <p:tavLst>
                                        <p:tav tm="0">
                                          <p:val>
                                            <p:strVal val="#ppt_x-#ppt_w*1.125000"/>
                                          </p:val>
                                        </p:tav>
                                        <p:tav tm="100000">
                                          <p:val>
                                            <p:strVal val="#ppt_x"/>
                                          </p:val>
                                        </p:tav>
                                      </p:tavLst>
                                    </p:anim>
                                    <p:animEffect transition="in" filter="wipe(right)">
                                      <p:cBhvr>
                                        <p:cTn id="2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 grpId="0" animBg="1"/>
      <p:bldP spid="9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8" name="直接连接符 67"/>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69" name="椭圆 68"/>
          <p:cNvSpPr/>
          <p:nvPr/>
        </p:nvSpPr>
        <p:spPr>
          <a:xfrm>
            <a:off x="646880" y="242192"/>
            <a:ext cx="274777" cy="274777"/>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TextBox 69"/>
          <p:cNvSpPr txBox="1"/>
          <p:nvPr/>
        </p:nvSpPr>
        <p:spPr>
          <a:xfrm>
            <a:off x="908957" y="206330"/>
            <a:ext cx="1697901" cy="400110"/>
          </a:xfrm>
          <a:prstGeom prst="rect">
            <a:avLst/>
          </a:prstGeom>
          <a:noFill/>
        </p:spPr>
        <p:txBody>
          <a:bodyPr wrap="none" rtlCol="0">
            <a:spAutoFit/>
          </a:bodyPr>
          <a:lstStyle/>
          <a:p>
            <a:r>
              <a:rPr lang="en-US" altLang="zh-CN" sz="2000" spc="300" dirty="0" smtClean="0">
                <a:latin typeface="方正兰亭细黑_GBK" pitchFamily="2" charset="-122"/>
                <a:ea typeface="方正兰亭细黑_GBK" pitchFamily="2" charset="-122"/>
              </a:rPr>
              <a:t>AI</a:t>
            </a:r>
            <a:r>
              <a:rPr lang="zh-CN" altLang="en-US" sz="2000" spc="300" dirty="0" smtClean="0">
                <a:latin typeface="方正兰亭细黑_GBK" pitchFamily="2" charset="-122"/>
                <a:ea typeface="方正兰亭细黑_GBK" pitchFamily="2" charset="-122"/>
              </a:rPr>
              <a:t>芯片发展</a:t>
            </a:r>
            <a:endParaRPr lang="zh-CN" altLang="en-US" sz="2000" spc="300" dirty="0">
              <a:latin typeface="方正兰亭细黑_GBK" pitchFamily="2" charset="-122"/>
              <a:ea typeface="方正兰亭细黑_GBK" pitchFamily="2" charset="-122"/>
            </a:endParaRPr>
          </a:p>
        </p:txBody>
      </p:sp>
      <p:cxnSp>
        <p:nvCxnSpPr>
          <p:cNvPr id="72" name="直接连接符 71"/>
          <p:cNvCxnSpPr/>
          <p:nvPr/>
        </p:nvCxnSpPr>
        <p:spPr>
          <a:xfrm>
            <a:off x="2610242" y="308377"/>
            <a:ext cx="0" cy="20859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3" name="矩形 72"/>
          <p:cNvSpPr/>
          <p:nvPr/>
        </p:nvSpPr>
        <p:spPr>
          <a:xfrm>
            <a:off x="0" y="4940300"/>
            <a:ext cx="9144000" cy="2159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文本框 70"/>
          <p:cNvSpPr txBox="1"/>
          <p:nvPr/>
        </p:nvSpPr>
        <p:spPr>
          <a:xfrm>
            <a:off x="515257" y="785316"/>
            <a:ext cx="8113486" cy="4154984"/>
          </a:xfrm>
          <a:prstGeom prst="rect">
            <a:avLst/>
          </a:prstGeom>
          <a:noFill/>
        </p:spPr>
        <p:txBody>
          <a:bodyPr wrap="square" rtlCol="0">
            <a:spAutoFit/>
          </a:bodyPr>
          <a:lstStyle>
            <a:defPPr>
              <a:defRPr lang="zh-CN"/>
            </a:defPPr>
            <a:lvl1pPr marL="342900" indent="-342900">
              <a:buClr>
                <a:srgbClr val="606ED8"/>
              </a:buClr>
              <a:buSzPct val="80000"/>
              <a:buFont typeface="Wingdings" panose="05000000000000000000" pitchFamily="2" charset="2"/>
              <a:buChar char="Ø"/>
              <a:defRPr sz="2400" b="1">
                <a:latin typeface="黑体" panose="02010609060101010101" pitchFamily="49" charset="-122"/>
                <a:ea typeface="黑体" panose="02010609060101010101" pitchFamily="49" charset="-122"/>
              </a:defRPr>
            </a:lvl1pPr>
          </a:lstStyle>
          <a:p>
            <a:pPr>
              <a:lnSpc>
                <a:spcPct val="120000"/>
              </a:lnSpc>
            </a:pPr>
            <a:r>
              <a:rPr lang="zh-CN" altLang="en-US" sz="2000" dirty="0"/>
              <a:t>两</a:t>
            </a:r>
            <a:r>
              <a:rPr lang="zh-CN" altLang="en-US" sz="2000" dirty="0" smtClean="0"/>
              <a:t>个方向，一种是延续冯氏架构，加速</a:t>
            </a:r>
            <a:r>
              <a:rPr lang="en-US" altLang="zh-CN" sz="2000" dirty="0" smtClean="0"/>
              <a:t>AI</a:t>
            </a:r>
            <a:r>
              <a:rPr lang="zh-CN" altLang="en-US" sz="2000" dirty="0" smtClean="0"/>
              <a:t>算法训练和推断为目标，分为</a:t>
            </a:r>
            <a:r>
              <a:rPr lang="en-US" altLang="zh-CN" sz="2000" dirty="0" smtClean="0"/>
              <a:t>GPU</a:t>
            </a:r>
            <a:r>
              <a:rPr lang="zh-CN" altLang="en-US" sz="2000" dirty="0" smtClean="0"/>
              <a:t>、</a:t>
            </a:r>
            <a:r>
              <a:rPr lang="en-US" altLang="zh-CN" sz="2000" dirty="0" smtClean="0"/>
              <a:t>FPGA</a:t>
            </a:r>
            <a:r>
              <a:rPr lang="zh-CN" altLang="en-US" sz="2000" dirty="0" smtClean="0"/>
              <a:t>、</a:t>
            </a:r>
            <a:r>
              <a:rPr lang="en-US" altLang="zh-CN" sz="2000" dirty="0" smtClean="0"/>
              <a:t>ASIC</a:t>
            </a:r>
          </a:p>
          <a:p>
            <a:pPr>
              <a:lnSpc>
                <a:spcPct val="120000"/>
              </a:lnSpc>
            </a:pPr>
            <a:r>
              <a:rPr lang="en-US" altLang="zh-CN" sz="2000" dirty="0" smtClean="0"/>
              <a:t>GPU</a:t>
            </a:r>
            <a:r>
              <a:rPr lang="zh-CN" altLang="en-US" sz="2000" dirty="0" smtClean="0"/>
              <a:t>是高并行结构，有更多的</a:t>
            </a:r>
            <a:r>
              <a:rPr lang="en-US" altLang="zh-CN" sz="2000" dirty="0" smtClean="0"/>
              <a:t>ALU</a:t>
            </a:r>
            <a:r>
              <a:rPr lang="zh-CN" altLang="en-US" sz="2000" dirty="0" smtClean="0"/>
              <a:t>，在图像处理和复杂算法效率高，浮点运算能力强，适合深度学习的训练，但不适合推断，</a:t>
            </a:r>
            <a:r>
              <a:rPr lang="en-US" altLang="zh-CN" sz="2000" dirty="0" smtClean="0"/>
              <a:t>FPGA</a:t>
            </a:r>
            <a:r>
              <a:rPr lang="zh-CN" altLang="en-US" sz="2000" dirty="0" smtClean="0"/>
              <a:t>因数据</a:t>
            </a:r>
            <a:r>
              <a:rPr lang="zh-CN" altLang="en-US" sz="2000" dirty="0"/>
              <a:t>并行和任务</a:t>
            </a:r>
            <a:r>
              <a:rPr lang="zh-CN" altLang="en-US" sz="2000" dirty="0" smtClean="0"/>
              <a:t>并行计算的能力而常用于推断，无需指令和内存，功耗低，</a:t>
            </a:r>
            <a:r>
              <a:rPr lang="en-US" altLang="zh-CN" sz="2000" dirty="0" smtClean="0"/>
              <a:t>ASIC</a:t>
            </a:r>
            <a:r>
              <a:rPr lang="zh-CN" altLang="en-US" sz="2000" dirty="0" smtClean="0"/>
              <a:t>则更定制化，也更有性能成本功耗优势。</a:t>
            </a:r>
            <a:endParaRPr lang="en-US" altLang="zh-CN" sz="2000" dirty="0" smtClean="0"/>
          </a:p>
          <a:p>
            <a:pPr>
              <a:lnSpc>
                <a:spcPct val="120000"/>
              </a:lnSpc>
            </a:pPr>
            <a:r>
              <a:rPr lang="zh-CN" altLang="en-US" sz="2000" dirty="0"/>
              <a:t>另</a:t>
            </a:r>
            <a:r>
              <a:rPr lang="zh-CN" altLang="en-US" sz="2000" dirty="0" smtClean="0"/>
              <a:t>一个方向颠覆冯氏架构，类脑芯片，结构上逼近</a:t>
            </a:r>
            <a:r>
              <a:rPr lang="zh-CN" altLang="en-US" sz="2000" dirty="0"/>
              <a:t>大脑</a:t>
            </a:r>
            <a:r>
              <a:rPr lang="zh-CN" altLang="en-US" sz="2000" dirty="0" smtClean="0"/>
              <a:t>，将</a:t>
            </a:r>
            <a:r>
              <a:rPr lang="zh-CN" altLang="en-US" sz="2000" dirty="0"/>
              <a:t>定制化</a:t>
            </a:r>
            <a:r>
              <a:rPr lang="zh-CN" altLang="en-US" sz="2000" dirty="0" smtClean="0"/>
              <a:t>的处理</a:t>
            </a:r>
            <a:r>
              <a:rPr lang="zh-CN" altLang="en-US" sz="2000" dirty="0"/>
              <a:t>内核当作神经元，内存作为</a:t>
            </a:r>
            <a:r>
              <a:rPr lang="zh-CN" altLang="en-US" sz="2000" dirty="0" smtClean="0"/>
              <a:t>突触，完全集成；但需在元器件层面创新，用忆阻器提高存储密度，集成芯片，达到人脑规模</a:t>
            </a:r>
            <a:endParaRPr lang="en-US" altLang="zh-CN" sz="2000" dirty="0" smtClean="0"/>
          </a:p>
          <a:p>
            <a:pPr>
              <a:lnSpc>
                <a:spcPct val="120000"/>
              </a:lnSpc>
            </a:pPr>
            <a:r>
              <a:rPr lang="zh-CN" altLang="en-US" sz="2000" dirty="0"/>
              <a:t>但</a:t>
            </a:r>
            <a:r>
              <a:rPr lang="zh-CN" altLang="en-US" sz="2000" dirty="0" smtClean="0"/>
              <a:t>类</a:t>
            </a:r>
            <a:r>
              <a:rPr lang="zh-CN" altLang="en-US" sz="2000" dirty="0"/>
              <a:t>脑</a:t>
            </a:r>
            <a:r>
              <a:rPr lang="zh-CN" altLang="en-US" sz="2000" dirty="0" smtClean="0"/>
              <a:t>芯片计算</a:t>
            </a:r>
            <a:r>
              <a:rPr lang="zh-CN" altLang="en-US" sz="2000" dirty="0"/>
              <a:t>与</a:t>
            </a:r>
            <a:r>
              <a:rPr lang="zh-CN" altLang="en-US" sz="2000" dirty="0" smtClean="0"/>
              <a:t>存储局部上仍分离，仍存在存储壁垒和能效问题。具有</a:t>
            </a:r>
            <a:r>
              <a:rPr lang="en-US" altLang="zh-CN" sz="2000" dirty="0" smtClean="0"/>
              <a:t>3D</a:t>
            </a:r>
            <a:r>
              <a:rPr lang="zh-CN" altLang="en-US" sz="2000" dirty="0" smtClean="0"/>
              <a:t>堆叠</a:t>
            </a:r>
            <a:r>
              <a:rPr lang="zh-CN" altLang="en-US" sz="2000" dirty="0"/>
              <a:t>能力</a:t>
            </a:r>
            <a:r>
              <a:rPr lang="zh-CN" altLang="en-US" sz="2000" dirty="0" smtClean="0"/>
              <a:t>的</a:t>
            </a:r>
            <a:r>
              <a:rPr lang="en-US" altLang="zh-CN" sz="2000" dirty="0" smtClean="0"/>
              <a:t>NVM</a:t>
            </a:r>
            <a:r>
              <a:rPr lang="zh-CN" altLang="en-US" sz="2000" dirty="0" smtClean="0"/>
              <a:t>存算一体技术才是真正有意义的非冯架构</a:t>
            </a:r>
            <a:endParaRPr lang="en-US" altLang="zh-CN" sz="2000" dirty="0"/>
          </a:p>
        </p:txBody>
      </p:sp>
      <p:sp>
        <p:nvSpPr>
          <p:cNvPr id="6" name="灯片编号占位符 5"/>
          <p:cNvSpPr>
            <a:spLocks noGrp="1"/>
          </p:cNvSpPr>
          <p:nvPr>
            <p:ph type="sldNum" sz="quarter" idx="12"/>
          </p:nvPr>
        </p:nvSpPr>
        <p:spPr>
          <a:xfrm>
            <a:off x="6553200" y="4904185"/>
            <a:ext cx="2133600" cy="273844"/>
          </a:xfrm>
        </p:spPr>
        <p:txBody>
          <a:bodyPr/>
          <a:lstStyle/>
          <a:p>
            <a:fld id="{B5B5BF9F-75C6-42BD-8363-2F606FE0B601}" type="slidenum">
              <a:rPr lang="zh-CN" altLang="en-US" smtClean="0"/>
              <a:t>16</a:t>
            </a:fld>
            <a:endParaRPr lang="zh-CN" altLang="en-US" dirty="0"/>
          </a:p>
        </p:txBody>
      </p:sp>
      <p:sp>
        <p:nvSpPr>
          <p:cNvPr id="7" name="日期占位符 6"/>
          <p:cNvSpPr>
            <a:spLocks noGrp="1"/>
          </p:cNvSpPr>
          <p:nvPr>
            <p:ph type="dt" sz="half" idx="10"/>
          </p:nvPr>
        </p:nvSpPr>
        <p:spPr>
          <a:xfrm>
            <a:off x="328637" y="4914738"/>
            <a:ext cx="2133600" cy="273844"/>
          </a:xfrm>
        </p:spPr>
        <p:txBody>
          <a:bodyPr/>
          <a:lstStyle/>
          <a:p>
            <a:fld id="{B2F08A90-2D5E-440C-A489-19E92C39EB3E}" type="datetime1">
              <a:rPr lang="zh-CN" altLang="en-US" smtClean="0"/>
              <a:t>2020/12/3</a:t>
            </a:fld>
            <a:endParaRPr lang="zh-CN" altLang="en-US" dirty="0"/>
          </a:p>
        </p:txBody>
      </p:sp>
    </p:spTree>
    <p:extLst>
      <p:ext uri="{BB962C8B-B14F-4D97-AF65-F5344CB8AC3E}">
        <p14:creationId xmlns:p14="http://schemas.microsoft.com/office/powerpoint/2010/main" val="523930543"/>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68"/>
                                        </p:tgtEl>
                                        <p:attrNameLst>
                                          <p:attrName>style.visibility</p:attrName>
                                        </p:attrNameLst>
                                      </p:cBhvr>
                                      <p:to>
                                        <p:strVal val="visible"/>
                                      </p:to>
                                    </p:set>
                                    <p:animEffect transition="in" filter="wipe(left)">
                                      <p:cBhvr>
                                        <p:cTn id="7" dur="300"/>
                                        <p:tgtEl>
                                          <p:spTgt spid="68"/>
                                        </p:tgtEl>
                                      </p:cBhvr>
                                    </p:animEffect>
                                  </p:childTnLst>
                                </p:cTn>
                              </p:par>
                            </p:childTnLst>
                          </p:cTn>
                        </p:par>
                        <p:par>
                          <p:cTn id="8" fill="hold">
                            <p:stCondLst>
                              <p:cond delay="300"/>
                            </p:stCondLst>
                            <p:childTnLst>
                              <p:par>
                                <p:cTn id="9" presetID="22" presetClass="entr" presetSubtype="4" fill="hold" grpId="0" nodeType="afterEffect">
                                  <p:stCondLst>
                                    <p:cond delay="0"/>
                                  </p:stCondLst>
                                  <p:childTnLst>
                                    <p:set>
                                      <p:cBhvr>
                                        <p:cTn id="10" dur="1" fill="hold">
                                          <p:stCondLst>
                                            <p:cond delay="0"/>
                                          </p:stCondLst>
                                        </p:cTn>
                                        <p:tgtEl>
                                          <p:spTgt spid="69"/>
                                        </p:tgtEl>
                                        <p:attrNameLst>
                                          <p:attrName>style.visibility</p:attrName>
                                        </p:attrNameLst>
                                      </p:cBhvr>
                                      <p:to>
                                        <p:strVal val="visible"/>
                                      </p:to>
                                    </p:set>
                                    <p:animEffect transition="in" filter="wipe(down)">
                                      <p:cBhvr>
                                        <p:cTn id="11" dur="300"/>
                                        <p:tgtEl>
                                          <p:spTgt spid="69"/>
                                        </p:tgtEl>
                                      </p:cBhvr>
                                    </p:animEffect>
                                  </p:childTnLst>
                                </p:cTn>
                              </p:par>
                            </p:childTnLst>
                          </p:cTn>
                        </p:par>
                        <p:par>
                          <p:cTn id="12" fill="hold">
                            <p:stCondLst>
                              <p:cond delay="600"/>
                            </p:stCondLst>
                            <p:childTnLst>
                              <p:par>
                                <p:cTn id="13" presetID="12" presetClass="entr" presetSubtype="8" fill="hold" grpId="0" nodeType="afterEffect">
                                  <p:stCondLst>
                                    <p:cond delay="0"/>
                                  </p:stCondLst>
                                  <p:childTnLst>
                                    <p:set>
                                      <p:cBhvr>
                                        <p:cTn id="14" dur="1" fill="hold">
                                          <p:stCondLst>
                                            <p:cond delay="0"/>
                                          </p:stCondLst>
                                        </p:cTn>
                                        <p:tgtEl>
                                          <p:spTgt spid="70"/>
                                        </p:tgtEl>
                                        <p:attrNameLst>
                                          <p:attrName>style.visibility</p:attrName>
                                        </p:attrNameLst>
                                      </p:cBhvr>
                                      <p:to>
                                        <p:strVal val="visible"/>
                                      </p:to>
                                    </p:set>
                                    <p:anim calcmode="lin" valueType="num">
                                      <p:cBhvr additive="base">
                                        <p:cTn id="15" dur="500"/>
                                        <p:tgtEl>
                                          <p:spTgt spid="70"/>
                                        </p:tgtEl>
                                        <p:attrNameLst>
                                          <p:attrName>ppt_x</p:attrName>
                                        </p:attrNameLst>
                                      </p:cBhvr>
                                      <p:tavLst>
                                        <p:tav tm="0">
                                          <p:val>
                                            <p:strVal val="#ppt_x-#ppt_w*1.125000"/>
                                          </p:val>
                                        </p:tav>
                                        <p:tav tm="100000">
                                          <p:val>
                                            <p:strVal val="#ppt_x"/>
                                          </p:val>
                                        </p:tav>
                                      </p:tavLst>
                                    </p:anim>
                                    <p:animEffect transition="in" filter="wipe(right)">
                                      <p:cBhvr>
                                        <p:cTn id="16" dur="500"/>
                                        <p:tgtEl>
                                          <p:spTgt spid="70"/>
                                        </p:tgtEl>
                                      </p:cBhvr>
                                    </p:animEffect>
                                  </p:childTnLst>
                                </p:cTn>
                              </p:par>
                              <p:par>
                                <p:cTn id="17" presetID="12" presetClass="entr" presetSubtype="8" fill="hold" nodeType="withEffect">
                                  <p:stCondLst>
                                    <p:cond delay="0"/>
                                  </p:stCondLst>
                                  <p:childTnLst>
                                    <p:set>
                                      <p:cBhvr>
                                        <p:cTn id="18" dur="1" fill="hold">
                                          <p:stCondLst>
                                            <p:cond delay="0"/>
                                          </p:stCondLst>
                                        </p:cTn>
                                        <p:tgtEl>
                                          <p:spTgt spid="72"/>
                                        </p:tgtEl>
                                        <p:attrNameLst>
                                          <p:attrName>style.visibility</p:attrName>
                                        </p:attrNameLst>
                                      </p:cBhvr>
                                      <p:to>
                                        <p:strVal val="visible"/>
                                      </p:to>
                                    </p:set>
                                    <p:anim calcmode="lin" valueType="num">
                                      <p:cBhvr additive="base">
                                        <p:cTn id="19" dur="500"/>
                                        <p:tgtEl>
                                          <p:spTgt spid="72"/>
                                        </p:tgtEl>
                                        <p:attrNameLst>
                                          <p:attrName>ppt_x</p:attrName>
                                        </p:attrNameLst>
                                      </p:cBhvr>
                                      <p:tavLst>
                                        <p:tav tm="0">
                                          <p:val>
                                            <p:strVal val="#ppt_x-#ppt_w*1.125000"/>
                                          </p:val>
                                        </p:tav>
                                        <p:tav tm="100000">
                                          <p:val>
                                            <p:strVal val="#ppt_x"/>
                                          </p:val>
                                        </p:tav>
                                      </p:tavLst>
                                    </p:anim>
                                    <p:animEffect transition="in" filter="wipe(right)">
                                      <p:cBhvr>
                                        <p:cTn id="20"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animBg="1"/>
      <p:bldP spid="7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0" y="0"/>
            <a:ext cx="9144000" cy="18796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TextBox 93"/>
          <p:cNvSpPr txBox="1"/>
          <p:nvPr/>
        </p:nvSpPr>
        <p:spPr>
          <a:xfrm>
            <a:off x="3233640" y="2139442"/>
            <a:ext cx="1980029" cy="584775"/>
          </a:xfrm>
          <a:prstGeom prst="rect">
            <a:avLst/>
          </a:prstGeom>
          <a:noFill/>
        </p:spPr>
        <p:txBody>
          <a:bodyPr wrap="none" rtlCol="0">
            <a:spAutoFit/>
          </a:bodyPr>
          <a:lstStyle/>
          <a:p>
            <a:r>
              <a:rPr lang="zh-CN" altLang="en-US" sz="3200" b="1" spc="300" dirty="0" smtClean="0">
                <a:solidFill>
                  <a:srgbClr val="C00000"/>
                </a:solidFill>
                <a:latin typeface="微软雅黑" pitchFamily="34" charset="-122"/>
                <a:ea typeface="微软雅黑" pitchFamily="34" charset="-122"/>
              </a:rPr>
              <a:t>研究结论</a:t>
            </a:r>
            <a:endParaRPr lang="zh-CN" altLang="en-US" sz="3200" b="1" spc="300" dirty="0">
              <a:solidFill>
                <a:srgbClr val="C00000"/>
              </a:solidFill>
              <a:latin typeface="微软雅黑" pitchFamily="34" charset="-122"/>
              <a:ea typeface="微软雅黑" pitchFamily="34" charset="-122"/>
            </a:endParaRPr>
          </a:p>
        </p:txBody>
      </p:sp>
      <p:grpSp>
        <p:nvGrpSpPr>
          <p:cNvPr id="6" name="组合 5"/>
          <p:cNvGrpSpPr/>
          <p:nvPr/>
        </p:nvGrpSpPr>
        <p:grpSpPr>
          <a:xfrm>
            <a:off x="727882" y="289247"/>
            <a:ext cx="1301106" cy="1301106"/>
            <a:chOff x="2683251" y="1980687"/>
            <a:chExt cx="1301106" cy="1301106"/>
          </a:xfrm>
          <a:solidFill>
            <a:schemeClr val="bg1"/>
          </a:solidFill>
          <a:effectLst>
            <a:outerShdw blurRad="254000" dist="254000" dir="8100000" algn="tr" rotWithShape="0">
              <a:prstClr val="black">
                <a:alpha val="50000"/>
              </a:prstClr>
            </a:outerShdw>
          </a:effectLst>
        </p:grpSpPr>
        <p:sp>
          <p:nvSpPr>
            <p:cNvPr id="88" name="椭圆 87"/>
            <p:cNvSpPr/>
            <p:nvPr/>
          </p:nvSpPr>
          <p:spPr>
            <a:xfrm>
              <a:off x="2683251" y="1980687"/>
              <a:ext cx="1301106" cy="130110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TextBox 107"/>
            <p:cNvSpPr txBox="1"/>
            <p:nvPr/>
          </p:nvSpPr>
          <p:spPr>
            <a:xfrm>
              <a:off x="3002623" y="2185262"/>
              <a:ext cx="662361" cy="830997"/>
            </a:xfrm>
            <a:prstGeom prst="rect">
              <a:avLst/>
            </a:prstGeom>
            <a:grpFill/>
          </p:spPr>
          <p:txBody>
            <a:bodyPr wrap="none" rtlCol="0">
              <a:spAutoFit/>
            </a:bodyPr>
            <a:lstStyle/>
            <a:p>
              <a:r>
                <a:rPr lang="en-US" altLang="zh-CN" sz="4800" dirty="0" smtClean="0">
                  <a:solidFill>
                    <a:srgbClr val="C00000"/>
                  </a:solidFill>
                  <a:latin typeface="Watford DB" pitchFamily="2" charset="0"/>
                  <a:ea typeface="造字工房劲黑（非商用）常规体" pitchFamily="50" charset="-122"/>
                </a:rPr>
                <a:t>4</a:t>
              </a:r>
              <a:endParaRPr lang="zh-CN" altLang="en-US" sz="4800" dirty="0">
                <a:solidFill>
                  <a:srgbClr val="C00000"/>
                </a:solidFill>
                <a:latin typeface="Watford DB" pitchFamily="2" charset="0"/>
                <a:ea typeface="造字工房劲黑（非商用）常规体" pitchFamily="50" charset="-122"/>
              </a:endParaRPr>
            </a:p>
          </p:txBody>
        </p:sp>
      </p:grpSp>
      <p:sp>
        <p:nvSpPr>
          <p:cNvPr id="4" name="日期占位符 3"/>
          <p:cNvSpPr>
            <a:spLocks noGrp="1"/>
          </p:cNvSpPr>
          <p:nvPr>
            <p:ph type="dt" sz="half" idx="10"/>
          </p:nvPr>
        </p:nvSpPr>
        <p:spPr/>
        <p:txBody>
          <a:bodyPr/>
          <a:lstStyle/>
          <a:p>
            <a:fld id="{EF79C0B3-C008-4E6F-9DF6-64C12C327884}" type="datetime1">
              <a:rPr lang="zh-CN" altLang="en-US" smtClean="0"/>
              <a:t>2020/12/3</a:t>
            </a:fld>
            <a:endParaRPr lang="zh-CN" altLang="en-US"/>
          </a:p>
        </p:txBody>
      </p:sp>
      <p:sp>
        <p:nvSpPr>
          <p:cNvPr id="5" name="灯片编号占位符 4"/>
          <p:cNvSpPr>
            <a:spLocks noGrp="1"/>
          </p:cNvSpPr>
          <p:nvPr>
            <p:ph type="sldNum" sz="quarter" idx="12"/>
          </p:nvPr>
        </p:nvSpPr>
        <p:spPr/>
        <p:txBody>
          <a:bodyPr/>
          <a:lstStyle/>
          <a:p>
            <a:fld id="{B5B5BF9F-75C6-42BD-8363-2F606FE0B601}" type="slidenum">
              <a:rPr lang="zh-CN" altLang="en-US" smtClean="0"/>
              <a:t>17</a:t>
            </a:fld>
            <a:endParaRPr lang="zh-CN" altLang="en-US"/>
          </a:p>
        </p:txBody>
      </p:sp>
    </p:spTree>
    <p:custDataLst>
      <p:tags r:id="rId1"/>
    </p:custDataLst>
    <p:extLst>
      <p:ext uri="{BB962C8B-B14F-4D97-AF65-F5344CB8AC3E}">
        <p14:creationId xmlns:p14="http://schemas.microsoft.com/office/powerpoint/2010/main" val="4184080955"/>
      </p:ext>
    </p:extLst>
  </p:cSld>
  <p:clrMapOvr>
    <a:masterClrMapping/>
  </p:clrMapOvr>
  <mc:AlternateContent xmlns:mc="http://schemas.openxmlformats.org/markup-compatibility/2006" xmlns:p14="http://schemas.microsoft.com/office/powerpoint/2010/main">
    <mc:Choice Requires="p14">
      <p:transition spd="slow" p14:dur="2500" advClick="0" advTm="0">
        <p:checker/>
      </p:transition>
    </mc:Choice>
    <mc:Fallback xmlns="">
      <p:transition spd="slow" advClick="0" advTm="0">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randombar(horizontal)">
                                      <p:cBhvr>
                                        <p:cTn id="7" dur="500"/>
                                        <p:tgtEl>
                                          <p:spTgt spid="16"/>
                                        </p:tgtEl>
                                      </p:cBhvr>
                                    </p:animEffect>
                                  </p:childTnLst>
                                </p:cTn>
                              </p:par>
                            </p:childTnLst>
                          </p:cTn>
                        </p:par>
                        <p:par>
                          <p:cTn id="8" fill="hold">
                            <p:stCondLst>
                              <p:cond delay="500"/>
                            </p:stCondLst>
                            <p:childTnLst>
                              <p:par>
                                <p:cTn id="9" presetID="12" presetClass="entr" presetSubtype="2"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p:tgtEl>
                                          <p:spTgt spid="6"/>
                                        </p:tgtEl>
                                        <p:attrNameLst>
                                          <p:attrName>ppt_x</p:attrName>
                                        </p:attrNameLst>
                                      </p:cBhvr>
                                      <p:tavLst>
                                        <p:tav tm="0">
                                          <p:val>
                                            <p:strVal val="#ppt_x+#ppt_w*1.125000"/>
                                          </p:val>
                                        </p:tav>
                                        <p:tav tm="100000">
                                          <p:val>
                                            <p:strVal val="#ppt_x"/>
                                          </p:val>
                                        </p:tav>
                                      </p:tavLst>
                                    </p:anim>
                                    <p:animEffect transition="in" filter="wipe(left)">
                                      <p:cBhvr>
                                        <p:cTn id="12" dur="500"/>
                                        <p:tgtEl>
                                          <p:spTgt spid="6"/>
                                        </p:tgtEl>
                                      </p:cBhvr>
                                    </p:animEffect>
                                  </p:childTnLst>
                                </p:cTn>
                              </p:par>
                              <p:par>
                                <p:cTn id="13" presetID="12" presetClass="entr" presetSubtype="8" fill="hold" grpId="0" nodeType="withEffect">
                                  <p:stCondLst>
                                    <p:cond delay="0"/>
                                  </p:stCondLst>
                                  <p:childTnLst>
                                    <p:set>
                                      <p:cBhvr>
                                        <p:cTn id="14" dur="1" fill="hold">
                                          <p:stCondLst>
                                            <p:cond delay="0"/>
                                          </p:stCondLst>
                                        </p:cTn>
                                        <p:tgtEl>
                                          <p:spTgt spid="94"/>
                                        </p:tgtEl>
                                        <p:attrNameLst>
                                          <p:attrName>style.visibility</p:attrName>
                                        </p:attrNameLst>
                                      </p:cBhvr>
                                      <p:to>
                                        <p:strVal val="visible"/>
                                      </p:to>
                                    </p:set>
                                    <p:anim calcmode="lin" valueType="num">
                                      <p:cBhvr additive="base">
                                        <p:cTn id="15" dur="500"/>
                                        <p:tgtEl>
                                          <p:spTgt spid="94"/>
                                        </p:tgtEl>
                                        <p:attrNameLst>
                                          <p:attrName>ppt_x</p:attrName>
                                        </p:attrNameLst>
                                      </p:cBhvr>
                                      <p:tavLst>
                                        <p:tav tm="0">
                                          <p:val>
                                            <p:strVal val="#ppt_x-#ppt_w*1.125000"/>
                                          </p:val>
                                        </p:tav>
                                        <p:tav tm="100000">
                                          <p:val>
                                            <p:strVal val="#ppt_x"/>
                                          </p:val>
                                        </p:tav>
                                      </p:tavLst>
                                    </p:anim>
                                    <p:animEffect transition="in" filter="wipe(right)">
                                      <p:cBhvr>
                                        <p:cTn id="16" dur="500"/>
                                        <p:tgtEl>
                                          <p:spTgt spid="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9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Oval 22"/>
          <p:cNvSpPr>
            <a:spLocks noChangeArrowheads="1"/>
          </p:cNvSpPr>
          <p:nvPr/>
        </p:nvSpPr>
        <p:spPr bwMode="auto">
          <a:xfrm>
            <a:off x="3571798" y="1212317"/>
            <a:ext cx="1024952" cy="1024292"/>
          </a:xfrm>
          <a:prstGeom prst="ellipse">
            <a:avLst/>
          </a:prstGeom>
          <a:solidFill>
            <a:schemeClr val="tx1">
              <a:lumMod val="95000"/>
              <a:lumOff val="5000"/>
            </a:schemeClr>
          </a:soli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solidFill>
                <a:schemeClr val="bg1"/>
              </a:solidFill>
              <a:latin typeface="+mj-ea"/>
              <a:ea typeface="+mj-ea"/>
            </a:endParaRPr>
          </a:p>
        </p:txBody>
      </p:sp>
      <p:sp>
        <p:nvSpPr>
          <p:cNvPr id="56" name="Line 23"/>
          <p:cNvSpPr>
            <a:spLocks noChangeShapeType="1"/>
          </p:cNvSpPr>
          <p:nvPr/>
        </p:nvSpPr>
        <p:spPr bwMode="auto">
          <a:xfrm flipH="1">
            <a:off x="1083762" y="1725759"/>
            <a:ext cx="2488036" cy="0"/>
          </a:xfrm>
          <a:prstGeom prst="line">
            <a:avLst/>
          </a:prstGeom>
          <a:noFill/>
          <a:ln w="5" cap="flat">
            <a:solidFill>
              <a:schemeClr val="tx1"/>
            </a:solidFill>
            <a:prstDash val="dash"/>
            <a:miter lim="800000"/>
            <a:headEnd type="none" w="med" len="med"/>
            <a:tailEnd type="arrow" w="med" len="med"/>
          </a:ln>
          <a:extLst>
            <a:ext uri="{909E8E84-426E-40DD-AFC4-6F175D3DCCD1}">
              <a14:hiddenFill xmlns:a14="http://schemas.microsoft.com/office/drawing/2010/main">
                <a:noFill/>
              </a14:hiddenFill>
            </a:ext>
          </a:extLst>
        </p:spPr>
        <p:txBody>
          <a:bodyPr vert="horz" wrap="square" lIns="75493" tIns="37746" rIns="75493" bIns="37746" numCol="1" anchor="t" anchorCtr="0" compatLnSpc="1">
            <a:prstTxWarp prst="textNoShape">
              <a:avLst/>
            </a:prstTxWarp>
          </a:bodyPr>
          <a:lstStyle/>
          <a:p>
            <a:endParaRPr lang="zh-CN" altLang="en-US"/>
          </a:p>
        </p:txBody>
      </p:sp>
      <p:sp>
        <p:nvSpPr>
          <p:cNvPr id="60" name="Freeform 27"/>
          <p:cNvSpPr>
            <a:spLocks/>
          </p:cNvSpPr>
          <p:nvPr/>
        </p:nvSpPr>
        <p:spPr bwMode="auto">
          <a:xfrm>
            <a:off x="2905838" y="1806147"/>
            <a:ext cx="1370938" cy="1164321"/>
          </a:xfrm>
          <a:custGeom>
            <a:avLst/>
            <a:gdLst>
              <a:gd name="T0" fmla="*/ 172 w 223"/>
              <a:gd name="T1" fmla="*/ 172 h 190"/>
              <a:gd name="T2" fmla="*/ 50 w 223"/>
              <a:gd name="T3" fmla="*/ 122 h 190"/>
              <a:gd name="T4" fmla="*/ 0 w 223"/>
              <a:gd name="T5" fmla="*/ 0 h 190"/>
              <a:gd name="T6" fmla="*/ 22 w 223"/>
              <a:gd name="T7" fmla="*/ 0 h 190"/>
              <a:gd name="T8" fmla="*/ 66 w 223"/>
              <a:gd name="T9" fmla="*/ 106 h 190"/>
              <a:gd name="T10" fmla="*/ 172 w 223"/>
              <a:gd name="T11" fmla="*/ 150 h 190"/>
              <a:gd name="T12" fmla="*/ 172 w 223"/>
              <a:gd name="T13" fmla="*/ 132 h 190"/>
              <a:gd name="T14" fmla="*/ 223 w 223"/>
              <a:gd name="T15" fmla="*/ 163 h 190"/>
              <a:gd name="T16" fmla="*/ 172 w 223"/>
              <a:gd name="T17" fmla="*/ 190 h 190"/>
              <a:gd name="T18" fmla="*/ 172 w 223"/>
              <a:gd name="T19" fmla="*/ 172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3" h="190">
                <a:moveTo>
                  <a:pt x="172" y="172"/>
                </a:moveTo>
                <a:cubicBezTo>
                  <a:pt x="124" y="172"/>
                  <a:pt x="81" y="153"/>
                  <a:pt x="50" y="122"/>
                </a:cubicBezTo>
                <a:cubicBezTo>
                  <a:pt x="19" y="91"/>
                  <a:pt x="0" y="48"/>
                  <a:pt x="0" y="0"/>
                </a:cubicBezTo>
                <a:cubicBezTo>
                  <a:pt x="22" y="0"/>
                  <a:pt x="22" y="0"/>
                  <a:pt x="22" y="0"/>
                </a:cubicBezTo>
                <a:cubicBezTo>
                  <a:pt x="22" y="41"/>
                  <a:pt x="39" y="79"/>
                  <a:pt x="66" y="106"/>
                </a:cubicBezTo>
                <a:cubicBezTo>
                  <a:pt x="93" y="133"/>
                  <a:pt x="131" y="150"/>
                  <a:pt x="172" y="150"/>
                </a:cubicBezTo>
                <a:cubicBezTo>
                  <a:pt x="172" y="132"/>
                  <a:pt x="172" y="132"/>
                  <a:pt x="172" y="132"/>
                </a:cubicBezTo>
                <a:cubicBezTo>
                  <a:pt x="223" y="163"/>
                  <a:pt x="223" y="163"/>
                  <a:pt x="223" y="163"/>
                </a:cubicBezTo>
                <a:cubicBezTo>
                  <a:pt x="172" y="190"/>
                  <a:pt x="172" y="190"/>
                  <a:pt x="172" y="190"/>
                </a:cubicBezTo>
                <a:lnTo>
                  <a:pt x="172" y="172"/>
                </a:lnTo>
                <a:close/>
              </a:path>
            </a:pathLst>
          </a:custGeom>
          <a:solidFill>
            <a:srgbClr val="C00000"/>
          </a:soli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mj-ea"/>
              <a:ea typeface="+mj-ea"/>
            </a:endParaRPr>
          </a:p>
        </p:txBody>
      </p:sp>
      <p:sp>
        <p:nvSpPr>
          <p:cNvPr id="61" name="Freeform 28"/>
          <p:cNvSpPr>
            <a:spLocks/>
          </p:cNvSpPr>
          <p:nvPr/>
        </p:nvSpPr>
        <p:spPr bwMode="auto">
          <a:xfrm>
            <a:off x="2211265" y="1806147"/>
            <a:ext cx="2065512" cy="1856690"/>
          </a:xfrm>
          <a:custGeom>
            <a:avLst/>
            <a:gdLst>
              <a:gd name="T0" fmla="*/ 285 w 336"/>
              <a:gd name="T1" fmla="*/ 285 h 303"/>
              <a:gd name="T2" fmla="*/ 84 w 336"/>
              <a:gd name="T3" fmla="*/ 202 h 303"/>
              <a:gd name="T4" fmla="*/ 0 w 336"/>
              <a:gd name="T5" fmla="*/ 0 h 303"/>
              <a:gd name="T6" fmla="*/ 23 w 336"/>
              <a:gd name="T7" fmla="*/ 0 h 303"/>
              <a:gd name="T8" fmla="*/ 100 w 336"/>
              <a:gd name="T9" fmla="*/ 186 h 303"/>
              <a:gd name="T10" fmla="*/ 285 w 336"/>
              <a:gd name="T11" fmla="*/ 262 h 303"/>
              <a:gd name="T12" fmla="*/ 285 w 336"/>
              <a:gd name="T13" fmla="*/ 245 h 303"/>
              <a:gd name="T14" fmla="*/ 336 w 336"/>
              <a:gd name="T15" fmla="*/ 275 h 303"/>
              <a:gd name="T16" fmla="*/ 285 w 336"/>
              <a:gd name="T17" fmla="*/ 303 h 303"/>
              <a:gd name="T18" fmla="*/ 285 w 336"/>
              <a:gd name="T19" fmla="*/ 285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6" h="303">
                <a:moveTo>
                  <a:pt x="285" y="285"/>
                </a:moveTo>
                <a:cubicBezTo>
                  <a:pt x="206" y="285"/>
                  <a:pt x="135" y="253"/>
                  <a:pt x="84" y="202"/>
                </a:cubicBezTo>
                <a:cubicBezTo>
                  <a:pt x="32" y="150"/>
                  <a:pt x="0" y="79"/>
                  <a:pt x="0" y="0"/>
                </a:cubicBezTo>
                <a:cubicBezTo>
                  <a:pt x="23" y="0"/>
                  <a:pt x="23" y="0"/>
                  <a:pt x="23" y="0"/>
                </a:cubicBezTo>
                <a:cubicBezTo>
                  <a:pt x="23" y="72"/>
                  <a:pt x="52" y="138"/>
                  <a:pt x="100" y="186"/>
                </a:cubicBezTo>
                <a:cubicBezTo>
                  <a:pt x="147" y="233"/>
                  <a:pt x="213" y="262"/>
                  <a:pt x="285" y="262"/>
                </a:cubicBezTo>
                <a:cubicBezTo>
                  <a:pt x="285" y="245"/>
                  <a:pt x="285" y="245"/>
                  <a:pt x="285" y="245"/>
                </a:cubicBezTo>
                <a:cubicBezTo>
                  <a:pt x="336" y="275"/>
                  <a:pt x="336" y="275"/>
                  <a:pt x="336" y="275"/>
                </a:cubicBezTo>
                <a:cubicBezTo>
                  <a:pt x="285" y="303"/>
                  <a:pt x="285" y="303"/>
                  <a:pt x="285" y="303"/>
                </a:cubicBezTo>
                <a:lnTo>
                  <a:pt x="285" y="285"/>
                </a:lnTo>
                <a:close/>
              </a:path>
            </a:pathLst>
          </a:custGeom>
          <a:solidFill>
            <a:srgbClr val="C00000"/>
          </a:soli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mj-ea"/>
              <a:ea typeface="+mj-ea"/>
            </a:endParaRPr>
          </a:p>
        </p:txBody>
      </p:sp>
      <p:sp>
        <p:nvSpPr>
          <p:cNvPr id="62" name="Freeform 29"/>
          <p:cNvSpPr>
            <a:spLocks/>
          </p:cNvSpPr>
          <p:nvPr/>
        </p:nvSpPr>
        <p:spPr bwMode="auto">
          <a:xfrm>
            <a:off x="1537503" y="1806147"/>
            <a:ext cx="2739275" cy="2530907"/>
          </a:xfrm>
          <a:custGeom>
            <a:avLst/>
            <a:gdLst>
              <a:gd name="T0" fmla="*/ 395 w 446"/>
              <a:gd name="T1" fmla="*/ 395 h 413"/>
              <a:gd name="T2" fmla="*/ 116 w 446"/>
              <a:gd name="T3" fmla="*/ 279 h 413"/>
              <a:gd name="T4" fmla="*/ 0 w 446"/>
              <a:gd name="T5" fmla="*/ 0 h 413"/>
              <a:gd name="T6" fmla="*/ 23 w 446"/>
              <a:gd name="T7" fmla="*/ 0 h 413"/>
              <a:gd name="T8" fmla="*/ 132 w 446"/>
              <a:gd name="T9" fmla="*/ 263 h 413"/>
              <a:gd name="T10" fmla="*/ 395 w 446"/>
              <a:gd name="T11" fmla="*/ 373 h 413"/>
              <a:gd name="T12" fmla="*/ 395 w 446"/>
              <a:gd name="T13" fmla="*/ 355 h 413"/>
              <a:gd name="T14" fmla="*/ 446 w 446"/>
              <a:gd name="T15" fmla="*/ 385 h 413"/>
              <a:gd name="T16" fmla="*/ 395 w 446"/>
              <a:gd name="T17" fmla="*/ 413 h 413"/>
              <a:gd name="T18" fmla="*/ 395 w 446"/>
              <a:gd name="T19" fmla="*/ 395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6" h="413">
                <a:moveTo>
                  <a:pt x="395" y="395"/>
                </a:moveTo>
                <a:cubicBezTo>
                  <a:pt x="286" y="395"/>
                  <a:pt x="187" y="351"/>
                  <a:pt x="116" y="279"/>
                </a:cubicBezTo>
                <a:cubicBezTo>
                  <a:pt x="44" y="208"/>
                  <a:pt x="0" y="109"/>
                  <a:pt x="0" y="0"/>
                </a:cubicBezTo>
                <a:cubicBezTo>
                  <a:pt x="23" y="0"/>
                  <a:pt x="23" y="0"/>
                  <a:pt x="23" y="0"/>
                </a:cubicBezTo>
                <a:cubicBezTo>
                  <a:pt x="23" y="103"/>
                  <a:pt x="64" y="196"/>
                  <a:pt x="132" y="263"/>
                </a:cubicBezTo>
                <a:cubicBezTo>
                  <a:pt x="199" y="331"/>
                  <a:pt x="292" y="372"/>
                  <a:pt x="395" y="373"/>
                </a:cubicBezTo>
                <a:cubicBezTo>
                  <a:pt x="395" y="355"/>
                  <a:pt x="395" y="355"/>
                  <a:pt x="395" y="355"/>
                </a:cubicBezTo>
                <a:cubicBezTo>
                  <a:pt x="446" y="385"/>
                  <a:pt x="446" y="385"/>
                  <a:pt x="446" y="385"/>
                </a:cubicBezTo>
                <a:cubicBezTo>
                  <a:pt x="395" y="413"/>
                  <a:pt x="395" y="413"/>
                  <a:pt x="395" y="413"/>
                </a:cubicBezTo>
                <a:lnTo>
                  <a:pt x="395" y="395"/>
                </a:lnTo>
                <a:close/>
              </a:path>
            </a:pathLst>
          </a:custGeom>
          <a:solidFill>
            <a:srgbClr val="C00000"/>
          </a:soli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mj-ea"/>
              <a:ea typeface="+mj-ea"/>
            </a:endParaRPr>
          </a:p>
        </p:txBody>
      </p:sp>
      <p:sp>
        <p:nvSpPr>
          <p:cNvPr id="3" name="矩形 2"/>
          <p:cNvSpPr/>
          <p:nvPr/>
        </p:nvSpPr>
        <p:spPr>
          <a:xfrm>
            <a:off x="4435449" y="2148762"/>
            <a:ext cx="4572000" cy="830997"/>
          </a:xfrm>
          <a:prstGeom prst="rect">
            <a:avLst/>
          </a:prstGeom>
        </p:spPr>
        <p:txBody>
          <a:bodyPr>
            <a:spAutoFit/>
          </a:bodyPr>
          <a:lstStyle/>
          <a:p>
            <a:r>
              <a:rPr lang="zh-CN" altLang="en-US" sz="1600" dirty="0">
                <a:latin typeface="+mj-ea"/>
              </a:rPr>
              <a:t>存算一体非冯体系结构设计的芯片既能作为高能效、低成本和长待机的端侧智能芯片解决通往智能万物互联时代的核心挑战</a:t>
            </a:r>
            <a:endParaRPr lang="en-US" altLang="zh-CN" sz="1600" dirty="0">
              <a:latin typeface="+mj-ea"/>
            </a:endParaRPr>
          </a:p>
        </p:txBody>
      </p:sp>
      <p:sp>
        <p:nvSpPr>
          <p:cNvPr id="73" name="矩形 72"/>
          <p:cNvSpPr/>
          <p:nvPr/>
        </p:nvSpPr>
        <p:spPr>
          <a:xfrm>
            <a:off x="4435449" y="3059100"/>
            <a:ext cx="4572000" cy="830997"/>
          </a:xfrm>
          <a:prstGeom prst="rect">
            <a:avLst/>
          </a:prstGeom>
        </p:spPr>
        <p:txBody>
          <a:bodyPr>
            <a:spAutoFit/>
          </a:bodyPr>
          <a:lstStyle/>
          <a:p>
            <a:r>
              <a:rPr lang="zh-CN" altLang="en-US" sz="1600" dirty="0">
                <a:latin typeface="+mj-ea"/>
              </a:rPr>
              <a:t>还能成为模拟高效生物信息处理的类脑</a:t>
            </a:r>
            <a:r>
              <a:rPr lang="en-US" altLang="zh-CN" sz="1600" dirty="0">
                <a:latin typeface="+mj-ea"/>
              </a:rPr>
              <a:t>AI</a:t>
            </a:r>
            <a:r>
              <a:rPr lang="zh-CN" altLang="en-US" sz="1600" dirty="0">
                <a:latin typeface="+mj-ea"/>
              </a:rPr>
              <a:t>芯片，推动强人工智能时代的到来，甚至可能会带来计算机体系结构的革命</a:t>
            </a:r>
            <a:endParaRPr lang="en-US" altLang="zh-CN" sz="1600" dirty="0">
              <a:latin typeface="+mj-ea"/>
            </a:endParaRPr>
          </a:p>
        </p:txBody>
      </p:sp>
      <p:sp>
        <p:nvSpPr>
          <p:cNvPr id="74" name="矩形 73"/>
          <p:cNvSpPr/>
          <p:nvPr/>
        </p:nvSpPr>
        <p:spPr>
          <a:xfrm>
            <a:off x="4435449" y="3969438"/>
            <a:ext cx="4572000" cy="1015663"/>
          </a:xfrm>
          <a:prstGeom prst="rect">
            <a:avLst/>
          </a:prstGeom>
        </p:spPr>
        <p:txBody>
          <a:bodyPr>
            <a:spAutoFit/>
          </a:bodyPr>
          <a:lstStyle/>
          <a:p>
            <a:r>
              <a:rPr lang="zh-CN" altLang="en-US" sz="1200" dirty="0">
                <a:latin typeface="+mj-ea"/>
              </a:rPr>
              <a:t>真正的存算一体技术中以基于忆阻器等非易失性存储器</a:t>
            </a:r>
            <a:r>
              <a:rPr lang="en-US" altLang="zh-CN" sz="1200" dirty="0">
                <a:latin typeface="+mj-ea"/>
              </a:rPr>
              <a:t>(NVM)</a:t>
            </a:r>
            <a:r>
              <a:rPr lang="zh-CN" altLang="en-US" sz="1200" dirty="0">
                <a:latin typeface="+mj-ea"/>
              </a:rPr>
              <a:t>的</a:t>
            </a:r>
            <a:r>
              <a:rPr lang="en-US" altLang="zh-CN" sz="1200" dirty="0">
                <a:latin typeface="+mj-ea"/>
              </a:rPr>
              <a:t>(</a:t>
            </a:r>
            <a:r>
              <a:rPr lang="zh-CN" altLang="en-US" sz="1200" dirty="0">
                <a:latin typeface="+mj-ea"/>
              </a:rPr>
              <a:t>感</a:t>
            </a:r>
            <a:r>
              <a:rPr lang="en-US" altLang="zh-CN" sz="1200" dirty="0">
                <a:latin typeface="+mj-ea"/>
              </a:rPr>
              <a:t>)</a:t>
            </a:r>
            <a:r>
              <a:rPr lang="zh-CN" altLang="en-US" sz="1200" dirty="0">
                <a:latin typeface="+mj-ea"/>
              </a:rPr>
              <a:t>存算一体最具潜力，其完全依靠电路理论所学的物理电气行为进行存内计算，省去了许多模数转换和存储过程，大幅提升了能效和算力，已经领先</a:t>
            </a:r>
            <a:r>
              <a:rPr lang="en-US" altLang="zh-CN" sz="1200" dirty="0">
                <a:latin typeface="+mj-ea"/>
              </a:rPr>
              <a:t>GPU</a:t>
            </a:r>
            <a:r>
              <a:rPr lang="zh-CN" altLang="en-US" sz="1200" dirty="0">
                <a:latin typeface="+mj-ea"/>
              </a:rPr>
              <a:t>等传统冯氏架构芯片几个数量级，在物联网和边缘计算领域具有广阔的应用</a:t>
            </a:r>
            <a:r>
              <a:rPr lang="zh-CN" altLang="en-US" sz="1200" dirty="0" smtClean="0">
                <a:latin typeface="+mj-ea"/>
              </a:rPr>
              <a:t>前景。</a:t>
            </a:r>
            <a:endParaRPr lang="en-US" altLang="zh-CN" sz="1200" dirty="0">
              <a:latin typeface="+mj-ea"/>
            </a:endParaRPr>
          </a:p>
        </p:txBody>
      </p:sp>
      <p:sp>
        <p:nvSpPr>
          <p:cNvPr id="57" name="Freeform 24"/>
          <p:cNvSpPr>
            <a:spLocks noEditPoints="1"/>
          </p:cNvSpPr>
          <p:nvPr/>
        </p:nvSpPr>
        <p:spPr bwMode="auto">
          <a:xfrm>
            <a:off x="2819993" y="1585731"/>
            <a:ext cx="288756" cy="287839"/>
          </a:xfrm>
          <a:custGeom>
            <a:avLst/>
            <a:gdLst>
              <a:gd name="T0" fmla="*/ 23 w 47"/>
              <a:gd name="T1" fmla="*/ 0 h 47"/>
              <a:gd name="T2" fmla="*/ 47 w 47"/>
              <a:gd name="T3" fmla="*/ 24 h 47"/>
              <a:gd name="T4" fmla="*/ 23 w 47"/>
              <a:gd name="T5" fmla="*/ 47 h 47"/>
              <a:gd name="T6" fmla="*/ 0 w 47"/>
              <a:gd name="T7" fmla="*/ 24 h 47"/>
              <a:gd name="T8" fmla="*/ 23 w 47"/>
              <a:gd name="T9" fmla="*/ 0 h 47"/>
              <a:gd name="T10" fmla="*/ 23 w 47"/>
              <a:gd name="T11" fmla="*/ 15 h 47"/>
              <a:gd name="T12" fmla="*/ 15 w 47"/>
              <a:gd name="T13" fmla="*/ 24 h 47"/>
              <a:gd name="T14" fmla="*/ 23 w 47"/>
              <a:gd name="T15" fmla="*/ 32 h 47"/>
              <a:gd name="T16" fmla="*/ 32 w 47"/>
              <a:gd name="T17" fmla="*/ 24 h 47"/>
              <a:gd name="T18" fmla="*/ 23 w 47"/>
              <a:gd name="T19" fmla="*/ 1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 h="47">
                <a:moveTo>
                  <a:pt x="23" y="0"/>
                </a:moveTo>
                <a:cubicBezTo>
                  <a:pt x="36" y="0"/>
                  <a:pt x="47" y="11"/>
                  <a:pt x="47" y="24"/>
                </a:cubicBezTo>
                <a:cubicBezTo>
                  <a:pt x="47" y="37"/>
                  <a:pt x="36" y="47"/>
                  <a:pt x="23" y="47"/>
                </a:cubicBezTo>
                <a:cubicBezTo>
                  <a:pt x="10" y="47"/>
                  <a:pt x="0" y="37"/>
                  <a:pt x="0" y="24"/>
                </a:cubicBezTo>
                <a:cubicBezTo>
                  <a:pt x="0" y="11"/>
                  <a:pt x="10" y="0"/>
                  <a:pt x="23" y="0"/>
                </a:cubicBezTo>
                <a:close/>
                <a:moveTo>
                  <a:pt x="23" y="15"/>
                </a:moveTo>
                <a:cubicBezTo>
                  <a:pt x="19" y="15"/>
                  <a:pt x="15" y="19"/>
                  <a:pt x="15" y="24"/>
                </a:cubicBezTo>
                <a:cubicBezTo>
                  <a:pt x="15" y="28"/>
                  <a:pt x="19" y="32"/>
                  <a:pt x="23" y="32"/>
                </a:cubicBezTo>
                <a:cubicBezTo>
                  <a:pt x="28" y="32"/>
                  <a:pt x="32" y="28"/>
                  <a:pt x="32" y="24"/>
                </a:cubicBezTo>
                <a:cubicBezTo>
                  <a:pt x="32" y="19"/>
                  <a:pt x="28" y="15"/>
                  <a:pt x="23" y="15"/>
                </a:cubicBezTo>
                <a:close/>
              </a:path>
            </a:pathLst>
          </a:custGeom>
          <a:solidFill>
            <a:srgbClr val="C00000"/>
          </a:soli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mj-ea"/>
              <a:ea typeface="+mj-ea"/>
            </a:endParaRPr>
          </a:p>
        </p:txBody>
      </p:sp>
      <p:sp>
        <p:nvSpPr>
          <p:cNvPr id="58" name="Freeform 25"/>
          <p:cNvSpPr>
            <a:spLocks noEditPoints="1"/>
          </p:cNvSpPr>
          <p:nvPr/>
        </p:nvSpPr>
        <p:spPr bwMode="auto">
          <a:xfrm>
            <a:off x="2143629" y="1585731"/>
            <a:ext cx="291357" cy="287839"/>
          </a:xfrm>
          <a:custGeom>
            <a:avLst/>
            <a:gdLst>
              <a:gd name="T0" fmla="*/ 24 w 47"/>
              <a:gd name="T1" fmla="*/ 0 h 47"/>
              <a:gd name="T2" fmla="*/ 47 w 47"/>
              <a:gd name="T3" fmla="*/ 24 h 47"/>
              <a:gd name="T4" fmla="*/ 24 w 47"/>
              <a:gd name="T5" fmla="*/ 47 h 47"/>
              <a:gd name="T6" fmla="*/ 0 w 47"/>
              <a:gd name="T7" fmla="*/ 24 h 47"/>
              <a:gd name="T8" fmla="*/ 24 w 47"/>
              <a:gd name="T9" fmla="*/ 0 h 47"/>
              <a:gd name="T10" fmla="*/ 24 w 47"/>
              <a:gd name="T11" fmla="*/ 15 h 47"/>
              <a:gd name="T12" fmla="*/ 15 w 47"/>
              <a:gd name="T13" fmla="*/ 24 h 47"/>
              <a:gd name="T14" fmla="*/ 24 w 47"/>
              <a:gd name="T15" fmla="*/ 32 h 47"/>
              <a:gd name="T16" fmla="*/ 32 w 47"/>
              <a:gd name="T17" fmla="*/ 24 h 47"/>
              <a:gd name="T18" fmla="*/ 24 w 47"/>
              <a:gd name="T19" fmla="*/ 1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 h="47">
                <a:moveTo>
                  <a:pt x="24" y="0"/>
                </a:moveTo>
                <a:cubicBezTo>
                  <a:pt x="37" y="0"/>
                  <a:pt x="47" y="11"/>
                  <a:pt x="47" y="24"/>
                </a:cubicBezTo>
                <a:cubicBezTo>
                  <a:pt x="47" y="37"/>
                  <a:pt x="37" y="47"/>
                  <a:pt x="24" y="47"/>
                </a:cubicBezTo>
                <a:cubicBezTo>
                  <a:pt x="11" y="47"/>
                  <a:pt x="0" y="37"/>
                  <a:pt x="0" y="24"/>
                </a:cubicBezTo>
                <a:cubicBezTo>
                  <a:pt x="0" y="11"/>
                  <a:pt x="11" y="0"/>
                  <a:pt x="24" y="0"/>
                </a:cubicBezTo>
                <a:close/>
                <a:moveTo>
                  <a:pt x="24" y="15"/>
                </a:moveTo>
                <a:cubicBezTo>
                  <a:pt x="19" y="15"/>
                  <a:pt x="15" y="19"/>
                  <a:pt x="15" y="24"/>
                </a:cubicBezTo>
                <a:cubicBezTo>
                  <a:pt x="15" y="28"/>
                  <a:pt x="19" y="32"/>
                  <a:pt x="24" y="32"/>
                </a:cubicBezTo>
                <a:cubicBezTo>
                  <a:pt x="28" y="32"/>
                  <a:pt x="32" y="28"/>
                  <a:pt x="32" y="24"/>
                </a:cubicBezTo>
                <a:cubicBezTo>
                  <a:pt x="32" y="19"/>
                  <a:pt x="28" y="15"/>
                  <a:pt x="24" y="15"/>
                </a:cubicBezTo>
                <a:close/>
              </a:path>
            </a:pathLst>
          </a:custGeom>
          <a:solidFill>
            <a:srgbClr val="C00000"/>
          </a:soli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mj-ea"/>
              <a:ea typeface="+mj-ea"/>
            </a:endParaRPr>
          </a:p>
        </p:txBody>
      </p:sp>
      <p:sp>
        <p:nvSpPr>
          <p:cNvPr id="59" name="Freeform 26"/>
          <p:cNvSpPr>
            <a:spLocks noEditPoints="1"/>
          </p:cNvSpPr>
          <p:nvPr/>
        </p:nvSpPr>
        <p:spPr bwMode="auto">
          <a:xfrm>
            <a:off x="1469866" y="1585731"/>
            <a:ext cx="293958" cy="287839"/>
          </a:xfrm>
          <a:custGeom>
            <a:avLst/>
            <a:gdLst>
              <a:gd name="T0" fmla="*/ 24 w 48"/>
              <a:gd name="T1" fmla="*/ 0 h 47"/>
              <a:gd name="T2" fmla="*/ 48 w 48"/>
              <a:gd name="T3" fmla="*/ 24 h 47"/>
              <a:gd name="T4" fmla="*/ 24 w 48"/>
              <a:gd name="T5" fmla="*/ 47 h 47"/>
              <a:gd name="T6" fmla="*/ 0 w 48"/>
              <a:gd name="T7" fmla="*/ 24 h 47"/>
              <a:gd name="T8" fmla="*/ 24 w 48"/>
              <a:gd name="T9" fmla="*/ 0 h 47"/>
              <a:gd name="T10" fmla="*/ 24 w 48"/>
              <a:gd name="T11" fmla="*/ 15 h 47"/>
              <a:gd name="T12" fmla="*/ 15 w 48"/>
              <a:gd name="T13" fmla="*/ 24 h 47"/>
              <a:gd name="T14" fmla="*/ 24 w 48"/>
              <a:gd name="T15" fmla="*/ 32 h 47"/>
              <a:gd name="T16" fmla="*/ 32 w 48"/>
              <a:gd name="T17" fmla="*/ 24 h 47"/>
              <a:gd name="T18" fmla="*/ 24 w 48"/>
              <a:gd name="T19" fmla="*/ 1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7">
                <a:moveTo>
                  <a:pt x="24" y="0"/>
                </a:moveTo>
                <a:cubicBezTo>
                  <a:pt x="37" y="0"/>
                  <a:pt x="48" y="11"/>
                  <a:pt x="48" y="24"/>
                </a:cubicBezTo>
                <a:cubicBezTo>
                  <a:pt x="48" y="37"/>
                  <a:pt x="37" y="47"/>
                  <a:pt x="24" y="47"/>
                </a:cubicBezTo>
                <a:cubicBezTo>
                  <a:pt x="11" y="47"/>
                  <a:pt x="0" y="37"/>
                  <a:pt x="0" y="24"/>
                </a:cubicBezTo>
                <a:cubicBezTo>
                  <a:pt x="0" y="11"/>
                  <a:pt x="11" y="0"/>
                  <a:pt x="24" y="0"/>
                </a:cubicBezTo>
                <a:close/>
                <a:moveTo>
                  <a:pt x="24" y="15"/>
                </a:moveTo>
                <a:cubicBezTo>
                  <a:pt x="19" y="15"/>
                  <a:pt x="15" y="19"/>
                  <a:pt x="15" y="24"/>
                </a:cubicBezTo>
                <a:cubicBezTo>
                  <a:pt x="15" y="28"/>
                  <a:pt x="19" y="32"/>
                  <a:pt x="24" y="32"/>
                </a:cubicBezTo>
                <a:cubicBezTo>
                  <a:pt x="29" y="32"/>
                  <a:pt x="32" y="28"/>
                  <a:pt x="32" y="24"/>
                </a:cubicBezTo>
                <a:cubicBezTo>
                  <a:pt x="32" y="19"/>
                  <a:pt x="29" y="15"/>
                  <a:pt x="24" y="15"/>
                </a:cubicBezTo>
                <a:close/>
              </a:path>
            </a:pathLst>
          </a:custGeom>
          <a:solidFill>
            <a:srgbClr val="C00000"/>
          </a:soli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mj-ea"/>
              <a:ea typeface="+mj-ea"/>
            </a:endParaRPr>
          </a:p>
        </p:txBody>
      </p:sp>
      <p:cxnSp>
        <p:nvCxnSpPr>
          <p:cNvPr id="14" name="直接连接符 13"/>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5" name="椭圆 14"/>
          <p:cNvSpPr/>
          <p:nvPr/>
        </p:nvSpPr>
        <p:spPr>
          <a:xfrm>
            <a:off x="646880" y="242192"/>
            <a:ext cx="274777" cy="274777"/>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extBox 15"/>
          <p:cNvSpPr txBox="1"/>
          <p:nvPr/>
        </p:nvSpPr>
        <p:spPr>
          <a:xfrm>
            <a:off x="908957" y="206330"/>
            <a:ext cx="4314001" cy="400110"/>
          </a:xfrm>
          <a:prstGeom prst="rect">
            <a:avLst/>
          </a:prstGeom>
          <a:noFill/>
        </p:spPr>
        <p:txBody>
          <a:bodyPr wrap="none" rtlCol="0">
            <a:spAutoFit/>
          </a:bodyPr>
          <a:lstStyle/>
          <a:p>
            <a:r>
              <a:rPr lang="zh-CN" altLang="en-US" sz="2000" spc="300" dirty="0" smtClean="0">
                <a:latin typeface="方正兰亭细黑_GBK" pitchFamily="2" charset="-122"/>
                <a:ea typeface="方正兰亭细黑_GBK" pitchFamily="2" charset="-122"/>
              </a:rPr>
              <a:t>基于忆阻器存算一体的类脑芯片</a:t>
            </a:r>
            <a:endParaRPr lang="zh-CN" altLang="en-US" sz="2000" spc="300" dirty="0">
              <a:latin typeface="方正兰亭细黑_GBK" pitchFamily="2" charset="-122"/>
              <a:ea typeface="方正兰亭细黑_GBK" pitchFamily="2" charset="-122"/>
            </a:endParaRPr>
          </a:p>
        </p:txBody>
      </p:sp>
      <p:cxnSp>
        <p:nvCxnSpPr>
          <p:cNvPr id="17" name="直接连接符 16"/>
          <p:cNvCxnSpPr/>
          <p:nvPr/>
        </p:nvCxnSpPr>
        <p:spPr>
          <a:xfrm>
            <a:off x="5102222" y="308377"/>
            <a:ext cx="0" cy="20859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0" y="4949825"/>
            <a:ext cx="9144000" cy="2159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34676109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300"/>
                                        <p:tgtEl>
                                          <p:spTgt spid="14"/>
                                        </p:tgtEl>
                                      </p:cBhvr>
                                    </p:animEffect>
                                  </p:childTnLst>
                                </p:cTn>
                              </p:par>
                            </p:childTnLst>
                          </p:cTn>
                        </p:par>
                        <p:par>
                          <p:cTn id="8" fill="hold">
                            <p:stCondLst>
                              <p:cond delay="300"/>
                            </p:stCondLst>
                            <p:childTnLst>
                              <p:par>
                                <p:cTn id="9" presetID="22" presetClass="entr" presetSubtype="4"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down)">
                                      <p:cBhvr>
                                        <p:cTn id="11" dur="300"/>
                                        <p:tgtEl>
                                          <p:spTgt spid="15"/>
                                        </p:tgtEl>
                                      </p:cBhvr>
                                    </p:animEffect>
                                  </p:childTnLst>
                                </p:cTn>
                              </p:par>
                            </p:childTnLst>
                          </p:cTn>
                        </p:par>
                        <p:par>
                          <p:cTn id="12" fill="hold">
                            <p:stCondLst>
                              <p:cond delay="600"/>
                            </p:stCondLst>
                            <p:childTnLst>
                              <p:par>
                                <p:cTn id="13" presetID="12" presetClass="entr" presetSubtype="8" fill="hold" grpId="0" nodeType="afterEffect">
                                  <p:stCondLst>
                                    <p:cond delay="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500"/>
                                        <p:tgtEl>
                                          <p:spTgt spid="16"/>
                                        </p:tgtEl>
                                        <p:attrNameLst>
                                          <p:attrName>ppt_x</p:attrName>
                                        </p:attrNameLst>
                                      </p:cBhvr>
                                      <p:tavLst>
                                        <p:tav tm="0">
                                          <p:val>
                                            <p:strVal val="#ppt_x-#ppt_w*1.125000"/>
                                          </p:val>
                                        </p:tav>
                                        <p:tav tm="100000">
                                          <p:val>
                                            <p:strVal val="#ppt_x"/>
                                          </p:val>
                                        </p:tav>
                                      </p:tavLst>
                                    </p:anim>
                                    <p:animEffect transition="in" filter="wipe(right)">
                                      <p:cBhvr>
                                        <p:cTn id="16" dur="500"/>
                                        <p:tgtEl>
                                          <p:spTgt spid="16"/>
                                        </p:tgtEl>
                                      </p:cBhvr>
                                    </p:animEffect>
                                  </p:childTnLst>
                                </p:cTn>
                              </p:par>
                              <p:par>
                                <p:cTn id="17" presetID="12" presetClass="entr" presetSubtype="8" fill="hold" nodeType="with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500"/>
                                        <p:tgtEl>
                                          <p:spTgt spid="17"/>
                                        </p:tgtEl>
                                        <p:attrNameLst>
                                          <p:attrName>ppt_x</p:attrName>
                                        </p:attrNameLst>
                                      </p:cBhvr>
                                      <p:tavLst>
                                        <p:tav tm="0">
                                          <p:val>
                                            <p:strVal val="#ppt_x-#ppt_w*1.125000"/>
                                          </p:val>
                                        </p:tav>
                                        <p:tav tm="100000">
                                          <p:val>
                                            <p:strVal val="#ppt_x"/>
                                          </p:val>
                                        </p:tav>
                                      </p:tavLst>
                                    </p:anim>
                                    <p:animEffect transition="in" filter="wipe(right)">
                                      <p:cBhvr>
                                        <p:cTn id="20" dur="500"/>
                                        <p:tgtEl>
                                          <p:spTgt spid="17"/>
                                        </p:tgtEl>
                                      </p:cBhvr>
                                    </p:animEffect>
                                  </p:childTnLst>
                                </p:cTn>
                              </p:par>
                            </p:childTnLst>
                          </p:cTn>
                        </p:par>
                        <p:par>
                          <p:cTn id="21" fill="hold">
                            <p:stCondLst>
                              <p:cond delay="1100"/>
                            </p:stCondLst>
                            <p:childTnLst>
                              <p:par>
                                <p:cTn id="22" presetID="53" presetClass="entr" presetSubtype="16" fill="hold" grpId="0" nodeType="afterEffect">
                                  <p:stCondLst>
                                    <p:cond delay="0"/>
                                  </p:stCondLst>
                                  <p:childTnLst>
                                    <p:set>
                                      <p:cBhvr>
                                        <p:cTn id="23" dur="1" fill="hold">
                                          <p:stCondLst>
                                            <p:cond delay="0"/>
                                          </p:stCondLst>
                                        </p:cTn>
                                        <p:tgtEl>
                                          <p:spTgt spid="54"/>
                                        </p:tgtEl>
                                        <p:attrNameLst>
                                          <p:attrName>style.visibility</p:attrName>
                                        </p:attrNameLst>
                                      </p:cBhvr>
                                      <p:to>
                                        <p:strVal val="visible"/>
                                      </p:to>
                                    </p:set>
                                    <p:anim calcmode="lin" valueType="num">
                                      <p:cBhvr>
                                        <p:cTn id="24" dur="500" fill="hold"/>
                                        <p:tgtEl>
                                          <p:spTgt spid="54"/>
                                        </p:tgtEl>
                                        <p:attrNameLst>
                                          <p:attrName>ppt_w</p:attrName>
                                        </p:attrNameLst>
                                      </p:cBhvr>
                                      <p:tavLst>
                                        <p:tav tm="0">
                                          <p:val>
                                            <p:fltVal val="0"/>
                                          </p:val>
                                        </p:tav>
                                        <p:tav tm="100000">
                                          <p:val>
                                            <p:strVal val="#ppt_w"/>
                                          </p:val>
                                        </p:tav>
                                      </p:tavLst>
                                    </p:anim>
                                    <p:anim calcmode="lin" valueType="num">
                                      <p:cBhvr>
                                        <p:cTn id="25" dur="500" fill="hold"/>
                                        <p:tgtEl>
                                          <p:spTgt spid="54"/>
                                        </p:tgtEl>
                                        <p:attrNameLst>
                                          <p:attrName>ppt_h</p:attrName>
                                        </p:attrNameLst>
                                      </p:cBhvr>
                                      <p:tavLst>
                                        <p:tav tm="0">
                                          <p:val>
                                            <p:fltVal val="0"/>
                                          </p:val>
                                        </p:tav>
                                        <p:tav tm="100000">
                                          <p:val>
                                            <p:strVal val="#ppt_h"/>
                                          </p:val>
                                        </p:tav>
                                      </p:tavLst>
                                    </p:anim>
                                    <p:animEffect transition="in" filter="fade">
                                      <p:cBhvr>
                                        <p:cTn id="26" dur="500"/>
                                        <p:tgtEl>
                                          <p:spTgt spid="54"/>
                                        </p:tgtEl>
                                      </p:cBhvr>
                                    </p:animEffect>
                                  </p:childTnLst>
                                </p:cTn>
                              </p:par>
                            </p:childTnLst>
                          </p:cTn>
                        </p:par>
                        <p:par>
                          <p:cTn id="27" fill="hold">
                            <p:stCondLst>
                              <p:cond delay="1600"/>
                            </p:stCondLst>
                            <p:childTnLst>
                              <p:par>
                                <p:cTn id="28" presetID="22" presetClass="entr" presetSubtype="2" fill="hold" grpId="0" nodeType="afterEffect">
                                  <p:stCondLst>
                                    <p:cond delay="0"/>
                                  </p:stCondLst>
                                  <p:childTnLst>
                                    <p:set>
                                      <p:cBhvr>
                                        <p:cTn id="29" dur="1" fill="hold">
                                          <p:stCondLst>
                                            <p:cond delay="0"/>
                                          </p:stCondLst>
                                        </p:cTn>
                                        <p:tgtEl>
                                          <p:spTgt spid="56"/>
                                        </p:tgtEl>
                                        <p:attrNameLst>
                                          <p:attrName>style.visibility</p:attrName>
                                        </p:attrNameLst>
                                      </p:cBhvr>
                                      <p:to>
                                        <p:strVal val="visible"/>
                                      </p:to>
                                    </p:set>
                                    <p:animEffect transition="in" filter="wipe(right)">
                                      <p:cBhvr>
                                        <p:cTn id="30" dur="500"/>
                                        <p:tgtEl>
                                          <p:spTgt spid="56"/>
                                        </p:tgtEl>
                                      </p:cBhvr>
                                    </p:animEffect>
                                  </p:childTnLst>
                                </p:cTn>
                              </p:par>
                            </p:childTnLst>
                          </p:cTn>
                        </p:par>
                        <p:par>
                          <p:cTn id="31" fill="hold">
                            <p:stCondLst>
                              <p:cond delay="2100"/>
                            </p:stCondLst>
                            <p:childTnLst>
                              <p:par>
                                <p:cTn id="32" presetID="53" presetClass="entr" presetSubtype="16" fill="hold" grpId="0" nodeType="afterEffect">
                                  <p:stCondLst>
                                    <p:cond delay="0"/>
                                  </p:stCondLst>
                                  <p:childTnLst>
                                    <p:set>
                                      <p:cBhvr>
                                        <p:cTn id="33" dur="1" fill="hold">
                                          <p:stCondLst>
                                            <p:cond delay="0"/>
                                          </p:stCondLst>
                                        </p:cTn>
                                        <p:tgtEl>
                                          <p:spTgt spid="57"/>
                                        </p:tgtEl>
                                        <p:attrNameLst>
                                          <p:attrName>style.visibility</p:attrName>
                                        </p:attrNameLst>
                                      </p:cBhvr>
                                      <p:to>
                                        <p:strVal val="visible"/>
                                      </p:to>
                                    </p:set>
                                    <p:anim calcmode="lin" valueType="num">
                                      <p:cBhvr>
                                        <p:cTn id="34" dur="500" fill="hold"/>
                                        <p:tgtEl>
                                          <p:spTgt spid="57"/>
                                        </p:tgtEl>
                                        <p:attrNameLst>
                                          <p:attrName>ppt_w</p:attrName>
                                        </p:attrNameLst>
                                      </p:cBhvr>
                                      <p:tavLst>
                                        <p:tav tm="0">
                                          <p:val>
                                            <p:fltVal val="0"/>
                                          </p:val>
                                        </p:tav>
                                        <p:tav tm="100000">
                                          <p:val>
                                            <p:strVal val="#ppt_w"/>
                                          </p:val>
                                        </p:tav>
                                      </p:tavLst>
                                    </p:anim>
                                    <p:anim calcmode="lin" valueType="num">
                                      <p:cBhvr>
                                        <p:cTn id="35" dur="500" fill="hold"/>
                                        <p:tgtEl>
                                          <p:spTgt spid="57"/>
                                        </p:tgtEl>
                                        <p:attrNameLst>
                                          <p:attrName>ppt_h</p:attrName>
                                        </p:attrNameLst>
                                      </p:cBhvr>
                                      <p:tavLst>
                                        <p:tav tm="0">
                                          <p:val>
                                            <p:fltVal val="0"/>
                                          </p:val>
                                        </p:tav>
                                        <p:tav tm="100000">
                                          <p:val>
                                            <p:strVal val="#ppt_h"/>
                                          </p:val>
                                        </p:tav>
                                      </p:tavLst>
                                    </p:anim>
                                    <p:animEffect transition="in" filter="fade">
                                      <p:cBhvr>
                                        <p:cTn id="36" dur="500"/>
                                        <p:tgtEl>
                                          <p:spTgt spid="57"/>
                                        </p:tgtEl>
                                      </p:cBhvr>
                                    </p:animEffect>
                                  </p:childTnLst>
                                </p:cTn>
                              </p:par>
                              <p:par>
                                <p:cTn id="37" presetID="53" presetClass="entr" presetSubtype="16" fill="hold" grpId="0" nodeType="withEffect">
                                  <p:stCondLst>
                                    <p:cond delay="0"/>
                                  </p:stCondLst>
                                  <p:childTnLst>
                                    <p:set>
                                      <p:cBhvr>
                                        <p:cTn id="38" dur="1" fill="hold">
                                          <p:stCondLst>
                                            <p:cond delay="0"/>
                                          </p:stCondLst>
                                        </p:cTn>
                                        <p:tgtEl>
                                          <p:spTgt spid="58"/>
                                        </p:tgtEl>
                                        <p:attrNameLst>
                                          <p:attrName>style.visibility</p:attrName>
                                        </p:attrNameLst>
                                      </p:cBhvr>
                                      <p:to>
                                        <p:strVal val="visible"/>
                                      </p:to>
                                    </p:set>
                                    <p:anim calcmode="lin" valueType="num">
                                      <p:cBhvr>
                                        <p:cTn id="39" dur="500" fill="hold"/>
                                        <p:tgtEl>
                                          <p:spTgt spid="58"/>
                                        </p:tgtEl>
                                        <p:attrNameLst>
                                          <p:attrName>ppt_w</p:attrName>
                                        </p:attrNameLst>
                                      </p:cBhvr>
                                      <p:tavLst>
                                        <p:tav tm="0">
                                          <p:val>
                                            <p:fltVal val="0"/>
                                          </p:val>
                                        </p:tav>
                                        <p:tav tm="100000">
                                          <p:val>
                                            <p:strVal val="#ppt_w"/>
                                          </p:val>
                                        </p:tav>
                                      </p:tavLst>
                                    </p:anim>
                                    <p:anim calcmode="lin" valueType="num">
                                      <p:cBhvr>
                                        <p:cTn id="40" dur="500" fill="hold"/>
                                        <p:tgtEl>
                                          <p:spTgt spid="58"/>
                                        </p:tgtEl>
                                        <p:attrNameLst>
                                          <p:attrName>ppt_h</p:attrName>
                                        </p:attrNameLst>
                                      </p:cBhvr>
                                      <p:tavLst>
                                        <p:tav tm="0">
                                          <p:val>
                                            <p:fltVal val="0"/>
                                          </p:val>
                                        </p:tav>
                                        <p:tav tm="100000">
                                          <p:val>
                                            <p:strVal val="#ppt_h"/>
                                          </p:val>
                                        </p:tav>
                                      </p:tavLst>
                                    </p:anim>
                                    <p:animEffect transition="in" filter="fade">
                                      <p:cBhvr>
                                        <p:cTn id="41" dur="500"/>
                                        <p:tgtEl>
                                          <p:spTgt spid="58"/>
                                        </p:tgtEl>
                                      </p:cBhvr>
                                    </p:animEffect>
                                  </p:childTnLst>
                                </p:cTn>
                              </p:par>
                              <p:par>
                                <p:cTn id="42" presetID="53" presetClass="entr" presetSubtype="16" fill="hold" grpId="0" nodeType="withEffect">
                                  <p:stCondLst>
                                    <p:cond delay="0"/>
                                  </p:stCondLst>
                                  <p:childTnLst>
                                    <p:set>
                                      <p:cBhvr>
                                        <p:cTn id="43" dur="1" fill="hold">
                                          <p:stCondLst>
                                            <p:cond delay="0"/>
                                          </p:stCondLst>
                                        </p:cTn>
                                        <p:tgtEl>
                                          <p:spTgt spid="59"/>
                                        </p:tgtEl>
                                        <p:attrNameLst>
                                          <p:attrName>style.visibility</p:attrName>
                                        </p:attrNameLst>
                                      </p:cBhvr>
                                      <p:to>
                                        <p:strVal val="visible"/>
                                      </p:to>
                                    </p:set>
                                    <p:anim calcmode="lin" valueType="num">
                                      <p:cBhvr>
                                        <p:cTn id="44" dur="500" fill="hold"/>
                                        <p:tgtEl>
                                          <p:spTgt spid="59"/>
                                        </p:tgtEl>
                                        <p:attrNameLst>
                                          <p:attrName>ppt_w</p:attrName>
                                        </p:attrNameLst>
                                      </p:cBhvr>
                                      <p:tavLst>
                                        <p:tav tm="0">
                                          <p:val>
                                            <p:fltVal val="0"/>
                                          </p:val>
                                        </p:tav>
                                        <p:tav tm="100000">
                                          <p:val>
                                            <p:strVal val="#ppt_w"/>
                                          </p:val>
                                        </p:tav>
                                      </p:tavLst>
                                    </p:anim>
                                    <p:anim calcmode="lin" valueType="num">
                                      <p:cBhvr>
                                        <p:cTn id="45" dur="500" fill="hold"/>
                                        <p:tgtEl>
                                          <p:spTgt spid="59"/>
                                        </p:tgtEl>
                                        <p:attrNameLst>
                                          <p:attrName>ppt_h</p:attrName>
                                        </p:attrNameLst>
                                      </p:cBhvr>
                                      <p:tavLst>
                                        <p:tav tm="0">
                                          <p:val>
                                            <p:fltVal val="0"/>
                                          </p:val>
                                        </p:tav>
                                        <p:tav tm="100000">
                                          <p:val>
                                            <p:strVal val="#ppt_h"/>
                                          </p:val>
                                        </p:tav>
                                      </p:tavLst>
                                    </p:anim>
                                    <p:animEffect transition="in" filter="fade">
                                      <p:cBhvr>
                                        <p:cTn id="46" dur="500"/>
                                        <p:tgtEl>
                                          <p:spTgt spid="59"/>
                                        </p:tgtEl>
                                      </p:cBhvr>
                                    </p:animEffect>
                                  </p:childTnLst>
                                </p:cTn>
                              </p:par>
                            </p:childTnLst>
                          </p:cTn>
                        </p:par>
                        <p:par>
                          <p:cTn id="47" fill="hold">
                            <p:stCondLst>
                              <p:cond delay="2600"/>
                            </p:stCondLst>
                            <p:childTnLst>
                              <p:par>
                                <p:cTn id="48" presetID="22" presetClass="entr" presetSubtype="1" fill="hold" grpId="0" nodeType="afterEffect">
                                  <p:stCondLst>
                                    <p:cond delay="0"/>
                                  </p:stCondLst>
                                  <p:childTnLst>
                                    <p:set>
                                      <p:cBhvr>
                                        <p:cTn id="49" dur="1" fill="hold">
                                          <p:stCondLst>
                                            <p:cond delay="0"/>
                                          </p:stCondLst>
                                        </p:cTn>
                                        <p:tgtEl>
                                          <p:spTgt spid="60"/>
                                        </p:tgtEl>
                                        <p:attrNameLst>
                                          <p:attrName>style.visibility</p:attrName>
                                        </p:attrNameLst>
                                      </p:cBhvr>
                                      <p:to>
                                        <p:strVal val="visible"/>
                                      </p:to>
                                    </p:set>
                                    <p:animEffect transition="in" filter="wipe(up)">
                                      <p:cBhvr>
                                        <p:cTn id="50" dur="500"/>
                                        <p:tgtEl>
                                          <p:spTgt spid="60"/>
                                        </p:tgtEl>
                                      </p:cBhvr>
                                    </p:animEffect>
                                  </p:childTnLst>
                                </p:cTn>
                              </p:par>
                              <p:par>
                                <p:cTn id="51" presetID="22" presetClass="entr" presetSubtype="1" fill="hold" grpId="0" nodeType="withEffect">
                                  <p:stCondLst>
                                    <p:cond delay="0"/>
                                  </p:stCondLst>
                                  <p:childTnLst>
                                    <p:set>
                                      <p:cBhvr>
                                        <p:cTn id="52" dur="1" fill="hold">
                                          <p:stCondLst>
                                            <p:cond delay="0"/>
                                          </p:stCondLst>
                                        </p:cTn>
                                        <p:tgtEl>
                                          <p:spTgt spid="61"/>
                                        </p:tgtEl>
                                        <p:attrNameLst>
                                          <p:attrName>style.visibility</p:attrName>
                                        </p:attrNameLst>
                                      </p:cBhvr>
                                      <p:to>
                                        <p:strVal val="visible"/>
                                      </p:to>
                                    </p:set>
                                    <p:animEffect transition="in" filter="wipe(up)">
                                      <p:cBhvr>
                                        <p:cTn id="53" dur="500"/>
                                        <p:tgtEl>
                                          <p:spTgt spid="61"/>
                                        </p:tgtEl>
                                      </p:cBhvr>
                                    </p:animEffect>
                                  </p:childTnLst>
                                </p:cTn>
                              </p:par>
                              <p:par>
                                <p:cTn id="54" presetID="22" presetClass="entr" presetSubtype="1" fill="hold" grpId="0" nodeType="withEffect">
                                  <p:stCondLst>
                                    <p:cond delay="0"/>
                                  </p:stCondLst>
                                  <p:childTnLst>
                                    <p:set>
                                      <p:cBhvr>
                                        <p:cTn id="55" dur="1" fill="hold">
                                          <p:stCondLst>
                                            <p:cond delay="0"/>
                                          </p:stCondLst>
                                        </p:cTn>
                                        <p:tgtEl>
                                          <p:spTgt spid="62"/>
                                        </p:tgtEl>
                                        <p:attrNameLst>
                                          <p:attrName>style.visibility</p:attrName>
                                        </p:attrNameLst>
                                      </p:cBhvr>
                                      <p:to>
                                        <p:strVal val="visible"/>
                                      </p:to>
                                    </p:set>
                                    <p:animEffect transition="in" filter="wipe(up)">
                                      <p:cBhvr>
                                        <p:cTn id="56" dur="500"/>
                                        <p:tgtEl>
                                          <p:spTgt spid="62"/>
                                        </p:tgtEl>
                                      </p:cBhvr>
                                    </p:animEffect>
                                  </p:childTnLst>
                                </p:cTn>
                              </p:par>
                            </p:childTnLst>
                          </p:cTn>
                        </p:par>
                        <p:par>
                          <p:cTn id="57" fill="hold">
                            <p:stCondLst>
                              <p:cond delay="3100"/>
                            </p:stCondLst>
                            <p:childTnLst>
                              <p:par>
                                <p:cTn id="58" presetID="2" presetClass="entr" presetSubtype="2" fill="hold" grpId="0" nodeType="afterEffect">
                                  <p:stCondLst>
                                    <p:cond delay="0"/>
                                  </p:stCondLst>
                                  <p:childTnLst>
                                    <p:set>
                                      <p:cBhvr>
                                        <p:cTn id="59" dur="1" fill="hold">
                                          <p:stCondLst>
                                            <p:cond delay="0"/>
                                          </p:stCondLst>
                                        </p:cTn>
                                        <p:tgtEl>
                                          <p:spTgt spid="3"/>
                                        </p:tgtEl>
                                        <p:attrNameLst>
                                          <p:attrName>style.visibility</p:attrName>
                                        </p:attrNameLst>
                                      </p:cBhvr>
                                      <p:to>
                                        <p:strVal val="visible"/>
                                      </p:to>
                                    </p:set>
                                    <p:anim calcmode="lin" valueType="num">
                                      <p:cBhvr additive="base">
                                        <p:cTn id="60" dur="500" fill="hold"/>
                                        <p:tgtEl>
                                          <p:spTgt spid="3"/>
                                        </p:tgtEl>
                                        <p:attrNameLst>
                                          <p:attrName>ppt_x</p:attrName>
                                        </p:attrNameLst>
                                      </p:cBhvr>
                                      <p:tavLst>
                                        <p:tav tm="0">
                                          <p:val>
                                            <p:strVal val="1+#ppt_w/2"/>
                                          </p:val>
                                        </p:tav>
                                        <p:tav tm="100000">
                                          <p:val>
                                            <p:strVal val="#ppt_x"/>
                                          </p:val>
                                        </p:tav>
                                      </p:tavLst>
                                    </p:anim>
                                    <p:anim calcmode="lin" valueType="num">
                                      <p:cBhvr additive="base">
                                        <p:cTn id="61" dur="500" fill="hold"/>
                                        <p:tgtEl>
                                          <p:spTgt spid="3"/>
                                        </p:tgtEl>
                                        <p:attrNameLst>
                                          <p:attrName>ppt_y</p:attrName>
                                        </p:attrNameLst>
                                      </p:cBhvr>
                                      <p:tavLst>
                                        <p:tav tm="0">
                                          <p:val>
                                            <p:strVal val="#ppt_y"/>
                                          </p:val>
                                        </p:tav>
                                        <p:tav tm="100000">
                                          <p:val>
                                            <p:strVal val="#ppt_y"/>
                                          </p:val>
                                        </p:tav>
                                      </p:tavLst>
                                    </p:anim>
                                  </p:childTnLst>
                                </p:cTn>
                              </p:par>
                              <p:par>
                                <p:cTn id="62" presetID="2" presetClass="entr" presetSubtype="2" fill="hold" grpId="0" nodeType="withEffect">
                                  <p:stCondLst>
                                    <p:cond delay="0"/>
                                  </p:stCondLst>
                                  <p:childTnLst>
                                    <p:set>
                                      <p:cBhvr>
                                        <p:cTn id="63" dur="1" fill="hold">
                                          <p:stCondLst>
                                            <p:cond delay="0"/>
                                          </p:stCondLst>
                                        </p:cTn>
                                        <p:tgtEl>
                                          <p:spTgt spid="73"/>
                                        </p:tgtEl>
                                        <p:attrNameLst>
                                          <p:attrName>style.visibility</p:attrName>
                                        </p:attrNameLst>
                                      </p:cBhvr>
                                      <p:to>
                                        <p:strVal val="visible"/>
                                      </p:to>
                                    </p:set>
                                    <p:anim calcmode="lin" valueType="num">
                                      <p:cBhvr additive="base">
                                        <p:cTn id="64" dur="500" fill="hold"/>
                                        <p:tgtEl>
                                          <p:spTgt spid="73"/>
                                        </p:tgtEl>
                                        <p:attrNameLst>
                                          <p:attrName>ppt_x</p:attrName>
                                        </p:attrNameLst>
                                      </p:cBhvr>
                                      <p:tavLst>
                                        <p:tav tm="0">
                                          <p:val>
                                            <p:strVal val="1+#ppt_w/2"/>
                                          </p:val>
                                        </p:tav>
                                        <p:tav tm="100000">
                                          <p:val>
                                            <p:strVal val="#ppt_x"/>
                                          </p:val>
                                        </p:tav>
                                      </p:tavLst>
                                    </p:anim>
                                    <p:anim calcmode="lin" valueType="num">
                                      <p:cBhvr additive="base">
                                        <p:cTn id="65" dur="500" fill="hold"/>
                                        <p:tgtEl>
                                          <p:spTgt spid="73"/>
                                        </p:tgtEl>
                                        <p:attrNameLst>
                                          <p:attrName>ppt_y</p:attrName>
                                        </p:attrNameLst>
                                      </p:cBhvr>
                                      <p:tavLst>
                                        <p:tav tm="0">
                                          <p:val>
                                            <p:strVal val="#ppt_y"/>
                                          </p:val>
                                        </p:tav>
                                        <p:tav tm="100000">
                                          <p:val>
                                            <p:strVal val="#ppt_y"/>
                                          </p:val>
                                        </p:tav>
                                      </p:tavLst>
                                    </p:anim>
                                  </p:childTnLst>
                                </p:cTn>
                              </p:par>
                              <p:par>
                                <p:cTn id="66" presetID="2" presetClass="entr" presetSubtype="2" fill="hold" grpId="0" nodeType="withEffect">
                                  <p:stCondLst>
                                    <p:cond delay="0"/>
                                  </p:stCondLst>
                                  <p:childTnLst>
                                    <p:set>
                                      <p:cBhvr>
                                        <p:cTn id="67" dur="1" fill="hold">
                                          <p:stCondLst>
                                            <p:cond delay="0"/>
                                          </p:stCondLst>
                                        </p:cTn>
                                        <p:tgtEl>
                                          <p:spTgt spid="74"/>
                                        </p:tgtEl>
                                        <p:attrNameLst>
                                          <p:attrName>style.visibility</p:attrName>
                                        </p:attrNameLst>
                                      </p:cBhvr>
                                      <p:to>
                                        <p:strVal val="visible"/>
                                      </p:to>
                                    </p:set>
                                    <p:anim calcmode="lin" valueType="num">
                                      <p:cBhvr additive="base">
                                        <p:cTn id="68" dur="500" fill="hold"/>
                                        <p:tgtEl>
                                          <p:spTgt spid="74"/>
                                        </p:tgtEl>
                                        <p:attrNameLst>
                                          <p:attrName>ppt_x</p:attrName>
                                        </p:attrNameLst>
                                      </p:cBhvr>
                                      <p:tavLst>
                                        <p:tav tm="0">
                                          <p:val>
                                            <p:strVal val="1+#ppt_w/2"/>
                                          </p:val>
                                        </p:tav>
                                        <p:tav tm="100000">
                                          <p:val>
                                            <p:strVal val="#ppt_x"/>
                                          </p:val>
                                        </p:tav>
                                      </p:tavLst>
                                    </p:anim>
                                    <p:anim calcmode="lin" valueType="num">
                                      <p:cBhvr additive="base">
                                        <p:cTn id="69" dur="500" fill="hold"/>
                                        <p:tgtEl>
                                          <p:spTgt spid="7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56" grpId="0" animBg="1"/>
      <p:bldP spid="60" grpId="0" animBg="1"/>
      <p:bldP spid="61" grpId="0" animBg="1"/>
      <p:bldP spid="62" grpId="0" animBg="1"/>
      <p:bldP spid="3" grpId="0"/>
      <p:bldP spid="73" grpId="0"/>
      <p:bldP spid="74" grpId="0"/>
      <p:bldP spid="57" grpId="0" animBg="1"/>
      <p:bldP spid="58" grpId="0" animBg="1"/>
      <p:bldP spid="59" grpId="0" animBg="1"/>
      <p:bldP spid="15" grpId="0" animBg="1"/>
      <p:bldP spid="1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0" y="0"/>
            <a:ext cx="9144000" cy="18796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TextBox 93"/>
          <p:cNvSpPr txBox="1"/>
          <p:nvPr/>
        </p:nvSpPr>
        <p:spPr>
          <a:xfrm>
            <a:off x="3127737" y="2216788"/>
            <a:ext cx="1980029" cy="584775"/>
          </a:xfrm>
          <a:prstGeom prst="rect">
            <a:avLst/>
          </a:prstGeom>
          <a:noFill/>
        </p:spPr>
        <p:txBody>
          <a:bodyPr wrap="none" rtlCol="0">
            <a:spAutoFit/>
          </a:bodyPr>
          <a:lstStyle/>
          <a:p>
            <a:r>
              <a:rPr lang="zh-CN" altLang="en-US" sz="3200" b="1" spc="300" dirty="0" smtClean="0">
                <a:solidFill>
                  <a:srgbClr val="C00000"/>
                </a:solidFill>
                <a:latin typeface="微软雅黑" pitchFamily="34" charset="-122"/>
                <a:ea typeface="微软雅黑" pitchFamily="34" charset="-122"/>
              </a:rPr>
              <a:t>展望未来</a:t>
            </a:r>
            <a:endParaRPr lang="zh-CN" altLang="en-US" sz="3200" b="1" spc="300" dirty="0">
              <a:solidFill>
                <a:srgbClr val="C00000"/>
              </a:solidFill>
              <a:latin typeface="微软雅黑" pitchFamily="34" charset="-122"/>
              <a:ea typeface="微软雅黑" pitchFamily="34" charset="-122"/>
            </a:endParaRPr>
          </a:p>
        </p:txBody>
      </p:sp>
      <p:grpSp>
        <p:nvGrpSpPr>
          <p:cNvPr id="6" name="组合 5"/>
          <p:cNvGrpSpPr/>
          <p:nvPr/>
        </p:nvGrpSpPr>
        <p:grpSpPr>
          <a:xfrm>
            <a:off x="762562" y="289247"/>
            <a:ext cx="1301106" cy="1301106"/>
            <a:chOff x="2683251" y="1980687"/>
            <a:chExt cx="1301106" cy="1301106"/>
          </a:xfrm>
          <a:solidFill>
            <a:schemeClr val="bg1"/>
          </a:solidFill>
          <a:effectLst>
            <a:outerShdw blurRad="254000" dist="254000" dir="8100000" algn="tr" rotWithShape="0">
              <a:prstClr val="black">
                <a:alpha val="50000"/>
              </a:prstClr>
            </a:outerShdw>
          </a:effectLst>
        </p:grpSpPr>
        <p:sp>
          <p:nvSpPr>
            <p:cNvPr id="88" name="椭圆 87"/>
            <p:cNvSpPr/>
            <p:nvPr/>
          </p:nvSpPr>
          <p:spPr>
            <a:xfrm>
              <a:off x="2683251" y="1980687"/>
              <a:ext cx="1301106" cy="130110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TextBox 107"/>
            <p:cNvSpPr txBox="1"/>
            <p:nvPr/>
          </p:nvSpPr>
          <p:spPr>
            <a:xfrm>
              <a:off x="3002623" y="2185262"/>
              <a:ext cx="662361" cy="830997"/>
            </a:xfrm>
            <a:prstGeom prst="rect">
              <a:avLst/>
            </a:prstGeom>
            <a:grpFill/>
          </p:spPr>
          <p:txBody>
            <a:bodyPr wrap="none" rtlCol="0">
              <a:spAutoFit/>
            </a:bodyPr>
            <a:lstStyle/>
            <a:p>
              <a:r>
                <a:rPr lang="en-US" altLang="zh-CN" sz="4800" dirty="0" smtClean="0">
                  <a:solidFill>
                    <a:srgbClr val="C00000"/>
                  </a:solidFill>
                  <a:latin typeface="Watford DB" pitchFamily="2" charset="0"/>
                  <a:ea typeface="造字工房劲黑（非商用）常规体" pitchFamily="50" charset="-122"/>
                </a:rPr>
                <a:t>5</a:t>
              </a:r>
              <a:endParaRPr lang="zh-CN" altLang="en-US" sz="4800" dirty="0">
                <a:solidFill>
                  <a:srgbClr val="C00000"/>
                </a:solidFill>
                <a:latin typeface="Watford DB" pitchFamily="2" charset="0"/>
                <a:ea typeface="造字工房劲黑（非商用）常规体" pitchFamily="50" charset="-122"/>
              </a:endParaRPr>
            </a:p>
          </p:txBody>
        </p:sp>
      </p:grpSp>
      <p:sp>
        <p:nvSpPr>
          <p:cNvPr id="4" name="日期占位符 3"/>
          <p:cNvSpPr>
            <a:spLocks noGrp="1"/>
          </p:cNvSpPr>
          <p:nvPr>
            <p:ph type="dt" sz="half" idx="10"/>
          </p:nvPr>
        </p:nvSpPr>
        <p:spPr/>
        <p:txBody>
          <a:bodyPr/>
          <a:lstStyle/>
          <a:p>
            <a:fld id="{C8837140-1609-4420-935D-CB6F58F74278}" type="datetime1">
              <a:rPr lang="zh-CN" altLang="en-US" smtClean="0"/>
              <a:t>2020/12/3</a:t>
            </a:fld>
            <a:endParaRPr lang="zh-CN" altLang="en-US"/>
          </a:p>
        </p:txBody>
      </p:sp>
      <p:sp>
        <p:nvSpPr>
          <p:cNvPr id="5" name="灯片编号占位符 4"/>
          <p:cNvSpPr>
            <a:spLocks noGrp="1"/>
          </p:cNvSpPr>
          <p:nvPr>
            <p:ph type="sldNum" sz="quarter" idx="12"/>
          </p:nvPr>
        </p:nvSpPr>
        <p:spPr/>
        <p:txBody>
          <a:bodyPr/>
          <a:lstStyle/>
          <a:p>
            <a:fld id="{B5B5BF9F-75C6-42BD-8363-2F606FE0B601}" type="slidenum">
              <a:rPr lang="zh-CN" altLang="en-US" smtClean="0"/>
              <a:t>19</a:t>
            </a:fld>
            <a:endParaRPr lang="zh-CN" altLang="en-US"/>
          </a:p>
        </p:txBody>
      </p:sp>
    </p:spTree>
    <p:custDataLst>
      <p:tags r:id="rId1"/>
    </p:custDataLst>
    <p:extLst>
      <p:ext uri="{BB962C8B-B14F-4D97-AF65-F5344CB8AC3E}">
        <p14:creationId xmlns:p14="http://schemas.microsoft.com/office/powerpoint/2010/main" val="4199723300"/>
      </p:ext>
    </p:extLst>
  </p:cSld>
  <p:clrMapOvr>
    <a:masterClrMapping/>
  </p:clrMapOvr>
  <mc:AlternateContent xmlns:mc="http://schemas.openxmlformats.org/markup-compatibility/2006" xmlns:p14="http://schemas.microsoft.com/office/powerpoint/2010/main">
    <mc:Choice Requires="p14">
      <p:transition spd="slow" p14:dur="2500" advClick="0" advTm="0">
        <p:checker/>
      </p:transition>
    </mc:Choice>
    <mc:Fallback xmlns="">
      <p:transition spd="slow" advClick="0" advTm="0">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randombar(horizontal)">
                                      <p:cBhvr>
                                        <p:cTn id="7" dur="500"/>
                                        <p:tgtEl>
                                          <p:spTgt spid="15"/>
                                        </p:tgtEl>
                                      </p:cBhvr>
                                    </p:animEffect>
                                  </p:childTnLst>
                                </p:cTn>
                              </p:par>
                            </p:childTnLst>
                          </p:cTn>
                        </p:par>
                        <p:par>
                          <p:cTn id="8" fill="hold">
                            <p:stCondLst>
                              <p:cond delay="500"/>
                            </p:stCondLst>
                            <p:childTnLst>
                              <p:par>
                                <p:cTn id="9" presetID="12" presetClass="entr" presetSubtype="2"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p:tgtEl>
                                          <p:spTgt spid="6"/>
                                        </p:tgtEl>
                                        <p:attrNameLst>
                                          <p:attrName>ppt_x</p:attrName>
                                        </p:attrNameLst>
                                      </p:cBhvr>
                                      <p:tavLst>
                                        <p:tav tm="0">
                                          <p:val>
                                            <p:strVal val="#ppt_x+#ppt_w*1.125000"/>
                                          </p:val>
                                        </p:tav>
                                        <p:tav tm="100000">
                                          <p:val>
                                            <p:strVal val="#ppt_x"/>
                                          </p:val>
                                        </p:tav>
                                      </p:tavLst>
                                    </p:anim>
                                    <p:animEffect transition="in" filter="wipe(left)">
                                      <p:cBhvr>
                                        <p:cTn id="12" dur="500"/>
                                        <p:tgtEl>
                                          <p:spTgt spid="6"/>
                                        </p:tgtEl>
                                      </p:cBhvr>
                                    </p:animEffect>
                                  </p:childTnLst>
                                </p:cTn>
                              </p:par>
                              <p:par>
                                <p:cTn id="13" presetID="12" presetClass="entr" presetSubtype="8" fill="hold" grpId="0" nodeType="withEffect">
                                  <p:stCondLst>
                                    <p:cond delay="0"/>
                                  </p:stCondLst>
                                  <p:childTnLst>
                                    <p:set>
                                      <p:cBhvr>
                                        <p:cTn id="14" dur="1" fill="hold">
                                          <p:stCondLst>
                                            <p:cond delay="0"/>
                                          </p:stCondLst>
                                        </p:cTn>
                                        <p:tgtEl>
                                          <p:spTgt spid="94"/>
                                        </p:tgtEl>
                                        <p:attrNameLst>
                                          <p:attrName>style.visibility</p:attrName>
                                        </p:attrNameLst>
                                      </p:cBhvr>
                                      <p:to>
                                        <p:strVal val="visible"/>
                                      </p:to>
                                    </p:set>
                                    <p:anim calcmode="lin" valueType="num">
                                      <p:cBhvr additive="base">
                                        <p:cTn id="15" dur="500"/>
                                        <p:tgtEl>
                                          <p:spTgt spid="94"/>
                                        </p:tgtEl>
                                        <p:attrNameLst>
                                          <p:attrName>ppt_x</p:attrName>
                                        </p:attrNameLst>
                                      </p:cBhvr>
                                      <p:tavLst>
                                        <p:tav tm="0">
                                          <p:val>
                                            <p:strVal val="#ppt_x-#ppt_w*1.125000"/>
                                          </p:val>
                                        </p:tav>
                                        <p:tav tm="100000">
                                          <p:val>
                                            <p:strVal val="#ppt_x"/>
                                          </p:val>
                                        </p:tav>
                                      </p:tavLst>
                                    </p:anim>
                                    <p:animEffect transition="in" filter="wipe(right)">
                                      <p:cBhvr>
                                        <p:cTn id="16" dur="500"/>
                                        <p:tgtEl>
                                          <p:spTgt spid="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9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前进箭头 1212"/>
          <p:cNvSpPr>
            <a:spLocks/>
          </p:cNvSpPr>
          <p:nvPr/>
        </p:nvSpPr>
        <p:spPr bwMode="auto">
          <a:xfrm>
            <a:off x="2282133" y="1142050"/>
            <a:ext cx="1797183" cy="3558222"/>
          </a:xfrm>
          <a:custGeom>
            <a:avLst/>
            <a:gdLst/>
            <a:ahLst/>
            <a:cxnLst>
              <a:cxn ang="0">
                <a:pos x="0" y="0"/>
              </a:cxn>
              <a:cxn ang="0">
                <a:pos x="792088" y="459411"/>
              </a:cxn>
              <a:cxn ang="0">
                <a:pos x="0" y="918822"/>
              </a:cxn>
              <a:cxn ang="0">
                <a:pos x="0" y="0"/>
              </a:cxn>
            </a:cxnLst>
            <a:rect l="0" t="0" r="r" b="b"/>
            <a:pathLst>
              <a:path w="792088" h="918822">
                <a:moveTo>
                  <a:pt x="0" y="0"/>
                </a:moveTo>
                <a:lnTo>
                  <a:pt x="792088" y="459411"/>
                </a:lnTo>
                <a:lnTo>
                  <a:pt x="0" y="918822"/>
                </a:lnTo>
                <a:lnTo>
                  <a:pt x="0" y="0"/>
                </a:lnTo>
                <a:close/>
              </a:path>
            </a:pathLst>
          </a:custGeom>
          <a:solidFill>
            <a:schemeClr val="tx1">
              <a:lumMod val="85000"/>
              <a:lumOff val="15000"/>
              <a:alpha val="76000"/>
            </a:schemeClr>
          </a:solidFill>
          <a:ln w="9525">
            <a:noFill/>
            <a:round/>
            <a:headEnd/>
            <a:tailEnd/>
          </a:ln>
          <a:effectLst>
            <a:outerShdw blurRad="355600" dist="190500" dir="5460000" algn="ctr" rotWithShape="0">
              <a:srgbClr val="000000">
                <a:alpha val="91000"/>
              </a:srgbClr>
            </a:outerShdw>
          </a:effectLst>
        </p:spPr>
        <p:txBody>
          <a:bodyPr anchor="ctr"/>
          <a:lstStyle/>
          <a:p>
            <a:endParaRPr lang="zh-CN" altLang="en-US" sz="1797"/>
          </a:p>
        </p:txBody>
      </p:sp>
      <p:sp>
        <p:nvSpPr>
          <p:cNvPr id="3" name="前进箭头 1212"/>
          <p:cNvSpPr>
            <a:spLocks/>
          </p:cNvSpPr>
          <p:nvPr/>
        </p:nvSpPr>
        <p:spPr bwMode="auto">
          <a:xfrm rot="10800000">
            <a:off x="492598" y="405387"/>
            <a:ext cx="1797183" cy="3558222"/>
          </a:xfrm>
          <a:custGeom>
            <a:avLst/>
            <a:gdLst/>
            <a:ahLst/>
            <a:cxnLst>
              <a:cxn ang="0">
                <a:pos x="0" y="0"/>
              </a:cxn>
              <a:cxn ang="0">
                <a:pos x="792088" y="459411"/>
              </a:cxn>
              <a:cxn ang="0">
                <a:pos x="0" y="918822"/>
              </a:cxn>
              <a:cxn ang="0">
                <a:pos x="0" y="0"/>
              </a:cxn>
            </a:cxnLst>
            <a:rect l="0" t="0" r="r" b="b"/>
            <a:pathLst>
              <a:path w="792088" h="918822">
                <a:moveTo>
                  <a:pt x="0" y="0"/>
                </a:moveTo>
                <a:lnTo>
                  <a:pt x="792088" y="459411"/>
                </a:lnTo>
                <a:lnTo>
                  <a:pt x="0" y="918822"/>
                </a:lnTo>
                <a:lnTo>
                  <a:pt x="0" y="0"/>
                </a:lnTo>
                <a:close/>
              </a:path>
            </a:pathLst>
          </a:custGeom>
          <a:solidFill>
            <a:srgbClr val="C00000">
              <a:alpha val="70000"/>
            </a:srgbClr>
          </a:solidFill>
          <a:ln w="9525">
            <a:noFill/>
            <a:round/>
            <a:headEnd/>
            <a:tailEnd/>
          </a:ln>
          <a:effectLst>
            <a:outerShdw blurRad="355600" dist="190500" dir="5460000" algn="ctr" rotWithShape="0">
              <a:srgbClr val="000000">
                <a:alpha val="91000"/>
              </a:srgbClr>
            </a:outerShdw>
          </a:effectLst>
        </p:spPr>
        <p:txBody>
          <a:bodyPr anchor="ctr"/>
          <a:lstStyle/>
          <a:p>
            <a:endParaRPr lang="zh-CN" altLang="en-US" sz="1797"/>
          </a:p>
        </p:txBody>
      </p:sp>
      <p:sp>
        <p:nvSpPr>
          <p:cNvPr id="4" name="矩形 3"/>
          <p:cNvSpPr/>
          <p:nvPr/>
        </p:nvSpPr>
        <p:spPr>
          <a:xfrm>
            <a:off x="1250466" y="1821244"/>
            <a:ext cx="1031852" cy="726508"/>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7"/>
          </a:p>
        </p:txBody>
      </p:sp>
      <p:sp>
        <p:nvSpPr>
          <p:cNvPr id="5" name="矩形 4"/>
          <p:cNvSpPr/>
          <p:nvPr/>
        </p:nvSpPr>
        <p:spPr>
          <a:xfrm>
            <a:off x="2289597" y="2269038"/>
            <a:ext cx="1031852" cy="725893"/>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7"/>
          </a:p>
        </p:txBody>
      </p:sp>
      <p:sp>
        <p:nvSpPr>
          <p:cNvPr id="6" name="文本框 5"/>
          <p:cNvSpPr txBox="1"/>
          <p:nvPr/>
        </p:nvSpPr>
        <p:spPr>
          <a:xfrm>
            <a:off x="1391189" y="1517823"/>
            <a:ext cx="817853" cy="852541"/>
          </a:xfrm>
          <a:prstGeom prst="rect">
            <a:avLst/>
          </a:prstGeom>
          <a:noFill/>
        </p:spPr>
        <p:txBody>
          <a:bodyPr wrap="none" rtlCol="0">
            <a:spAutoFit/>
          </a:bodyPr>
          <a:lstStyle/>
          <a:p>
            <a:r>
              <a:rPr lang="zh-CN" altLang="en-US" sz="4940" dirty="0">
                <a:solidFill>
                  <a:schemeClr val="bg1"/>
                </a:solidFill>
                <a:latin typeface="微软雅黑" panose="020B0503020204020204" pitchFamily="34" charset="-122"/>
                <a:ea typeface="微软雅黑" panose="020B0503020204020204" pitchFamily="34" charset="-122"/>
              </a:rPr>
              <a:t>目</a:t>
            </a:r>
          </a:p>
        </p:txBody>
      </p:sp>
      <p:sp>
        <p:nvSpPr>
          <p:cNvPr id="7" name="文本框 6"/>
          <p:cNvSpPr txBox="1"/>
          <p:nvPr/>
        </p:nvSpPr>
        <p:spPr>
          <a:xfrm>
            <a:off x="2442897" y="2506516"/>
            <a:ext cx="817853" cy="852541"/>
          </a:xfrm>
          <a:prstGeom prst="rect">
            <a:avLst/>
          </a:prstGeom>
          <a:noFill/>
        </p:spPr>
        <p:txBody>
          <a:bodyPr wrap="none" rtlCol="0">
            <a:spAutoFit/>
          </a:bodyPr>
          <a:lstStyle/>
          <a:p>
            <a:r>
              <a:rPr lang="zh-CN" altLang="en-US" sz="4940" dirty="0">
                <a:solidFill>
                  <a:schemeClr val="bg1"/>
                </a:solidFill>
                <a:latin typeface="微软雅黑" panose="020B0503020204020204" pitchFamily="34" charset="-122"/>
                <a:ea typeface="微软雅黑" panose="020B0503020204020204" pitchFamily="34" charset="-122"/>
              </a:rPr>
              <a:t>录</a:t>
            </a:r>
          </a:p>
        </p:txBody>
      </p:sp>
      <p:sp>
        <p:nvSpPr>
          <p:cNvPr id="8" name="文本框 7"/>
          <p:cNvSpPr txBox="1"/>
          <p:nvPr/>
        </p:nvSpPr>
        <p:spPr>
          <a:xfrm>
            <a:off x="1650580" y="2179465"/>
            <a:ext cx="1370327" cy="460895"/>
          </a:xfrm>
          <a:prstGeom prst="rect">
            <a:avLst/>
          </a:prstGeom>
          <a:noFill/>
        </p:spPr>
        <p:txBody>
          <a:bodyPr wrap="square" rtlCol="0">
            <a:spAutoFit/>
          </a:bodyPr>
          <a:lstStyle/>
          <a:p>
            <a:r>
              <a:rPr lang="en-US" altLang="zh-CN" sz="2395" dirty="0">
                <a:solidFill>
                  <a:schemeClr val="bg1"/>
                </a:solidFill>
              </a:rPr>
              <a:t>Contents</a:t>
            </a:r>
            <a:endParaRPr lang="zh-CN" altLang="en-US" sz="2395" dirty="0">
              <a:solidFill>
                <a:schemeClr val="bg1"/>
              </a:solidFill>
            </a:endParaRPr>
          </a:p>
        </p:txBody>
      </p:sp>
      <p:grpSp>
        <p:nvGrpSpPr>
          <p:cNvPr id="9" name="组合 8"/>
          <p:cNvGrpSpPr/>
          <p:nvPr/>
        </p:nvGrpSpPr>
        <p:grpSpPr>
          <a:xfrm>
            <a:off x="4507019" y="809382"/>
            <a:ext cx="2472055" cy="386789"/>
            <a:chOff x="6009180" y="1074340"/>
            <a:chExt cx="3302857" cy="516780"/>
          </a:xfrm>
        </p:grpSpPr>
        <p:sp>
          <p:nvSpPr>
            <p:cNvPr id="10" name="矩形 9"/>
            <p:cNvSpPr/>
            <p:nvPr/>
          </p:nvSpPr>
          <p:spPr>
            <a:xfrm>
              <a:off x="6009180" y="1074340"/>
              <a:ext cx="3302857" cy="502062"/>
            </a:xfrm>
            <a:prstGeom prst="rect">
              <a:avLst/>
            </a:prstGeom>
            <a:solidFill>
              <a:srgbClr val="C00000">
                <a:alpha val="70000"/>
              </a:srgbClr>
            </a:solidFill>
            <a:ln>
              <a:noFill/>
            </a:ln>
            <a:effectLst>
              <a:outerShdw blurRad="76200" dist="76200" dir="5400000" algn="ctr" rotWithShape="0">
                <a:srgbClr val="000000">
                  <a:alpha val="91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7"/>
            </a:p>
          </p:txBody>
        </p:sp>
        <p:sp>
          <p:nvSpPr>
            <p:cNvPr id="11" name="文本框 10"/>
            <p:cNvSpPr txBox="1"/>
            <p:nvPr/>
          </p:nvSpPr>
          <p:spPr>
            <a:xfrm>
              <a:off x="6323125" y="1098262"/>
              <a:ext cx="1315455" cy="492858"/>
            </a:xfrm>
            <a:prstGeom prst="rect">
              <a:avLst/>
            </a:prstGeom>
            <a:noFill/>
          </p:spPr>
          <p:txBody>
            <a:bodyPr wrap="none" rtlCol="0">
              <a:spAutoFit/>
            </a:bodyPr>
            <a:lstStyle/>
            <a:p>
              <a:r>
                <a:rPr lang="en-US" altLang="zh-CN" sz="1797" dirty="0">
                  <a:solidFill>
                    <a:schemeClr val="bg1"/>
                  </a:solidFill>
                  <a:latin typeface="微软雅黑" panose="020B0503020204020204" pitchFamily="34" charset="-122"/>
                  <a:ea typeface="微软雅黑" panose="020B0503020204020204" pitchFamily="34" charset="-122"/>
                </a:rPr>
                <a:t>01 </a:t>
              </a:r>
              <a:r>
                <a:rPr lang="zh-CN" altLang="en-US" sz="1797" dirty="0">
                  <a:solidFill>
                    <a:schemeClr val="bg1"/>
                  </a:solidFill>
                  <a:latin typeface="微软雅黑" panose="020B0503020204020204" pitchFamily="34" charset="-122"/>
                  <a:ea typeface="微软雅黑" panose="020B0503020204020204" pitchFamily="34" charset="-122"/>
                </a:rPr>
                <a:t>引言</a:t>
              </a:r>
            </a:p>
          </p:txBody>
        </p:sp>
      </p:grpSp>
      <p:grpSp>
        <p:nvGrpSpPr>
          <p:cNvPr id="12" name="组合 11"/>
          <p:cNvGrpSpPr/>
          <p:nvPr/>
        </p:nvGrpSpPr>
        <p:grpSpPr>
          <a:xfrm>
            <a:off x="4941283" y="1558378"/>
            <a:ext cx="2472055" cy="386789"/>
            <a:chOff x="6589390" y="2075054"/>
            <a:chExt cx="3302857" cy="516780"/>
          </a:xfrm>
        </p:grpSpPr>
        <p:sp>
          <p:nvSpPr>
            <p:cNvPr id="13" name="矩形 12"/>
            <p:cNvSpPr/>
            <p:nvPr/>
          </p:nvSpPr>
          <p:spPr>
            <a:xfrm>
              <a:off x="6589390" y="2075054"/>
              <a:ext cx="3302857" cy="502062"/>
            </a:xfrm>
            <a:prstGeom prst="rect">
              <a:avLst/>
            </a:prstGeom>
            <a:solidFill>
              <a:srgbClr val="C00000">
                <a:alpha val="70000"/>
              </a:srgbClr>
            </a:solidFill>
            <a:ln>
              <a:noFill/>
            </a:ln>
            <a:effectLst>
              <a:outerShdw blurRad="177800" dist="76200" dir="5400000" algn="ctr" rotWithShape="0">
                <a:srgbClr val="000000">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7"/>
            </a:p>
          </p:txBody>
        </p:sp>
        <p:sp>
          <p:nvSpPr>
            <p:cNvPr id="14" name="文本框 13"/>
            <p:cNvSpPr txBox="1"/>
            <p:nvPr/>
          </p:nvSpPr>
          <p:spPr>
            <a:xfrm>
              <a:off x="6903335" y="2098976"/>
              <a:ext cx="1932275" cy="492858"/>
            </a:xfrm>
            <a:prstGeom prst="rect">
              <a:avLst/>
            </a:prstGeom>
            <a:noFill/>
          </p:spPr>
          <p:txBody>
            <a:bodyPr wrap="none" rtlCol="0">
              <a:spAutoFit/>
            </a:bodyPr>
            <a:lstStyle/>
            <a:p>
              <a:r>
                <a:rPr lang="en-US" altLang="zh-CN" sz="1797" dirty="0">
                  <a:solidFill>
                    <a:schemeClr val="bg1"/>
                  </a:solidFill>
                  <a:latin typeface="微软雅黑" panose="020B0503020204020204" pitchFamily="34" charset="-122"/>
                  <a:ea typeface="微软雅黑" panose="020B0503020204020204" pitchFamily="34" charset="-122"/>
                </a:rPr>
                <a:t>02 </a:t>
              </a:r>
              <a:r>
                <a:rPr lang="zh-CN" altLang="en-US" sz="1797" dirty="0">
                  <a:solidFill>
                    <a:schemeClr val="bg1"/>
                  </a:solidFill>
                  <a:latin typeface="微软雅黑" panose="020B0503020204020204" pitchFamily="34" charset="-122"/>
                  <a:ea typeface="微软雅黑" panose="020B0503020204020204" pitchFamily="34" charset="-122"/>
                </a:rPr>
                <a:t>机遇</a:t>
              </a:r>
              <a:r>
                <a:rPr lang="zh-CN" altLang="en-US" sz="1797" dirty="0" smtClean="0">
                  <a:solidFill>
                    <a:schemeClr val="bg1"/>
                  </a:solidFill>
                  <a:latin typeface="微软雅黑" panose="020B0503020204020204" pitchFamily="34" charset="-122"/>
                  <a:ea typeface="微软雅黑" panose="020B0503020204020204" pitchFamily="34" charset="-122"/>
                </a:rPr>
                <a:t>挑战</a:t>
              </a:r>
              <a:endParaRPr lang="zh-CN" altLang="en-US" sz="1797" dirty="0">
                <a:solidFill>
                  <a:schemeClr val="bg1"/>
                </a:solidFill>
                <a:latin typeface="微软雅黑" panose="020B0503020204020204" pitchFamily="34" charset="-122"/>
                <a:ea typeface="微软雅黑" panose="020B0503020204020204" pitchFamily="34" charset="-122"/>
              </a:endParaRPr>
            </a:p>
          </p:txBody>
        </p:sp>
      </p:grpSp>
      <p:grpSp>
        <p:nvGrpSpPr>
          <p:cNvPr id="15" name="组合 14"/>
          <p:cNvGrpSpPr/>
          <p:nvPr/>
        </p:nvGrpSpPr>
        <p:grpSpPr>
          <a:xfrm>
            <a:off x="5488023" y="2305147"/>
            <a:ext cx="2835367" cy="386789"/>
            <a:chOff x="7319877" y="3072796"/>
            <a:chExt cx="3788270" cy="516780"/>
          </a:xfrm>
        </p:grpSpPr>
        <p:sp>
          <p:nvSpPr>
            <p:cNvPr id="16" name="矩形 15"/>
            <p:cNvSpPr/>
            <p:nvPr/>
          </p:nvSpPr>
          <p:spPr>
            <a:xfrm>
              <a:off x="7319877" y="3072796"/>
              <a:ext cx="3788270" cy="502062"/>
            </a:xfrm>
            <a:prstGeom prst="rect">
              <a:avLst/>
            </a:prstGeom>
            <a:solidFill>
              <a:srgbClr val="C00000">
                <a:alpha val="70000"/>
              </a:srgbClr>
            </a:solidFill>
            <a:ln>
              <a:noFill/>
            </a:ln>
            <a:effectLst>
              <a:outerShdw blurRad="241300" dist="88900" dir="5400000" algn="ctr" rotWithShape="0">
                <a:srgbClr val="000000">
                  <a:alpha val="8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7"/>
            </a:p>
          </p:txBody>
        </p:sp>
        <p:sp>
          <p:nvSpPr>
            <p:cNvPr id="17" name="文本框 16"/>
            <p:cNvSpPr txBox="1"/>
            <p:nvPr/>
          </p:nvSpPr>
          <p:spPr>
            <a:xfrm>
              <a:off x="7633822" y="3096718"/>
              <a:ext cx="1932275" cy="492858"/>
            </a:xfrm>
            <a:prstGeom prst="rect">
              <a:avLst/>
            </a:prstGeom>
            <a:noFill/>
          </p:spPr>
          <p:txBody>
            <a:bodyPr wrap="none" rtlCol="0">
              <a:spAutoFit/>
            </a:bodyPr>
            <a:lstStyle/>
            <a:p>
              <a:r>
                <a:rPr lang="en-US" altLang="zh-CN" sz="1797" dirty="0">
                  <a:solidFill>
                    <a:schemeClr val="bg1"/>
                  </a:solidFill>
                  <a:latin typeface="微软雅黑" panose="020B0503020204020204" pitchFamily="34" charset="-122"/>
                  <a:ea typeface="微软雅黑" panose="020B0503020204020204" pitchFamily="34" charset="-122"/>
                </a:rPr>
                <a:t>03 </a:t>
              </a:r>
              <a:r>
                <a:rPr lang="zh-CN" altLang="en-US" sz="1797" dirty="0" smtClean="0">
                  <a:solidFill>
                    <a:schemeClr val="bg1"/>
                  </a:solidFill>
                  <a:latin typeface="微软雅黑" panose="020B0503020204020204" pitchFamily="34" charset="-122"/>
                  <a:ea typeface="微软雅黑" panose="020B0503020204020204" pitchFamily="34" charset="-122"/>
                </a:rPr>
                <a:t>研究过程</a:t>
              </a:r>
              <a:endParaRPr lang="zh-CN" altLang="en-US" sz="1797" dirty="0">
                <a:solidFill>
                  <a:schemeClr val="bg1"/>
                </a:solidFill>
                <a:latin typeface="微软雅黑" panose="020B0503020204020204" pitchFamily="34" charset="-122"/>
                <a:ea typeface="微软雅黑" panose="020B0503020204020204" pitchFamily="34" charset="-122"/>
              </a:endParaRPr>
            </a:p>
          </p:txBody>
        </p:sp>
      </p:grpSp>
      <p:grpSp>
        <p:nvGrpSpPr>
          <p:cNvPr id="18" name="组合 17"/>
          <p:cNvGrpSpPr/>
          <p:nvPr/>
        </p:nvGrpSpPr>
        <p:grpSpPr>
          <a:xfrm>
            <a:off x="4941283" y="3054141"/>
            <a:ext cx="2472055" cy="386789"/>
            <a:chOff x="6589390" y="4073510"/>
            <a:chExt cx="3302857" cy="516780"/>
          </a:xfrm>
        </p:grpSpPr>
        <p:sp>
          <p:nvSpPr>
            <p:cNvPr id="19" name="矩形 18"/>
            <p:cNvSpPr/>
            <p:nvPr/>
          </p:nvSpPr>
          <p:spPr>
            <a:xfrm>
              <a:off x="6589390" y="4073510"/>
              <a:ext cx="3302857" cy="502062"/>
            </a:xfrm>
            <a:prstGeom prst="rect">
              <a:avLst/>
            </a:prstGeom>
            <a:solidFill>
              <a:srgbClr val="C00000">
                <a:alpha val="70000"/>
              </a:srgbClr>
            </a:solidFill>
            <a:ln>
              <a:noFill/>
            </a:ln>
            <a:effectLst>
              <a:outerShdw blurRad="152400" dist="63500" dir="5400000" algn="ctr" rotWithShape="0">
                <a:srgbClr val="000000">
                  <a:alpha val="88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7"/>
            </a:p>
          </p:txBody>
        </p:sp>
        <p:sp>
          <p:nvSpPr>
            <p:cNvPr id="20" name="文本框 19"/>
            <p:cNvSpPr txBox="1"/>
            <p:nvPr/>
          </p:nvSpPr>
          <p:spPr>
            <a:xfrm>
              <a:off x="6903335" y="4097432"/>
              <a:ext cx="1932275" cy="492858"/>
            </a:xfrm>
            <a:prstGeom prst="rect">
              <a:avLst/>
            </a:prstGeom>
            <a:noFill/>
          </p:spPr>
          <p:txBody>
            <a:bodyPr wrap="none" rtlCol="0">
              <a:spAutoFit/>
            </a:bodyPr>
            <a:lstStyle/>
            <a:p>
              <a:r>
                <a:rPr lang="en-US" altLang="zh-CN" sz="1797" dirty="0">
                  <a:solidFill>
                    <a:schemeClr val="bg1"/>
                  </a:solidFill>
                  <a:latin typeface="微软雅黑" panose="020B0503020204020204" pitchFamily="34" charset="-122"/>
                  <a:ea typeface="微软雅黑" panose="020B0503020204020204" pitchFamily="34" charset="-122"/>
                </a:rPr>
                <a:t>04 </a:t>
              </a:r>
              <a:r>
                <a:rPr lang="zh-CN" altLang="en-US" sz="1797" dirty="0" smtClean="0">
                  <a:solidFill>
                    <a:schemeClr val="bg1"/>
                  </a:solidFill>
                  <a:latin typeface="微软雅黑" panose="020B0503020204020204" pitchFamily="34" charset="-122"/>
                  <a:ea typeface="微软雅黑" panose="020B0503020204020204" pitchFamily="34" charset="-122"/>
                </a:rPr>
                <a:t>研究结论</a:t>
              </a:r>
              <a:endParaRPr lang="zh-CN" altLang="en-US" sz="1797" dirty="0">
                <a:solidFill>
                  <a:schemeClr val="bg1"/>
                </a:solidFill>
                <a:latin typeface="微软雅黑" panose="020B0503020204020204" pitchFamily="34" charset="-122"/>
                <a:ea typeface="微软雅黑" panose="020B0503020204020204" pitchFamily="34" charset="-122"/>
              </a:endParaRPr>
            </a:p>
          </p:txBody>
        </p:sp>
      </p:grpSp>
      <p:grpSp>
        <p:nvGrpSpPr>
          <p:cNvPr id="21" name="组合 20"/>
          <p:cNvGrpSpPr/>
          <p:nvPr/>
        </p:nvGrpSpPr>
        <p:grpSpPr>
          <a:xfrm>
            <a:off x="4507019" y="3800925"/>
            <a:ext cx="2472055" cy="386789"/>
            <a:chOff x="6009180" y="5071270"/>
            <a:chExt cx="3302857" cy="516780"/>
          </a:xfrm>
        </p:grpSpPr>
        <p:sp>
          <p:nvSpPr>
            <p:cNvPr id="22" name="矩形 21"/>
            <p:cNvSpPr/>
            <p:nvPr/>
          </p:nvSpPr>
          <p:spPr>
            <a:xfrm>
              <a:off x="6009180" y="5071270"/>
              <a:ext cx="3302857" cy="502062"/>
            </a:xfrm>
            <a:prstGeom prst="rect">
              <a:avLst/>
            </a:prstGeom>
            <a:solidFill>
              <a:srgbClr val="C00000">
                <a:alpha val="70000"/>
              </a:srgbClr>
            </a:solidFill>
            <a:ln>
              <a:noFill/>
            </a:ln>
            <a:effectLst>
              <a:outerShdw blurRad="127000" dist="88900" dir="5400000" algn="ctr" rotWithShape="0">
                <a:srgbClr val="000000">
                  <a:alpha val="98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7"/>
            </a:p>
          </p:txBody>
        </p:sp>
        <p:sp>
          <p:nvSpPr>
            <p:cNvPr id="23" name="文本框 22"/>
            <p:cNvSpPr txBox="1"/>
            <p:nvPr/>
          </p:nvSpPr>
          <p:spPr>
            <a:xfrm>
              <a:off x="6323125" y="5095192"/>
              <a:ext cx="1315455" cy="492858"/>
            </a:xfrm>
            <a:prstGeom prst="rect">
              <a:avLst/>
            </a:prstGeom>
            <a:noFill/>
          </p:spPr>
          <p:txBody>
            <a:bodyPr wrap="none" rtlCol="0">
              <a:spAutoFit/>
            </a:bodyPr>
            <a:lstStyle/>
            <a:p>
              <a:r>
                <a:rPr lang="en-US" altLang="zh-CN" sz="1797" dirty="0">
                  <a:solidFill>
                    <a:schemeClr val="bg1"/>
                  </a:solidFill>
                  <a:latin typeface="微软雅黑" panose="020B0503020204020204" pitchFamily="34" charset="-122"/>
                  <a:ea typeface="微软雅黑" panose="020B0503020204020204" pitchFamily="34" charset="-122"/>
                </a:rPr>
                <a:t>05 </a:t>
              </a:r>
              <a:r>
                <a:rPr lang="zh-CN" altLang="en-US" sz="1797" dirty="0">
                  <a:solidFill>
                    <a:schemeClr val="bg1"/>
                  </a:solidFill>
                  <a:latin typeface="微软雅黑" panose="020B0503020204020204" pitchFamily="34" charset="-122"/>
                  <a:ea typeface="微软雅黑" panose="020B0503020204020204" pitchFamily="34" charset="-122"/>
                </a:rPr>
                <a:t>展望</a:t>
              </a:r>
            </a:p>
          </p:txBody>
        </p:sp>
      </p:grpSp>
      <p:sp>
        <p:nvSpPr>
          <p:cNvPr id="28" name="灯片编号占位符 27"/>
          <p:cNvSpPr>
            <a:spLocks noGrp="1"/>
          </p:cNvSpPr>
          <p:nvPr>
            <p:ph type="sldNum" sz="quarter" idx="12"/>
          </p:nvPr>
        </p:nvSpPr>
        <p:spPr/>
        <p:txBody>
          <a:bodyPr/>
          <a:lstStyle/>
          <a:p>
            <a:fld id="{B5B5BF9F-75C6-42BD-8363-2F606FE0B601}" type="slidenum">
              <a:rPr lang="zh-CN" altLang="en-US" smtClean="0"/>
              <a:t>2</a:t>
            </a:fld>
            <a:endParaRPr lang="zh-CN" altLang="en-US"/>
          </a:p>
        </p:txBody>
      </p:sp>
      <p:sp>
        <p:nvSpPr>
          <p:cNvPr id="29" name="日期占位符 28"/>
          <p:cNvSpPr>
            <a:spLocks noGrp="1"/>
          </p:cNvSpPr>
          <p:nvPr>
            <p:ph type="dt" sz="half" idx="10"/>
          </p:nvPr>
        </p:nvSpPr>
        <p:spPr/>
        <p:txBody>
          <a:bodyPr/>
          <a:lstStyle/>
          <a:p>
            <a:fld id="{0E6AE2F8-9375-4C11-A2B4-ED408092C20D}" type="datetime1">
              <a:rPr lang="zh-CN" altLang="en-US" smtClean="0"/>
              <a:t>2020/12/3</a:t>
            </a:fld>
            <a:endParaRPr lang="zh-CN" altLang="en-US"/>
          </a:p>
        </p:txBody>
      </p:sp>
    </p:spTree>
    <p:extLst>
      <p:ext uri="{BB962C8B-B14F-4D97-AF65-F5344CB8AC3E}">
        <p14:creationId xmlns:p14="http://schemas.microsoft.com/office/powerpoint/2010/main" val="1658079173"/>
      </p:ext>
    </p:extLst>
  </p:cSld>
  <p:clrMapOvr>
    <a:masterClrMapping/>
  </p:clrMapOvr>
  <mc:AlternateContent xmlns:mc="http://schemas.openxmlformats.org/markup-compatibility/2006" xmlns:p14="http://schemas.microsoft.com/office/powerpoint/2010/main">
    <mc:Choice Requires="p14">
      <p:transition spd="slow" p14:dur="1500" advTm="6000">
        <p:random/>
      </p:transition>
    </mc:Choice>
    <mc:Fallback xmlns="">
      <p:transition spd="slow" advTm="6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right)">
                                      <p:cBhvr>
                                        <p:cTn id="17" dur="500"/>
                                        <p:tgtEl>
                                          <p:spTgt spid="4"/>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left)">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45"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1500"/>
                                        <p:tgtEl>
                                          <p:spTgt spid="8"/>
                                        </p:tgtEl>
                                      </p:cBhvr>
                                    </p:animEffect>
                                    <p:anim calcmode="lin" valueType="num">
                                      <p:cBhvr>
                                        <p:cTn id="26" dur="1500" fill="hold"/>
                                        <p:tgtEl>
                                          <p:spTgt spid="8"/>
                                        </p:tgtEl>
                                        <p:attrNameLst>
                                          <p:attrName>ppt_w</p:attrName>
                                        </p:attrNameLst>
                                      </p:cBhvr>
                                      <p:tavLst>
                                        <p:tav tm="0" fmla="#ppt_w*sin(2.5*pi*$)">
                                          <p:val>
                                            <p:fltVal val="0"/>
                                          </p:val>
                                        </p:tav>
                                        <p:tav tm="100000">
                                          <p:val>
                                            <p:fltVal val="1"/>
                                          </p:val>
                                        </p:tav>
                                      </p:tavLst>
                                    </p:anim>
                                    <p:anim calcmode="lin" valueType="num">
                                      <p:cBhvr>
                                        <p:cTn id="27" dur="1500" fill="hold"/>
                                        <p:tgtEl>
                                          <p:spTgt spid="8"/>
                                        </p:tgtEl>
                                        <p:attrNameLst>
                                          <p:attrName>ppt_h</p:attrName>
                                        </p:attrNameLst>
                                      </p:cBhvr>
                                      <p:tavLst>
                                        <p:tav tm="0">
                                          <p:val>
                                            <p:strVal val="#ppt_h"/>
                                          </p:val>
                                        </p:tav>
                                        <p:tav tm="100000">
                                          <p:val>
                                            <p:strVal val="#ppt_h"/>
                                          </p:val>
                                        </p:tav>
                                      </p:tavLst>
                                    </p:anim>
                                  </p:childTnLst>
                                </p:cTn>
                              </p:par>
                              <p:par>
                                <p:cTn id="28" presetID="47" presetClass="entr" presetSubtype="0" fill="hold" grpId="0" nodeType="with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fade">
                                      <p:cBhvr>
                                        <p:cTn id="30" dur="1000"/>
                                        <p:tgtEl>
                                          <p:spTgt spid="6"/>
                                        </p:tgtEl>
                                      </p:cBhvr>
                                    </p:animEffect>
                                    <p:anim calcmode="lin" valueType="num">
                                      <p:cBhvr>
                                        <p:cTn id="31" dur="1000" fill="hold"/>
                                        <p:tgtEl>
                                          <p:spTgt spid="6"/>
                                        </p:tgtEl>
                                        <p:attrNameLst>
                                          <p:attrName>ppt_x</p:attrName>
                                        </p:attrNameLst>
                                      </p:cBhvr>
                                      <p:tavLst>
                                        <p:tav tm="0">
                                          <p:val>
                                            <p:strVal val="#ppt_x"/>
                                          </p:val>
                                        </p:tav>
                                        <p:tav tm="100000">
                                          <p:val>
                                            <p:strVal val="#ppt_x"/>
                                          </p:val>
                                        </p:tav>
                                      </p:tavLst>
                                    </p:anim>
                                    <p:anim calcmode="lin" valueType="num">
                                      <p:cBhvr>
                                        <p:cTn id="32" dur="1000" fill="hold"/>
                                        <p:tgtEl>
                                          <p:spTgt spid="6"/>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1000"/>
                                        <p:tgtEl>
                                          <p:spTgt spid="7"/>
                                        </p:tgtEl>
                                      </p:cBhvr>
                                    </p:animEffect>
                                    <p:anim calcmode="lin" valueType="num">
                                      <p:cBhvr>
                                        <p:cTn id="36" dur="1000" fill="hold"/>
                                        <p:tgtEl>
                                          <p:spTgt spid="7"/>
                                        </p:tgtEl>
                                        <p:attrNameLst>
                                          <p:attrName>ppt_x</p:attrName>
                                        </p:attrNameLst>
                                      </p:cBhvr>
                                      <p:tavLst>
                                        <p:tav tm="0">
                                          <p:val>
                                            <p:strVal val="#ppt_x"/>
                                          </p:val>
                                        </p:tav>
                                        <p:tav tm="100000">
                                          <p:val>
                                            <p:strVal val="#ppt_x"/>
                                          </p:val>
                                        </p:tav>
                                      </p:tavLst>
                                    </p:anim>
                                    <p:anim calcmode="lin" valueType="num">
                                      <p:cBhvr>
                                        <p:cTn id="37"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12" presetClass="entr" presetSubtype="2" fill="hold" nodeType="clickEffect">
                                  <p:stCondLst>
                                    <p:cond delay="0"/>
                                  </p:stCondLst>
                                  <p:childTnLst>
                                    <p:set>
                                      <p:cBhvr>
                                        <p:cTn id="41" dur="1" fill="hold">
                                          <p:stCondLst>
                                            <p:cond delay="0"/>
                                          </p:stCondLst>
                                        </p:cTn>
                                        <p:tgtEl>
                                          <p:spTgt spid="9"/>
                                        </p:tgtEl>
                                        <p:attrNameLst>
                                          <p:attrName>style.visibility</p:attrName>
                                        </p:attrNameLst>
                                      </p:cBhvr>
                                      <p:to>
                                        <p:strVal val="visible"/>
                                      </p:to>
                                    </p:set>
                                    <p:anim calcmode="lin" valueType="num">
                                      <p:cBhvr additive="base">
                                        <p:cTn id="42" dur="750"/>
                                        <p:tgtEl>
                                          <p:spTgt spid="9"/>
                                        </p:tgtEl>
                                        <p:attrNameLst>
                                          <p:attrName>ppt_x</p:attrName>
                                        </p:attrNameLst>
                                      </p:cBhvr>
                                      <p:tavLst>
                                        <p:tav tm="0">
                                          <p:val>
                                            <p:strVal val="#ppt_x+#ppt_w*1.125000"/>
                                          </p:val>
                                        </p:tav>
                                        <p:tav tm="100000">
                                          <p:val>
                                            <p:strVal val="#ppt_x"/>
                                          </p:val>
                                        </p:tav>
                                      </p:tavLst>
                                    </p:anim>
                                    <p:animEffect transition="in" filter="wipe(left)">
                                      <p:cBhvr>
                                        <p:cTn id="43" dur="750"/>
                                        <p:tgtEl>
                                          <p:spTgt spid="9"/>
                                        </p:tgtEl>
                                      </p:cBhvr>
                                    </p:animEffect>
                                  </p:childTnLst>
                                </p:cTn>
                              </p:par>
                              <p:par>
                                <p:cTn id="44" presetID="12" presetClass="entr" presetSubtype="2" fill="hold" nodeType="withEffect">
                                  <p:stCondLst>
                                    <p:cond delay="250"/>
                                  </p:stCondLst>
                                  <p:childTnLst>
                                    <p:set>
                                      <p:cBhvr>
                                        <p:cTn id="45" dur="1" fill="hold">
                                          <p:stCondLst>
                                            <p:cond delay="0"/>
                                          </p:stCondLst>
                                        </p:cTn>
                                        <p:tgtEl>
                                          <p:spTgt spid="12"/>
                                        </p:tgtEl>
                                        <p:attrNameLst>
                                          <p:attrName>style.visibility</p:attrName>
                                        </p:attrNameLst>
                                      </p:cBhvr>
                                      <p:to>
                                        <p:strVal val="visible"/>
                                      </p:to>
                                    </p:set>
                                    <p:anim calcmode="lin" valueType="num">
                                      <p:cBhvr additive="base">
                                        <p:cTn id="46" dur="750"/>
                                        <p:tgtEl>
                                          <p:spTgt spid="12"/>
                                        </p:tgtEl>
                                        <p:attrNameLst>
                                          <p:attrName>ppt_x</p:attrName>
                                        </p:attrNameLst>
                                      </p:cBhvr>
                                      <p:tavLst>
                                        <p:tav tm="0">
                                          <p:val>
                                            <p:strVal val="#ppt_x+#ppt_w*1.125000"/>
                                          </p:val>
                                        </p:tav>
                                        <p:tav tm="100000">
                                          <p:val>
                                            <p:strVal val="#ppt_x"/>
                                          </p:val>
                                        </p:tav>
                                      </p:tavLst>
                                    </p:anim>
                                    <p:animEffect transition="in" filter="wipe(left)">
                                      <p:cBhvr>
                                        <p:cTn id="47" dur="750"/>
                                        <p:tgtEl>
                                          <p:spTgt spid="12"/>
                                        </p:tgtEl>
                                      </p:cBhvr>
                                    </p:animEffect>
                                  </p:childTnLst>
                                </p:cTn>
                              </p:par>
                              <p:par>
                                <p:cTn id="48" presetID="12" presetClass="entr" presetSubtype="2" fill="hold" nodeType="withEffect">
                                  <p:stCondLst>
                                    <p:cond delay="500"/>
                                  </p:stCondLst>
                                  <p:childTnLst>
                                    <p:set>
                                      <p:cBhvr>
                                        <p:cTn id="49" dur="1" fill="hold">
                                          <p:stCondLst>
                                            <p:cond delay="0"/>
                                          </p:stCondLst>
                                        </p:cTn>
                                        <p:tgtEl>
                                          <p:spTgt spid="15"/>
                                        </p:tgtEl>
                                        <p:attrNameLst>
                                          <p:attrName>style.visibility</p:attrName>
                                        </p:attrNameLst>
                                      </p:cBhvr>
                                      <p:to>
                                        <p:strVal val="visible"/>
                                      </p:to>
                                    </p:set>
                                    <p:anim calcmode="lin" valueType="num">
                                      <p:cBhvr additive="base">
                                        <p:cTn id="50" dur="750"/>
                                        <p:tgtEl>
                                          <p:spTgt spid="15"/>
                                        </p:tgtEl>
                                        <p:attrNameLst>
                                          <p:attrName>ppt_x</p:attrName>
                                        </p:attrNameLst>
                                      </p:cBhvr>
                                      <p:tavLst>
                                        <p:tav tm="0">
                                          <p:val>
                                            <p:strVal val="#ppt_x+#ppt_w*1.125000"/>
                                          </p:val>
                                        </p:tav>
                                        <p:tav tm="100000">
                                          <p:val>
                                            <p:strVal val="#ppt_x"/>
                                          </p:val>
                                        </p:tav>
                                      </p:tavLst>
                                    </p:anim>
                                    <p:animEffect transition="in" filter="wipe(left)">
                                      <p:cBhvr>
                                        <p:cTn id="51" dur="750"/>
                                        <p:tgtEl>
                                          <p:spTgt spid="15"/>
                                        </p:tgtEl>
                                      </p:cBhvr>
                                    </p:animEffect>
                                  </p:childTnLst>
                                </p:cTn>
                              </p:par>
                              <p:par>
                                <p:cTn id="52" presetID="12" presetClass="entr" presetSubtype="2" fill="hold" nodeType="withEffect">
                                  <p:stCondLst>
                                    <p:cond delay="750"/>
                                  </p:stCondLst>
                                  <p:childTnLst>
                                    <p:set>
                                      <p:cBhvr>
                                        <p:cTn id="53" dur="1" fill="hold">
                                          <p:stCondLst>
                                            <p:cond delay="0"/>
                                          </p:stCondLst>
                                        </p:cTn>
                                        <p:tgtEl>
                                          <p:spTgt spid="18"/>
                                        </p:tgtEl>
                                        <p:attrNameLst>
                                          <p:attrName>style.visibility</p:attrName>
                                        </p:attrNameLst>
                                      </p:cBhvr>
                                      <p:to>
                                        <p:strVal val="visible"/>
                                      </p:to>
                                    </p:set>
                                    <p:anim calcmode="lin" valueType="num">
                                      <p:cBhvr additive="base">
                                        <p:cTn id="54" dur="750"/>
                                        <p:tgtEl>
                                          <p:spTgt spid="18"/>
                                        </p:tgtEl>
                                        <p:attrNameLst>
                                          <p:attrName>ppt_x</p:attrName>
                                        </p:attrNameLst>
                                      </p:cBhvr>
                                      <p:tavLst>
                                        <p:tav tm="0">
                                          <p:val>
                                            <p:strVal val="#ppt_x+#ppt_w*1.125000"/>
                                          </p:val>
                                        </p:tav>
                                        <p:tav tm="100000">
                                          <p:val>
                                            <p:strVal val="#ppt_x"/>
                                          </p:val>
                                        </p:tav>
                                      </p:tavLst>
                                    </p:anim>
                                    <p:animEffect transition="in" filter="wipe(left)">
                                      <p:cBhvr>
                                        <p:cTn id="55" dur="750"/>
                                        <p:tgtEl>
                                          <p:spTgt spid="18"/>
                                        </p:tgtEl>
                                      </p:cBhvr>
                                    </p:animEffect>
                                  </p:childTnLst>
                                </p:cTn>
                              </p:par>
                              <p:par>
                                <p:cTn id="56" presetID="12" presetClass="entr" presetSubtype="2" fill="hold" nodeType="withEffect">
                                  <p:stCondLst>
                                    <p:cond delay="1000"/>
                                  </p:stCondLst>
                                  <p:childTnLst>
                                    <p:set>
                                      <p:cBhvr>
                                        <p:cTn id="57" dur="1" fill="hold">
                                          <p:stCondLst>
                                            <p:cond delay="0"/>
                                          </p:stCondLst>
                                        </p:cTn>
                                        <p:tgtEl>
                                          <p:spTgt spid="21"/>
                                        </p:tgtEl>
                                        <p:attrNameLst>
                                          <p:attrName>style.visibility</p:attrName>
                                        </p:attrNameLst>
                                      </p:cBhvr>
                                      <p:to>
                                        <p:strVal val="visible"/>
                                      </p:to>
                                    </p:set>
                                    <p:anim calcmode="lin" valueType="num">
                                      <p:cBhvr additive="base">
                                        <p:cTn id="58" dur="750"/>
                                        <p:tgtEl>
                                          <p:spTgt spid="21"/>
                                        </p:tgtEl>
                                        <p:attrNameLst>
                                          <p:attrName>ppt_x</p:attrName>
                                        </p:attrNameLst>
                                      </p:cBhvr>
                                      <p:tavLst>
                                        <p:tav tm="0">
                                          <p:val>
                                            <p:strVal val="#ppt_x+#ppt_w*1.125000"/>
                                          </p:val>
                                        </p:tav>
                                        <p:tav tm="100000">
                                          <p:val>
                                            <p:strVal val="#ppt_x"/>
                                          </p:val>
                                        </p:tav>
                                      </p:tavLst>
                                    </p:anim>
                                    <p:animEffect transition="in" filter="wipe(left)">
                                      <p:cBhvr>
                                        <p:cTn id="59" dur="75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p:bldP spid="7" grpId="0"/>
      <p:bldP spid="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平行四边形 13"/>
          <p:cNvSpPr/>
          <p:nvPr/>
        </p:nvSpPr>
        <p:spPr>
          <a:xfrm flipH="1">
            <a:off x="3533216" y="2013507"/>
            <a:ext cx="315116" cy="180476"/>
          </a:xfrm>
          <a:prstGeom prst="parallelogram">
            <a:avLst>
              <a:gd name="adj" fmla="val 55395"/>
            </a:avLst>
          </a:prstGeom>
          <a:gradFill flip="none" rotWithShape="1">
            <a:gsLst>
              <a:gs pos="0">
                <a:schemeClr val="bg1"/>
              </a:gs>
              <a:gs pos="100000">
                <a:schemeClr val="bg1">
                  <a:lumMod val="85000"/>
                </a:schemeClr>
              </a:gs>
            </a:gsLst>
            <a:lin ang="6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prstClr val="white"/>
              </a:solidFill>
            </a:endParaRPr>
          </a:p>
        </p:txBody>
      </p:sp>
      <p:sp>
        <p:nvSpPr>
          <p:cNvPr id="15" name="平行四边形 14"/>
          <p:cNvSpPr/>
          <p:nvPr/>
        </p:nvSpPr>
        <p:spPr>
          <a:xfrm rot="5400000">
            <a:off x="3664991" y="2010644"/>
            <a:ext cx="265939" cy="100741"/>
          </a:xfrm>
          <a:prstGeom prst="parallelogram">
            <a:avLst>
              <a:gd name="adj" fmla="val 181535"/>
            </a:avLst>
          </a:prstGeom>
          <a:gradFill flip="none" rotWithShape="1">
            <a:gsLst>
              <a:gs pos="0">
                <a:schemeClr val="bg1">
                  <a:lumMod val="50000"/>
                  <a:alpha val="82000"/>
                </a:schemeClr>
              </a:gs>
              <a:gs pos="100000">
                <a:schemeClr val="bg1">
                  <a:lumMod val="85000"/>
                </a:schemeClr>
              </a:gs>
            </a:gsLst>
            <a:lin ang="16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prstClr val="white"/>
              </a:solidFill>
            </a:endParaRPr>
          </a:p>
        </p:txBody>
      </p:sp>
      <p:sp>
        <p:nvSpPr>
          <p:cNvPr id="16" name="平行四边形 15"/>
          <p:cNvSpPr/>
          <p:nvPr/>
        </p:nvSpPr>
        <p:spPr>
          <a:xfrm flipH="1">
            <a:off x="3746316" y="1926609"/>
            <a:ext cx="319254" cy="180476"/>
          </a:xfrm>
          <a:prstGeom prst="parallelogram">
            <a:avLst>
              <a:gd name="adj" fmla="val 55395"/>
            </a:avLst>
          </a:prstGeom>
          <a:gradFill>
            <a:gsLst>
              <a:gs pos="0">
                <a:schemeClr val="bg1"/>
              </a:gs>
              <a:gs pos="100000">
                <a:schemeClr val="bg1">
                  <a:lumMod val="8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prstClr val="white"/>
              </a:solidFill>
            </a:endParaRPr>
          </a:p>
        </p:txBody>
      </p:sp>
      <p:sp>
        <p:nvSpPr>
          <p:cNvPr id="17" name="平行四边形 16"/>
          <p:cNvSpPr/>
          <p:nvPr/>
        </p:nvSpPr>
        <p:spPr>
          <a:xfrm rot="5400000">
            <a:off x="3880800" y="1923746"/>
            <a:ext cx="265939" cy="100741"/>
          </a:xfrm>
          <a:prstGeom prst="parallelogram">
            <a:avLst>
              <a:gd name="adj" fmla="val 181535"/>
            </a:avLst>
          </a:prstGeom>
          <a:gradFill>
            <a:gsLst>
              <a:gs pos="0">
                <a:schemeClr val="bg1">
                  <a:lumMod val="50000"/>
                  <a:alpha val="82000"/>
                </a:schemeClr>
              </a:gs>
              <a:gs pos="100000">
                <a:schemeClr val="bg1">
                  <a:lumMod val="8500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prstClr val="white"/>
              </a:solidFill>
            </a:endParaRPr>
          </a:p>
        </p:txBody>
      </p:sp>
      <p:sp>
        <p:nvSpPr>
          <p:cNvPr id="18" name="平行四边形 17"/>
          <p:cNvSpPr/>
          <p:nvPr/>
        </p:nvSpPr>
        <p:spPr>
          <a:xfrm flipH="1">
            <a:off x="3963399" y="1841148"/>
            <a:ext cx="319253" cy="180476"/>
          </a:xfrm>
          <a:prstGeom prst="parallelogram">
            <a:avLst>
              <a:gd name="adj" fmla="val 55395"/>
            </a:avLst>
          </a:prstGeom>
          <a:gradFill>
            <a:gsLst>
              <a:gs pos="0">
                <a:schemeClr val="bg1"/>
              </a:gs>
              <a:gs pos="100000">
                <a:schemeClr val="bg1">
                  <a:lumMod val="8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prstClr val="white"/>
              </a:solidFill>
            </a:endParaRPr>
          </a:p>
        </p:txBody>
      </p:sp>
      <p:sp>
        <p:nvSpPr>
          <p:cNvPr id="19" name="平行四边形 18"/>
          <p:cNvSpPr/>
          <p:nvPr/>
        </p:nvSpPr>
        <p:spPr>
          <a:xfrm rot="5400000">
            <a:off x="4097719" y="1839399"/>
            <a:ext cx="266421" cy="98033"/>
          </a:xfrm>
          <a:prstGeom prst="parallelogram">
            <a:avLst>
              <a:gd name="adj" fmla="val 181535"/>
            </a:avLst>
          </a:prstGeom>
          <a:gradFill>
            <a:gsLst>
              <a:gs pos="0">
                <a:schemeClr val="bg1">
                  <a:lumMod val="50000"/>
                  <a:alpha val="82000"/>
                </a:schemeClr>
              </a:gs>
              <a:gs pos="100000">
                <a:schemeClr val="bg1">
                  <a:lumMod val="8500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prstClr val="white"/>
              </a:solidFill>
            </a:endParaRPr>
          </a:p>
        </p:txBody>
      </p:sp>
      <p:sp>
        <p:nvSpPr>
          <p:cNvPr id="20" name="平行四边形 19"/>
          <p:cNvSpPr/>
          <p:nvPr/>
        </p:nvSpPr>
        <p:spPr>
          <a:xfrm flipH="1">
            <a:off x="4181914" y="1755204"/>
            <a:ext cx="315116" cy="180476"/>
          </a:xfrm>
          <a:prstGeom prst="parallelogram">
            <a:avLst>
              <a:gd name="adj" fmla="val 55395"/>
            </a:avLst>
          </a:prstGeom>
          <a:gradFill>
            <a:gsLst>
              <a:gs pos="0">
                <a:schemeClr val="bg1"/>
              </a:gs>
              <a:gs pos="100000">
                <a:schemeClr val="bg1">
                  <a:lumMod val="8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prstClr val="white"/>
              </a:solidFill>
            </a:endParaRPr>
          </a:p>
        </p:txBody>
      </p:sp>
      <p:sp>
        <p:nvSpPr>
          <p:cNvPr id="21" name="平行四边形 20"/>
          <p:cNvSpPr/>
          <p:nvPr/>
        </p:nvSpPr>
        <p:spPr>
          <a:xfrm rot="5400000">
            <a:off x="4314162" y="1751383"/>
            <a:ext cx="267857" cy="100741"/>
          </a:xfrm>
          <a:prstGeom prst="parallelogram">
            <a:avLst>
              <a:gd name="adj" fmla="val 181535"/>
            </a:avLst>
          </a:prstGeom>
          <a:gradFill>
            <a:gsLst>
              <a:gs pos="0">
                <a:schemeClr val="bg1">
                  <a:lumMod val="50000"/>
                  <a:alpha val="82000"/>
                </a:schemeClr>
              </a:gs>
              <a:gs pos="100000">
                <a:schemeClr val="bg1">
                  <a:lumMod val="8500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prstClr val="white"/>
              </a:solidFill>
            </a:endParaRPr>
          </a:p>
        </p:txBody>
      </p:sp>
      <p:sp>
        <p:nvSpPr>
          <p:cNvPr id="22" name="平行四边形 21"/>
          <p:cNvSpPr/>
          <p:nvPr/>
        </p:nvSpPr>
        <p:spPr>
          <a:xfrm flipH="1">
            <a:off x="4397724" y="1667825"/>
            <a:ext cx="315116" cy="180476"/>
          </a:xfrm>
          <a:prstGeom prst="parallelogram">
            <a:avLst>
              <a:gd name="adj" fmla="val 55395"/>
            </a:avLst>
          </a:prstGeom>
          <a:gradFill>
            <a:gsLst>
              <a:gs pos="0">
                <a:schemeClr val="bg1"/>
              </a:gs>
              <a:gs pos="100000">
                <a:schemeClr val="bg1">
                  <a:lumMod val="8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prstClr val="white"/>
              </a:solidFill>
            </a:endParaRPr>
          </a:p>
        </p:txBody>
      </p:sp>
      <p:sp>
        <p:nvSpPr>
          <p:cNvPr id="23" name="平行四边形 22"/>
          <p:cNvSpPr/>
          <p:nvPr/>
        </p:nvSpPr>
        <p:spPr>
          <a:xfrm rot="5400000">
            <a:off x="4528545" y="1664008"/>
            <a:ext cx="267847" cy="100741"/>
          </a:xfrm>
          <a:prstGeom prst="parallelogram">
            <a:avLst>
              <a:gd name="adj" fmla="val 181535"/>
            </a:avLst>
          </a:prstGeom>
          <a:gradFill>
            <a:gsLst>
              <a:gs pos="0">
                <a:schemeClr val="bg1">
                  <a:lumMod val="50000"/>
                  <a:alpha val="82000"/>
                </a:schemeClr>
              </a:gs>
              <a:gs pos="100000">
                <a:schemeClr val="bg1">
                  <a:lumMod val="8500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prstClr val="white"/>
              </a:solidFill>
            </a:endParaRPr>
          </a:p>
        </p:txBody>
      </p:sp>
      <p:sp>
        <p:nvSpPr>
          <p:cNvPr id="24" name="平行四边形 23"/>
          <p:cNvSpPr/>
          <p:nvPr/>
        </p:nvSpPr>
        <p:spPr>
          <a:xfrm flipH="1">
            <a:off x="4614169" y="1580454"/>
            <a:ext cx="315116" cy="180476"/>
          </a:xfrm>
          <a:prstGeom prst="parallelogram">
            <a:avLst>
              <a:gd name="adj" fmla="val 55395"/>
            </a:avLst>
          </a:prstGeom>
          <a:gradFill>
            <a:gsLst>
              <a:gs pos="0">
                <a:schemeClr val="bg1"/>
              </a:gs>
              <a:gs pos="100000">
                <a:schemeClr val="bg1">
                  <a:lumMod val="8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prstClr val="white"/>
              </a:solidFill>
            </a:endParaRPr>
          </a:p>
        </p:txBody>
      </p:sp>
      <p:sp>
        <p:nvSpPr>
          <p:cNvPr id="25" name="平行四边形 24"/>
          <p:cNvSpPr/>
          <p:nvPr/>
        </p:nvSpPr>
        <p:spPr>
          <a:xfrm rot="5400000">
            <a:off x="4747377" y="1579024"/>
            <a:ext cx="265939" cy="100741"/>
          </a:xfrm>
          <a:prstGeom prst="parallelogram">
            <a:avLst>
              <a:gd name="adj" fmla="val 181535"/>
            </a:avLst>
          </a:prstGeom>
          <a:gradFill>
            <a:gsLst>
              <a:gs pos="0">
                <a:schemeClr val="bg1">
                  <a:lumMod val="50000"/>
                  <a:alpha val="82000"/>
                </a:schemeClr>
              </a:gs>
              <a:gs pos="100000">
                <a:schemeClr val="bg1">
                  <a:lumMod val="8500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prstClr val="white"/>
              </a:solidFill>
            </a:endParaRPr>
          </a:p>
        </p:txBody>
      </p:sp>
      <p:sp>
        <p:nvSpPr>
          <p:cNvPr id="26" name="平行四边形 25"/>
          <p:cNvSpPr/>
          <p:nvPr/>
        </p:nvSpPr>
        <p:spPr>
          <a:xfrm flipH="1">
            <a:off x="4829016" y="1496188"/>
            <a:ext cx="318464" cy="180476"/>
          </a:xfrm>
          <a:prstGeom prst="parallelogram">
            <a:avLst>
              <a:gd name="adj" fmla="val 55395"/>
            </a:avLst>
          </a:prstGeom>
          <a:gradFill>
            <a:gsLst>
              <a:gs pos="0">
                <a:schemeClr val="bg1"/>
              </a:gs>
              <a:gs pos="100000">
                <a:schemeClr val="bg1">
                  <a:lumMod val="8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prstClr val="white"/>
              </a:solidFill>
            </a:endParaRPr>
          </a:p>
        </p:txBody>
      </p:sp>
      <p:sp>
        <p:nvSpPr>
          <p:cNvPr id="27" name="平行四边形 26"/>
          <p:cNvSpPr/>
          <p:nvPr/>
        </p:nvSpPr>
        <p:spPr>
          <a:xfrm rot="5400000">
            <a:off x="4963239" y="1492423"/>
            <a:ext cx="267741" cy="100741"/>
          </a:xfrm>
          <a:prstGeom prst="parallelogram">
            <a:avLst>
              <a:gd name="adj" fmla="val 181535"/>
            </a:avLst>
          </a:prstGeom>
          <a:gradFill>
            <a:gsLst>
              <a:gs pos="0">
                <a:schemeClr val="bg1">
                  <a:lumMod val="50000"/>
                  <a:alpha val="82000"/>
                </a:schemeClr>
              </a:gs>
              <a:gs pos="100000">
                <a:schemeClr val="bg1">
                  <a:lumMod val="8500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prstClr val="white"/>
              </a:solidFill>
            </a:endParaRPr>
          </a:p>
        </p:txBody>
      </p:sp>
      <p:sp>
        <p:nvSpPr>
          <p:cNvPr id="28" name="平行四边形 27"/>
          <p:cNvSpPr/>
          <p:nvPr/>
        </p:nvSpPr>
        <p:spPr>
          <a:xfrm flipH="1">
            <a:off x="5047544" y="1408923"/>
            <a:ext cx="315116" cy="180476"/>
          </a:xfrm>
          <a:prstGeom prst="parallelogram">
            <a:avLst>
              <a:gd name="adj" fmla="val 55395"/>
            </a:avLst>
          </a:prstGeom>
          <a:gradFill>
            <a:gsLst>
              <a:gs pos="0">
                <a:schemeClr val="bg1"/>
              </a:gs>
              <a:gs pos="100000">
                <a:schemeClr val="bg1">
                  <a:lumMod val="8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prstClr val="white"/>
              </a:solidFill>
            </a:endParaRPr>
          </a:p>
        </p:txBody>
      </p:sp>
      <p:sp>
        <p:nvSpPr>
          <p:cNvPr id="29" name="任意多边形 28"/>
          <p:cNvSpPr/>
          <p:nvPr/>
        </p:nvSpPr>
        <p:spPr>
          <a:xfrm flipH="1">
            <a:off x="3632049" y="1588099"/>
            <a:ext cx="1732355" cy="1397142"/>
          </a:xfrm>
          <a:custGeom>
            <a:avLst/>
            <a:gdLst>
              <a:gd name="connsiteX0" fmla="*/ 440516 w 2309807"/>
              <a:gd name="connsiteY0" fmla="*/ 1861894 h 1862856"/>
              <a:gd name="connsiteX1" fmla="*/ 216019 w 2309807"/>
              <a:gd name="connsiteY1" fmla="*/ 1861894 h 1862856"/>
              <a:gd name="connsiteX2" fmla="*/ 215486 w 2309807"/>
              <a:gd name="connsiteY2" fmla="*/ 1862856 h 1862856"/>
              <a:gd name="connsiteX3" fmla="*/ 440516 w 2309807"/>
              <a:gd name="connsiteY3" fmla="*/ 1862856 h 1862856"/>
              <a:gd name="connsiteX4" fmla="*/ 1017967 w 2309807"/>
              <a:gd name="connsiteY4" fmla="*/ 1631189 h 1862856"/>
              <a:gd name="connsiteX5" fmla="*/ 1017586 w 2309807"/>
              <a:gd name="connsiteY5" fmla="*/ 1631876 h 1862856"/>
              <a:gd name="connsiteX6" fmla="*/ 1017967 w 2309807"/>
              <a:gd name="connsiteY6" fmla="*/ 1631876 h 1862856"/>
              <a:gd name="connsiteX7" fmla="*/ 1306693 w 2309807"/>
              <a:gd name="connsiteY7" fmla="*/ 1512912 h 1862856"/>
              <a:gd name="connsiteX8" fmla="*/ 1304769 w 2309807"/>
              <a:gd name="connsiteY8" fmla="*/ 1516385 h 1862856"/>
              <a:gd name="connsiteX9" fmla="*/ 1306693 w 2309807"/>
              <a:gd name="connsiteY9" fmla="*/ 1516385 h 1862856"/>
              <a:gd name="connsiteX10" fmla="*/ 1595419 w 2309807"/>
              <a:gd name="connsiteY10" fmla="*/ 1396182 h 1862856"/>
              <a:gd name="connsiteX11" fmla="*/ 1593107 w 2309807"/>
              <a:gd name="connsiteY11" fmla="*/ 1400356 h 1862856"/>
              <a:gd name="connsiteX12" fmla="*/ 1369044 w 2309807"/>
              <a:gd name="connsiteY12" fmla="*/ 1400356 h 1862856"/>
              <a:gd name="connsiteX13" fmla="*/ 1368745 w 2309807"/>
              <a:gd name="connsiteY13" fmla="*/ 1400895 h 1862856"/>
              <a:gd name="connsiteX14" fmla="*/ 1595419 w 2309807"/>
              <a:gd name="connsiteY14" fmla="*/ 1400895 h 1862856"/>
              <a:gd name="connsiteX15" fmla="*/ 288726 w 2309807"/>
              <a:gd name="connsiteY15" fmla="*/ 0 h 1862856"/>
              <a:gd name="connsiteX16" fmla="*/ 0 w 2309807"/>
              <a:gd name="connsiteY16" fmla="*/ 0 h 1862856"/>
              <a:gd name="connsiteX17" fmla="*/ 0 w 2309807"/>
              <a:gd name="connsiteY17" fmla="*/ 1149129 h 1862856"/>
              <a:gd name="connsiteX18" fmla="*/ 2325 w 2309807"/>
              <a:gd name="connsiteY18" fmla="*/ 1149129 h 1862856"/>
              <a:gd name="connsiteX19" fmla="*/ 2325 w 2309807"/>
              <a:gd name="connsiteY19" fmla="*/ 1737124 h 1862856"/>
              <a:gd name="connsiteX20" fmla="*/ 218232 w 2309807"/>
              <a:gd name="connsiteY20" fmla="*/ 1737124 h 1862856"/>
              <a:gd name="connsiteX21" fmla="*/ 282415 w 2309807"/>
              <a:gd name="connsiteY21" fmla="*/ 1621259 h 1862856"/>
              <a:gd name="connsiteX22" fmla="*/ 508738 w 2309807"/>
              <a:gd name="connsiteY22" fmla="*/ 1621259 h 1862856"/>
              <a:gd name="connsiteX23" fmla="*/ 571859 w 2309807"/>
              <a:gd name="connsiteY23" fmla="*/ 1507312 h 1862856"/>
              <a:gd name="connsiteX24" fmla="*/ 799734 w 2309807"/>
              <a:gd name="connsiteY24" fmla="*/ 1507312 h 1862856"/>
              <a:gd name="connsiteX25" fmla="*/ 863212 w 2309807"/>
              <a:gd name="connsiteY25" fmla="*/ 1392720 h 1862856"/>
              <a:gd name="connsiteX26" fmla="*/ 1086418 w 2309807"/>
              <a:gd name="connsiteY26" fmla="*/ 1392720 h 1862856"/>
              <a:gd name="connsiteX27" fmla="*/ 1150957 w 2309807"/>
              <a:gd name="connsiteY27" fmla="*/ 1276214 h 1862856"/>
              <a:gd name="connsiteX28" fmla="*/ 1375021 w 2309807"/>
              <a:gd name="connsiteY28" fmla="*/ 1276214 h 1862856"/>
              <a:gd name="connsiteX29" fmla="*/ 1439552 w 2309807"/>
              <a:gd name="connsiteY29" fmla="*/ 1159721 h 1862856"/>
              <a:gd name="connsiteX30" fmla="*/ 1663775 w 2309807"/>
              <a:gd name="connsiteY30" fmla="*/ 1159721 h 1862856"/>
              <a:gd name="connsiteX31" fmla="*/ 1726015 w 2309807"/>
              <a:gd name="connsiteY31" fmla="*/ 1047365 h 1862856"/>
              <a:gd name="connsiteX32" fmla="*/ 1952931 w 2309807"/>
              <a:gd name="connsiteY32" fmla="*/ 1047365 h 1862856"/>
              <a:gd name="connsiteX33" fmla="*/ 2017385 w 2309807"/>
              <a:gd name="connsiteY33" fmla="*/ 931012 h 1862856"/>
              <a:gd name="connsiteX34" fmla="*/ 2304240 w 2309807"/>
              <a:gd name="connsiteY34" fmla="*/ 931012 h 1862856"/>
              <a:gd name="connsiteX35" fmla="*/ 2299103 w 2309807"/>
              <a:gd name="connsiteY35" fmla="*/ 940286 h 1862856"/>
              <a:gd name="connsiteX36" fmla="*/ 2309807 w 2309807"/>
              <a:gd name="connsiteY36" fmla="*/ 940286 h 1862856"/>
              <a:gd name="connsiteX37" fmla="*/ 2309807 w 2309807"/>
              <a:gd name="connsiteY37" fmla="*/ 809075 h 1862856"/>
              <a:gd name="connsiteX38" fmla="*/ 2021081 w 2309807"/>
              <a:gd name="connsiteY38" fmla="*/ 809075 h 1862856"/>
              <a:gd name="connsiteX39" fmla="*/ 2021081 w 2309807"/>
              <a:gd name="connsiteY39" fmla="*/ 692942 h 1862856"/>
              <a:gd name="connsiteX40" fmla="*/ 1732355 w 2309807"/>
              <a:gd name="connsiteY40" fmla="*/ 692942 h 1862856"/>
              <a:gd name="connsiteX41" fmla="*/ 1732355 w 2309807"/>
              <a:gd name="connsiteY41" fmla="*/ 577452 h 1862856"/>
              <a:gd name="connsiteX42" fmla="*/ 1443630 w 2309807"/>
              <a:gd name="connsiteY42" fmla="*/ 577452 h 1862856"/>
              <a:gd name="connsiteX43" fmla="*/ 1443630 w 2309807"/>
              <a:gd name="connsiteY43" fmla="*/ 461961 h 1862856"/>
              <a:gd name="connsiteX44" fmla="*/ 1154904 w 2309807"/>
              <a:gd name="connsiteY44" fmla="*/ 461961 h 1862856"/>
              <a:gd name="connsiteX45" fmla="*/ 1154904 w 2309807"/>
              <a:gd name="connsiteY45" fmla="*/ 346471 h 1862856"/>
              <a:gd name="connsiteX46" fmla="*/ 866178 w 2309807"/>
              <a:gd name="connsiteY46" fmla="*/ 346471 h 1862856"/>
              <a:gd name="connsiteX47" fmla="*/ 866178 w 2309807"/>
              <a:gd name="connsiteY47" fmla="*/ 230981 h 1862856"/>
              <a:gd name="connsiteX48" fmla="*/ 577452 w 2309807"/>
              <a:gd name="connsiteY48" fmla="*/ 230981 h 1862856"/>
              <a:gd name="connsiteX49" fmla="*/ 577452 w 2309807"/>
              <a:gd name="connsiteY49" fmla="*/ 115490 h 1862856"/>
              <a:gd name="connsiteX50" fmla="*/ 288726 w 2309807"/>
              <a:gd name="connsiteY50" fmla="*/ 115490 h 1862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2309807" h="1862856">
                <a:moveTo>
                  <a:pt x="440516" y="1861894"/>
                </a:moveTo>
                <a:lnTo>
                  <a:pt x="216019" y="1861894"/>
                </a:lnTo>
                <a:lnTo>
                  <a:pt x="215486" y="1862856"/>
                </a:lnTo>
                <a:lnTo>
                  <a:pt x="440516" y="1862856"/>
                </a:lnTo>
                <a:close/>
                <a:moveTo>
                  <a:pt x="1017967" y="1631189"/>
                </a:moveTo>
                <a:lnTo>
                  <a:pt x="1017586" y="1631876"/>
                </a:lnTo>
                <a:lnTo>
                  <a:pt x="1017967" y="1631876"/>
                </a:lnTo>
                <a:close/>
                <a:moveTo>
                  <a:pt x="1306693" y="1512912"/>
                </a:moveTo>
                <a:lnTo>
                  <a:pt x="1304769" y="1516385"/>
                </a:lnTo>
                <a:lnTo>
                  <a:pt x="1306693" y="1516385"/>
                </a:lnTo>
                <a:close/>
                <a:moveTo>
                  <a:pt x="1595419" y="1396182"/>
                </a:moveTo>
                <a:lnTo>
                  <a:pt x="1593107" y="1400356"/>
                </a:lnTo>
                <a:lnTo>
                  <a:pt x="1369044" y="1400356"/>
                </a:lnTo>
                <a:lnTo>
                  <a:pt x="1368745" y="1400895"/>
                </a:lnTo>
                <a:lnTo>
                  <a:pt x="1595419" y="1400895"/>
                </a:lnTo>
                <a:close/>
                <a:moveTo>
                  <a:pt x="288726" y="0"/>
                </a:moveTo>
                <a:lnTo>
                  <a:pt x="0" y="0"/>
                </a:lnTo>
                <a:lnTo>
                  <a:pt x="0" y="1149129"/>
                </a:lnTo>
                <a:lnTo>
                  <a:pt x="2325" y="1149129"/>
                </a:lnTo>
                <a:lnTo>
                  <a:pt x="2325" y="1737124"/>
                </a:lnTo>
                <a:lnTo>
                  <a:pt x="218232" y="1737124"/>
                </a:lnTo>
                <a:lnTo>
                  <a:pt x="282415" y="1621259"/>
                </a:lnTo>
                <a:lnTo>
                  <a:pt x="508738" y="1621259"/>
                </a:lnTo>
                <a:lnTo>
                  <a:pt x="571859" y="1507312"/>
                </a:lnTo>
                <a:lnTo>
                  <a:pt x="799734" y="1507312"/>
                </a:lnTo>
                <a:lnTo>
                  <a:pt x="863212" y="1392720"/>
                </a:lnTo>
                <a:lnTo>
                  <a:pt x="1086418" y="1392720"/>
                </a:lnTo>
                <a:lnTo>
                  <a:pt x="1150957" y="1276214"/>
                </a:lnTo>
                <a:lnTo>
                  <a:pt x="1375021" y="1276214"/>
                </a:lnTo>
                <a:lnTo>
                  <a:pt x="1439552" y="1159721"/>
                </a:lnTo>
                <a:lnTo>
                  <a:pt x="1663775" y="1159721"/>
                </a:lnTo>
                <a:lnTo>
                  <a:pt x="1726015" y="1047365"/>
                </a:lnTo>
                <a:lnTo>
                  <a:pt x="1952931" y="1047365"/>
                </a:lnTo>
                <a:lnTo>
                  <a:pt x="2017385" y="931012"/>
                </a:lnTo>
                <a:lnTo>
                  <a:pt x="2304240" y="931012"/>
                </a:lnTo>
                <a:lnTo>
                  <a:pt x="2299103" y="940286"/>
                </a:lnTo>
                <a:lnTo>
                  <a:pt x="2309807" y="940286"/>
                </a:lnTo>
                <a:lnTo>
                  <a:pt x="2309807" y="809075"/>
                </a:lnTo>
                <a:lnTo>
                  <a:pt x="2021081" y="809075"/>
                </a:lnTo>
                <a:lnTo>
                  <a:pt x="2021081" y="692942"/>
                </a:lnTo>
                <a:lnTo>
                  <a:pt x="1732355" y="692942"/>
                </a:lnTo>
                <a:lnTo>
                  <a:pt x="1732355" y="577452"/>
                </a:lnTo>
                <a:lnTo>
                  <a:pt x="1443630" y="577452"/>
                </a:lnTo>
                <a:lnTo>
                  <a:pt x="1443630" y="461961"/>
                </a:lnTo>
                <a:lnTo>
                  <a:pt x="1154904" y="461961"/>
                </a:lnTo>
                <a:lnTo>
                  <a:pt x="1154904" y="346471"/>
                </a:lnTo>
                <a:lnTo>
                  <a:pt x="866178" y="346471"/>
                </a:lnTo>
                <a:lnTo>
                  <a:pt x="866178" y="230981"/>
                </a:lnTo>
                <a:lnTo>
                  <a:pt x="577452" y="230981"/>
                </a:lnTo>
                <a:lnTo>
                  <a:pt x="577452" y="115490"/>
                </a:lnTo>
                <a:lnTo>
                  <a:pt x="288726" y="115490"/>
                </a:ln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prstClr val="white"/>
              </a:solidFill>
            </a:endParaRPr>
          </a:p>
        </p:txBody>
      </p:sp>
      <p:sp>
        <p:nvSpPr>
          <p:cNvPr id="30" name="平行四边形 29"/>
          <p:cNvSpPr/>
          <p:nvPr/>
        </p:nvSpPr>
        <p:spPr>
          <a:xfrm rot="16200000" flipH="1" flipV="1">
            <a:off x="2672422" y="2874299"/>
            <a:ext cx="1821867" cy="100283"/>
          </a:xfrm>
          <a:prstGeom prst="parallelogram">
            <a:avLst>
              <a:gd name="adj" fmla="val 183941"/>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prstClr val="white"/>
              </a:solidFill>
            </a:endParaRPr>
          </a:p>
        </p:txBody>
      </p:sp>
      <p:sp>
        <p:nvSpPr>
          <p:cNvPr id="31" name="任意多边形 30"/>
          <p:cNvSpPr/>
          <p:nvPr/>
        </p:nvSpPr>
        <p:spPr>
          <a:xfrm rot="5400000">
            <a:off x="3705494" y="2052419"/>
            <a:ext cx="182387" cy="100741"/>
          </a:xfrm>
          <a:custGeom>
            <a:avLst/>
            <a:gdLst>
              <a:gd name="connsiteX0" fmla="*/ 0 w 305749"/>
              <a:gd name="connsiteY0" fmla="*/ 167479 h 167479"/>
              <a:gd name="connsiteX1" fmla="*/ 304033 w 305749"/>
              <a:gd name="connsiteY1" fmla="*/ 0 h 167479"/>
              <a:gd name="connsiteX2" fmla="*/ 305749 w 305749"/>
              <a:gd name="connsiteY2" fmla="*/ 0 h 167479"/>
              <a:gd name="connsiteX3" fmla="*/ 305749 w 305749"/>
              <a:gd name="connsiteY3" fmla="*/ 75120 h 167479"/>
              <a:gd name="connsiteX4" fmla="*/ 138084 w 305749"/>
              <a:gd name="connsiteY4" fmla="*/ 167479 h 1674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749" h="167479">
                <a:moveTo>
                  <a:pt x="0" y="167479"/>
                </a:moveTo>
                <a:lnTo>
                  <a:pt x="304033" y="0"/>
                </a:lnTo>
                <a:lnTo>
                  <a:pt x="305749" y="0"/>
                </a:lnTo>
                <a:lnTo>
                  <a:pt x="305749" y="75120"/>
                </a:lnTo>
                <a:lnTo>
                  <a:pt x="138084" y="167479"/>
                </a:lnTo>
                <a:close/>
              </a:path>
            </a:pathLst>
          </a:custGeom>
          <a:gradFill flip="none" rotWithShape="1">
            <a:gsLst>
              <a:gs pos="0">
                <a:schemeClr val="bg1">
                  <a:lumMod val="75000"/>
                </a:schemeClr>
              </a:gs>
              <a:gs pos="100000">
                <a:schemeClr val="bg1">
                  <a:lumMod val="85000"/>
                </a:schemeClr>
              </a:gs>
            </a:gsLst>
            <a:lin ang="16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prstClr val="white"/>
              </a:solidFill>
            </a:endParaRPr>
          </a:p>
        </p:txBody>
      </p:sp>
      <p:sp>
        <p:nvSpPr>
          <p:cNvPr id="32" name="任意多边形 31"/>
          <p:cNvSpPr/>
          <p:nvPr/>
        </p:nvSpPr>
        <p:spPr>
          <a:xfrm rot="5400000">
            <a:off x="3923691" y="1965521"/>
            <a:ext cx="182387" cy="100741"/>
          </a:xfrm>
          <a:custGeom>
            <a:avLst/>
            <a:gdLst>
              <a:gd name="connsiteX0" fmla="*/ 0 w 305749"/>
              <a:gd name="connsiteY0" fmla="*/ 167479 h 167479"/>
              <a:gd name="connsiteX1" fmla="*/ 304033 w 305749"/>
              <a:gd name="connsiteY1" fmla="*/ 0 h 167479"/>
              <a:gd name="connsiteX2" fmla="*/ 305749 w 305749"/>
              <a:gd name="connsiteY2" fmla="*/ 0 h 167479"/>
              <a:gd name="connsiteX3" fmla="*/ 305749 w 305749"/>
              <a:gd name="connsiteY3" fmla="*/ 75120 h 167479"/>
              <a:gd name="connsiteX4" fmla="*/ 138084 w 305749"/>
              <a:gd name="connsiteY4" fmla="*/ 167479 h 1674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749" h="167479">
                <a:moveTo>
                  <a:pt x="0" y="167479"/>
                </a:moveTo>
                <a:lnTo>
                  <a:pt x="304033" y="0"/>
                </a:lnTo>
                <a:lnTo>
                  <a:pt x="305749" y="0"/>
                </a:lnTo>
                <a:lnTo>
                  <a:pt x="305749" y="75120"/>
                </a:lnTo>
                <a:lnTo>
                  <a:pt x="138084" y="167479"/>
                </a:lnTo>
                <a:close/>
              </a:path>
            </a:pathLst>
          </a:custGeom>
          <a:gradFill flip="none" rotWithShape="1">
            <a:gsLst>
              <a:gs pos="0">
                <a:schemeClr val="bg1">
                  <a:lumMod val="75000"/>
                </a:schemeClr>
              </a:gs>
              <a:gs pos="100000">
                <a:schemeClr val="bg1">
                  <a:lumMod val="85000"/>
                </a:schemeClr>
              </a:gs>
            </a:gsLst>
            <a:lin ang="16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prstClr val="white"/>
              </a:solidFill>
            </a:endParaRPr>
          </a:p>
        </p:txBody>
      </p:sp>
      <p:sp>
        <p:nvSpPr>
          <p:cNvPr id="33" name="任意多边形 32"/>
          <p:cNvSpPr/>
          <p:nvPr/>
        </p:nvSpPr>
        <p:spPr>
          <a:xfrm rot="5400000">
            <a:off x="4140774" y="1880060"/>
            <a:ext cx="182387" cy="100741"/>
          </a:xfrm>
          <a:custGeom>
            <a:avLst/>
            <a:gdLst>
              <a:gd name="connsiteX0" fmla="*/ 0 w 305749"/>
              <a:gd name="connsiteY0" fmla="*/ 167479 h 167479"/>
              <a:gd name="connsiteX1" fmla="*/ 304033 w 305749"/>
              <a:gd name="connsiteY1" fmla="*/ 0 h 167479"/>
              <a:gd name="connsiteX2" fmla="*/ 305749 w 305749"/>
              <a:gd name="connsiteY2" fmla="*/ 0 h 167479"/>
              <a:gd name="connsiteX3" fmla="*/ 305749 w 305749"/>
              <a:gd name="connsiteY3" fmla="*/ 75120 h 167479"/>
              <a:gd name="connsiteX4" fmla="*/ 138084 w 305749"/>
              <a:gd name="connsiteY4" fmla="*/ 167479 h 1674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749" h="167479">
                <a:moveTo>
                  <a:pt x="0" y="167479"/>
                </a:moveTo>
                <a:lnTo>
                  <a:pt x="304033" y="0"/>
                </a:lnTo>
                <a:lnTo>
                  <a:pt x="305749" y="0"/>
                </a:lnTo>
                <a:lnTo>
                  <a:pt x="305749" y="75120"/>
                </a:lnTo>
                <a:lnTo>
                  <a:pt x="138084" y="167479"/>
                </a:lnTo>
                <a:close/>
              </a:path>
            </a:pathLst>
          </a:custGeom>
          <a:gradFill flip="none" rotWithShape="1">
            <a:gsLst>
              <a:gs pos="0">
                <a:schemeClr val="bg1">
                  <a:lumMod val="75000"/>
                </a:schemeClr>
              </a:gs>
              <a:gs pos="100000">
                <a:schemeClr val="bg1">
                  <a:lumMod val="85000"/>
                </a:schemeClr>
              </a:gs>
            </a:gsLst>
            <a:lin ang="16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prstClr val="white"/>
              </a:solidFill>
            </a:endParaRPr>
          </a:p>
        </p:txBody>
      </p:sp>
      <p:sp>
        <p:nvSpPr>
          <p:cNvPr id="34" name="任意多边形 33"/>
          <p:cNvSpPr/>
          <p:nvPr/>
        </p:nvSpPr>
        <p:spPr>
          <a:xfrm rot="5400000">
            <a:off x="4355226" y="1792682"/>
            <a:ext cx="182387" cy="100741"/>
          </a:xfrm>
          <a:custGeom>
            <a:avLst/>
            <a:gdLst>
              <a:gd name="connsiteX0" fmla="*/ 0 w 305749"/>
              <a:gd name="connsiteY0" fmla="*/ 167479 h 167479"/>
              <a:gd name="connsiteX1" fmla="*/ 304033 w 305749"/>
              <a:gd name="connsiteY1" fmla="*/ 0 h 167479"/>
              <a:gd name="connsiteX2" fmla="*/ 305749 w 305749"/>
              <a:gd name="connsiteY2" fmla="*/ 0 h 167479"/>
              <a:gd name="connsiteX3" fmla="*/ 305749 w 305749"/>
              <a:gd name="connsiteY3" fmla="*/ 75120 h 167479"/>
              <a:gd name="connsiteX4" fmla="*/ 138084 w 305749"/>
              <a:gd name="connsiteY4" fmla="*/ 167479 h 1674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749" h="167479">
                <a:moveTo>
                  <a:pt x="0" y="167479"/>
                </a:moveTo>
                <a:lnTo>
                  <a:pt x="304033" y="0"/>
                </a:lnTo>
                <a:lnTo>
                  <a:pt x="305749" y="0"/>
                </a:lnTo>
                <a:lnTo>
                  <a:pt x="305749" y="75120"/>
                </a:lnTo>
                <a:lnTo>
                  <a:pt x="138084" y="167479"/>
                </a:lnTo>
                <a:close/>
              </a:path>
            </a:pathLst>
          </a:custGeom>
          <a:gradFill flip="none" rotWithShape="1">
            <a:gsLst>
              <a:gs pos="0">
                <a:schemeClr val="bg1">
                  <a:lumMod val="75000"/>
                </a:schemeClr>
              </a:gs>
              <a:gs pos="100000">
                <a:schemeClr val="bg1">
                  <a:lumMod val="85000"/>
                </a:schemeClr>
              </a:gs>
            </a:gsLst>
            <a:lin ang="16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prstClr val="white"/>
              </a:solidFill>
            </a:endParaRPr>
          </a:p>
        </p:txBody>
      </p:sp>
      <p:sp>
        <p:nvSpPr>
          <p:cNvPr id="35" name="任意多边形 34"/>
          <p:cNvSpPr/>
          <p:nvPr/>
        </p:nvSpPr>
        <p:spPr>
          <a:xfrm rot="5400000">
            <a:off x="4571274" y="1706738"/>
            <a:ext cx="182387" cy="100741"/>
          </a:xfrm>
          <a:custGeom>
            <a:avLst/>
            <a:gdLst>
              <a:gd name="connsiteX0" fmla="*/ 0 w 305749"/>
              <a:gd name="connsiteY0" fmla="*/ 167479 h 167479"/>
              <a:gd name="connsiteX1" fmla="*/ 304033 w 305749"/>
              <a:gd name="connsiteY1" fmla="*/ 0 h 167479"/>
              <a:gd name="connsiteX2" fmla="*/ 305749 w 305749"/>
              <a:gd name="connsiteY2" fmla="*/ 0 h 167479"/>
              <a:gd name="connsiteX3" fmla="*/ 305749 w 305749"/>
              <a:gd name="connsiteY3" fmla="*/ 75120 h 167479"/>
              <a:gd name="connsiteX4" fmla="*/ 138084 w 305749"/>
              <a:gd name="connsiteY4" fmla="*/ 167479 h 1674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749" h="167479">
                <a:moveTo>
                  <a:pt x="0" y="167479"/>
                </a:moveTo>
                <a:lnTo>
                  <a:pt x="304033" y="0"/>
                </a:lnTo>
                <a:lnTo>
                  <a:pt x="305749" y="0"/>
                </a:lnTo>
                <a:lnTo>
                  <a:pt x="305749" y="75120"/>
                </a:lnTo>
                <a:lnTo>
                  <a:pt x="138084" y="167479"/>
                </a:lnTo>
                <a:close/>
              </a:path>
            </a:pathLst>
          </a:custGeom>
          <a:gradFill flip="none" rotWithShape="1">
            <a:gsLst>
              <a:gs pos="0">
                <a:schemeClr val="bg1">
                  <a:lumMod val="75000"/>
                </a:schemeClr>
              </a:gs>
              <a:gs pos="100000">
                <a:schemeClr val="bg1">
                  <a:lumMod val="85000"/>
                </a:schemeClr>
              </a:gs>
            </a:gsLst>
            <a:lin ang="16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prstClr val="white"/>
              </a:solidFill>
            </a:endParaRPr>
          </a:p>
        </p:txBody>
      </p:sp>
      <p:sp>
        <p:nvSpPr>
          <p:cNvPr id="36" name="任意多边形 35"/>
          <p:cNvSpPr/>
          <p:nvPr/>
        </p:nvSpPr>
        <p:spPr>
          <a:xfrm rot="5400000">
            <a:off x="4787721" y="1619367"/>
            <a:ext cx="182387" cy="100741"/>
          </a:xfrm>
          <a:custGeom>
            <a:avLst/>
            <a:gdLst>
              <a:gd name="connsiteX0" fmla="*/ 0 w 305749"/>
              <a:gd name="connsiteY0" fmla="*/ 167479 h 167479"/>
              <a:gd name="connsiteX1" fmla="*/ 304033 w 305749"/>
              <a:gd name="connsiteY1" fmla="*/ 0 h 167479"/>
              <a:gd name="connsiteX2" fmla="*/ 305749 w 305749"/>
              <a:gd name="connsiteY2" fmla="*/ 0 h 167479"/>
              <a:gd name="connsiteX3" fmla="*/ 305749 w 305749"/>
              <a:gd name="connsiteY3" fmla="*/ 75120 h 167479"/>
              <a:gd name="connsiteX4" fmla="*/ 138084 w 305749"/>
              <a:gd name="connsiteY4" fmla="*/ 167479 h 1674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749" h="167479">
                <a:moveTo>
                  <a:pt x="0" y="167479"/>
                </a:moveTo>
                <a:lnTo>
                  <a:pt x="304033" y="0"/>
                </a:lnTo>
                <a:lnTo>
                  <a:pt x="305749" y="0"/>
                </a:lnTo>
                <a:lnTo>
                  <a:pt x="305749" y="75120"/>
                </a:lnTo>
                <a:lnTo>
                  <a:pt x="138084" y="167479"/>
                </a:lnTo>
                <a:close/>
              </a:path>
            </a:pathLst>
          </a:custGeom>
          <a:gradFill flip="none" rotWithShape="1">
            <a:gsLst>
              <a:gs pos="0">
                <a:schemeClr val="bg1">
                  <a:lumMod val="75000"/>
                </a:schemeClr>
              </a:gs>
              <a:gs pos="100000">
                <a:schemeClr val="bg1">
                  <a:lumMod val="85000"/>
                </a:schemeClr>
              </a:gs>
            </a:gsLst>
            <a:lin ang="16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prstClr val="white"/>
              </a:solidFill>
            </a:endParaRPr>
          </a:p>
        </p:txBody>
      </p:sp>
      <p:sp>
        <p:nvSpPr>
          <p:cNvPr id="37" name="任意多边形 36"/>
          <p:cNvSpPr/>
          <p:nvPr/>
        </p:nvSpPr>
        <p:spPr>
          <a:xfrm rot="5400000">
            <a:off x="5005917" y="1535101"/>
            <a:ext cx="182387" cy="100741"/>
          </a:xfrm>
          <a:custGeom>
            <a:avLst/>
            <a:gdLst>
              <a:gd name="connsiteX0" fmla="*/ 0 w 305749"/>
              <a:gd name="connsiteY0" fmla="*/ 167479 h 167479"/>
              <a:gd name="connsiteX1" fmla="*/ 304033 w 305749"/>
              <a:gd name="connsiteY1" fmla="*/ 0 h 167479"/>
              <a:gd name="connsiteX2" fmla="*/ 305749 w 305749"/>
              <a:gd name="connsiteY2" fmla="*/ 0 h 167479"/>
              <a:gd name="connsiteX3" fmla="*/ 305749 w 305749"/>
              <a:gd name="connsiteY3" fmla="*/ 75120 h 167479"/>
              <a:gd name="connsiteX4" fmla="*/ 138084 w 305749"/>
              <a:gd name="connsiteY4" fmla="*/ 167479 h 1674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749" h="167479">
                <a:moveTo>
                  <a:pt x="0" y="167479"/>
                </a:moveTo>
                <a:lnTo>
                  <a:pt x="304033" y="0"/>
                </a:lnTo>
                <a:lnTo>
                  <a:pt x="305749" y="0"/>
                </a:lnTo>
                <a:lnTo>
                  <a:pt x="305749" y="75120"/>
                </a:lnTo>
                <a:lnTo>
                  <a:pt x="138084" y="167479"/>
                </a:lnTo>
                <a:close/>
              </a:path>
            </a:pathLst>
          </a:custGeom>
          <a:gradFill flip="none" rotWithShape="1">
            <a:gsLst>
              <a:gs pos="0">
                <a:schemeClr val="bg1">
                  <a:lumMod val="75000"/>
                </a:schemeClr>
              </a:gs>
              <a:gs pos="100000">
                <a:schemeClr val="bg1">
                  <a:lumMod val="85000"/>
                </a:schemeClr>
              </a:gs>
            </a:gsLst>
            <a:lin ang="16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prstClr val="white"/>
              </a:solidFill>
            </a:endParaRPr>
          </a:p>
        </p:txBody>
      </p:sp>
      <p:sp>
        <p:nvSpPr>
          <p:cNvPr id="38" name="平行四边形 37"/>
          <p:cNvSpPr/>
          <p:nvPr/>
        </p:nvSpPr>
        <p:spPr>
          <a:xfrm flipH="1">
            <a:off x="5148120" y="2890942"/>
            <a:ext cx="315116" cy="180476"/>
          </a:xfrm>
          <a:prstGeom prst="parallelogram">
            <a:avLst>
              <a:gd name="adj" fmla="val 55395"/>
            </a:avLst>
          </a:prstGeom>
          <a:gradFill flip="none" rotWithShape="1">
            <a:gsLst>
              <a:gs pos="0">
                <a:schemeClr val="bg1"/>
              </a:gs>
              <a:gs pos="100000">
                <a:schemeClr val="bg1">
                  <a:lumMod val="85000"/>
                </a:schemeClr>
              </a:gs>
            </a:gsLst>
            <a:lin ang="17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prstClr val="white"/>
              </a:solidFill>
            </a:endParaRPr>
          </a:p>
        </p:txBody>
      </p:sp>
      <p:sp>
        <p:nvSpPr>
          <p:cNvPr id="39" name="平行四边形 38"/>
          <p:cNvSpPr/>
          <p:nvPr/>
        </p:nvSpPr>
        <p:spPr>
          <a:xfrm flipH="1">
            <a:off x="4930881" y="2804043"/>
            <a:ext cx="319254" cy="180476"/>
          </a:xfrm>
          <a:prstGeom prst="parallelogram">
            <a:avLst>
              <a:gd name="adj" fmla="val 55395"/>
            </a:avLst>
          </a:prstGeom>
          <a:gradFill>
            <a:gsLst>
              <a:gs pos="0">
                <a:schemeClr val="bg1"/>
              </a:gs>
              <a:gs pos="100000">
                <a:schemeClr val="bg1">
                  <a:lumMod val="8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prstClr val="white"/>
              </a:solidFill>
            </a:endParaRPr>
          </a:p>
        </p:txBody>
      </p:sp>
      <p:sp>
        <p:nvSpPr>
          <p:cNvPr id="40" name="平行四边形 39"/>
          <p:cNvSpPr/>
          <p:nvPr/>
        </p:nvSpPr>
        <p:spPr>
          <a:xfrm flipH="1">
            <a:off x="4713799" y="2718583"/>
            <a:ext cx="319253" cy="180476"/>
          </a:xfrm>
          <a:prstGeom prst="parallelogram">
            <a:avLst>
              <a:gd name="adj" fmla="val 55395"/>
            </a:avLst>
          </a:prstGeom>
          <a:gradFill>
            <a:gsLst>
              <a:gs pos="0">
                <a:schemeClr val="bg1"/>
              </a:gs>
              <a:gs pos="100000">
                <a:schemeClr val="bg1">
                  <a:lumMod val="8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prstClr val="white"/>
              </a:solidFill>
            </a:endParaRPr>
          </a:p>
        </p:txBody>
      </p:sp>
      <p:sp>
        <p:nvSpPr>
          <p:cNvPr id="41" name="平行四边形 40"/>
          <p:cNvSpPr/>
          <p:nvPr/>
        </p:nvSpPr>
        <p:spPr>
          <a:xfrm flipH="1">
            <a:off x="4499421" y="2632639"/>
            <a:ext cx="315116" cy="180476"/>
          </a:xfrm>
          <a:prstGeom prst="parallelogram">
            <a:avLst>
              <a:gd name="adj" fmla="val 55395"/>
            </a:avLst>
          </a:prstGeom>
          <a:gradFill>
            <a:gsLst>
              <a:gs pos="0">
                <a:schemeClr val="bg1"/>
              </a:gs>
              <a:gs pos="100000">
                <a:schemeClr val="bg1">
                  <a:lumMod val="8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prstClr val="white"/>
              </a:solidFill>
            </a:endParaRPr>
          </a:p>
        </p:txBody>
      </p:sp>
      <p:sp>
        <p:nvSpPr>
          <p:cNvPr id="42" name="平行四边形 41"/>
          <p:cNvSpPr/>
          <p:nvPr/>
        </p:nvSpPr>
        <p:spPr>
          <a:xfrm flipH="1">
            <a:off x="4283613" y="2545260"/>
            <a:ext cx="315116" cy="180476"/>
          </a:xfrm>
          <a:prstGeom prst="parallelogram">
            <a:avLst>
              <a:gd name="adj" fmla="val 55395"/>
            </a:avLst>
          </a:prstGeom>
          <a:gradFill>
            <a:gsLst>
              <a:gs pos="0">
                <a:schemeClr val="bg1"/>
              </a:gs>
              <a:gs pos="100000">
                <a:schemeClr val="bg1">
                  <a:lumMod val="8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prstClr val="white"/>
              </a:solidFill>
            </a:endParaRPr>
          </a:p>
        </p:txBody>
      </p:sp>
      <p:sp>
        <p:nvSpPr>
          <p:cNvPr id="43" name="平行四边形 42"/>
          <p:cNvSpPr/>
          <p:nvPr/>
        </p:nvSpPr>
        <p:spPr>
          <a:xfrm flipH="1">
            <a:off x="4067166" y="2457890"/>
            <a:ext cx="315116" cy="180476"/>
          </a:xfrm>
          <a:prstGeom prst="parallelogram">
            <a:avLst>
              <a:gd name="adj" fmla="val 55395"/>
            </a:avLst>
          </a:prstGeom>
          <a:gradFill>
            <a:gsLst>
              <a:gs pos="0">
                <a:schemeClr val="bg1"/>
              </a:gs>
              <a:gs pos="100000">
                <a:schemeClr val="bg1">
                  <a:lumMod val="8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prstClr val="white"/>
              </a:solidFill>
            </a:endParaRPr>
          </a:p>
        </p:txBody>
      </p:sp>
      <p:sp>
        <p:nvSpPr>
          <p:cNvPr id="44" name="平行四边形 43"/>
          <p:cNvSpPr/>
          <p:nvPr/>
        </p:nvSpPr>
        <p:spPr>
          <a:xfrm flipH="1">
            <a:off x="3848971" y="2373623"/>
            <a:ext cx="318464" cy="180476"/>
          </a:xfrm>
          <a:prstGeom prst="parallelogram">
            <a:avLst>
              <a:gd name="adj" fmla="val 55395"/>
            </a:avLst>
          </a:prstGeom>
          <a:gradFill>
            <a:gsLst>
              <a:gs pos="0">
                <a:schemeClr val="bg1"/>
              </a:gs>
              <a:gs pos="100000">
                <a:schemeClr val="bg1">
                  <a:lumMod val="8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prstClr val="white"/>
              </a:solidFill>
            </a:endParaRPr>
          </a:p>
        </p:txBody>
      </p:sp>
      <p:sp>
        <p:nvSpPr>
          <p:cNvPr id="45" name="平行四边形 44"/>
          <p:cNvSpPr/>
          <p:nvPr/>
        </p:nvSpPr>
        <p:spPr>
          <a:xfrm flipH="1">
            <a:off x="3633792" y="2286358"/>
            <a:ext cx="315116" cy="180476"/>
          </a:xfrm>
          <a:prstGeom prst="parallelogram">
            <a:avLst>
              <a:gd name="adj" fmla="val 55395"/>
            </a:avLst>
          </a:prstGeom>
          <a:gradFill>
            <a:gsLst>
              <a:gs pos="0">
                <a:schemeClr val="bg1"/>
              </a:gs>
              <a:gs pos="100000">
                <a:schemeClr val="bg1">
                  <a:lumMod val="8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prstClr val="white"/>
              </a:solidFill>
            </a:endParaRPr>
          </a:p>
        </p:txBody>
      </p:sp>
      <p:sp>
        <p:nvSpPr>
          <p:cNvPr id="46" name="任意多边形 45"/>
          <p:cNvSpPr/>
          <p:nvPr/>
        </p:nvSpPr>
        <p:spPr>
          <a:xfrm>
            <a:off x="3732318" y="2465534"/>
            <a:ext cx="1732355" cy="1301539"/>
          </a:xfrm>
          <a:custGeom>
            <a:avLst/>
            <a:gdLst>
              <a:gd name="connsiteX0" fmla="*/ 575875 w 2309807"/>
              <a:gd name="connsiteY0" fmla="*/ 1500534 h 1735385"/>
              <a:gd name="connsiteX1" fmla="*/ 705971 w 2309807"/>
              <a:gd name="connsiteY1" fmla="*/ 1735385 h 1735385"/>
              <a:gd name="connsiteX2" fmla="*/ 705245 w 2309807"/>
              <a:gd name="connsiteY2" fmla="*/ 1735385 h 1735385"/>
              <a:gd name="connsiteX3" fmla="*/ 1504249 w 2309807"/>
              <a:gd name="connsiteY3" fmla="*/ 1382113 h 1735385"/>
              <a:gd name="connsiteX4" fmla="*/ 1576684 w 2309807"/>
              <a:gd name="connsiteY4" fmla="*/ 1508598 h 1735385"/>
              <a:gd name="connsiteX5" fmla="*/ 1574315 w 2309807"/>
              <a:gd name="connsiteY5" fmla="*/ 1508598 h 1735385"/>
              <a:gd name="connsiteX6" fmla="*/ 1863136 w 2309807"/>
              <a:gd name="connsiteY6" fmla="*/ 1280213 h 1735385"/>
              <a:gd name="connsiteX7" fmla="*/ 1865870 w 2309807"/>
              <a:gd name="connsiteY7" fmla="*/ 1280213 h 1735385"/>
              <a:gd name="connsiteX8" fmla="*/ 1865870 w 2309807"/>
              <a:gd name="connsiteY8" fmla="*/ 1393108 h 1735385"/>
              <a:gd name="connsiteX9" fmla="*/ 1865073 w 2309807"/>
              <a:gd name="connsiteY9" fmla="*/ 1393108 h 1735385"/>
              <a:gd name="connsiteX10" fmla="*/ 1865073 w 2309807"/>
              <a:gd name="connsiteY10" fmla="*/ 1283730 h 1735385"/>
              <a:gd name="connsiteX11" fmla="*/ 0 w 2309807"/>
              <a:gd name="connsiteY11" fmla="*/ 0 h 1735385"/>
              <a:gd name="connsiteX12" fmla="*/ 288726 w 2309807"/>
              <a:gd name="connsiteY12" fmla="*/ 0 h 1735385"/>
              <a:gd name="connsiteX13" fmla="*/ 288726 w 2309807"/>
              <a:gd name="connsiteY13" fmla="*/ 115490 h 1735385"/>
              <a:gd name="connsiteX14" fmla="*/ 577452 w 2309807"/>
              <a:gd name="connsiteY14" fmla="*/ 115490 h 1735385"/>
              <a:gd name="connsiteX15" fmla="*/ 577452 w 2309807"/>
              <a:gd name="connsiteY15" fmla="*/ 230981 h 1735385"/>
              <a:gd name="connsiteX16" fmla="*/ 866178 w 2309807"/>
              <a:gd name="connsiteY16" fmla="*/ 230981 h 1735385"/>
              <a:gd name="connsiteX17" fmla="*/ 866178 w 2309807"/>
              <a:gd name="connsiteY17" fmla="*/ 346471 h 1735385"/>
              <a:gd name="connsiteX18" fmla="*/ 1154904 w 2309807"/>
              <a:gd name="connsiteY18" fmla="*/ 346471 h 1735385"/>
              <a:gd name="connsiteX19" fmla="*/ 1154904 w 2309807"/>
              <a:gd name="connsiteY19" fmla="*/ 461962 h 1735385"/>
              <a:gd name="connsiteX20" fmla="*/ 1443630 w 2309807"/>
              <a:gd name="connsiteY20" fmla="*/ 461962 h 1735385"/>
              <a:gd name="connsiteX21" fmla="*/ 1443630 w 2309807"/>
              <a:gd name="connsiteY21" fmla="*/ 577452 h 1735385"/>
              <a:gd name="connsiteX22" fmla="*/ 1732355 w 2309807"/>
              <a:gd name="connsiteY22" fmla="*/ 577452 h 1735385"/>
              <a:gd name="connsiteX23" fmla="*/ 1732355 w 2309807"/>
              <a:gd name="connsiteY23" fmla="*/ 692942 h 1735385"/>
              <a:gd name="connsiteX24" fmla="*/ 2021081 w 2309807"/>
              <a:gd name="connsiteY24" fmla="*/ 692942 h 1735385"/>
              <a:gd name="connsiteX25" fmla="*/ 2021081 w 2309807"/>
              <a:gd name="connsiteY25" fmla="*/ 809075 h 1735385"/>
              <a:gd name="connsiteX26" fmla="*/ 2309807 w 2309807"/>
              <a:gd name="connsiteY26" fmla="*/ 809075 h 1735385"/>
              <a:gd name="connsiteX27" fmla="*/ 2309807 w 2309807"/>
              <a:gd name="connsiteY27" fmla="*/ 927033 h 1735385"/>
              <a:gd name="connsiteX28" fmla="*/ 2307697 w 2309807"/>
              <a:gd name="connsiteY28" fmla="*/ 923224 h 1735385"/>
              <a:gd name="connsiteX29" fmla="*/ 2020842 w 2309807"/>
              <a:gd name="connsiteY29" fmla="*/ 923224 h 1735385"/>
              <a:gd name="connsiteX30" fmla="*/ 2154142 w 2309807"/>
              <a:gd name="connsiteY30" fmla="*/ 1163859 h 1735385"/>
              <a:gd name="connsiteX31" fmla="*/ 2154596 w 2309807"/>
              <a:gd name="connsiteY31" fmla="*/ 1163859 h 1735385"/>
              <a:gd name="connsiteX32" fmla="*/ 2154596 w 2309807"/>
              <a:gd name="connsiteY32" fmla="*/ 1277618 h 1735385"/>
              <a:gd name="connsiteX33" fmla="*/ 2154091 w 2309807"/>
              <a:gd name="connsiteY33" fmla="*/ 1277618 h 1735385"/>
              <a:gd name="connsiteX34" fmla="*/ 2154091 w 2309807"/>
              <a:gd name="connsiteY34" fmla="*/ 1167061 h 1735385"/>
              <a:gd name="connsiteX35" fmla="*/ 2019773 w 2309807"/>
              <a:gd name="connsiteY35" fmla="*/ 923225 h 1735385"/>
              <a:gd name="connsiteX36" fmla="*/ 2019773 w 2309807"/>
              <a:gd name="connsiteY36" fmla="*/ 1036377 h 1735385"/>
              <a:gd name="connsiteX37" fmla="*/ 2152662 w 2309807"/>
              <a:gd name="connsiteY37" fmla="*/ 1277618 h 1735385"/>
              <a:gd name="connsiteX38" fmla="*/ 2152646 w 2309807"/>
              <a:gd name="connsiteY38" fmla="*/ 1277618 h 1735385"/>
              <a:gd name="connsiteX39" fmla="*/ 2020784 w 2309807"/>
              <a:gd name="connsiteY39" fmla="*/ 1039578 h 1735385"/>
              <a:gd name="connsiteX40" fmla="*/ 1729472 w 2309807"/>
              <a:gd name="connsiteY40" fmla="*/ 1039578 h 1735385"/>
              <a:gd name="connsiteX41" fmla="*/ 1730754 w 2309807"/>
              <a:gd name="connsiteY41" fmla="*/ 1041892 h 1735385"/>
              <a:gd name="connsiteX42" fmla="*/ 1730754 w 2309807"/>
              <a:gd name="connsiteY42" fmla="*/ 1150643 h 1735385"/>
              <a:gd name="connsiteX43" fmla="*/ 1864318 w 2309807"/>
              <a:gd name="connsiteY43" fmla="*/ 1393108 h 1735385"/>
              <a:gd name="connsiteX44" fmla="*/ 1577144 w 2309807"/>
              <a:gd name="connsiteY44" fmla="*/ 1393108 h 1735385"/>
              <a:gd name="connsiteX45" fmla="*/ 1577144 w 2309807"/>
              <a:gd name="connsiteY45" fmla="*/ 1508598 h 1735385"/>
              <a:gd name="connsiteX46" fmla="*/ 1576951 w 2309807"/>
              <a:gd name="connsiteY46" fmla="*/ 1508598 h 1735385"/>
              <a:gd name="connsiteX47" fmla="*/ 1576951 w 2309807"/>
              <a:gd name="connsiteY47" fmla="*/ 1392568 h 1735385"/>
              <a:gd name="connsiteX48" fmla="*/ 1863158 w 2309807"/>
              <a:gd name="connsiteY48" fmla="*/ 1392568 h 1735385"/>
              <a:gd name="connsiteX49" fmla="*/ 1729858 w 2309807"/>
              <a:gd name="connsiteY49" fmla="*/ 1151933 h 1735385"/>
              <a:gd name="connsiteX50" fmla="*/ 1443009 w 2309807"/>
              <a:gd name="connsiteY50" fmla="*/ 1151933 h 1735385"/>
              <a:gd name="connsiteX51" fmla="*/ 1510063 w 2309807"/>
              <a:gd name="connsiteY51" fmla="*/ 1272980 h 1735385"/>
              <a:gd name="connsiteX52" fmla="*/ 1439285 w 2309807"/>
              <a:gd name="connsiteY52" fmla="*/ 1149388 h 1735385"/>
              <a:gd name="connsiteX53" fmla="*/ 1439285 w 2309807"/>
              <a:gd name="connsiteY53" fmla="*/ 1268428 h 1735385"/>
              <a:gd name="connsiteX54" fmla="*/ 1154415 w 2309807"/>
              <a:gd name="connsiteY54" fmla="*/ 1268428 h 1735385"/>
              <a:gd name="connsiteX55" fmla="*/ 1287714 w 2309807"/>
              <a:gd name="connsiteY55" fmla="*/ 1509062 h 1735385"/>
              <a:gd name="connsiteX56" fmla="*/ 1288419 w 2309807"/>
              <a:gd name="connsiteY56" fmla="*/ 1509062 h 1735385"/>
              <a:gd name="connsiteX57" fmla="*/ 1288419 w 2309807"/>
              <a:gd name="connsiteY57" fmla="*/ 1511693 h 1735385"/>
              <a:gd name="connsiteX58" fmla="*/ 1154414 w 2309807"/>
              <a:gd name="connsiteY58" fmla="*/ 1268427 h 1735385"/>
              <a:gd name="connsiteX59" fmla="*/ 1154414 w 2309807"/>
              <a:gd name="connsiteY59" fmla="*/ 1381735 h 1735385"/>
              <a:gd name="connsiteX60" fmla="*/ 1287917 w 2309807"/>
              <a:gd name="connsiteY60" fmla="*/ 1624089 h 1735385"/>
              <a:gd name="connsiteX61" fmla="*/ 1285997 w 2309807"/>
              <a:gd name="connsiteY61" fmla="*/ 1624089 h 1735385"/>
              <a:gd name="connsiteX62" fmla="*/ 1153516 w 2309807"/>
              <a:gd name="connsiteY62" fmla="*/ 1384933 h 1735385"/>
              <a:gd name="connsiteX63" fmla="*/ 866669 w 2309807"/>
              <a:gd name="connsiteY63" fmla="*/ 1384933 h 1735385"/>
              <a:gd name="connsiteX64" fmla="*/ 999693 w 2309807"/>
              <a:gd name="connsiteY64" fmla="*/ 1625070 h 1735385"/>
              <a:gd name="connsiteX65" fmla="*/ 999693 w 2309807"/>
              <a:gd name="connsiteY65" fmla="*/ 1735385 h 1735385"/>
              <a:gd name="connsiteX66" fmla="*/ 998343 w 2309807"/>
              <a:gd name="connsiteY66" fmla="*/ 1735385 h 1735385"/>
              <a:gd name="connsiteX67" fmla="*/ 997377 w 2309807"/>
              <a:gd name="connsiteY67" fmla="*/ 1733642 h 1735385"/>
              <a:gd name="connsiteX68" fmla="*/ 997377 w 2309807"/>
              <a:gd name="connsiteY68" fmla="*/ 1622219 h 1735385"/>
              <a:gd name="connsiteX69" fmla="*/ 866667 w 2309807"/>
              <a:gd name="connsiteY69" fmla="*/ 1384933 h 1735385"/>
              <a:gd name="connsiteX70" fmla="*/ 866667 w 2309807"/>
              <a:gd name="connsiteY70" fmla="*/ 1499525 h 1735385"/>
              <a:gd name="connsiteX71" fmla="*/ 575319 w 2309807"/>
              <a:gd name="connsiteY71" fmla="*/ 1499525 h 1735385"/>
              <a:gd name="connsiteX72" fmla="*/ 575318 w 2309807"/>
              <a:gd name="connsiteY72" fmla="*/ 1499523 h 1735385"/>
              <a:gd name="connsiteX73" fmla="*/ 575318 w 2309807"/>
              <a:gd name="connsiteY73" fmla="*/ 1499525 h 1735385"/>
              <a:gd name="connsiteX74" fmla="*/ 575316 w 2309807"/>
              <a:gd name="connsiteY74" fmla="*/ 1499525 h 1735385"/>
              <a:gd name="connsiteX75" fmla="*/ 575318 w 2309807"/>
              <a:gd name="connsiteY75" fmla="*/ 1499528 h 1735385"/>
              <a:gd name="connsiteX76" fmla="*/ 575318 w 2309807"/>
              <a:gd name="connsiteY76" fmla="*/ 1610268 h 1735385"/>
              <a:gd name="connsiteX77" fmla="*/ 577083 w 2309807"/>
              <a:gd name="connsiteY77" fmla="*/ 1613472 h 1735385"/>
              <a:gd name="connsiteX78" fmla="*/ 285873 w 2309807"/>
              <a:gd name="connsiteY78" fmla="*/ 1613472 h 1735385"/>
              <a:gd name="connsiteX79" fmla="*/ 287575 w 2309807"/>
              <a:gd name="connsiteY79" fmla="*/ 1616543 h 1735385"/>
              <a:gd name="connsiteX80" fmla="*/ 287575 w 2309807"/>
              <a:gd name="connsiteY80" fmla="*/ 1726138 h 1735385"/>
              <a:gd name="connsiteX81" fmla="*/ 292669 w 2309807"/>
              <a:gd name="connsiteY81" fmla="*/ 1735385 h 1735385"/>
              <a:gd name="connsiteX82" fmla="*/ 291936 w 2309807"/>
              <a:gd name="connsiteY82" fmla="*/ 1735385 h 1735385"/>
              <a:gd name="connsiteX83" fmla="*/ 288585 w 2309807"/>
              <a:gd name="connsiteY83" fmla="*/ 1729337 h 1735385"/>
              <a:gd name="connsiteX84" fmla="*/ 1738 w 2309807"/>
              <a:gd name="connsiteY84" fmla="*/ 1729337 h 1735385"/>
              <a:gd name="connsiteX85" fmla="*/ 5089 w 2309807"/>
              <a:gd name="connsiteY85" fmla="*/ 1735385 h 1735385"/>
              <a:gd name="connsiteX86" fmla="*/ 0 w 2309807"/>
              <a:gd name="connsiteY86" fmla="*/ 1735385 h 1735385"/>
              <a:gd name="connsiteX87" fmla="*/ 0 w 2309807"/>
              <a:gd name="connsiteY87" fmla="*/ 1149129 h 1735385"/>
              <a:gd name="connsiteX88" fmla="*/ 0 w 2309807"/>
              <a:gd name="connsiteY88" fmla="*/ 1149128 h 1735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2309807" h="1735385">
                <a:moveTo>
                  <a:pt x="575875" y="1500534"/>
                </a:moveTo>
                <a:lnTo>
                  <a:pt x="705971" y="1735385"/>
                </a:lnTo>
                <a:lnTo>
                  <a:pt x="705245" y="1735385"/>
                </a:lnTo>
                <a:close/>
                <a:moveTo>
                  <a:pt x="1504249" y="1382113"/>
                </a:moveTo>
                <a:lnTo>
                  <a:pt x="1576684" y="1508598"/>
                </a:lnTo>
                <a:lnTo>
                  <a:pt x="1574315" y="1508598"/>
                </a:lnTo>
                <a:close/>
                <a:moveTo>
                  <a:pt x="1863136" y="1280213"/>
                </a:moveTo>
                <a:lnTo>
                  <a:pt x="1865870" y="1280213"/>
                </a:lnTo>
                <a:lnTo>
                  <a:pt x="1865870" y="1393108"/>
                </a:lnTo>
                <a:lnTo>
                  <a:pt x="1865073" y="1393108"/>
                </a:lnTo>
                <a:lnTo>
                  <a:pt x="1865073" y="1283730"/>
                </a:lnTo>
                <a:close/>
                <a:moveTo>
                  <a:pt x="0" y="0"/>
                </a:moveTo>
                <a:lnTo>
                  <a:pt x="288726" y="0"/>
                </a:lnTo>
                <a:lnTo>
                  <a:pt x="288726" y="115490"/>
                </a:lnTo>
                <a:lnTo>
                  <a:pt x="577452" y="115490"/>
                </a:lnTo>
                <a:lnTo>
                  <a:pt x="577452" y="230981"/>
                </a:lnTo>
                <a:lnTo>
                  <a:pt x="866178" y="230981"/>
                </a:lnTo>
                <a:lnTo>
                  <a:pt x="866178" y="346471"/>
                </a:lnTo>
                <a:lnTo>
                  <a:pt x="1154904" y="346471"/>
                </a:lnTo>
                <a:lnTo>
                  <a:pt x="1154904" y="461962"/>
                </a:lnTo>
                <a:lnTo>
                  <a:pt x="1443630" y="461962"/>
                </a:lnTo>
                <a:lnTo>
                  <a:pt x="1443630" y="577452"/>
                </a:lnTo>
                <a:lnTo>
                  <a:pt x="1732355" y="577452"/>
                </a:lnTo>
                <a:lnTo>
                  <a:pt x="1732355" y="692942"/>
                </a:lnTo>
                <a:lnTo>
                  <a:pt x="2021081" y="692942"/>
                </a:lnTo>
                <a:lnTo>
                  <a:pt x="2021081" y="809075"/>
                </a:lnTo>
                <a:lnTo>
                  <a:pt x="2309807" y="809075"/>
                </a:lnTo>
                <a:lnTo>
                  <a:pt x="2309807" y="927033"/>
                </a:lnTo>
                <a:lnTo>
                  <a:pt x="2307697" y="923224"/>
                </a:lnTo>
                <a:lnTo>
                  <a:pt x="2020842" y="923224"/>
                </a:lnTo>
                <a:lnTo>
                  <a:pt x="2154142" y="1163859"/>
                </a:lnTo>
                <a:lnTo>
                  <a:pt x="2154596" y="1163859"/>
                </a:lnTo>
                <a:lnTo>
                  <a:pt x="2154596" y="1277618"/>
                </a:lnTo>
                <a:lnTo>
                  <a:pt x="2154091" y="1277618"/>
                </a:lnTo>
                <a:lnTo>
                  <a:pt x="2154091" y="1167061"/>
                </a:lnTo>
                <a:lnTo>
                  <a:pt x="2019773" y="923225"/>
                </a:lnTo>
                <a:lnTo>
                  <a:pt x="2019773" y="1036377"/>
                </a:lnTo>
                <a:lnTo>
                  <a:pt x="2152662" y="1277618"/>
                </a:lnTo>
                <a:lnTo>
                  <a:pt x="2152646" y="1277618"/>
                </a:lnTo>
                <a:lnTo>
                  <a:pt x="2020784" y="1039578"/>
                </a:lnTo>
                <a:lnTo>
                  <a:pt x="1729472" y="1039578"/>
                </a:lnTo>
                <a:lnTo>
                  <a:pt x="1730754" y="1041892"/>
                </a:lnTo>
                <a:lnTo>
                  <a:pt x="1730754" y="1150643"/>
                </a:lnTo>
                <a:lnTo>
                  <a:pt x="1864318" y="1393108"/>
                </a:lnTo>
                <a:lnTo>
                  <a:pt x="1577144" y="1393108"/>
                </a:lnTo>
                <a:lnTo>
                  <a:pt x="1577144" y="1508598"/>
                </a:lnTo>
                <a:lnTo>
                  <a:pt x="1576951" y="1508598"/>
                </a:lnTo>
                <a:lnTo>
                  <a:pt x="1576951" y="1392568"/>
                </a:lnTo>
                <a:lnTo>
                  <a:pt x="1863158" y="1392568"/>
                </a:lnTo>
                <a:lnTo>
                  <a:pt x="1729858" y="1151933"/>
                </a:lnTo>
                <a:lnTo>
                  <a:pt x="1443009" y="1151933"/>
                </a:lnTo>
                <a:lnTo>
                  <a:pt x="1510063" y="1272980"/>
                </a:lnTo>
                <a:lnTo>
                  <a:pt x="1439285" y="1149388"/>
                </a:lnTo>
                <a:lnTo>
                  <a:pt x="1439285" y="1268428"/>
                </a:lnTo>
                <a:lnTo>
                  <a:pt x="1154415" y="1268428"/>
                </a:lnTo>
                <a:lnTo>
                  <a:pt x="1287714" y="1509062"/>
                </a:lnTo>
                <a:lnTo>
                  <a:pt x="1288419" y="1509062"/>
                </a:lnTo>
                <a:lnTo>
                  <a:pt x="1288419" y="1511693"/>
                </a:lnTo>
                <a:lnTo>
                  <a:pt x="1154414" y="1268427"/>
                </a:lnTo>
                <a:lnTo>
                  <a:pt x="1154414" y="1381735"/>
                </a:lnTo>
                <a:lnTo>
                  <a:pt x="1287917" y="1624089"/>
                </a:lnTo>
                <a:lnTo>
                  <a:pt x="1285997" y="1624089"/>
                </a:lnTo>
                <a:lnTo>
                  <a:pt x="1153516" y="1384933"/>
                </a:lnTo>
                <a:lnTo>
                  <a:pt x="866669" y="1384933"/>
                </a:lnTo>
                <a:lnTo>
                  <a:pt x="999693" y="1625070"/>
                </a:lnTo>
                <a:lnTo>
                  <a:pt x="999693" y="1735385"/>
                </a:lnTo>
                <a:lnTo>
                  <a:pt x="998343" y="1735385"/>
                </a:lnTo>
                <a:lnTo>
                  <a:pt x="997377" y="1733642"/>
                </a:lnTo>
                <a:lnTo>
                  <a:pt x="997377" y="1622219"/>
                </a:lnTo>
                <a:lnTo>
                  <a:pt x="866667" y="1384933"/>
                </a:lnTo>
                <a:lnTo>
                  <a:pt x="866667" y="1499525"/>
                </a:lnTo>
                <a:lnTo>
                  <a:pt x="575319" y="1499525"/>
                </a:lnTo>
                <a:lnTo>
                  <a:pt x="575318" y="1499523"/>
                </a:lnTo>
                <a:lnTo>
                  <a:pt x="575318" y="1499525"/>
                </a:lnTo>
                <a:lnTo>
                  <a:pt x="575316" y="1499525"/>
                </a:lnTo>
                <a:lnTo>
                  <a:pt x="575318" y="1499528"/>
                </a:lnTo>
                <a:lnTo>
                  <a:pt x="575318" y="1610268"/>
                </a:lnTo>
                <a:lnTo>
                  <a:pt x="577083" y="1613472"/>
                </a:lnTo>
                <a:lnTo>
                  <a:pt x="285873" y="1613472"/>
                </a:lnTo>
                <a:lnTo>
                  <a:pt x="287575" y="1616543"/>
                </a:lnTo>
                <a:lnTo>
                  <a:pt x="287575" y="1726138"/>
                </a:lnTo>
                <a:lnTo>
                  <a:pt x="292669" y="1735385"/>
                </a:lnTo>
                <a:lnTo>
                  <a:pt x="291936" y="1735385"/>
                </a:lnTo>
                <a:lnTo>
                  <a:pt x="288585" y="1729337"/>
                </a:lnTo>
                <a:lnTo>
                  <a:pt x="1738" y="1729337"/>
                </a:lnTo>
                <a:lnTo>
                  <a:pt x="5089" y="1735385"/>
                </a:lnTo>
                <a:lnTo>
                  <a:pt x="0" y="1735385"/>
                </a:lnTo>
                <a:lnTo>
                  <a:pt x="0" y="1149129"/>
                </a:lnTo>
                <a:lnTo>
                  <a:pt x="0" y="1149128"/>
                </a:lnTo>
                <a:close/>
              </a:path>
            </a:pathLst>
          </a:cu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prstClr val="white"/>
              </a:solidFill>
            </a:endParaRPr>
          </a:p>
        </p:txBody>
      </p:sp>
      <p:sp>
        <p:nvSpPr>
          <p:cNvPr id="47" name="平行四边形 46"/>
          <p:cNvSpPr/>
          <p:nvPr/>
        </p:nvSpPr>
        <p:spPr>
          <a:xfrm rot="16200000" flipH="1" flipV="1">
            <a:off x="2821776" y="3101625"/>
            <a:ext cx="1724399" cy="100283"/>
          </a:xfrm>
          <a:prstGeom prst="parallelogram">
            <a:avLst>
              <a:gd name="adj" fmla="val 183941"/>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prstClr val="white"/>
              </a:solidFill>
            </a:endParaRPr>
          </a:p>
        </p:txBody>
      </p:sp>
      <p:grpSp>
        <p:nvGrpSpPr>
          <p:cNvPr id="49" name="组合 48"/>
          <p:cNvGrpSpPr/>
          <p:nvPr/>
        </p:nvGrpSpPr>
        <p:grpSpPr>
          <a:xfrm>
            <a:off x="3736373" y="3159149"/>
            <a:ext cx="1831195" cy="1041024"/>
            <a:chOff x="4815705" y="4823399"/>
            <a:chExt cx="3044341" cy="1730678"/>
          </a:xfrm>
        </p:grpSpPr>
        <p:grpSp>
          <p:nvGrpSpPr>
            <p:cNvPr id="50" name="组合 49"/>
            <p:cNvGrpSpPr/>
            <p:nvPr/>
          </p:nvGrpSpPr>
          <p:grpSpPr>
            <a:xfrm>
              <a:off x="4815714" y="5686428"/>
              <a:ext cx="523877" cy="442117"/>
              <a:chOff x="4815657" y="5686426"/>
              <a:chExt cx="523896" cy="442117"/>
            </a:xfrm>
          </p:grpSpPr>
          <p:sp>
            <p:nvSpPr>
              <p:cNvPr id="73" name="平行四边形 72"/>
              <p:cNvSpPr/>
              <p:nvPr/>
            </p:nvSpPr>
            <p:spPr>
              <a:xfrm flipH="1">
                <a:off x="4815657" y="5828505"/>
                <a:ext cx="523872" cy="300038"/>
              </a:xfrm>
              <a:prstGeom prst="parallelogram">
                <a:avLst>
                  <a:gd name="adj" fmla="val 55395"/>
                </a:avLst>
              </a:prstGeom>
              <a:gradFill flip="none" rotWithShape="1">
                <a:gsLst>
                  <a:gs pos="0">
                    <a:schemeClr val="bg1"/>
                  </a:gs>
                  <a:gs pos="100000">
                    <a:schemeClr val="bg1">
                      <a:lumMod val="85000"/>
                    </a:schemeClr>
                  </a:gs>
                </a:gsLst>
                <a:lin ang="6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4" name="平行四边形 73"/>
              <p:cNvSpPr/>
              <p:nvPr/>
            </p:nvSpPr>
            <p:spPr>
              <a:xfrm rot="5400000">
                <a:off x="5034755" y="5823746"/>
                <a:ext cx="442117" cy="167478"/>
              </a:xfrm>
              <a:prstGeom prst="parallelogram">
                <a:avLst>
                  <a:gd name="adj" fmla="val 181535"/>
                </a:avLst>
              </a:prstGeom>
              <a:gradFill flip="none" rotWithShape="1">
                <a:gsLst>
                  <a:gs pos="0">
                    <a:schemeClr val="bg1">
                      <a:lumMod val="50000"/>
                    </a:schemeClr>
                  </a:gs>
                  <a:gs pos="100000">
                    <a:schemeClr val="bg1">
                      <a:lumMod val="85000"/>
                    </a:schemeClr>
                  </a:gs>
                </a:gsLst>
                <a:lin ang="16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nvGrpSpPr>
            <p:cNvPr id="51" name="组合 50"/>
            <p:cNvGrpSpPr/>
            <p:nvPr/>
          </p:nvGrpSpPr>
          <p:grpSpPr>
            <a:xfrm>
              <a:off x="5169992" y="5541960"/>
              <a:ext cx="530756" cy="442117"/>
              <a:chOff x="4811176" y="5686427"/>
              <a:chExt cx="530752" cy="442117"/>
            </a:xfrm>
          </p:grpSpPr>
          <p:sp>
            <p:nvSpPr>
              <p:cNvPr id="71" name="平行四边形 70"/>
              <p:cNvSpPr/>
              <p:nvPr/>
            </p:nvSpPr>
            <p:spPr>
              <a:xfrm flipH="1">
                <a:off x="4811176" y="5828505"/>
                <a:ext cx="530752" cy="300038"/>
              </a:xfrm>
              <a:prstGeom prst="parallelogram">
                <a:avLst>
                  <a:gd name="adj" fmla="val 55395"/>
                </a:avLst>
              </a:prstGeom>
              <a:gradFill>
                <a:gsLst>
                  <a:gs pos="0">
                    <a:schemeClr val="bg1"/>
                  </a:gs>
                  <a:gs pos="100000">
                    <a:schemeClr val="bg1">
                      <a:lumMod val="8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2" name="平行四边形 71"/>
              <p:cNvSpPr/>
              <p:nvPr/>
            </p:nvSpPr>
            <p:spPr>
              <a:xfrm rot="5400000">
                <a:off x="5034755" y="5823746"/>
                <a:ext cx="442117" cy="167479"/>
              </a:xfrm>
              <a:prstGeom prst="parallelogram">
                <a:avLst>
                  <a:gd name="adj" fmla="val 181535"/>
                </a:avLst>
              </a:prstGeom>
              <a:gradFill>
                <a:gsLst>
                  <a:gs pos="0">
                    <a:schemeClr val="bg1">
                      <a:lumMod val="50000"/>
                    </a:schemeClr>
                  </a:gs>
                  <a:gs pos="100000">
                    <a:schemeClr val="bg1">
                      <a:lumMod val="8500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nvGrpSpPr>
            <p:cNvPr id="52" name="组合 51"/>
            <p:cNvGrpSpPr/>
            <p:nvPr/>
          </p:nvGrpSpPr>
          <p:grpSpPr>
            <a:xfrm>
              <a:off x="5530889" y="5399083"/>
              <a:ext cx="530755" cy="442919"/>
              <a:chOff x="4813300" y="5685625"/>
              <a:chExt cx="530751" cy="442919"/>
            </a:xfrm>
          </p:grpSpPr>
          <p:sp>
            <p:nvSpPr>
              <p:cNvPr id="69" name="平行四边形 68"/>
              <p:cNvSpPr/>
              <p:nvPr/>
            </p:nvSpPr>
            <p:spPr>
              <a:xfrm flipH="1">
                <a:off x="4813300" y="5828505"/>
                <a:ext cx="530751" cy="300037"/>
              </a:xfrm>
              <a:prstGeom prst="parallelogram">
                <a:avLst>
                  <a:gd name="adj" fmla="val 55395"/>
                </a:avLst>
              </a:prstGeom>
              <a:gradFill>
                <a:gsLst>
                  <a:gs pos="0">
                    <a:schemeClr val="bg1"/>
                  </a:gs>
                  <a:gs pos="100000">
                    <a:schemeClr val="bg1">
                      <a:lumMod val="8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0" name="平行四边形 69"/>
              <p:cNvSpPr/>
              <p:nvPr/>
            </p:nvSpPr>
            <p:spPr>
              <a:xfrm rot="5400000">
                <a:off x="5036601" y="5825596"/>
                <a:ext cx="442919" cy="162978"/>
              </a:xfrm>
              <a:prstGeom prst="parallelogram">
                <a:avLst>
                  <a:gd name="adj" fmla="val 181535"/>
                </a:avLst>
              </a:prstGeom>
              <a:gradFill>
                <a:gsLst>
                  <a:gs pos="0">
                    <a:schemeClr val="bg1">
                      <a:lumMod val="50000"/>
                    </a:schemeClr>
                  </a:gs>
                  <a:gs pos="100000">
                    <a:schemeClr val="bg1">
                      <a:lumMod val="8500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nvGrpSpPr>
            <p:cNvPr id="53" name="组合 52"/>
            <p:cNvGrpSpPr/>
            <p:nvPr/>
          </p:nvGrpSpPr>
          <p:grpSpPr>
            <a:xfrm>
              <a:off x="5894168" y="5253817"/>
              <a:ext cx="526256" cy="445305"/>
              <a:chOff x="4813276" y="5683238"/>
              <a:chExt cx="526276" cy="445305"/>
            </a:xfrm>
          </p:grpSpPr>
          <p:sp>
            <p:nvSpPr>
              <p:cNvPr id="67" name="平行四边形 66"/>
              <p:cNvSpPr/>
              <p:nvPr/>
            </p:nvSpPr>
            <p:spPr>
              <a:xfrm flipH="1">
                <a:off x="4813276" y="5828506"/>
                <a:ext cx="523872" cy="300037"/>
              </a:xfrm>
              <a:prstGeom prst="parallelogram">
                <a:avLst>
                  <a:gd name="adj" fmla="val 55395"/>
                </a:avLst>
              </a:prstGeom>
              <a:gradFill>
                <a:gsLst>
                  <a:gs pos="0">
                    <a:schemeClr val="bg1"/>
                  </a:gs>
                  <a:gs pos="100000">
                    <a:schemeClr val="bg1">
                      <a:lumMod val="8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8" name="平行四边形 67"/>
              <p:cNvSpPr/>
              <p:nvPr/>
            </p:nvSpPr>
            <p:spPr>
              <a:xfrm rot="5400000">
                <a:off x="5033160" y="5822152"/>
                <a:ext cx="445305" cy="167478"/>
              </a:xfrm>
              <a:prstGeom prst="parallelogram">
                <a:avLst>
                  <a:gd name="adj" fmla="val 181535"/>
                </a:avLst>
              </a:prstGeom>
              <a:gradFill>
                <a:gsLst>
                  <a:gs pos="0">
                    <a:schemeClr val="bg1">
                      <a:lumMod val="50000"/>
                    </a:schemeClr>
                  </a:gs>
                  <a:gs pos="100000">
                    <a:schemeClr val="bg1">
                      <a:lumMod val="8500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nvGrpSpPr>
            <p:cNvPr id="54" name="组合 53"/>
            <p:cNvGrpSpPr/>
            <p:nvPr/>
          </p:nvGrpSpPr>
          <p:grpSpPr>
            <a:xfrm>
              <a:off x="6252948" y="5105393"/>
              <a:ext cx="526847" cy="448465"/>
              <a:chOff x="4815689" y="5680080"/>
              <a:chExt cx="526833" cy="448465"/>
            </a:xfrm>
          </p:grpSpPr>
          <p:sp>
            <p:nvSpPr>
              <p:cNvPr id="65" name="平行四边形 64"/>
              <p:cNvSpPr/>
              <p:nvPr/>
            </p:nvSpPr>
            <p:spPr>
              <a:xfrm flipH="1">
                <a:off x="4815689" y="5828505"/>
                <a:ext cx="523876" cy="300036"/>
              </a:xfrm>
              <a:prstGeom prst="parallelogram">
                <a:avLst>
                  <a:gd name="adj" fmla="val 55395"/>
                </a:avLst>
              </a:prstGeom>
              <a:gradFill>
                <a:gsLst>
                  <a:gs pos="0">
                    <a:schemeClr val="bg1"/>
                  </a:gs>
                  <a:gs pos="100000">
                    <a:schemeClr val="bg1">
                      <a:lumMod val="8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6" name="平行四边形 65"/>
              <p:cNvSpPr/>
              <p:nvPr/>
            </p:nvSpPr>
            <p:spPr>
              <a:xfrm rot="5400000">
                <a:off x="5032464" y="5818487"/>
                <a:ext cx="448465" cy="171651"/>
              </a:xfrm>
              <a:prstGeom prst="parallelogram">
                <a:avLst>
                  <a:gd name="adj" fmla="val 174617"/>
                </a:avLst>
              </a:prstGeom>
              <a:gradFill>
                <a:gsLst>
                  <a:gs pos="0">
                    <a:schemeClr val="bg1">
                      <a:lumMod val="50000"/>
                    </a:schemeClr>
                  </a:gs>
                  <a:gs pos="100000">
                    <a:schemeClr val="bg1">
                      <a:lumMod val="8500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nvGrpSpPr>
            <p:cNvPr id="55" name="组合 54"/>
            <p:cNvGrpSpPr/>
            <p:nvPr/>
          </p:nvGrpSpPr>
          <p:grpSpPr>
            <a:xfrm>
              <a:off x="6612787" y="4968869"/>
              <a:ext cx="526258" cy="442117"/>
              <a:chOff x="4815673" y="5686427"/>
              <a:chExt cx="526261" cy="442117"/>
            </a:xfrm>
          </p:grpSpPr>
          <p:sp>
            <p:nvSpPr>
              <p:cNvPr id="63" name="平行四边形 62"/>
              <p:cNvSpPr/>
              <p:nvPr/>
            </p:nvSpPr>
            <p:spPr>
              <a:xfrm flipH="1">
                <a:off x="4815673" y="5826124"/>
                <a:ext cx="523873" cy="300038"/>
              </a:xfrm>
              <a:prstGeom prst="parallelogram">
                <a:avLst>
                  <a:gd name="adj" fmla="val 55395"/>
                </a:avLst>
              </a:prstGeom>
              <a:gradFill>
                <a:gsLst>
                  <a:gs pos="0">
                    <a:schemeClr val="bg1"/>
                  </a:gs>
                  <a:gs pos="100000">
                    <a:schemeClr val="bg1">
                      <a:lumMod val="8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4" name="平行四边形 63"/>
              <p:cNvSpPr/>
              <p:nvPr/>
            </p:nvSpPr>
            <p:spPr>
              <a:xfrm rot="5400000">
                <a:off x="5037136" y="5823746"/>
                <a:ext cx="442117" cy="167479"/>
              </a:xfrm>
              <a:prstGeom prst="parallelogram">
                <a:avLst>
                  <a:gd name="adj" fmla="val 181535"/>
                </a:avLst>
              </a:prstGeom>
              <a:gradFill>
                <a:gsLst>
                  <a:gs pos="0">
                    <a:schemeClr val="bg1">
                      <a:lumMod val="50000"/>
                    </a:schemeClr>
                  </a:gs>
                  <a:gs pos="100000">
                    <a:schemeClr val="bg1">
                      <a:lumMod val="8500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nvGrpSpPr>
            <p:cNvPr id="56" name="组合 55"/>
            <p:cNvGrpSpPr/>
            <p:nvPr/>
          </p:nvGrpSpPr>
          <p:grpSpPr>
            <a:xfrm>
              <a:off x="6969968" y="4823399"/>
              <a:ext cx="529443" cy="445113"/>
              <a:chOff x="4810093" y="5683431"/>
              <a:chExt cx="529459" cy="445113"/>
            </a:xfrm>
          </p:grpSpPr>
          <p:sp>
            <p:nvSpPr>
              <p:cNvPr id="61" name="平行四边形 60"/>
              <p:cNvSpPr/>
              <p:nvPr/>
            </p:nvSpPr>
            <p:spPr>
              <a:xfrm flipH="1">
                <a:off x="4810093" y="5828507"/>
                <a:ext cx="529438" cy="300037"/>
              </a:xfrm>
              <a:prstGeom prst="parallelogram">
                <a:avLst>
                  <a:gd name="adj" fmla="val 55395"/>
                </a:avLst>
              </a:prstGeom>
              <a:gradFill>
                <a:gsLst>
                  <a:gs pos="0">
                    <a:schemeClr val="bg1"/>
                  </a:gs>
                  <a:gs pos="100000">
                    <a:schemeClr val="bg1">
                      <a:lumMod val="8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2" name="平行四边形 61"/>
              <p:cNvSpPr/>
              <p:nvPr/>
            </p:nvSpPr>
            <p:spPr>
              <a:xfrm rot="5400000">
                <a:off x="5033256" y="5822248"/>
                <a:ext cx="445113" cy="167479"/>
              </a:xfrm>
              <a:prstGeom prst="parallelogram">
                <a:avLst>
                  <a:gd name="adj" fmla="val 181535"/>
                </a:avLst>
              </a:prstGeom>
              <a:gradFill>
                <a:gsLst>
                  <a:gs pos="0">
                    <a:schemeClr val="bg1">
                      <a:lumMod val="50000"/>
                    </a:schemeClr>
                  </a:gs>
                  <a:gs pos="100000">
                    <a:schemeClr val="bg1">
                      <a:lumMod val="8500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57" name="平行四边形 56"/>
            <p:cNvSpPr/>
            <p:nvPr/>
          </p:nvSpPr>
          <p:spPr>
            <a:xfrm flipH="1">
              <a:off x="7333267" y="4823399"/>
              <a:ext cx="523877" cy="300038"/>
            </a:xfrm>
            <a:prstGeom prst="parallelogram">
              <a:avLst>
                <a:gd name="adj" fmla="val 55395"/>
              </a:avLst>
            </a:prstGeom>
            <a:gradFill>
              <a:gsLst>
                <a:gs pos="0">
                  <a:schemeClr val="bg1"/>
                </a:gs>
                <a:gs pos="100000">
                  <a:schemeClr val="bg1">
                    <a:lumMod val="8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8" name="任意多边形 57"/>
            <p:cNvSpPr/>
            <p:nvPr/>
          </p:nvSpPr>
          <p:spPr>
            <a:xfrm flipH="1">
              <a:off x="4980024" y="5121277"/>
              <a:ext cx="2880022" cy="1432800"/>
            </a:xfrm>
            <a:custGeom>
              <a:avLst/>
              <a:gdLst>
                <a:gd name="connsiteX0" fmla="*/ 360000 w 2880000"/>
                <a:gd name="connsiteY0" fmla="*/ 0 h 1432800"/>
                <a:gd name="connsiteX1" fmla="*/ 0 w 2880000"/>
                <a:gd name="connsiteY1" fmla="*/ 0 h 1432800"/>
                <a:gd name="connsiteX2" fmla="*/ 0 w 2880000"/>
                <a:gd name="connsiteY2" fmla="*/ 1432800 h 1432800"/>
                <a:gd name="connsiteX3" fmla="*/ 2880000 w 2880000"/>
                <a:gd name="connsiteY3" fmla="*/ 1432800 h 1432800"/>
                <a:gd name="connsiteX4" fmla="*/ 2880000 w 2880000"/>
                <a:gd name="connsiteY4" fmla="*/ 1008801 h 1432800"/>
                <a:gd name="connsiteX5" fmla="*/ 2520000 w 2880000"/>
                <a:gd name="connsiteY5" fmla="*/ 1008801 h 1432800"/>
                <a:gd name="connsiteX6" fmla="*/ 2520000 w 2880000"/>
                <a:gd name="connsiteY6" fmla="*/ 864000 h 1432800"/>
                <a:gd name="connsiteX7" fmla="*/ 2160000 w 2880000"/>
                <a:gd name="connsiteY7" fmla="*/ 864000 h 1432800"/>
                <a:gd name="connsiteX8" fmla="*/ 2160000 w 2880000"/>
                <a:gd name="connsiteY8" fmla="*/ 720000 h 1432800"/>
                <a:gd name="connsiteX9" fmla="*/ 1800000 w 2880000"/>
                <a:gd name="connsiteY9" fmla="*/ 720000 h 1432800"/>
                <a:gd name="connsiteX10" fmla="*/ 1800000 w 2880000"/>
                <a:gd name="connsiteY10" fmla="*/ 576000 h 1432800"/>
                <a:gd name="connsiteX11" fmla="*/ 1440000 w 2880000"/>
                <a:gd name="connsiteY11" fmla="*/ 576000 h 1432800"/>
                <a:gd name="connsiteX12" fmla="*/ 1440000 w 2880000"/>
                <a:gd name="connsiteY12" fmla="*/ 432000 h 1432800"/>
                <a:gd name="connsiteX13" fmla="*/ 1080000 w 2880000"/>
                <a:gd name="connsiteY13" fmla="*/ 432000 h 1432800"/>
                <a:gd name="connsiteX14" fmla="*/ 1080000 w 2880000"/>
                <a:gd name="connsiteY14" fmla="*/ 288000 h 1432800"/>
                <a:gd name="connsiteX15" fmla="*/ 720000 w 2880000"/>
                <a:gd name="connsiteY15" fmla="*/ 288000 h 1432800"/>
                <a:gd name="connsiteX16" fmla="*/ 720000 w 2880000"/>
                <a:gd name="connsiteY16" fmla="*/ 144000 h 1432800"/>
                <a:gd name="connsiteX17" fmla="*/ 360000 w 2880000"/>
                <a:gd name="connsiteY17" fmla="*/ 144000 h 1432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880000" h="1432800">
                  <a:moveTo>
                    <a:pt x="360000" y="0"/>
                  </a:moveTo>
                  <a:lnTo>
                    <a:pt x="0" y="0"/>
                  </a:lnTo>
                  <a:lnTo>
                    <a:pt x="0" y="1432800"/>
                  </a:lnTo>
                  <a:lnTo>
                    <a:pt x="2880000" y="1432800"/>
                  </a:lnTo>
                  <a:lnTo>
                    <a:pt x="2880000" y="1008801"/>
                  </a:lnTo>
                  <a:lnTo>
                    <a:pt x="2520000" y="1008801"/>
                  </a:lnTo>
                  <a:lnTo>
                    <a:pt x="2520000" y="864000"/>
                  </a:lnTo>
                  <a:lnTo>
                    <a:pt x="2160000" y="864000"/>
                  </a:lnTo>
                  <a:lnTo>
                    <a:pt x="2160000" y="720000"/>
                  </a:lnTo>
                  <a:lnTo>
                    <a:pt x="1800000" y="720000"/>
                  </a:lnTo>
                  <a:lnTo>
                    <a:pt x="1800000" y="576000"/>
                  </a:lnTo>
                  <a:lnTo>
                    <a:pt x="1440000" y="576000"/>
                  </a:lnTo>
                  <a:lnTo>
                    <a:pt x="1440000" y="432000"/>
                  </a:lnTo>
                  <a:lnTo>
                    <a:pt x="1080000" y="432000"/>
                  </a:lnTo>
                  <a:lnTo>
                    <a:pt x="1080000" y="288000"/>
                  </a:lnTo>
                  <a:lnTo>
                    <a:pt x="720000" y="288000"/>
                  </a:lnTo>
                  <a:lnTo>
                    <a:pt x="720000" y="144000"/>
                  </a:lnTo>
                  <a:lnTo>
                    <a:pt x="360000" y="144000"/>
                  </a:ln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9" name="平行四边形 58"/>
            <p:cNvSpPr/>
            <p:nvPr/>
          </p:nvSpPr>
          <p:spPr>
            <a:xfrm rot="16200000" flipH="1" flipV="1">
              <a:off x="4536280" y="6107932"/>
              <a:ext cx="725570" cy="166720"/>
            </a:xfrm>
            <a:prstGeom prst="parallelogram">
              <a:avLst>
                <a:gd name="adj" fmla="val 183941"/>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75" name="任意多边形 74"/>
          <p:cNvSpPr/>
          <p:nvPr/>
        </p:nvSpPr>
        <p:spPr>
          <a:xfrm rot="5400000">
            <a:off x="3908658" y="3802646"/>
            <a:ext cx="182387" cy="100741"/>
          </a:xfrm>
          <a:custGeom>
            <a:avLst/>
            <a:gdLst>
              <a:gd name="connsiteX0" fmla="*/ 0 w 305749"/>
              <a:gd name="connsiteY0" fmla="*/ 167479 h 167479"/>
              <a:gd name="connsiteX1" fmla="*/ 304033 w 305749"/>
              <a:gd name="connsiteY1" fmla="*/ 0 h 167479"/>
              <a:gd name="connsiteX2" fmla="*/ 305749 w 305749"/>
              <a:gd name="connsiteY2" fmla="*/ 0 h 167479"/>
              <a:gd name="connsiteX3" fmla="*/ 305749 w 305749"/>
              <a:gd name="connsiteY3" fmla="*/ 75120 h 167479"/>
              <a:gd name="connsiteX4" fmla="*/ 138084 w 305749"/>
              <a:gd name="connsiteY4" fmla="*/ 167479 h 1674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749" h="167479">
                <a:moveTo>
                  <a:pt x="0" y="167479"/>
                </a:moveTo>
                <a:lnTo>
                  <a:pt x="304033" y="0"/>
                </a:lnTo>
                <a:lnTo>
                  <a:pt x="305749" y="0"/>
                </a:lnTo>
                <a:lnTo>
                  <a:pt x="305749" y="75120"/>
                </a:lnTo>
                <a:lnTo>
                  <a:pt x="138084" y="167479"/>
                </a:lnTo>
                <a:close/>
              </a:path>
            </a:pathLst>
          </a:custGeom>
          <a:gradFill flip="none" rotWithShape="1">
            <a:gsLst>
              <a:gs pos="0">
                <a:schemeClr val="bg1">
                  <a:lumMod val="75000"/>
                </a:schemeClr>
              </a:gs>
              <a:gs pos="100000">
                <a:schemeClr val="bg1">
                  <a:lumMod val="85000"/>
                </a:schemeClr>
              </a:gs>
            </a:gsLst>
            <a:lin ang="16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prstClr val="white"/>
              </a:solidFill>
            </a:endParaRPr>
          </a:p>
        </p:txBody>
      </p:sp>
      <p:sp>
        <p:nvSpPr>
          <p:cNvPr id="76" name="任意多边形 75"/>
          <p:cNvSpPr/>
          <p:nvPr/>
        </p:nvSpPr>
        <p:spPr>
          <a:xfrm rot="5400000">
            <a:off x="4126855" y="3715748"/>
            <a:ext cx="182387" cy="100741"/>
          </a:xfrm>
          <a:custGeom>
            <a:avLst/>
            <a:gdLst>
              <a:gd name="connsiteX0" fmla="*/ 0 w 305749"/>
              <a:gd name="connsiteY0" fmla="*/ 167479 h 167479"/>
              <a:gd name="connsiteX1" fmla="*/ 304033 w 305749"/>
              <a:gd name="connsiteY1" fmla="*/ 0 h 167479"/>
              <a:gd name="connsiteX2" fmla="*/ 305749 w 305749"/>
              <a:gd name="connsiteY2" fmla="*/ 0 h 167479"/>
              <a:gd name="connsiteX3" fmla="*/ 305749 w 305749"/>
              <a:gd name="connsiteY3" fmla="*/ 75120 h 167479"/>
              <a:gd name="connsiteX4" fmla="*/ 138084 w 305749"/>
              <a:gd name="connsiteY4" fmla="*/ 167479 h 1674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749" h="167479">
                <a:moveTo>
                  <a:pt x="0" y="167479"/>
                </a:moveTo>
                <a:lnTo>
                  <a:pt x="304033" y="0"/>
                </a:lnTo>
                <a:lnTo>
                  <a:pt x="305749" y="0"/>
                </a:lnTo>
                <a:lnTo>
                  <a:pt x="305749" y="75120"/>
                </a:lnTo>
                <a:lnTo>
                  <a:pt x="138084" y="167479"/>
                </a:lnTo>
                <a:close/>
              </a:path>
            </a:pathLst>
          </a:custGeom>
          <a:gradFill flip="none" rotWithShape="1">
            <a:gsLst>
              <a:gs pos="0">
                <a:schemeClr val="bg1">
                  <a:lumMod val="75000"/>
                </a:schemeClr>
              </a:gs>
              <a:gs pos="100000">
                <a:schemeClr val="bg1">
                  <a:lumMod val="85000"/>
                </a:schemeClr>
              </a:gs>
            </a:gsLst>
            <a:lin ang="16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prstClr val="white"/>
              </a:solidFill>
            </a:endParaRPr>
          </a:p>
        </p:txBody>
      </p:sp>
      <p:sp>
        <p:nvSpPr>
          <p:cNvPr id="77" name="任意多边形 76"/>
          <p:cNvSpPr/>
          <p:nvPr/>
        </p:nvSpPr>
        <p:spPr>
          <a:xfrm rot="5400000">
            <a:off x="4343938" y="3630287"/>
            <a:ext cx="182387" cy="100741"/>
          </a:xfrm>
          <a:custGeom>
            <a:avLst/>
            <a:gdLst>
              <a:gd name="connsiteX0" fmla="*/ 0 w 305749"/>
              <a:gd name="connsiteY0" fmla="*/ 167479 h 167479"/>
              <a:gd name="connsiteX1" fmla="*/ 304033 w 305749"/>
              <a:gd name="connsiteY1" fmla="*/ 0 h 167479"/>
              <a:gd name="connsiteX2" fmla="*/ 305749 w 305749"/>
              <a:gd name="connsiteY2" fmla="*/ 0 h 167479"/>
              <a:gd name="connsiteX3" fmla="*/ 305749 w 305749"/>
              <a:gd name="connsiteY3" fmla="*/ 75120 h 167479"/>
              <a:gd name="connsiteX4" fmla="*/ 138084 w 305749"/>
              <a:gd name="connsiteY4" fmla="*/ 167479 h 1674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749" h="167479">
                <a:moveTo>
                  <a:pt x="0" y="167479"/>
                </a:moveTo>
                <a:lnTo>
                  <a:pt x="304033" y="0"/>
                </a:lnTo>
                <a:lnTo>
                  <a:pt x="305749" y="0"/>
                </a:lnTo>
                <a:lnTo>
                  <a:pt x="305749" y="75120"/>
                </a:lnTo>
                <a:lnTo>
                  <a:pt x="138084" y="167479"/>
                </a:lnTo>
                <a:close/>
              </a:path>
            </a:pathLst>
          </a:custGeom>
          <a:gradFill flip="none" rotWithShape="1">
            <a:gsLst>
              <a:gs pos="0">
                <a:schemeClr val="bg1">
                  <a:lumMod val="75000"/>
                </a:schemeClr>
              </a:gs>
              <a:gs pos="100000">
                <a:schemeClr val="bg1">
                  <a:lumMod val="85000"/>
                </a:schemeClr>
              </a:gs>
            </a:gsLst>
            <a:lin ang="16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prstClr val="white"/>
              </a:solidFill>
            </a:endParaRPr>
          </a:p>
        </p:txBody>
      </p:sp>
      <p:sp>
        <p:nvSpPr>
          <p:cNvPr id="78" name="任意多边形 77"/>
          <p:cNvSpPr/>
          <p:nvPr/>
        </p:nvSpPr>
        <p:spPr>
          <a:xfrm rot="5400000">
            <a:off x="4558389" y="3542909"/>
            <a:ext cx="182387" cy="100741"/>
          </a:xfrm>
          <a:custGeom>
            <a:avLst/>
            <a:gdLst>
              <a:gd name="connsiteX0" fmla="*/ 0 w 305749"/>
              <a:gd name="connsiteY0" fmla="*/ 167479 h 167479"/>
              <a:gd name="connsiteX1" fmla="*/ 304033 w 305749"/>
              <a:gd name="connsiteY1" fmla="*/ 0 h 167479"/>
              <a:gd name="connsiteX2" fmla="*/ 305749 w 305749"/>
              <a:gd name="connsiteY2" fmla="*/ 0 h 167479"/>
              <a:gd name="connsiteX3" fmla="*/ 305749 w 305749"/>
              <a:gd name="connsiteY3" fmla="*/ 75120 h 167479"/>
              <a:gd name="connsiteX4" fmla="*/ 138084 w 305749"/>
              <a:gd name="connsiteY4" fmla="*/ 167479 h 1674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749" h="167479">
                <a:moveTo>
                  <a:pt x="0" y="167479"/>
                </a:moveTo>
                <a:lnTo>
                  <a:pt x="304033" y="0"/>
                </a:lnTo>
                <a:lnTo>
                  <a:pt x="305749" y="0"/>
                </a:lnTo>
                <a:lnTo>
                  <a:pt x="305749" y="75120"/>
                </a:lnTo>
                <a:lnTo>
                  <a:pt x="138084" y="167479"/>
                </a:lnTo>
                <a:close/>
              </a:path>
            </a:pathLst>
          </a:custGeom>
          <a:gradFill flip="none" rotWithShape="1">
            <a:gsLst>
              <a:gs pos="0">
                <a:schemeClr val="bg1">
                  <a:lumMod val="75000"/>
                </a:schemeClr>
              </a:gs>
              <a:gs pos="100000">
                <a:schemeClr val="bg1">
                  <a:lumMod val="85000"/>
                </a:schemeClr>
              </a:gs>
            </a:gsLst>
            <a:lin ang="16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prstClr val="white"/>
              </a:solidFill>
            </a:endParaRPr>
          </a:p>
        </p:txBody>
      </p:sp>
      <p:sp>
        <p:nvSpPr>
          <p:cNvPr id="79" name="任意多边形 78"/>
          <p:cNvSpPr/>
          <p:nvPr/>
        </p:nvSpPr>
        <p:spPr>
          <a:xfrm rot="5400000">
            <a:off x="4774438" y="3456965"/>
            <a:ext cx="182387" cy="100741"/>
          </a:xfrm>
          <a:custGeom>
            <a:avLst/>
            <a:gdLst>
              <a:gd name="connsiteX0" fmla="*/ 0 w 305749"/>
              <a:gd name="connsiteY0" fmla="*/ 167479 h 167479"/>
              <a:gd name="connsiteX1" fmla="*/ 304033 w 305749"/>
              <a:gd name="connsiteY1" fmla="*/ 0 h 167479"/>
              <a:gd name="connsiteX2" fmla="*/ 305749 w 305749"/>
              <a:gd name="connsiteY2" fmla="*/ 0 h 167479"/>
              <a:gd name="connsiteX3" fmla="*/ 305749 w 305749"/>
              <a:gd name="connsiteY3" fmla="*/ 75120 h 167479"/>
              <a:gd name="connsiteX4" fmla="*/ 138084 w 305749"/>
              <a:gd name="connsiteY4" fmla="*/ 167479 h 1674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749" h="167479">
                <a:moveTo>
                  <a:pt x="0" y="167479"/>
                </a:moveTo>
                <a:lnTo>
                  <a:pt x="304033" y="0"/>
                </a:lnTo>
                <a:lnTo>
                  <a:pt x="305749" y="0"/>
                </a:lnTo>
                <a:lnTo>
                  <a:pt x="305749" y="75120"/>
                </a:lnTo>
                <a:lnTo>
                  <a:pt x="138084" y="167479"/>
                </a:lnTo>
                <a:close/>
              </a:path>
            </a:pathLst>
          </a:custGeom>
          <a:gradFill flip="none" rotWithShape="1">
            <a:gsLst>
              <a:gs pos="0">
                <a:schemeClr val="bg1">
                  <a:lumMod val="75000"/>
                </a:schemeClr>
              </a:gs>
              <a:gs pos="100000">
                <a:schemeClr val="bg1">
                  <a:lumMod val="85000"/>
                </a:schemeClr>
              </a:gs>
            </a:gsLst>
            <a:lin ang="16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prstClr val="white"/>
              </a:solidFill>
            </a:endParaRPr>
          </a:p>
        </p:txBody>
      </p:sp>
      <p:sp>
        <p:nvSpPr>
          <p:cNvPr id="80" name="任意多边形 79"/>
          <p:cNvSpPr/>
          <p:nvPr/>
        </p:nvSpPr>
        <p:spPr>
          <a:xfrm rot="5400000">
            <a:off x="4990885" y="3369594"/>
            <a:ext cx="182387" cy="100741"/>
          </a:xfrm>
          <a:custGeom>
            <a:avLst/>
            <a:gdLst>
              <a:gd name="connsiteX0" fmla="*/ 0 w 305749"/>
              <a:gd name="connsiteY0" fmla="*/ 167479 h 167479"/>
              <a:gd name="connsiteX1" fmla="*/ 304033 w 305749"/>
              <a:gd name="connsiteY1" fmla="*/ 0 h 167479"/>
              <a:gd name="connsiteX2" fmla="*/ 305749 w 305749"/>
              <a:gd name="connsiteY2" fmla="*/ 0 h 167479"/>
              <a:gd name="connsiteX3" fmla="*/ 305749 w 305749"/>
              <a:gd name="connsiteY3" fmla="*/ 75120 h 167479"/>
              <a:gd name="connsiteX4" fmla="*/ 138084 w 305749"/>
              <a:gd name="connsiteY4" fmla="*/ 167479 h 1674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749" h="167479">
                <a:moveTo>
                  <a:pt x="0" y="167479"/>
                </a:moveTo>
                <a:lnTo>
                  <a:pt x="304033" y="0"/>
                </a:lnTo>
                <a:lnTo>
                  <a:pt x="305749" y="0"/>
                </a:lnTo>
                <a:lnTo>
                  <a:pt x="305749" y="75120"/>
                </a:lnTo>
                <a:lnTo>
                  <a:pt x="138084" y="167479"/>
                </a:lnTo>
                <a:close/>
              </a:path>
            </a:pathLst>
          </a:custGeom>
          <a:gradFill flip="none" rotWithShape="1">
            <a:gsLst>
              <a:gs pos="0">
                <a:schemeClr val="bg1">
                  <a:lumMod val="75000"/>
                </a:schemeClr>
              </a:gs>
              <a:gs pos="100000">
                <a:schemeClr val="bg1">
                  <a:lumMod val="85000"/>
                </a:schemeClr>
              </a:gs>
            </a:gsLst>
            <a:lin ang="16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prstClr val="white"/>
              </a:solidFill>
            </a:endParaRPr>
          </a:p>
        </p:txBody>
      </p:sp>
      <p:sp>
        <p:nvSpPr>
          <p:cNvPr id="81" name="任意多边形 80"/>
          <p:cNvSpPr/>
          <p:nvPr/>
        </p:nvSpPr>
        <p:spPr>
          <a:xfrm rot="5400000">
            <a:off x="5209080" y="3285328"/>
            <a:ext cx="182387" cy="100741"/>
          </a:xfrm>
          <a:custGeom>
            <a:avLst/>
            <a:gdLst>
              <a:gd name="connsiteX0" fmla="*/ 0 w 305749"/>
              <a:gd name="connsiteY0" fmla="*/ 167479 h 167479"/>
              <a:gd name="connsiteX1" fmla="*/ 304033 w 305749"/>
              <a:gd name="connsiteY1" fmla="*/ 0 h 167479"/>
              <a:gd name="connsiteX2" fmla="*/ 305749 w 305749"/>
              <a:gd name="connsiteY2" fmla="*/ 0 h 167479"/>
              <a:gd name="connsiteX3" fmla="*/ 305749 w 305749"/>
              <a:gd name="connsiteY3" fmla="*/ 75120 h 167479"/>
              <a:gd name="connsiteX4" fmla="*/ 138084 w 305749"/>
              <a:gd name="connsiteY4" fmla="*/ 167479 h 1674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749" h="167479">
                <a:moveTo>
                  <a:pt x="0" y="167479"/>
                </a:moveTo>
                <a:lnTo>
                  <a:pt x="304033" y="0"/>
                </a:lnTo>
                <a:lnTo>
                  <a:pt x="305749" y="0"/>
                </a:lnTo>
                <a:lnTo>
                  <a:pt x="305749" y="75120"/>
                </a:lnTo>
                <a:lnTo>
                  <a:pt x="138084" y="167479"/>
                </a:lnTo>
                <a:close/>
              </a:path>
            </a:pathLst>
          </a:custGeom>
          <a:gradFill flip="none" rotWithShape="1">
            <a:gsLst>
              <a:gs pos="0">
                <a:schemeClr val="bg1">
                  <a:lumMod val="75000"/>
                </a:schemeClr>
              </a:gs>
              <a:gs pos="100000">
                <a:schemeClr val="bg1">
                  <a:lumMod val="85000"/>
                </a:schemeClr>
              </a:gs>
            </a:gsLst>
            <a:lin ang="16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prstClr val="white"/>
              </a:solidFill>
            </a:endParaRPr>
          </a:p>
        </p:txBody>
      </p:sp>
      <p:sp>
        <p:nvSpPr>
          <p:cNvPr id="85" name="AutoShape 34"/>
          <p:cNvSpPr>
            <a:spLocks noChangeAspect="1" noChangeArrowheads="1" noTextEdit="1"/>
          </p:cNvSpPr>
          <p:nvPr/>
        </p:nvSpPr>
        <p:spPr bwMode="auto">
          <a:xfrm>
            <a:off x="4416587" y="2253173"/>
            <a:ext cx="169069" cy="159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zh-CN" altLang="en-US">
              <a:solidFill>
                <a:prstClr val="black"/>
              </a:solidFill>
            </a:endParaRPr>
          </a:p>
        </p:txBody>
      </p:sp>
      <p:grpSp>
        <p:nvGrpSpPr>
          <p:cNvPr id="86" name="组合 85"/>
          <p:cNvGrpSpPr/>
          <p:nvPr/>
        </p:nvGrpSpPr>
        <p:grpSpPr>
          <a:xfrm>
            <a:off x="4458784" y="3686412"/>
            <a:ext cx="781025" cy="511074"/>
            <a:chOff x="6039549" y="5233623"/>
            <a:chExt cx="1041366" cy="681432"/>
          </a:xfrm>
        </p:grpSpPr>
        <p:sp>
          <p:nvSpPr>
            <p:cNvPr id="87" name="文本框 1024"/>
            <p:cNvSpPr txBox="1"/>
            <p:nvPr/>
          </p:nvSpPr>
          <p:spPr>
            <a:xfrm>
              <a:off x="6127310" y="5233623"/>
              <a:ext cx="901541" cy="553997"/>
            </a:xfrm>
            <a:prstGeom prst="rect">
              <a:avLst/>
            </a:prstGeom>
            <a:noFill/>
          </p:spPr>
          <p:txBody>
            <a:bodyPr wrap="square" rtlCol="0">
              <a:spAutoFit/>
            </a:bodyPr>
            <a:lstStyle/>
            <a:p>
              <a:pPr algn="ctr"/>
              <a:r>
                <a:rPr lang="en-US" altLang="zh-CN" sz="2100" dirty="0">
                  <a:solidFill>
                    <a:prstClr val="white"/>
                  </a:solidFill>
                  <a:latin typeface="Impact" panose="020B0806030902050204" pitchFamily="34" charset="0"/>
                </a:rPr>
                <a:t>01</a:t>
              </a:r>
              <a:endParaRPr lang="zh-CN" altLang="en-US" sz="2100" dirty="0">
                <a:solidFill>
                  <a:prstClr val="white"/>
                </a:solidFill>
                <a:latin typeface="Impact" panose="020B0806030902050204" pitchFamily="34" charset="0"/>
              </a:endParaRPr>
            </a:p>
          </p:txBody>
        </p:sp>
        <p:sp>
          <p:nvSpPr>
            <p:cNvPr id="88" name="文本框 1025"/>
            <p:cNvSpPr txBox="1"/>
            <p:nvPr/>
          </p:nvSpPr>
          <p:spPr>
            <a:xfrm>
              <a:off x="6039549" y="5566242"/>
              <a:ext cx="1041366" cy="348813"/>
            </a:xfrm>
            <a:prstGeom prst="rect">
              <a:avLst/>
            </a:prstGeom>
            <a:noFill/>
          </p:spPr>
          <p:txBody>
            <a:bodyPr wrap="square" rtlCol="0">
              <a:spAutoFit/>
            </a:bodyPr>
            <a:lstStyle/>
            <a:p>
              <a:pPr algn="ctr"/>
              <a:r>
                <a:rPr lang="en-US" altLang="zh-CN" sz="1100" dirty="0">
                  <a:solidFill>
                    <a:prstClr val="white"/>
                  </a:solidFill>
                  <a:latin typeface="LiHei Pro" panose="020B0500000000000000" pitchFamily="34" charset="-122"/>
                  <a:ea typeface="LiHei Pro" panose="020B0500000000000000" pitchFamily="34" charset="-122"/>
                </a:rPr>
                <a:t>STEP</a:t>
              </a:r>
              <a:endParaRPr lang="zh-CN" altLang="en-US" sz="1100" dirty="0">
                <a:solidFill>
                  <a:prstClr val="white"/>
                </a:solidFill>
                <a:latin typeface="LiHei Pro" panose="020B0500000000000000" pitchFamily="34" charset="-122"/>
                <a:ea typeface="LiHei Pro" panose="020B0500000000000000" pitchFamily="34" charset="-122"/>
              </a:endParaRPr>
            </a:p>
          </p:txBody>
        </p:sp>
      </p:grpSp>
      <p:grpSp>
        <p:nvGrpSpPr>
          <p:cNvPr id="89" name="组合 88"/>
          <p:cNvGrpSpPr/>
          <p:nvPr/>
        </p:nvGrpSpPr>
        <p:grpSpPr>
          <a:xfrm>
            <a:off x="3684804" y="2910994"/>
            <a:ext cx="709917" cy="511074"/>
            <a:chOff x="6082295" y="5233623"/>
            <a:chExt cx="946556" cy="681432"/>
          </a:xfrm>
        </p:grpSpPr>
        <p:sp>
          <p:nvSpPr>
            <p:cNvPr id="90" name="文本框 349"/>
            <p:cNvSpPr txBox="1"/>
            <p:nvPr/>
          </p:nvSpPr>
          <p:spPr>
            <a:xfrm>
              <a:off x="6127310" y="5233623"/>
              <a:ext cx="901541" cy="553997"/>
            </a:xfrm>
            <a:prstGeom prst="rect">
              <a:avLst/>
            </a:prstGeom>
            <a:noFill/>
          </p:spPr>
          <p:txBody>
            <a:bodyPr wrap="square" rtlCol="0">
              <a:spAutoFit/>
            </a:bodyPr>
            <a:lstStyle/>
            <a:p>
              <a:pPr algn="ctr"/>
              <a:r>
                <a:rPr lang="en-US" altLang="zh-CN" sz="2100" dirty="0">
                  <a:solidFill>
                    <a:prstClr val="white"/>
                  </a:solidFill>
                  <a:latin typeface="Impact" panose="020B0806030902050204" pitchFamily="34" charset="0"/>
                </a:rPr>
                <a:t>02</a:t>
              </a:r>
              <a:endParaRPr lang="zh-CN" altLang="en-US" sz="2100" dirty="0">
                <a:solidFill>
                  <a:prstClr val="white"/>
                </a:solidFill>
                <a:latin typeface="Impact" panose="020B0806030902050204" pitchFamily="34" charset="0"/>
              </a:endParaRPr>
            </a:p>
          </p:txBody>
        </p:sp>
        <p:sp>
          <p:nvSpPr>
            <p:cNvPr id="91" name="文本框 350"/>
            <p:cNvSpPr txBox="1"/>
            <p:nvPr/>
          </p:nvSpPr>
          <p:spPr>
            <a:xfrm>
              <a:off x="6082295" y="5566242"/>
              <a:ext cx="795605" cy="348813"/>
            </a:xfrm>
            <a:prstGeom prst="rect">
              <a:avLst/>
            </a:prstGeom>
            <a:noFill/>
          </p:spPr>
          <p:txBody>
            <a:bodyPr wrap="square" rtlCol="0">
              <a:spAutoFit/>
            </a:bodyPr>
            <a:lstStyle/>
            <a:p>
              <a:pPr algn="ctr"/>
              <a:r>
                <a:rPr lang="en-US" altLang="zh-CN" sz="1100" dirty="0">
                  <a:solidFill>
                    <a:prstClr val="white"/>
                  </a:solidFill>
                  <a:latin typeface="LiHei Pro" panose="020B0500000000000000" pitchFamily="34" charset="-122"/>
                  <a:ea typeface="LiHei Pro" panose="020B0500000000000000" pitchFamily="34" charset="-122"/>
                </a:rPr>
                <a:t>STEP</a:t>
              </a:r>
              <a:endParaRPr lang="zh-CN" altLang="en-US" sz="1100" dirty="0">
                <a:solidFill>
                  <a:prstClr val="white"/>
                </a:solidFill>
                <a:latin typeface="LiHei Pro" panose="020B0500000000000000" pitchFamily="34" charset="-122"/>
                <a:ea typeface="LiHei Pro" panose="020B0500000000000000" pitchFamily="34" charset="-122"/>
              </a:endParaRPr>
            </a:p>
          </p:txBody>
        </p:sp>
      </p:grpSp>
      <p:grpSp>
        <p:nvGrpSpPr>
          <p:cNvPr id="95" name="组合 94"/>
          <p:cNvGrpSpPr/>
          <p:nvPr/>
        </p:nvGrpSpPr>
        <p:grpSpPr>
          <a:xfrm>
            <a:off x="4214698" y="1987062"/>
            <a:ext cx="676156" cy="680351"/>
            <a:chOff x="6127310" y="5233623"/>
            <a:chExt cx="901541" cy="907135"/>
          </a:xfrm>
        </p:grpSpPr>
        <p:sp>
          <p:nvSpPr>
            <p:cNvPr id="96" name="文本框 355"/>
            <p:cNvSpPr txBox="1"/>
            <p:nvPr/>
          </p:nvSpPr>
          <p:spPr>
            <a:xfrm>
              <a:off x="6127310" y="5233623"/>
              <a:ext cx="901541" cy="553997"/>
            </a:xfrm>
            <a:prstGeom prst="rect">
              <a:avLst/>
            </a:prstGeom>
            <a:noFill/>
          </p:spPr>
          <p:txBody>
            <a:bodyPr wrap="square" rtlCol="0">
              <a:spAutoFit/>
            </a:bodyPr>
            <a:lstStyle/>
            <a:p>
              <a:pPr algn="ctr"/>
              <a:r>
                <a:rPr lang="en-US" altLang="zh-CN" sz="2100" dirty="0">
                  <a:solidFill>
                    <a:prstClr val="white"/>
                  </a:solidFill>
                  <a:latin typeface="Impact" panose="020B0806030902050204" pitchFamily="34" charset="0"/>
                </a:rPr>
                <a:t>03</a:t>
              </a:r>
              <a:endParaRPr lang="zh-CN" altLang="en-US" sz="2100" dirty="0">
                <a:solidFill>
                  <a:prstClr val="white"/>
                </a:solidFill>
                <a:latin typeface="Impact" panose="020B0806030902050204" pitchFamily="34" charset="0"/>
              </a:endParaRPr>
            </a:p>
          </p:txBody>
        </p:sp>
        <p:sp>
          <p:nvSpPr>
            <p:cNvPr id="97" name="文本框 356"/>
            <p:cNvSpPr txBox="1"/>
            <p:nvPr/>
          </p:nvSpPr>
          <p:spPr>
            <a:xfrm>
              <a:off x="6299898" y="5566242"/>
              <a:ext cx="578002" cy="574516"/>
            </a:xfrm>
            <a:prstGeom prst="rect">
              <a:avLst/>
            </a:prstGeom>
            <a:noFill/>
          </p:spPr>
          <p:txBody>
            <a:bodyPr wrap="square" rtlCol="0">
              <a:spAutoFit/>
            </a:bodyPr>
            <a:lstStyle/>
            <a:p>
              <a:pPr algn="ctr"/>
              <a:r>
                <a:rPr lang="en-US" altLang="zh-CN" sz="1100" dirty="0">
                  <a:solidFill>
                    <a:prstClr val="white"/>
                  </a:solidFill>
                  <a:latin typeface="LiHei Pro" panose="020B0500000000000000" pitchFamily="34" charset="-122"/>
                  <a:ea typeface="LiHei Pro" panose="020B0500000000000000" pitchFamily="34" charset="-122"/>
                </a:rPr>
                <a:t>STEP</a:t>
              </a:r>
              <a:endParaRPr lang="zh-CN" altLang="en-US" sz="1100" dirty="0">
                <a:solidFill>
                  <a:prstClr val="white"/>
                </a:solidFill>
                <a:latin typeface="LiHei Pro" panose="020B0500000000000000" pitchFamily="34" charset="-122"/>
                <a:ea typeface="LiHei Pro" panose="020B0500000000000000" pitchFamily="34" charset="-122"/>
              </a:endParaRPr>
            </a:p>
          </p:txBody>
        </p:sp>
      </p:grpSp>
      <p:grpSp>
        <p:nvGrpSpPr>
          <p:cNvPr id="98" name="Group 243"/>
          <p:cNvGrpSpPr>
            <a:grpSpLocks noChangeAspect="1"/>
          </p:cNvGrpSpPr>
          <p:nvPr/>
        </p:nvGrpSpPr>
        <p:grpSpPr bwMode="auto">
          <a:xfrm>
            <a:off x="4282910" y="3009084"/>
            <a:ext cx="381149" cy="310307"/>
            <a:chOff x="5152" y="2874"/>
            <a:chExt cx="113" cy="92"/>
          </a:xfrm>
          <a:solidFill>
            <a:schemeClr val="bg1"/>
          </a:solidFill>
        </p:grpSpPr>
        <p:sp>
          <p:nvSpPr>
            <p:cNvPr id="99" name="Freeform 244"/>
            <p:cNvSpPr>
              <a:spLocks noEditPoints="1"/>
            </p:cNvSpPr>
            <p:nvPr/>
          </p:nvSpPr>
          <p:spPr bwMode="auto">
            <a:xfrm>
              <a:off x="5168" y="2877"/>
              <a:ext cx="95" cy="58"/>
            </a:xfrm>
            <a:custGeom>
              <a:avLst/>
              <a:gdLst>
                <a:gd name="T0" fmla="*/ 1 w 38"/>
                <a:gd name="T1" fmla="*/ 23 h 23"/>
                <a:gd name="T2" fmla="*/ 1 w 38"/>
                <a:gd name="T3" fmla="*/ 23 h 23"/>
                <a:gd name="T4" fmla="*/ 0 w 38"/>
                <a:gd name="T5" fmla="*/ 23 h 23"/>
                <a:gd name="T6" fmla="*/ 0 w 38"/>
                <a:gd name="T7" fmla="*/ 22 h 23"/>
                <a:gd name="T8" fmla="*/ 0 w 38"/>
                <a:gd name="T9" fmla="*/ 20 h 23"/>
                <a:gd name="T10" fmla="*/ 0 w 38"/>
                <a:gd name="T11" fmla="*/ 20 h 23"/>
                <a:gd name="T12" fmla="*/ 9 w 38"/>
                <a:gd name="T13" fmla="*/ 10 h 23"/>
                <a:gd name="T14" fmla="*/ 13 w 38"/>
                <a:gd name="T15" fmla="*/ 10 h 23"/>
                <a:gd name="T16" fmla="*/ 19 w 38"/>
                <a:gd name="T17" fmla="*/ 13 h 23"/>
                <a:gd name="T18" fmla="*/ 22 w 38"/>
                <a:gd name="T19" fmla="*/ 14 h 23"/>
                <a:gd name="T20" fmla="*/ 31 w 38"/>
                <a:gd name="T21" fmla="*/ 4 h 23"/>
                <a:gd name="T22" fmla="*/ 29 w 38"/>
                <a:gd name="T23" fmla="*/ 4 h 23"/>
                <a:gd name="T24" fmla="*/ 28 w 38"/>
                <a:gd name="T25" fmla="*/ 4 h 23"/>
                <a:gd name="T26" fmla="*/ 27 w 38"/>
                <a:gd name="T27" fmla="*/ 3 h 23"/>
                <a:gd name="T28" fmla="*/ 27 w 38"/>
                <a:gd name="T29" fmla="*/ 2 h 23"/>
                <a:gd name="T30" fmla="*/ 27 w 38"/>
                <a:gd name="T31" fmla="*/ 2 h 23"/>
                <a:gd name="T32" fmla="*/ 38 w 38"/>
                <a:gd name="T33" fmla="*/ 0 h 23"/>
                <a:gd name="T34" fmla="*/ 38 w 38"/>
                <a:gd name="T35" fmla="*/ 0 h 23"/>
                <a:gd name="T36" fmla="*/ 38 w 38"/>
                <a:gd name="T37" fmla="*/ 0 h 23"/>
                <a:gd name="T38" fmla="*/ 37 w 38"/>
                <a:gd name="T39" fmla="*/ 10 h 23"/>
                <a:gd name="T40" fmla="*/ 36 w 38"/>
                <a:gd name="T41" fmla="*/ 11 h 23"/>
                <a:gd name="T42" fmla="*/ 36 w 38"/>
                <a:gd name="T43" fmla="*/ 11 h 23"/>
                <a:gd name="T44" fmla="*/ 34 w 38"/>
                <a:gd name="T45" fmla="*/ 9 h 23"/>
                <a:gd name="T46" fmla="*/ 34 w 38"/>
                <a:gd name="T47" fmla="*/ 9 h 23"/>
                <a:gd name="T48" fmla="*/ 34 w 38"/>
                <a:gd name="T49" fmla="*/ 6 h 23"/>
                <a:gd name="T50" fmla="*/ 25 w 38"/>
                <a:gd name="T51" fmla="*/ 17 h 23"/>
                <a:gd name="T52" fmla="*/ 23 w 38"/>
                <a:gd name="T53" fmla="*/ 18 h 23"/>
                <a:gd name="T54" fmla="*/ 20 w 38"/>
                <a:gd name="T55" fmla="*/ 18 h 23"/>
                <a:gd name="T56" fmla="*/ 11 w 38"/>
                <a:gd name="T57" fmla="*/ 13 h 23"/>
                <a:gd name="T58" fmla="*/ 1 w 38"/>
                <a:gd name="T59" fmla="*/ 23 h 23"/>
                <a:gd name="T60" fmla="*/ 1 w 38"/>
                <a:gd name="T61" fmla="*/ 23 h 23"/>
                <a:gd name="T62" fmla="*/ 1 w 38"/>
                <a:gd name="T63" fmla="*/ 20 h 23"/>
                <a:gd name="T64" fmla="*/ 1 w 38"/>
                <a:gd name="T65" fmla="*/ 21 h 23"/>
                <a:gd name="T66" fmla="*/ 1 w 38"/>
                <a:gd name="T67" fmla="*/ 22 h 23"/>
                <a:gd name="T68" fmla="*/ 11 w 38"/>
                <a:gd name="T69" fmla="*/ 12 h 23"/>
                <a:gd name="T70" fmla="*/ 11 w 38"/>
                <a:gd name="T71" fmla="*/ 12 h 23"/>
                <a:gd name="T72" fmla="*/ 21 w 38"/>
                <a:gd name="T73" fmla="*/ 17 h 23"/>
                <a:gd name="T74" fmla="*/ 23 w 38"/>
                <a:gd name="T75" fmla="*/ 17 h 23"/>
                <a:gd name="T76" fmla="*/ 24 w 38"/>
                <a:gd name="T77" fmla="*/ 16 h 23"/>
                <a:gd name="T78" fmla="*/ 34 w 38"/>
                <a:gd name="T79" fmla="*/ 5 h 23"/>
                <a:gd name="T80" fmla="*/ 35 w 38"/>
                <a:gd name="T81" fmla="*/ 4 h 23"/>
                <a:gd name="T82" fmla="*/ 35 w 38"/>
                <a:gd name="T83" fmla="*/ 5 h 23"/>
                <a:gd name="T84" fmla="*/ 35 w 38"/>
                <a:gd name="T85" fmla="*/ 9 h 23"/>
                <a:gd name="T86" fmla="*/ 36 w 38"/>
                <a:gd name="T87" fmla="*/ 9 h 23"/>
                <a:gd name="T88" fmla="*/ 37 w 38"/>
                <a:gd name="T89" fmla="*/ 1 h 23"/>
                <a:gd name="T90" fmla="*/ 28 w 38"/>
                <a:gd name="T91" fmla="*/ 3 h 23"/>
                <a:gd name="T92" fmla="*/ 29 w 38"/>
                <a:gd name="T93" fmla="*/ 3 h 23"/>
                <a:gd name="T94" fmla="*/ 33 w 38"/>
                <a:gd name="T95" fmla="*/ 3 h 23"/>
                <a:gd name="T96" fmla="*/ 33 w 38"/>
                <a:gd name="T97" fmla="*/ 4 h 23"/>
                <a:gd name="T98" fmla="*/ 33 w 38"/>
                <a:gd name="T99" fmla="*/ 4 h 23"/>
                <a:gd name="T100" fmla="*/ 23 w 38"/>
                <a:gd name="T101" fmla="*/ 15 h 23"/>
                <a:gd name="T102" fmla="*/ 22 w 38"/>
                <a:gd name="T103" fmla="*/ 16 h 23"/>
                <a:gd name="T104" fmla="*/ 18 w 38"/>
                <a:gd name="T105" fmla="*/ 14 h 23"/>
                <a:gd name="T106" fmla="*/ 12 w 38"/>
                <a:gd name="T107" fmla="*/ 10 h 23"/>
                <a:gd name="T108" fmla="*/ 10 w 38"/>
                <a:gd name="T109" fmla="*/ 11 h 23"/>
                <a:gd name="T110" fmla="*/ 1 w 38"/>
                <a:gd name="T111" fmla="*/ 2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8" h="23">
                  <a:moveTo>
                    <a:pt x="1" y="23"/>
                  </a:moveTo>
                  <a:cubicBezTo>
                    <a:pt x="1" y="23"/>
                    <a:pt x="1" y="23"/>
                    <a:pt x="1" y="23"/>
                  </a:cubicBezTo>
                  <a:cubicBezTo>
                    <a:pt x="0" y="23"/>
                    <a:pt x="0" y="23"/>
                    <a:pt x="0" y="23"/>
                  </a:cubicBezTo>
                  <a:cubicBezTo>
                    <a:pt x="0" y="22"/>
                    <a:pt x="0" y="22"/>
                    <a:pt x="0" y="22"/>
                  </a:cubicBezTo>
                  <a:cubicBezTo>
                    <a:pt x="0" y="21"/>
                    <a:pt x="0" y="21"/>
                    <a:pt x="0" y="20"/>
                  </a:cubicBezTo>
                  <a:cubicBezTo>
                    <a:pt x="0" y="20"/>
                    <a:pt x="0" y="20"/>
                    <a:pt x="0" y="20"/>
                  </a:cubicBezTo>
                  <a:cubicBezTo>
                    <a:pt x="9" y="10"/>
                    <a:pt x="9" y="10"/>
                    <a:pt x="9" y="10"/>
                  </a:cubicBezTo>
                  <a:cubicBezTo>
                    <a:pt x="10" y="9"/>
                    <a:pt x="12" y="9"/>
                    <a:pt x="13" y="10"/>
                  </a:cubicBezTo>
                  <a:cubicBezTo>
                    <a:pt x="14" y="11"/>
                    <a:pt x="17" y="12"/>
                    <a:pt x="19" y="13"/>
                  </a:cubicBezTo>
                  <a:cubicBezTo>
                    <a:pt x="20" y="13"/>
                    <a:pt x="22" y="14"/>
                    <a:pt x="22" y="14"/>
                  </a:cubicBezTo>
                  <a:cubicBezTo>
                    <a:pt x="25" y="11"/>
                    <a:pt x="30" y="6"/>
                    <a:pt x="31" y="4"/>
                  </a:cubicBezTo>
                  <a:cubicBezTo>
                    <a:pt x="29" y="4"/>
                    <a:pt x="29" y="4"/>
                    <a:pt x="29" y="4"/>
                  </a:cubicBezTo>
                  <a:cubicBezTo>
                    <a:pt x="29" y="4"/>
                    <a:pt x="28" y="4"/>
                    <a:pt x="28" y="4"/>
                  </a:cubicBezTo>
                  <a:cubicBezTo>
                    <a:pt x="28" y="4"/>
                    <a:pt x="27" y="3"/>
                    <a:pt x="27" y="3"/>
                  </a:cubicBezTo>
                  <a:cubicBezTo>
                    <a:pt x="27" y="3"/>
                    <a:pt x="26" y="2"/>
                    <a:pt x="27" y="2"/>
                  </a:cubicBezTo>
                  <a:cubicBezTo>
                    <a:pt x="27" y="2"/>
                    <a:pt x="27" y="2"/>
                    <a:pt x="27" y="2"/>
                  </a:cubicBezTo>
                  <a:cubicBezTo>
                    <a:pt x="31" y="1"/>
                    <a:pt x="38" y="0"/>
                    <a:pt x="38" y="0"/>
                  </a:cubicBezTo>
                  <a:cubicBezTo>
                    <a:pt x="38" y="0"/>
                    <a:pt x="38" y="0"/>
                    <a:pt x="38" y="0"/>
                  </a:cubicBezTo>
                  <a:cubicBezTo>
                    <a:pt x="38" y="0"/>
                    <a:pt x="38" y="0"/>
                    <a:pt x="38" y="0"/>
                  </a:cubicBezTo>
                  <a:cubicBezTo>
                    <a:pt x="38" y="1"/>
                    <a:pt x="37" y="8"/>
                    <a:pt x="37" y="10"/>
                  </a:cubicBezTo>
                  <a:cubicBezTo>
                    <a:pt x="37" y="10"/>
                    <a:pt x="36" y="10"/>
                    <a:pt x="36" y="11"/>
                  </a:cubicBezTo>
                  <a:cubicBezTo>
                    <a:pt x="36" y="11"/>
                    <a:pt x="36" y="11"/>
                    <a:pt x="36" y="11"/>
                  </a:cubicBezTo>
                  <a:cubicBezTo>
                    <a:pt x="35" y="10"/>
                    <a:pt x="34" y="9"/>
                    <a:pt x="34" y="9"/>
                  </a:cubicBezTo>
                  <a:cubicBezTo>
                    <a:pt x="34" y="9"/>
                    <a:pt x="34" y="9"/>
                    <a:pt x="34" y="9"/>
                  </a:cubicBezTo>
                  <a:cubicBezTo>
                    <a:pt x="34" y="6"/>
                    <a:pt x="34" y="6"/>
                    <a:pt x="34" y="6"/>
                  </a:cubicBezTo>
                  <a:cubicBezTo>
                    <a:pt x="32" y="9"/>
                    <a:pt x="28" y="14"/>
                    <a:pt x="25" y="17"/>
                  </a:cubicBezTo>
                  <a:cubicBezTo>
                    <a:pt x="24" y="18"/>
                    <a:pt x="24" y="18"/>
                    <a:pt x="23" y="18"/>
                  </a:cubicBezTo>
                  <a:cubicBezTo>
                    <a:pt x="22" y="19"/>
                    <a:pt x="21" y="18"/>
                    <a:pt x="20" y="18"/>
                  </a:cubicBezTo>
                  <a:cubicBezTo>
                    <a:pt x="11" y="13"/>
                    <a:pt x="11" y="13"/>
                    <a:pt x="11" y="13"/>
                  </a:cubicBezTo>
                  <a:cubicBezTo>
                    <a:pt x="1" y="23"/>
                    <a:pt x="1" y="23"/>
                    <a:pt x="1" y="23"/>
                  </a:cubicBezTo>
                  <a:cubicBezTo>
                    <a:pt x="1" y="23"/>
                    <a:pt x="1" y="23"/>
                    <a:pt x="1" y="23"/>
                  </a:cubicBezTo>
                  <a:close/>
                  <a:moveTo>
                    <a:pt x="1" y="20"/>
                  </a:moveTo>
                  <a:cubicBezTo>
                    <a:pt x="1" y="21"/>
                    <a:pt x="1" y="21"/>
                    <a:pt x="1" y="21"/>
                  </a:cubicBezTo>
                  <a:cubicBezTo>
                    <a:pt x="1" y="21"/>
                    <a:pt x="1" y="22"/>
                    <a:pt x="1" y="22"/>
                  </a:cubicBezTo>
                  <a:cubicBezTo>
                    <a:pt x="11" y="12"/>
                    <a:pt x="11" y="12"/>
                    <a:pt x="11" y="12"/>
                  </a:cubicBezTo>
                  <a:cubicBezTo>
                    <a:pt x="11" y="12"/>
                    <a:pt x="11" y="12"/>
                    <a:pt x="11" y="12"/>
                  </a:cubicBezTo>
                  <a:cubicBezTo>
                    <a:pt x="21" y="17"/>
                    <a:pt x="21" y="17"/>
                    <a:pt x="21" y="17"/>
                  </a:cubicBezTo>
                  <a:cubicBezTo>
                    <a:pt x="22" y="17"/>
                    <a:pt x="22" y="18"/>
                    <a:pt x="23" y="17"/>
                  </a:cubicBezTo>
                  <a:cubicBezTo>
                    <a:pt x="23" y="17"/>
                    <a:pt x="24" y="17"/>
                    <a:pt x="24" y="16"/>
                  </a:cubicBezTo>
                  <a:cubicBezTo>
                    <a:pt x="28" y="12"/>
                    <a:pt x="34" y="5"/>
                    <a:pt x="34" y="5"/>
                  </a:cubicBezTo>
                  <a:cubicBezTo>
                    <a:pt x="34" y="4"/>
                    <a:pt x="35" y="4"/>
                    <a:pt x="35" y="4"/>
                  </a:cubicBezTo>
                  <a:cubicBezTo>
                    <a:pt x="35" y="4"/>
                    <a:pt x="35" y="5"/>
                    <a:pt x="35" y="5"/>
                  </a:cubicBezTo>
                  <a:cubicBezTo>
                    <a:pt x="35" y="9"/>
                    <a:pt x="35" y="9"/>
                    <a:pt x="35" y="9"/>
                  </a:cubicBezTo>
                  <a:cubicBezTo>
                    <a:pt x="35" y="9"/>
                    <a:pt x="35" y="9"/>
                    <a:pt x="36" y="9"/>
                  </a:cubicBezTo>
                  <a:cubicBezTo>
                    <a:pt x="36" y="7"/>
                    <a:pt x="37" y="3"/>
                    <a:pt x="37" y="1"/>
                  </a:cubicBezTo>
                  <a:cubicBezTo>
                    <a:pt x="35" y="1"/>
                    <a:pt x="31" y="2"/>
                    <a:pt x="28" y="3"/>
                  </a:cubicBezTo>
                  <a:cubicBezTo>
                    <a:pt x="28" y="3"/>
                    <a:pt x="29" y="3"/>
                    <a:pt x="29" y="3"/>
                  </a:cubicBezTo>
                  <a:cubicBezTo>
                    <a:pt x="33" y="3"/>
                    <a:pt x="33" y="3"/>
                    <a:pt x="33" y="3"/>
                  </a:cubicBezTo>
                  <a:cubicBezTo>
                    <a:pt x="33" y="3"/>
                    <a:pt x="33" y="3"/>
                    <a:pt x="33" y="4"/>
                  </a:cubicBezTo>
                  <a:cubicBezTo>
                    <a:pt x="33" y="4"/>
                    <a:pt x="33" y="4"/>
                    <a:pt x="33" y="4"/>
                  </a:cubicBezTo>
                  <a:cubicBezTo>
                    <a:pt x="33" y="4"/>
                    <a:pt x="27" y="11"/>
                    <a:pt x="23" y="15"/>
                  </a:cubicBezTo>
                  <a:cubicBezTo>
                    <a:pt x="23" y="16"/>
                    <a:pt x="23" y="16"/>
                    <a:pt x="22" y="16"/>
                  </a:cubicBezTo>
                  <a:cubicBezTo>
                    <a:pt x="22" y="15"/>
                    <a:pt x="20" y="14"/>
                    <a:pt x="18" y="14"/>
                  </a:cubicBezTo>
                  <a:cubicBezTo>
                    <a:pt x="16" y="13"/>
                    <a:pt x="14" y="11"/>
                    <a:pt x="12" y="10"/>
                  </a:cubicBezTo>
                  <a:cubicBezTo>
                    <a:pt x="12" y="10"/>
                    <a:pt x="10" y="10"/>
                    <a:pt x="10" y="11"/>
                  </a:cubicBezTo>
                  <a:lnTo>
                    <a:pt x="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00" name="Freeform 245"/>
            <p:cNvSpPr>
              <a:spLocks noEditPoints="1"/>
            </p:cNvSpPr>
            <p:nvPr/>
          </p:nvSpPr>
          <p:spPr bwMode="auto">
            <a:xfrm>
              <a:off x="5173" y="2925"/>
              <a:ext cx="15" cy="28"/>
            </a:xfrm>
            <a:custGeom>
              <a:avLst/>
              <a:gdLst>
                <a:gd name="T0" fmla="*/ 6 w 6"/>
                <a:gd name="T1" fmla="*/ 11 h 11"/>
                <a:gd name="T2" fmla="*/ 1 w 6"/>
                <a:gd name="T3" fmla="*/ 11 h 11"/>
                <a:gd name="T4" fmla="*/ 0 w 6"/>
                <a:gd name="T5" fmla="*/ 11 h 11"/>
                <a:gd name="T6" fmla="*/ 0 w 6"/>
                <a:gd name="T7" fmla="*/ 8 h 11"/>
                <a:gd name="T8" fmla="*/ 0 w 6"/>
                <a:gd name="T9" fmla="*/ 6 h 11"/>
                <a:gd name="T10" fmla="*/ 0 w 6"/>
                <a:gd name="T11" fmla="*/ 5 h 11"/>
                <a:gd name="T12" fmla="*/ 4 w 6"/>
                <a:gd name="T13" fmla="*/ 2 h 11"/>
                <a:gd name="T14" fmla="*/ 5 w 6"/>
                <a:gd name="T15" fmla="*/ 1 h 11"/>
                <a:gd name="T16" fmla="*/ 6 w 6"/>
                <a:gd name="T17" fmla="*/ 0 h 11"/>
                <a:gd name="T18" fmla="*/ 6 w 6"/>
                <a:gd name="T19" fmla="*/ 1 h 11"/>
                <a:gd name="T20" fmla="*/ 6 w 6"/>
                <a:gd name="T21" fmla="*/ 11 h 11"/>
                <a:gd name="T22" fmla="*/ 6 w 6"/>
                <a:gd name="T23" fmla="*/ 11 h 11"/>
                <a:gd name="T24" fmla="*/ 1 w 6"/>
                <a:gd name="T25" fmla="*/ 10 h 11"/>
                <a:gd name="T26" fmla="*/ 5 w 6"/>
                <a:gd name="T27" fmla="*/ 10 h 11"/>
                <a:gd name="T28" fmla="*/ 5 w 6"/>
                <a:gd name="T29" fmla="*/ 2 h 11"/>
                <a:gd name="T30" fmla="*/ 5 w 6"/>
                <a:gd name="T31" fmla="*/ 2 h 11"/>
                <a:gd name="T32" fmla="*/ 1 w 6"/>
                <a:gd name="T33" fmla="*/ 6 h 11"/>
                <a:gd name="T34" fmla="*/ 1 w 6"/>
                <a:gd name="T35" fmla="*/ 8 h 11"/>
                <a:gd name="T36" fmla="*/ 1 w 6"/>
                <a:gd name="T37" fmla="*/ 1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 h="11">
                  <a:moveTo>
                    <a:pt x="6" y="11"/>
                  </a:moveTo>
                  <a:cubicBezTo>
                    <a:pt x="1" y="11"/>
                    <a:pt x="1" y="11"/>
                    <a:pt x="1" y="11"/>
                  </a:cubicBezTo>
                  <a:cubicBezTo>
                    <a:pt x="0" y="11"/>
                    <a:pt x="0" y="11"/>
                    <a:pt x="0" y="11"/>
                  </a:cubicBezTo>
                  <a:cubicBezTo>
                    <a:pt x="0" y="10"/>
                    <a:pt x="0" y="9"/>
                    <a:pt x="0" y="8"/>
                  </a:cubicBezTo>
                  <a:cubicBezTo>
                    <a:pt x="0" y="8"/>
                    <a:pt x="0" y="7"/>
                    <a:pt x="0" y="6"/>
                  </a:cubicBezTo>
                  <a:cubicBezTo>
                    <a:pt x="0" y="6"/>
                    <a:pt x="0" y="6"/>
                    <a:pt x="0" y="5"/>
                  </a:cubicBezTo>
                  <a:cubicBezTo>
                    <a:pt x="2" y="4"/>
                    <a:pt x="3" y="3"/>
                    <a:pt x="4" y="2"/>
                  </a:cubicBezTo>
                  <a:cubicBezTo>
                    <a:pt x="5" y="1"/>
                    <a:pt x="5" y="1"/>
                    <a:pt x="5" y="1"/>
                  </a:cubicBezTo>
                  <a:cubicBezTo>
                    <a:pt x="5" y="0"/>
                    <a:pt x="6" y="0"/>
                    <a:pt x="6" y="0"/>
                  </a:cubicBezTo>
                  <a:cubicBezTo>
                    <a:pt x="6" y="0"/>
                    <a:pt x="6" y="1"/>
                    <a:pt x="6" y="1"/>
                  </a:cubicBezTo>
                  <a:cubicBezTo>
                    <a:pt x="6" y="5"/>
                    <a:pt x="6" y="8"/>
                    <a:pt x="6" y="11"/>
                  </a:cubicBezTo>
                  <a:cubicBezTo>
                    <a:pt x="6" y="11"/>
                    <a:pt x="6" y="11"/>
                    <a:pt x="6" y="11"/>
                  </a:cubicBezTo>
                  <a:close/>
                  <a:moveTo>
                    <a:pt x="1" y="10"/>
                  </a:moveTo>
                  <a:cubicBezTo>
                    <a:pt x="5" y="10"/>
                    <a:pt x="5" y="10"/>
                    <a:pt x="5" y="10"/>
                  </a:cubicBezTo>
                  <a:cubicBezTo>
                    <a:pt x="5" y="8"/>
                    <a:pt x="5" y="5"/>
                    <a:pt x="5" y="2"/>
                  </a:cubicBezTo>
                  <a:cubicBezTo>
                    <a:pt x="5" y="2"/>
                    <a:pt x="5" y="2"/>
                    <a:pt x="5" y="2"/>
                  </a:cubicBezTo>
                  <a:cubicBezTo>
                    <a:pt x="4" y="4"/>
                    <a:pt x="2" y="5"/>
                    <a:pt x="1" y="6"/>
                  </a:cubicBezTo>
                  <a:cubicBezTo>
                    <a:pt x="1" y="7"/>
                    <a:pt x="1" y="8"/>
                    <a:pt x="1" y="8"/>
                  </a:cubicBezTo>
                  <a:cubicBezTo>
                    <a:pt x="1" y="9"/>
                    <a:pt x="1" y="10"/>
                    <a:pt x="1"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01" name="Freeform 246"/>
            <p:cNvSpPr>
              <a:spLocks noEditPoints="1"/>
            </p:cNvSpPr>
            <p:nvPr/>
          </p:nvSpPr>
          <p:spPr bwMode="auto">
            <a:xfrm>
              <a:off x="5193" y="2918"/>
              <a:ext cx="15" cy="35"/>
            </a:xfrm>
            <a:custGeom>
              <a:avLst/>
              <a:gdLst>
                <a:gd name="T0" fmla="*/ 6 w 6"/>
                <a:gd name="T1" fmla="*/ 14 h 14"/>
                <a:gd name="T2" fmla="*/ 1 w 6"/>
                <a:gd name="T3" fmla="*/ 14 h 14"/>
                <a:gd name="T4" fmla="*/ 0 w 6"/>
                <a:gd name="T5" fmla="*/ 14 h 14"/>
                <a:gd name="T6" fmla="*/ 0 w 6"/>
                <a:gd name="T7" fmla="*/ 8 h 14"/>
                <a:gd name="T8" fmla="*/ 0 w 6"/>
                <a:gd name="T9" fmla="*/ 2 h 14"/>
                <a:gd name="T10" fmla="*/ 0 w 6"/>
                <a:gd name="T11" fmla="*/ 2 h 14"/>
                <a:gd name="T12" fmla="*/ 0 w 6"/>
                <a:gd name="T13" fmla="*/ 2 h 14"/>
                <a:gd name="T14" fmla="*/ 2 w 6"/>
                <a:gd name="T15" fmla="*/ 0 h 14"/>
                <a:gd name="T16" fmla="*/ 2 w 6"/>
                <a:gd name="T17" fmla="*/ 0 h 14"/>
                <a:gd name="T18" fmla="*/ 5 w 6"/>
                <a:gd name="T19" fmla="*/ 2 h 14"/>
                <a:gd name="T20" fmla="*/ 6 w 6"/>
                <a:gd name="T21" fmla="*/ 3 h 14"/>
                <a:gd name="T22" fmla="*/ 6 w 6"/>
                <a:gd name="T23" fmla="*/ 4 h 14"/>
                <a:gd name="T24" fmla="*/ 6 w 6"/>
                <a:gd name="T25" fmla="*/ 14 h 14"/>
                <a:gd name="T26" fmla="*/ 6 w 6"/>
                <a:gd name="T27" fmla="*/ 14 h 14"/>
                <a:gd name="T28" fmla="*/ 1 w 6"/>
                <a:gd name="T29" fmla="*/ 13 h 14"/>
                <a:gd name="T30" fmla="*/ 5 w 6"/>
                <a:gd name="T31" fmla="*/ 13 h 14"/>
                <a:gd name="T32" fmla="*/ 5 w 6"/>
                <a:gd name="T33" fmla="*/ 4 h 14"/>
                <a:gd name="T34" fmla="*/ 4 w 6"/>
                <a:gd name="T35" fmla="*/ 3 h 14"/>
                <a:gd name="T36" fmla="*/ 2 w 6"/>
                <a:gd name="T37" fmla="*/ 1 h 14"/>
                <a:gd name="T38" fmla="*/ 1 w 6"/>
                <a:gd name="T39" fmla="*/ 2 h 14"/>
                <a:gd name="T40" fmla="*/ 1 w 6"/>
                <a:gd name="T41" fmla="*/ 3 h 14"/>
                <a:gd name="T42" fmla="*/ 1 w 6"/>
                <a:gd name="T43" fmla="*/ 8 h 14"/>
                <a:gd name="T44" fmla="*/ 1 w 6"/>
                <a:gd name="T45" fmla="*/ 1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 h="14">
                  <a:moveTo>
                    <a:pt x="6" y="14"/>
                  </a:moveTo>
                  <a:cubicBezTo>
                    <a:pt x="1" y="14"/>
                    <a:pt x="1" y="14"/>
                    <a:pt x="1" y="14"/>
                  </a:cubicBezTo>
                  <a:cubicBezTo>
                    <a:pt x="1" y="14"/>
                    <a:pt x="0" y="14"/>
                    <a:pt x="0" y="14"/>
                  </a:cubicBezTo>
                  <a:cubicBezTo>
                    <a:pt x="0" y="12"/>
                    <a:pt x="0" y="10"/>
                    <a:pt x="0" y="8"/>
                  </a:cubicBezTo>
                  <a:cubicBezTo>
                    <a:pt x="0" y="7"/>
                    <a:pt x="0" y="5"/>
                    <a:pt x="0" y="2"/>
                  </a:cubicBezTo>
                  <a:cubicBezTo>
                    <a:pt x="0" y="2"/>
                    <a:pt x="0" y="2"/>
                    <a:pt x="0" y="2"/>
                  </a:cubicBezTo>
                  <a:cubicBezTo>
                    <a:pt x="0" y="2"/>
                    <a:pt x="0" y="2"/>
                    <a:pt x="0" y="2"/>
                  </a:cubicBezTo>
                  <a:cubicBezTo>
                    <a:pt x="1" y="1"/>
                    <a:pt x="1" y="0"/>
                    <a:pt x="2" y="0"/>
                  </a:cubicBezTo>
                  <a:cubicBezTo>
                    <a:pt x="2" y="0"/>
                    <a:pt x="2" y="0"/>
                    <a:pt x="2" y="0"/>
                  </a:cubicBezTo>
                  <a:cubicBezTo>
                    <a:pt x="3" y="1"/>
                    <a:pt x="4" y="1"/>
                    <a:pt x="5" y="2"/>
                  </a:cubicBezTo>
                  <a:cubicBezTo>
                    <a:pt x="5" y="2"/>
                    <a:pt x="6" y="3"/>
                    <a:pt x="6" y="3"/>
                  </a:cubicBezTo>
                  <a:cubicBezTo>
                    <a:pt x="6" y="3"/>
                    <a:pt x="6" y="3"/>
                    <a:pt x="6" y="4"/>
                  </a:cubicBezTo>
                  <a:cubicBezTo>
                    <a:pt x="6" y="7"/>
                    <a:pt x="6" y="11"/>
                    <a:pt x="6" y="14"/>
                  </a:cubicBezTo>
                  <a:cubicBezTo>
                    <a:pt x="6" y="14"/>
                    <a:pt x="6" y="14"/>
                    <a:pt x="6" y="14"/>
                  </a:cubicBezTo>
                  <a:close/>
                  <a:moveTo>
                    <a:pt x="1" y="13"/>
                  </a:moveTo>
                  <a:cubicBezTo>
                    <a:pt x="5" y="13"/>
                    <a:pt x="5" y="13"/>
                    <a:pt x="5" y="13"/>
                  </a:cubicBezTo>
                  <a:cubicBezTo>
                    <a:pt x="5" y="11"/>
                    <a:pt x="5" y="7"/>
                    <a:pt x="5" y="4"/>
                  </a:cubicBezTo>
                  <a:cubicBezTo>
                    <a:pt x="5" y="3"/>
                    <a:pt x="4" y="3"/>
                    <a:pt x="4" y="3"/>
                  </a:cubicBezTo>
                  <a:cubicBezTo>
                    <a:pt x="3" y="2"/>
                    <a:pt x="3" y="2"/>
                    <a:pt x="2" y="1"/>
                  </a:cubicBezTo>
                  <a:cubicBezTo>
                    <a:pt x="2" y="1"/>
                    <a:pt x="1" y="2"/>
                    <a:pt x="1" y="2"/>
                  </a:cubicBezTo>
                  <a:cubicBezTo>
                    <a:pt x="1" y="2"/>
                    <a:pt x="1" y="3"/>
                    <a:pt x="1" y="3"/>
                  </a:cubicBezTo>
                  <a:cubicBezTo>
                    <a:pt x="1" y="5"/>
                    <a:pt x="1" y="7"/>
                    <a:pt x="1" y="8"/>
                  </a:cubicBezTo>
                  <a:cubicBezTo>
                    <a:pt x="1" y="10"/>
                    <a:pt x="1" y="11"/>
                    <a:pt x="1"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02" name="Freeform 247"/>
            <p:cNvSpPr>
              <a:spLocks noEditPoints="1"/>
            </p:cNvSpPr>
            <p:nvPr/>
          </p:nvSpPr>
          <p:spPr bwMode="auto">
            <a:xfrm>
              <a:off x="5213" y="2928"/>
              <a:ext cx="17" cy="25"/>
            </a:xfrm>
            <a:custGeom>
              <a:avLst/>
              <a:gdLst>
                <a:gd name="T0" fmla="*/ 6 w 7"/>
                <a:gd name="T1" fmla="*/ 10 h 10"/>
                <a:gd name="T2" fmla="*/ 1 w 7"/>
                <a:gd name="T3" fmla="*/ 10 h 10"/>
                <a:gd name="T4" fmla="*/ 1 w 7"/>
                <a:gd name="T5" fmla="*/ 10 h 10"/>
                <a:gd name="T6" fmla="*/ 0 w 7"/>
                <a:gd name="T7" fmla="*/ 1 h 10"/>
                <a:gd name="T8" fmla="*/ 1 w 7"/>
                <a:gd name="T9" fmla="*/ 0 h 10"/>
                <a:gd name="T10" fmla="*/ 1 w 7"/>
                <a:gd name="T11" fmla="*/ 0 h 10"/>
                <a:gd name="T12" fmla="*/ 2 w 7"/>
                <a:gd name="T13" fmla="*/ 1 h 10"/>
                <a:gd name="T14" fmla="*/ 4 w 7"/>
                <a:gd name="T15" fmla="*/ 1 h 10"/>
                <a:gd name="T16" fmla="*/ 5 w 7"/>
                <a:gd name="T17" fmla="*/ 1 h 10"/>
                <a:gd name="T18" fmla="*/ 6 w 7"/>
                <a:gd name="T19" fmla="*/ 0 h 10"/>
                <a:gd name="T20" fmla="*/ 6 w 7"/>
                <a:gd name="T21" fmla="*/ 0 h 10"/>
                <a:gd name="T22" fmla="*/ 7 w 7"/>
                <a:gd name="T23" fmla="*/ 1 h 10"/>
                <a:gd name="T24" fmla="*/ 7 w 7"/>
                <a:gd name="T25" fmla="*/ 10 h 10"/>
                <a:gd name="T26" fmla="*/ 6 w 7"/>
                <a:gd name="T27" fmla="*/ 10 h 10"/>
                <a:gd name="T28" fmla="*/ 2 w 7"/>
                <a:gd name="T29" fmla="*/ 9 h 10"/>
                <a:gd name="T30" fmla="*/ 6 w 7"/>
                <a:gd name="T31" fmla="*/ 9 h 10"/>
                <a:gd name="T32" fmla="*/ 6 w 7"/>
                <a:gd name="T33" fmla="*/ 2 h 10"/>
                <a:gd name="T34" fmla="*/ 4 w 7"/>
                <a:gd name="T35" fmla="*/ 2 h 10"/>
                <a:gd name="T36" fmla="*/ 2 w 7"/>
                <a:gd name="T37" fmla="*/ 1 h 10"/>
                <a:gd name="T38" fmla="*/ 1 w 7"/>
                <a:gd name="T39" fmla="*/ 1 h 10"/>
                <a:gd name="T40" fmla="*/ 2 w 7"/>
                <a:gd name="T41"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 h="10">
                  <a:moveTo>
                    <a:pt x="6" y="10"/>
                  </a:moveTo>
                  <a:cubicBezTo>
                    <a:pt x="1" y="10"/>
                    <a:pt x="1" y="10"/>
                    <a:pt x="1" y="10"/>
                  </a:cubicBezTo>
                  <a:cubicBezTo>
                    <a:pt x="1" y="10"/>
                    <a:pt x="1" y="10"/>
                    <a:pt x="1" y="10"/>
                  </a:cubicBezTo>
                  <a:cubicBezTo>
                    <a:pt x="0" y="1"/>
                    <a:pt x="0" y="1"/>
                    <a:pt x="0" y="1"/>
                  </a:cubicBezTo>
                  <a:cubicBezTo>
                    <a:pt x="0" y="0"/>
                    <a:pt x="0" y="0"/>
                    <a:pt x="1" y="0"/>
                  </a:cubicBezTo>
                  <a:cubicBezTo>
                    <a:pt x="1" y="0"/>
                    <a:pt x="1" y="0"/>
                    <a:pt x="1" y="0"/>
                  </a:cubicBezTo>
                  <a:cubicBezTo>
                    <a:pt x="1" y="0"/>
                    <a:pt x="1" y="0"/>
                    <a:pt x="2" y="1"/>
                  </a:cubicBezTo>
                  <a:cubicBezTo>
                    <a:pt x="3" y="1"/>
                    <a:pt x="4" y="1"/>
                    <a:pt x="4" y="1"/>
                  </a:cubicBezTo>
                  <a:cubicBezTo>
                    <a:pt x="5" y="1"/>
                    <a:pt x="5" y="1"/>
                    <a:pt x="5" y="1"/>
                  </a:cubicBezTo>
                  <a:cubicBezTo>
                    <a:pt x="5" y="0"/>
                    <a:pt x="6" y="0"/>
                    <a:pt x="6" y="0"/>
                  </a:cubicBezTo>
                  <a:cubicBezTo>
                    <a:pt x="6" y="0"/>
                    <a:pt x="6" y="0"/>
                    <a:pt x="6" y="0"/>
                  </a:cubicBezTo>
                  <a:cubicBezTo>
                    <a:pt x="6" y="0"/>
                    <a:pt x="7" y="0"/>
                    <a:pt x="7" y="1"/>
                  </a:cubicBezTo>
                  <a:cubicBezTo>
                    <a:pt x="7" y="4"/>
                    <a:pt x="7" y="7"/>
                    <a:pt x="7" y="10"/>
                  </a:cubicBezTo>
                  <a:cubicBezTo>
                    <a:pt x="7" y="10"/>
                    <a:pt x="6" y="10"/>
                    <a:pt x="6" y="10"/>
                  </a:cubicBezTo>
                  <a:close/>
                  <a:moveTo>
                    <a:pt x="2" y="9"/>
                  </a:moveTo>
                  <a:cubicBezTo>
                    <a:pt x="6" y="9"/>
                    <a:pt x="6" y="9"/>
                    <a:pt x="6" y="9"/>
                  </a:cubicBezTo>
                  <a:cubicBezTo>
                    <a:pt x="6" y="7"/>
                    <a:pt x="6" y="5"/>
                    <a:pt x="6" y="2"/>
                  </a:cubicBezTo>
                  <a:cubicBezTo>
                    <a:pt x="5" y="2"/>
                    <a:pt x="5" y="2"/>
                    <a:pt x="4" y="2"/>
                  </a:cubicBezTo>
                  <a:cubicBezTo>
                    <a:pt x="3" y="2"/>
                    <a:pt x="3" y="2"/>
                    <a:pt x="2" y="1"/>
                  </a:cubicBezTo>
                  <a:cubicBezTo>
                    <a:pt x="2" y="1"/>
                    <a:pt x="2" y="1"/>
                    <a:pt x="1" y="1"/>
                  </a:cubicBezTo>
                  <a:lnTo>
                    <a:pt x="2"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03" name="Freeform 248"/>
            <p:cNvSpPr>
              <a:spLocks noEditPoints="1"/>
            </p:cNvSpPr>
            <p:nvPr/>
          </p:nvSpPr>
          <p:spPr bwMode="auto">
            <a:xfrm>
              <a:off x="5235" y="2910"/>
              <a:ext cx="15" cy="43"/>
            </a:xfrm>
            <a:custGeom>
              <a:avLst/>
              <a:gdLst>
                <a:gd name="T0" fmla="*/ 5 w 6"/>
                <a:gd name="T1" fmla="*/ 17 h 17"/>
                <a:gd name="T2" fmla="*/ 0 w 6"/>
                <a:gd name="T3" fmla="*/ 17 h 17"/>
                <a:gd name="T4" fmla="*/ 0 w 6"/>
                <a:gd name="T5" fmla="*/ 17 h 17"/>
                <a:gd name="T6" fmla="*/ 0 w 6"/>
                <a:gd name="T7" fmla="*/ 11 h 17"/>
                <a:gd name="T8" fmla="*/ 0 w 6"/>
                <a:gd name="T9" fmla="*/ 6 h 17"/>
                <a:gd name="T10" fmla="*/ 0 w 6"/>
                <a:gd name="T11" fmla="*/ 5 h 17"/>
                <a:gd name="T12" fmla="*/ 1 w 6"/>
                <a:gd name="T13" fmla="*/ 4 h 17"/>
                <a:gd name="T14" fmla="*/ 5 w 6"/>
                <a:gd name="T15" fmla="*/ 0 h 17"/>
                <a:gd name="T16" fmla="*/ 5 w 6"/>
                <a:gd name="T17" fmla="*/ 0 h 17"/>
                <a:gd name="T18" fmla="*/ 6 w 6"/>
                <a:gd name="T19" fmla="*/ 0 h 17"/>
                <a:gd name="T20" fmla="*/ 6 w 6"/>
                <a:gd name="T21" fmla="*/ 17 h 17"/>
                <a:gd name="T22" fmla="*/ 5 w 6"/>
                <a:gd name="T23" fmla="*/ 17 h 17"/>
                <a:gd name="T24" fmla="*/ 1 w 6"/>
                <a:gd name="T25" fmla="*/ 16 h 17"/>
                <a:gd name="T26" fmla="*/ 5 w 6"/>
                <a:gd name="T27" fmla="*/ 16 h 17"/>
                <a:gd name="T28" fmla="*/ 5 w 6"/>
                <a:gd name="T29" fmla="*/ 2 h 17"/>
                <a:gd name="T30" fmla="*/ 2 w 6"/>
                <a:gd name="T31" fmla="*/ 4 h 17"/>
                <a:gd name="T32" fmla="*/ 1 w 6"/>
                <a:gd name="T33" fmla="*/ 6 h 17"/>
                <a:gd name="T34" fmla="*/ 1 w 6"/>
                <a:gd name="T35" fmla="*/ 11 h 17"/>
                <a:gd name="T36" fmla="*/ 1 w 6"/>
                <a:gd name="T37" fmla="*/ 1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 h="17">
                  <a:moveTo>
                    <a:pt x="5" y="17"/>
                  </a:moveTo>
                  <a:cubicBezTo>
                    <a:pt x="0" y="17"/>
                    <a:pt x="0" y="17"/>
                    <a:pt x="0" y="17"/>
                  </a:cubicBezTo>
                  <a:cubicBezTo>
                    <a:pt x="0" y="17"/>
                    <a:pt x="0" y="17"/>
                    <a:pt x="0" y="17"/>
                  </a:cubicBezTo>
                  <a:cubicBezTo>
                    <a:pt x="0" y="15"/>
                    <a:pt x="0" y="13"/>
                    <a:pt x="0" y="11"/>
                  </a:cubicBezTo>
                  <a:cubicBezTo>
                    <a:pt x="0" y="10"/>
                    <a:pt x="0" y="8"/>
                    <a:pt x="0" y="6"/>
                  </a:cubicBezTo>
                  <a:cubicBezTo>
                    <a:pt x="0" y="6"/>
                    <a:pt x="0" y="5"/>
                    <a:pt x="0" y="5"/>
                  </a:cubicBezTo>
                  <a:cubicBezTo>
                    <a:pt x="0" y="5"/>
                    <a:pt x="0" y="5"/>
                    <a:pt x="1" y="4"/>
                  </a:cubicBezTo>
                  <a:cubicBezTo>
                    <a:pt x="3" y="2"/>
                    <a:pt x="4" y="1"/>
                    <a:pt x="5" y="0"/>
                  </a:cubicBezTo>
                  <a:cubicBezTo>
                    <a:pt x="5" y="0"/>
                    <a:pt x="5" y="0"/>
                    <a:pt x="5" y="0"/>
                  </a:cubicBezTo>
                  <a:cubicBezTo>
                    <a:pt x="6" y="0"/>
                    <a:pt x="6" y="0"/>
                    <a:pt x="6" y="0"/>
                  </a:cubicBezTo>
                  <a:cubicBezTo>
                    <a:pt x="6" y="6"/>
                    <a:pt x="6" y="12"/>
                    <a:pt x="6" y="17"/>
                  </a:cubicBezTo>
                  <a:cubicBezTo>
                    <a:pt x="6" y="17"/>
                    <a:pt x="6" y="17"/>
                    <a:pt x="5" y="17"/>
                  </a:cubicBezTo>
                  <a:close/>
                  <a:moveTo>
                    <a:pt x="1" y="16"/>
                  </a:moveTo>
                  <a:cubicBezTo>
                    <a:pt x="5" y="16"/>
                    <a:pt x="5" y="16"/>
                    <a:pt x="5" y="16"/>
                  </a:cubicBezTo>
                  <a:cubicBezTo>
                    <a:pt x="5" y="12"/>
                    <a:pt x="5" y="7"/>
                    <a:pt x="5" y="2"/>
                  </a:cubicBezTo>
                  <a:cubicBezTo>
                    <a:pt x="4" y="2"/>
                    <a:pt x="3" y="3"/>
                    <a:pt x="2" y="4"/>
                  </a:cubicBezTo>
                  <a:cubicBezTo>
                    <a:pt x="1" y="5"/>
                    <a:pt x="1" y="6"/>
                    <a:pt x="1" y="6"/>
                  </a:cubicBezTo>
                  <a:cubicBezTo>
                    <a:pt x="1" y="8"/>
                    <a:pt x="1" y="10"/>
                    <a:pt x="1" y="11"/>
                  </a:cubicBezTo>
                  <a:cubicBezTo>
                    <a:pt x="1" y="13"/>
                    <a:pt x="1" y="15"/>
                    <a:pt x="1"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04" name="Freeform 249"/>
            <p:cNvSpPr>
              <a:spLocks/>
            </p:cNvSpPr>
            <p:nvPr/>
          </p:nvSpPr>
          <p:spPr bwMode="auto">
            <a:xfrm>
              <a:off x="5155" y="2928"/>
              <a:ext cx="8" cy="2"/>
            </a:xfrm>
            <a:custGeom>
              <a:avLst/>
              <a:gdLst>
                <a:gd name="T0" fmla="*/ 2 w 3"/>
                <a:gd name="T1" fmla="*/ 1 h 1"/>
                <a:gd name="T2" fmla="*/ 1 w 3"/>
                <a:gd name="T3" fmla="*/ 1 h 1"/>
                <a:gd name="T4" fmla="*/ 0 w 3"/>
                <a:gd name="T5" fmla="*/ 1 h 1"/>
                <a:gd name="T6" fmla="*/ 1 w 3"/>
                <a:gd name="T7" fmla="*/ 0 h 1"/>
                <a:gd name="T8" fmla="*/ 2 w 3"/>
                <a:gd name="T9" fmla="*/ 0 h 1"/>
                <a:gd name="T10" fmla="*/ 3 w 3"/>
                <a:gd name="T11" fmla="*/ 1 h 1"/>
                <a:gd name="T12" fmla="*/ 2 w 3"/>
                <a:gd name="T13" fmla="*/ 1 h 1"/>
              </a:gdLst>
              <a:ahLst/>
              <a:cxnLst>
                <a:cxn ang="0">
                  <a:pos x="T0" y="T1"/>
                </a:cxn>
                <a:cxn ang="0">
                  <a:pos x="T2" y="T3"/>
                </a:cxn>
                <a:cxn ang="0">
                  <a:pos x="T4" y="T5"/>
                </a:cxn>
                <a:cxn ang="0">
                  <a:pos x="T6" y="T7"/>
                </a:cxn>
                <a:cxn ang="0">
                  <a:pos x="T8" y="T9"/>
                </a:cxn>
                <a:cxn ang="0">
                  <a:pos x="T10" y="T11"/>
                </a:cxn>
                <a:cxn ang="0">
                  <a:pos x="T12" y="T13"/>
                </a:cxn>
              </a:cxnLst>
              <a:rect l="0" t="0" r="r" b="b"/>
              <a:pathLst>
                <a:path w="3" h="1">
                  <a:moveTo>
                    <a:pt x="2" y="1"/>
                  </a:moveTo>
                  <a:cubicBezTo>
                    <a:pt x="1" y="1"/>
                    <a:pt x="1" y="1"/>
                    <a:pt x="1" y="1"/>
                  </a:cubicBezTo>
                  <a:cubicBezTo>
                    <a:pt x="1" y="1"/>
                    <a:pt x="0" y="1"/>
                    <a:pt x="0" y="1"/>
                  </a:cubicBezTo>
                  <a:cubicBezTo>
                    <a:pt x="0" y="1"/>
                    <a:pt x="1" y="0"/>
                    <a:pt x="1" y="0"/>
                  </a:cubicBezTo>
                  <a:cubicBezTo>
                    <a:pt x="2" y="0"/>
                    <a:pt x="2" y="0"/>
                    <a:pt x="2" y="0"/>
                  </a:cubicBezTo>
                  <a:cubicBezTo>
                    <a:pt x="3" y="0"/>
                    <a:pt x="3" y="1"/>
                    <a:pt x="3" y="1"/>
                  </a:cubicBezTo>
                  <a:cubicBezTo>
                    <a:pt x="3" y="1"/>
                    <a:pt x="3" y="1"/>
                    <a:pt x="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05" name="Freeform 250"/>
            <p:cNvSpPr>
              <a:spLocks/>
            </p:cNvSpPr>
            <p:nvPr/>
          </p:nvSpPr>
          <p:spPr bwMode="auto">
            <a:xfrm>
              <a:off x="5155" y="2941"/>
              <a:ext cx="8" cy="2"/>
            </a:xfrm>
            <a:custGeom>
              <a:avLst/>
              <a:gdLst>
                <a:gd name="T0" fmla="*/ 2 w 3"/>
                <a:gd name="T1" fmla="*/ 1 h 1"/>
                <a:gd name="T2" fmla="*/ 1 w 3"/>
                <a:gd name="T3" fmla="*/ 1 h 1"/>
                <a:gd name="T4" fmla="*/ 0 w 3"/>
                <a:gd name="T5" fmla="*/ 1 h 1"/>
                <a:gd name="T6" fmla="*/ 1 w 3"/>
                <a:gd name="T7" fmla="*/ 0 h 1"/>
                <a:gd name="T8" fmla="*/ 2 w 3"/>
                <a:gd name="T9" fmla="*/ 0 h 1"/>
                <a:gd name="T10" fmla="*/ 3 w 3"/>
                <a:gd name="T11" fmla="*/ 1 h 1"/>
                <a:gd name="T12" fmla="*/ 2 w 3"/>
                <a:gd name="T13" fmla="*/ 1 h 1"/>
              </a:gdLst>
              <a:ahLst/>
              <a:cxnLst>
                <a:cxn ang="0">
                  <a:pos x="T0" y="T1"/>
                </a:cxn>
                <a:cxn ang="0">
                  <a:pos x="T2" y="T3"/>
                </a:cxn>
                <a:cxn ang="0">
                  <a:pos x="T4" y="T5"/>
                </a:cxn>
                <a:cxn ang="0">
                  <a:pos x="T6" y="T7"/>
                </a:cxn>
                <a:cxn ang="0">
                  <a:pos x="T8" y="T9"/>
                </a:cxn>
                <a:cxn ang="0">
                  <a:pos x="T10" y="T11"/>
                </a:cxn>
                <a:cxn ang="0">
                  <a:pos x="T12" y="T13"/>
                </a:cxn>
              </a:cxnLst>
              <a:rect l="0" t="0" r="r" b="b"/>
              <a:pathLst>
                <a:path w="3" h="1">
                  <a:moveTo>
                    <a:pt x="2" y="1"/>
                  </a:moveTo>
                  <a:cubicBezTo>
                    <a:pt x="1" y="1"/>
                    <a:pt x="1" y="1"/>
                    <a:pt x="1" y="1"/>
                  </a:cubicBezTo>
                  <a:cubicBezTo>
                    <a:pt x="1" y="1"/>
                    <a:pt x="0" y="1"/>
                    <a:pt x="0" y="1"/>
                  </a:cubicBezTo>
                  <a:cubicBezTo>
                    <a:pt x="0" y="0"/>
                    <a:pt x="1" y="0"/>
                    <a:pt x="1" y="0"/>
                  </a:cubicBezTo>
                  <a:cubicBezTo>
                    <a:pt x="2" y="0"/>
                    <a:pt x="2" y="0"/>
                    <a:pt x="2" y="0"/>
                  </a:cubicBezTo>
                  <a:cubicBezTo>
                    <a:pt x="3" y="0"/>
                    <a:pt x="3" y="0"/>
                    <a:pt x="3" y="1"/>
                  </a:cubicBezTo>
                  <a:cubicBezTo>
                    <a:pt x="3" y="1"/>
                    <a:pt x="3" y="1"/>
                    <a:pt x="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06" name="Freeform 251"/>
            <p:cNvSpPr>
              <a:spLocks/>
            </p:cNvSpPr>
            <p:nvPr/>
          </p:nvSpPr>
          <p:spPr bwMode="auto">
            <a:xfrm>
              <a:off x="5155" y="2905"/>
              <a:ext cx="8" cy="2"/>
            </a:xfrm>
            <a:custGeom>
              <a:avLst/>
              <a:gdLst>
                <a:gd name="T0" fmla="*/ 2 w 3"/>
                <a:gd name="T1" fmla="*/ 1 h 1"/>
                <a:gd name="T2" fmla="*/ 1 w 3"/>
                <a:gd name="T3" fmla="*/ 1 h 1"/>
                <a:gd name="T4" fmla="*/ 0 w 3"/>
                <a:gd name="T5" fmla="*/ 1 h 1"/>
                <a:gd name="T6" fmla="*/ 1 w 3"/>
                <a:gd name="T7" fmla="*/ 0 h 1"/>
                <a:gd name="T8" fmla="*/ 2 w 3"/>
                <a:gd name="T9" fmla="*/ 0 h 1"/>
                <a:gd name="T10" fmla="*/ 3 w 3"/>
                <a:gd name="T11" fmla="*/ 1 h 1"/>
                <a:gd name="T12" fmla="*/ 2 w 3"/>
                <a:gd name="T13" fmla="*/ 1 h 1"/>
              </a:gdLst>
              <a:ahLst/>
              <a:cxnLst>
                <a:cxn ang="0">
                  <a:pos x="T0" y="T1"/>
                </a:cxn>
                <a:cxn ang="0">
                  <a:pos x="T2" y="T3"/>
                </a:cxn>
                <a:cxn ang="0">
                  <a:pos x="T4" y="T5"/>
                </a:cxn>
                <a:cxn ang="0">
                  <a:pos x="T6" y="T7"/>
                </a:cxn>
                <a:cxn ang="0">
                  <a:pos x="T8" y="T9"/>
                </a:cxn>
                <a:cxn ang="0">
                  <a:pos x="T10" y="T11"/>
                </a:cxn>
                <a:cxn ang="0">
                  <a:pos x="T12" y="T13"/>
                </a:cxn>
              </a:cxnLst>
              <a:rect l="0" t="0" r="r" b="b"/>
              <a:pathLst>
                <a:path w="3" h="1">
                  <a:moveTo>
                    <a:pt x="2" y="1"/>
                  </a:moveTo>
                  <a:cubicBezTo>
                    <a:pt x="1" y="1"/>
                    <a:pt x="1" y="1"/>
                    <a:pt x="1" y="1"/>
                  </a:cubicBezTo>
                  <a:cubicBezTo>
                    <a:pt x="1" y="1"/>
                    <a:pt x="0" y="1"/>
                    <a:pt x="0" y="1"/>
                  </a:cubicBezTo>
                  <a:cubicBezTo>
                    <a:pt x="0" y="0"/>
                    <a:pt x="1" y="0"/>
                    <a:pt x="1" y="0"/>
                  </a:cubicBezTo>
                  <a:cubicBezTo>
                    <a:pt x="2" y="0"/>
                    <a:pt x="2" y="0"/>
                    <a:pt x="2" y="0"/>
                  </a:cubicBezTo>
                  <a:cubicBezTo>
                    <a:pt x="3" y="0"/>
                    <a:pt x="3" y="0"/>
                    <a:pt x="3" y="1"/>
                  </a:cubicBezTo>
                  <a:cubicBezTo>
                    <a:pt x="3" y="1"/>
                    <a:pt x="3" y="1"/>
                    <a:pt x="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07" name="Freeform 252"/>
            <p:cNvSpPr>
              <a:spLocks/>
            </p:cNvSpPr>
            <p:nvPr/>
          </p:nvSpPr>
          <p:spPr bwMode="auto">
            <a:xfrm>
              <a:off x="5155" y="2895"/>
              <a:ext cx="8" cy="2"/>
            </a:xfrm>
            <a:custGeom>
              <a:avLst/>
              <a:gdLst>
                <a:gd name="T0" fmla="*/ 2 w 3"/>
                <a:gd name="T1" fmla="*/ 1 h 1"/>
                <a:gd name="T2" fmla="*/ 1 w 3"/>
                <a:gd name="T3" fmla="*/ 1 h 1"/>
                <a:gd name="T4" fmla="*/ 0 w 3"/>
                <a:gd name="T5" fmla="*/ 0 h 1"/>
                <a:gd name="T6" fmla="*/ 1 w 3"/>
                <a:gd name="T7" fmla="*/ 0 h 1"/>
                <a:gd name="T8" fmla="*/ 2 w 3"/>
                <a:gd name="T9" fmla="*/ 0 h 1"/>
                <a:gd name="T10" fmla="*/ 3 w 3"/>
                <a:gd name="T11" fmla="*/ 0 h 1"/>
                <a:gd name="T12" fmla="*/ 2 w 3"/>
                <a:gd name="T13" fmla="*/ 1 h 1"/>
              </a:gdLst>
              <a:ahLst/>
              <a:cxnLst>
                <a:cxn ang="0">
                  <a:pos x="T0" y="T1"/>
                </a:cxn>
                <a:cxn ang="0">
                  <a:pos x="T2" y="T3"/>
                </a:cxn>
                <a:cxn ang="0">
                  <a:pos x="T4" y="T5"/>
                </a:cxn>
                <a:cxn ang="0">
                  <a:pos x="T6" y="T7"/>
                </a:cxn>
                <a:cxn ang="0">
                  <a:pos x="T8" y="T9"/>
                </a:cxn>
                <a:cxn ang="0">
                  <a:pos x="T10" y="T11"/>
                </a:cxn>
                <a:cxn ang="0">
                  <a:pos x="T12" y="T13"/>
                </a:cxn>
              </a:cxnLst>
              <a:rect l="0" t="0" r="r" b="b"/>
              <a:pathLst>
                <a:path w="3" h="1">
                  <a:moveTo>
                    <a:pt x="2" y="1"/>
                  </a:moveTo>
                  <a:cubicBezTo>
                    <a:pt x="1" y="1"/>
                    <a:pt x="1" y="1"/>
                    <a:pt x="1" y="1"/>
                  </a:cubicBezTo>
                  <a:cubicBezTo>
                    <a:pt x="1" y="1"/>
                    <a:pt x="0" y="1"/>
                    <a:pt x="0" y="0"/>
                  </a:cubicBezTo>
                  <a:cubicBezTo>
                    <a:pt x="0" y="0"/>
                    <a:pt x="1" y="0"/>
                    <a:pt x="1" y="0"/>
                  </a:cubicBezTo>
                  <a:cubicBezTo>
                    <a:pt x="2" y="0"/>
                    <a:pt x="2" y="0"/>
                    <a:pt x="2" y="0"/>
                  </a:cubicBezTo>
                  <a:cubicBezTo>
                    <a:pt x="3" y="0"/>
                    <a:pt x="3" y="0"/>
                    <a:pt x="3" y="0"/>
                  </a:cubicBezTo>
                  <a:cubicBezTo>
                    <a:pt x="3" y="1"/>
                    <a:pt x="3" y="1"/>
                    <a:pt x="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08" name="Freeform 253"/>
            <p:cNvSpPr>
              <a:spLocks/>
            </p:cNvSpPr>
            <p:nvPr/>
          </p:nvSpPr>
          <p:spPr bwMode="auto">
            <a:xfrm>
              <a:off x="5155" y="2918"/>
              <a:ext cx="8" cy="2"/>
            </a:xfrm>
            <a:custGeom>
              <a:avLst/>
              <a:gdLst>
                <a:gd name="T0" fmla="*/ 2 w 3"/>
                <a:gd name="T1" fmla="*/ 1 h 1"/>
                <a:gd name="T2" fmla="*/ 1 w 3"/>
                <a:gd name="T3" fmla="*/ 1 h 1"/>
                <a:gd name="T4" fmla="*/ 0 w 3"/>
                <a:gd name="T5" fmla="*/ 0 h 1"/>
                <a:gd name="T6" fmla="*/ 1 w 3"/>
                <a:gd name="T7" fmla="*/ 0 h 1"/>
                <a:gd name="T8" fmla="*/ 2 w 3"/>
                <a:gd name="T9" fmla="*/ 0 h 1"/>
                <a:gd name="T10" fmla="*/ 3 w 3"/>
                <a:gd name="T11" fmla="*/ 0 h 1"/>
                <a:gd name="T12" fmla="*/ 2 w 3"/>
                <a:gd name="T13" fmla="*/ 1 h 1"/>
              </a:gdLst>
              <a:ahLst/>
              <a:cxnLst>
                <a:cxn ang="0">
                  <a:pos x="T0" y="T1"/>
                </a:cxn>
                <a:cxn ang="0">
                  <a:pos x="T2" y="T3"/>
                </a:cxn>
                <a:cxn ang="0">
                  <a:pos x="T4" y="T5"/>
                </a:cxn>
                <a:cxn ang="0">
                  <a:pos x="T6" y="T7"/>
                </a:cxn>
                <a:cxn ang="0">
                  <a:pos x="T8" y="T9"/>
                </a:cxn>
                <a:cxn ang="0">
                  <a:pos x="T10" y="T11"/>
                </a:cxn>
                <a:cxn ang="0">
                  <a:pos x="T12" y="T13"/>
                </a:cxn>
              </a:cxnLst>
              <a:rect l="0" t="0" r="r" b="b"/>
              <a:pathLst>
                <a:path w="3" h="1">
                  <a:moveTo>
                    <a:pt x="2" y="1"/>
                  </a:moveTo>
                  <a:cubicBezTo>
                    <a:pt x="1" y="1"/>
                    <a:pt x="1" y="1"/>
                    <a:pt x="1" y="1"/>
                  </a:cubicBezTo>
                  <a:cubicBezTo>
                    <a:pt x="1" y="1"/>
                    <a:pt x="0" y="1"/>
                    <a:pt x="0" y="0"/>
                  </a:cubicBezTo>
                  <a:cubicBezTo>
                    <a:pt x="0" y="0"/>
                    <a:pt x="1" y="0"/>
                    <a:pt x="1" y="0"/>
                  </a:cubicBezTo>
                  <a:cubicBezTo>
                    <a:pt x="2" y="0"/>
                    <a:pt x="2" y="0"/>
                    <a:pt x="2" y="0"/>
                  </a:cubicBezTo>
                  <a:cubicBezTo>
                    <a:pt x="3" y="0"/>
                    <a:pt x="3" y="0"/>
                    <a:pt x="3" y="0"/>
                  </a:cubicBezTo>
                  <a:cubicBezTo>
                    <a:pt x="3" y="1"/>
                    <a:pt x="3" y="1"/>
                    <a:pt x="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09" name="Freeform 254"/>
            <p:cNvSpPr>
              <a:spLocks/>
            </p:cNvSpPr>
            <p:nvPr/>
          </p:nvSpPr>
          <p:spPr bwMode="auto">
            <a:xfrm>
              <a:off x="5173" y="2943"/>
              <a:ext cx="15" cy="10"/>
            </a:xfrm>
            <a:custGeom>
              <a:avLst/>
              <a:gdLst>
                <a:gd name="T0" fmla="*/ 1 w 6"/>
                <a:gd name="T1" fmla="*/ 4 h 4"/>
                <a:gd name="T2" fmla="*/ 0 w 6"/>
                <a:gd name="T3" fmla="*/ 4 h 4"/>
                <a:gd name="T4" fmla="*/ 1 w 6"/>
                <a:gd name="T5" fmla="*/ 3 h 4"/>
                <a:gd name="T6" fmla="*/ 3 w 6"/>
                <a:gd name="T7" fmla="*/ 2 h 4"/>
                <a:gd name="T8" fmla="*/ 5 w 6"/>
                <a:gd name="T9" fmla="*/ 1 h 4"/>
                <a:gd name="T10" fmla="*/ 6 w 6"/>
                <a:gd name="T11" fmla="*/ 1 h 4"/>
                <a:gd name="T12" fmla="*/ 6 w 6"/>
                <a:gd name="T13" fmla="*/ 1 h 4"/>
                <a:gd name="T14" fmla="*/ 3 w 6"/>
                <a:gd name="T15" fmla="*/ 3 h 4"/>
                <a:gd name="T16" fmla="*/ 1 w 6"/>
                <a:gd name="T17" fmla="*/ 4 h 4"/>
                <a:gd name="T18" fmla="*/ 1 w 6"/>
                <a:gd name="T19"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
                  <a:moveTo>
                    <a:pt x="1" y="4"/>
                  </a:moveTo>
                  <a:cubicBezTo>
                    <a:pt x="1" y="4"/>
                    <a:pt x="1" y="4"/>
                    <a:pt x="0" y="4"/>
                  </a:cubicBezTo>
                  <a:cubicBezTo>
                    <a:pt x="0" y="4"/>
                    <a:pt x="0" y="3"/>
                    <a:pt x="1" y="3"/>
                  </a:cubicBezTo>
                  <a:cubicBezTo>
                    <a:pt x="1" y="3"/>
                    <a:pt x="2" y="2"/>
                    <a:pt x="3" y="2"/>
                  </a:cubicBezTo>
                  <a:cubicBezTo>
                    <a:pt x="4" y="2"/>
                    <a:pt x="4" y="1"/>
                    <a:pt x="5" y="1"/>
                  </a:cubicBezTo>
                  <a:cubicBezTo>
                    <a:pt x="5" y="0"/>
                    <a:pt x="6" y="1"/>
                    <a:pt x="6" y="1"/>
                  </a:cubicBezTo>
                  <a:cubicBezTo>
                    <a:pt x="6" y="1"/>
                    <a:pt x="6" y="1"/>
                    <a:pt x="6" y="1"/>
                  </a:cubicBezTo>
                  <a:cubicBezTo>
                    <a:pt x="5" y="2"/>
                    <a:pt x="4" y="2"/>
                    <a:pt x="3" y="3"/>
                  </a:cubicBezTo>
                  <a:cubicBezTo>
                    <a:pt x="3" y="3"/>
                    <a:pt x="2" y="4"/>
                    <a:pt x="1" y="4"/>
                  </a:cubicBezTo>
                  <a:cubicBezTo>
                    <a:pt x="1" y="4"/>
                    <a:pt x="1" y="4"/>
                    <a:pt x="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10" name="Freeform 255"/>
            <p:cNvSpPr>
              <a:spLocks/>
            </p:cNvSpPr>
            <p:nvPr/>
          </p:nvSpPr>
          <p:spPr bwMode="auto">
            <a:xfrm>
              <a:off x="5173" y="2938"/>
              <a:ext cx="15" cy="8"/>
            </a:xfrm>
            <a:custGeom>
              <a:avLst/>
              <a:gdLst>
                <a:gd name="T0" fmla="*/ 1 w 6"/>
                <a:gd name="T1" fmla="*/ 3 h 3"/>
                <a:gd name="T2" fmla="*/ 0 w 6"/>
                <a:gd name="T3" fmla="*/ 3 h 3"/>
                <a:gd name="T4" fmla="*/ 1 w 6"/>
                <a:gd name="T5" fmla="*/ 2 h 3"/>
                <a:gd name="T6" fmla="*/ 3 w 6"/>
                <a:gd name="T7" fmla="*/ 1 h 3"/>
                <a:gd name="T8" fmla="*/ 5 w 6"/>
                <a:gd name="T9" fmla="*/ 0 h 3"/>
                <a:gd name="T10" fmla="*/ 6 w 6"/>
                <a:gd name="T11" fmla="*/ 0 h 3"/>
                <a:gd name="T12" fmla="*/ 6 w 6"/>
                <a:gd name="T13" fmla="*/ 1 h 3"/>
                <a:gd name="T14" fmla="*/ 1 w 6"/>
                <a:gd name="T15" fmla="*/ 3 h 3"/>
                <a:gd name="T16" fmla="*/ 1 w 6"/>
                <a:gd name="T17"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3">
                  <a:moveTo>
                    <a:pt x="1" y="3"/>
                  </a:moveTo>
                  <a:cubicBezTo>
                    <a:pt x="1" y="3"/>
                    <a:pt x="1" y="3"/>
                    <a:pt x="0" y="3"/>
                  </a:cubicBezTo>
                  <a:cubicBezTo>
                    <a:pt x="0" y="3"/>
                    <a:pt x="0" y="2"/>
                    <a:pt x="1" y="2"/>
                  </a:cubicBezTo>
                  <a:cubicBezTo>
                    <a:pt x="2" y="2"/>
                    <a:pt x="2" y="2"/>
                    <a:pt x="3" y="1"/>
                  </a:cubicBezTo>
                  <a:cubicBezTo>
                    <a:pt x="4" y="1"/>
                    <a:pt x="4" y="0"/>
                    <a:pt x="5" y="0"/>
                  </a:cubicBezTo>
                  <a:cubicBezTo>
                    <a:pt x="6" y="0"/>
                    <a:pt x="6" y="0"/>
                    <a:pt x="6" y="0"/>
                  </a:cubicBezTo>
                  <a:cubicBezTo>
                    <a:pt x="6" y="0"/>
                    <a:pt x="6" y="1"/>
                    <a:pt x="6" y="1"/>
                  </a:cubicBezTo>
                  <a:cubicBezTo>
                    <a:pt x="4" y="2"/>
                    <a:pt x="3" y="3"/>
                    <a:pt x="1" y="3"/>
                  </a:cubicBezTo>
                  <a:cubicBezTo>
                    <a:pt x="1" y="3"/>
                    <a:pt x="1" y="3"/>
                    <a:pt x="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11" name="Freeform 256"/>
            <p:cNvSpPr>
              <a:spLocks/>
            </p:cNvSpPr>
            <p:nvPr/>
          </p:nvSpPr>
          <p:spPr bwMode="auto">
            <a:xfrm>
              <a:off x="5193" y="2923"/>
              <a:ext cx="12" cy="7"/>
            </a:xfrm>
            <a:custGeom>
              <a:avLst/>
              <a:gdLst>
                <a:gd name="T0" fmla="*/ 1 w 5"/>
                <a:gd name="T1" fmla="*/ 3 h 3"/>
                <a:gd name="T2" fmla="*/ 0 w 5"/>
                <a:gd name="T3" fmla="*/ 3 h 3"/>
                <a:gd name="T4" fmla="*/ 1 w 5"/>
                <a:gd name="T5" fmla="*/ 2 h 3"/>
                <a:gd name="T6" fmla="*/ 4 w 5"/>
                <a:gd name="T7" fmla="*/ 0 h 3"/>
                <a:gd name="T8" fmla="*/ 5 w 5"/>
                <a:gd name="T9" fmla="*/ 0 h 3"/>
                <a:gd name="T10" fmla="*/ 5 w 5"/>
                <a:gd name="T11" fmla="*/ 1 h 3"/>
                <a:gd name="T12" fmla="*/ 1 w 5"/>
                <a:gd name="T13" fmla="*/ 3 h 3"/>
                <a:gd name="T14" fmla="*/ 1 w 5"/>
                <a:gd name="T15" fmla="*/ 3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3">
                  <a:moveTo>
                    <a:pt x="1" y="3"/>
                  </a:moveTo>
                  <a:cubicBezTo>
                    <a:pt x="1" y="3"/>
                    <a:pt x="0" y="3"/>
                    <a:pt x="0" y="3"/>
                  </a:cubicBezTo>
                  <a:cubicBezTo>
                    <a:pt x="0" y="3"/>
                    <a:pt x="0" y="3"/>
                    <a:pt x="1" y="2"/>
                  </a:cubicBezTo>
                  <a:cubicBezTo>
                    <a:pt x="2" y="2"/>
                    <a:pt x="3" y="1"/>
                    <a:pt x="4" y="0"/>
                  </a:cubicBezTo>
                  <a:cubicBezTo>
                    <a:pt x="5" y="0"/>
                    <a:pt x="5" y="0"/>
                    <a:pt x="5" y="0"/>
                  </a:cubicBezTo>
                  <a:cubicBezTo>
                    <a:pt x="5" y="1"/>
                    <a:pt x="5" y="1"/>
                    <a:pt x="5" y="1"/>
                  </a:cubicBezTo>
                  <a:cubicBezTo>
                    <a:pt x="3" y="2"/>
                    <a:pt x="2" y="3"/>
                    <a:pt x="1" y="3"/>
                  </a:cubicBezTo>
                  <a:cubicBezTo>
                    <a:pt x="1" y="3"/>
                    <a:pt x="1" y="3"/>
                    <a:pt x="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12" name="Freeform 257"/>
            <p:cNvSpPr>
              <a:spLocks/>
            </p:cNvSpPr>
            <p:nvPr/>
          </p:nvSpPr>
          <p:spPr bwMode="auto">
            <a:xfrm>
              <a:off x="5193" y="2930"/>
              <a:ext cx="15" cy="11"/>
            </a:xfrm>
            <a:custGeom>
              <a:avLst/>
              <a:gdLst>
                <a:gd name="T0" fmla="*/ 1 w 6"/>
                <a:gd name="T1" fmla="*/ 4 h 4"/>
                <a:gd name="T2" fmla="*/ 1 w 6"/>
                <a:gd name="T3" fmla="*/ 4 h 4"/>
                <a:gd name="T4" fmla="*/ 1 w 6"/>
                <a:gd name="T5" fmla="*/ 3 h 4"/>
                <a:gd name="T6" fmla="*/ 6 w 6"/>
                <a:gd name="T7" fmla="*/ 0 h 4"/>
                <a:gd name="T8" fmla="*/ 6 w 6"/>
                <a:gd name="T9" fmla="*/ 0 h 4"/>
                <a:gd name="T10" fmla="*/ 6 w 6"/>
                <a:gd name="T11" fmla="*/ 1 h 4"/>
                <a:gd name="T12" fmla="*/ 1 w 6"/>
                <a:gd name="T13" fmla="*/ 4 h 4"/>
                <a:gd name="T14" fmla="*/ 1 w 6"/>
                <a:gd name="T15" fmla="*/ 4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4">
                  <a:moveTo>
                    <a:pt x="1" y="4"/>
                  </a:moveTo>
                  <a:cubicBezTo>
                    <a:pt x="1" y="4"/>
                    <a:pt x="1" y="4"/>
                    <a:pt x="1" y="4"/>
                  </a:cubicBezTo>
                  <a:cubicBezTo>
                    <a:pt x="0" y="4"/>
                    <a:pt x="1" y="3"/>
                    <a:pt x="1" y="3"/>
                  </a:cubicBezTo>
                  <a:cubicBezTo>
                    <a:pt x="6" y="0"/>
                    <a:pt x="6" y="0"/>
                    <a:pt x="6" y="0"/>
                  </a:cubicBezTo>
                  <a:cubicBezTo>
                    <a:pt x="6" y="0"/>
                    <a:pt x="6" y="0"/>
                    <a:pt x="6" y="0"/>
                  </a:cubicBezTo>
                  <a:cubicBezTo>
                    <a:pt x="6" y="1"/>
                    <a:pt x="6" y="1"/>
                    <a:pt x="6" y="1"/>
                  </a:cubicBezTo>
                  <a:cubicBezTo>
                    <a:pt x="1" y="4"/>
                    <a:pt x="1" y="4"/>
                    <a:pt x="1" y="4"/>
                  </a:cubicBezTo>
                  <a:cubicBezTo>
                    <a:pt x="1" y="4"/>
                    <a:pt x="1" y="4"/>
                    <a:pt x="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13" name="Freeform 258"/>
            <p:cNvSpPr>
              <a:spLocks/>
            </p:cNvSpPr>
            <p:nvPr/>
          </p:nvSpPr>
          <p:spPr bwMode="auto">
            <a:xfrm>
              <a:off x="5193" y="2938"/>
              <a:ext cx="15" cy="10"/>
            </a:xfrm>
            <a:custGeom>
              <a:avLst/>
              <a:gdLst>
                <a:gd name="T0" fmla="*/ 1 w 6"/>
                <a:gd name="T1" fmla="*/ 4 h 4"/>
                <a:gd name="T2" fmla="*/ 0 w 6"/>
                <a:gd name="T3" fmla="*/ 4 h 4"/>
                <a:gd name="T4" fmla="*/ 1 w 6"/>
                <a:gd name="T5" fmla="*/ 3 h 4"/>
                <a:gd name="T6" fmla="*/ 3 w 6"/>
                <a:gd name="T7" fmla="*/ 2 h 4"/>
                <a:gd name="T8" fmla="*/ 6 w 6"/>
                <a:gd name="T9" fmla="*/ 0 h 4"/>
                <a:gd name="T10" fmla="*/ 6 w 6"/>
                <a:gd name="T11" fmla="*/ 1 h 4"/>
                <a:gd name="T12" fmla="*/ 6 w 6"/>
                <a:gd name="T13" fmla="*/ 1 h 4"/>
                <a:gd name="T14" fmla="*/ 4 w 6"/>
                <a:gd name="T15" fmla="*/ 3 h 4"/>
                <a:gd name="T16" fmla="*/ 1 w 6"/>
                <a:gd name="T17" fmla="*/ 4 h 4"/>
                <a:gd name="T18" fmla="*/ 1 w 6"/>
                <a:gd name="T19"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
                  <a:moveTo>
                    <a:pt x="1" y="4"/>
                  </a:moveTo>
                  <a:cubicBezTo>
                    <a:pt x="1" y="4"/>
                    <a:pt x="1" y="4"/>
                    <a:pt x="0" y="4"/>
                  </a:cubicBezTo>
                  <a:cubicBezTo>
                    <a:pt x="0" y="4"/>
                    <a:pt x="0" y="3"/>
                    <a:pt x="1" y="3"/>
                  </a:cubicBezTo>
                  <a:cubicBezTo>
                    <a:pt x="2" y="3"/>
                    <a:pt x="2" y="2"/>
                    <a:pt x="3" y="2"/>
                  </a:cubicBezTo>
                  <a:cubicBezTo>
                    <a:pt x="4" y="1"/>
                    <a:pt x="5" y="1"/>
                    <a:pt x="6" y="0"/>
                  </a:cubicBezTo>
                  <a:cubicBezTo>
                    <a:pt x="6" y="0"/>
                    <a:pt x="6" y="0"/>
                    <a:pt x="6" y="1"/>
                  </a:cubicBezTo>
                  <a:cubicBezTo>
                    <a:pt x="6" y="1"/>
                    <a:pt x="6" y="1"/>
                    <a:pt x="6" y="1"/>
                  </a:cubicBezTo>
                  <a:cubicBezTo>
                    <a:pt x="5" y="2"/>
                    <a:pt x="4" y="2"/>
                    <a:pt x="4" y="3"/>
                  </a:cubicBezTo>
                  <a:cubicBezTo>
                    <a:pt x="3" y="3"/>
                    <a:pt x="2" y="3"/>
                    <a:pt x="1" y="4"/>
                  </a:cubicBezTo>
                  <a:cubicBezTo>
                    <a:pt x="1" y="4"/>
                    <a:pt x="1" y="4"/>
                    <a:pt x="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14" name="Freeform 259"/>
            <p:cNvSpPr>
              <a:spLocks/>
            </p:cNvSpPr>
            <p:nvPr/>
          </p:nvSpPr>
          <p:spPr bwMode="auto">
            <a:xfrm>
              <a:off x="5198" y="2946"/>
              <a:ext cx="10" cy="7"/>
            </a:xfrm>
            <a:custGeom>
              <a:avLst/>
              <a:gdLst>
                <a:gd name="T0" fmla="*/ 0 w 4"/>
                <a:gd name="T1" fmla="*/ 3 h 3"/>
                <a:gd name="T2" fmla="*/ 0 w 4"/>
                <a:gd name="T3" fmla="*/ 3 h 3"/>
                <a:gd name="T4" fmla="*/ 0 w 4"/>
                <a:gd name="T5" fmla="*/ 2 h 3"/>
                <a:gd name="T6" fmla="*/ 4 w 4"/>
                <a:gd name="T7" fmla="*/ 0 h 3"/>
                <a:gd name="T8" fmla="*/ 4 w 4"/>
                <a:gd name="T9" fmla="*/ 0 h 3"/>
                <a:gd name="T10" fmla="*/ 4 w 4"/>
                <a:gd name="T11" fmla="*/ 1 h 3"/>
                <a:gd name="T12" fmla="*/ 0 w 4"/>
                <a:gd name="T13" fmla="*/ 3 h 3"/>
                <a:gd name="T14" fmla="*/ 0 w 4"/>
                <a:gd name="T15" fmla="*/ 3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3">
                  <a:moveTo>
                    <a:pt x="0" y="3"/>
                  </a:moveTo>
                  <a:cubicBezTo>
                    <a:pt x="0" y="3"/>
                    <a:pt x="0" y="3"/>
                    <a:pt x="0" y="3"/>
                  </a:cubicBezTo>
                  <a:cubicBezTo>
                    <a:pt x="0" y="3"/>
                    <a:pt x="0" y="3"/>
                    <a:pt x="0" y="2"/>
                  </a:cubicBezTo>
                  <a:cubicBezTo>
                    <a:pt x="1" y="2"/>
                    <a:pt x="3" y="1"/>
                    <a:pt x="4" y="0"/>
                  </a:cubicBezTo>
                  <a:cubicBezTo>
                    <a:pt x="4" y="0"/>
                    <a:pt x="4" y="0"/>
                    <a:pt x="4" y="0"/>
                  </a:cubicBezTo>
                  <a:cubicBezTo>
                    <a:pt x="4" y="0"/>
                    <a:pt x="4" y="1"/>
                    <a:pt x="4" y="1"/>
                  </a:cubicBezTo>
                  <a:cubicBezTo>
                    <a:pt x="3" y="2"/>
                    <a:pt x="2" y="3"/>
                    <a:pt x="0" y="3"/>
                  </a:cubicBezTo>
                  <a:cubicBezTo>
                    <a:pt x="0" y="3"/>
                    <a:pt x="0" y="3"/>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15" name="Freeform 260"/>
            <p:cNvSpPr>
              <a:spLocks/>
            </p:cNvSpPr>
            <p:nvPr/>
          </p:nvSpPr>
          <p:spPr bwMode="auto">
            <a:xfrm>
              <a:off x="5215" y="2933"/>
              <a:ext cx="13" cy="8"/>
            </a:xfrm>
            <a:custGeom>
              <a:avLst/>
              <a:gdLst>
                <a:gd name="T0" fmla="*/ 0 w 5"/>
                <a:gd name="T1" fmla="*/ 3 h 3"/>
                <a:gd name="T2" fmla="*/ 0 w 5"/>
                <a:gd name="T3" fmla="*/ 3 h 3"/>
                <a:gd name="T4" fmla="*/ 0 w 5"/>
                <a:gd name="T5" fmla="*/ 2 h 3"/>
                <a:gd name="T6" fmla="*/ 2 w 5"/>
                <a:gd name="T7" fmla="*/ 1 h 3"/>
                <a:gd name="T8" fmla="*/ 5 w 5"/>
                <a:gd name="T9" fmla="*/ 0 h 3"/>
                <a:gd name="T10" fmla="*/ 5 w 5"/>
                <a:gd name="T11" fmla="*/ 0 h 3"/>
                <a:gd name="T12" fmla="*/ 5 w 5"/>
                <a:gd name="T13" fmla="*/ 1 h 3"/>
                <a:gd name="T14" fmla="*/ 3 w 5"/>
                <a:gd name="T15" fmla="*/ 2 h 3"/>
                <a:gd name="T16" fmla="*/ 0 w 5"/>
                <a:gd name="T17" fmla="*/ 3 h 3"/>
                <a:gd name="T18" fmla="*/ 0 w 5"/>
                <a:gd name="T19"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3">
                  <a:moveTo>
                    <a:pt x="0" y="3"/>
                  </a:moveTo>
                  <a:cubicBezTo>
                    <a:pt x="0" y="3"/>
                    <a:pt x="0" y="3"/>
                    <a:pt x="0" y="3"/>
                  </a:cubicBezTo>
                  <a:cubicBezTo>
                    <a:pt x="0" y="3"/>
                    <a:pt x="0" y="2"/>
                    <a:pt x="0" y="2"/>
                  </a:cubicBezTo>
                  <a:cubicBezTo>
                    <a:pt x="1" y="2"/>
                    <a:pt x="1" y="2"/>
                    <a:pt x="2" y="1"/>
                  </a:cubicBezTo>
                  <a:cubicBezTo>
                    <a:pt x="3" y="1"/>
                    <a:pt x="4" y="1"/>
                    <a:pt x="5" y="0"/>
                  </a:cubicBezTo>
                  <a:cubicBezTo>
                    <a:pt x="5" y="0"/>
                    <a:pt x="5" y="0"/>
                    <a:pt x="5" y="0"/>
                  </a:cubicBezTo>
                  <a:cubicBezTo>
                    <a:pt x="5" y="1"/>
                    <a:pt x="5" y="1"/>
                    <a:pt x="5" y="1"/>
                  </a:cubicBezTo>
                  <a:cubicBezTo>
                    <a:pt x="4" y="1"/>
                    <a:pt x="4" y="2"/>
                    <a:pt x="3" y="2"/>
                  </a:cubicBezTo>
                  <a:cubicBezTo>
                    <a:pt x="2" y="3"/>
                    <a:pt x="1" y="3"/>
                    <a:pt x="0" y="3"/>
                  </a:cubicBezTo>
                  <a:cubicBezTo>
                    <a:pt x="0" y="3"/>
                    <a:pt x="0" y="3"/>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16" name="Freeform 261"/>
            <p:cNvSpPr>
              <a:spLocks/>
            </p:cNvSpPr>
            <p:nvPr/>
          </p:nvSpPr>
          <p:spPr bwMode="auto">
            <a:xfrm>
              <a:off x="5213" y="2941"/>
              <a:ext cx="17" cy="10"/>
            </a:xfrm>
            <a:custGeom>
              <a:avLst/>
              <a:gdLst>
                <a:gd name="T0" fmla="*/ 1 w 7"/>
                <a:gd name="T1" fmla="*/ 4 h 4"/>
                <a:gd name="T2" fmla="*/ 1 w 7"/>
                <a:gd name="T3" fmla="*/ 4 h 4"/>
                <a:gd name="T4" fmla="*/ 1 w 7"/>
                <a:gd name="T5" fmla="*/ 3 h 4"/>
                <a:gd name="T6" fmla="*/ 6 w 7"/>
                <a:gd name="T7" fmla="*/ 0 h 4"/>
                <a:gd name="T8" fmla="*/ 6 w 7"/>
                <a:gd name="T9" fmla="*/ 0 h 4"/>
                <a:gd name="T10" fmla="*/ 6 w 7"/>
                <a:gd name="T11" fmla="*/ 1 h 4"/>
                <a:gd name="T12" fmla="*/ 1 w 7"/>
                <a:gd name="T13" fmla="*/ 4 h 4"/>
                <a:gd name="T14" fmla="*/ 1 w 7"/>
                <a:gd name="T15" fmla="*/ 4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4">
                  <a:moveTo>
                    <a:pt x="1" y="4"/>
                  </a:moveTo>
                  <a:cubicBezTo>
                    <a:pt x="1" y="4"/>
                    <a:pt x="1" y="4"/>
                    <a:pt x="1" y="4"/>
                  </a:cubicBezTo>
                  <a:cubicBezTo>
                    <a:pt x="0" y="4"/>
                    <a:pt x="1" y="3"/>
                    <a:pt x="1" y="3"/>
                  </a:cubicBezTo>
                  <a:cubicBezTo>
                    <a:pt x="2" y="2"/>
                    <a:pt x="4" y="1"/>
                    <a:pt x="6" y="0"/>
                  </a:cubicBezTo>
                  <a:cubicBezTo>
                    <a:pt x="6" y="0"/>
                    <a:pt x="6" y="0"/>
                    <a:pt x="6" y="0"/>
                  </a:cubicBezTo>
                  <a:cubicBezTo>
                    <a:pt x="7" y="1"/>
                    <a:pt x="6" y="1"/>
                    <a:pt x="6" y="1"/>
                  </a:cubicBezTo>
                  <a:cubicBezTo>
                    <a:pt x="4" y="2"/>
                    <a:pt x="3" y="3"/>
                    <a:pt x="1" y="4"/>
                  </a:cubicBezTo>
                  <a:cubicBezTo>
                    <a:pt x="1" y="4"/>
                    <a:pt x="1" y="4"/>
                    <a:pt x="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17" name="Freeform 262"/>
            <p:cNvSpPr>
              <a:spLocks/>
            </p:cNvSpPr>
            <p:nvPr/>
          </p:nvSpPr>
          <p:spPr bwMode="auto">
            <a:xfrm>
              <a:off x="5218" y="2946"/>
              <a:ext cx="12" cy="7"/>
            </a:xfrm>
            <a:custGeom>
              <a:avLst/>
              <a:gdLst>
                <a:gd name="T0" fmla="*/ 1 w 5"/>
                <a:gd name="T1" fmla="*/ 3 h 3"/>
                <a:gd name="T2" fmla="*/ 0 w 5"/>
                <a:gd name="T3" fmla="*/ 3 h 3"/>
                <a:gd name="T4" fmla="*/ 1 w 5"/>
                <a:gd name="T5" fmla="*/ 2 h 3"/>
                <a:gd name="T6" fmla="*/ 4 w 5"/>
                <a:gd name="T7" fmla="*/ 0 h 3"/>
                <a:gd name="T8" fmla="*/ 4 w 5"/>
                <a:gd name="T9" fmla="*/ 1 h 3"/>
                <a:gd name="T10" fmla="*/ 4 w 5"/>
                <a:gd name="T11" fmla="*/ 1 h 3"/>
                <a:gd name="T12" fmla="*/ 1 w 5"/>
                <a:gd name="T13" fmla="*/ 3 h 3"/>
                <a:gd name="T14" fmla="*/ 1 w 5"/>
                <a:gd name="T15" fmla="*/ 3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3">
                  <a:moveTo>
                    <a:pt x="1" y="3"/>
                  </a:moveTo>
                  <a:cubicBezTo>
                    <a:pt x="1" y="3"/>
                    <a:pt x="0" y="3"/>
                    <a:pt x="0" y="3"/>
                  </a:cubicBezTo>
                  <a:cubicBezTo>
                    <a:pt x="0" y="3"/>
                    <a:pt x="0" y="3"/>
                    <a:pt x="1" y="2"/>
                  </a:cubicBezTo>
                  <a:cubicBezTo>
                    <a:pt x="4" y="0"/>
                    <a:pt x="4" y="0"/>
                    <a:pt x="4" y="0"/>
                  </a:cubicBezTo>
                  <a:cubicBezTo>
                    <a:pt x="4" y="0"/>
                    <a:pt x="4" y="0"/>
                    <a:pt x="4" y="1"/>
                  </a:cubicBezTo>
                  <a:cubicBezTo>
                    <a:pt x="5" y="1"/>
                    <a:pt x="4" y="1"/>
                    <a:pt x="4" y="1"/>
                  </a:cubicBezTo>
                  <a:cubicBezTo>
                    <a:pt x="1" y="3"/>
                    <a:pt x="1" y="3"/>
                    <a:pt x="1" y="3"/>
                  </a:cubicBezTo>
                  <a:cubicBezTo>
                    <a:pt x="1" y="3"/>
                    <a:pt x="1" y="3"/>
                    <a:pt x="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18" name="Freeform 263"/>
            <p:cNvSpPr>
              <a:spLocks/>
            </p:cNvSpPr>
            <p:nvPr/>
          </p:nvSpPr>
          <p:spPr bwMode="auto">
            <a:xfrm>
              <a:off x="5235" y="2918"/>
              <a:ext cx="15" cy="15"/>
            </a:xfrm>
            <a:custGeom>
              <a:avLst/>
              <a:gdLst>
                <a:gd name="T0" fmla="*/ 0 w 6"/>
                <a:gd name="T1" fmla="*/ 6 h 6"/>
                <a:gd name="T2" fmla="*/ 0 w 6"/>
                <a:gd name="T3" fmla="*/ 6 h 6"/>
                <a:gd name="T4" fmla="*/ 0 w 6"/>
                <a:gd name="T5" fmla="*/ 5 h 6"/>
                <a:gd name="T6" fmla="*/ 4 w 6"/>
                <a:gd name="T7" fmla="*/ 1 h 6"/>
                <a:gd name="T8" fmla="*/ 5 w 6"/>
                <a:gd name="T9" fmla="*/ 1 h 6"/>
                <a:gd name="T10" fmla="*/ 6 w 6"/>
                <a:gd name="T11" fmla="*/ 1 h 6"/>
                <a:gd name="T12" fmla="*/ 6 w 6"/>
                <a:gd name="T13" fmla="*/ 1 h 6"/>
                <a:gd name="T14" fmla="*/ 5 w 6"/>
                <a:gd name="T15" fmla="*/ 2 h 6"/>
                <a:gd name="T16" fmla="*/ 1 w 6"/>
                <a:gd name="T17" fmla="*/ 6 h 6"/>
                <a:gd name="T18" fmla="*/ 0 w 6"/>
                <a:gd name="T19"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6">
                  <a:moveTo>
                    <a:pt x="0" y="6"/>
                  </a:moveTo>
                  <a:cubicBezTo>
                    <a:pt x="0" y="6"/>
                    <a:pt x="0" y="6"/>
                    <a:pt x="0" y="6"/>
                  </a:cubicBezTo>
                  <a:cubicBezTo>
                    <a:pt x="0" y="5"/>
                    <a:pt x="0" y="5"/>
                    <a:pt x="0" y="5"/>
                  </a:cubicBezTo>
                  <a:cubicBezTo>
                    <a:pt x="2" y="4"/>
                    <a:pt x="3" y="3"/>
                    <a:pt x="4" y="1"/>
                  </a:cubicBezTo>
                  <a:cubicBezTo>
                    <a:pt x="5" y="1"/>
                    <a:pt x="5" y="1"/>
                    <a:pt x="5" y="1"/>
                  </a:cubicBezTo>
                  <a:cubicBezTo>
                    <a:pt x="5" y="0"/>
                    <a:pt x="6" y="0"/>
                    <a:pt x="6" y="1"/>
                  </a:cubicBezTo>
                  <a:cubicBezTo>
                    <a:pt x="6" y="1"/>
                    <a:pt x="6" y="1"/>
                    <a:pt x="6" y="1"/>
                  </a:cubicBezTo>
                  <a:cubicBezTo>
                    <a:pt x="5" y="2"/>
                    <a:pt x="5" y="2"/>
                    <a:pt x="5" y="2"/>
                  </a:cubicBezTo>
                  <a:cubicBezTo>
                    <a:pt x="4" y="4"/>
                    <a:pt x="3" y="5"/>
                    <a:pt x="1" y="6"/>
                  </a:cubicBezTo>
                  <a:cubicBezTo>
                    <a:pt x="1" y="6"/>
                    <a:pt x="0" y="6"/>
                    <a:pt x="0"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19" name="Freeform 264"/>
            <p:cNvSpPr>
              <a:spLocks/>
            </p:cNvSpPr>
            <p:nvPr/>
          </p:nvSpPr>
          <p:spPr bwMode="auto">
            <a:xfrm>
              <a:off x="5235" y="2930"/>
              <a:ext cx="15" cy="13"/>
            </a:xfrm>
            <a:custGeom>
              <a:avLst/>
              <a:gdLst>
                <a:gd name="T0" fmla="*/ 0 w 6"/>
                <a:gd name="T1" fmla="*/ 5 h 5"/>
                <a:gd name="T2" fmla="*/ 0 w 6"/>
                <a:gd name="T3" fmla="*/ 4 h 5"/>
                <a:gd name="T4" fmla="*/ 0 w 6"/>
                <a:gd name="T5" fmla="*/ 4 h 5"/>
                <a:gd name="T6" fmla="*/ 1 w 6"/>
                <a:gd name="T7" fmla="*/ 3 h 5"/>
                <a:gd name="T8" fmla="*/ 5 w 6"/>
                <a:gd name="T9" fmla="*/ 0 h 5"/>
                <a:gd name="T10" fmla="*/ 5 w 6"/>
                <a:gd name="T11" fmla="*/ 0 h 5"/>
                <a:gd name="T12" fmla="*/ 5 w 6"/>
                <a:gd name="T13" fmla="*/ 1 h 5"/>
                <a:gd name="T14" fmla="*/ 1 w 6"/>
                <a:gd name="T15" fmla="*/ 4 h 5"/>
                <a:gd name="T16" fmla="*/ 1 w 6"/>
                <a:gd name="T17" fmla="*/ 4 h 5"/>
                <a:gd name="T18" fmla="*/ 0 w 6"/>
                <a:gd name="T19"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5">
                  <a:moveTo>
                    <a:pt x="0" y="5"/>
                  </a:moveTo>
                  <a:cubicBezTo>
                    <a:pt x="0" y="5"/>
                    <a:pt x="0" y="4"/>
                    <a:pt x="0" y="4"/>
                  </a:cubicBezTo>
                  <a:cubicBezTo>
                    <a:pt x="0" y="4"/>
                    <a:pt x="0" y="4"/>
                    <a:pt x="0" y="4"/>
                  </a:cubicBezTo>
                  <a:cubicBezTo>
                    <a:pt x="1" y="3"/>
                    <a:pt x="1" y="3"/>
                    <a:pt x="1" y="3"/>
                  </a:cubicBezTo>
                  <a:cubicBezTo>
                    <a:pt x="2" y="2"/>
                    <a:pt x="3" y="2"/>
                    <a:pt x="5" y="0"/>
                  </a:cubicBezTo>
                  <a:cubicBezTo>
                    <a:pt x="5" y="0"/>
                    <a:pt x="5" y="0"/>
                    <a:pt x="5" y="0"/>
                  </a:cubicBezTo>
                  <a:cubicBezTo>
                    <a:pt x="6" y="0"/>
                    <a:pt x="6" y="1"/>
                    <a:pt x="5" y="1"/>
                  </a:cubicBezTo>
                  <a:cubicBezTo>
                    <a:pt x="3" y="2"/>
                    <a:pt x="3" y="3"/>
                    <a:pt x="1" y="4"/>
                  </a:cubicBezTo>
                  <a:cubicBezTo>
                    <a:pt x="1" y="4"/>
                    <a:pt x="1" y="4"/>
                    <a:pt x="1" y="4"/>
                  </a:cubicBezTo>
                  <a:cubicBezTo>
                    <a:pt x="1" y="5"/>
                    <a:pt x="0" y="5"/>
                    <a:pt x="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20" name="Freeform 265"/>
            <p:cNvSpPr>
              <a:spLocks/>
            </p:cNvSpPr>
            <p:nvPr/>
          </p:nvSpPr>
          <p:spPr bwMode="auto">
            <a:xfrm>
              <a:off x="5235" y="2941"/>
              <a:ext cx="15" cy="10"/>
            </a:xfrm>
            <a:custGeom>
              <a:avLst/>
              <a:gdLst>
                <a:gd name="T0" fmla="*/ 0 w 6"/>
                <a:gd name="T1" fmla="*/ 4 h 4"/>
                <a:gd name="T2" fmla="*/ 0 w 6"/>
                <a:gd name="T3" fmla="*/ 3 h 4"/>
                <a:gd name="T4" fmla="*/ 0 w 6"/>
                <a:gd name="T5" fmla="*/ 3 h 4"/>
                <a:gd name="T6" fmla="*/ 2 w 6"/>
                <a:gd name="T7" fmla="*/ 1 h 4"/>
                <a:gd name="T8" fmla="*/ 5 w 6"/>
                <a:gd name="T9" fmla="*/ 0 h 4"/>
                <a:gd name="T10" fmla="*/ 5 w 6"/>
                <a:gd name="T11" fmla="*/ 0 h 4"/>
                <a:gd name="T12" fmla="*/ 5 w 6"/>
                <a:gd name="T13" fmla="*/ 1 h 4"/>
                <a:gd name="T14" fmla="*/ 3 w 6"/>
                <a:gd name="T15" fmla="*/ 2 h 4"/>
                <a:gd name="T16" fmla="*/ 1 w 6"/>
                <a:gd name="T17" fmla="*/ 4 h 4"/>
                <a:gd name="T18" fmla="*/ 0 w 6"/>
                <a:gd name="T19"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
                  <a:moveTo>
                    <a:pt x="0" y="4"/>
                  </a:moveTo>
                  <a:cubicBezTo>
                    <a:pt x="0" y="4"/>
                    <a:pt x="0" y="4"/>
                    <a:pt x="0" y="3"/>
                  </a:cubicBezTo>
                  <a:cubicBezTo>
                    <a:pt x="0" y="3"/>
                    <a:pt x="0" y="3"/>
                    <a:pt x="0" y="3"/>
                  </a:cubicBezTo>
                  <a:cubicBezTo>
                    <a:pt x="1" y="2"/>
                    <a:pt x="2" y="2"/>
                    <a:pt x="2" y="1"/>
                  </a:cubicBezTo>
                  <a:cubicBezTo>
                    <a:pt x="3" y="1"/>
                    <a:pt x="4" y="0"/>
                    <a:pt x="5" y="0"/>
                  </a:cubicBezTo>
                  <a:cubicBezTo>
                    <a:pt x="5" y="0"/>
                    <a:pt x="5" y="0"/>
                    <a:pt x="5" y="0"/>
                  </a:cubicBezTo>
                  <a:cubicBezTo>
                    <a:pt x="6" y="0"/>
                    <a:pt x="6" y="0"/>
                    <a:pt x="5" y="1"/>
                  </a:cubicBezTo>
                  <a:cubicBezTo>
                    <a:pt x="4" y="1"/>
                    <a:pt x="4" y="2"/>
                    <a:pt x="3" y="2"/>
                  </a:cubicBezTo>
                  <a:cubicBezTo>
                    <a:pt x="2" y="3"/>
                    <a:pt x="1" y="3"/>
                    <a:pt x="1" y="4"/>
                  </a:cubicBezTo>
                  <a:cubicBezTo>
                    <a:pt x="0" y="4"/>
                    <a:pt x="0" y="4"/>
                    <a:pt x="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21" name="Freeform 266"/>
            <p:cNvSpPr>
              <a:spLocks/>
            </p:cNvSpPr>
            <p:nvPr/>
          </p:nvSpPr>
          <p:spPr bwMode="auto">
            <a:xfrm>
              <a:off x="5152" y="2953"/>
              <a:ext cx="113" cy="3"/>
            </a:xfrm>
            <a:custGeom>
              <a:avLst/>
              <a:gdLst>
                <a:gd name="T0" fmla="*/ 44 w 45"/>
                <a:gd name="T1" fmla="*/ 1 h 1"/>
                <a:gd name="T2" fmla="*/ 0 w 45"/>
                <a:gd name="T3" fmla="*/ 1 h 1"/>
                <a:gd name="T4" fmla="*/ 0 w 45"/>
                <a:gd name="T5" fmla="*/ 0 h 1"/>
                <a:gd name="T6" fmla="*/ 0 w 45"/>
                <a:gd name="T7" fmla="*/ 0 h 1"/>
                <a:gd name="T8" fmla="*/ 44 w 45"/>
                <a:gd name="T9" fmla="*/ 0 h 1"/>
                <a:gd name="T10" fmla="*/ 45 w 45"/>
                <a:gd name="T11" fmla="*/ 0 h 1"/>
                <a:gd name="T12" fmla="*/ 44 w 45"/>
                <a:gd name="T13" fmla="*/ 1 h 1"/>
              </a:gdLst>
              <a:ahLst/>
              <a:cxnLst>
                <a:cxn ang="0">
                  <a:pos x="T0" y="T1"/>
                </a:cxn>
                <a:cxn ang="0">
                  <a:pos x="T2" y="T3"/>
                </a:cxn>
                <a:cxn ang="0">
                  <a:pos x="T4" y="T5"/>
                </a:cxn>
                <a:cxn ang="0">
                  <a:pos x="T6" y="T7"/>
                </a:cxn>
                <a:cxn ang="0">
                  <a:pos x="T8" y="T9"/>
                </a:cxn>
                <a:cxn ang="0">
                  <a:pos x="T10" y="T11"/>
                </a:cxn>
                <a:cxn ang="0">
                  <a:pos x="T12" y="T13"/>
                </a:cxn>
              </a:cxnLst>
              <a:rect l="0" t="0" r="r" b="b"/>
              <a:pathLst>
                <a:path w="45" h="1">
                  <a:moveTo>
                    <a:pt x="44" y="1"/>
                  </a:moveTo>
                  <a:cubicBezTo>
                    <a:pt x="0" y="1"/>
                    <a:pt x="0" y="1"/>
                    <a:pt x="0" y="1"/>
                  </a:cubicBezTo>
                  <a:cubicBezTo>
                    <a:pt x="0" y="1"/>
                    <a:pt x="0" y="1"/>
                    <a:pt x="0" y="0"/>
                  </a:cubicBezTo>
                  <a:cubicBezTo>
                    <a:pt x="0" y="0"/>
                    <a:pt x="0" y="0"/>
                    <a:pt x="0" y="0"/>
                  </a:cubicBezTo>
                  <a:cubicBezTo>
                    <a:pt x="44" y="0"/>
                    <a:pt x="44" y="0"/>
                    <a:pt x="44" y="0"/>
                  </a:cubicBezTo>
                  <a:cubicBezTo>
                    <a:pt x="44" y="0"/>
                    <a:pt x="45" y="0"/>
                    <a:pt x="45" y="0"/>
                  </a:cubicBezTo>
                  <a:cubicBezTo>
                    <a:pt x="45" y="1"/>
                    <a:pt x="44" y="1"/>
                    <a:pt x="44"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22" name="Freeform 267"/>
            <p:cNvSpPr>
              <a:spLocks/>
            </p:cNvSpPr>
            <p:nvPr/>
          </p:nvSpPr>
          <p:spPr bwMode="auto">
            <a:xfrm>
              <a:off x="5160" y="2874"/>
              <a:ext cx="3" cy="92"/>
            </a:xfrm>
            <a:custGeom>
              <a:avLst/>
              <a:gdLst>
                <a:gd name="T0" fmla="*/ 0 w 1"/>
                <a:gd name="T1" fmla="*/ 36 h 36"/>
                <a:gd name="T2" fmla="*/ 0 w 1"/>
                <a:gd name="T3" fmla="*/ 35 h 36"/>
                <a:gd name="T4" fmla="*/ 0 w 1"/>
                <a:gd name="T5" fmla="*/ 0 h 36"/>
                <a:gd name="T6" fmla="*/ 0 w 1"/>
                <a:gd name="T7" fmla="*/ 0 h 36"/>
                <a:gd name="T8" fmla="*/ 1 w 1"/>
                <a:gd name="T9" fmla="*/ 0 h 36"/>
                <a:gd name="T10" fmla="*/ 1 w 1"/>
                <a:gd name="T11" fmla="*/ 35 h 36"/>
                <a:gd name="T12" fmla="*/ 0 w 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1" h="36">
                  <a:moveTo>
                    <a:pt x="0" y="36"/>
                  </a:moveTo>
                  <a:cubicBezTo>
                    <a:pt x="0" y="36"/>
                    <a:pt x="0" y="36"/>
                    <a:pt x="0" y="35"/>
                  </a:cubicBezTo>
                  <a:cubicBezTo>
                    <a:pt x="0" y="0"/>
                    <a:pt x="0" y="0"/>
                    <a:pt x="0" y="0"/>
                  </a:cubicBezTo>
                  <a:cubicBezTo>
                    <a:pt x="0" y="0"/>
                    <a:pt x="0" y="0"/>
                    <a:pt x="0" y="0"/>
                  </a:cubicBezTo>
                  <a:cubicBezTo>
                    <a:pt x="1" y="0"/>
                    <a:pt x="1" y="0"/>
                    <a:pt x="1" y="0"/>
                  </a:cubicBezTo>
                  <a:cubicBezTo>
                    <a:pt x="1" y="35"/>
                    <a:pt x="1" y="35"/>
                    <a:pt x="1" y="35"/>
                  </a:cubicBezTo>
                  <a:cubicBezTo>
                    <a:pt x="1" y="36"/>
                    <a:pt x="1" y="36"/>
                    <a:pt x="0"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23" name="Freeform 268"/>
            <p:cNvSpPr>
              <a:spLocks noEditPoints="1"/>
            </p:cNvSpPr>
            <p:nvPr/>
          </p:nvSpPr>
          <p:spPr bwMode="auto">
            <a:xfrm>
              <a:off x="5168" y="2877"/>
              <a:ext cx="95" cy="58"/>
            </a:xfrm>
            <a:custGeom>
              <a:avLst/>
              <a:gdLst>
                <a:gd name="T0" fmla="*/ 1 w 38"/>
                <a:gd name="T1" fmla="*/ 23 h 23"/>
                <a:gd name="T2" fmla="*/ 1 w 38"/>
                <a:gd name="T3" fmla="*/ 23 h 23"/>
                <a:gd name="T4" fmla="*/ 0 w 38"/>
                <a:gd name="T5" fmla="*/ 23 h 23"/>
                <a:gd name="T6" fmla="*/ 0 w 38"/>
                <a:gd name="T7" fmla="*/ 22 h 23"/>
                <a:gd name="T8" fmla="*/ 0 w 38"/>
                <a:gd name="T9" fmla="*/ 20 h 23"/>
                <a:gd name="T10" fmla="*/ 0 w 38"/>
                <a:gd name="T11" fmla="*/ 20 h 23"/>
                <a:gd name="T12" fmla="*/ 9 w 38"/>
                <a:gd name="T13" fmla="*/ 10 h 23"/>
                <a:gd name="T14" fmla="*/ 13 w 38"/>
                <a:gd name="T15" fmla="*/ 10 h 23"/>
                <a:gd name="T16" fmla="*/ 19 w 38"/>
                <a:gd name="T17" fmla="*/ 13 h 23"/>
                <a:gd name="T18" fmla="*/ 22 w 38"/>
                <a:gd name="T19" fmla="*/ 14 h 23"/>
                <a:gd name="T20" fmla="*/ 31 w 38"/>
                <a:gd name="T21" fmla="*/ 4 h 23"/>
                <a:gd name="T22" fmla="*/ 29 w 38"/>
                <a:gd name="T23" fmla="*/ 4 h 23"/>
                <a:gd name="T24" fmla="*/ 28 w 38"/>
                <a:gd name="T25" fmla="*/ 4 h 23"/>
                <a:gd name="T26" fmla="*/ 27 w 38"/>
                <a:gd name="T27" fmla="*/ 3 h 23"/>
                <a:gd name="T28" fmla="*/ 27 w 38"/>
                <a:gd name="T29" fmla="*/ 2 h 23"/>
                <a:gd name="T30" fmla="*/ 27 w 38"/>
                <a:gd name="T31" fmla="*/ 2 h 23"/>
                <a:gd name="T32" fmla="*/ 38 w 38"/>
                <a:gd name="T33" fmla="*/ 0 h 23"/>
                <a:gd name="T34" fmla="*/ 38 w 38"/>
                <a:gd name="T35" fmla="*/ 0 h 23"/>
                <a:gd name="T36" fmla="*/ 38 w 38"/>
                <a:gd name="T37" fmla="*/ 0 h 23"/>
                <a:gd name="T38" fmla="*/ 37 w 38"/>
                <a:gd name="T39" fmla="*/ 10 h 23"/>
                <a:gd name="T40" fmla="*/ 36 w 38"/>
                <a:gd name="T41" fmla="*/ 11 h 23"/>
                <a:gd name="T42" fmla="*/ 36 w 38"/>
                <a:gd name="T43" fmla="*/ 11 h 23"/>
                <a:gd name="T44" fmla="*/ 34 w 38"/>
                <a:gd name="T45" fmla="*/ 9 h 23"/>
                <a:gd name="T46" fmla="*/ 34 w 38"/>
                <a:gd name="T47" fmla="*/ 9 h 23"/>
                <a:gd name="T48" fmla="*/ 34 w 38"/>
                <a:gd name="T49" fmla="*/ 6 h 23"/>
                <a:gd name="T50" fmla="*/ 25 w 38"/>
                <a:gd name="T51" fmla="*/ 17 h 23"/>
                <a:gd name="T52" fmla="*/ 23 w 38"/>
                <a:gd name="T53" fmla="*/ 18 h 23"/>
                <a:gd name="T54" fmla="*/ 20 w 38"/>
                <a:gd name="T55" fmla="*/ 18 h 23"/>
                <a:gd name="T56" fmla="*/ 11 w 38"/>
                <a:gd name="T57" fmla="*/ 13 h 23"/>
                <a:gd name="T58" fmla="*/ 1 w 38"/>
                <a:gd name="T59" fmla="*/ 23 h 23"/>
                <a:gd name="T60" fmla="*/ 1 w 38"/>
                <a:gd name="T61" fmla="*/ 23 h 23"/>
                <a:gd name="T62" fmla="*/ 1 w 38"/>
                <a:gd name="T63" fmla="*/ 20 h 23"/>
                <a:gd name="T64" fmla="*/ 1 w 38"/>
                <a:gd name="T65" fmla="*/ 21 h 23"/>
                <a:gd name="T66" fmla="*/ 1 w 38"/>
                <a:gd name="T67" fmla="*/ 22 h 23"/>
                <a:gd name="T68" fmla="*/ 11 w 38"/>
                <a:gd name="T69" fmla="*/ 12 h 23"/>
                <a:gd name="T70" fmla="*/ 11 w 38"/>
                <a:gd name="T71" fmla="*/ 12 h 23"/>
                <a:gd name="T72" fmla="*/ 21 w 38"/>
                <a:gd name="T73" fmla="*/ 17 h 23"/>
                <a:gd name="T74" fmla="*/ 23 w 38"/>
                <a:gd name="T75" fmla="*/ 17 h 23"/>
                <a:gd name="T76" fmla="*/ 24 w 38"/>
                <a:gd name="T77" fmla="*/ 16 h 23"/>
                <a:gd name="T78" fmla="*/ 34 w 38"/>
                <a:gd name="T79" fmla="*/ 5 h 23"/>
                <a:gd name="T80" fmla="*/ 35 w 38"/>
                <a:gd name="T81" fmla="*/ 4 h 23"/>
                <a:gd name="T82" fmla="*/ 35 w 38"/>
                <a:gd name="T83" fmla="*/ 5 h 23"/>
                <a:gd name="T84" fmla="*/ 35 w 38"/>
                <a:gd name="T85" fmla="*/ 9 h 23"/>
                <a:gd name="T86" fmla="*/ 36 w 38"/>
                <a:gd name="T87" fmla="*/ 9 h 23"/>
                <a:gd name="T88" fmla="*/ 37 w 38"/>
                <a:gd name="T89" fmla="*/ 1 h 23"/>
                <a:gd name="T90" fmla="*/ 28 w 38"/>
                <a:gd name="T91" fmla="*/ 3 h 23"/>
                <a:gd name="T92" fmla="*/ 29 w 38"/>
                <a:gd name="T93" fmla="*/ 3 h 23"/>
                <a:gd name="T94" fmla="*/ 33 w 38"/>
                <a:gd name="T95" fmla="*/ 3 h 23"/>
                <a:gd name="T96" fmla="*/ 33 w 38"/>
                <a:gd name="T97" fmla="*/ 4 h 23"/>
                <a:gd name="T98" fmla="*/ 33 w 38"/>
                <a:gd name="T99" fmla="*/ 4 h 23"/>
                <a:gd name="T100" fmla="*/ 23 w 38"/>
                <a:gd name="T101" fmla="*/ 15 h 23"/>
                <a:gd name="T102" fmla="*/ 22 w 38"/>
                <a:gd name="T103" fmla="*/ 16 h 23"/>
                <a:gd name="T104" fmla="*/ 18 w 38"/>
                <a:gd name="T105" fmla="*/ 14 h 23"/>
                <a:gd name="T106" fmla="*/ 12 w 38"/>
                <a:gd name="T107" fmla="*/ 10 h 23"/>
                <a:gd name="T108" fmla="*/ 10 w 38"/>
                <a:gd name="T109" fmla="*/ 11 h 23"/>
                <a:gd name="T110" fmla="*/ 1 w 38"/>
                <a:gd name="T111" fmla="*/ 2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8" h="23">
                  <a:moveTo>
                    <a:pt x="1" y="23"/>
                  </a:moveTo>
                  <a:cubicBezTo>
                    <a:pt x="1" y="23"/>
                    <a:pt x="1" y="23"/>
                    <a:pt x="1" y="23"/>
                  </a:cubicBezTo>
                  <a:cubicBezTo>
                    <a:pt x="0" y="23"/>
                    <a:pt x="0" y="23"/>
                    <a:pt x="0" y="23"/>
                  </a:cubicBezTo>
                  <a:cubicBezTo>
                    <a:pt x="0" y="22"/>
                    <a:pt x="0" y="22"/>
                    <a:pt x="0" y="22"/>
                  </a:cubicBezTo>
                  <a:cubicBezTo>
                    <a:pt x="0" y="21"/>
                    <a:pt x="0" y="21"/>
                    <a:pt x="0" y="20"/>
                  </a:cubicBezTo>
                  <a:cubicBezTo>
                    <a:pt x="0" y="20"/>
                    <a:pt x="0" y="20"/>
                    <a:pt x="0" y="20"/>
                  </a:cubicBezTo>
                  <a:cubicBezTo>
                    <a:pt x="9" y="10"/>
                    <a:pt x="9" y="10"/>
                    <a:pt x="9" y="10"/>
                  </a:cubicBezTo>
                  <a:cubicBezTo>
                    <a:pt x="10" y="9"/>
                    <a:pt x="12" y="9"/>
                    <a:pt x="13" y="10"/>
                  </a:cubicBezTo>
                  <a:cubicBezTo>
                    <a:pt x="14" y="11"/>
                    <a:pt x="17" y="12"/>
                    <a:pt x="19" y="13"/>
                  </a:cubicBezTo>
                  <a:cubicBezTo>
                    <a:pt x="20" y="13"/>
                    <a:pt x="22" y="14"/>
                    <a:pt x="22" y="14"/>
                  </a:cubicBezTo>
                  <a:cubicBezTo>
                    <a:pt x="25" y="11"/>
                    <a:pt x="30" y="6"/>
                    <a:pt x="31" y="4"/>
                  </a:cubicBezTo>
                  <a:cubicBezTo>
                    <a:pt x="29" y="4"/>
                    <a:pt x="29" y="4"/>
                    <a:pt x="29" y="4"/>
                  </a:cubicBezTo>
                  <a:cubicBezTo>
                    <a:pt x="29" y="4"/>
                    <a:pt x="28" y="4"/>
                    <a:pt x="28" y="4"/>
                  </a:cubicBezTo>
                  <a:cubicBezTo>
                    <a:pt x="28" y="4"/>
                    <a:pt x="27" y="3"/>
                    <a:pt x="27" y="3"/>
                  </a:cubicBezTo>
                  <a:cubicBezTo>
                    <a:pt x="27" y="3"/>
                    <a:pt x="26" y="2"/>
                    <a:pt x="27" y="2"/>
                  </a:cubicBezTo>
                  <a:cubicBezTo>
                    <a:pt x="27" y="2"/>
                    <a:pt x="27" y="2"/>
                    <a:pt x="27" y="2"/>
                  </a:cubicBezTo>
                  <a:cubicBezTo>
                    <a:pt x="31" y="1"/>
                    <a:pt x="38" y="0"/>
                    <a:pt x="38" y="0"/>
                  </a:cubicBezTo>
                  <a:cubicBezTo>
                    <a:pt x="38" y="0"/>
                    <a:pt x="38" y="0"/>
                    <a:pt x="38" y="0"/>
                  </a:cubicBezTo>
                  <a:cubicBezTo>
                    <a:pt x="38" y="0"/>
                    <a:pt x="38" y="0"/>
                    <a:pt x="38" y="0"/>
                  </a:cubicBezTo>
                  <a:cubicBezTo>
                    <a:pt x="38" y="1"/>
                    <a:pt x="37" y="8"/>
                    <a:pt x="37" y="10"/>
                  </a:cubicBezTo>
                  <a:cubicBezTo>
                    <a:pt x="37" y="10"/>
                    <a:pt x="36" y="10"/>
                    <a:pt x="36" y="11"/>
                  </a:cubicBezTo>
                  <a:cubicBezTo>
                    <a:pt x="36" y="11"/>
                    <a:pt x="36" y="11"/>
                    <a:pt x="36" y="11"/>
                  </a:cubicBezTo>
                  <a:cubicBezTo>
                    <a:pt x="35" y="10"/>
                    <a:pt x="34" y="9"/>
                    <a:pt x="34" y="9"/>
                  </a:cubicBezTo>
                  <a:cubicBezTo>
                    <a:pt x="34" y="9"/>
                    <a:pt x="34" y="9"/>
                    <a:pt x="34" y="9"/>
                  </a:cubicBezTo>
                  <a:cubicBezTo>
                    <a:pt x="34" y="6"/>
                    <a:pt x="34" y="6"/>
                    <a:pt x="34" y="6"/>
                  </a:cubicBezTo>
                  <a:cubicBezTo>
                    <a:pt x="32" y="9"/>
                    <a:pt x="28" y="14"/>
                    <a:pt x="25" y="17"/>
                  </a:cubicBezTo>
                  <a:cubicBezTo>
                    <a:pt x="24" y="18"/>
                    <a:pt x="24" y="18"/>
                    <a:pt x="23" y="18"/>
                  </a:cubicBezTo>
                  <a:cubicBezTo>
                    <a:pt x="22" y="19"/>
                    <a:pt x="21" y="18"/>
                    <a:pt x="20" y="18"/>
                  </a:cubicBezTo>
                  <a:cubicBezTo>
                    <a:pt x="11" y="13"/>
                    <a:pt x="11" y="13"/>
                    <a:pt x="11" y="13"/>
                  </a:cubicBezTo>
                  <a:cubicBezTo>
                    <a:pt x="1" y="23"/>
                    <a:pt x="1" y="23"/>
                    <a:pt x="1" y="23"/>
                  </a:cubicBezTo>
                  <a:cubicBezTo>
                    <a:pt x="1" y="23"/>
                    <a:pt x="1" y="23"/>
                    <a:pt x="1" y="23"/>
                  </a:cubicBezTo>
                  <a:close/>
                  <a:moveTo>
                    <a:pt x="1" y="20"/>
                  </a:moveTo>
                  <a:cubicBezTo>
                    <a:pt x="1" y="21"/>
                    <a:pt x="1" y="21"/>
                    <a:pt x="1" y="21"/>
                  </a:cubicBezTo>
                  <a:cubicBezTo>
                    <a:pt x="1" y="21"/>
                    <a:pt x="1" y="22"/>
                    <a:pt x="1" y="22"/>
                  </a:cubicBezTo>
                  <a:cubicBezTo>
                    <a:pt x="11" y="12"/>
                    <a:pt x="11" y="12"/>
                    <a:pt x="11" y="12"/>
                  </a:cubicBezTo>
                  <a:cubicBezTo>
                    <a:pt x="11" y="12"/>
                    <a:pt x="11" y="12"/>
                    <a:pt x="11" y="12"/>
                  </a:cubicBezTo>
                  <a:cubicBezTo>
                    <a:pt x="21" y="17"/>
                    <a:pt x="21" y="17"/>
                    <a:pt x="21" y="17"/>
                  </a:cubicBezTo>
                  <a:cubicBezTo>
                    <a:pt x="22" y="17"/>
                    <a:pt x="22" y="18"/>
                    <a:pt x="23" y="17"/>
                  </a:cubicBezTo>
                  <a:cubicBezTo>
                    <a:pt x="23" y="17"/>
                    <a:pt x="24" y="17"/>
                    <a:pt x="24" y="16"/>
                  </a:cubicBezTo>
                  <a:cubicBezTo>
                    <a:pt x="28" y="12"/>
                    <a:pt x="34" y="5"/>
                    <a:pt x="34" y="5"/>
                  </a:cubicBezTo>
                  <a:cubicBezTo>
                    <a:pt x="34" y="4"/>
                    <a:pt x="35" y="4"/>
                    <a:pt x="35" y="4"/>
                  </a:cubicBezTo>
                  <a:cubicBezTo>
                    <a:pt x="35" y="4"/>
                    <a:pt x="35" y="5"/>
                    <a:pt x="35" y="5"/>
                  </a:cubicBezTo>
                  <a:cubicBezTo>
                    <a:pt x="35" y="9"/>
                    <a:pt x="35" y="9"/>
                    <a:pt x="35" y="9"/>
                  </a:cubicBezTo>
                  <a:cubicBezTo>
                    <a:pt x="35" y="9"/>
                    <a:pt x="35" y="9"/>
                    <a:pt x="36" y="9"/>
                  </a:cubicBezTo>
                  <a:cubicBezTo>
                    <a:pt x="36" y="7"/>
                    <a:pt x="37" y="3"/>
                    <a:pt x="37" y="1"/>
                  </a:cubicBezTo>
                  <a:cubicBezTo>
                    <a:pt x="35" y="1"/>
                    <a:pt x="31" y="2"/>
                    <a:pt x="28" y="3"/>
                  </a:cubicBezTo>
                  <a:cubicBezTo>
                    <a:pt x="28" y="3"/>
                    <a:pt x="29" y="3"/>
                    <a:pt x="29" y="3"/>
                  </a:cubicBezTo>
                  <a:cubicBezTo>
                    <a:pt x="33" y="3"/>
                    <a:pt x="33" y="3"/>
                    <a:pt x="33" y="3"/>
                  </a:cubicBezTo>
                  <a:cubicBezTo>
                    <a:pt x="33" y="3"/>
                    <a:pt x="33" y="3"/>
                    <a:pt x="33" y="4"/>
                  </a:cubicBezTo>
                  <a:cubicBezTo>
                    <a:pt x="33" y="4"/>
                    <a:pt x="33" y="4"/>
                    <a:pt x="33" y="4"/>
                  </a:cubicBezTo>
                  <a:cubicBezTo>
                    <a:pt x="33" y="4"/>
                    <a:pt x="27" y="11"/>
                    <a:pt x="23" y="15"/>
                  </a:cubicBezTo>
                  <a:cubicBezTo>
                    <a:pt x="23" y="16"/>
                    <a:pt x="23" y="16"/>
                    <a:pt x="22" y="16"/>
                  </a:cubicBezTo>
                  <a:cubicBezTo>
                    <a:pt x="22" y="15"/>
                    <a:pt x="20" y="14"/>
                    <a:pt x="18" y="14"/>
                  </a:cubicBezTo>
                  <a:cubicBezTo>
                    <a:pt x="16" y="13"/>
                    <a:pt x="14" y="11"/>
                    <a:pt x="12" y="10"/>
                  </a:cubicBezTo>
                  <a:cubicBezTo>
                    <a:pt x="12" y="10"/>
                    <a:pt x="10" y="10"/>
                    <a:pt x="10" y="11"/>
                  </a:cubicBezTo>
                  <a:lnTo>
                    <a:pt x="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24" name="Freeform 269"/>
            <p:cNvSpPr>
              <a:spLocks noEditPoints="1"/>
            </p:cNvSpPr>
            <p:nvPr/>
          </p:nvSpPr>
          <p:spPr bwMode="auto">
            <a:xfrm>
              <a:off x="5173" y="2925"/>
              <a:ext cx="15" cy="28"/>
            </a:xfrm>
            <a:custGeom>
              <a:avLst/>
              <a:gdLst>
                <a:gd name="T0" fmla="*/ 6 w 6"/>
                <a:gd name="T1" fmla="*/ 11 h 11"/>
                <a:gd name="T2" fmla="*/ 1 w 6"/>
                <a:gd name="T3" fmla="*/ 11 h 11"/>
                <a:gd name="T4" fmla="*/ 0 w 6"/>
                <a:gd name="T5" fmla="*/ 11 h 11"/>
                <a:gd name="T6" fmla="*/ 0 w 6"/>
                <a:gd name="T7" fmla="*/ 8 h 11"/>
                <a:gd name="T8" fmla="*/ 0 w 6"/>
                <a:gd name="T9" fmla="*/ 6 h 11"/>
                <a:gd name="T10" fmla="*/ 0 w 6"/>
                <a:gd name="T11" fmla="*/ 5 h 11"/>
                <a:gd name="T12" fmla="*/ 4 w 6"/>
                <a:gd name="T13" fmla="*/ 2 h 11"/>
                <a:gd name="T14" fmla="*/ 5 w 6"/>
                <a:gd name="T15" fmla="*/ 1 h 11"/>
                <a:gd name="T16" fmla="*/ 6 w 6"/>
                <a:gd name="T17" fmla="*/ 0 h 11"/>
                <a:gd name="T18" fmla="*/ 6 w 6"/>
                <a:gd name="T19" fmla="*/ 1 h 11"/>
                <a:gd name="T20" fmla="*/ 6 w 6"/>
                <a:gd name="T21" fmla="*/ 11 h 11"/>
                <a:gd name="T22" fmla="*/ 6 w 6"/>
                <a:gd name="T23" fmla="*/ 11 h 11"/>
                <a:gd name="T24" fmla="*/ 1 w 6"/>
                <a:gd name="T25" fmla="*/ 10 h 11"/>
                <a:gd name="T26" fmla="*/ 5 w 6"/>
                <a:gd name="T27" fmla="*/ 10 h 11"/>
                <a:gd name="T28" fmla="*/ 5 w 6"/>
                <a:gd name="T29" fmla="*/ 2 h 11"/>
                <a:gd name="T30" fmla="*/ 5 w 6"/>
                <a:gd name="T31" fmla="*/ 2 h 11"/>
                <a:gd name="T32" fmla="*/ 1 w 6"/>
                <a:gd name="T33" fmla="*/ 6 h 11"/>
                <a:gd name="T34" fmla="*/ 1 w 6"/>
                <a:gd name="T35" fmla="*/ 8 h 11"/>
                <a:gd name="T36" fmla="*/ 1 w 6"/>
                <a:gd name="T37" fmla="*/ 1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 h="11">
                  <a:moveTo>
                    <a:pt x="6" y="11"/>
                  </a:moveTo>
                  <a:cubicBezTo>
                    <a:pt x="1" y="11"/>
                    <a:pt x="1" y="11"/>
                    <a:pt x="1" y="11"/>
                  </a:cubicBezTo>
                  <a:cubicBezTo>
                    <a:pt x="0" y="11"/>
                    <a:pt x="0" y="11"/>
                    <a:pt x="0" y="11"/>
                  </a:cubicBezTo>
                  <a:cubicBezTo>
                    <a:pt x="0" y="10"/>
                    <a:pt x="0" y="9"/>
                    <a:pt x="0" y="8"/>
                  </a:cubicBezTo>
                  <a:cubicBezTo>
                    <a:pt x="0" y="8"/>
                    <a:pt x="0" y="7"/>
                    <a:pt x="0" y="6"/>
                  </a:cubicBezTo>
                  <a:cubicBezTo>
                    <a:pt x="0" y="6"/>
                    <a:pt x="0" y="6"/>
                    <a:pt x="0" y="5"/>
                  </a:cubicBezTo>
                  <a:cubicBezTo>
                    <a:pt x="2" y="4"/>
                    <a:pt x="3" y="3"/>
                    <a:pt x="4" y="2"/>
                  </a:cubicBezTo>
                  <a:cubicBezTo>
                    <a:pt x="5" y="1"/>
                    <a:pt x="5" y="1"/>
                    <a:pt x="5" y="1"/>
                  </a:cubicBezTo>
                  <a:cubicBezTo>
                    <a:pt x="5" y="0"/>
                    <a:pt x="6" y="0"/>
                    <a:pt x="6" y="0"/>
                  </a:cubicBezTo>
                  <a:cubicBezTo>
                    <a:pt x="6" y="0"/>
                    <a:pt x="6" y="1"/>
                    <a:pt x="6" y="1"/>
                  </a:cubicBezTo>
                  <a:cubicBezTo>
                    <a:pt x="6" y="5"/>
                    <a:pt x="6" y="8"/>
                    <a:pt x="6" y="11"/>
                  </a:cubicBezTo>
                  <a:cubicBezTo>
                    <a:pt x="6" y="11"/>
                    <a:pt x="6" y="11"/>
                    <a:pt x="6" y="11"/>
                  </a:cubicBezTo>
                  <a:close/>
                  <a:moveTo>
                    <a:pt x="1" y="10"/>
                  </a:moveTo>
                  <a:cubicBezTo>
                    <a:pt x="5" y="10"/>
                    <a:pt x="5" y="10"/>
                    <a:pt x="5" y="10"/>
                  </a:cubicBezTo>
                  <a:cubicBezTo>
                    <a:pt x="5" y="8"/>
                    <a:pt x="5" y="5"/>
                    <a:pt x="5" y="2"/>
                  </a:cubicBezTo>
                  <a:cubicBezTo>
                    <a:pt x="5" y="2"/>
                    <a:pt x="5" y="2"/>
                    <a:pt x="5" y="2"/>
                  </a:cubicBezTo>
                  <a:cubicBezTo>
                    <a:pt x="4" y="4"/>
                    <a:pt x="2" y="5"/>
                    <a:pt x="1" y="6"/>
                  </a:cubicBezTo>
                  <a:cubicBezTo>
                    <a:pt x="1" y="7"/>
                    <a:pt x="1" y="8"/>
                    <a:pt x="1" y="8"/>
                  </a:cubicBezTo>
                  <a:cubicBezTo>
                    <a:pt x="1" y="9"/>
                    <a:pt x="1" y="10"/>
                    <a:pt x="1"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25" name="Freeform 270"/>
            <p:cNvSpPr>
              <a:spLocks noEditPoints="1"/>
            </p:cNvSpPr>
            <p:nvPr/>
          </p:nvSpPr>
          <p:spPr bwMode="auto">
            <a:xfrm>
              <a:off x="5193" y="2918"/>
              <a:ext cx="15" cy="35"/>
            </a:xfrm>
            <a:custGeom>
              <a:avLst/>
              <a:gdLst>
                <a:gd name="T0" fmla="*/ 6 w 6"/>
                <a:gd name="T1" fmla="*/ 14 h 14"/>
                <a:gd name="T2" fmla="*/ 1 w 6"/>
                <a:gd name="T3" fmla="*/ 14 h 14"/>
                <a:gd name="T4" fmla="*/ 0 w 6"/>
                <a:gd name="T5" fmla="*/ 14 h 14"/>
                <a:gd name="T6" fmla="*/ 0 w 6"/>
                <a:gd name="T7" fmla="*/ 8 h 14"/>
                <a:gd name="T8" fmla="*/ 0 w 6"/>
                <a:gd name="T9" fmla="*/ 2 h 14"/>
                <a:gd name="T10" fmla="*/ 0 w 6"/>
                <a:gd name="T11" fmla="*/ 2 h 14"/>
                <a:gd name="T12" fmla="*/ 0 w 6"/>
                <a:gd name="T13" fmla="*/ 2 h 14"/>
                <a:gd name="T14" fmla="*/ 2 w 6"/>
                <a:gd name="T15" fmla="*/ 0 h 14"/>
                <a:gd name="T16" fmla="*/ 2 w 6"/>
                <a:gd name="T17" fmla="*/ 0 h 14"/>
                <a:gd name="T18" fmla="*/ 5 w 6"/>
                <a:gd name="T19" fmla="*/ 2 h 14"/>
                <a:gd name="T20" fmla="*/ 6 w 6"/>
                <a:gd name="T21" fmla="*/ 3 h 14"/>
                <a:gd name="T22" fmla="*/ 6 w 6"/>
                <a:gd name="T23" fmla="*/ 4 h 14"/>
                <a:gd name="T24" fmla="*/ 6 w 6"/>
                <a:gd name="T25" fmla="*/ 14 h 14"/>
                <a:gd name="T26" fmla="*/ 6 w 6"/>
                <a:gd name="T27" fmla="*/ 14 h 14"/>
                <a:gd name="T28" fmla="*/ 1 w 6"/>
                <a:gd name="T29" fmla="*/ 13 h 14"/>
                <a:gd name="T30" fmla="*/ 5 w 6"/>
                <a:gd name="T31" fmla="*/ 13 h 14"/>
                <a:gd name="T32" fmla="*/ 5 w 6"/>
                <a:gd name="T33" fmla="*/ 4 h 14"/>
                <a:gd name="T34" fmla="*/ 4 w 6"/>
                <a:gd name="T35" fmla="*/ 3 h 14"/>
                <a:gd name="T36" fmla="*/ 2 w 6"/>
                <a:gd name="T37" fmla="*/ 1 h 14"/>
                <a:gd name="T38" fmla="*/ 1 w 6"/>
                <a:gd name="T39" fmla="*/ 2 h 14"/>
                <a:gd name="T40" fmla="*/ 1 w 6"/>
                <a:gd name="T41" fmla="*/ 3 h 14"/>
                <a:gd name="T42" fmla="*/ 1 w 6"/>
                <a:gd name="T43" fmla="*/ 8 h 14"/>
                <a:gd name="T44" fmla="*/ 1 w 6"/>
                <a:gd name="T45" fmla="*/ 1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 h="14">
                  <a:moveTo>
                    <a:pt x="6" y="14"/>
                  </a:moveTo>
                  <a:cubicBezTo>
                    <a:pt x="1" y="14"/>
                    <a:pt x="1" y="14"/>
                    <a:pt x="1" y="14"/>
                  </a:cubicBezTo>
                  <a:cubicBezTo>
                    <a:pt x="1" y="14"/>
                    <a:pt x="0" y="14"/>
                    <a:pt x="0" y="14"/>
                  </a:cubicBezTo>
                  <a:cubicBezTo>
                    <a:pt x="0" y="12"/>
                    <a:pt x="0" y="10"/>
                    <a:pt x="0" y="8"/>
                  </a:cubicBezTo>
                  <a:cubicBezTo>
                    <a:pt x="0" y="7"/>
                    <a:pt x="0" y="5"/>
                    <a:pt x="0" y="2"/>
                  </a:cubicBezTo>
                  <a:cubicBezTo>
                    <a:pt x="0" y="2"/>
                    <a:pt x="0" y="2"/>
                    <a:pt x="0" y="2"/>
                  </a:cubicBezTo>
                  <a:cubicBezTo>
                    <a:pt x="0" y="2"/>
                    <a:pt x="0" y="2"/>
                    <a:pt x="0" y="2"/>
                  </a:cubicBezTo>
                  <a:cubicBezTo>
                    <a:pt x="1" y="1"/>
                    <a:pt x="1" y="0"/>
                    <a:pt x="2" y="0"/>
                  </a:cubicBezTo>
                  <a:cubicBezTo>
                    <a:pt x="2" y="0"/>
                    <a:pt x="2" y="0"/>
                    <a:pt x="2" y="0"/>
                  </a:cubicBezTo>
                  <a:cubicBezTo>
                    <a:pt x="3" y="1"/>
                    <a:pt x="4" y="1"/>
                    <a:pt x="5" y="2"/>
                  </a:cubicBezTo>
                  <a:cubicBezTo>
                    <a:pt x="5" y="2"/>
                    <a:pt x="6" y="3"/>
                    <a:pt x="6" y="3"/>
                  </a:cubicBezTo>
                  <a:cubicBezTo>
                    <a:pt x="6" y="3"/>
                    <a:pt x="6" y="3"/>
                    <a:pt x="6" y="4"/>
                  </a:cubicBezTo>
                  <a:cubicBezTo>
                    <a:pt x="6" y="7"/>
                    <a:pt x="6" y="11"/>
                    <a:pt x="6" y="14"/>
                  </a:cubicBezTo>
                  <a:cubicBezTo>
                    <a:pt x="6" y="14"/>
                    <a:pt x="6" y="14"/>
                    <a:pt x="6" y="14"/>
                  </a:cubicBezTo>
                  <a:close/>
                  <a:moveTo>
                    <a:pt x="1" y="13"/>
                  </a:moveTo>
                  <a:cubicBezTo>
                    <a:pt x="5" y="13"/>
                    <a:pt x="5" y="13"/>
                    <a:pt x="5" y="13"/>
                  </a:cubicBezTo>
                  <a:cubicBezTo>
                    <a:pt x="5" y="11"/>
                    <a:pt x="5" y="7"/>
                    <a:pt x="5" y="4"/>
                  </a:cubicBezTo>
                  <a:cubicBezTo>
                    <a:pt x="5" y="3"/>
                    <a:pt x="4" y="3"/>
                    <a:pt x="4" y="3"/>
                  </a:cubicBezTo>
                  <a:cubicBezTo>
                    <a:pt x="3" y="2"/>
                    <a:pt x="3" y="2"/>
                    <a:pt x="2" y="1"/>
                  </a:cubicBezTo>
                  <a:cubicBezTo>
                    <a:pt x="2" y="1"/>
                    <a:pt x="1" y="2"/>
                    <a:pt x="1" y="2"/>
                  </a:cubicBezTo>
                  <a:cubicBezTo>
                    <a:pt x="1" y="2"/>
                    <a:pt x="1" y="3"/>
                    <a:pt x="1" y="3"/>
                  </a:cubicBezTo>
                  <a:cubicBezTo>
                    <a:pt x="1" y="5"/>
                    <a:pt x="1" y="7"/>
                    <a:pt x="1" y="8"/>
                  </a:cubicBezTo>
                  <a:cubicBezTo>
                    <a:pt x="1" y="10"/>
                    <a:pt x="1" y="11"/>
                    <a:pt x="1"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26" name="Freeform 271"/>
            <p:cNvSpPr>
              <a:spLocks noEditPoints="1"/>
            </p:cNvSpPr>
            <p:nvPr/>
          </p:nvSpPr>
          <p:spPr bwMode="auto">
            <a:xfrm>
              <a:off x="5213" y="2928"/>
              <a:ext cx="17" cy="25"/>
            </a:xfrm>
            <a:custGeom>
              <a:avLst/>
              <a:gdLst>
                <a:gd name="T0" fmla="*/ 6 w 7"/>
                <a:gd name="T1" fmla="*/ 10 h 10"/>
                <a:gd name="T2" fmla="*/ 1 w 7"/>
                <a:gd name="T3" fmla="*/ 10 h 10"/>
                <a:gd name="T4" fmla="*/ 1 w 7"/>
                <a:gd name="T5" fmla="*/ 10 h 10"/>
                <a:gd name="T6" fmla="*/ 0 w 7"/>
                <a:gd name="T7" fmla="*/ 1 h 10"/>
                <a:gd name="T8" fmla="*/ 1 w 7"/>
                <a:gd name="T9" fmla="*/ 0 h 10"/>
                <a:gd name="T10" fmla="*/ 1 w 7"/>
                <a:gd name="T11" fmla="*/ 0 h 10"/>
                <a:gd name="T12" fmla="*/ 2 w 7"/>
                <a:gd name="T13" fmla="*/ 1 h 10"/>
                <a:gd name="T14" fmla="*/ 4 w 7"/>
                <a:gd name="T15" fmla="*/ 1 h 10"/>
                <a:gd name="T16" fmla="*/ 5 w 7"/>
                <a:gd name="T17" fmla="*/ 1 h 10"/>
                <a:gd name="T18" fmla="*/ 6 w 7"/>
                <a:gd name="T19" fmla="*/ 0 h 10"/>
                <a:gd name="T20" fmla="*/ 6 w 7"/>
                <a:gd name="T21" fmla="*/ 0 h 10"/>
                <a:gd name="T22" fmla="*/ 7 w 7"/>
                <a:gd name="T23" fmla="*/ 1 h 10"/>
                <a:gd name="T24" fmla="*/ 7 w 7"/>
                <a:gd name="T25" fmla="*/ 10 h 10"/>
                <a:gd name="T26" fmla="*/ 6 w 7"/>
                <a:gd name="T27" fmla="*/ 10 h 10"/>
                <a:gd name="T28" fmla="*/ 2 w 7"/>
                <a:gd name="T29" fmla="*/ 9 h 10"/>
                <a:gd name="T30" fmla="*/ 6 w 7"/>
                <a:gd name="T31" fmla="*/ 9 h 10"/>
                <a:gd name="T32" fmla="*/ 6 w 7"/>
                <a:gd name="T33" fmla="*/ 2 h 10"/>
                <a:gd name="T34" fmla="*/ 4 w 7"/>
                <a:gd name="T35" fmla="*/ 2 h 10"/>
                <a:gd name="T36" fmla="*/ 2 w 7"/>
                <a:gd name="T37" fmla="*/ 1 h 10"/>
                <a:gd name="T38" fmla="*/ 1 w 7"/>
                <a:gd name="T39" fmla="*/ 1 h 10"/>
                <a:gd name="T40" fmla="*/ 2 w 7"/>
                <a:gd name="T41"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 h="10">
                  <a:moveTo>
                    <a:pt x="6" y="10"/>
                  </a:moveTo>
                  <a:cubicBezTo>
                    <a:pt x="1" y="10"/>
                    <a:pt x="1" y="10"/>
                    <a:pt x="1" y="10"/>
                  </a:cubicBezTo>
                  <a:cubicBezTo>
                    <a:pt x="1" y="10"/>
                    <a:pt x="1" y="10"/>
                    <a:pt x="1" y="10"/>
                  </a:cubicBezTo>
                  <a:cubicBezTo>
                    <a:pt x="0" y="1"/>
                    <a:pt x="0" y="1"/>
                    <a:pt x="0" y="1"/>
                  </a:cubicBezTo>
                  <a:cubicBezTo>
                    <a:pt x="0" y="0"/>
                    <a:pt x="0" y="0"/>
                    <a:pt x="1" y="0"/>
                  </a:cubicBezTo>
                  <a:cubicBezTo>
                    <a:pt x="1" y="0"/>
                    <a:pt x="1" y="0"/>
                    <a:pt x="1" y="0"/>
                  </a:cubicBezTo>
                  <a:cubicBezTo>
                    <a:pt x="1" y="0"/>
                    <a:pt x="1" y="0"/>
                    <a:pt x="2" y="1"/>
                  </a:cubicBezTo>
                  <a:cubicBezTo>
                    <a:pt x="3" y="1"/>
                    <a:pt x="4" y="1"/>
                    <a:pt x="4" y="1"/>
                  </a:cubicBezTo>
                  <a:cubicBezTo>
                    <a:pt x="5" y="1"/>
                    <a:pt x="5" y="1"/>
                    <a:pt x="5" y="1"/>
                  </a:cubicBezTo>
                  <a:cubicBezTo>
                    <a:pt x="5" y="0"/>
                    <a:pt x="6" y="0"/>
                    <a:pt x="6" y="0"/>
                  </a:cubicBezTo>
                  <a:cubicBezTo>
                    <a:pt x="6" y="0"/>
                    <a:pt x="6" y="0"/>
                    <a:pt x="6" y="0"/>
                  </a:cubicBezTo>
                  <a:cubicBezTo>
                    <a:pt x="6" y="0"/>
                    <a:pt x="7" y="0"/>
                    <a:pt x="7" y="1"/>
                  </a:cubicBezTo>
                  <a:cubicBezTo>
                    <a:pt x="7" y="4"/>
                    <a:pt x="7" y="7"/>
                    <a:pt x="7" y="10"/>
                  </a:cubicBezTo>
                  <a:cubicBezTo>
                    <a:pt x="7" y="10"/>
                    <a:pt x="6" y="10"/>
                    <a:pt x="6" y="10"/>
                  </a:cubicBezTo>
                  <a:close/>
                  <a:moveTo>
                    <a:pt x="2" y="9"/>
                  </a:moveTo>
                  <a:cubicBezTo>
                    <a:pt x="6" y="9"/>
                    <a:pt x="6" y="9"/>
                    <a:pt x="6" y="9"/>
                  </a:cubicBezTo>
                  <a:cubicBezTo>
                    <a:pt x="6" y="7"/>
                    <a:pt x="6" y="5"/>
                    <a:pt x="6" y="2"/>
                  </a:cubicBezTo>
                  <a:cubicBezTo>
                    <a:pt x="5" y="2"/>
                    <a:pt x="5" y="2"/>
                    <a:pt x="4" y="2"/>
                  </a:cubicBezTo>
                  <a:cubicBezTo>
                    <a:pt x="3" y="2"/>
                    <a:pt x="3" y="2"/>
                    <a:pt x="2" y="1"/>
                  </a:cubicBezTo>
                  <a:cubicBezTo>
                    <a:pt x="2" y="1"/>
                    <a:pt x="2" y="1"/>
                    <a:pt x="1" y="1"/>
                  </a:cubicBezTo>
                  <a:lnTo>
                    <a:pt x="2"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27" name="Freeform 272"/>
            <p:cNvSpPr>
              <a:spLocks noEditPoints="1"/>
            </p:cNvSpPr>
            <p:nvPr/>
          </p:nvSpPr>
          <p:spPr bwMode="auto">
            <a:xfrm>
              <a:off x="5235" y="2910"/>
              <a:ext cx="15" cy="43"/>
            </a:xfrm>
            <a:custGeom>
              <a:avLst/>
              <a:gdLst>
                <a:gd name="T0" fmla="*/ 5 w 6"/>
                <a:gd name="T1" fmla="*/ 17 h 17"/>
                <a:gd name="T2" fmla="*/ 0 w 6"/>
                <a:gd name="T3" fmla="*/ 17 h 17"/>
                <a:gd name="T4" fmla="*/ 0 w 6"/>
                <a:gd name="T5" fmla="*/ 17 h 17"/>
                <a:gd name="T6" fmla="*/ 0 w 6"/>
                <a:gd name="T7" fmla="*/ 11 h 17"/>
                <a:gd name="T8" fmla="*/ 0 w 6"/>
                <a:gd name="T9" fmla="*/ 6 h 17"/>
                <a:gd name="T10" fmla="*/ 0 w 6"/>
                <a:gd name="T11" fmla="*/ 5 h 17"/>
                <a:gd name="T12" fmla="*/ 1 w 6"/>
                <a:gd name="T13" fmla="*/ 4 h 17"/>
                <a:gd name="T14" fmla="*/ 5 w 6"/>
                <a:gd name="T15" fmla="*/ 0 h 17"/>
                <a:gd name="T16" fmla="*/ 5 w 6"/>
                <a:gd name="T17" fmla="*/ 0 h 17"/>
                <a:gd name="T18" fmla="*/ 6 w 6"/>
                <a:gd name="T19" fmla="*/ 0 h 17"/>
                <a:gd name="T20" fmla="*/ 6 w 6"/>
                <a:gd name="T21" fmla="*/ 17 h 17"/>
                <a:gd name="T22" fmla="*/ 5 w 6"/>
                <a:gd name="T23" fmla="*/ 17 h 17"/>
                <a:gd name="T24" fmla="*/ 1 w 6"/>
                <a:gd name="T25" fmla="*/ 16 h 17"/>
                <a:gd name="T26" fmla="*/ 5 w 6"/>
                <a:gd name="T27" fmla="*/ 16 h 17"/>
                <a:gd name="T28" fmla="*/ 5 w 6"/>
                <a:gd name="T29" fmla="*/ 2 h 17"/>
                <a:gd name="T30" fmla="*/ 2 w 6"/>
                <a:gd name="T31" fmla="*/ 4 h 17"/>
                <a:gd name="T32" fmla="*/ 1 w 6"/>
                <a:gd name="T33" fmla="*/ 6 h 17"/>
                <a:gd name="T34" fmla="*/ 1 w 6"/>
                <a:gd name="T35" fmla="*/ 11 h 17"/>
                <a:gd name="T36" fmla="*/ 1 w 6"/>
                <a:gd name="T37" fmla="*/ 1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 h="17">
                  <a:moveTo>
                    <a:pt x="5" y="17"/>
                  </a:moveTo>
                  <a:cubicBezTo>
                    <a:pt x="0" y="17"/>
                    <a:pt x="0" y="17"/>
                    <a:pt x="0" y="17"/>
                  </a:cubicBezTo>
                  <a:cubicBezTo>
                    <a:pt x="0" y="17"/>
                    <a:pt x="0" y="17"/>
                    <a:pt x="0" y="17"/>
                  </a:cubicBezTo>
                  <a:cubicBezTo>
                    <a:pt x="0" y="15"/>
                    <a:pt x="0" y="13"/>
                    <a:pt x="0" y="11"/>
                  </a:cubicBezTo>
                  <a:cubicBezTo>
                    <a:pt x="0" y="10"/>
                    <a:pt x="0" y="8"/>
                    <a:pt x="0" y="6"/>
                  </a:cubicBezTo>
                  <a:cubicBezTo>
                    <a:pt x="0" y="6"/>
                    <a:pt x="0" y="5"/>
                    <a:pt x="0" y="5"/>
                  </a:cubicBezTo>
                  <a:cubicBezTo>
                    <a:pt x="0" y="5"/>
                    <a:pt x="0" y="5"/>
                    <a:pt x="1" y="4"/>
                  </a:cubicBezTo>
                  <a:cubicBezTo>
                    <a:pt x="3" y="2"/>
                    <a:pt x="4" y="1"/>
                    <a:pt x="5" y="0"/>
                  </a:cubicBezTo>
                  <a:cubicBezTo>
                    <a:pt x="5" y="0"/>
                    <a:pt x="5" y="0"/>
                    <a:pt x="5" y="0"/>
                  </a:cubicBezTo>
                  <a:cubicBezTo>
                    <a:pt x="6" y="0"/>
                    <a:pt x="6" y="0"/>
                    <a:pt x="6" y="0"/>
                  </a:cubicBezTo>
                  <a:cubicBezTo>
                    <a:pt x="6" y="6"/>
                    <a:pt x="6" y="12"/>
                    <a:pt x="6" y="17"/>
                  </a:cubicBezTo>
                  <a:cubicBezTo>
                    <a:pt x="6" y="17"/>
                    <a:pt x="6" y="17"/>
                    <a:pt x="5" y="17"/>
                  </a:cubicBezTo>
                  <a:close/>
                  <a:moveTo>
                    <a:pt x="1" y="16"/>
                  </a:moveTo>
                  <a:cubicBezTo>
                    <a:pt x="5" y="16"/>
                    <a:pt x="5" y="16"/>
                    <a:pt x="5" y="16"/>
                  </a:cubicBezTo>
                  <a:cubicBezTo>
                    <a:pt x="5" y="12"/>
                    <a:pt x="5" y="7"/>
                    <a:pt x="5" y="2"/>
                  </a:cubicBezTo>
                  <a:cubicBezTo>
                    <a:pt x="4" y="2"/>
                    <a:pt x="3" y="3"/>
                    <a:pt x="2" y="4"/>
                  </a:cubicBezTo>
                  <a:cubicBezTo>
                    <a:pt x="1" y="5"/>
                    <a:pt x="1" y="6"/>
                    <a:pt x="1" y="6"/>
                  </a:cubicBezTo>
                  <a:cubicBezTo>
                    <a:pt x="1" y="8"/>
                    <a:pt x="1" y="10"/>
                    <a:pt x="1" y="11"/>
                  </a:cubicBezTo>
                  <a:cubicBezTo>
                    <a:pt x="1" y="13"/>
                    <a:pt x="1" y="15"/>
                    <a:pt x="1"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28" name="Freeform 273"/>
            <p:cNvSpPr>
              <a:spLocks/>
            </p:cNvSpPr>
            <p:nvPr/>
          </p:nvSpPr>
          <p:spPr bwMode="auto">
            <a:xfrm>
              <a:off x="5155" y="2928"/>
              <a:ext cx="8" cy="2"/>
            </a:xfrm>
            <a:custGeom>
              <a:avLst/>
              <a:gdLst>
                <a:gd name="T0" fmla="*/ 2 w 3"/>
                <a:gd name="T1" fmla="*/ 1 h 1"/>
                <a:gd name="T2" fmla="*/ 1 w 3"/>
                <a:gd name="T3" fmla="*/ 1 h 1"/>
                <a:gd name="T4" fmla="*/ 0 w 3"/>
                <a:gd name="T5" fmla="*/ 1 h 1"/>
                <a:gd name="T6" fmla="*/ 1 w 3"/>
                <a:gd name="T7" fmla="*/ 0 h 1"/>
                <a:gd name="T8" fmla="*/ 2 w 3"/>
                <a:gd name="T9" fmla="*/ 0 h 1"/>
                <a:gd name="T10" fmla="*/ 3 w 3"/>
                <a:gd name="T11" fmla="*/ 1 h 1"/>
                <a:gd name="T12" fmla="*/ 2 w 3"/>
                <a:gd name="T13" fmla="*/ 1 h 1"/>
              </a:gdLst>
              <a:ahLst/>
              <a:cxnLst>
                <a:cxn ang="0">
                  <a:pos x="T0" y="T1"/>
                </a:cxn>
                <a:cxn ang="0">
                  <a:pos x="T2" y="T3"/>
                </a:cxn>
                <a:cxn ang="0">
                  <a:pos x="T4" y="T5"/>
                </a:cxn>
                <a:cxn ang="0">
                  <a:pos x="T6" y="T7"/>
                </a:cxn>
                <a:cxn ang="0">
                  <a:pos x="T8" y="T9"/>
                </a:cxn>
                <a:cxn ang="0">
                  <a:pos x="T10" y="T11"/>
                </a:cxn>
                <a:cxn ang="0">
                  <a:pos x="T12" y="T13"/>
                </a:cxn>
              </a:cxnLst>
              <a:rect l="0" t="0" r="r" b="b"/>
              <a:pathLst>
                <a:path w="3" h="1">
                  <a:moveTo>
                    <a:pt x="2" y="1"/>
                  </a:moveTo>
                  <a:cubicBezTo>
                    <a:pt x="1" y="1"/>
                    <a:pt x="1" y="1"/>
                    <a:pt x="1" y="1"/>
                  </a:cubicBezTo>
                  <a:cubicBezTo>
                    <a:pt x="1" y="1"/>
                    <a:pt x="0" y="1"/>
                    <a:pt x="0" y="1"/>
                  </a:cubicBezTo>
                  <a:cubicBezTo>
                    <a:pt x="0" y="1"/>
                    <a:pt x="1" y="0"/>
                    <a:pt x="1" y="0"/>
                  </a:cubicBezTo>
                  <a:cubicBezTo>
                    <a:pt x="2" y="0"/>
                    <a:pt x="2" y="0"/>
                    <a:pt x="2" y="0"/>
                  </a:cubicBezTo>
                  <a:cubicBezTo>
                    <a:pt x="3" y="0"/>
                    <a:pt x="3" y="1"/>
                    <a:pt x="3" y="1"/>
                  </a:cubicBezTo>
                  <a:cubicBezTo>
                    <a:pt x="3" y="1"/>
                    <a:pt x="3" y="1"/>
                    <a:pt x="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29" name="Freeform 274"/>
            <p:cNvSpPr>
              <a:spLocks/>
            </p:cNvSpPr>
            <p:nvPr/>
          </p:nvSpPr>
          <p:spPr bwMode="auto">
            <a:xfrm>
              <a:off x="5155" y="2941"/>
              <a:ext cx="8" cy="2"/>
            </a:xfrm>
            <a:custGeom>
              <a:avLst/>
              <a:gdLst>
                <a:gd name="T0" fmla="*/ 2 w 3"/>
                <a:gd name="T1" fmla="*/ 1 h 1"/>
                <a:gd name="T2" fmla="*/ 1 w 3"/>
                <a:gd name="T3" fmla="*/ 1 h 1"/>
                <a:gd name="T4" fmla="*/ 0 w 3"/>
                <a:gd name="T5" fmla="*/ 1 h 1"/>
                <a:gd name="T6" fmla="*/ 1 w 3"/>
                <a:gd name="T7" fmla="*/ 0 h 1"/>
                <a:gd name="T8" fmla="*/ 2 w 3"/>
                <a:gd name="T9" fmla="*/ 0 h 1"/>
                <a:gd name="T10" fmla="*/ 3 w 3"/>
                <a:gd name="T11" fmla="*/ 1 h 1"/>
                <a:gd name="T12" fmla="*/ 2 w 3"/>
                <a:gd name="T13" fmla="*/ 1 h 1"/>
              </a:gdLst>
              <a:ahLst/>
              <a:cxnLst>
                <a:cxn ang="0">
                  <a:pos x="T0" y="T1"/>
                </a:cxn>
                <a:cxn ang="0">
                  <a:pos x="T2" y="T3"/>
                </a:cxn>
                <a:cxn ang="0">
                  <a:pos x="T4" y="T5"/>
                </a:cxn>
                <a:cxn ang="0">
                  <a:pos x="T6" y="T7"/>
                </a:cxn>
                <a:cxn ang="0">
                  <a:pos x="T8" y="T9"/>
                </a:cxn>
                <a:cxn ang="0">
                  <a:pos x="T10" y="T11"/>
                </a:cxn>
                <a:cxn ang="0">
                  <a:pos x="T12" y="T13"/>
                </a:cxn>
              </a:cxnLst>
              <a:rect l="0" t="0" r="r" b="b"/>
              <a:pathLst>
                <a:path w="3" h="1">
                  <a:moveTo>
                    <a:pt x="2" y="1"/>
                  </a:moveTo>
                  <a:cubicBezTo>
                    <a:pt x="1" y="1"/>
                    <a:pt x="1" y="1"/>
                    <a:pt x="1" y="1"/>
                  </a:cubicBezTo>
                  <a:cubicBezTo>
                    <a:pt x="1" y="1"/>
                    <a:pt x="0" y="1"/>
                    <a:pt x="0" y="1"/>
                  </a:cubicBezTo>
                  <a:cubicBezTo>
                    <a:pt x="0" y="0"/>
                    <a:pt x="1" y="0"/>
                    <a:pt x="1" y="0"/>
                  </a:cubicBezTo>
                  <a:cubicBezTo>
                    <a:pt x="2" y="0"/>
                    <a:pt x="2" y="0"/>
                    <a:pt x="2" y="0"/>
                  </a:cubicBezTo>
                  <a:cubicBezTo>
                    <a:pt x="3" y="0"/>
                    <a:pt x="3" y="0"/>
                    <a:pt x="3" y="1"/>
                  </a:cubicBezTo>
                  <a:cubicBezTo>
                    <a:pt x="3" y="1"/>
                    <a:pt x="3" y="1"/>
                    <a:pt x="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30" name="Freeform 275"/>
            <p:cNvSpPr>
              <a:spLocks/>
            </p:cNvSpPr>
            <p:nvPr/>
          </p:nvSpPr>
          <p:spPr bwMode="auto">
            <a:xfrm>
              <a:off x="5155" y="2905"/>
              <a:ext cx="8" cy="2"/>
            </a:xfrm>
            <a:custGeom>
              <a:avLst/>
              <a:gdLst>
                <a:gd name="T0" fmla="*/ 2 w 3"/>
                <a:gd name="T1" fmla="*/ 1 h 1"/>
                <a:gd name="T2" fmla="*/ 1 w 3"/>
                <a:gd name="T3" fmla="*/ 1 h 1"/>
                <a:gd name="T4" fmla="*/ 0 w 3"/>
                <a:gd name="T5" fmla="*/ 1 h 1"/>
                <a:gd name="T6" fmla="*/ 1 w 3"/>
                <a:gd name="T7" fmla="*/ 0 h 1"/>
                <a:gd name="T8" fmla="*/ 2 w 3"/>
                <a:gd name="T9" fmla="*/ 0 h 1"/>
                <a:gd name="T10" fmla="*/ 3 w 3"/>
                <a:gd name="T11" fmla="*/ 1 h 1"/>
                <a:gd name="T12" fmla="*/ 2 w 3"/>
                <a:gd name="T13" fmla="*/ 1 h 1"/>
              </a:gdLst>
              <a:ahLst/>
              <a:cxnLst>
                <a:cxn ang="0">
                  <a:pos x="T0" y="T1"/>
                </a:cxn>
                <a:cxn ang="0">
                  <a:pos x="T2" y="T3"/>
                </a:cxn>
                <a:cxn ang="0">
                  <a:pos x="T4" y="T5"/>
                </a:cxn>
                <a:cxn ang="0">
                  <a:pos x="T6" y="T7"/>
                </a:cxn>
                <a:cxn ang="0">
                  <a:pos x="T8" y="T9"/>
                </a:cxn>
                <a:cxn ang="0">
                  <a:pos x="T10" y="T11"/>
                </a:cxn>
                <a:cxn ang="0">
                  <a:pos x="T12" y="T13"/>
                </a:cxn>
              </a:cxnLst>
              <a:rect l="0" t="0" r="r" b="b"/>
              <a:pathLst>
                <a:path w="3" h="1">
                  <a:moveTo>
                    <a:pt x="2" y="1"/>
                  </a:moveTo>
                  <a:cubicBezTo>
                    <a:pt x="1" y="1"/>
                    <a:pt x="1" y="1"/>
                    <a:pt x="1" y="1"/>
                  </a:cubicBezTo>
                  <a:cubicBezTo>
                    <a:pt x="1" y="1"/>
                    <a:pt x="0" y="1"/>
                    <a:pt x="0" y="1"/>
                  </a:cubicBezTo>
                  <a:cubicBezTo>
                    <a:pt x="0" y="0"/>
                    <a:pt x="1" y="0"/>
                    <a:pt x="1" y="0"/>
                  </a:cubicBezTo>
                  <a:cubicBezTo>
                    <a:pt x="2" y="0"/>
                    <a:pt x="2" y="0"/>
                    <a:pt x="2" y="0"/>
                  </a:cubicBezTo>
                  <a:cubicBezTo>
                    <a:pt x="3" y="0"/>
                    <a:pt x="3" y="0"/>
                    <a:pt x="3" y="1"/>
                  </a:cubicBezTo>
                  <a:cubicBezTo>
                    <a:pt x="3" y="1"/>
                    <a:pt x="3" y="1"/>
                    <a:pt x="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31" name="Freeform 276"/>
            <p:cNvSpPr>
              <a:spLocks/>
            </p:cNvSpPr>
            <p:nvPr/>
          </p:nvSpPr>
          <p:spPr bwMode="auto">
            <a:xfrm>
              <a:off x="5155" y="2895"/>
              <a:ext cx="8" cy="2"/>
            </a:xfrm>
            <a:custGeom>
              <a:avLst/>
              <a:gdLst>
                <a:gd name="T0" fmla="*/ 2 w 3"/>
                <a:gd name="T1" fmla="*/ 1 h 1"/>
                <a:gd name="T2" fmla="*/ 1 w 3"/>
                <a:gd name="T3" fmla="*/ 1 h 1"/>
                <a:gd name="T4" fmla="*/ 0 w 3"/>
                <a:gd name="T5" fmla="*/ 0 h 1"/>
                <a:gd name="T6" fmla="*/ 1 w 3"/>
                <a:gd name="T7" fmla="*/ 0 h 1"/>
                <a:gd name="T8" fmla="*/ 2 w 3"/>
                <a:gd name="T9" fmla="*/ 0 h 1"/>
                <a:gd name="T10" fmla="*/ 3 w 3"/>
                <a:gd name="T11" fmla="*/ 0 h 1"/>
                <a:gd name="T12" fmla="*/ 2 w 3"/>
                <a:gd name="T13" fmla="*/ 1 h 1"/>
              </a:gdLst>
              <a:ahLst/>
              <a:cxnLst>
                <a:cxn ang="0">
                  <a:pos x="T0" y="T1"/>
                </a:cxn>
                <a:cxn ang="0">
                  <a:pos x="T2" y="T3"/>
                </a:cxn>
                <a:cxn ang="0">
                  <a:pos x="T4" y="T5"/>
                </a:cxn>
                <a:cxn ang="0">
                  <a:pos x="T6" y="T7"/>
                </a:cxn>
                <a:cxn ang="0">
                  <a:pos x="T8" y="T9"/>
                </a:cxn>
                <a:cxn ang="0">
                  <a:pos x="T10" y="T11"/>
                </a:cxn>
                <a:cxn ang="0">
                  <a:pos x="T12" y="T13"/>
                </a:cxn>
              </a:cxnLst>
              <a:rect l="0" t="0" r="r" b="b"/>
              <a:pathLst>
                <a:path w="3" h="1">
                  <a:moveTo>
                    <a:pt x="2" y="1"/>
                  </a:moveTo>
                  <a:cubicBezTo>
                    <a:pt x="1" y="1"/>
                    <a:pt x="1" y="1"/>
                    <a:pt x="1" y="1"/>
                  </a:cubicBezTo>
                  <a:cubicBezTo>
                    <a:pt x="1" y="1"/>
                    <a:pt x="0" y="1"/>
                    <a:pt x="0" y="0"/>
                  </a:cubicBezTo>
                  <a:cubicBezTo>
                    <a:pt x="0" y="0"/>
                    <a:pt x="1" y="0"/>
                    <a:pt x="1" y="0"/>
                  </a:cubicBezTo>
                  <a:cubicBezTo>
                    <a:pt x="2" y="0"/>
                    <a:pt x="2" y="0"/>
                    <a:pt x="2" y="0"/>
                  </a:cubicBezTo>
                  <a:cubicBezTo>
                    <a:pt x="3" y="0"/>
                    <a:pt x="3" y="0"/>
                    <a:pt x="3" y="0"/>
                  </a:cubicBezTo>
                  <a:cubicBezTo>
                    <a:pt x="3" y="1"/>
                    <a:pt x="3" y="1"/>
                    <a:pt x="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32" name="Freeform 277"/>
            <p:cNvSpPr>
              <a:spLocks/>
            </p:cNvSpPr>
            <p:nvPr/>
          </p:nvSpPr>
          <p:spPr bwMode="auto">
            <a:xfrm>
              <a:off x="5155" y="2918"/>
              <a:ext cx="8" cy="2"/>
            </a:xfrm>
            <a:custGeom>
              <a:avLst/>
              <a:gdLst>
                <a:gd name="T0" fmla="*/ 2 w 3"/>
                <a:gd name="T1" fmla="*/ 1 h 1"/>
                <a:gd name="T2" fmla="*/ 1 w 3"/>
                <a:gd name="T3" fmla="*/ 1 h 1"/>
                <a:gd name="T4" fmla="*/ 0 w 3"/>
                <a:gd name="T5" fmla="*/ 0 h 1"/>
                <a:gd name="T6" fmla="*/ 1 w 3"/>
                <a:gd name="T7" fmla="*/ 0 h 1"/>
                <a:gd name="T8" fmla="*/ 2 w 3"/>
                <a:gd name="T9" fmla="*/ 0 h 1"/>
                <a:gd name="T10" fmla="*/ 3 w 3"/>
                <a:gd name="T11" fmla="*/ 0 h 1"/>
                <a:gd name="T12" fmla="*/ 2 w 3"/>
                <a:gd name="T13" fmla="*/ 1 h 1"/>
              </a:gdLst>
              <a:ahLst/>
              <a:cxnLst>
                <a:cxn ang="0">
                  <a:pos x="T0" y="T1"/>
                </a:cxn>
                <a:cxn ang="0">
                  <a:pos x="T2" y="T3"/>
                </a:cxn>
                <a:cxn ang="0">
                  <a:pos x="T4" y="T5"/>
                </a:cxn>
                <a:cxn ang="0">
                  <a:pos x="T6" y="T7"/>
                </a:cxn>
                <a:cxn ang="0">
                  <a:pos x="T8" y="T9"/>
                </a:cxn>
                <a:cxn ang="0">
                  <a:pos x="T10" y="T11"/>
                </a:cxn>
                <a:cxn ang="0">
                  <a:pos x="T12" y="T13"/>
                </a:cxn>
              </a:cxnLst>
              <a:rect l="0" t="0" r="r" b="b"/>
              <a:pathLst>
                <a:path w="3" h="1">
                  <a:moveTo>
                    <a:pt x="2" y="1"/>
                  </a:moveTo>
                  <a:cubicBezTo>
                    <a:pt x="1" y="1"/>
                    <a:pt x="1" y="1"/>
                    <a:pt x="1" y="1"/>
                  </a:cubicBezTo>
                  <a:cubicBezTo>
                    <a:pt x="1" y="1"/>
                    <a:pt x="0" y="1"/>
                    <a:pt x="0" y="0"/>
                  </a:cubicBezTo>
                  <a:cubicBezTo>
                    <a:pt x="0" y="0"/>
                    <a:pt x="1" y="0"/>
                    <a:pt x="1" y="0"/>
                  </a:cubicBezTo>
                  <a:cubicBezTo>
                    <a:pt x="2" y="0"/>
                    <a:pt x="2" y="0"/>
                    <a:pt x="2" y="0"/>
                  </a:cubicBezTo>
                  <a:cubicBezTo>
                    <a:pt x="3" y="0"/>
                    <a:pt x="3" y="0"/>
                    <a:pt x="3" y="0"/>
                  </a:cubicBezTo>
                  <a:cubicBezTo>
                    <a:pt x="3" y="1"/>
                    <a:pt x="3" y="1"/>
                    <a:pt x="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33" name="Freeform 278"/>
            <p:cNvSpPr>
              <a:spLocks/>
            </p:cNvSpPr>
            <p:nvPr/>
          </p:nvSpPr>
          <p:spPr bwMode="auto">
            <a:xfrm>
              <a:off x="5173" y="2943"/>
              <a:ext cx="15" cy="10"/>
            </a:xfrm>
            <a:custGeom>
              <a:avLst/>
              <a:gdLst>
                <a:gd name="T0" fmla="*/ 1 w 6"/>
                <a:gd name="T1" fmla="*/ 4 h 4"/>
                <a:gd name="T2" fmla="*/ 0 w 6"/>
                <a:gd name="T3" fmla="*/ 4 h 4"/>
                <a:gd name="T4" fmla="*/ 1 w 6"/>
                <a:gd name="T5" fmla="*/ 3 h 4"/>
                <a:gd name="T6" fmla="*/ 3 w 6"/>
                <a:gd name="T7" fmla="*/ 2 h 4"/>
                <a:gd name="T8" fmla="*/ 5 w 6"/>
                <a:gd name="T9" fmla="*/ 1 h 4"/>
                <a:gd name="T10" fmla="*/ 6 w 6"/>
                <a:gd name="T11" fmla="*/ 1 h 4"/>
                <a:gd name="T12" fmla="*/ 6 w 6"/>
                <a:gd name="T13" fmla="*/ 1 h 4"/>
                <a:gd name="T14" fmla="*/ 3 w 6"/>
                <a:gd name="T15" fmla="*/ 3 h 4"/>
                <a:gd name="T16" fmla="*/ 1 w 6"/>
                <a:gd name="T17" fmla="*/ 4 h 4"/>
                <a:gd name="T18" fmla="*/ 1 w 6"/>
                <a:gd name="T19"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
                  <a:moveTo>
                    <a:pt x="1" y="4"/>
                  </a:moveTo>
                  <a:cubicBezTo>
                    <a:pt x="1" y="4"/>
                    <a:pt x="1" y="4"/>
                    <a:pt x="0" y="4"/>
                  </a:cubicBezTo>
                  <a:cubicBezTo>
                    <a:pt x="0" y="4"/>
                    <a:pt x="0" y="3"/>
                    <a:pt x="1" y="3"/>
                  </a:cubicBezTo>
                  <a:cubicBezTo>
                    <a:pt x="1" y="3"/>
                    <a:pt x="2" y="2"/>
                    <a:pt x="3" y="2"/>
                  </a:cubicBezTo>
                  <a:cubicBezTo>
                    <a:pt x="4" y="2"/>
                    <a:pt x="4" y="1"/>
                    <a:pt x="5" y="1"/>
                  </a:cubicBezTo>
                  <a:cubicBezTo>
                    <a:pt x="5" y="0"/>
                    <a:pt x="6" y="1"/>
                    <a:pt x="6" y="1"/>
                  </a:cubicBezTo>
                  <a:cubicBezTo>
                    <a:pt x="6" y="1"/>
                    <a:pt x="6" y="1"/>
                    <a:pt x="6" y="1"/>
                  </a:cubicBezTo>
                  <a:cubicBezTo>
                    <a:pt x="5" y="2"/>
                    <a:pt x="4" y="2"/>
                    <a:pt x="3" y="3"/>
                  </a:cubicBezTo>
                  <a:cubicBezTo>
                    <a:pt x="3" y="3"/>
                    <a:pt x="2" y="4"/>
                    <a:pt x="1" y="4"/>
                  </a:cubicBezTo>
                  <a:cubicBezTo>
                    <a:pt x="1" y="4"/>
                    <a:pt x="1" y="4"/>
                    <a:pt x="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34" name="Freeform 279"/>
            <p:cNvSpPr>
              <a:spLocks/>
            </p:cNvSpPr>
            <p:nvPr/>
          </p:nvSpPr>
          <p:spPr bwMode="auto">
            <a:xfrm>
              <a:off x="5173" y="2938"/>
              <a:ext cx="15" cy="8"/>
            </a:xfrm>
            <a:custGeom>
              <a:avLst/>
              <a:gdLst>
                <a:gd name="T0" fmla="*/ 1 w 6"/>
                <a:gd name="T1" fmla="*/ 3 h 3"/>
                <a:gd name="T2" fmla="*/ 0 w 6"/>
                <a:gd name="T3" fmla="*/ 3 h 3"/>
                <a:gd name="T4" fmla="*/ 1 w 6"/>
                <a:gd name="T5" fmla="*/ 2 h 3"/>
                <a:gd name="T6" fmla="*/ 3 w 6"/>
                <a:gd name="T7" fmla="*/ 1 h 3"/>
                <a:gd name="T8" fmla="*/ 5 w 6"/>
                <a:gd name="T9" fmla="*/ 0 h 3"/>
                <a:gd name="T10" fmla="*/ 6 w 6"/>
                <a:gd name="T11" fmla="*/ 0 h 3"/>
                <a:gd name="T12" fmla="*/ 6 w 6"/>
                <a:gd name="T13" fmla="*/ 1 h 3"/>
                <a:gd name="T14" fmla="*/ 1 w 6"/>
                <a:gd name="T15" fmla="*/ 3 h 3"/>
                <a:gd name="T16" fmla="*/ 1 w 6"/>
                <a:gd name="T17"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3">
                  <a:moveTo>
                    <a:pt x="1" y="3"/>
                  </a:moveTo>
                  <a:cubicBezTo>
                    <a:pt x="1" y="3"/>
                    <a:pt x="1" y="3"/>
                    <a:pt x="0" y="3"/>
                  </a:cubicBezTo>
                  <a:cubicBezTo>
                    <a:pt x="0" y="3"/>
                    <a:pt x="0" y="2"/>
                    <a:pt x="1" y="2"/>
                  </a:cubicBezTo>
                  <a:cubicBezTo>
                    <a:pt x="2" y="2"/>
                    <a:pt x="2" y="2"/>
                    <a:pt x="3" y="1"/>
                  </a:cubicBezTo>
                  <a:cubicBezTo>
                    <a:pt x="4" y="1"/>
                    <a:pt x="4" y="0"/>
                    <a:pt x="5" y="0"/>
                  </a:cubicBezTo>
                  <a:cubicBezTo>
                    <a:pt x="6" y="0"/>
                    <a:pt x="6" y="0"/>
                    <a:pt x="6" y="0"/>
                  </a:cubicBezTo>
                  <a:cubicBezTo>
                    <a:pt x="6" y="0"/>
                    <a:pt x="6" y="1"/>
                    <a:pt x="6" y="1"/>
                  </a:cubicBezTo>
                  <a:cubicBezTo>
                    <a:pt x="4" y="2"/>
                    <a:pt x="3" y="3"/>
                    <a:pt x="1" y="3"/>
                  </a:cubicBezTo>
                  <a:cubicBezTo>
                    <a:pt x="1" y="3"/>
                    <a:pt x="1" y="3"/>
                    <a:pt x="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35" name="Freeform 280"/>
            <p:cNvSpPr>
              <a:spLocks/>
            </p:cNvSpPr>
            <p:nvPr/>
          </p:nvSpPr>
          <p:spPr bwMode="auto">
            <a:xfrm>
              <a:off x="5193" y="2923"/>
              <a:ext cx="12" cy="7"/>
            </a:xfrm>
            <a:custGeom>
              <a:avLst/>
              <a:gdLst>
                <a:gd name="T0" fmla="*/ 1 w 5"/>
                <a:gd name="T1" fmla="*/ 3 h 3"/>
                <a:gd name="T2" fmla="*/ 0 w 5"/>
                <a:gd name="T3" fmla="*/ 3 h 3"/>
                <a:gd name="T4" fmla="*/ 1 w 5"/>
                <a:gd name="T5" fmla="*/ 2 h 3"/>
                <a:gd name="T6" fmla="*/ 4 w 5"/>
                <a:gd name="T7" fmla="*/ 0 h 3"/>
                <a:gd name="T8" fmla="*/ 5 w 5"/>
                <a:gd name="T9" fmla="*/ 0 h 3"/>
                <a:gd name="T10" fmla="*/ 5 w 5"/>
                <a:gd name="T11" fmla="*/ 1 h 3"/>
                <a:gd name="T12" fmla="*/ 1 w 5"/>
                <a:gd name="T13" fmla="*/ 3 h 3"/>
                <a:gd name="T14" fmla="*/ 1 w 5"/>
                <a:gd name="T15" fmla="*/ 3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3">
                  <a:moveTo>
                    <a:pt x="1" y="3"/>
                  </a:moveTo>
                  <a:cubicBezTo>
                    <a:pt x="1" y="3"/>
                    <a:pt x="0" y="3"/>
                    <a:pt x="0" y="3"/>
                  </a:cubicBezTo>
                  <a:cubicBezTo>
                    <a:pt x="0" y="3"/>
                    <a:pt x="0" y="3"/>
                    <a:pt x="1" y="2"/>
                  </a:cubicBezTo>
                  <a:cubicBezTo>
                    <a:pt x="2" y="2"/>
                    <a:pt x="3" y="1"/>
                    <a:pt x="4" y="0"/>
                  </a:cubicBezTo>
                  <a:cubicBezTo>
                    <a:pt x="5" y="0"/>
                    <a:pt x="5" y="0"/>
                    <a:pt x="5" y="0"/>
                  </a:cubicBezTo>
                  <a:cubicBezTo>
                    <a:pt x="5" y="1"/>
                    <a:pt x="5" y="1"/>
                    <a:pt x="5" y="1"/>
                  </a:cubicBezTo>
                  <a:cubicBezTo>
                    <a:pt x="3" y="2"/>
                    <a:pt x="2" y="3"/>
                    <a:pt x="1" y="3"/>
                  </a:cubicBezTo>
                  <a:cubicBezTo>
                    <a:pt x="1" y="3"/>
                    <a:pt x="1" y="3"/>
                    <a:pt x="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36" name="Freeform 281"/>
            <p:cNvSpPr>
              <a:spLocks/>
            </p:cNvSpPr>
            <p:nvPr/>
          </p:nvSpPr>
          <p:spPr bwMode="auto">
            <a:xfrm>
              <a:off x="5193" y="2930"/>
              <a:ext cx="15" cy="11"/>
            </a:xfrm>
            <a:custGeom>
              <a:avLst/>
              <a:gdLst>
                <a:gd name="T0" fmla="*/ 1 w 6"/>
                <a:gd name="T1" fmla="*/ 4 h 4"/>
                <a:gd name="T2" fmla="*/ 1 w 6"/>
                <a:gd name="T3" fmla="*/ 4 h 4"/>
                <a:gd name="T4" fmla="*/ 1 w 6"/>
                <a:gd name="T5" fmla="*/ 3 h 4"/>
                <a:gd name="T6" fmla="*/ 6 w 6"/>
                <a:gd name="T7" fmla="*/ 0 h 4"/>
                <a:gd name="T8" fmla="*/ 6 w 6"/>
                <a:gd name="T9" fmla="*/ 0 h 4"/>
                <a:gd name="T10" fmla="*/ 6 w 6"/>
                <a:gd name="T11" fmla="*/ 1 h 4"/>
                <a:gd name="T12" fmla="*/ 1 w 6"/>
                <a:gd name="T13" fmla="*/ 4 h 4"/>
                <a:gd name="T14" fmla="*/ 1 w 6"/>
                <a:gd name="T15" fmla="*/ 4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4">
                  <a:moveTo>
                    <a:pt x="1" y="4"/>
                  </a:moveTo>
                  <a:cubicBezTo>
                    <a:pt x="1" y="4"/>
                    <a:pt x="1" y="4"/>
                    <a:pt x="1" y="4"/>
                  </a:cubicBezTo>
                  <a:cubicBezTo>
                    <a:pt x="0" y="4"/>
                    <a:pt x="1" y="3"/>
                    <a:pt x="1" y="3"/>
                  </a:cubicBezTo>
                  <a:cubicBezTo>
                    <a:pt x="6" y="0"/>
                    <a:pt x="6" y="0"/>
                    <a:pt x="6" y="0"/>
                  </a:cubicBezTo>
                  <a:cubicBezTo>
                    <a:pt x="6" y="0"/>
                    <a:pt x="6" y="0"/>
                    <a:pt x="6" y="0"/>
                  </a:cubicBezTo>
                  <a:cubicBezTo>
                    <a:pt x="6" y="1"/>
                    <a:pt x="6" y="1"/>
                    <a:pt x="6" y="1"/>
                  </a:cubicBezTo>
                  <a:cubicBezTo>
                    <a:pt x="1" y="4"/>
                    <a:pt x="1" y="4"/>
                    <a:pt x="1" y="4"/>
                  </a:cubicBezTo>
                  <a:cubicBezTo>
                    <a:pt x="1" y="4"/>
                    <a:pt x="1" y="4"/>
                    <a:pt x="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37" name="Freeform 282"/>
            <p:cNvSpPr>
              <a:spLocks/>
            </p:cNvSpPr>
            <p:nvPr/>
          </p:nvSpPr>
          <p:spPr bwMode="auto">
            <a:xfrm>
              <a:off x="5193" y="2938"/>
              <a:ext cx="15" cy="10"/>
            </a:xfrm>
            <a:custGeom>
              <a:avLst/>
              <a:gdLst>
                <a:gd name="T0" fmla="*/ 1 w 6"/>
                <a:gd name="T1" fmla="*/ 4 h 4"/>
                <a:gd name="T2" fmla="*/ 0 w 6"/>
                <a:gd name="T3" fmla="*/ 4 h 4"/>
                <a:gd name="T4" fmla="*/ 1 w 6"/>
                <a:gd name="T5" fmla="*/ 3 h 4"/>
                <a:gd name="T6" fmla="*/ 3 w 6"/>
                <a:gd name="T7" fmla="*/ 2 h 4"/>
                <a:gd name="T8" fmla="*/ 6 w 6"/>
                <a:gd name="T9" fmla="*/ 0 h 4"/>
                <a:gd name="T10" fmla="*/ 6 w 6"/>
                <a:gd name="T11" fmla="*/ 1 h 4"/>
                <a:gd name="T12" fmla="*/ 6 w 6"/>
                <a:gd name="T13" fmla="*/ 1 h 4"/>
                <a:gd name="T14" fmla="*/ 4 w 6"/>
                <a:gd name="T15" fmla="*/ 3 h 4"/>
                <a:gd name="T16" fmla="*/ 1 w 6"/>
                <a:gd name="T17" fmla="*/ 4 h 4"/>
                <a:gd name="T18" fmla="*/ 1 w 6"/>
                <a:gd name="T19"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
                  <a:moveTo>
                    <a:pt x="1" y="4"/>
                  </a:moveTo>
                  <a:cubicBezTo>
                    <a:pt x="1" y="4"/>
                    <a:pt x="1" y="4"/>
                    <a:pt x="0" y="4"/>
                  </a:cubicBezTo>
                  <a:cubicBezTo>
                    <a:pt x="0" y="4"/>
                    <a:pt x="0" y="3"/>
                    <a:pt x="1" y="3"/>
                  </a:cubicBezTo>
                  <a:cubicBezTo>
                    <a:pt x="2" y="3"/>
                    <a:pt x="2" y="2"/>
                    <a:pt x="3" y="2"/>
                  </a:cubicBezTo>
                  <a:cubicBezTo>
                    <a:pt x="4" y="1"/>
                    <a:pt x="5" y="1"/>
                    <a:pt x="6" y="0"/>
                  </a:cubicBezTo>
                  <a:cubicBezTo>
                    <a:pt x="6" y="0"/>
                    <a:pt x="6" y="0"/>
                    <a:pt x="6" y="1"/>
                  </a:cubicBezTo>
                  <a:cubicBezTo>
                    <a:pt x="6" y="1"/>
                    <a:pt x="6" y="1"/>
                    <a:pt x="6" y="1"/>
                  </a:cubicBezTo>
                  <a:cubicBezTo>
                    <a:pt x="5" y="2"/>
                    <a:pt x="4" y="2"/>
                    <a:pt x="4" y="3"/>
                  </a:cubicBezTo>
                  <a:cubicBezTo>
                    <a:pt x="3" y="3"/>
                    <a:pt x="2" y="3"/>
                    <a:pt x="1" y="4"/>
                  </a:cubicBezTo>
                  <a:cubicBezTo>
                    <a:pt x="1" y="4"/>
                    <a:pt x="1" y="4"/>
                    <a:pt x="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38" name="Freeform 283"/>
            <p:cNvSpPr>
              <a:spLocks/>
            </p:cNvSpPr>
            <p:nvPr/>
          </p:nvSpPr>
          <p:spPr bwMode="auto">
            <a:xfrm>
              <a:off x="5198" y="2946"/>
              <a:ext cx="10" cy="7"/>
            </a:xfrm>
            <a:custGeom>
              <a:avLst/>
              <a:gdLst>
                <a:gd name="T0" fmla="*/ 0 w 4"/>
                <a:gd name="T1" fmla="*/ 3 h 3"/>
                <a:gd name="T2" fmla="*/ 0 w 4"/>
                <a:gd name="T3" fmla="*/ 3 h 3"/>
                <a:gd name="T4" fmla="*/ 0 w 4"/>
                <a:gd name="T5" fmla="*/ 2 h 3"/>
                <a:gd name="T6" fmla="*/ 4 w 4"/>
                <a:gd name="T7" fmla="*/ 0 h 3"/>
                <a:gd name="T8" fmla="*/ 4 w 4"/>
                <a:gd name="T9" fmla="*/ 0 h 3"/>
                <a:gd name="T10" fmla="*/ 4 w 4"/>
                <a:gd name="T11" fmla="*/ 1 h 3"/>
                <a:gd name="T12" fmla="*/ 0 w 4"/>
                <a:gd name="T13" fmla="*/ 3 h 3"/>
                <a:gd name="T14" fmla="*/ 0 w 4"/>
                <a:gd name="T15" fmla="*/ 3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3">
                  <a:moveTo>
                    <a:pt x="0" y="3"/>
                  </a:moveTo>
                  <a:cubicBezTo>
                    <a:pt x="0" y="3"/>
                    <a:pt x="0" y="3"/>
                    <a:pt x="0" y="3"/>
                  </a:cubicBezTo>
                  <a:cubicBezTo>
                    <a:pt x="0" y="3"/>
                    <a:pt x="0" y="3"/>
                    <a:pt x="0" y="2"/>
                  </a:cubicBezTo>
                  <a:cubicBezTo>
                    <a:pt x="1" y="2"/>
                    <a:pt x="3" y="1"/>
                    <a:pt x="4" y="0"/>
                  </a:cubicBezTo>
                  <a:cubicBezTo>
                    <a:pt x="4" y="0"/>
                    <a:pt x="4" y="0"/>
                    <a:pt x="4" y="0"/>
                  </a:cubicBezTo>
                  <a:cubicBezTo>
                    <a:pt x="4" y="0"/>
                    <a:pt x="4" y="1"/>
                    <a:pt x="4" y="1"/>
                  </a:cubicBezTo>
                  <a:cubicBezTo>
                    <a:pt x="3" y="2"/>
                    <a:pt x="2" y="3"/>
                    <a:pt x="0" y="3"/>
                  </a:cubicBezTo>
                  <a:cubicBezTo>
                    <a:pt x="0" y="3"/>
                    <a:pt x="0" y="3"/>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39" name="Freeform 284"/>
            <p:cNvSpPr>
              <a:spLocks/>
            </p:cNvSpPr>
            <p:nvPr/>
          </p:nvSpPr>
          <p:spPr bwMode="auto">
            <a:xfrm>
              <a:off x="5215" y="2933"/>
              <a:ext cx="13" cy="8"/>
            </a:xfrm>
            <a:custGeom>
              <a:avLst/>
              <a:gdLst>
                <a:gd name="T0" fmla="*/ 0 w 5"/>
                <a:gd name="T1" fmla="*/ 3 h 3"/>
                <a:gd name="T2" fmla="*/ 0 w 5"/>
                <a:gd name="T3" fmla="*/ 3 h 3"/>
                <a:gd name="T4" fmla="*/ 0 w 5"/>
                <a:gd name="T5" fmla="*/ 2 h 3"/>
                <a:gd name="T6" fmla="*/ 2 w 5"/>
                <a:gd name="T7" fmla="*/ 1 h 3"/>
                <a:gd name="T8" fmla="*/ 5 w 5"/>
                <a:gd name="T9" fmla="*/ 0 h 3"/>
                <a:gd name="T10" fmla="*/ 5 w 5"/>
                <a:gd name="T11" fmla="*/ 0 h 3"/>
                <a:gd name="T12" fmla="*/ 5 w 5"/>
                <a:gd name="T13" fmla="*/ 1 h 3"/>
                <a:gd name="T14" fmla="*/ 3 w 5"/>
                <a:gd name="T15" fmla="*/ 2 h 3"/>
                <a:gd name="T16" fmla="*/ 0 w 5"/>
                <a:gd name="T17" fmla="*/ 3 h 3"/>
                <a:gd name="T18" fmla="*/ 0 w 5"/>
                <a:gd name="T19"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3">
                  <a:moveTo>
                    <a:pt x="0" y="3"/>
                  </a:moveTo>
                  <a:cubicBezTo>
                    <a:pt x="0" y="3"/>
                    <a:pt x="0" y="3"/>
                    <a:pt x="0" y="3"/>
                  </a:cubicBezTo>
                  <a:cubicBezTo>
                    <a:pt x="0" y="3"/>
                    <a:pt x="0" y="2"/>
                    <a:pt x="0" y="2"/>
                  </a:cubicBezTo>
                  <a:cubicBezTo>
                    <a:pt x="1" y="2"/>
                    <a:pt x="1" y="2"/>
                    <a:pt x="2" y="1"/>
                  </a:cubicBezTo>
                  <a:cubicBezTo>
                    <a:pt x="3" y="1"/>
                    <a:pt x="4" y="1"/>
                    <a:pt x="5" y="0"/>
                  </a:cubicBezTo>
                  <a:cubicBezTo>
                    <a:pt x="5" y="0"/>
                    <a:pt x="5" y="0"/>
                    <a:pt x="5" y="0"/>
                  </a:cubicBezTo>
                  <a:cubicBezTo>
                    <a:pt x="5" y="1"/>
                    <a:pt x="5" y="1"/>
                    <a:pt x="5" y="1"/>
                  </a:cubicBezTo>
                  <a:cubicBezTo>
                    <a:pt x="4" y="1"/>
                    <a:pt x="4" y="2"/>
                    <a:pt x="3" y="2"/>
                  </a:cubicBezTo>
                  <a:cubicBezTo>
                    <a:pt x="2" y="3"/>
                    <a:pt x="1" y="3"/>
                    <a:pt x="0" y="3"/>
                  </a:cubicBezTo>
                  <a:cubicBezTo>
                    <a:pt x="0" y="3"/>
                    <a:pt x="0" y="3"/>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40" name="Freeform 285"/>
            <p:cNvSpPr>
              <a:spLocks/>
            </p:cNvSpPr>
            <p:nvPr/>
          </p:nvSpPr>
          <p:spPr bwMode="auto">
            <a:xfrm>
              <a:off x="5213" y="2941"/>
              <a:ext cx="17" cy="10"/>
            </a:xfrm>
            <a:custGeom>
              <a:avLst/>
              <a:gdLst>
                <a:gd name="T0" fmla="*/ 1 w 7"/>
                <a:gd name="T1" fmla="*/ 4 h 4"/>
                <a:gd name="T2" fmla="*/ 1 w 7"/>
                <a:gd name="T3" fmla="*/ 4 h 4"/>
                <a:gd name="T4" fmla="*/ 1 w 7"/>
                <a:gd name="T5" fmla="*/ 3 h 4"/>
                <a:gd name="T6" fmla="*/ 6 w 7"/>
                <a:gd name="T7" fmla="*/ 0 h 4"/>
                <a:gd name="T8" fmla="*/ 6 w 7"/>
                <a:gd name="T9" fmla="*/ 0 h 4"/>
                <a:gd name="T10" fmla="*/ 6 w 7"/>
                <a:gd name="T11" fmla="*/ 1 h 4"/>
                <a:gd name="T12" fmla="*/ 1 w 7"/>
                <a:gd name="T13" fmla="*/ 4 h 4"/>
                <a:gd name="T14" fmla="*/ 1 w 7"/>
                <a:gd name="T15" fmla="*/ 4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4">
                  <a:moveTo>
                    <a:pt x="1" y="4"/>
                  </a:moveTo>
                  <a:cubicBezTo>
                    <a:pt x="1" y="4"/>
                    <a:pt x="1" y="4"/>
                    <a:pt x="1" y="4"/>
                  </a:cubicBezTo>
                  <a:cubicBezTo>
                    <a:pt x="0" y="4"/>
                    <a:pt x="1" y="3"/>
                    <a:pt x="1" y="3"/>
                  </a:cubicBezTo>
                  <a:cubicBezTo>
                    <a:pt x="2" y="2"/>
                    <a:pt x="4" y="1"/>
                    <a:pt x="6" y="0"/>
                  </a:cubicBezTo>
                  <a:cubicBezTo>
                    <a:pt x="6" y="0"/>
                    <a:pt x="6" y="0"/>
                    <a:pt x="6" y="0"/>
                  </a:cubicBezTo>
                  <a:cubicBezTo>
                    <a:pt x="7" y="1"/>
                    <a:pt x="6" y="1"/>
                    <a:pt x="6" y="1"/>
                  </a:cubicBezTo>
                  <a:cubicBezTo>
                    <a:pt x="4" y="2"/>
                    <a:pt x="3" y="3"/>
                    <a:pt x="1" y="4"/>
                  </a:cubicBezTo>
                  <a:cubicBezTo>
                    <a:pt x="1" y="4"/>
                    <a:pt x="1" y="4"/>
                    <a:pt x="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41" name="Freeform 286"/>
            <p:cNvSpPr>
              <a:spLocks/>
            </p:cNvSpPr>
            <p:nvPr/>
          </p:nvSpPr>
          <p:spPr bwMode="auto">
            <a:xfrm>
              <a:off x="5218" y="2946"/>
              <a:ext cx="12" cy="7"/>
            </a:xfrm>
            <a:custGeom>
              <a:avLst/>
              <a:gdLst>
                <a:gd name="T0" fmla="*/ 1 w 5"/>
                <a:gd name="T1" fmla="*/ 3 h 3"/>
                <a:gd name="T2" fmla="*/ 0 w 5"/>
                <a:gd name="T3" fmla="*/ 3 h 3"/>
                <a:gd name="T4" fmla="*/ 1 w 5"/>
                <a:gd name="T5" fmla="*/ 2 h 3"/>
                <a:gd name="T6" fmla="*/ 4 w 5"/>
                <a:gd name="T7" fmla="*/ 0 h 3"/>
                <a:gd name="T8" fmla="*/ 4 w 5"/>
                <a:gd name="T9" fmla="*/ 1 h 3"/>
                <a:gd name="T10" fmla="*/ 4 w 5"/>
                <a:gd name="T11" fmla="*/ 1 h 3"/>
                <a:gd name="T12" fmla="*/ 1 w 5"/>
                <a:gd name="T13" fmla="*/ 3 h 3"/>
                <a:gd name="T14" fmla="*/ 1 w 5"/>
                <a:gd name="T15" fmla="*/ 3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3">
                  <a:moveTo>
                    <a:pt x="1" y="3"/>
                  </a:moveTo>
                  <a:cubicBezTo>
                    <a:pt x="1" y="3"/>
                    <a:pt x="0" y="3"/>
                    <a:pt x="0" y="3"/>
                  </a:cubicBezTo>
                  <a:cubicBezTo>
                    <a:pt x="0" y="3"/>
                    <a:pt x="0" y="3"/>
                    <a:pt x="1" y="2"/>
                  </a:cubicBezTo>
                  <a:cubicBezTo>
                    <a:pt x="4" y="0"/>
                    <a:pt x="4" y="0"/>
                    <a:pt x="4" y="0"/>
                  </a:cubicBezTo>
                  <a:cubicBezTo>
                    <a:pt x="4" y="0"/>
                    <a:pt x="4" y="0"/>
                    <a:pt x="4" y="1"/>
                  </a:cubicBezTo>
                  <a:cubicBezTo>
                    <a:pt x="5" y="1"/>
                    <a:pt x="4" y="1"/>
                    <a:pt x="4" y="1"/>
                  </a:cubicBezTo>
                  <a:cubicBezTo>
                    <a:pt x="1" y="3"/>
                    <a:pt x="1" y="3"/>
                    <a:pt x="1" y="3"/>
                  </a:cubicBezTo>
                  <a:cubicBezTo>
                    <a:pt x="1" y="3"/>
                    <a:pt x="1" y="3"/>
                    <a:pt x="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42" name="Freeform 287"/>
            <p:cNvSpPr>
              <a:spLocks/>
            </p:cNvSpPr>
            <p:nvPr/>
          </p:nvSpPr>
          <p:spPr bwMode="auto">
            <a:xfrm>
              <a:off x="5235" y="2918"/>
              <a:ext cx="15" cy="15"/>
            </a:xfrm>
            <a:custGeom>
              <a:avLst/>
              <a:gdLst>
                <a:gd name="T0" fmla="*/ 0 w 6"/>
                <a:gd name="T1" fmla="*/ 6 h 6"/>
                <a:gd name="T2" fmla="*/ 0 w 6"/>
                <a:gd name="T3" fmla="*/ 6 h 6"/>
                <a:gd name="T4" fmla="*/ 0 w 6"/>
                <a:gd name="T5" fmla="*/ 5 h 6"/>
                <a:gd name="T6" fmla="*/ 4 w 6"/>
                <a:gd name="T7" fmla="*/ 1 h 6"/>
                <a:gd name="T8" fmla="*/ 5 w 6"/>
                <a:gd name="T9" fmla="*/ 1 h 6"/>
                <a:gd name="T10" fmla="*/ 6 w 6"/>
                <a:gd name="T11" fmla="*/ 1 h 6"/>
                <a:gd name="T12" fmla="*/ 6 w 6"/>
                <a:gd name="T13" fmla="*/ 1 h 6"/>
                <a:gd name="T14" fmla="*/ 5 w 6"/>
                <a:gd name="T15" fmla="*/ 2 h 6"/>
                <a:gd name="T16" fmla="*/ 1 w 6"/>
                <a:gd name="T17" fmla="*/ 6 h 6"/>
                <a:gd name="T18" fmla="*/ 0 w 6"/>
                <a:gd name="T19"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6">
                  <a:moveTo>
                    <a:pt x="0" y="6"/>
                  </a:moveTo>
                  <a:cubicBezTo>
                    <a:pt x="0" y="6"/>
                    <a:pt x="0" y="6"/>
                    <a:pt x="0" y="6"/>
                  </a:cubicBezTo>
                  <a:cubicBezTo>
                    <a:pt x="0" y="5"/>
                    <a:pt x="0" y="5"/>
                    <a:pt x="0" y="5"/>
                  </a:cubicBezTo>
                  <a:cubicBezTo>
                    <a:pt x="2" y="4"/>
                    <a:pt x="3" y="3"/>
                    <a:pt x="4" y="1"/>
                  </a:cubicBezTo>
                  <a:cubicBezTo>
                    <a:pt x="5" y="1"/>
                    <a:pt x="5" y="1"/>
                    <a:pt x="5" y="1"/>
                  </a:cubicBezTo>
                  <a:cubicBezTo>
                    <a:pt x="5" y="0"/>
                    <a:pt x="6" y="0"/>
                    <a:pt x="6" y="1"/>
                  </a:cubicBezTo>
                  <a:cubicBezTo>
                    <a:pt x="6" y="1"/>
                    <a:pt x="6" y="1"/>
                    <a:pt x="6" y="1"/>
                  </a:cubicBezTo>
                  <a:cubicBezTo>
                    <a:pt x="5" y="2"/>
                    <a:pt x="5" y="2"/>
                    <a:pt x="5" y="2"/>
                  </a:cubicBezTo>
                  <a:cubicBezTo>
                    <a:pt x="4" y="4"/>
                    <a:pt x="3" y="5"/>
                    <a:pt x="1" y="6"/>
                  </a:cubicBezTo>
                  <a:cubicBezTo>
                    <a:pt x="1" y="6"/>
                    <a:pt x="0" y="6"/>
                    <a:pt x="0"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43" name="Freeform 288"/>
            <p:cNvSpPr>
              <a:spLocks/>
            </p:cNvSpPr>
            <p:nvPr/>
          </p:nvSpPr>
          <p:spPr bwMode="auto">
            <a:xfrm>
              <a:off x="5235" y="2930"/>
              <a:ext cx="15" cy="13"/>
            </a:xfrm>
            <a:custGeom>
              <a:avLst/>
              <a:gdLst>
                <a:gd name="T0" fmla="*/ 0 w 6"/>
                <a:gd name="T1" fmla="*/ 5 h 5"/>
                <a:gd name="T2" fmla="*/ 0 w 6"/>
                <a:gd name="T3" fmla="*/ 4 h 5"/>
                <a:gd name="T4" fmla="*/ 0 w 6"/>
                <a:gd name="T5" fmla="*/ 4 h 5"/>
                <a:gd name="T6" fmla="*/ 1 w 6"/>
                <a:gd name="T7" fmla="*/ 3 h 5"/>
                <a:gd name="T8" fmla="*/ 5 w 6"/>
                <a:gd name="T9" fmla="*/ 0 h 5"/>
                <a:gd name="T10" fmla="*/ 5 w 6"/>
                <a:gd name="T11" fmla="*/ 0 h 5"/>
                <a:gd name="T12" fmla="*/ 5 w 6"/>
                <a:gd name="T13" fmla="*/ 1 h 5"/>
                <a:gd name="T14" fmla="*/ 1 w 6"/>
                <a:gd name="T15" fmla="*/ 4 h 5"/>
                <a:gd name="T16" fmla="*/ 1 w 6"/>
                <a:gd name="T17" fmla="*/ 4 h 5"/>
                <a:gd name="T18" fmla="*/ 0 w 6"/>
                <a:gd name="T19"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5">
                  <a:moveTo>
                    <a:pt x="0" y="5"/>
                  </a:moveTo>
                  <a:cubicBezTo>
                    <a:pt x="0" y="5"/>
                    <a:pt x="0" y="4"/>
                    <a:pt x="0" y="4"/>
                  </a:cubicBezTo>
                  <a:cubicBezTo>
                    <a:pt x="0" y="4"/>
                    <a:pt x="0" y="4"/>
                    <a:pt x="0" y="4"/>
                  </a:cubicBezTo>
                  <a:cubicBezTo>
                    <a:pt x="1" y="3"/>
                    <a:pt x="1" y="3"/>
                    <a:pt x="1" y="3"/>
                  </a:cubicBezTo>
                  <a:cubicBezTo>
                    <a:pt x="2" y="2"/>
                    <a:pt x="3" y="2"/>
                    <a:pt x="5" y="0"/>
                  </a:cubicBezTo>
                  <a:cubicBezTo>
                    <a:pt x="5" y="0"/>
                    <a:pt x="5" y="0"/>
                    <a:pt x="5" y="0"/>
                  </a:cubicBezTo>
                  <a:cubicBezTo>
                    <a:pt x="6" y="0"/>
                    <a:pt x="6" y="1"/>
                    <a:pt x="5" y="1"/>
                  </a:cubicBezTo>
                  <a:cubicBezTo>
                    <a:pt x="3" y="2"/>
                    <a:pt x="3" y="3"/>
                    <a:pt x="1" y="4"/>
                  </a:cubicBezTo>
                  <a:cubicBezTo>
                    <a:pt x="1" y="4"/>
                    <a:pt x="1" y="4"/>
                    <a:pt x="1" y="4"/>
                  </a:cubicBezTo>
                  <a:cubicBezTo>
                    <a:pt x="1" y="5"/>
                    <a:pt x="0" y="5"/>
                    <a:pt x="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44" name="Freeform 289"/>
            <p:cNvSpPr>
              <a:spLocks/>
            </p:cNvSpPr>
            <p:nvPr/>
          </p:nvSpPr>
          <p:spPr bwMode="auto">
            <a:xfrm>
              <a:off x="5235" y="2941"/>
              <a:ext cx="15" cy="10"/>
            </a:xfrm>
            <a:custGeom>
              <a:avLst/>
              <a:gdLst>
                <a:gd name="T0" fmla="*/ 0 w 6"/>
                <a:gd name="T1" fmla="*/ 4 h 4"/>
                <a:gd name="T2" fmla="*/ 0 w 6"/>
                <a:gd name="T3" fmla="*/ 3 h 4"/>
                <a:gd name="T4" fmla="*/ 0 w 6"/>
                <a:gd name="T5" fmla="*/ 3 h 4"/>
                <a:gd name="T6" fmla="*/ 2 w 6"/>
                <a:gd name="T7" fmla="*/ 1 h 4"/>
                <a:gd name="T8" fmla="*/ 5 w 6"/>
                <a:gd name="T9" fmla="*/ 0 h 4"/>
                <a:gd name="T10" fmla="*/ 5 w 6"/>
                <a:gd name="T11" fmla="*/ 0 h 4"/>
                <a:gd name="T12" fmla="*/ 5 w 6"/>
                <a:gd name="T13" fmla="*/ 1 h 4"/>
                <a:gd name="T14" fmla="*/ 3 w 6"/>
                <a:gd name="T15" fmla="*/ 2 h 4"/>
                <a:gd name="T16" fmla="*/ 1 w 6"/>
                <a:gd name="T17" fmla="*/ 4 h 4"/>
                <a:gd name="T18" fmla="*/ 0 w 6"/>
                <a:gd name="T19"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
                  <a:moveTo>
                    <a:pt x="0" y="4"/>
                  </a:moveTo>
                  <a:cubicBezTo>
                    <a:pt x="0" y="4"/>
                    <a:pt x="0" y="4"/>
                    <a:pt x="0" y="3"/>
                  </a:cubicBezTo>
                  <a:cubicBezTo>
                    <a:pt x="0" y="3"/>
                    <a:pt x="0" y="3"/>
                    <a:pt x="0" y="3"/>
                  </a:cubicBezTo>
                  <a:cubicBezTo>
                    <a:pt x="1" y="2"/>
                    <a:pt x="2" y="2"/>
                    <a:pt x="2" y="1"/>
                  </a:cubicBezTo>
                  <a:cubicBezTo>
                    <a:pt x="3" y="1"/>
                    <a:pt x="4" y="0"/>
                    <a:pt x="5" y="0"/>
                  </a:cubicBezTo>
                  <a:cubicBezTo>
                    <a:pt x="5" y="0"/>
                    <a:pt x="5" y="0"/>
                    <a:pt x="5" y="0"/>
                  </a:cubicBezTo>
                  <a:cubicBezTo>
                    <a:pt x="6" y="0"/>
                    <a:pt x="6" y="0"/>
                    <a:pt x="5" y="1"/>
                  </a:cubicBezTo>
                  <a:cubicBezTo>
                    <a:pt x="4" y="1"/>
                    <a:pt x="4" y="2"/>
                    <a:pt x="3" y="2"/>
                  </a:cubicBezTo>
                  <a:cubicBezTo>
                    <a:pt x="2" y="3"/>
                    <a:pt x="1" y="3"/>
                    <a:pt x="1" y="4"/>
                  </a:cubicBezTo>
                  <a:cubicBezTo>
                    <a:pt x="0" y="4"/>
                    <a:pt x="0" y="4"/>
                    <a:pt x="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45" name="Freeform 290"/>
            <p:cNvSpPr>
              <a:spLocks/>
            </p:cNvSpPr>
            <p:nvPr/>
          </p:nvSpPr>
          <p:spPr bwMode="auto">
            <a:xfrm>
              <a:off x="5152" y="2953"/>
              <a:ext cx="113" cy="3"/>
            </a:xfrm>
            <a:custGeom>
              <a:avLst/>
              <a:gdLst>
                <a:gd name="T0" fmla="*/ 44 w 45"/>
                <a:gd name="T1" fmla="*/ 1 h 1"/>
                <a:gd name="T2" fmla="*/ 0 w 45"/>
                <a:gd name="T3" fmla="*/ 1 h 1"/>
                <a:gd name="T4" fmla="*/ 0 w 45"/>
                <a:gd name="T5" fmla="*/ 0 h 1"/>
                <a:gd name="T6" fmla="*/ 0 w 45"/>
                <a:gd name="T7" fmla="*/ 0 h 1"/>
                <a:gd name="T8" fmla="*/ 44 w 45"/>
                <a:gd name="T9" fmla="*/ 0 h 1"/>
                <a:gd name="T10" fmla="*/ 45 w 45"/>
                <a:gd name="T11" fmla="*/ 0 h 1"/>
                <a:gd name="T12" fmla="*/ 44 w 45"/>
                <a:gd name="T13" fmla="*/ 1 h 1"/>
              </a:gdLst>
              <a:ahLst/>
              <a:cxnLst>
                <a:cxn ang="0">
                  <a:pos x="T0" y="T1"/>
                </a:cxn>
                <a:cxn ang="0">
                  <a:pos x="T2" y="T3"/>
                </a:cxn>
                <a:cxn ang="0">
                  <a:pos x="T4" y="T5"/>
                </a:cxn>
                <a:cxn ang="0">
                  <a:pos x="T6" y="T7"/>
                </a:cxn>
                <a:cxn ang="0">
                  <a:pos x="T8" y="T9"/>
                </a:cxn>
                <a:cxn ang="0">
                  <a:pos x="T10" y="T11"/>
                </a:cxn>
                <a:cxn ang="0">
                  <a:pos x="T12" y="T13"/>
                </a:cxn>
              </a:cxnLst>
              <a:rect l="0" t="0" r="r" b="b"/>
              <a:pathLst>
                <a:path w="45" h="1">
                  <a:moveTo>
                    <a:pt x="44" y="1"/>
                  </a:moveTo>
                  <a:cubicBezTo>
                    <a:pt x="0" y="1"/>
                    <a:pt x="0" y="1"/>
                    <a:pt x="0" y="1"/>
                  </a:cubicBezTo>
                  <a:cubicBezTo>
                    <a:pt x="0" y="1"/>
                    <a:pt x="0" y="1"/>
                    <a:pt x="0" y="0"/>
                  </a:cubicBezTo>
                  <a:cubicBezTo>
                    <a:pt x="0" y="0"/>
                    <a:pt x="0" y="0"/>
                    <a:pt x="0" y="0"/>
                  </a:cubicBezTo>
                  <a:cubicBezTo>
                    <a:pt x="44" y="0"/>
                    <a:pt x="44" y="0"/>
                    <a:pt x="44" y="0"/>
                  </a:cubicBezTo>
                  <a:cubicBezTo>
                    <a:pt x="44" y="0"/>
                    <a:pt x="45" y="0"/>
                    <a:pt x="45" y="0"/>
                  </a:cubicBezTo>
                  <a:cubicBezTo>
                    <a:pt x="45" y="1"/>
                    <a:pt x="44" y="1"/>
                    <a:pt x="44"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46" name="Freeform 291"/>
            <p:cNvSpPr>
              <a:spLocks/>
            </p:cNvSpPr>
            <p:nvPr/>
          </p:nvSpPr>
          <p:spPr bwMode="auto">
            <a:xfrm>
              <a:off x="5160" y="2874"/>
              <a:ext cx="3" cy="92"/>
            </a:xfrm>
            <a:custGeom>
              <a:avLst/>
              <a:gdLst>
                <a:gd name="T0" fmla="*/ 0 w 1"/>
                <a:gd name="T1" fmla="*/ 36 h 36"/>
                <a:gd name="T2" fmla="*/ 0 w 1"/>
                <a:gd name="T3" fmla="*/ 35 h 36"/>
                <a:gd name="T4" fmla="*/ 0 w 1"/>
                <a:gd name="T5" fmla="*/ 0 h 36"/>
                <a:gd name="T6" fmla="*/ 0 w 1"/>
                <a:gd name="T7" fmla="*/ 0 h 36"/>
                <a:gd name="T8" fmla="*/ 1 w 1"/>
                <a:gd name="T9" fmla="*/ 0 h 36"/>
                <a:gd name="T10" fmla="*/ 1 w 1"/>
                <a:gd name="T11" fmla="*/ 35 h 36"/>
                <a:gd name="T12" fmla="*/ 0 w 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1" h="36">
                  <a:moveTo>
                    <a:pt x="0" y="36"/>
                  </a:moveTo>
                  <a:cubicBezTo>
                    <a:pt x="0" y="36"/>
                    <a:pt x="0" y="36"/>
                    <a:pt x="0" y="35"/>
                  </a:cubicBezTo>
                  <a:cubicBezTo>
                    <a:pt x="0" y="0"/>
                    <a:pt x="0" y="0"/>
                    <a:pt x="0" y="0"/>
                  </a:cubicBezTo>
                  <a:cubicBezTo>
                    <a:pt x="0" y="0"/>
                    <a:pt x="0" y="0"/>
                    <a:pt x="0" y="0"/>
                  </a:cubicBezTo>
                  <a:cubicBezTo>
                    <a:pt x="1" y="0"/>
                    <a:pt x="1" y="0"/>
                    <a:pt x="1" y="0"/>
                  </a:cubicBezTo>
                  <a:cubicBezTo>
                    <a:pt x="1" y="35"/>
                    <a:pt x="1" y="35"/>
                    <a:pt x="1" y="35"/>
                  </a:cubicBezTo>
                  <a:cubicBezTo>
                    <a:pt x="1" y="36"/>
                    <a:pt x="1" y="36"/>
                    <a:pt x="0"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nvGrpSpPr>
          <p:cNvPr id="147" name="Group 294"/>
          <p:cNvGrpSpPr>
            <a:grpSpLocks noChangeAspect="1"/>
          </p:cNvGrpSpPr>
          <p:nvPr/>
        </p:nvGrpSpPr>
        <p:grpSpPr bwMode="auto">
          <a:xfrm>
            <a:off x="5051783" y="3745999"/>
            <a:ext cx="357364" cy="311569"/>
            <a:chOff x="4997" y="3211"/>
            <a:chExt cx="117" cy="102"/>
          </a:xfrm>
          <a:solidFill>
            <a:schemeClr val="bg1"/>
          </a:solidFill>
        </p:grpSpPr>
        <p:sp>
          <p:nvSpPr>
            <p:cNvPr id="148" name="Freeform 295"/>
            <p:cNvSpPr>
              <a:spLocks/>
            </p:cNvSpPr>
            <p:nvPr/>
          </p:nvSpPr>
          <p:spPr bwMode="auto">
            <a:xfrm>
              <a:off x="4997" y="3270"/>
              <a:ext cx="5" cy="7"/>
            </a:xfrm>
            <a:custGeom>
              <a:avLst/>
              <a:gdLst>
                <a:gd name="T0" fmla="*/ 0 w 2"/>
                <a:gd name="T1" fmla="*/ 3 h 3"/>
                <a:gd name="T2" fmla="*/ 0 w 2"/>
                <a:gd name="T3" fmla="*/ 3 h 3"/>
                <a:gd name="T4" fmla="*/ 0 w 2"/>
                <a:gd name="T5" fmla="*/ 3 h 3"/>
                <a:gd name="T6" fmla="*/ 1 w 2"/>
                <a:gd name="T7" fmla="*/ 0 h 3"/>
                <a:gd name="T8" fmla="*/ 1 w 2"/>
                <a:gd name="T9" fmla="*/ 0 h 3"/>
                <a:gd name="T10" fmla="*/ 2 w 2"/>
                <a:gd name="T11" fmla="*/ 0 h 3"/>
                <a:gd name="T12" fmla="*/ 0 w 2"/>
                <a:gd name="T13" fmla="*/ 3 h 3"/>
                <a:gd name="T14" fmla="*/ 0 w 2"/>
                <a:gd name="T15" fmla="*/ 3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3">
                  <a:moveTo>
                    <a:pt x="0" y="3"/>
                  </a:moveTo>
                  <a:cubicBezTo>
                    <a:pt x="0" y="3"/>
                    <a:pt x="0" y="3"/>
                    <a:pt x="0" y="3"/>
                  </a:cubicBezTo>
                  <a:cubicBezTo>
                    <a:pt x="0" y="3"/>
                    <a:pt x="0" y="3"/>
                    <a:pt x="0" y="3"/>
                  </a:cubicBezTo>
                  <a:cubicBezTo>
                    <a:pt x="1" y="0"/>
                    <a:pt x="1" y="0"/>
                    <a:pt x="1" y="0"/>
                  </a:cubicBezTo>
                  <a:cubicBezTo>
                    <a:pt x="1" y="0"/>
                    <a:pt x="1" y="0"/>
                    <a:pt x="1" y="0"/>
                  </a:cubicBezTo>
                  <a:cubicBezTo>
                    <a:pt x="2" y="0"/>
                    <a:pt x="2" y="0"/>
                    <a:pt x="2" y="0"/>
                  </a:cubicBezTo>
                  <a:cubicBezTo>
                    <a:pt x="0" y="3"/>
                    <a:pt x="0" y="3"/>
                    <a:pt x="0" y="3"/>
                  </a:cubicBezTo>
                  <a:cubicBezTo>
                    <a:pt x="0" y="3"/>
                    <a:pt x="0" y="3"/>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49" name="Freeform 296"/>
            <p:cNvSpPr>
              <a:spLocks/>
            </p:cNvSpPr>
            <p:nvPr/>
          </p:nvSpPr>
          <p:spPr bwMode="auto">
            <a:xfrm>
              <a:off x="5027" y="3298"/>
              <a:ext cx="3" cy="7"/>
            </a:xfrm>
            <a:custGeom>
              <a:avLst/>
              <a:gdLst>
                <a:gd name="T0" fmla="*/ 0 w 1"/>
                <a:gd name="T1" fmla="*/ 3 h 3"/>
                <a:gd name="T2" fmla="*/ 0 w 1"/>
                <a:gd name="T3" fmla="*/ 3 h 3"/>
                <a:gd name="T4" fmla="*/ 0 w 1"/>
                <a:gd name="T5" fmla="*/ 3 h 3"/>
                <a:gd name="T6" fmla="*/ 1 w 1"/>
                <a:gd name="T7" fmla="*/ 1 h 3"/>
                <a:gd name="T8" fmla="*/ 1 w 1"/>
                <a:gd name="T9" fmla="*/ 0 h 3"/>
                <a:gd name="T10" fmla="*/ 1 w 1"/>
                <a:gd name="T11" fmla="*/ 1 h 3"/>
                <a:gd name="T12" fmla="*/ 0 w 1"/>
                <a:gd name="T13" fmla="*/ 3 h 3"/>
                <a:gd name="T14" fmla="*/ 0 w 1"/>
                <a:gd name="T15" fmla="*/ 3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 h="3">
                  <a:moveTo>
                    <a:pt x="0" y="3"/>
                  </a:moveTo>
                  <a:cubicBezTo>
                    <a:pt x="0" y="3"/>
                    <a:pt x="0" y="3"/>
                    <a:pt x="0" y="3"/>
                  </a:cubicBezTo>
                  <a:cubicBezTo>
                    <a:pt x="0" y="3"/>
                    <a:pt x="0" y="3"/>
                    <a:pt x="0" y="3"/>
                  </a:cubicBezTo>
                  <a:cubicBezTo>
                    <a:pt x="0" y="2"/>
                    <a:pt x="0" y="1"/>
                    <a:pt x="1" y="1"/>
                  </a:cubicBezTo>
                  <a:cubicBezTo>
                    <a:pt x="1" y="0"/>
                    <a:pt x="1" y="0"/>
                    <a:pt x="1" y="0"/>
                  </a:cubicBezTo>
                  <a:cubicBezTo>
                    <a:pt x="1" y="1"/>
                    <a:pt x="1" y="1"/>
                    <a:pt x="1" y="1"/>
                  </a:cubicBezTo>
                  <a:cubicBezTo>
                    <a:pt x="1" y="1"/>
                    <a:pt x="0" y="2"/>
                    <a:pt x="0" y="3"/>
                  </a:cubicBezTo>
                  <a:cubicBezTo>
                    <a:pt x="0" y="3"/>
                    <a:pt x="0" y="3"/>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50" name="Freeform 297"/>
            <p:cNvSpPr>
              <a:spLocks/>
            </p:cNvSpPr>
            <p:nvPr/>
          </p:nvSpPr>
          <p:spPr bwMode="auto">
            <a:xfrm>
              <a:off x="5030" y="3298"/>
              <a:ext cx="2" cy="7"/>
            </a:xfrm>
            <a:custGeom>
              <a:avLst/>
              <a:gdLst>
                <a:gd name="T0" fmla="*/ 0 w 1"/>
                <a:gd name="T1" fmla="*/ 3 h 3"/>
                <a:gd name="T2" fmla="*/ 0 w 1"/>
                <a:gd name="T3" fmla="*/ 3 h 3"/>
                <a:gd name="T4" fmla="*/ 0 w 1"/>
                <a:gd name="T5" fmla="*/ 3 h 3"/>
                <a:gd name="T6" fmla="*/ 0 w 1"/>
                <a:gd name="T7" fmla="*/ 1 h 3"/>
                <a:gd name="T8" fmla="*/ 1 w 1"/>
                <a:gd name="T9" fmla="*/ 0 h 3"/>
                <a:gd name="T10" fmla="*/ 1 w 1"/>
                <a:gd name="T11" fmla="*/ 1 h 3"/>
                <a:gd name="T12" fmla="*/ 0 w 1"/>
                <a:gd name="T13" fmla="*/ 3 h 3"/>
                <a:gd name="T14" fmla="*/ 0 w 1"/>
                <a:gd name="T15" fmla="*/ 3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 h="3">
                  <a:moveTo>
                    <a:pt x="0" y="3"/>
                  </a:moveTo>
                  <a:cubicBezTo>
                    <a:pt x="0" y="3"/>
                    <a:pt x="0" y="3"/>
                    <a:pt x="0" y="3"/>
                  </a:cubicBezTo>
                  <a:cubicBezTo>
                    <a:pt x="0" y="3"/>
                    <a:pt x="0" y="3"/>
                    <a:pt x="0" y="3"/>
                  </a:cubicBezTo>
                  <a:cubicBezTo>
                    <a:pt x="0" y="2"/>
                    <a:pt x="0" y="1"/>
                    <a:pt x="0" y="1"/>
                  </a:cubicBezTo>
                  <a:cubicBezTo>
                    <a:pt x="1" y="0"/>
                    <a:pt x="1" y="0"/>
                    <a:pt x="1" y="0"/>
                  </a:cubicBezTo>
                  <a:cubicBezTo>
                    <a:pt x="1" y="1"/>
                    <a:pt x="1" y="1"/>
                    <a:pt x="1" y="1"/>
                  </a:cubicBezTo>
                  <a:cubicBezTo>
                    <a:pt x="0" y="1"/>
                    <a:pt x="0" y="2"/>
                    <a:pt x="0" y="3"/>
                  </a:cubicBezTo>
                  <a:cubicBezTo>
                    <a:pt x="0" y="3"/>
                    <a:pt x="0" y="3"/>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51" name="Freeform 298"/>
            <p:cNvSpPr>
              <a:spLocks/>
            </p:cNvSpPr>
            <p:nvPr/>
          </p:nvSpPr>
          <p:spPr bwMode="auto">
            <a:xfrm>
              <a:off x="5032" y="3298"/>
              <a:ext cx="3" cy="7"/>
            </a:xfrm>
            <a:custGeom>
              <a:avLst/>
              <a:gdLst>
                <a:gd name="T0" fmla="*/ 0 w 1"/>
                <a:gd name="T1" fmla="*/ 3 h 3"/>
                <a:gd name="T2" fmla="*/ 0 w 1"/>
                <a:gd name="T3" fmla="*/ 3 h 3"/>
                <a:gd name="T4" fmla="*/ 0 w 1"/>
                <a:gd name="T5" fmla="*/ 3 h 3"/>
                <a:gd name="T6" fmla="*/ 0 w 1"/>
                <a:gd name="T7" fmla="*/ 3 h 3"/>
                <a:gd name="T8" fmla="*/ 1 w 1"/>
                <a:gd name="T9" fmla="*/ 1 h 3"/>
                <a:gd name="T10" fmla="*/ 1 w 1"/>
                <a:gd name="T11" fmla="*/ 0 h 3"/>
                <a:gd name="T12" fmla="*/ 1 w 1"/>
                <a:gd name="T13" fmla="*/ 1 h 3"/>
                <a:gd name="T14" fmla="*/ 0 w 1"/>
                <a:gd name="T15" fmla="*/ 3 h 3"/>
                <a:gd name="T16" fmla="*/ 0 w 1"/>
                <a:gd name="T17"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 h="3">
                  <a:moveTo>
                    <a:pt x="0" y="3"/>
                  </a:moveTo>
                  <a:cubicBezTo>
                    <a:pt x="0" y="3"/>
                    <a:pt x="0" y="3"/>
                    <a:pt x="0" y="3"/>
                  </a:cubicBezTo>
                  <a:cubicBezTo>
                    <a:pt x="0" y="3"/>
                    <a:pt x="0" y="3"/>
                    <a:pt x="0" y="3"/>
                  </a:cubicBezTo>
                  <a:cubicBezTo>
                    <a:pt x="0" y="3"/>
                    <a:pt x="0" y="3"/>
                    <a:pt x="0" y="3"/>
                  </a:cubicBezTo>
                  <a:cubicBezTo>
                    <a:pt x="0" y="2"/>
                    <a:pt x="0" y="1"/>
                    <a:pt x="1" y="1"/>
                  </a:cubicBezTo>
                  <a:cubicBezTo>
                    <a:pt x="1" y="0"/>
                    <a:pt x="1" y="0"/>
                    <a:pt x="1" y="0"/>
                  </a:cubicBezTo>
                  <a:cubicBezTo>
                    <a:pt x="1" y="0"/>
                    <a:pt x="1" y="1"/>
                    <a:pt x="1" y="1"/>
                  </a:cubicBezTo>
                  <a:cubicBezTo>
                    <a:pt x="0" y="1"/>
                    <a:pt x="0" y="2"/>
                    <a:pt x="0" y="3"/>
                  </a:cubicBezTo>
                  <a:cubicBezTo>
                    <a:pt x="0" y="3"/>
                    <a:pt x="0" y="3"/>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52" name="Freeform 299"/>
            <p:cNvSpPr>
              <a:spLocks/>
            </p:cNvSpPr>
            <p:nvPr/>
          </p:nvSpPr>
          <p:spPr bwMode="auto">
            <a:xfrm>
              <a:off x="5032" y="3300"/>
              <a:ext cx="5" cy="5"/>
            </a:xfrm>
            <a:custGeom>
              <a:avLst/>
              <a:gdLst>
                <a:gd name="T0" fmla="*/ 1 w 2"/>
                <a:gd name="T1" fmla="*/ 2 h 2"/>
                <a:gd name="T2" fmla="*/ 1 w 2"/>
                <a:gd name="T3" fmla="*/ 2 h 2"/>
                <a:gd name="T4" fmla="*/ 0 w 2"/>
                <a:gd name="T5" fmla="*/ 2 h 2"/>
                <a:gd name="T6" fmla="*/ 1 w 2"/>
                <a:gd name="T7" fmla="*/ 0 h 2"/>
                <a:gd name="T8" fmla="*/ 2 w 2"/>
                <a:gd name="T9" fmla="*/ 0 h 2"/>
                <a:gd name="T10" fmla="*/ 2 w 2"/>
                <a:gd name="T11" fmla="*/ 0 h 2"/>
                <a:gd name="T12" fmla="*/ 1 w 2"/>
                <a:gd name="T13" fmla="*/ 2 h 2"/>
                <a:gd name="T14" fmla="*/ 1 w 2"/>
                <a:gd name="T15" fmla="*/ 2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2">
                  <a:moveTo>
                    <a:pt x="1" y="2"/>
                  </a:moveTo>
                  <a:cubicBezTo>
                    <a:pt x="1" y="2"/>
                    <a:pt x="1" y="2"/>
                    <a:pt x="1" y="2"/>
                  </a:cubicBezTo>
                  <a:cubicBezTo>
                    <a:pt x="0" y="2"/>
                    <a:pt x="0" y="2"/>
                    <a:pt x="0" y="2"/>
                  </a:cubicBezTo>
                  <a:cubicBezTo>
                    <a:pt x="1" y="1"/>
                    <a:pt x="1" y="0"/>
                    <a:pt x="1" y="0"/>
                  </a:cubicBezTo>
                  <a:cubicBezTo>
                    <a:pt x="1" y="0"/>
                    <a:pt x="2" y="0"/>
                    <a:pt x="2" y="0"/>
                  </a:cubicBezTo>
                  <a:cubicBezTo>
                    <a:pt x="2" y="0"/>
                    <a:pt x="2" y="0"/>
                    <a:pt x="2" y="0"/>
                  </a:cubicBezTo>
                  <a:cubicBezTo>
                    <a:pt x="1" y="1"/>
                    <a:pt x="1" y="1"/>
                    <a:pt x="1" y="2"/>
                  </a:cubicBezTo>
                  <a:cubicBezTo>
                    <a:pt x="1" y="2"/>
                    <a:pt x="1" y="2"/>
                    <a:pt x="1"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53" name="Freeform 300"/>
            <p:cNvSpPr>
              <a:spLocks/>
            </p:cNvSpPr>
            <p:nvPr/>
          </p:nvSpPr>
          <p:spPr bwMode="auto">
            <a:xfrm>
              <a:off x="5010" y="3293"/>
              <a:ext cx="2" cy="7"/>
            </a:xfrm>
            <a:custGeom>
              <a:avLst/>
              <a:gdLst>
                <a:gd name="T0" fmla="*/ 1 w 1"/>
                <a:gd name="T1" fmla="*/ 3 h 3"/>
                <a:gd name="T2" fmla="*/ 0 w 1"/>
                <a:gd name="T3" fmla="*/ 3 h 3"/>
                <a:gd name="T4" fmla="*/ 0 w 1"/>
                <a:gd name="T5" fmla="*/ 1 h 3"/>
                <a:gd name="T6" fmla="*/ 1 w 1"/>
                <a:gd name="T7" fmla="*/ 0 h 3"/>
                <a:gd name="T8" fmla="*/ 1 w 1"/>
                <a:gd name="T9" fmla="*/ 0 h 3"/>
                <a:gd name="T10" fmla="*/ 1 w 1"/>
                <a:gd name="T11" fmla="*/ 0 h 3"/>
                <a:gd name="T12" fmla="*/ 1 w 1"/>
                <a:gd name="T13" fmla="*/ 1 h 3"/>
                <a:gd name="T14" fmla="*/ 1 w 1"/>
                <a:gd name="T15" fmla="*/ 2 h 3"/>
                <a:gd name="T16" fmla="*/ 1 w 1"/>
                <a:gd name="T17" fmla="*/ 3 h 3"/>
                <a:gd name="T18" fmla="*/ 1 w 1"/>
                <a:gd name="T19"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 h="3">
                  <a:moveTo>
                    <a:pt x="1" y="3"/>
                  </a:moveTo>
                  <a:cubicBezTo>
                    <a:pt x="0" y="3"/>
                    <a:pt x="0" y="3"/>
                    <a:pt x="0" y="3"/>
                  </a:cubicBezTo>
                  <a:cubicBezTo>
                    <a:pt x="0" y="2"/>
                    <a:pt x="0" y="2"/>
                    <a:pt x="0" y="1"/>
                  </a:cubicBezTo>
                  <a:cubicBezTo>
                    <a:pt x="1" y="1"/>
                    <a:pt x="1" y="0"/>
                    <a:pt x="1" y="0"/>
                  </a:cubicBezTo>
                  <a:cubicBezTo>
                    <a:pt x="1" y="0"/>
                    <a:pt x="1" y="0"/>
                    <a:pt x="1" y="0"/>
                  </a:cubicBezTo>
                  <a:cubicBezTo>
                    <a:pt x="1" y="0"/>
                    <a:pt x="1" y="0"/>
                    <a:pt x="1" y="0"/>
                  </a:cubicBezTo>
                  <a:cubicBezTo>
                    <a:pt x="1" y="0"/>
                    <a:pt x="1" y="1"/>
                    <a:pt x="1" y="1"/>
                  </a:cubicBezTo>
                  <a:cubicBezTo>
                    <a:pt x="1" y="2"/>
                    <a:pt x="1" y="2"/>
                    <a:pt x="1" y="2"/>
                  </a:cubicBezTo>
                  <a:cubicBezTo>
                    <a:pt x="1" y="3"/>
                    <a:pt x="1" y="3"/>
                    <a:pt x="1" y="3"/>
                  </a:cubicBezTo>
                  <a:cubicBezTo>
                    <a:pt x="1" y="3"/>
                    <a:pt x="1" y="3"/>
                    <a:pt x="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54" name="Freeform 301"/>
            <p:cNvSpPr>
              <a:spLocks/>
            </p:cNvSpPr>
            <p:nvPr/>
          </p:nvSpPr>
          <p:spPr bwMode="auto">
            <a:xfrm>
              <a:off x="5025" y="3298"/>
              <a:ext cx="2" cy="7"/>
            </a:xfrm>
            <a:custGeom>
              <a:avLst/>
              <a:gdLst>
                <a:gd name="T0" fmla="*/ 0 w 1"/>
                <a:gd name="T1" fmla="*/ 3 h 3"/>
                <a:gd name="T2" fmla="*/ 0 w 1"/>
                <a:gd name="T3" fmla="*/ 3 h 3"/>
                <a:gd name="T4" fmla="*/ 0 w 1"/>
                <a:gd name="T5" fmla="*/ 1 h 3"/>
                <a:gd name="T6" fmla="*/ 0 w 1"/>
                <a:gd name="T7" fmla="*/ 0 h 3"/>
                <a:gd name="T8" fmla="*/ 1 w 1"/>
                <a:gd name="T9" fmla="*/ 0 h 3"/>
                <a:gd name="T10" fmla="*/ 1 w 1"/>
                <a:gd name="T11" fmla="*/ 0 h 3"/>
                <a:gd name="T12" fmla="*/ 1 w 1"/>
                <a:gd name="T13" fmla="*/ 2 h 3"/>
                <a:gd name="T14" fmla="*/ 1 w 1"/>
                <a:gd name="T15" fmla="*/ 3 h 3"/>
                <a:gd name="T16" fmla="*/ 0 w 1"/>
                <a:gd name="T17"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 h="3">
                  <a:moveTo>
                    <a:pt x="0" y="3"/>
                  </a:moveTo>
                  <a:cubicBezTo>
                    <a:pt x="0" y="3"/>
                    <a:pt x="0" y="3"/>
                    <a:pt x="0" y="3"/>
                  </a:cubicBezTo>
                  <a:cubicBezTo>
                    <a:pt x="0" y="2"/>
                    <a:pt x="0" y="2"/>
                    <a:pt x="0" y="1"/>
                  </a:cubicBezTo>
                  <a:cubicBezTo>
                    <a:pt x="0" y="1"/>
                    <a:pt x="0" y="1"/>
                    <a:pt x="0" y="0"/>
                  </a:cubicBezTo>
                  <a:cubicBezTo>
                    <a:pt x="0" y="0"/>
                    <a:pt x="0" y="0"/>
                    <a:pt x="1" y="0"/>
                  </a:cubicBezTo>
                  <a:cubicBezTo>
                    <a:pt x="1" y="0"/>
                    <a:pt x="1" y="0"/>
                    <a:pt x="1" y="0"/>
                  </a:cubicBezTo>
                  <a:cubicBezTo>
                    <a:pt x="1" y="1"/>
                    <a:pt x="1" y="1"/>
                    <a:pt x="1" y="2"/>
                  </a:cubicBezTo>
                  <a:cubicBezTo>
                    <a:pt x="1" y="2"/>
                    <a:pt x="1" y="2"/>
                    <a:pt x="1" y="3"/>
                  </a:cubicBezTo>
                  <a:cubicBezTo>
                    <a:pt x="1" y="3"/>
                    <a:pt x="1" y="3"/>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55" name="Freeform 302"/>
            <p:cNvSpPr>
              <a:spLocks/>
            </p:cNvSpPr>
            <p:nvPr/>
          </p:nvSpPr>
          <p:spPr bwMode="auto">
            <a:xfrm>
              <a:off x="5055" y="3249"/>
              <a:ext cx="5" cy="6"/>
            </a:xfrm>
            <a:custGeom>
              <a:avLst/>
              <a:gdLst>
                <a:gd name="T0" fmla="*/ 1 w 2"/>
                <a:gd name="T1" fmla="*/ 2 h 2"/>
                <a:gd name="T2" fmla="*/ 0 w 2"/>
                <a:gd name="T3" fmla="*/ 2 h 2"/>
                <a:gd name="T4" fmla="*/ 0 w 2"/>
                <a:gd name="T5" fmla="*/ 1 h 2"/>
                <a:gd name="T6" fmla="*/ 1 w 2"/>
                <a:gd name="T7" fmla="*/ 1 h 2"/>
                <a:gd name="T8" fmla="*/ 1 w 2"/>
                <a:gd name="T9" fmla="*/ 1 h 2"/>
                <a:gd name="T10" fmla="*/ 2 w 2"/>
                <a:gd name="T11" fmla="*/ 1 h 2"/>
                <a:gd name="T12" fmla="*/ 2 w 2"/>
                <a:gd name="T13" fmla="*/ 1 h 2"/>
                <a:gd name="T14" fmla="*/ 1 w 2"/>
                <a:gd name="T15" fmla="*/ 1 h 2"/>
                <a:gd name="T16" fmla="*/ 1 w 2"/>
                <a:gd name="T17" fmla="*/ 2 h 2"/>
                <a:gd name="T18" fmla="*/ 1 w 2"/>
                <a:gd name="T19"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 h="2">
                  <a:moveTo>
                    <a:pt x="1" y="2"/>
                  </a:moveTo>
                  <a:cubicBezTo>
                    <a:pt x="1" y="2"/>
                    <a:pt x="0" y="2"/>
                    <a:pt x="0" y="2"/>
                  </a:cubicBezTo>
                  <a:cubicBezTo>
                    <a:pt x="0" y="2"/>
                    <a:pt x="0" y="1"/>
                    <a:pt x="0" y="1"/>
                  </a:cubicBezTo>
                  <a:cubicBezTo>
                    <a:pt x="1" y="1"/>
                    <a:pt x="1" y="1"/>
                    <a:pt x="1" y="1"/>
                  </a:cubicBezTo>
                  <a:cubicBezTo>
                    <a:pt x="1" y="1"/>
                    <a:pt x="1" y="1"/>
                    <a:pt x="1" y="1"/>
                  </a:cubicBezTo>
                  <a:cubicBezTo>
                    <a:pt x="1" y="0"/>
                    <a:pt x="1" y="1"/>
                    <a:pt x="2" y="1"/>
                  </a:cubicBezTo>
                  <a:cubicBezTo>
                    <a:pt x="2" y="1"/>
                    <a:pt x="2" y="1"/>
                    <a:pt x="2" y="1"/>
                  </a:cubicBezTo>
                  <a:cubicBezTo>
                    <a:pt x="1" y="1"/>
                    <a:pt x="1" y="1"/>
                    <a:pt x="1" y="1"/>
                  </a:cubicBezTo>
                  <a:cubicBezTo>
                    <a:pt x="1" y="1"/>
                    <a:pt x="1" y="2"/>
                    <a:pt x="1" y="2"/>
                  </a:cubicBezTo>
                  <a:cubicBezTo>
                    <a:pt x="1" y="2"/>
                    <a:pt x="1" y="2"/>
                    <a:pt x="1"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56" name="Freeform 303"/>
            <p:cNvSpPr>
              <a:spLocks/>
            </p:cNvSpPr>
            <p:nvPr/>
          </p:nvSpPr>
          <p:spPr bwMode="auto">
            <a:xfrm>
              <a:off x="5050" y="3293"/>
              <a:ext cx="3" cy="7"/>
            </a:xfrm>
            <a:custGeom>
              <a:avLst/>
              <a:gdLst>
                <a:gd name="T0" fmla="*/ 0 w 1"/>
                <a:gd name="T1" fmla="*/ 3 h 3"/>
                <a:gd name="T2" fmla="*/ 0 w 1"/>
                <a:gd name="T3" fmla="*/ 2 h 3"/>
                <a:gd name="T4" fmla="*/ 0 w 1"/>
                <a:gd name="T5" fmla="*/ 0 h 3"/>
                <a:gd name="T6" fmla="*/ 0 w 1"/>
                <a:gd name="T7" fmla="*/ 0 h 3"/>
                <a:gd name="T8" fmla="*/ 1 w 1"/>
                <a:gd name="T9" fmla="*/ 0 h 3"/>
                <a:gd name="T10" fmla="*/ 0 w 1"/>
                <a:gd name="T11" fmla="*/ 2 h 3"/>
                <a:gd name="T12" fmla="*/ 0 w 1"/>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1" h="3">
                  <a:moveTo>
                    <a:pt x="0" y="3"/>
                  </a:moveTo>
                  <a:cubicBezTo>
                    <a:pt x="0" y="3"/>
                    <a:pt x="0" y="3"/>
                    <a:pt x="0" y="2"/>
                  </a:cubicBezTo>
                  <a:cubicBezTo>
                    <a:pt x="0" y="2"/>
                    <a:pt x="0" y="1"/>
                    <a:pt x="0" y="0"/>
                  </a:cubicBezTo>
                  <a:cubicBezTo>
                    <a:pt x="0" y="0"/>
                    <a:pt x="0" y="0"/>
                    <a:pt x="0" y="0"/>
                  </a:cubicBezTo>
                  <a:cubicBezTo>
                    <a:pt x="1" y="0"/>
                    <a:pt x="1" y="0"/>
                    <a:pt x="1" y="0"/>
                  </a:cubicBezTo>
                  <a:cubicBezTo>
                    <a:pt x="0" y="1"/>
                    <a:pt x="0" y="2"/>
                    <a:pt x="0" y="2"/>
                  </a:cubicBezTo>
                  <a:cubicBezTo>
                    <a:pt x="0" y="3"/>
                    <a:pt x="0" y="3"/>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57" name="Freeform 304"/>
            <p:cNvSpPr>
              <a:spLocks/>
            </p:cNvSpPr>
            <p:nvPr/>
          </p:nvSpPr>
          <p:spPr bwMode="auto">
            <a:xfrm>
              <a:off x="5045" y="3288"/>
              <a:ext cx="3" cy="7"/>
            </a:xfrm>
            <a:custGeom>
              <a:avLst/>
              <a:gdLst>
                <a:gd name="T0" fmla="*/ 1 w 1"/>
                <a:gd name="T1" fmla="*/ 3 h 3"/>
                <a:gd name="T2" fmla="*/ 0 w 1"/>
                <a:gd name="T3" fmla="*/ 3 h 3"/>
                <a:gd name="T4" fmla="*/ 0 w 1"/>
                <a:gd name="T5" fmla="*/ 1 h 3"/>
                <a:gd name="T6" fmla="*/ 1 w 1"/>
                <a:gd name="T7" fmla="*/ 0 h 3"/>
                <a:gd name="T8" fmla="*/ 1 w 1"/>
                <a:gd name="T9" fmla="*/ 1 h 3"/>
                <a:gd name="T10" fmla="*/ 1 w 1"/>
                <a:gd name="T11" fmla="*/ 3 h 3"/>
                <a:gd name="T12" fmla="*/ 1 w 1"/>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1" h="3">
                  <a:moveTo>
                    <a:pt x="1" y="3"/>
                  </a:moveTo>
                  <a:cubicBezTo>
                    <a:pt x="0" y="3"/>
                    <a:pt x="0" y="3"/>
                    <a:pt x="0" y="3"/>
                  </a:cubicBezTo>
                  <a:cubicBezTo>
                    <a:pt x="0" y="2"/>
                    <a:pt x="0" y="1"/>
                    <a:pt x="0" y="1"/>
                  </a:cubicBezTo>
                  <a:cubicBezTo>
                    <a:pt x="0" y="1"/>
                    <a:pt x="1" y="0"/>
                    <a:pt x="1" y="0"/>
                  </a:cubicBezTo>
                  <a:cubicBezTo>
                    <a:pt x="1" y="0"/>
                    <a:pt x="1" y="1"/>
                    <a:pt x="1" y="1"/>
                  </a:cubicBezTo>
                  <a:cubicBezTo>
                    <a:pt x="1" y="2"/>
                    <a:pt x="1" y="2"/>
                    <a:pt x="1" y="3"/>
                  </a:cubicBezTo>
                  <a:cubicBezTo>
                    <a:pt x="1" y="3"/>
                    <a:pt x="1" y="3"/>
                    <a:pt x="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58" name="Freeform 305"/>
            <p:cNvSpPr>
              <a:spLocks/>
            </p:cNvSpPr>
            <p:nvPr/>
          </p:nvSpPr>
          <p:spPr bwMode="auto">
            <a:xfrm>
              <a:off x="5058" y="3272"/>
              <a:ext cx="2" cy="8"/>
            </a:xfrm>
            <a:custGeom>
              <a:avLst/>
              <a:gdLst>
                <a:gd name="T0" fmla="*/ 0 w 1"/>
                <a:gd name="T1" fmla="*/ 3 h 3"/>
                <a:gd name="T2" fmla="*/ 0 w 1"/>
                <a:gd name="T3" fmla="*/ 2 h 3"/>
                <a:gd name="T4" fmla="*/ 0 w 1"/>
                <a:gd name="T5" fmla="*/ 0 h 3"/>
                <a:gd name="T6" fmla="*/ 1 w 1"/>
                <a:gd name="T7" fmla="*/ 0 h 3"/>
                <a:gd name="T8" fmla="*/ 1 w 1"/>
                <a:gd name="T9" fmla="*/ 0 h 3"/>
                <a:gd name="T10" fmla="*/ 1 w 1"/>
                <a:gd name="T11" fmla="*/ 2 h 3"/>
                <a:gd name="T12" fmla="*/ 0 w 1"/>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1" h="3">
                  <a:moveTo>
                    <a:pt x="0" y="3"/>
                  </a:moveTo>
                  <a:cubicBezTo>
                    <a:pt x="0" y="3"/>
                    <a:pt x="0" y="2"/>
                    <a:pt x="0" y="2"/>
                  </a:cubicBezTo>
                  <a:cubicBezTo>
                    <a:pt x="0" y="1"/>
                    <a:pt x="0" y="1"/>
                    <a:pt x="0" y="0"/>
                  </a:cubicBezTo>
                  <a:cubicBezTo>
                    <a:pt x="0" y="0"/>
                    <a:pt x="0" y="0"/>
                    <a:pt x="1" y="0"/>
                  </a:cubicBezTo>
                  <a:cubicBezTo>
                    <a:pt x="1" y="0"/>
                    <a:pt x="1" y="0"/>
                    <a:pt x="1" y="0"/>
                  </a:cubicBezTo>
                  <a:cubicBezTo>
                    <a:pt x="1" y="1"/>
                    <a:pt x="1" y="2"/>
                    <a:pt x="1" y="2"/>
                  </a:cubicBezTo>
                  <a:cubicBezTo>
                    <a:pt x="1" y="2"/>
                    <a:pt x="1" y="3"/>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59" name="Freeform 306"/>
            <p:cNvSpPr>
              <a:spLocks/>
            </p:cNvSpPr>
            <p:nvPr/>
          </p:nvSpPr>
          <p:spPr bwMode="auto">
            <a:xfrm>
              <a:off x="5015" y="3288"/>
              <a:ext cx="2" cy="7"/>
            </a:xfrm>
            <a:custGeom>
              <a:avLst/>
              <a:gdLst>
                <a:gd name="T0" fmla="*/ 0 w 1"/>
                <a:gd name="T1" fmla="*/ 3 h 3"/>
                <a:gd name="T2" fmla="*/ 0 w 1"/>
                <a:gd name="T3" fmla="*/ 3 h 3"/>
                <a:gd name="T4" fmla="*/ 0 w 1"/>
                <a:gd name="T5" fmla="*/ 3 h 3"/>
                <a:gd name="T6" fmla="*/ 0 w 1"/>
                <a:gd name="T7" fmla="*/ 1 h 3"/>
                <a:gd name="T8" fmla="*/ 1 w 1"/>
                <a:gd name="T9" fmla="*/ 0 h 3"/>
                <a:gd name="T10" fmla="*/ 1 w 1"/>
                <a:gd name="T11" fmla="*/ 1 h 3"/>
                <a:gd name="T12" fmla="*/ 1 w 1"/>
                <a:gd name="T13" fmla="*/ 3 h 3"/>
                <a:gd name="T14" fmla="*/ 0 w 1"/>
                <a:gd name="T15" fmla="*/ 3 h 3"/>
                <a:gd name="T16" fmla="*/ 0 w 1"/>
                <a:gd name="T17"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 h="3">
                  <a:moveTo>
                    <a:pt x="0" y="3"/>
                  </a:moveTo>
                  <a:cubicBezTo>
                    <a:pt x="0" y="3"/>
                    <a:pt x="0" y="3"/>
                    <a:pt x="0" y="3"/>
                  </a:cubicBezTo>
                  <a:cubicBezTo>
                    <a:pt x="0" y="3"/>
                    <a:pt x="0" y="3"/>
                    <a:pt x="0" y="3"/>
                  </a:cubicBezTo>
                  <a:cubicBezTo>
                    <a:pt x="0" y="2"/>
                    <a:pt x="0" y="1"/>
                    <a:pt x="0" y="1"/>
                  </a:cubicBezTo>
                  <a:cubicBezTo>
                    <a:pt x="0" y="0"/>
                    <a:pt x="0" y="0"/>
                    <a:pt x="1" y="0"/>
                  </a:cubicBezTo>
                  <a:cubicBezTo>
                    <a:pt x="1" y="0"/>
                    <a:pt x="1" y="1"/>
                    <a:pt x="1" y="1"/>
                  </a:cubicBezTo>
                  <a:cubicBezTo>
                    <a:pt x="1" y="1"/>
                    <a:pt x="1" y="2"/>
                    <a:pt x="1" y="3"/>
                  </a:cubicBezTo>
                  <a:cubicBezTo>
                    <a:pt x="1" y="3"/>
                    <a:pt x="1" y="3"/>
                    <a:pt x="0" y="3"/>
                  </a:cubicBezTo>
                  <a:cubicBezTo>
                    <a:pt x="0" y="3"/>
                    <a:pt x="0" y="3"/>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60" name="Freeform 307"/>
            <p:cNvSpPr>
              <a:spLocks/>
            </p:cNvSpPr>
            <p:nvPr/>
          </p:nvSpPr>
          <p:spPr bwMode="auto">
            <a:xfrm>
              <a:off x="5002" y="3270"/>
              <a:ext cx="2" cy="7"/>
            </a:xfrm>
            <a:custGeom>
              <a:avLst/>
              <a:gdLst>
                <a:gd name="T0" fmla="*/ 1 w 1"/>
                <a:gd name="T1" fmla="*/ 3 h 3"/>
                <a:gd name="T2" fmla="*/ 0 w 1"/>
                <a:gd name="T3" fmla="*/ 3 h 3"/>
                <a:gd name="T4" fmla="*/ 0 w 1"/>
                <a:gd name="T5" fmla="*/ 1 h 3"/>
                <a:gd name="T6" fmla="*/ 1 w 1"/>
                <a:gd name="T7" fmla="*/ 0 h 3"/>
                <a:gd name="T8" fmla="*/ 1 w 1"/>
                <a:gd name="T9" fmla="*/ 1 h 3"/>
                <a:gd name="T10" fmla="*/ 1 w 1"/>
                <a:gd name="T11" fmla="*/ 3 h 3"/>
                <a:gd name="T12" fmla="*/ 1 w 1"/>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1" h="3">
                  <a:moveTo>
                    <a:pt x="1" y="3"/>
                  </a:moveTo>
                  <a:cubicBezTo>
                    <a:pt x="0" y="3"/>
                    <a:pt x="0" y="3"/>
                    <a:pt x="0" y="3"/>
                  </a:cubicBezTo>
                  <a:cubicBezTo>
                    <a:pt x="0" y="2"/>
                    <a:pt x="0" y="1"/>
                    <a:pt x="0" y="1"/>
                  </a:cubicBezTo>
                  <a:cubicBezTo>
                    <a:pt x="0" y="0"/>
                    <a:pt x="1" y="0"/>
                    <a:pt x="1" y="0"/>
                  </a:cubicBezTo>
                  <a:cubicBezTo>
                    <a:pt x="1" y="0"/>
                    <a:pt x="1" y="0"/>
                    <a:pt x="1" y="1"/>
                  </a:cubicBezTo>
                  <a:cubicBezTo>
                    <a:pt x="1" y="1"/>
                    <a:pt x="1" y="2"/>
                    <a:pt x="1" y="3"/>
                  </a:cubicBezTo>
                  <a:cubicBezTo>
                    <a:pt x="1" y="3"/>
                    <a:pt x="1" y="3"/>
                    <a:pt x="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61" name="Freeform 308"/>
            <p:cNvSpPr>
              <a:spLocks/>
            </p:cNvSpPr>
            <p:nvPr/>
          </p:nvSpPr>
          <p:spPr bwMode="auto">
            <a:xfrm>
              <a:off x="4999" y="3270"/>
              <a:ext cx="5" cy="7"/>
            </a:xfrm>
            <a:custGeom>
              <a:avLst/>
              <a:gdLst>
                <a:gd name="T0" fmla="*/ 0 w 2"/>
                <a:gd name="T1" fmla="*/ 3 h 3"/>
                <a:gd name="T2" fmla="*/ 0 w 2"/>
                <a:gd name="T3" fmla="*/ 3 h 3"/>
                <a:gd name="T4" fmla="*/ 0 w 2"/>
                <a:gd name="T5" fmla="*/ 3 h 3"/>
                <a:gd name="T6" fmla="*/ 1 w 2"/>
                <a:gd name="T7" fmla="*/ 0 h 3"/>
                <a:gd name="T8" fmla="*/ 1 w 2"/>
                <a:gd name="T9" fmla="*/ 0 h 3"/>
                <a:gd name="T10" fmla="*/ 2 w 2"/>
                <a:gd name="T11" fmla="*/ 0 h 3"/>
                <a:gd name="T12" fmla="*/ 1 w 2"/>
                <a:gd name="T13" fmla="*/ 3 h 3"/>
                <a:gd name="T14" fmla="*/ 0 w 2"/>
                <a:gd name="T15" fmla="*/ 3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3">
                  <a:moveTo>
                    <a:pt x="0" y="3"/>
                  </a:moveTo>
                  <a:cubicBezTo>
                    <a:pt x="0" y="3"/>
                    <a:pt x="0" y="3"/>
                    <a:pt x="0" y="3"/>
                  </a:cubicBezTo>
                  <a:cubicBezTo>
                    <a:pt x="0" y="3"/>
                    <a:pt x="0" y="3"/>
                    <a:pt x="0" y="3"/>
                  </a:cubicBezTo>
                  <a:cubicBezTo>
                    <a:pt x="1" y="2"/>
                    <a:pt x="1" y="1"/>
                    <a:pt x="1" y="0"/>
                  </a:cubicBezTo>
                  <a:cubicBezTo>
                    <a:pt x="1" y="0"/>
                    <a:pt x="1" y="0"/>
                    <a:pt x="1" y="0"/>
                  </a:cubicBezTo>
                  <a:cubicBezTo>
                    <a:pt x="2" y="0"/>
                    <a:pt x="2" y="0"/>
                    <a:pt x="2" y="0"/>
                  </a:cubicBezTo>
                  <a:cubicBezTo>
                    <a:pt x="1" y="1"/>
                    <a:pt x="1" y="2"/>
                    <a:pt x="1" y="3"/>
                  </a:cubicBezTo>
                  <a:cubicBezTo>
                    <a:pt x="1" y="3"/>
                    <a:pt x="0" y="3"/>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62" name="Freeform 309"/>
            <p:cNvSpPr>
              <a:spLocks/>
            </p:cNvSpPr>
            <p:nvPr/>
          </p:nvSpPr>
          <p:spPr bwMode="auto">
            <a:xfrm>
              <a:off x="5002" y="3272"/>
              <a:ext cx="2" cy="5"/>
            </a:xfrm>
            <a:custGeom>
              <a:avLst/>
              <a:gdLst>
                <a:gd name="T0" fmla="*/ 0 w 1"/>
                <a:gd name="T1" fmla="*/ 2 h 2"/>
                <a:gd name="T2" fmla="*/ 0 w 1"/>
                <a:gd name="T3" fmla="*/ 2 h 2"/>
                <a:gd name="T4" fmla="*/ 0 w 1"/>
                <a:gd name="T5" fmla="*/ 2 h 2"/>
                <a:gd name="T6" fmla="*/ 1 w 1"/>
                <a:gd name="T7" fmla="*/ 0 h 2"/>
                <a:gd name="T8" fmla="*/ 1 w 1"/>
                <a:gd name="T9" fmla="*/ 0 h 2"/>
                <a:gd name="T10" fmla="*/ 1 w 1"/>
                <a:gd name="T11" fmla="*/ 0 h 2"/>
                <a:gd name="T12" fmla="*/ 0 w 1"/>
                <a:gd name="T13" fmla="*/ 2 h 2"/>
                <a:gd name="T14" fmla="*/ 0 w 1"/>
                <a:gd name="T15" fmla="*/ 2 h 2"/>
                <a:gd name="T16" fmla="*/ 0 w 1"/>
                <a:gd name="T17"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 h="2">
                  <a:moveTo>
                    <a:pt x="0" y="2"/>
                  </a:moveTo>
                  <a:cubicBezTo>
                    <a:pt x="0" y="2"/>
                    <a:pt x="0" y="2"/>
                    <a:pt x="0" y="2"/>
                  </a:cubicBezTo>
                  <a:cubicBezTo>
                    <a:pt x="0" y="2"/>
                    <a:pt x="0" y="2"/>
                    <a:pt x="0" y="2"/>
                  </a:cubicBezTo>
                  <a:cubicBezTo>
                    <a:pt x="1" y="0"/>
                    <a:pt x="1" y="0"/>
                    <a:pt x="1" y="0"/>
                  </a:cubicBezTo>
                  <a:cubicBezTo>
                    <a:pt x="1" y="0"/>
                    <a:pt x="1" y="0"/>
                    <a:pt x="1" y="0"/>
                  </a:cubicBezTo>
                  <a:cubicBezTo>
                    <a:pt x="1" y="0"/>
                    <a:pt x="1" y="0"/>
                    <a:pt x="1" y="0"/>
                  </a:cubicBezTo>
                  <a:cubicBezTo>
                    <a:pt x="0" y="2"/>
                    <a:pt x="0" y="2"/>
                    <a:pt x="0" y="2"/>
                  </a:cubicBezTo>
                  <a:cubicBezTo>
                    <a:pt x="0" y="2"/>
                    <a:pt x="0" y="2"/>
                    <a:pt x="0" y="2"/>
                  </a:cubicBezTo>
                  <a:cubicBezTo>
                    <a:pt x="0" y="2"/>
                    <a:pt x="0" y="2"/>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63" name="Freeform 310"/>
            <p:cNvSpPr>
              <a:spLocks/>
            </p:cNvSpPr>
            <p:nvPr/>
          </p:nvSpPr>
          <p:spPr bwMode="auto">
            <a:xfrm>
              <a:off x="5004" y="3288"/>
              <a:ext cx="3" cy="5"/>
            </a:xfrm>
            <a:custGeom>
              <a:avLst/>
              <a:gdLst>
                <a:gd name="T0" fmla="*/ 0 w 1"/>
                <a:gd name="T1" fmla="*/ 2 h 2"/>
                <a:gd name="T2" fmla="*/ 0 w 1"/>
                <a:gd name="T3" fmla="*/ 2 h 2"/>
                <a:gd name="T4" fmla="*/ 0 w 1"/>
                <a:gd name="T5" fmla="*/ 1 h 2"/>
                <a:gd name="T6" fmla="*/ 1 w 1"/>
                <a:gd name="T7" fmla="*/ 0 h 2"/>
                <a:gd name="T8" fmla="*/ 1 w 1"/>
                <a:gd name="T9" fmla="*/ 0 h 2"/>
                <a:gd name="T10" fmla="*/ 1 w 1"/>
                <a:gd name="T11" fmla="*/ 0 h 2"/>
                <a:gd name="T12" fmla="*/ 0 w 1"/>
                <a:gd name="T13" fmla="*/ 2 h 2"/>
                <a:gd name="T14" fmla="*/ 0 w 1"/>
                <a:gd name="T15" fmla="*/ 2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 h="2">
                  <a:moveTo>
                    <a:pt x="0" y="2"/>
                  </a:moveTo>
                  <a:cubicBezTo>
                    <a:pt x="0" y="2"/>
                    <a:pt x="0" y="2"/>
                    <a:pt x="0" y="2"/>
                  </a:cubicBezTo>
                  <a:cubicBezTo>
                    <a:pt x="0" y="2"/>
                    <a:pt x="0" y="1"/>
                    <a:pt x="0" y="1"/>
                  </a:cubicBezTo>
                  <a:cubicBezTo>
                    <a:pt x="1" y="0"/>
                    <a:pt x="1" y="0"/>
                    <a:pt x="1" y="0"/>
                  </a:cubicBezTo>
                  <a:cubicBezTo>
                    <a:pt x="1" y="0"/>
                    <a:pt x="1" y="0"/>
                    <a:pt x="1" y="0"/>
                  </a:cubicBezTo>
                  <a:cubicBezTo>
                    <a:pt x="1" y="0"/>
                    <a:pt x="1" y="0"/>
                    <a:pt x="1" y="0"/>
                  </a:cubicBezTo>
                  <a:cubicBezTo>
                    <a:pt x="0" y="2"/>
                    <a:pt x="0" y="2"/>
                    <a:pt x="0" y="2"/>
                  </a:cubicBezTo>
                  <a:cubicBezTo>
                    <a:pt x="0" y="2"/>
                    <a:pt x="0" y="2"/>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64" name="Freeform 311"/>
            <p:cNvSpPr>
              <a:spLocks/>
            </p:cNvSpPr>
            <p:nvPr/>
          </p:nvSpPr>
          <p:spPr bwMode="auto">
            <a:xfrm>
              <a:off x="5004" y="3288"/>
              <a:ext cx="3" cy="5"/>
            </a:xfrm>
            <a:custGeom>
              <a:avLst/>
              <a:gdLst>
                <a:gd name="T0" fmla="*/ 0 w 1"/>
                <a:gd name="T1" fmla="*/ 2 h 2"/>
                <a:gd name="T2" fmla="*/ 0 w 1"/>
                <a:gd name="T3" fmla="*/ 2 h 2"/>
                <a:gd name="T4" fmla="*/ 0 w 1"/>
                <a:gd name="T5" fmla="*/ 2 h 2"/>
                <a:gd name="T6" fmla="*/ 1 w 1"/>
                <a:gd name="T7" fmla="*/ 0 h 2"/>
                <a:gd name="T8" fmla="*/ 1 w 1"/>
                <a:gd name="T9" fmla="*/ 0 h 2"/>
                <a:gd name="T10" fmla="*/ 1 w 1"/>
                <a:gd name="T11" fmla="*/ 1 h 2"/>
                <a:gd name="T12" fmla="*/ 0 w 1"/>
                <a:gd name="T13" fmla="*/ 2 h 2"/>
                <a:gd name="T14" fmla="*/ 0 w 1"/>
                <a:gd name="T15" fmla="*/ 2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 h="2">
                  <a:moveTo>
                    <a:pt x="0" y="2"/>
                  </a:moveTo>
                  <a:cubicBezTo>
                    <a:pt x="0" y="2"/>
                    <a:pt x="0" y="2"/>
                    <a:pt x="0" y="2"/>
                  </a:cubicBezTo>
                  <a:cubicBezTo>
                    <a:pt x="0" y="2"/>
                    <a:pt x="0" y="2"/>
                    <a:pt x="0" y="2"/>
                  </a:cubicBezTo>
                  <a:cubicBezTo>
                    <a:pt x="1" y="0"/>
                    <a:pt x="1" y="0"/>
                    <a:pt x="1" y="0"/>
                  </a:cubicBezTo>
                  <a:cubicBezTo>
                    <a:pt x="1" y="0"/>
                    <a:pt x="1" y="0"/>
                    <a:pt x="1" y="0"/>
                  </a:cubicBezTo>
                  <a:cubicBezTo>
                    <a:pt x="1" y="0"/>
                    <a:pt x="1" y="1"/>
                    <a:pt x="1" y="1"/>
                  </a:cubicBezTo>
                  <a:cubicBezTo>
                    <a:pt x="0" y="2"/>
                    <a:pt x="0" y="2"/>
                    <a:pt x="0" y="2"/>
                  </a:cubicBezTo>
                  <a:cubicBezTo>
                    <a:pt x="0" y="2"/>
                    <a:pt x="0" y="2"/>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65" name="Freeform 312"/>
            <p:cNvSpPr>
              <a:spLocks/>
            </p:cNvSpPr>
            <p:nvPr/>
          </p:nvSpPr>
          <p:spPr bwMode="auto">
            <a:xfrm>
              <a:off x="5004" y="3290"/>
              <a:ext cx="6" cy="5"/>
            </a:xfrm>
            <a:custGeom>
              <a:avLst/>
              <a:gdLst>
                <a:gd name="T0" fmla="*/ 0 w 2"/>
                <a:gd name="T1" fmla="*/ 2 h 2"/>
                <a:gd name="T2" fmla="*/ 0 w 2"/>
                <a:gd name="T3" fmla="*/ 2 h 2"/>
                <a:gd name="T4" fmla="*/ 0 w 2"/>
                <a:gd name="T5" fmla="*/ 2 h 2"/>
                <a:gd name="T6" fmla="*/ 1 w 2"/>
                <a:gd name="T7" fmla="*/ 0 h 2"/>
                <a:gd name="T8" fmla="*/ 2 w 2"/>
                <a:gd name="T9" fmla="*/ 0 h 2"/>
                <a:gd name="T10" fmla="*/ 2 w 2"/>
                <a:gd name="T11" fmla="*/ 0 h 2"/>
                <a:gd name="T12" fmla="*/ 1 w 2"/>
                <a:gd name="T13" fmla="*/ 2 h 2"/>
                <a:gd name="T14" fmla="*/ 1 w 2"/>
                <a:gd name="T15" fmla="*/ 2 h 2"/>
                <a:gd name="T16" fmla="*/ 1 w 2"/>
                <a:gd name="T17" fmla="*/ 2 h 2"/>
                <a:gd name="T18" fmla="*/ 0 w 2"/>
                <a:gd name="T19"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 h="2">
                  <a:moveTo>
                    <a:pt x="0" y="2"/>
                  </a:moveTo>
                  <a:cubicBezTo>
                    <a:pt x="0" y="2"/>
                    <a:pt x="0" y="2"/>
                    <a:pt x="0" y="2"/>
                  </a:cubicBezTo>
                  <a:cubicBezTo>
                    <a:pt x="0" y="2"/>
                    <a:pt x="0" y="2"/>
                    <a:pt x="0" y="2"/>
                  </a:cubicBezTo>
                  <a:cubicBezTo>
                    <a:pt x="1" y="0"/>
                    <a:pt x="1" y="0"/>
                    <a:pt x="1" y="0"/>
                  </a:cubicBezTo>
                  <a:cubicBezTo>
                    <a:pt x="1" y="0"/>
                    <a:pt x="2" y="0"/>
                    <a:pt x="2" y="0"/>
                  </a:cubicBezTo>
                  <a:cubicBezTo>
                    <a:pt x="2" y="0"/>
                    <a:pt x="2" y="0"/>
                    <a:pt x="2" y="0"/>
                  </a:cubicBezTo>
                  <a:cubicBezTo>
                    <a:pt x="1" y="2"/>
                    <a:pt x="1" y="2"/>
                    <a:pt x="1" y="2"/>
                  </a:cubicBezTo>
                  <a:cubicBezTo>
                    <a:pt x="1" y="2"/>
                    <a:pt x="1" y="2"/>
                    <a:pt x="1" y="2"/>
                  </a:cubicBezTo>
                  <a:cubicBezTo>
                    <a:pt x="1" y="2"/>
                    <a:pt x="1" y="2"/>
                    <a:pt x="1" y="2"/>
                  </a:cubicBezTo>
                  <a:cubicBezTo>
                    <a:pt x="0" y="2"/>
                    <a:pt x="0" y="2"/>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66" name="Freeform 313"/>
            <p:cNvSpPr>
              <a:spLocks/>
            </p:cNvSpPr>
            <p:nvPr/>
          </p:nvSpPr>
          <p:spPr bwMode="auto">
            <a:xfrm>
              <a:off x="5007" y="3290"/>
              <a:ext cx="3" cy="5"/>
            </a:xfrm>
            <a:custGeom>
              <a:avLst/>
              <a:gdLst>
                <a:gd name="T0" fmla="*/ 0 w 1"/>
                <a:gd name="T1" fmla="*/ 2 h 2"/>
                <a:gd name="T2" fmla="*/ 0 w 1"/>
                <a:gd name="T3" fmla="*/ 2 h 2"/>
                <a:gd name="T4" fmla="*/ 0 w 1"/>
                <a:gd name="T5" fmla="*/ 2 h 2"/>
                <a:gd name="T6" fmla="*/ 1 w 1"/>
                <a:gd name="T7" fmla="*/ 0 h 2"/>
                <a:gd name="T8" fmla="*/ 1 w 1"/>
                <a:gd name="T9" fmla="*/ 0 h 2"/>
                <a:gd name="T10" fmla="*/ 1 w 1"/>
                <a:gd name="T11" fmla="*/ 1 h 2"/>
                <a:gd name="T12" fmla="*/ 0 w 1"/>
                <a:gd name="T13" fmla="*/ 2 h 2"/>
                <a:gd name="T14" fmla="*/ 0 w 1"/>
                <a:gd name="T15" fmla="*/ 2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 h="2">
                  <a:moveTo>
                    <a:pt x="0" y="2"/>
                  </a:moveTo>
                  <a:cubicBezTo>
                    <a:pt x="0" y="2"/>
                    <a:pt x="0" y="2"/>
                    <a:pt x="0" y="2"/>
                  </a:cubicBezTo>
                  <a:cubicBezTo>
                    <a:pt x="0" y="2"/>
                    <a:pt x="0" y="2"/>
                    <a:pt x="0" y="2"/>
                  </a:cubicBezTo>
                  <a:cubicBezTo>
                    <a:pt x="0" y="1"/>
                    <a:pt x="0" y="1"/>
                    <a:pt x="1" y="0"/>
                  </a:cubicBezTo>
                  <a:cubicBezTo>
                    <a:pt x="1" y="0"/>
                    <a:pt x="1" y="0"/>
                    <a:pt x="1" y="0"/>
                  </a:cubicBezTo>
                  <a:cubicBezTo>
                    <a:pt x="1" y="0"/>
                    <a:pt x="1" y="1"/>
                    <a:pt x="1" y="1"/>
                  </a:cubicBezTo>
                  <a:cubicBezTo>
                    <a:pt x="1" y="1"/>
                    <a:pt x="0" y="2"/>
                    <a:pt x="0" y="2"/>
                  </a:cubicBezTo>
                  <a:cubicBezTo>
                    <a:pt x="0" y="2"/>
                    <a:pt x="0" y="2"/>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67" name="Freeform 314"/>
            <p:cNvSpPr>
              <a:spLocks/>
            </p:cNvSpPr>
            <p:nvPr/>
          </p:nvSpPr>
          <p:spPr bwMode="auto">
            <a:xfrm>
              <a:off x="5007" y="3293"/>
              <a:ext cx="5" cy="5"/>
            </a:xfrm>
            <a:custGeom>
              <a:avLst/>
              <a:gdLst>
                <a:gd name="T0" fmla="*/ 1 w 2"/>
                <a:gd name="T1" fmla="*/ 2 h 2"/>
                <a:gd name="T2" fmla="*/ 1 w 2"/>
                <a:gd name="T3" fmla="*/ 2 h 2"/>
                <a:gd name="T4" fmla="*/ 0 w 2"/>
                <a:gd name="T5" fmla="*/ 1 h 2"/>
                <a:gd name="T6" fmla="*/ 1 w 2"/>
                <a:gd name="T7" fmla="*/ 0 h 2"/>
                <a:gd name="T8" fmla="*/ 2 w 2"/>
                <a:gd name="T9" fmla="*/ 0 h 2"/>
                <a:gd name="T10" fmla="*/ 2 w 2"/>
                <a:gd name="T11" fmla="*/ 0 h 2"/>
                <a:gd name="T12" fmla="*/ 1 w 2"/>
                <a:gd name="T13" fmla="*/ 2 h 2"/>
                <a:gd name="T14" fmla="*/ 1 w 2"/>
                <a:gd name="T15" fmla="*/ 2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2">
                  <a:moveTo>
                    <a:pt x="1" y="2"/>
                  </a:moveTo>
                  <a:cubicBezTo>
                    <a:pt x="1" y="2"/>
                    <a:pt x="1" y="2"/>
                    <a:pt x="1" y="2"/>
                  </a:cubicBezTo>
                  <a:cubicBezTo>
                    <a:pt x="0" y="2"/>
                    <a:pt x="0" y="2"/>
                    <a:pt x="0" y="1"/>
                  </a:cubicBezTo>
                  <a:cubicBezTo>
                    <a:pt x="1" y="0"/>
                    <a:pt x="1" y="0"/>
                    <a:pt x="1" y="0"/>
                  </a:cubicBezTo>
                  <a:cubicBezTo>
                    <a:pt x="1" y="0"/>
                    <a:pt x="2" y="0"/>
                    <a:pt x="2" y="0"/>
                  </a:cubicBezTo>
                  <a:cubicBezTo>
                    <a:pt x="2" y="0"/>
                    <a:pt x="2" y="0"/>
                    <a:pt x="2" y="0"/>
                  </a:cubicBezTo>
                  <a:cubicBezTo>
                    <a:pt x="1" y="2"/>
                    <a:pt x="1" y="2"/>
                    <a:pt x="1" y="2"/>
                  </a:cubicBezTo>
                  <a:cubicBezTo>
                    <a:pt x="1" y="2"/>
                    <a:pt x="1" y="2"/>
                    <a:pt x="1"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68" name="Freeform 315"/>
            <p:cNvSpPr>
              <a:spLocks/>
            </p:cNvSpPr>
            <p:nvPr/>
          </p:nvSpPr>
          <p:spPr bwMode="auto">
            <a:xfrm>
              <a:off x="5015" y="3290"/>
              <a:ext cx="2" cy="3"/>
            </a:xfrm>
            <a:custGeom>
              <a:avLst/>
              <a:gdLst>
                <a:gd name="T0" fmla="*/ 1 w 1"/>
                <a:gd name="T1" fmla="*/ 1 h 1"/>
                <a:gd name="T2" fmla="*/ 0 w 1"/>
                <a:gd name="T3" fmla="*/ 1 h 1"/>
                <a:gd name="T4" fmla="*/ 0 w 1"/>
                <a:gd name="T5" fmla="*/ 1 h 1"/>
                <a:gd name="T6" fmla="*/ 1 w 1"/>
                <a:gd name="T7" fmla="*/ 0 h 1"/>
                <a:gd name="T8" fmla="*/ 1 w 1"/>
                <a:gd name="T9" fmla="*/ 0 h 1"/>
                <a:gd name="T10" fmla="*/ 1 w 1"/>
                <a:gd name="T11" fmla="*/ 0 h 1"/>
                <a:gd name="T12" fmla="*/ 1 w 1"/>
                <a:gd name="T13" fmla="*/ 1 h 1"/>
                <a:gd name="T14" fmla="*/ 1 w 1"/>
                <a:gd name="T15" fmla="*/ 1 h 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 h="1">
                  <a:moveTo>
                    <a:pt x="1" y="1"/>
                  </a:moveTo>
                  <a:cubicBezTo>
                    <a:pt x="1" y="1"/>
                    <a:pt x="0" y="1"/>
                    <a:pt x="0" y="1"/>
                  </a:cubicBezTo>
                  <a:cubicBezTo>
                    <a:pt x="0" y="1"/>
                    <a:pt x="0" y="1"/>
                    <a:pt x="0" y="1"/>
                  </a:cubicBezTo>
                  <a:cubicBezTo>
                    <a:pt x="1" y="1"/>
                    <a:pt x="1" y="0"/>
                    <a:pt x="1" y="0"/>
                  </a:cubicBezTo>
                  <a:cubicBezTo>
                    <a:pt x="1" y="0"/>
                    <a:pt x="1" y="0"/>
                    <a:pt x="1" y="0"/>
                  </a:cubicBezTo>
                  <a:cubicBezTo>
                    <a:pt x="1" y="0"/>
                    <a:pt x="1" y="0"/>
                    <a:pt x="1" y="0"/>
                  </a:cubicBezTo>
                  <a:cubicBezTo>
                    <a:pt x="1" y="1"/>
                    <a:pt x="1" y="1"/>
                    <a:pt x="1" y="1"/>
                  </a:cubicBezTo>
                  <a:cubicBezTo>
                    <a:pt x="1" y="1"/>
                    <a:pt x="1" y="1"/>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69" name="Freeform 316"/>
            <p:cNvSpPr>
              <a:spLocks/>
            </p:cNvSpPr>
            <p:nvPr/>
          </p:nvSpPr>
          <p:spPr bwMode="auto">
            <a:xfrm>
              <a:off x="5017" y="3290"/>
              <a:ext cx="3" cy="5"/>
            </a:xfrm>
            <a:custGeom>
              <a:avLst/>
              <a:gdLst>
                <a:gd name="T0" fmla="*/ 0 w 1"/>
                <a:gd name="T1" fmla="*/ 2 h 2"/>
                <a:gd name="T2" fmla="*/ 0 w 1"/>
                <a:gd name="T3" fmla="*/ 2 h 2"/>
                <a:gd name="T4" fmla="*/ 0 w 1"/>
                <a:gd name="T5" fmla="*/ 2 h 2"/>
                <a:gd name="T6" fmla="*/ 1 w 1"/>
                <a:gd name="T7" fmla="*/ 1 h 2"/>
                <a:gd name="T8" fmla="*/ 1 w 1"/>
                <a:gd name="T9" fmla="*/ 0 h 2"/>
                <a:gd name="T10" fmla="*/ 1 w 1"/>
                <a:gd name="T11" fmla="*/ 1 h 2"/>
                <a:gd name="T12" fmla="*/ 0 w 1"/>
                <a:gd name="T13" fmla="*/ 2 h 2"/>
                <a:gd name="T14" fmla="*/ 0 w 1"/>
                <a:gd name="T15" fmla="*/ 2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 h="2">
                  <a:moveTo>
                    <a:pt x="0" y="2"/>
                  </a:moveTo>
                  <a:cubicBezTo>
                    <a:pt x="0" y="2"/>
                    <a:pt x="0" y="2"/>
                    <a:pt x="0" y="2"/>
                  </a:cubicBezTo>
                  <a:cubicBezTo>
                    <a:pt x="0" y="2"/>
                    <a:pt x="0" y="2"/>
                    <a:pt x="0" y="2"/>
                  </a:cubicBezTo>
                  <a:cubicBezTo>
                    <a:pt x="1" y="1"/>
                    <a:pt x="1" y="1"/>
                    <a:pt x="1" y="1"/>
                  </a:cubicBezTo>
                  <a:cubicBezTo>
                    <a:pt x="1" y="0"/>
                    <a:pt x="1" y="0"/>
                    <a:pt x="1" y="0"/>
                  </a:cubicBezTo>
                  <a:cubicBezTo>
                    <a:pt x="1" y="1"/>
                    <a:pt x="1" y="1"/>
                    <a:pt x="1" y="1"/>
                  </a:cubicBezTo>
                  <a:cubicBezTo>
                    <a:pt x="0" y="2"/>
                    <a:pt x="0" y="2"/>
                    <a:pt x="0" y="2"/>
                  </a:cubicBezTo>
                  <a:cubicBezTo>
                    <a:pt x="0" y="2"/>
                    <a:pt x="0" y="2"/>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70" name="Freeform 317"/>
            <p:cNvSpPr>
              <a:spLocks/>
            </p:cNvSpPr>
            <p:nvPr/>
          </p:nvSpPr>
          <p:spPr bwMode="auto">
            <a:xfrm>
              <a:off x="5017" y="3293"/>
              <a:ext cx="5" cy="5"/>
            </a:xfrm>
            <a:custGeom>
              <a:avLst/>
              <a:gdLst>
                <a:gd name="T0" fmla="*/ 0 w 2"/>
                <a:gd name="T1" fmla="*/ 2 h 2"/>
                <a:gd name="T2" fmla="*/ 0 w 2"/>
                <a:gd name="T3" fmla="*/ 2 h 2"/>
                <a:gd name="T4" fmla="*/ 0 w 2"/>
                <a:gd name="T5" fmla="*/ 1 h 2"/>
                <a:gd name="T6" fmla="*/ 2 w 2"/>
                <a:gd name="T7" fmla="*/ 0 h 2"/>
                <a:gd name="T8" fmla="*/ 2 w 2"/>
                <a:gd name="T9" fmla="*/ 0 h 2"/>
                <a:gd name="T10" fmla="*/ 2 w 2"/>
                <a:gd name="T11" fmla="*/ 0 h 2"/>
                <a:gd name="T12" fmla="*/ 1 w 2"/>
                <a:gd name="T13" fmla="*/ 1 h 2"/>
                <a:gd name="T14" fmla="*/ 0 w 2"/>
                <a:gd name="T15" fmla="*/ 2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2">
                  <a:moveTo>
                    <a:pt x="0" y="2"/>
                  </a:moveTo>
                  <a:cubicBezTo>
                    <a:pt x="0" y="2"/>
                    <a:pt x="0" y="2"/>
                    <a:pt x="0" y="2"/>
                  </a:cubicBezTo>
                  <a:cubicBezTo>
                    <a:pt x="0" y="1"/>
                    <a:pt x="0" y="1"/>
                    <a:pt x="0" y="1"/>
                  </a:cubicBezTo>
                  <a:cubicBezTo>
                    <a:pt x="1" y="1"/>
                    <a:pt x="1" y="0"/>
                    <a:pt x="2" y="0"/>
                  </a:cubicBezTo>
                  <a:cubicBezTo>
                    <a:pt x="2" y="0"/>
                    <a:pt x="2" y="0"/>
                    <a:pt x="2" y="0"/>
                  </a:cubicBezTo>
                  <a:cubicBezTo>
                    <a:pt x="2" y="0"/>
                    <a:pt x="2" y="0"/>
                    <a:pt x="2" y="0"/>
                  </a:cubicBezTo>
                  <a:cubicBezTo>
                    <a:pt x="1" y="0"/>
                    <a:pt x="1" y="1"/>
                    <a:pt x="1" y="1"/>
                  </a:cubicBezTo>
                  <a:cubicBezTo>
                    <a:pt x="0" y="2"/>
                    <a:pt x="0" y="2"/>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71" name="Freeform 318"/>
            <p:cNvSpPr>
              <a:spLocks/>
            </p:cNvSpPr>
            <p:nvPr/>
          </p:nvSpPr>
          <p:spPr bwMode="auto">
            <a:xfrm>
              <a:off x="5020" y="3293"/>
              <a:ext cx="5" cy="5"/>
            </a:xfrm>
            <a:custGeom>
              <a:avLst/>
              <a:gdLst>
                <a:gd name="T0" fmla="*/ 0 w 2"/>
                <a:gd name="T1" fmla="*/ 2 h 2"/>
                <a:gd name="T2" fmla="*/ 0 w 2"/>
                <a:gd name="T3" fmla="*/ 2 h 2"/>
                <a:gd name="T4" fmla="*/ 0 w 2"/>
                <a:gd name="T5" fmla="*/ 2 h 2"/>
                <a:gd name="T6" fmla="*/ 1 w 2"/>
                <a:gd name="T7" fmla="*/ 0 h 2"/>
                <a:gd name="T8" fmla="*/ 2 w 2"/>
                <a:gd name="T9" fmla="*/ 0 h 2"/>
                <a:gd name="T10" fmla="*/ 2 w 2"/>
                <a:gd name="T11" fmla="*/ 0 h 2"/>
                <a:gd name="T12" fmla="*/ 0 w 2"/>
                <a:gd name="T13" fmla="*/ 2 h 2"/>
                <a:gd name="T14" fmla="*/ 0 w 2"/>
                <a:gd name="T15" fmla="*/ 2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2">
                  <a:moveTo>
                    <a:pt x="0" y="2"/>
                  </a:moveTo>
                  <a:cubicBezTo>
                    <a:pt x="0" y="2"/>
                    <a:pt x="0" y="2"/>
                    <a:pt x="0" y="2"/>
                  </a:cubicBezTo>
                  <a:cubicBezTo>
                    <a:pt x="0" y="2"/>
                    <a:pt x="0" y="2"/>
                    <a:pt x="0" y="2"/>
                  </a:cubicBezTo>
                  <a:cubicBezTo>
                    <a:pt x="0" y="1"/>
                    <a:pt x="1" y="0"/>
                    <a:pt x="1" y="0"/>
                  </a:cubicBezTo>
                  <a:cubicBezTo>
                    <a:pt x="1" y="0"/>
                    <a:pt x="2" y="0"/>
                    <a:pt x="2" y="0"/>
                  </a:cubicBezTo>
                  <a:cubicBezTo>
                    <a:pt x="2" y="0"/>
                    <a:pt x="2" y="0"/>
                    <a:pt x="2" y="0"/>
                  </a:cubicBezTo>
                  <a:cubicBezTo>
                    <a:pt x="1" y="1"/>
                    <a:pt x="1" y="1"/>
                    <a:pt x="0" y="2"/>
                  </a:cubicBezTo>
                  <a:cubicBezTo>
                    <a:pt x="0" y="2"/>
                    <a:pt x="0" y="2"/>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72" name="Freeform 319"/>
            <p:cNvSpPr>
              <a:spLocks/>
            </p:cNvSpPr>
            <p:nvPr/>
          </p:nvSpPr>
          <p:spPr bwMode="auto">
            <a:xfrm>
              <a:off x="5022" y="3293"/>
              <a:ext cx="3" cy="5"/>
            </a:xfrm>
            <a:custGeom>
              <a:avLst/>
              <a:gdLst>
                <a:gd name="T0" fmla="*/ 0 w 1"/>
                <a:gd name="T1" fmla="*/ 2 h 2"/>
                <a:gd name="T2" fmla="*/ 0 w 1"/>
                <a:gd name="T3" fmla="*/ 2 h 2"/>
                <a:gd name="T4" fmla="*/ 0 w 1"/>
                <a:gd name="T5" fmla="*/ 2 h 2"/>
                <a:gd name="T6" fmla="*/ 1 w 1"/>
                <a:gd name="T7" fmla="*/ 0 h 2"/>
                <a:gd name="T8" fmla="*/ 1 w 1"/>
                <a:gd name="T9" fmla="*/ 0 h 2"/>
                <a:gd name="T10" fmla="*/ 1 w 1"/>
                <a:gd name="T11" fmla="*/ 0 h 2"/>
                <a:gd name="T12" fmla="*/ 0 w 1"/>
                <a:gd name="T13" fmla="*/ 2 h 2"/>
                <a:gd name="T14" fmla="*/ 0 w 1"/>
                <a:gd name="T15" fmla="*/ 2 h 2"/>
                <a:gd name="T16" fmla="*/ 0 w 1"/>
                <a:gd name="T17" fmla="*/ 2 h 2"/>
                <a:gd name="T18" fmla="*/ 0 w 1"/>
                <a:gd name="T19"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 h="2">
                  <a:moveTo>
                    <a:pt x="0" y="2"/>
                  </a:moveTo>
                  <a:cubicBezTo>
                    <a:pt x="0" y="2"/>
                    <a:pt x="0" y="2"/>
                    <a:pt x="0" y="2"/>
                  </a:cubicBezTo>
                  <a:cubicBezTo>
                    <a:pt x="0" y="2"/>
                    <a:pt x="0" y="2"/>
                    <a:pt x="0" y="2"/>
                  </a:cubicBezTo>
                  <a:cubicBezTo>
                    <a:pt x="1" y="0"/>
                    <a:pt x="1" y="0"/>
                    <a:pt x="1" y="0"/>
                  </a:cubicBezTo>
                  <a:cubicBezTo>
                    <a:pt x="1" y="0"/>
                    <a:pt x="1" y="0"/>
                    <a:pt x="1" y="0"/>
                  </a:cubicBezTo>
                  <a:cubicBezTo>
                    <a:pt x="1" y="0"/>
                    <a:pt x="1" y="0"/>
                    <a:pt x="1" y="0"/>
                  </a:cubicBezTo>
                  <a:cubicBezTo>
                    <a:pt x="0" y="2"/>
                    <a:pt x="0" y="2"/>
                    <a:pt x="0" y="2"/>
                  </a:cubicBezTo>
                  <a:cubicBezTo>
                    <a:pt x="0" y="2"/>
                    <a:pt x="0" y="2"/>
                    <a:pt x="0" y="2"/>
                  </a:cubicBezTo>
                  <a:cubicBezTo>
                    <a:pt x="0" y="2"/>
                    <a:pt x="0" y="2"/>
                    <a:pt x="0" y="2"/>
                  </a:cubicBezTo>
                  <a:cubicBezTo>
                    <a:pt x="0" y="2"/>
                    <a:pt x="0" y="2"/>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73" name="Freeform 320"/>
            <p:cNvSpPr>
              <a:spLocks/>
            </p:cNvSpPr>
            <p:nvPr/>
          </p:nvSpPr>
          <p:spPr bwMode="auto">
            <a:xfrm>
              <a:off x="5037" y="3293"/>
              <a:ext cx="3" cy="5"/>
            </a:xfrm>
            <a:custGeom>
              <a:avLst/>
              <a:gdLst>
                <a:gd name="T0" fmla="*/ 0 w 1"/>
                <a:gd name="T1" fmla="*/ 2 h 2"/>
                <a:gd name="T2" fmla="*/ 0 w 1"/>
                <a:gd name="T3" fmla="*/ 2 h 2"/>
                <a:gd name="T4" fmla="*/ 0 w 1"/>
                <a:gd name="T5" fmla="*/ 2 h 2"/>
                <a:gd name="T6" fmla="*/ 1 w 1"/>
                <a:gd name="T7" fmla="*/ 0 h 2"/>
                <a:gd name="T8" fmla="*/ 1 w 1"/>
                <a:gd name="T9" fmla="*/ 0 h 2"/>
                <a:gd name="T10" fmla="*/ 1 w 1"/>
                <a:gd name="T11" fmla="*/ 0 h 2"/>
                <a:gd name="T12" fmla="*/ 0 w 1"/>
                <a:gd name="T13" fmla="*/ 2 h 2"/>
                <a:gd name="T14" fmla="*/ 0 w 1"/>
                <a:gd name="T15" fmla="*/ 2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 h="2">
                  <a:moveTo>
                    <a:pt x="0" y="2"/>
                  </a:moveTo>
                  <a:cubicBezTo>
                    <a:pt x="0" y="2"/>
                    <a:pt x="0" y="2"/>
                    <a:pt x="0" y="2"/>
                  </a:cubicBezTo>
                  <a:cubicBezTo>
                    <a:pt x="0" y="2"/>
                    <a:pt x="0" y="2"/>
                    <a:pt x="0" y="2"/>
                  </a:cubicBezTo>
                  <a:cubicBezTo>
                    <a:pt x="1" y="0"/>
                    <a:pt x="1" y="0"/>
                    <a:pt x="1" y="0"/>
                  </a:cubicBezTo>
                  <a:cubicBezTo>
                    <a:pt x="1" y="0"/>
                    <a:pt x="1" y="0"/>
                    <a:pt x="1" y="0"/>
                  </a:cubicBezTo>
                  <a:cubicBezTo>
                    <a:pt x="1" y="0"/>
                    <a:pt x="1" y="0"/>
                    <a:pt x="1" y="0"/>
                  </a:cubicBezTo>
                  <a:cubicBezTo>
                    <a:pt x="0" y="2"/>
                    <a:pt x="0" y="2"/>
                    <a:pt x="0" y="2"/>
                  </a:cubicBezTo>
                  <a:cubicBezTo>
                    <a:pt x="0" y="2"/>
                    <a:pt x="0" y="2"/>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74" name="Freeform 321"/>
            <p:cNvSpPr>
              <a:spLocks/>
            </p:cNvSpPr>
            <p:nvPr/>
          </p:nvSpPr>
          <p:spPr bwMode="auto">
            <a:xfrm>
              <a:off x="5037" y="3293"/>
              <a:ext cx="6" cy="5"/>
            </a:xfrm>
            <a:custGeom>
              <a:avLst/>
              <a:gdLst>
                <a:gd name="T0" fmla="*/ 1 w 2"/>
                <a:gd name="T1" fmla="*/ 2 h 2"/>
                <a:gd name="T2" fmla="*/ 0 w 2"/>
                <a:gd name="T3" fmla="*/ 2 h 2"/>
                <a:gd name="T4" fmla="*/ 0 w 2"/>
                <a:gd name="T5" fmla="*/ 2 h 2"/>
                <a:gd name="T6" fmla="*/ 2 w 2"/>
                <a:gd name="T7" fmla="*/ 0 h 2"/>
                <a:gd name="T8" fmla="*/ 2 w 2"/>
                <a:gd name="T9" fmla="*/ 0 h 2"/>
                <a:gd name="T10" fmla="*/ 2 w 2"/>
                <a:gd name="T11" fmla="*/ 0 h 2"/>
                <a:gd name="T12" fmla="*/ 1 w 2"/>
                <a:gd name="T13" fmla="*/ 2 h 2"/>
                <a:gd name="T14" fmla="*/ 1 w 2"/>
                <a:gd name="T15" fmla="*/ 2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2">
                  <a:moveTo>
                    <a:pt x="1" y="2"/>
                  </a:moveTo>
                  <a:cubicBezTo>
                    <a:pt x="1" y="2"/>
                    <a:pt x="1" y="2"/>
                    <a:pt x="0" y="2"/>
                  </a:cubicBezTo>
                  <a:cubicBezTo>
                    <a:pt x="0" y="2"/>
                    <a:pt x="0" y="2"/>
                    <a:pt x="0" y="2"/>
                  </a:cubicBezTo>
                  <a:cubicBezTo>
                    <a:pt x="1" y="1"/>
                    <a:pt x="1" y="0"/>
                    <a:pt x="2" y="0"/>
                  </a:cubicBezTo>
                  <a:cubicBezTo>
                    <a:pt x="2" y="0"/>
                    <a:pt x="2" y="0"/>
                    <a:pt x="2" y="0"/>
                  </a:cubicBezTo>
                  <a:cubicBezTo>
                    <a:pt x="2" y="0"/>
                    <a:pt x="2" y="0"/>
                    <a:pt x="2" y="0"/>
                  </a:cubicBezTo>
                  <a:cubicBezTo>
                    <a:pt x="1" y="1"/>
                    <a:pt x="1" y="1"/>
                    <a:pt x="1" y="2"/>
                  </a:cubicBezTo>
                  <a:cubicBezTo>
                    <a:pt x="1" y="2"/>
                    <a:pt x="1" y="2"/>
                    <a:pt x="1"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75" name="Freeform 322"/>
            <p:cNvSpPr>
              <a:spLocks/>
            </p:cNvSpPr>
            <p:nvPr/>
          </p:nvSpPr>
          <p:spPr bwMode="auto">
            <a:xfrm>
              <a:off x="5043" y="3290"/>
              <a:ext cx="2" cy="8"/>
            </a:xfrm>
            <a:custGeom>
              <a:avLst/>
              <a:gdLst>
                <a:gd name="T0" fmla="*/ 0 w 1"/>
                <a:gd name="T1" fmla="*/ 3 h 3"/>
                <a:gd name="T2" fmla="*/ 0 w 1"/>
                <a:gd name="T3" fmla="*/ 3 h 3"/>
                <a:gd name="T4" fmla="*/ 0 w 1"/>
                <a:gd name="T5" fmla="*/ 3 h 3"/>
                <a:gd name="T6" fmla="*/ 1 w 1"/>
                <a:gd name="T7" fmla="*/ 0 h 3"/>
                <a:gd name="T8" fmla="*/ 1 w 1"/>
                <a:gd name="T9" fmla="*/ 0 h 3"/>
                <a:gd name="T10" fmla="*/ 1 w 1"/>
                <a:gd name="T11" fmla="*/ 0 h 3"/>
                <a:gd name="T12" fmla="*/ 0 w 1"/>
                <a:gd name="T13" fmla="*/ 3 h 3"/>
                <a:gd name="T14" fmla="*/ 0 w 1"/>
                <a:gd name="T15" fmla="*/ 3 h 3"/>
                <a:gd name="T16" fmla="*/ 0 w 1"/>
                <a:gd name="T17" fmla="*/ 3 h 3"/>
                <a:gd name="T18" fmla="*/ 0 w 1"/>
                <a:gd name="T19"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 h="3">
                  <a:moveTo>
                    <a:pt x="0" y="3"/>
                  </a:moveTo>
                  <a:cubicBezTo>
                    <a:pt x="0" y="3"/>
                    <a:pt x="0" y="3"/>
                    <a:pt x="0" y="3"/>
                  </a:cubicBezTo>
                  <a:cubicBezTo>
                    <a:pt x="0" y="3"/>
                    <a:pt x="0" y="3"/>
                    <a:pt x="0" y="3"/>
                  </a:cubicBezTo>
                  <a:cubicBezTo>
                    <a:pt x="1" y="0"/>
                    <a:pt x="1" y="0"/>
                    <a:pt x="1" y="0"/>
                  </a:cubicBezTo>
                  <a:cubicBezTo>
                    <a:pt x="1" y="0"/>
                    <a:pt x="1" y="0"/>
                    <a:pt x="1" y="0"/>
                  </a:cubicBezTo>
                  <a:cubicBezTo>
                    <a:pt x="1" y="0"/>
                    <a:pt x="1" y="0"/>
                    <a:pt x="1" y="0"/>
                  </a:cubicBezTo>
                  <a:cubicBezTo>
                    <a:pt x="0" y="3"/>
                    <a:pt x="0" y="3"/>
                    <a:pt x="0" y="3"/>
                  </a:cubicBezTo>
                  <a:cubicBezTo>
                    <a:pt x="0" y="3"/>
                    <a:pt x="0" y="3"/>
                    <a:pt x="0" y="3"/>
                  </a:cubicBezTo>
                  <a:cubicBezTo>
                    <a:pt x="0" y="3"/>
                    <a:pt x="0" y="3"/>
                    <a:pt x="0" y="3"/>
                  </a:cubicBezTo>
                  <a:cubicBezTo>
                    <a:pt x="0" y="3"/>
                    <a:pt x="0" y="3"/>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76" name="Freeform 323"/>
            <p:cNvSpPr>
              <a:spLocks/>
            </p:cNvSpPr>
            <p:nvPr/>
          </p:nvSpPr>
          <p:spPr bwMode="auto">
            <a:xfrm>
              <a:off x="5043" y="3290"/>
              <a:ext cx="5" cy="8"/>
            </a:xfrm>
            <a:custGeom>
              <a:avLst/>
              <a:gdLst>
                <a:gd name="T0" fmla="*/ 1 w 2"/>
                <a:gd name="T1" fmla="*/ 3 h 3"/>
                <a:gd name="T2" fmla="*/ 1 w 2"/>
                <a:gd name="T3" fmla="*/ 3 h 3"/>
                <a:gd name="T4" fmla="*/ 1 w 2"/>
                <a:gd name="T5" fmla="*/ 2 h 3"/>
                <a:gd name="T6" fmla="*/ 1 w 2"/>
                <a:gd name="T7" fmla="*/ 0 h 3"/>
                <a:gd name="T8" fmla="*/ 2 w 2"/>
                <a:gd name="T9" fmla="*/ 0 h 3"/>
                <a:gd name="T10" fmla="*/ 2 w 2"/>
                <a:gd name="T11" fmla="*/ 0 h 3"/>
                <a:gd name="T12" fmla="*/ 1 w 2"/>
                <a:gd name="T13" fmla="*/ 3 h 3"/>
                <a:gd name="T14" fmla="*/ 1 w 2"/>
                <a:gd name="T15" fmla="*/ 3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3">
                  <a:moveTo>
                    <a:pt x="1" y="3"/>
                  </a:moveTo>
                  <a:cubicBezTo>
                    <a:pt x="1" y="3"/>
                    <a:pt x="1" y="3"/>
                    <a:pt x="1" y="3"/>
                  </a:cubicBezTo>
                  <a:cubicBezTo>
                    <a:pt x="1" y="3"/>
                    <a:pt x="0" y="3"/>
                    <a:pt x="1" y="2"/>
                  </a:cubicBezTo>
                  <a:cubicBezTo>
                    <a:pt x="1" y="0"/>
                    <a:pt x="1" y="0"/>
                    <a:pt x="1" y="0"/>
                  </a:cubicBezTo>
                  <a:cubicBezTo>
                    <a:pt x="2" y="0"/>
                    <a:pt x="2" y="0"/>
                    <a:pt x="2" y="0"/>
                  </a:cubicBezTo>
                  <a:cubicBezTo>
                    <a:pt x="2" y="0"/>
                    <a:pt x="2" y="0"/>
                    <a:pt x="2" y="0"/>
                  </a:cubicBezTo>
                  <a:cubicBezTo>
                    <a:pt x="1" y="3"/>
                    <a:pt x="1" y="3"/>
                    <a:pt x="1" y="3"/>
                  </a:cubicBezTo>
                  <a:cubicBezTo>
                    <a:pt x="1" y="3"/>
                    <a:pt x="1" y="3"/>
                    <a:pt x="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77" name="Freeform 324"/>
            <p:cNvSpPr>
              <a:spLocks/>
            </p:cNvSpPr>
            <p:nvPr/>
          </p:nvSpPr>
          <p:spPr bwMode="auto">
            <a:xfrm>
              <a:off x="5002" y="3247"/>
              <a:ext cx="5" cy="5"/>
            </a:xfrm>
            <a:custGeom>
              <a:avLst/>
              <a:gdLst>
                <a:gd name="T0" fmla="*/ 1 w 2"/>
                <a:gd name="T1" fmla="*/ 2 h 2"/>
                <a:gd name="T2" fmla="*/ 0 w 2"/>
                <a:gd name="T3" fmla="*/ 2 h 2"/>
                <a:gd name="T4" fmla="*/ 0 w 2"/>
                <a:gd name="T5" fmla="*/ 2 h 2"/>
                <a:gd name="T6" fmla="*/ 2 w 2"/>
                <a:gd name="T7" fmla="*/ 0 h 2"/>
                <a:gd name="T8" fmla="*/ 2 w 2"/>
                <a:gd name="T9" fmla="*/ 0 h 2"/>
                <a:gd name="T10" fmla="*/ 2 w 2"/>
                <a:gd name="T11" fmla="*/ 1 h 2"/>
                <a:gd name="T12" fmla="*/ 1 w 2"/>
                <a:gd name="T13" fmla="*/ 2 h 2"/>
                <a:gd name="T14" fmla="*/ 1 w 2"/>
                <a:gd name="T15" fmla="*/ 2 h 2"/>
                <a:gd name="T16" fmla="*/ 1 w 2"/>
                <a:gd name="T17"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2">
                  <a:moveTo>
                    <a:pt x="1" y="2"/>
                  </a:moveTo>
                  <a:cubicBezTo>
                    <a:pt x="0" y="2"/>
                    <a:pt x="0" y="2"/>
                    <a:pt x="0" y="2"/>
                  </a:cubicBezTo>
                  <a:cubicBezTo>
                    <a:pt x="0" y="2"/>
                    <a:pt x="0" y="2"/>
                    <a:pt x="0" y="2"/>
                  </a:cubicBezTo>
                  <a:cubicBezTo>
                    <a:pt x="2" y="0"/>
                    <a:pt x="2" y="0"/>
                    <a:pt x="2" y="0"/>
                  </a:cubicBezTo>
                  <a:cubicBezTo>
                    <a:pt x="2" y="0"/>
                    <a:pt x="2" y="0"/>
                    <a:pt x="2" y="0"/>
                  </a:cubicBezTo>
                  <a:cubicBezTo>
                    <a:pt x="2" y="0"/>
                    <a:pt x="2" y="1"/>
                    <a:pt x="2" y="1"/>
                  </a:cubicBezTo>
                  <a:cubicBezTo>
                    <a:pt x="1" y="2"/>
                    <a:pt x="1" y="2"/>
                    <a:pt x="1" y="2"/>
                  </a:cubicBezTo>
                  <a:cubicBezTo>
                    <a:pt x="1" y="2"/>
                    <a:pt x="1" y="2"/>
                    <a:pt x="1" y="2"/>
                  </a:cubicBezTo>
                  <a:cubicBezTo>
                    <a:pt x="1" y="2"/>
                    <a:pt x="1" y="2"/>
                    <a:pt x="1"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78" name="Freeform 325"/>
            <p:cNvSpPr>
              <a:spLocks/>
            </p:cNvSpPr>
            <p:nvPr/>
          </p:nvSpPr>
          <p:spPr bwMode="auto">
            <a:xfrm>
              <a:off x="5004" y="3249"/>
              <a:ext cx="3" cy="3"/>
            </a:xfrm>
            <a:custGeom>
              <a:avLst/>
              <a:gdLst>
                <a:gd name="T0" fmla="*/ 0 w 1"/>
                <a:gd name="T1" fmla="*/ 1 h 1"/>
                <a:gd name="T2" fmla="*/ 0 w 1"/>
                <a:gd name="T3" fmla="*/ 1 h 1"/>
                <a:gd name="T4" fmla="*/ 0 w 1"/>
                <a:gd name="T5" fmla="*/ 1 h 1"/>
                <a:gd name="T6" fmla="*/ 1 w 1"/>
                <a:gd name="T7" fmla="*/ 0 h 1"/>
                <a:gd name="T8" fmla="*/ 1 w 1"/>
                <a:gd name="T9" fmla="*/ 0 h 1"/>
                <a:gd name="T10" fmla="*/ 1 w 1"/>
                <a:gd name="T11" fmla="*/ 0 h 1"/>
                <a:gd name="T12" fmla="*/ 1 w 1"/>
                <a:gd name="T13" fmla="*/ 0 h 1"/>
                <a:gd name="T14" fmla="*/ 1 w 1"/>
                <a:gd name="T15" fmla="*/ 0 h 1"/>
                <a:gd name="T16" fmla="*/ 0 w 1"/>
                <a:gd name="T17" fmla="*/ 1 h 1"/>
                <a:gd name="T18" fmla="*/ 0 w 1"/>
                <a:gd name="T19" fmla="*/ 1 h 1"/>
                <a:gd name="T20" fmla="*/ 0 w 1"/>
                <a:gd name="T21" fmla="*/ 1 h 1"/>
                <a:gd name="T22" fmla="*/ 0 w 1"/>
                <a:gd name="T23" fmla="*/ 1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 h="1">
                  <a:moveTo>
                    <a:pt x="0" y="1"/>
                  </a:moveTo>
                  <a:cubicBezTo>
                    <a:pt x="0" y="1"/>
                    <a:pt x="0" y="1"/>
                    <a:pt x="0" y="1"/>
                  </a:cubicBezTo>
                  <a:cubicBezTo>
                    <a:pt x="0" y="1"/>
                    <a:pt x="0" y="1"/>
                    <a:pt x="0" y="1"/>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0" y="1"/>
                    <a:pt x="0" y="1"/>
                    <a:pt x="0" y="1"/>
                  </a:cubicBezTo>
                  <a:cubicBezTo>
                    <a:pt x="0" y="1"/>
                    <a:pt x="0" y="1"/>
                    <a:pt x="0" y="1"/>
                  </a:cubicBezTo>
                  <a:cubicBezTo>
                    <a:pt x="0" y="1"/>
                    <a:pt x="0" y="1"/>
                    <a:pt x="0" y="1"/>
                  </a:cubicBezTo>
                  <a:cubicBezTo>
                    <a:pt x="0" y="1"/>
                    <a:pt x="0" y="1"/>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79" name="Freeform 326"/>
            <p:cNvSpPr>
              <a:spLocks/>
            </p:cNvSpPr>
            <p:nvPr/>
          </p:nvSpPr>
          <p:spPr bwMode="auto">
            <a:xfrm>
              <a:off x="5012" y="3249"/>
              <a:ext cx="8" cy="11"/>
            </a:xfrm>
            <a:custGeom>
              <a:avLst/>
              <a:gdLst>
                <a:gd name="T0" fmla="*/ 0 w 3"/>
                <a:gd name="T1" fmla="*/ 4 h 4"/>
                <a:gd name="T2" fmla="*/ 0 w 3"/>
                <a:gd name="T3" fmla="*/ 4 h 4"/>
                <a:gd name="T4" fmla="*/ 0 w 3"/>
                <a:gd name="T5" fmla="*/ 4 h 4"/>
                <a:gd name="T6" fmla="*/ 2 w 3"/>
                <a:gd name="T7" fmla="*/ 1 h 4"/>
                <a:gd name="T8" fmla="*/ 2 w 3"/>
                <a:gd name="T9" fmla="*/ 0 h 4"/>
                <a:gd name="T10" fmla="*/ 3 w 3"/>
                <a:gd name="T11" fmla="*/ 0 h 4"/>
                <a:gd name="T12" fmla="*/ 3 w 3"/>
                <a:gd name="T13" fmla="*/ 0 h 4"/>
                <a:gd name="T14" fmla="*/ 2 w 3"/>
                <a:gd name="T15" fmla="*/ 1 h 4"/>
                <a:gd name="T16" fmla="*/ 0 w 3"/>
                <a:gd name="T17" fmla="*/ 4 h 4"/>
                <a:gd name="T18" fmla="*/ 0 w 3"/>
                <a:gd name="T19"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4">
                  <a:moveTo>
                    <a:pt x="0" y="4"/>
                  </a:moveTo>
                  <a:cubicBezTo>
                    <a:pt x="0" y="4"/>
                    <a:pt x="0" y="4"/>
                    <a:pt x="0" y="4"/>
                  </a:cubicBezTo>
                  <a:cubicBezTo>
                    <a:pt x="0" y="4"/>
                    <a:pt x="0" y="4"/>
                    <a:pt x="0" y="4"/>
                  </a:cubicBezTo>
                  <a:cubicBezTo>
                    <a:pt x="0" y="3"/>
                    <a:pt x="1" y="2"/>
                    <a:pt x="2" y="1"/>
                  </a:cubicBezTo>
                  <a:cubicBezTo>
                    <a:pt x="2" y="0"/>
                    <a:pt x="2" y="0"/>
                    <a:pt x="2" y="0"/>
                  </a:cubicBezTo>
                  <a:cubicBezTo>
                    <a:pt x="2" y="0"/>
                    <a:pt x="2" y="0"/>
                    <a:pt x="3" y="0"/>
                  </a:cubicBezTo>
                  <a:cubicBezTo>
                    <a:pt x="3" y="0"/>
                    <a:pt x="3" y="0"/>
                    <a:pt x="3" y="0"/>
                  </a:cubicBezTo>
                  <a:cubicBezTo>
                    <a:pt x="2" y="1"/>
                    <a:pt x="2" y="1"/>
                    <a:pt x="2" y="1"/>
                  </a:cubicBezTo>
                  <a:cubicBezTo>
                    <a:pt x="1" y="2"/>
                    <a:pt x="1" y="3"/>
                    <a:pt x="0" y="4"/>
                  </a:cubicBezTo>
                  <a:cubicBezTo>
                    <a:pt x="0" y="4"/>
                    <a:pt x="0" y="4"/>
                    <a:pt x="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80" name="Freeform 327"/>
            <p:cNvSpPr>
              <a:spLocks/>
            </p:cNvSpPr>
            <p:nvPr/>
          </p:nvSpPr>
          <p:spPr bwMode="auto">
            <a:xfrm>
              <a:off x="5015" y="3247"/>
              <a:ext cx="7" cy="13"/>
            </a:xfrm>
            <a:custGeom>
              <a:avLst/>
              <a:gdLst>
                <a:gd name="T0" fmla="*/ 0 w 3"/>
                <a:gd name="T1" fmla="*/ 5 h 5"/>
                <a:gd name="T2" fmla="*/ 0 w 3"/>
                <a:gd name="T3" fmla="*/ 5 h 5"/>
                <a:gd name="T4" fmla="*/ 0 w 3"/>
                <a:gd name="T5" fmla="*/ 4 h 5"/>
                <a:gd name="T6" fmla="*/ 3 w 3"/>
                <a:gd name="T7" fmla="*/ 0 h 5"/>
                <a:gd name="T8" fmla="*/ 3 w 3"/>
                <a:gd name="T9" fmla="*/ 0 h 5"/>
                <a:gd name="T10" fmla="*/ 3 w 3"/>
                <a:gd name="T11" fmla="*/ 0 h 5"/>
                <a:gd name="T12" fmla="*/ 0 w 3"/>
                <a:gd name="T13" fmla="*/ 5 h 5"/>
                <a:gd name="T14" fmla="*/ 0 w 3"/>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5">
                  <a:moveTo>
                    <a:pt x="0" y="5"/>
                  </a:moveTo>
                  <a:cubicBezTo>
                    <a:pt x="0" y="5"/>
                    <a:pt x="0" y="5"/>
                    <a:pt x="0" y="5"/>
                  </a:cubicBezTo>
                  <a:cubicBezTo>
                    <a:pt x="0" y="5"/>
                    <a:pt x="0" y="4"/>
                    <a:pt x="0" y="4"/>
                  </a:cubicBezTo>
                  <a:cubicBezTo>
                    <a:pt x="1" y="3"/>
                    <a:pt x="2" y="1"/>
                    <a:pt x="3" y="0"/>
                  </a:cubicBezTo>
                  <a:cubicBezTo>
                    <a:pt x="3" y="0"/>
                    <a:pt x="3" y="0"/>
                    <a:pt x="3" y="0"/>
                  </a:cubicBezTo>
                  <a:cubicBezTo>
                    <a:pt x="3" y="0"/>
                    <a:pt x="3" y="0"/>
                    <a:pt x="3" y="0"/>
                  </a:cubicBezTo>
                  <a:cubicBezTo>
                    <a:pt x="2" y="2"/>
                    <a:pt x="1" y="3"/>
                    <a:pt x="0" y="5"/>
                  </a:cubicBezTo>
                  <a:cubicBezTo>
                    <a:pt x="0" y="5"/>
                    <a:pt x="0" y="5"/>
                    <a:pt x="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81" name="Freeform 328"/>
            <p:cNvSpPr>
              <a:spLocks/>
            </p:cNvSpPr>
            <p:nvPr/>
          </p:nvSpPr>
          <p:spPr bwMode="auto">
            <a:xfrm>
              <a:off x="5020" y="3244"/>
              <a:ext cx="5" cy="11"/>
            </a:xfrm>
            <a:custGeom>
              <a:avLst/>
              <a:gdLst>
                <a:gd name="T0" fmla="*/ 0 w 2"/>
                <a:gd name="T1" fmla="*/ 4 h 4"/>
                <a:gd name="T2" fmla="*/ 0 w 2"/>
                <a:gd name="T3" fmla="*/ 4 h 4"/>
                <a:gd name="T4" fmla="*/ 0 w 2"/>
                <a:gd name="T5" fmla="*/ 4 h 4"/>
                <a:gd name="T6" fmla="*/ 2 w 2"/>
                <a:gd name="T7" fmla="*/ 0 h 4"/>
                <a:gd name="T8" fmla="*/ 2 w 2"/>
                <a:gd name="T9" fmla="*/ 0 h 4"/>
                <a:gd name="T10" fmla="*/ 2 w 2"/>
                <a:gd name="T11" fmla="*/ 1 h 4"/>
                <a:gd name="T12" fmla="*/ 0 w 2"/>
                <a:gd name="T13" fmla="*/ 4 h 4"/>
                <a:gd name="T14" fmla="*/ 0 w 2"/>
                <a:gd name="T15" fmla="*/ 4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4">
                  <a:moveTo>
                    <a:pt x="0" y="4"/>
                  </a:moveTo>
                  <a:cubicBezTo>
                    <a:pt x="0" y="4"/>
                    <a:pt x="0" y="4"/>
                    <a:pt x="0" y="4"/>
                  </a:cubicBezTo>
                  <a:cubicBezTo>
                    <a:pt x="0" y="4"/>
                    <a:pt x="0" y="4"/>
                    <a:pt x="0" y="4"/>
                  </a:cubicBezTo>
                  <a:cubicBezTo>
                    <a:pt x="2" y="0"/>
                    <a:pt x="2" y="0"/>
                    <a:pt x="2" y="0"/>
                  </a:cubicBezTo>
                  <a:cubicBezTo>
                    <a:pt x="2" y="0"/>
                    <a:pt x="2" y="0"/>
                    <a:pt x="2" y="0"/>
                  </a:cubicBezTo>
                  <a:cubicBezTo>
                    <a:pt x="2" y="0"/>
                    <a:pt x="2" y="1"/>
                    <a:pt x="2" y="1"/>
                  </a:cubicBezTo>
                  <a:cubicBezTo>
                    <a:pt x="0" y="4"/>
                    <a:pt x="0" y="4"/>
                    <a:pt x="0" y="4"/>
                  </a:cubicBezTo>
                  <a:cubicBezTo>
                    <a:pt x="0" y="4"/>
                    <a:pt x="0" y="4"/>
                    <a:pt x="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82" name="Freeform 329"/>
            <p:cNvSpPr>
              <a:spLocks/>
            </p:cNvSpPr>
            <p:nvPr/>
          </p:nvSpPr>
          <p:spPr bwMode="auto">
            <a:xfrm>
              <a:off x="5022" y="3244"/>
              <a:ext cx="5" cy="8"/>
            </a:xfrm>
            <a:custGeom>
              <a:avLst/>
              <a:gdLst>
                <a:gd name="T0" fmla="*/ 0 w 2"/>
                <a:gd name="T1" fmla="*/ 3 h 3"/>
                <a:gd name="T2" fmla="*/ 0 w 2"/>
                <a:gd name="T3" fmla="*/ 3 h 3"/>
                <a:gd name="T4" fmla="*/ 0 w 2"/>
                <a:gd name="T5" fmla="*/ 3 h 3"/>
                <a:gd name="T6" fmla="*/ 2 w 2"/>
                <a:gd name="T7" fmla="*/ 0 h 3"/>
                <a:gd name="T8" fmla="*/ 2 w 2"/>
                <a:gd name="T9" fmla="*/ 0 h 3"/>
                <a:gd name="T10" fmla="*/ 2 w 2"/>
                <a:gd name="T11" fmla="*/ 0 h 3"/>
                <a:gd name="T12" fmla="*/ 0 w 2"/>
                <a:gd name="T13" fmla="*/ 3 h 3"/>
                <a:gd name="T14" fmla="*/ 0 w 2"/>
                <a:gd name="T15" fmla="*/ 3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3">
                  <a:moveTo>
                    <a:pt x="0" y="3"/>
                  </a:moveTo>
                  <a:cubicBezTo>
                    <a:pt x="0" y="3"/>
                    <a:pt x="0" y="3"/>
                    <a:pt x="0" y="3"/>
                  </a:cubicBezTo>
                  <a:cubicBezTo>
                    <a:pt x="0" y="3"/>
                    <a:pt x="0" y="3"/>
                    <a:pt x="0" y="3"/>
                  </a:cubicBezTo>
                  <a:cubicBezTo>
                    <a:pt x="1" y="2"/>
                    <a:pt x="1" y="1"/>
                    <a:pt x="2" y="0"/>
                  </a:cubicBezTo>
                  <a:cubicBezTo>
                    <a:pt x="2" y="0"/>
                    <a:pt x="2" y="0"/>
                    <a:pt x="2" y="0"/>
                  </a:cubicBezTo>
                  <a:cubicBezTo>
                    <a:pt x="2" y="0"/>
                    <a:pt x="2" y="0"/>
                    <a:pt x="2" y="0"/>
                  </a:cubicBezTo>
                  <a:cubicBezTo>
                    <a:pt x="2" y="1"/>
                    <a:pt x="1" y="2"/>
                    <a:pt x="0" y="3"/>
                  </a:cubicBezTo>
                  <a:cubicBezTo>
                    <a:pt x="0" y="3"/>
                    <a:pt x="0" y="3"/>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83" name="Freeform 330"/>
            <p:cNvSpPr>
              <a:spLocks/>
            </p:cNvSpPr>
            <p:nvPr/>
          </p:nvSpPr>
          <p:spPr bwMode="auto">
            <a:xfrm>
              <a:off x="5025" y="3244"/>
              <a:ext cx="5" cy="8"/>
            </a:xfrm>
            <a:custGeom>
              <a:avLst/>
              <a:gdLst>
                <a:gd name="T0" fmla="*/ 0 w 2"/>
                <a:gd name="T1" fmla="*/ 3 h 3"/>
                <a:gd name="T2" fmla="*/ 0 w 2"/>
                <a:gd name="T3" fmla="*/ 3 h 3"/>
                <a:gd name="T4" fmla="*/ 0 w 2"/>
                <a:gd name="T5" fmla="*/ 3 h 3"/>
                <a:gd name="T6" fmla="*/ 2 w 2"/>
                <a:gd name="T7" fmla="*/ 0 h 3"/>
                <a:gd name="T8" fmla="*/ 2 w 2"/>
                <a:gd name="T9" fmla="*/ 0 h 3"/>
                <a:gd name="T10" fmla="*/ 2 w 2"/>
                <a:gd name="T11" fmla="*/ 0 h 3"/>
                <a:gd name="T12" fmla="*/ 0 w 2"/>
                <a:gd name="T13" fmla="*/ 3 h 3"/>
                <a:gd name="T14" fmla="*/ 0 w 2"/>
                <a:gd name="T15" fmla="*/ 3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3">
                  <a:moveTo>
                    <a:pt x="0" y="3"/>
                  </a:moveTo>
                  <a:cubicBezTo>
                    <a:pt x="0" y="3"/>
                    <a:pt x="0" y="3"/>
                    <a:pt x="0" y="3"/>
                  </a:cubicBezTo>
                  <a:cubicBezTo>
                    <a:pt x="0" y="3"/>
                    <a:pt x="0" y="3"/>
                    <a:pt x="0" y="3"/>
                  </a:cubicBezTo>
                  <a:cubicBezTo>
                    <a:pt x="1" y="2"/>
                    <a:pt x="1" y="1"/>
                    <a:pt x="2" y="0"/>
                  </a:cubicBezTo>
                  <a:cubicBezTo>
                    <a:pt x="2" y="0"/>
                    <a:pt x="2" y="0"/>
                    <a:pt x="2" y="0"/>
                  </a:cubicBezTo>
                  <a:cubicBezTo>
                    <a:pt x="2" y="0"/>
                    <a:pt x="2" y="0"/>
                    <a:pt x="2" y="0"/>
                  </a:cubicBezTo>
                  <a:cubicBezTo>
                    <a:pt x="2" y="1"/>
                    <a:pt x="1" y="2"/>
                    <a:pt x="0" y="3"/>
                  </a:cubicBezTo>
                  <a:cubicBezTo>
                    <a:pt x="0" y="3"/>
                    <a:pt x="0" y="3"/>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84" name="Freeform 331"/>
            <p:cNvSpPr>
              <a:spLocks/>
            </p:cNvSpPr>
            <p:nvPr/>
          </p:nvSpPr>
          <p:spPr bwMode="auto">
            <a:xfrm>
              <a:off x="5027" y="3244"/>
              <a:ext cx="8" cy="8"/>
            </a:xfrm>
            <a:custGeom>
              <a:avLst/>
              <a:gdLst>
                <a:gd name="T0" fmla="*/ 1 w 3"/>
                <a:gd name="T1" fmla="*/ 3 h 3"/>
                <a:gd name="T2" fmla="*/ 0 w 3"/>
                <a:gd name="T3" fmla="*/ 3 h 3"/>
                <a:gd name="T4" fmla="*/ 0 w 3"/>
                <a:gd name="T5" fmla="*/ 3 h 3"/>
                <a:gd name="T6" fmla="*/ 2 w 3"/>
                <a:gd name="T7" fmla="*/ 0 h 3"/>
                <a:gd name="T8" fmla="*/ 3 w 3"/>
                <a:gd name="T9" fmla="*/ 0 h 3"/>
                <a:gd name="T10" fmla="*/ 3 w 3"/>
                <a:gd name="T11" fmla="*/ 0 h 3"/>
                <a:gd name="T12" fmla="*/ 1 w 3"/>
                <a:gd name="T13" fmla="*/ 3 h 3"/>
                <a:gd name="T14" fmla="*/ 1 w 3"/>
                <a:gd name="T15" fmla="*/ 3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3">
                  <a:moveTo>
                    <a:pt x="1" y="3"/>
                  </a:moveTo>
                  <a:cubicBezTo>
                    <a:pt x="1" y="3"/>
                    <a:pt x="1" y="3"/>
                    <a:pt x="0" y="3"/>
                  </a:cubicBezTo>
                  <a:cubicBezTo>
                    <a:pt x="0" y="3"/>
                    <a:pt x="0" y="3"/>
                    <a:pt x="0" y="3"/>
                  </a:cubicBezTo>
                  <a:cubicBezTo>
                    <a:pt x="1" y="2"/>
                    <a:pt x="2" y="1"/>
                    <a:pt x="2" y="0"/>
                  </a:cubicBezTo>
                  <a:cubicBezTo>
                    <a:pt x="2" y="0"/>
                    <a:pt x="2" y="0"/>
                    <a:pt x="3" y="0"/>
                  </a:cubicBezTo>
                  <a:cubicBezTo>
                    <a:pt x="3" y="0"/>
                    <a:pt x="3" y="0"/>
                    <a:pt x="3" y="0"/>
                  </a:cubicBezTo>
                  <a:cubicBezTo>
                    <a:pt x="2" y="1"/>
                    <a:pt x="1" y="2"/>
                    <a:pt x="1" y="3"/>
                  </a:cubicBezTo>
                  <a:cubicBezTo>
                    <a:pt x="1" y="3"/>
                    <a:pt x="1" y="3"/>
                    <a:pt x="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85" name="Freeform 332"/>
            <p:cNvSpPr>
              <a:spLocks/>
            </p:cNvSpPr>
            <p:nvPr/>
          </p:nvSpPr>
          <p:spPr bwMode="auto">
            <a:xfrm>
              <a:off x="5032" y="3244"/>
              <a:ext cx="5" cy="8"/>
            </a:xfrm>
            <a:custGeom>
              <a:avLst/>
              <a:gdLst>
                <a:gd name="T0" fmla="*/ 0 w 2"/>
                <a:gd name="T1" fmla="*/ 3 h 3"/>
                <a:gd name="T2" fmla="*/ 0 w 2"/>
                <a:gd name="T3" fmla="*/ 3 h 3"/>
                <a:gd name="T4" fmla="*/ 0 w 2"/>
                <a:gd name="T5" fmla="*/ 2 h 3"/>
                <a:gd name="T6" fmla="*/ 1 w 2"/>
                <a:gd name="T7" fmla="*/ 1 h 3"/>
                <a:gd name="T8" fmla="*/ 1 w 2"/>
                <a:gd name="T9" fmla="*/ 0 h 3"/>
                <a:gd name="T10" fmla="*/ 1 w 2"/>
                <a:gd name="T11" fmla="*/ 0 h 3"/>
                <a:gd name="T12" fmla="*/ 1 w 2"/>
                <a:gd name="T13" fmla="*/ 1 h 3"/>
                <a:gd name="T14" fmla="*/ 1 w 2"/>
                <a:gd name="T15" fmla="*/ 1 h 3"/>
                <a:gd name="T16" fmla="*/ 0 w 2"/>
                <a:gd name="T17" fmla="*/ 2 h 3"/>
                <a:gd name="T18" fmla="*/ 0 w 2"/>
                <a:gd name="T19"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 h="3">
                  <a:moveTo>
                    <a:pt x="0" y="3"/>
                  </a:moveTo>
                  <a:cubicBezTo>
                    <a:pt x="0" y="3"/>
                    <a:pt x="0" y="3"/>
                    <a:pt x="0" y="3"/>
                  </a:cubicBezTo>
                  <a:cubicBezTo>
                    <a:pt x="0" y="2"/>
                    <a:pt x="0" y="2"/>
                    <a:pt x="0" y="2"/>
                  </a:cubicBezTo>
                  <a:cubicBezTo>
                    <a:pt x="0" y="2"/>
                    <a:pt x="0" y="1"/>
                    <a:pt x="1" y="1"/>
                  </a:cubicBezTo>
                  <a:cubicBezTo>
                    <a:pt x="1" y="0"/>
                    <a:pt x="1" y="0"/>
                    <a:pt x="1" y="0"/>
                  </a:cubicBezTo>
                  <a:cubicBezTo>
                    <a:pt x="1" y="0"/>
                    <a:pt x="1" y="0"/>
                    <a:pt x="1" y="0"/>
                  </a:cubicBezTo>
                  <a:cubicBezTo>
                    <a:pt x="2" y="0"/>
                    <a:pt x="2" y="0"/>
                    <a:pt x="1" y="1"/>
                  </a:cubicBezTo>
                  <a:cubicBezTo>
                    <a:pt x="1" y="1"/>
                    <a:pt x="1" y="1"/>
                    <a:pt x="1" y="1"/>
                  </a:cubicBezTo>
                  <a:cubicBezTo>
                    <a:pt x="0" y="2"/>
                    <a:pt x="0" y="2"/>
                    <a:pt x="0" y="2"/>
                  </a:cubicBezTo>
                  <a:cubicBezTo>
                    <a:pt x="0" y="3"/>
                    <a:pt x="0" y="3"/>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86" name="Freeform 333"/>
            <p:cNvSpPr>
              <a:spLocks/>
            </p:cNvSpPr>
            <p:nvPr/>
          </p:nvSpPr>
          <p:spPr bwMode="auto">
            <a:xfrm>
              <a:off x="5032" y="3247"/>
              <a:ext cx="8" cy="5"/>
            </a:xfrm>
            <a:custGeom>
              <a:avLst/>
              <a:gdLst>
                <a:gd name="T0" fmla="*/ 1 w 3"/>
                <a:gd name="T1" fmla="*/ 2 h 2"/>
                <a:gd name="T2" fmla="*/ 1 w 3"/>
                <a:gd name="T3" fmla="*/ 2 h 2"/>
                <a:gd name="T4" fmla="*/ 1 w 3"/>
                <a:gd name="T5" fmla="*/ 2 h 2"/>
                <a:gd name="T6" fmla="*/ 2 w 3"/>
                <a:gd name="T7" fmla="*/ 0 h 2"/>
                <a:gd name="T8" fmla="*/ 3 w 3"/>
                <a:gd name="T9" fmla="*/ 0 h 2"/>
                <a:gd name="T10" fmla="*/ 3 w 3"/>
                <a:gd name="T11" fmla="*/ 0 h 2"/>
                <a:gd name="T12" fmla="*/ 1 w 3"/>
                <a:gd name="T13" fmla="*/ 2 h 2"/>
                <a:gd name="T14" fmla="*/ 1 w 3"/>
                <a:gd name="T15" fmla="*/ 2 h 2"/>
                <a:gd name="T16" fmla="*/ 1 w 3"/>
                <a:gd name="T17"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2">
                  <a:moveTo>
                    <a:pt x="1" y="2"/>
                  </a:moveTo>
                  <a:cubicBezTo>
                    <a:pt x="1" y="2"/>
                    <a:pt x="1" y="2"/>
                    <a:pt x="1" y="2"/>
                  </a:cubicBezTo>
                  <a:cubicBezTo>
                    <a:pt x="1" y="2"/>
                    <a:pt x="0" y="2"/>
                    <a:pt x="1" y="2"/>
                  </a:cubicBezTo>
                  <a:cubicBezTo>
                    <a:pt x="1" y="1"/>
                    <a:pt x="2" y="0"/>
                    <a:pt x="2" y="0"/>
                  </a:cubicBezTo>
                  <a:cubicBezTo>
                    <a:pt x="2" y="0"/>
                    <a:pt x="2" y="0"/>
                    <a:pt x="3" y="0"/>
                  </a:cubicBezTo>
                  <a:cubicBezTo>
                    <a:pt x="3" y="0"/>
                    <a:pt x="3" y="0"/>
                    <a:pt x="3" y="0"/>
                  </a:cubicBezTo>
                  <a:cubicBezTo>
                    <a:pt x="2" y="1"/>
                    <a:pt x="1" y="1"/>
                    <a:pt x="1" y="2"/>
                  </a:cubicBezTo>
                  <a:cubicBezTo>
                    <a:pt x="1" y="2"/>
                    <a:pt x="1" y="2"/>
                    <a:pt x="1" y="2"/>
                  </a:cubicBezTo>
                  <a:cubicBezTo>
                    <a:pt x="1" y="2"/>
                    <a:pt x="1" y="2"/>
                    <a:pt x="1"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87" name="Freeform 334"/>
            <p:cNvSpPr>
              <a:spLocks/>
            </p:cNvSpPr>
            <p:nvPr/>
          </p:nvSpPr>
          <p:spPr bwMode="auto">
            <a:xfrm>
              <a:off x="5035" y="3247"/>
              <a:ext cx="5" cy="5"/>
            </a:xfrm>
            <a:custGeom>
              <a:avLst/>
              <a:gdLst>
                <a:gd name="T0" fmla="*/ 1 w 2"/>
                <a:gd name="T1" fmla="*/ 2 h 2"/>
                <a:gd name="T2" fmla="*/ 0 w 2"/>
                <a:gd name="T3" fmla="*/ 2 h 2"/>
                <a:gd name="T4" fmla="*/ 0 w 2"/>
                <a:gd name="T5" fmla="*/ 2 h 2"/>
                <a:gd name="T6" fmla="*/ 2 w 2"/>
                <a:gd name="T7" fmla="*/ 0 h 2"/>
                <a:gd name="T8" fmla="*/ 2 w 2"/>
                <a:gd name="T9" fmla="*/ 0 h 2"/>
                <a:gd name="T10" fmla="*/ 2 w 2"/>
                <a:gd name="T11" fmla="*/ 0 h 2"/>
                <a:gd name="T12" fmla="*/ 2 w 2"/>
                <a:gd name="T13" fmla="*/ 0 h 2"/>
                <a:gd name="T14" fmla="*/ 2 w 2"/>
                <a:gd name="T15" fmla="*/ 1 h 2"/>
                <a:gd name="T16" fmla="*/ 1 w 2"/>
                <a:gd name="T17" fmla="*/ 2 h 2"/>
                <a:gd name="T18" fmla="*/ 1 w 2"/>
                <a:gd name="T19"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 h="2">
                  <a:moveTo>
                    <a:pt x="1" y="2"/>
                  </a:moveTo>
                  <a:cubicBezTo>
                    <a:pt x="0" y="2"/>
                    <a:pt x="0" y="2"/>
                    <a:pt x="0" y="2"/>
                  </a:cubicBezTo>
                  <a:cubicBezTo>
                    <a:pt x="0" y="2"/>
                    <a:pt x="0" y="2"/>
                    <a:pt x="0" y="2"/>
                  </a:cubicBezTo>
                  <a:cubicBezTo>
                    <a:pt x="2" y="0"/>
                    <a:pt x="2" y="0"/>
                    <a:pt x="2" y="0"/>
                  </a:cubicBezTo>
                  <a:cubicBezTo>
                    <a:pt x="2" y="0"/>
                    <a:pt x="2" y="0"/>
                    <a:pt x="2" y="0"/>
                  </a:cubicBezTo>
                  <a:cubicBezTo>
                    <a:pt x="2" y="0"/>
                    <a:pt x="2" y="0"/>
                    <a:pt x="2" y="0"/>
                  </a:cubicBezTo>
                  <a:cubicBezTo>
                    <a:pt x="2" y="0"/>
                    <a:pt x="2" y="0"/>
                    <a:pt x="2" y="0"/>
                  </a:cubicBezTo>
                  <a:cubicBezTo>
                    <a:pt x="2" y="0"/>
                    <a:pt x="2" y="1"/>
                    <a:pt x="2" y="1"/>
                  </a:cubicBezTo>
                  <a:cubicBezTo>
                    <a:pt x="1" y="2"/>
                    <a:pt x="1" y="2"/>
                    <a:pt x="1" y="2"/>
                  </a:cubicBezTo>
                  <a:cubicBezTo>
                    <a:pt x="1" y="2"/>
                    <a:pt x="1" y="2"/>
                    <a:pt x="1"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88" name="Freeform 335"/>
            <p:cNvSpPr>
              <a:spLocks/>
            </p:cNvSpPr>
            <p:nvPr/>
          </p:nvSpPr>
          <p:spPr bwMode="auto">
            <a:xfrm>
              <a:off x="5037" y="3249"/>
              <a:ext cx="6" cy="6"/>
            </a:xfrm>
            <a:custGeom>
              <a:avLst/>
              <a:gdLst>
                <a:gd name="T0" fmla="*/ 0 w 2"/>
                <a:gd name="T1" fmla="*/ 2 h 2"/>
                <a:gd name="T2" fmla="*/ 0 w 2"/>
                <a:gd name="T3" fmla="*/ 1 h 2"/>
                <a:gd name="T4" fmla="*/ 0 w 2"/>
                <a:gd name="T5" fmla="*/ 1 h 2"/>
                <a:gd name="T6" fmla="*/ 2 w 2"/>
                <a:gd name="T7" fmla="*/ 0 h 2"/>
                <a:gd name="T8" fmla="*/ 2 w 2"/>
                <a:gd name="T9" fmla="*/ 0 h 2"/>
                <a:gd name="T10" fmla="*/ 2 w 2"/>
                <a:gd name="T11" fmla="*/ 0 h 2"/>
                <a:gd name="T12" fmla="*/ 1 w 2"/>
                <a:gd name="T13" fmla="*/ 1 h 2"/>
                <a:gd name="T14" fmla="*/ 1 w 2"/>
                <a:gd name="T15" fmla="*/ 1 h 2"/>
                <a:gd name="T16" fmla="*/ 0 w 2"/>
                <a:gd name="T17"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2">
                  <a:moveTo>
                    <a:pt x="0" y="2"/>
                  </a:moveTo>
                  <a:cubicBezTo>
                    <a:pt x="0" y="2"/>
                    <a:pt x="0" y="2"/>
                    <a:pt x="0" y="1"/>
                  </a:cubicBezTo>
                  <a:cubicBezTo>
                    <a:pt x="0" y="1"/>
                    <a:pt x="0" y="1"/>
                    <a:pt x="0" y="1"/>
                  </a:cubicBezTo>
                  <a:cubicBezTo>
                    <a:pt x="2" y="0"/>
                    <a:pt x="2" y="0"/>
                    <a:pt x="2" y="0"/>
                  </a:cubicBezTo>
                  <a:cubicBezTo>
                    <a:pt x="2" y="0"/>
                    <a:pt x="2" y="0"/>
                    <a:pt x="2" y="0"/>
                  </a:cubicBezTo>
                  <a:cubicBezTo>
                    <a:pt x="2" y="0"/>
                    <a:pt x="2" y="0"/>
                    <a:pt x="2" y="0"/>
                  </a:cubicBezTo>
                  <a:cubicBezTo>
                    <a:pt x="1" y="1"/>
                    <a:pt x="1" y="1"/>
                    <a:pt x="1" y="1"/>
                  </a:cubicBezTo>
                  <a:cubicBezTo>
                    <a:pt x="1" y="1"/>
                    <a:pt x="1" y="1"/>
                    <a:pt x="1" y="1"/>
                  </a:cubicBezTo>
                  <a:cubicBezTo>
                    <a:pt x="1" y="1"/>
                    <a:pt x="0" y="2"/>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89" name="Freeform 336"/>
            <p:cNvSpPr>
              <a:spLocks/>
            </p:cNvSpPr>
            <p:nvPr/>
          </p:nvSpPr>
          <p:spPr bwMode="auto">
            <a:xfrm>
              <a:off x="5040" y="3249"/>
              <a:ext cx="5" cy="6"/>
            </a:xfrm>
            <a:custGeom>
              <a:avLst/>
              <a:gdLst>
                <a:gd name="T0" fmla="*/ 0 w 2"/>
                <a:gd name="T1" fmla="*/ 2 h 2"/>
                <a:gd name="T2" fmla="*/ 0 w 2"/>
                <a:gd name="T3" fmla="*/ 2 h 2"/>
                <a:gd name="T4" fmla="*/ 0 w 2"/>
                <a:gd name="T5" fmla="*/ 2 h 2"/>
                <a:gd name="T6" fmla="*/ 2 w 2"/>
                <a:gd name="T7" fmla="*/ 0 h 2"/>
                <a:gd name="T8" fmla="*/ 2 w 2"/>
                <a:gd name="T9" fmla="*/ 0 h 2"/>
                <a:gd name="T10" fmla="*/ 2 w 2"/>
                <a:gd name="T11" fmla="*/ 1 h 2"/>
                <a:gd name="T12" fmla="*/ 1 w 2"/>
                <a:gd name="T13" fmla="*/ 2 h 2"/>
                <a:gd name="T14" fmla="*/ 0 w 2"/>
                <a:gd name="T15" fmla="*/ 2 h 2"/>
                <a:gd name="T16" fmla="*/ 0 w 2"/>
                <a:gd name="T17"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2">
                  <a:moveTo>
                    <a:pt x="0" y="2"/>
                  </a:moveTo>
                  <a:cubicBezTo>
                    <a:pt x="0" y="2"/>
                    <a:pt x="0" y="2"/>
                    <a:pt x="0" y="2"/>
                  </a:cubicBezTo>
                  <a:cubicBezTo>
                    <a:pt x="0" y="2"/>
                    <a:pt x="0" y="2"/>
                    <a:pt x="0" y="2"/>
                  </a:cubicBezTo>
                  <a:cubicBezTo>
                    <a:pt x="1" y="1"/>
                    <a:pt x="1" y="1"/>
                    <a:pt x="2" y="0"/>
                  </a:cubicBezTo>
                  <a:cubicBezTo>
                    <a:pt x="2" y="0"/>
                    <a:pt x="2" y="0"/>
                    <a:pt x="2" y="0"/>
                  </a:cubicBezTo>
                  <a:cubicBezTo>
                    <a:pt x="2" y="0"/>
                    <a:pt x="2" y="1"/>
                    <a:pt x="2" y="1"/>
                  </a:cubicBezTo>
                  <a:cubicBezTo>
                    <a:pt x="2" y="1"/>
                    <a:pt x="1" y="1"/>
                    <a:pt x="1" y="2"/>
                  </a:cubicBezTo>
                  <a:cubicBezTo>
                    <a:pt x="1" y="2"/>
                    <a:pt x="1" y="2"/>
                    <a:pt x="0" y="2"/>
                  </a:cubicBezTo>
                  <a:cubicBezTo>
                    <a:pt x="0" y="2"/>
                    <a:pt x="0" y="2"/>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90" name="Freeform 337"/>
            <p:cNvSpPr>
              <a:spLocks/>
            </p:cNvSpPr>
            <p:nvPr/>
          </p:nvSpPr>
          <p:spPr bwMode="auto">
            <a:xfrm>
              <a:off x="5043" y="3252"/>
              <a:ext cx="5" cy="5"/>
            </a:xfrm>
            <a:custGeom>
              <a:avLst/>
              <a:gdLst>
                <a:gd name="T0" fmla="*/ 0 w 2"/>
                <a:gd name="T1" fmla="*/ 2 h 2"/>
                <a:gd name="T2" fmla="*/ 0 w 2"/>
                <a:gd name="T3" fmla="*/ 2 h 2"/>
                <a:gd name="T4" fmla="*/ 0 w 2"/>
                <a:gd name="T5" fmla="*/ 1 h 2"/>
                <a:gd name="T6" fmla="*/ 2 w 2"/>
                <a:gd name="T7" fmla="*/ 0 h 2"/>
                <a:gd name="T8" fmla="*/ 2 w 2"/>
                <a:gd name="T9" fmla="*/ 0 h 2"/>
                <a:gd name="T10" fmla="*/ 2 w 2"/>
                <a:gd name="T11" fmla="*/ 0 h 2"/>
                <a:gd name="T12" fmla="*/ 0 w 2"/>
                <a:gd name="T13" fmla="*/ 2 h 2"/>
                <a:gd name="T14" fmla="*/ 0 w 2"/>
                <a:gd name="T15" fmla="*/ 2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2">
                  <a:moveTo>
                    <a:pt x="0" y="2"/>
                  </a:moveTo>
                  <a:cubicBezTo>
                    <a:pt x="0" y="2"/>
                    <a:pt x="0" y="2"/>
                    <a:pt x="0" y="2"/>
                  </a:cubicBezTo>
                  <a:cubicBezTo>
                    <a:pt x="0" y="1"/>
                    <a:pt x="0" y="1"/>
                    <a:pt x="0" y="1"/>
                  </a:cubicBezTo>
                  <a:cubicBezTo>
                    <a:pt x="2" y="0"/>
                    <a:pt x="2" y="0"/>
                    <a:pt x="2" y="0"/>
                  </a:cubicBezTo>
                  <a:cubicBezTo>
                    <a:pt x="2" y="0"/>
                    <a:pt x="2" y="0"/>
                    <a:pt x="2" y="0"/>
                  </a:cubicBezTo>
                  <a:cubicBezTo>
                    <a:pt x="2" y="0"/>
                    <a:pt x="2" y="0"/>
                    <a:pt x="2" y="0"/>
                  </a:cubicBezTo>
                  <a:cubicBezTo>
                    <a:pt x="0" y="2"/>
                    <a:pt x="0" y="2"/>
                    <a:pt x="0" y="2"/>
                  </a:cubicBezTo>
                  <a:cubicBezTo>
                    <a:pt x="0" y="2"/>
                    <a:pt x="0" y="2"/>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91" name="Freeform 338"/>
            <p:cNvSpPr>
              <a:spLocks/>
            </p:cNvSpPr>
            <p:nvPr/>
          </p:nvSpPr>
          <p:spPr bwMode="auto">
            <a:xfrm>
              <a:off x="5045" y="3255"/>
              <a:ext cx="3" cy="2"/>
            </a:xfrm>
            <a:custGeom>
              <a:avLst/>
              <a:gdLst>
                <a:gd name="T0" fmla="*/ 0 w 1"/>
                <a:gd name="T1" fmla="*/ 1 h 1"/>
                <a:gd name="T2" fmla="*/ 0 w 1"/>
                <a:gd name="T3" fmla="*/ 1 h 1"/>
                <a:gd name="T4" fmla="*/ 0 w 1"/>
                <a:gd name="T5" fmla="*/ 1 h 1"/>
                <a:gd name="T6" fmla="*/ 1 w 1"/>
                <a:gd name="T7" fmla="*/ 0 h 1"/>
                <a:gd name="T8" fmla="*/ 1 w 1"/>
                <a:gd name="T9" fmla="*/ 0 h 1"/>
                <a:gd name="T10" fmla="*/ 1 w 1"/>
                <a:gd name="T11" fmla="*/ 0 h 1"/>
                <a:gd name="T12" fmla="*/ 0 w 1"/>
                <a:gd name="T13" fmla="*/ 1 h 1"/>
                <a:gd name="T14" fmla="*/ 0 w 1"/>
                <a:gd name="T15" fmla="*/ 1 h 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 h="1">
                  <a:moveTo>
                    <a:pt x="0" y="1"/>
                  </a:moveTo>
                  <a:cubicBezTo>
                    <a:pt x="0" y="1"/>
                    <a:pt x="0" y="1"/>
                    <a:pt x="0" y="1"/>
                  </a:cubicBezTo>
                  <a:cubicBezTo>
                    <a:pt x="0" y="1"/>
                    <a:pt x="0" y="1"/>
                    <a:pt x="0" y="1"/>
                  </a:cubicBezTo>
                  <a:cubicBezTo>
                    <a:pt x="0" y="0"/>
                    <a:pt x="1" y="0"/>
                    <a:pt x="1" y="0"/>
                  </a:cubicBezTo>
                  <a:cubicBezTo>
                    <a:pt x="1" y="0"/>
                    <a:pt x="1" y="0"/>
                    <a:pt x="1" y="0"/>
                  </a:cubicBezTo>
                  <a:cubicBezTo>
                    <a:pt x="1" y="0"/>
                    <a:pt x="1" y="0"/>
                    <a:pt x="1" y="0"/>
                  </a:cubicBezTo>
                  <a:cubicBezTo>
                    <a:pt x="1" y="0"/>
                    <a:pt x="1" y="1"/>
                    <a:pt x="0" y="1"/>
                  </a:cubicBezTo>
                  <a:cubicBezTo>
                    <a:pt x="0" y="1"/>
                    <a:pt x="0" y="1"/>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92" name="Freeform 339"/>
            <p:cNvSpPr>
              <a:spLocks/>
            </p:cNvSpPr>
            <p:nvPr/>
          </p:nvSpPr>
          <p:spPr bwMode="auto">
            <a:xfrm>
              <a:off x="5045" y="3255"/>
              <a:ext cx="5" cy="5"/>
            </a:xfrm>
            <a:custGeom>
              <a:avLst/>
              <a:gdLst>
                <a:gd name="T0" fmla="*/ 0 w 2"/>
                <a:gd name="T1" fmla="*/ 2 h 2"/>
                <a:gd name="T2" fmla="*/ 0 w 2"/>
                <a:gd name="T3" fmla="*/ 2 h 2"/>
                <a:gd name="T4" fmla="*/ 0 w 2"/>
                <a:gd name="T5" fmla="*/ 1 h 2"/>
                <a:gd name="T6" fmla="*/ 2 w 2"/>
                <a:gd name="T7" fmla="*/ 0 h 2"/>
                <a:gd name="T8" fmla="*/ 2 w 2"/>
                <a:gd name="T9" fmla="*/ 0 h 2"/>
                <a:gd name="T10" fmla="*/ 2 w 2"/>
                <a:gd name="T11" fmla="*/ 0 h 2"/>
                <a:gd name="T12" fmla="*/ 0 w 2"/>
                <a:gd name="T13" fmla="*/ 2 h 2"/>
                <a:gd name="T14" fmla="*/ 0 w 2"/>
                <a:gd name="T15" fmla="*/ 2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2">
                  <a:moveTo>
                    <a:pt x="0" y="2"/>
                  </a:moveTo>
                  <a:cubicBezTo>
                    <a:pt x="0" y="2"/>
                    <a:pt x="0" y="2"/>
                    <a:pt x="0" y="2"/>
                  </a:cubicBezTo>
                  <a:cubicBezTo>
                    <a:pt x="0" y="2"/>
                    <a:pt x="0" y="1"/>
                    <a:pt x="0" y="1"/>
                  </a:cubicBezTo>
                  <a:cubicBezTo>
                    <a:pt x="1" y="1"/>
                    <a:pt x="1" y="1"/>
                    <a:pt x="2" y="0"/>
                  </a:cubicBezTo>
                  <a:cubicBezTo>
                    <a:pt x="2" y="0"/>
                    <a:pt x="2" y="0"/>
                    <a:pt x="2" y="0"/>
                  </a:cubicBezTo>
                  <a:cubicBezTo>
                    <a:pt x="2" y="0"/>
                    <a:pt x="2" y="0"/>
                    <a:pt x="2" y="0"/>
                  </a:cubicBezTo>
                  <a:cubicBezTo>
                    <a:pt x="1" y="1"/>
                    <a:pt x="1" y="1"/>
                    <a:pt x="0" y="2"/>
                  </a:cubicBezTo>
                  <a:cubicBezTo>
                    <a:pt x="0" y="2"/>
                    <a:pt x="0" y="2"/>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93" name="Freeform 340"/>
            <p:cNvSpPr>
              <a:spLocks/>
            </p:cNvSpPr>
            <p:nvPr/>
          </p:nvSpPr>
          <p:spPr bwMode="auto">
            <a:xfrm>
              <a:off x="5048" y="3257"/>
              <a:ext cx="2" cy="3"/>
            </a:xfrm>
            <a:custGeom>
              <a:avLst/>
              <a:gdLst>
                <a:gd name="T0" fmla="*/ 0 w 1"/>
                <a:gd name="T1" fmla="*/ 1 h 1"/>
                <a:gd name="T2" fmla="*/ 0 w 1"/>
                <a:gd name="T3" fmla="*/ 1 h 1"/>
                <a:gd name="T4" fmla="*/ 0 w 1"/>
                <a:gd name="T5" fmla="*/ 1 h 1"/>
                <a:gd name="T6" fmla="*/ 1 w 1"/>
                <a:gd name="T7" fmla="*/ 0 h 1"/>
                <a:gd name="T8" fmla="*/ 1 w 1"/>
                <a:gd name="T9" fmla="*/ 0 h 1"/>
                <a:gd name="T10" fmla="*/ 1 w 1"/>
                <a:gd name="T11" fmla="*/ 0 h 1"/>
                <a:gd name="T12" fmla="*/ 0 w 1"/>
                <a:gd name="T13" fmla="*/ 1 h 1"/>
                <a:gd name="T14" fmla="*/ 0 w 1"/>
                <a:gd name="T15" fmla="*/ 1 h 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 h="1">
                  <a:moveTo>
                    <a:pt x="0" y="1"/>
                  </a:moveTo>
                  <a:cubicBezTo>
                    <a:pt x="0" y="1"/>
                    <a:pt x="0" y="1"/>
                    <a:pt x="0" y="1"/>
                  </a:cubicBezTo>
                  <a:cubicBezTo>
                    <a:pt x="0" y="1"/>
                    <a:pt x="0" y="1"/>
                    <a:pt x="0" y="1"/>
                  </a:cubicBezTo>
                  <a:cubicBezTo>
                    <a:pt x="1" y="0"/>
                    <a:pt x="1" y="0"/>
                    <a:pt x="1" y="0"/>
                  </a:cubicBezTo>
                  <a:cubicBezTo>
                    <a:pt x="1" y="0"/>
                    <a:pt x="1" y="0"/>
                    <a:pt x="1" y="0"/>
                  </a:cubicBezTo>
                  <a:cubicBezTo>
                    <a:pt x="1" y="0"/>
                    <a:pt x="1" y="0"/>
                    <a:pt x="1" y="0"/>
                  </a:cubicBezTo>
                  <a:cubicBezTo>
                    <a:pt x="0" y="1"/>
                    <a:pt x="0" y="1"/>
                    <a:pt x="0" y="1"/>
                  </a:cubicBezTo>
                  <a:cubicBezTo>
                    <a:pt x="0" y="1"/>
                    <a:pt x="0" y="1"/>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94" name="Freeform 341"/>
            <p:cNvSpPr>
              <a:spLocks/>
            </p:cNvSpPr>
            <p:nvPr/>
          </p:nvSpPr>
          <p:spPr bwMode="auto">
            <a:xfrm>
              <a:off x="5048" y="3260"/>
              <a:ext cx="2" cy="2"/>
            </a:xfrm>
            <a:custGeom>
              <a:avLst/>
              <a:gdLst>
                <a:gd name="T0" fmla="*/ 0 w 1"/>
                <a:gd name="T1" fmla="*/ 1 h 1"/>
                <a:gd name="T2" fmla="*/ 0 w 1"/>
                <a:gd name="T3" fmla="*/ 1 h 1"/>
                <a:gd name="T4" fmla="*/ 0 w 1"/>
                <a:gd name="T5" fmla="*/ 1 h 1"/>
                <a:gd name="T6" fmla="*/ 1 w 1"/>
                <a:gd name="T7" fmla="*/ 0 h 1"/>
                <a:gd name="T8" fmla="*/ 1 w 1"/>
                <a:gd name="T9" fmla="*/ 0 h 1"/>
                <a:gd name="T10" fmla="*/ 1 w 1"/>
                <a:gd name="T11" fmla="*/ 0 h 1"/>
                <a:gd name="T12" fmla="*/ 1 w 1"/>
                <a:gd name="T13" fmla="*/ 1 h 1"/>
                <a:gd name="T14" fmla="*/ 0 w 1"/>
                <a:gd name="T15" fmla="*/ 1 h 1"/>
                <a:gd name="T16" fmla="*/ 0 w 1"/>
                <a:gd name="T17" fmla="*/ 1 h 1"/>
                <a:gd name="T18" fmla="*/ 0 w 1"/>
                <a:gd name="T19" fmla="*/ 1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 h="1">
                  <a:moveTo>
                    <a:pt x="0" y="1"/>
                  </a:moveTo>
                  <a:cubicBezTo>
                    <a:pt x="0" y="1"/>
                    <a:pt x="0" y="1"/>
                    <a:pt x="0" y="1"/>
                  </a:cubicBezTo>
                  <a:cubicBezTo>
                    <a:pt x="0" y="1"/>
                    <a:pt x="0" y="1"/>
                    <a:pt x="0" y="1"/>
                  </a:cubicBezTo>
                  <a:cubicBezTo>
                    <a:pt x="1" y="0"/>
                    <a:pt x="1" y="0"/>
                    <a:pt x="1" y="0"/>
                  </a:cubicBezTo>
                  <a:cubicBezTo>
                    <a:pt x="1" y="0"/>
                    <a:pt x="1" y="0"/>
                    <a:pt x="1" y="0"/>
                  </a:cubicBezTo>
                  <a:cubicBezTo>
                    <a:pt x="1" y="0"/>
                    <a:pt x="1" y="0"/>
                    <a:pt x="1" y="0"/>
                  </a:cubicBezTo>
                  <a:cubicBezTo>
                    <a:pt x="1" y="1"/>
                    <a:pt x="1" y="1"/>
                    <a:pt x="1" y="1"/>
                  </a:cubicBezTo>
                  <a:cubicBezTo>
                    <a:pt x="1" y="1"/>
                    <a:pt x="1" y="1"/>
                    <a:pt x="0" y="1"/>
                  </a:cubicBezTo>
                  <a:cubicBezTo>
                    <a:pt x="0" y="1"/>
                    <a:pt x="0" y="1"/>
                    <a:pt x="0" y="1"/>
                  </a:cubicBezTo>
                  <a:cubicBezTo>
                    <a:pt x="0" y="1"/>
                    <a:pt x="0" y="1"/>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95" name="Freeform 342"/>
            <p:cNvSpPr>
              <a:spLocks/>
            </p:cNvSpPr>
            <p:nvPr/>
          </p:nvSpPr>
          <p:spPr bwMode="auto">
            <a:xfrm>
              <a:off x="5048" y="3262"/>
              <a:ext cx="5" cy="3"/>
            </a:xfrm>
            <a:custGeom>
              <a:avLst/>
              <a:gdLst>
                <a:gd name="T0" fmla="*/ 1 w 2"/>
                <a:gd name="T1" fmla="*/ 1 h 1"/>
                <a:gd name="T2" fmla="*/ 0 w 2"/>
                <a:gd name="T3" fmla="*/ 1 h 1"/>
                <a:gd name="T4" fmla="*/ 0 w 2"/>
                <a:gd name="T5" fmla="*/ 0 h 1"/>
                <a:gd name="T6" fmla="*/ 1 w 2"/>
                <a:gd name="T7" fmla="*/ 0 h 1"/>
                <a:gd name="T8" fmla="*/ 1 w 2"/>
                <a:gd name="T9" fmla="*/ 0 h 1"/>
                <a:gd name="T10" fmla="*/ 1 w 2"/>
                <a:gd name="T11" fmla="*/ 0 h 1"/>
                <a:gd name="T12" fmla="*/ 1 w 2"/>
                <a:gd name="T13" fmla="*/ 0 h 1"/>
                <a:gd name="T14" fmla="*/ 1 w 2"/>
                <a:gd name="T15" fmla="*/ 0 h 1"/>
                <a:gd name="T16" fmla="*/ 1 w 2"/>
                <a:gd name="T17" fmla="*/ 1 h 1"/>
                <a:gd name="T18" fmla="*/ 1 w 2"/>
                <a:gd name="T19" fmla="*/ 1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 h="1">
                  <a:moveTo>
                    <a:pt x="1" y="1"/>
                  </a:moveTo>
                  <a:cubicBezTo>
                    <a:pt x="1" y="1"/>
                    <a:pt x="0" y="1"/>
                    <a:pt x="0" y="1"/>
                  </a:cubicBezTo>
                  <a:cubicBezTo>
                    <a:pt x="0" y="1"/>
                    <a:pt x="0" y="0"/>
                    <a:pt x="0" y="0"/>
                  </a:cubicBezTo>
                  <a:cubicBezTo>
                    <a:pt x="1" y="0"/>
                    <a:pt x="1" y="0"/>
                    <a:pt x="1" y="0"/>
                  </a:cubicBezTo>
                  <a:cubicBezTo>
                    <a:pt x="1" y="0"/>
                    <a:pt x="1" y="0"/>
                    <a:pt x="1" y="0"/>
                  </a:cubicBezTo>
                  <a:cubicBezTo>
                    <a:pt x="1" y="0"/>
                    <a:pt x="1" y="0"/>
                    <a:pt x="1" y="0"/>
                  </a:cubicBezTo>
                  <a:cubicBezTo>
                    <a:pt x="2" y="0"/>
                    <a:pt x="2" y="0"/>
                    <a:pt x="1" y="0"/>
                  </a:cubicBezTo>
                  <a:cubicBezTo>
                    <a:pt x="1" y="0"/>
                    <a:pt x="1" y="0"/>
                    <a:pt x="1" y="0"/>
                  </a:cubicBezTo>
                  <a:cubicBezTo>
                    <a:pt x="1" y="0"/>
                    <a:pt x="1" y="1"/>
                    <a:pt x="1" y="1"/>
                  </a:cubicBezTo>
                  <a:cubicBezTo>
                    <a:pt x="1" y="1"/>
                    <a:pt x="1" y="1"/>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96" name="Freeform 343"/>
            <p:cNvSpPr>
              <a:spLocks/>
            </p:cNvSpPr>
            <p:nvPr/>
          </p:nvSpPr>
          <p:spPr bwMode="auto">
            <a:xfrm>
              <a:off x="5060" y="3270"/>
              <a:ext cx="3" cy="5"/>
            </a:xfrm>
            <a:custGeom>
              <a:avLst/>
              <a:gdLst>
                <a:gd name="T0" fmla="*/ 0 w 1"/>
                <a:gd name="T1" fmla="*/ 2 h 2"/>
                <a:gd name="T2" fmla="*/ 0 w 1"/>
                <a:gd name="T3" fmla="*/ 2 h 2"/>
                <a:gd name="T4" fmla="*/ 0 w 1"/>
                <a:gd name="T5" fmla="*/ 2 h 2"/>
                <a:gd name="T6" fmla="*/ 0 w 1"/>
                <a:gd name="T7" fmla="*/ 1 h 2"/>
                <a:gd name="T8" fmla="*/ 0 w 1"/>
                <a:gd name="T9" fmla="*/ 0 h 2"/>
                <a:gd name="T10" fmla="*/ 1 w 1"/>
                <a:gd name="T11" fmla="*/ 1 h 2"/>
                <a:gd name="T12" fmla="*/ 0 w 1"/>
                <a:gd name="T13" fmla="*/ 2 h 2"/>
                <a:gd name="T14" fmla="*/ 0 w 1"/>
                <a:gd name="T15" fmla="*/ 2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 h="2">
                  <a:moveTo>
                    <a:pt x="0" y="2"/>
                  </a:moveTo>
                  <a:cubicBezTo>
                    <a:pt x="0" y="2"/>
                    <a:pt x="0" y="2"/>
                    <a:pt x="0" y="2"/>
                  </a:cubicBezTo>
                  <a:cubicBezTo>
                    <a:pt x="0" y="2"/>
                    <a:pt x="0" y="2"/>
                    <a:pt x="0" y="2"/>
                  </a:cubicBezTo>
                  <a:cubicBezTo>
                    <a:pt x="0" y="2"/>
                    <a:pt x="0" y="1"/>
                    <a:pt x="0" y="1"/>
                  </a:cubicBezTo>
                  <a:cubicBezTo>
                    <a:pt x="0" y="1"/>
                    <a:pt x="0" y="0"/>
                    <a:pt x="0" y="0"/>
                  </a:cubicBezTo>
                  <a:cubicBezTo>
                    <a:pt x="1" y="1"/>
                    <a:pt x="1" y="1"/>
                    <a:pt x="1" y="1"/>
                  </a:cubicBezTo>
                  <a:cubicBezTo>
                    <a:pt x="0" y="1"/>
                    <a:pt x="0" y="2"/>
                    <a:pt x="0" y="2"/>
                  </a:cubicBezTo>
                  <a:cubicBezTo>
                    <a:pt x="0" y="2"/>
                    <a:pt x="0" y="2"/>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97" name="Freeform 344"/>
            <p:cNvSpPr>
              <a:spLocks/>
            </p:cNvSpPr>
            <p:nvPr/>
          </p:nvSpPr>
          <p:spPr bwMode="auto">
            <a:xfrm>
              <a:off x="5060" y="3270"/>
              <a:ext cx="3" cy="7"/>
            </a:xfrm>
            <a:custGeom>
              <a:avLst/>
              <a:gdLst>
                <a:gd name="T0" fmla="*/ 0 w 1"/>
                <a:gd name="T1" fmla="*/ 3 h 3"/>
                <a:gd name="T2" fmla="*/ 0 w 1"/>
                <a:gd name="T3" fmla="*/ 3 h 3"/>
                <a:gd name="T4" fmla="*/ 0 w 1"/>
                <a:gd name="T5" fmla="*/ 3 h 3"/>
                <a:gd name="T6" fmla="*/ 1 w 1"/>
                <a:gd name="T7" fmla="*/ 1 h 3"/>
                <a:gd name="T8" fmla="*/ 1 w 1"/>
                <a:gd name="T9" fmla="*/ 1 h 3"/>
                <a:gd name="T10" fmla="*/ 1 w 1"/>
                <a:gd name="T11" fmla="*/ 1 h 3"/>
                <a:gd name="T12" fmla="*/ 0 w 1"/>
                <a:gd name="T13" fmla="*/ 3 h 3"/>
                <a:gd name="T14" fmla="*/ 0 w 1"/>
                <a:gd name="T15" fmla="*/ 3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 h="3">
                  <a:moveTo>
                    <a:pt x="0" y="3"/>
                  </a:moveTo>
                  <a:cubicBezTo>
                    <a:pt x="0" y="3"/>
                    <a:pt x="0" y="3"/>
                    <a:pt x="0" y="3"/>
                  </a:cubicBezTo>
                  <a:cubicBezTo>
                    <a:pt x="0" y="3"/>
                    <a:pt x="0" y="3"/>
                    <a:pt x="0" y="3"/>
                  </a:cubicBezTo>
                  <a:cubicBezTo>
                    <a:pt x="0" y="2"/>
                    <a:pt x="1" y="1"/>
                    <a:pt x="1" y="1"/>
                  </a:cubicBezTo>
                  <a:cubicBezTo>
                    <a:pt x="1" y="1"/>
                    <a:pt x="1" y="0"/>
                    <a:pt x="1" y="1"/>
                  </a:cubicBezTo>
                  <a:cubicBezTo>
                    <a:pt x="1" y="1"/>
                    <a:pt x="1" y="1"/>
                    <a:pt x="1" y="1"/>
                  </a:cubicBezTo>
                  <a:cubicBezTo>
                    <a:pt x="1" y="1"/>
                    <a:pt x="1" y="2"/>
                    <a:pt x="0" y="3"/>
                  </a:cubicBezTo>
                  <a:cubicBezTo>
                    <a:pt x="0" y="3"/>
                    <a:pt x="0" y="3"/>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98" name="Freeform 345"/>
            <p:cNvSpPr>
              <a:spLocks/>
            </p:cNvSpPr>
            <p:nvPr/>
          </p:nvSpPr>
          <p:spPr bwMode="auto">
            <a:xfrm>
              <a:off x="5048" y="3290"/>
              <a:ext cx="2" cy="5"/>
            </a:xfrm>
            <a:custGeom>
              <a:avLst/>
              <a:gdLst>
                <a:gd name="T0" fmla="*/ 0 w 1"/>
                <a:gd name="T1" fmla="*/ 2 h 2"/>
                <a:gd name="T2" fmla="*/ 0 w 1"/>
                <a:gd name="T3" fmla="*/ 2 h 2"/>
                <a:gd name="T4" fmla="*/ 0 w 1"/>
                <a:gd name="T5" fmla="*/ 2 h 2"/>
                <a:gd name="T6" fmla="*/ 0 w 1"/>
                <a:gd name="T7" fmla="*/ 1 h 2"/>
                <a:gd name="T8" fmla="*/ 1 w 1"/>
                <a:gd name="T9" fmla="*/ 0 h 2"/>
                <a:gd name="T10" fmla="*/ 1 w 1"/>
                <a:gd name="T11" fmla="*/ 1 h 2"/>
                <a:gd name="T12" fmla="*/ 0 w 1"/>
                <a:gd name="T13" fmla="*/ 2 h 2"/>
                <a:gd name="T14" fmla="*/ 0 w 1"/>
                <a:gd name="T15" fmla="*/ 2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 h="2">
                  <a:moveTo>
                    <a:pt x="0" y="2"/>
                  </a:moveTo>
                  <a:cubicBezTo>
                    <a:pt x="0" y="2"/>
                    <a:pt x="0" y="2"/>
                    <a:pt x="0" y="2"/>
                  </a:cubicBezTo>
                  <a:cubicBezTo>
                    <a:pt x="0" y="2"/>
                    <a:pt x="0" y="2"/>
                    <a:pt x="0" y="2"/>
                  </a:cubicBezTo>
                  <a:cubicBezTo>
                    <a:pt x="0" y="2"/>
                    <a:pt x="0" y="1"/>
                    <a:pt x="0" y="1"/>
                  </a:cubicBezTo>
                  <a:cubicBezTo>
                    <a:pt x="0" y="0"/>
                    <a:pt x="1" y="0"/>
                    <a:pt x="1" y="0"/>
                  </a:cubicBezTo>
                  <a:cubicBezTo>
                    <a:pt x="1" y="0"/>
                    <a:pt x="1" y="1"/>
                    <a:pt x="1" y="1"/>
                  </a:cubicBezTo>
                  <a:cubicBezTo>
                    <a:pt x="1" y="1"/>
                    <a:pt x="0" y="2"/>
                    <a:pt x="0" y="2"/>
                  </a:cubicBezTo>
                  <a:cubicBezTo>
                    <a:pt x="0" y="2"/>
                    <a:pt x="0" y="2"/>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199" name="Freeform 346"/>
            <p:cNvSpPr>
              <a:spLocks/>
            </p:cNvSpPr>
            <p:nvPr/>
          </p:nvSpPr>
          <p:spPr bwMode="auto">
            <a:xfrm>
              <a:off x="5048" y="3293"/>
              <a:ext cx="2" cy="5"/>
            </a:xfrm>
            <a:custGeom>
              <a:avLst/>
              <a:gdLst>
                <a:gd name="T0" fmla="*/ 0 w 1"/>
                <a:gd name="T1" fmla="*/ 2 h 2"/>
                <a:gd name="T2" fmla="*/ 0 w 1"/>
                <a:gd name="T3" fmla="*/ 2 h 2"/>
                <a:gd name="T4" fmla="*/ 0 w 1"/>
                <a:gd name="T5" fmla="*/ 2 h 2"/>
                <a:gd name="T6" fmla="*/ 1 w 1"/>
                <a:gd name="T7" fmla="*/ 0 h 2"/>
                <a:gd name="T8" fmla="*/ 1 w 1"/>
                <a:gd name="T9" fmla="*/ 0 h 2"/>
                <a:gd name="T10" fmla="*/ 1 w 1"/>
                <a:gd name="T11" fmla="*/ 0 h 2"/>
                <a:gd name="T12" fmla="*/ 0 w 1"/>
                <a:gd name="T13" fmla="*/ 2 h 2"/>
                <a:gd name="T14" fmla="*/ 0 w 1"/>
                <a:gd name="T15" fmla="*/ 2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 h="2">
                  <a:moveTo>
                    <a:pt x="0" y="2"/>
                  </a:moveTo>
                  <a:cubicBezTo>
                    <a:pt x="0" y="2"/>
                    <a:pt x="0" y="2"/>
                    <a:pt x="0" y="2"/>
                  </a:cubicBezTo>
                  <a:cubicBezTo>
                    <a:pt x="0" y="2"/>
                    <a:pt x="0" y="2"/>
                    <a:pt x="0" y="2"/>
                  </a:cubicBezTo>
                  <a:cubicBezTo>
                    <a:pt x="1" y="0"/>
                    <a:pt x="1" y="0"/>
                    <a:pt x="1" y="0"/>
                  </a:cubicBezTo>
                  <a:cubicBezTo>
                    <a:pt x="1" y="0"/>
                    <a:pt x="1" y="0"/>
                    <a:pt x="1" y="0"/>
                  </a:cubicBezTo>
                  <a:cubicBezTo>
                    <a:pt x="1" y="0"/>
                    <a:pt x="1" y="0"/>
                    <a:pt x="1" y="0"/>
                  </a:cubicBezTo>
                  <a:cubicBezTo>
                    <a:pt x="0" y="2"/>
                    <a:pt x="0" y="2"/>
                    <a:pt x="0" y="2"/>
                  </a:cubicBezTo>
                  <a:cubicBezTo>
                    <a:pt x="0" y="2"/>
                    <a:pt x="0" y="2"/>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00" name="Freeform 347"/>
            <p:cNvSpPr>
              <a:spLocks/>
            </p:cNvSpPr>
            <p:nvPr/>
          </p:nvSpPr>
          <p:spPr bwMode="auto">
            <a:xfrm>
              <a:off x="5053" y="3290"/>
              <a:ext cx="2" cy="8"/>
            </a:xfrm>
            <a:custGeom>
              <a:avLst/>
              <a:gdLst>
                <a:gd name="T0" fmla="*/ 0 w 1"/>
                <a:gd name="T1" fmla="*/ 3 h 3"/>
                <a:gd name="T2" fmla="*/ 0 w 1"/>
                <a:gd name="T3" fmla="*/ 3 h 3"/>
                <a:gd name="T4" fmla="*/ 0 w 1"/>
                <a:gd name="T5" fmla="*/ 3 h 3"/>
                <a:gd name="T6" fmla="*/ 1 w 1"/>
                <a:gd name="T7" fmla="*/ 0 h 3"/>
                <a:gd name="T8" fmla="*/ 1 w 1"/>
                <a:gd name="T9" fmla="*/ 0 h 3"/>
                <a:gd name="T10" fmla="*/ 1 w 1"/>
                <a:gd name="T11" fmla="*/ 0 h 3"/>
                <a:gd name="T12" fmla="*/ 0 w 1"/>
                <a:gd name="T13" fmla="*/ 3 h 3"/>
                <a:gd name="T14" fmla="*/ 0 w 1"/>
                <a:gd name="T15" fmla="*/ 3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 h="3">
                  <a:moveTo>
                    <a:pt x="0" y="3"/>
                  </a:moveTo>
                  <a:cubicBezTo>
                    <a:pt x="0" y="3"/>
                    <a:pt x="0" y="3"/>
                    <a:pt x="0" y="3"/>
                  </a:cubicBezTo>
                  <a:cubicBezTo>
                    <a:pt x="0" y="3"/>
                    <a:pt x="0" y="3"/>
                    <a:pt x="0" y="3"/>
                  </a:cubicBezTo>
                  <a:cubicBezTo>
                    <a:pt x="1" y="0"/>
                    <a:pt x="1" y="0"/>
                    <a:pt x="1" y="0"/>
                  </a:cubicBezTo>
                  <a:cubicBezTo>
                    <a:pt x="1" y="0"/>
                    <a:pt x="1" y="0"/>
                    <a:pt x="1" y="0"/>
                  </a:cubicBezTo>
                  <a:cubicBezTo>
                    <a:pt x="1" y="0"/>
                    <a:pt x="1" y="0"/>
                    <a:pt x="1" y="0"/>
                  </a:cubicBezTo>
                  <a:cubicBezTo>
                    <a:pt x="0" y="3"/>
                    <a:pt x="0" y="3"/>
                    <a:pt x="0" y="3"/>
                  </a:cubicBezTo>
                  <a:cubicBezTo>
                    <a:pt x="0" y="3"/>
                    <a:pt x="0" y="3"/>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01" name="Freeform 348"/>
            <p:cNvSpPr>
              <a:spLocks/>
            </p:cNvSpPr>
            <p:nvPr/>
          </p:nvSpPr>
          <p:spPr bwMode="auto">
            <a:xfrm>
              <a:off x="5055" y="3288"/>
              <a:ext cx="3" cy="7"/>
            </a:xfrm>
            <a:custGeom>
              <a:avLst/>
              <a:gdLst>
                <a:gd name="T0" fmla="*/ 0 w 1"/>
                <a:gd name="T1" fmla="*/ 3 h 3"/>
                <a:gd name="T2" fmla="*/ 0 w 1"/>
                <a:gd name="T3" fmla="*/ 3 h 3"/>
                <a:gd name="T4" fmla="*/ 0 w 1"/>
                <a:gd name="T5" fmla="*/ 3 h 3"/>
                <a:gd name="T6" fmla="*/ 1 w 1"/>
                <a:gd name="T7" fmla="*/ 0 h 3"/>
                <a:gd name="T8" fmla="*/ 1 w 1"/>
                <a:gd name="T9" fmla="*/ 0 h 3"/>
                <a:gd name="T10" fmla="*/ 1 w 1"/>
                <a:gd name="T11" fmla="*/ 0 h 3"/>
                <a:gd name="T12" fmla="*/ 0 w 1"/>
                <a:gd name="T13" fmla="*/ 3 h 3"/>
                <a:gd name="T14" fmla="*/ 0 w 1"/>
                <a:gd name="T15" fmla="*/ 3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 h="3">
                  <a:moveTo>
                    <a:pt x="0" y="3"/>
                  </a:moveTo>
                  <a:cubicBezTo>
                    <a:pt x="0" y="3"/>
                    <a:pt x="0" y="3"/>
                    <a:pt x="0" y="3"/>
                  </a:cubicBezTo>
                  <a:cubicBezTo>
                    <a:pt x="0" y="3"/>
                    <a:pt x="0" y="3"/>
                    <a:pt x="0" y="3"/>
                  </a:cubicBezTo>
                  <a:cubicBezTo>
                    <a:pt x="0" y="2"/>
                    <a:pt x="0" y="1"/>
                    <a:pt x="1" y="0"/>
                  </a:cubicBezTo>
                  <a:cubicBezTo>
                    <a:pt x="1" y="0"/>
                    <a:pt x="1" y="0"/>
                    <a:pt x="1" y="0"/>
                  </a:cubicBezTo>
                  <a:cubicBezTo>
                    <a:pt x="1" y="0"/>
                    <a:pt x="1" y="0"/>
                    <a:pt x="1" y="0"/>
                  </a:cubicBezTo>
                  <a:cubicBezTo>
                    <a:pt x="1" y="1"/>
                    <a:pt x="0" y="2"/>
                    <a:pt x="0" y="3"/>
                  </a:cubicBezTo>
                  <a:cubicBezTo>
                    <a:pt x="0" y="3"/>
                    <a:pt x="0" y="3"/>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02" name="Freeform 349"/>
            <p:cNvSpPr>
              <a:spLocks/>
            </p:cNvSpPr>
            <p:nvPr/>
          </p:nvSpPr>
          <p:spPr bwMode="auto">
            <a:xfrm>
              <a:off x="5004" y="3275"/>
              <a:ext cx="3" cy="7"/>
            </a:xfrm>
            <a:custGeom>
              <a:avLst/>
              <a:gdLst>
                <a:gd name="T0" fmla="*/ 0 w 1"/>
                <a:gd name="T1" fmla="*/ 3 h 3"/>
                <a:gd name="T2" fmla="*/ 0 w 1"/>
                <a:gd name="T3" fmla="*/ 3 h 3"/>
                <a:gd name="T4" fmla="*/ 0 w 1"/>
                <a:gd name="T5" fmla="*/ 2 h 3"/>
                <a:gd name="T6" fmla="*/ 0 w 1"/>
                <a:gd name="T7" fmla="*/ 1 h 3"/>
                <a:gd name="T8" fmla="*/ 0 w 1"/>
                <a:gd name="T9" fmla="*/ 0 h 3"/>
                <a:gd name="T10" fmla="*/ 0 w 1"/>
                <a:gd name="T11" fmla="*/ 0 h 3"/>
                <a:gd name="T12" fmla="*/ 1 w 1"/>
                <a:gd name="T13" fmla="*/ 1 h 3"/>
                <a:gd name="T14" fmla="*/ 1 w 1"/>
                <a:gd name="T15" fmla="*/ 1 h 3"/>
                <a:gd name="T16" fmla="*/ 1 w 1"/>
                <a:gd name="T17" fmla="*/ 1 h 3"/>
                <a:gd name="T18" fmla="*/ 0 w 1"/>
                <a:gd name="T19" fmla="*/ 2 h 3"/>
                <a:gd name="T20" fmla="*/ 0 w 1"/>
                <a:gd name="T21" fmla="*/ 3 h 3"/>
                <a:gd name="T22" fmla="*/ 0 w 1"/>
                <a:gd name="T23" fmla="*/ 3 h 3"/>
                <a:gd name="T24" fmla="*/ 0 w 1"/>
                <a:gd name="T25"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 h="3">
                  <a:moveTo>
                    <a:pt x="0" y="3"/>
                  </a:moveTo>
                  <a:cubicBezTo>
                    <a:pt x="0" y="3"/>
                    <a:pt x="0" y="3"/>
                    <a:pt x="0" y="3"/>
                  </a:cubicBezTo>
                  <a:cubicBezTo>
                    <a:pt x="0" y="3"/>
                    <a:pt x="0" y="2"/>
                    <a:pt x="0" y="2"/>
                  </a:cubicBezTo>
                  <a:cubicBezTo>
                    <a:pt x="0" y="1"/>
                    <a:pt x="0" y="1"/>
                    <a:pt x="0" y="1"/>
                  </a:cubicBezTo>
                  <a:cubicBezTo>
                    <a:pt x="0" y="1"/>
                    <a:pt x="0" y="1"/>
                    <a:pt x="0" y="0"/>
                  </a:cubicBezTo>
                  <a:cubicBezTo>
                    <a:pt x="0" y="0"/>
                    <a:pt x="0" y="0"/>
                    <a:pt x="0" y="0"/>
                  </a:cubicBezTo>
                  <a:cubicBezTo>
                    <a:pt x="1" y="0"/>
                    <a:pt x="1" y="0"/>
                    <a:pt x="1" y="1"/>
                  </a:cubicBezTo>
                  <a:cubicBezTo>
                    <a:pt x="1" y="1"/>
                    <a:pt x="1" y="1"/>
                    <a:pt x="1" y="1"/>
                  </a:cubicBezTo>
                  <a:cubicBezTo>
                    <a:pt x="1" y="1"/>
                    <a:pt x="1" y="1"/>
                    <a:pt x="1" y="1"/>
                  </a:cubicBezTo>
                  <a:cubicBezTo>
                    <a:pt x="0" y="2"/>
                    <a:pt x="0" y="2"/>
                    <a:pt x="0" y="2"/>
                  </a:cubicBezTo>
                  <a:cubicBezTo>
                    <a:pt x="0" y="2"/>
                    <a:pt x="0" y="2"/>
                    <a:pt x="0" y="3"/>
                  </a:cubicBezTo>
                  <a:cubicBezTo>
                    <a:pt x="0" y="3"/>
                    <a:pt x="0" y="3"/>
                    <a:pt x="0" y="3"/>
                  </a:cubicBezTo>
                  <a:cubicBezTo>
                    <a:pt x="0" y="3"/>
                    <a:pt x="0" y="3"/>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03" name="Freeform 350"/>
            <p:cNvSpPr>
              <a:spLocks/>
            </p:cNvSpPr>
            <p:nvPr/>
          </p:nvSpPr>
          <p:spPr bwMode="auto">
            <a:xfrm>
              <a:off x="5004" y="3277"/>
              <a:ext cx="3" cy="5"/>
            </a:xfrm>
            <a:custGeom>
              <a:avLst/>
              <a:gdLst>
                <a:gd name="T0" fmla="*/ 0 w 1"/>
                <a:gd name="T1" fmla="*/ 2 h 2"/>
                <a:gd name="T2" fmla="*/ 0 w 1"/>
                <a:gd name="T3" fmla="*/ 2 h 2"/>
                <a:gd name="T4" fmla="*/ 0 w 1"/>
                <a:gd name="T5" fmla="*/ 2 h 2"/>
                <a:gd name="T6" fmla="*/ 1 w 1"/>
                <a:gd name="T7" fmla="*/ 0 h 2"/>
                <a:gd name="T8" fmla="*/ 1 w 1"/>
                <a:gd name="T9" fmla="*/ 0 h 2"/>
                <a:gd name="T10" fmla="*/ 1 w 1"/>
                <a:gd name="T11" fmla="*/ 1 h 2"/>
                <a:gd name="T12" fmla="*/ 1 w 1"/>
                <a:gd name="T13" fmla="*/ 2 h 2"/>
                <a:gd name="T14" fmla="*/ 0 w 1"/>
                <a:gd name="T15" fmla="*/ 2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 h="2">
                  <a:moveTo>
                    <a:pt x="0" y="2"/>
                  </a:moveTo>
                  <a:cubicBezTo>
                    <a:pt x="0" y="2"/>
                    <a:pt x="0" y="2"/>
                    <a:pt x="0" y="2"/>
                  </a:cubicBezTo>
                  <a:cubicBezTo>
                    <a:pt x="0" y="2"/>
                    <a:pt x="0" y="2"/>
                    <a:pt x="0" y="2"/>
                  </a:cubicBezTo>
                  <a:cubicBezTo>
                    <a:pt x="1" y="0"/>
                    <a:pt x="1" y="0"/>
                    <a:pt x="1" y="0"/>
                  </a:cubicBezTo>
                  <a:cubicBezTo>
                    <a:pt x="1" y="0"/>
                    <a:pt x="1" y="0"/>
                    <a:pt x="1" y="0"/>
                  </a:cubicBezTo>
                  <a:cubicBezTo>
                    <a:pt x="1" y="0"/>
                    <a:pt x="1" y="1"/>
                    <a:pt x="1" y="1"/>
                  </a:cubicBezTo>
                  <a:cubicBezTo>
                    <a:pt x="1" y="2"/>
                    <a:pt x="1" y="2"/>
                    <a:pt x="1" y="2"/>
                  </a:cubicBezTo>
                  <a:cubicBezTo>
                    <a:pt x="1" y="2"/>
                    <a:pt x="0" y="2"/>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04" name="Freeform 351"/>
            <p:cNvSpPr>
              <a:spLocks noEditPoints="1"/>
            </p:cNvSpPr>
            <p:nvPr/>
          </p:nvSpPr>
          <p:spPr bwMode="auto">
            <a:xfrm>
              <a:off x="4997" y="3232"/>
              <a:ext cx="68" cy="68"/>
            </a:xfrm>
            <a:custGeom>
              <a:avLst/>
              <a:gdLst>
                <a:gd name="T0" fmla="*/ 11 w 27"/>
                <a:gd name="T1" fmla="*/ 26 h 27"/>
                <a:gd name="T2" fmla="*/ 6 w 27"/>
                <a:gd name="T3" fmla="*/ 24 h 27"/>
                <a:gd name="T4" fmla="*/ 3 w 27"/>
                <a:gd name="T5" fmla="*/ 21 h 27"/>
                <a:gd name="T6" fmla="*/ 1 w 27"/>
                <a:gd name="T7" fmla="*/ 16 h 27"/>
                <a:gd name="T8" fmla="*/ 1 w 27"/>
                <a:gd name="T9" fmla="*/ 11 h 27"/>
                <a:gd name="T10" fmla="*/ 3 w 27"/>
                <a:gd name="T11" fmla="*/ 6 h 27"/>
                <a:gd name="T12" fmla="*/ 6 w 27"/>
                <a:gd name="T13" fmla="*/ 2 h 27"/>
                <a:gd name="T14" fmla="*/ 11 w 27"/>
                <a:gd name="T15" fmla="*/ 0 h 27"/>
                <a:gd name="T16" fmla="*/ 16 w 27"/>
                <a:gd name="T17" fmla="*/ 0 h 27"/>
                <a:gd name="T18" fmla="*/ 21 w 27"/>
                <a:gd name="T19" fmla="*/ 2 h 27"/>
                <a:gd name="T20" fmla="*/ 24 w 27"/>
                <a:gd name="T21" fmla="*/ 5 h 27"/>
                <a:gd name="T22" fmla="*/ 25 w 27"/>
                <a:gd name="T23" fmla="*/ 6 h 27"/>
                <a:gd name="T24" fmla="*/ 24 w 27"/>
                <a:gd name="T25" fmla="*/ 8 h 27"/>
                <a:gd name="T26" fmla="*/ 23 w 27"/>
                <a:gd name="T27" fmla="*/ 7 h 27"/>
                <a:gd name="T28" fmla="*/ 27 w 27"/>
                <a:gd name="T29" fmla="*/ 11 h 27"/>
                <a:gd name="T30" fmla="*/ 24 w 27"/>
                <a:gd name="T31" fmla="*/ 17 h 27"/>
                <a:gd name="T32" fmla="*/ 25 w 27"/>
                <a:gd name="T33" fmla="*/ 21 h 27"/>
                <a:gd name="T34" fmla="*/ 20 w 27"/>
                <a:gd name="T35" fmla="*/ 23 h 27"/>
                <a:gd name="T36" fmla="*/ 16 w 27"/>
                <a:gd name="T37" fmla="*/ 27 h 27"/>
                <a:gd name="T38" fmla="*/ 16 w 27"/>
                <a:gd name="T39" fmla="*/ 26 h 27"/>
                <a:gd name="T40" fmla="*/ 20 w 27"/>
                <a:gd name="T41" fmla="*/ 22 h 27"/>
                <a:gd name="T42" fmla="*/ 24 w 27"/>
                <a:gd name="T43" fmla="*/ 21 h 27"/>
                <a:gd name="T44" fmla="*/ 24 w 27"/>
                <a:gd name="T45" fmla="*/ 17 h 27"/>
                <a:gd name="T46" fmla="*/ 24 w 27"/>
                <a:gd name="T47" fmla="*/ 11 h 27"/>
                <a:gd name="T48" fmla="*/ 23 w 27"/>
                <a:gd name="T49" fmla="*/ 7 h 27"/>
                <a:gd name="T50" fmla="*/ 23 w 27"/>
                <a:gd name="T51" fmla="*/ 5 h 27"/>
                <a:gd name="T52" fmla="*/ 20 w 27"/>
                <a:gd name="T53" fmla="*/ 4 h 27"/>
                <a:gd name="T54" fmla="*/ 16 w 27"/>
                <a:gd name="T55" fmla="*/ 1 h 27"/>
                <a:gd name="T56" fmla="*/ 12 w 27"/>
                <a:gd name="T57" fmla="*/ 3 h 27"/>
                <a:gd name="T58" fmla="*/ 6 w 27"/>
                <a:gd name="T59" fmla="*/ 3 h 27"/>
                <a:gd name="T60" fmla="*/ 5 w 27"/>
                <a:gd name="T61" fmla="*/ 7 h 27"/>
                <a:gd name="T62" fmla="*/ 1 w 27"/>
                <a:gd name="T63" fmla="*/ 11 h 27"/>
                <a:gd name="T64" fmla="*/ 3 w 27"/>
                <a:gd name="T65" fmla="*/ 15 h 27"/>
                <a:gd name="T66" fmla="*/ 3 w 27"/>
                <a:gd name="T67" fmla="*/ 21 h 27"/>
                <a:gd name="T68" fmla="*/ 8 w 27"/>
                <a:gd name="T69" fmla="*/ 22 h 27"/>
                <a:gd name="T70" fmla="*/ 12 w 27"/>
                <a:gd name="T71" fmla="*/ 26 h 27"/>
                <a:gd name="T72" fmla="*/ 8 w 27"/>
                <a:gd name="T73" fmla="*/ 7 h 27"/>
                <a:gd name="T74" fmla="*/ 20 w 27"/>
                <a:gd name="T75" fmla="*/ 19 h 27"/>
                <a:gd name="T76" fmla="*/ 19 w 27"/>
                <a:gd name="T77" fmla="*/ 20 h 27"/>
                <a:gd name="T78" fmla="*/ 14 w 27"/>
                <a:gd name="T79" fmla="*/ 22 h 27"/>
                <a:gd name="T80" fmla="*/ 8 w 27"/>
                <a:gd name="T81" fmla="*/ 19 h 27"/>
                <a:gd name="T82" fmla="*/ 19 w 27"/>
                <a:gd name="T83" fmla="*/ 19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7" h="27">
                  <a:moveTo>
                    <a:pt x="14" y="27"/>
                  </a:moveTo>
                  <a:cubicBezTo>
                    <a:pt x="13" y="27"/>
                    <a:pt x="12" y="27"/>
                    <a:pt x="11" y="27"/>
                  </a:cubicBezTo>
                  <a:cubicBezTo>
                    <a:pt x="11" y="27"/>
                    <a:pt x="11" y="27"/>
                    <a:pt x="11" y="26"/>
                  </a:cubicBezTo>
                  <a:cubicBezTo>
                    <a:pt x="11" y="24"/>
                    <a:pt x="11" y="24"/>
                    <a:pt x="11" y="24"/>
                  </a:cubicBezTo>
                  <a:cubicBezTo>
                    <a:pt x="10" y="24"/>
                    <a:pt x="9" y="24"/>
                    <a:pt x="8" y="23"/>
                  </a:cubicBezTo>
                  <a:cubicBezTo>
                    <a:pt x="6" y="24"/>
                    <a:pt x="6" y="24"/>
                    <a:pt x="6" y="24"/>
                  </a:cubicBezTo>
                  <a:cubicBezTo>
                    <a:pt x="6" y="24"/>
                    <a:pt x="6" y="24"/>
                    <a:pt x="6" y="24"/>
                  </a:cubicBezTo>
                  <a:cubicBezTo>
                    <a:pt x="5" y="23"/>
                    <a:pt x="3" y="22"/>
                    <a:pt x="3" y="21"/>
                  </a:cubicBezTo>
                  <a:cubicBezTo>
                    <a:pt x="3" y="21"/>
                    <a:pt x="3" y="21"/>
                    <a:pt x="3" y="21"/>
                  </a:cubicBezTo>
                  <a:cubicBezTo>
                    <a:pt x="4" y="19"/>
                    <a:pt x="4" y="19"/>
                    <a:pt x="4" y="19"/>
                  </a:cubicBezTo>
                  <a:cubicBezTo>
                    <a:pt x="3" y="18"/>
                    <a:pt x="3" y="17"/>
                    <a:pt x="3" y="16"/>
                  </a:cubicBezTo>
                  <a:cubicBezTo>
                    <a:pt x="1" y="16"/>
                    <a:pt x="1" y="16"/>
                    <a:pt x="1" y="16"/>
                  </a:cubicBezTo>
                  <a:cubicBezTo>
                    <a:pt x="0" y="16"/>
                    <a:pt x="0" y="16"/>
                    <a:pt x="0" y="16"/>
                  </a:cubicBezTo>
                  <a:cubicBezTo>
                    <a:pt x="0" y="14"/>
                    <a:pt x="0" y="13"/>
                    <a:pt x="0" y="11"/>
                  </a:cubicBezTo>
                  <a:cubicBezTo>
                    <a:pt x="0" y="11"/>
                    <a:pt x="0" y="11"/>
                    <a:pt x="1" y="11"/>
                  </a:cubicBezTo>
                  <a:cubicBezTo>
                    <a:pt x="3" y="11"/>
                    <a:pt x="3" y="11"/>
                    <a:pt x="3" y="11"/>
                  </a:cubicBezTo>
                  <a:cubicBezTo>
                    <a:pt x="3" y="10"/>
                    <a:pt x="3" y="8"/>
                    <a:pt x="4" y="7"/>
                  </a:cubicBezTo>
                  <a:cubicBezTo>
                    <a:pt x="3" y="6"/>
                    <a:pt x="3" y="6"/>
                    <a:pt x="3" y="6"/>
                  </a:cubicBezTo>
                  <a:cubicBezTo>
                    <a:pt x="3" y="6"/>
                    <a:pt x="3" y="6"/>
                    <a:pt x="3" y="5"/>
                  </a:cubicBezTo>
                  <a:cubicBezTo>
                    <a:pt x="4" y="4"/>
                    <a:pt x="5" y="3"/>
                    <a:pt x="6" y="2"/>
                  </a:cubicBezTo>
                  <a:cubicBezTo>
                    <a:pt x="6" y="2"/>
                    <a:pt x="6" y="2"/>
                    <a:pt x="6" y="2"/>
                  </a:cubicBezTo>
                  <a:cubicBezTo>
                    <a:pt x="8" y="4"/>
                    <a:pt x="8" y="4"/>
                    <a:pt x="8" y="4"/>
                  </a:cubicBezTo>
                  <a:cubicBezTo>
                    <a:pt x="9" y="3"/>
                    <a:pt x="10" y="3"/>
                    <a:pt x="11" y="2"/>
                  </a:cubicBezTo>
                  <a:cubicBezTo>
                    <a:pt x="11" y="0"/>
                    <a:pt x="11" y="0"/>
                    <a:pt x="11" y="0"/>
                  </a:cubicBezTo>
                  <a:cubicBezTo>
                    <a:pt x="11" y="0"/>
                    <a:pt x="11" y="0"/>
                    <a:pt x="11" y="0"/>
                  </a:cubicBezTo>
                  <a:cubicBezTo>
                    <a:pt x="13" y="0"/>
                    <a:pt x="14" y="0"/>
                    <a:pt x="16" y="0"/>
                  </a:cubicBezTo>
                  <a:cubicBezTo>
                    <a:pt x="16" y="0"/>
                    <a:pt x="16" y="0"/>
                    <a:pt x="16" y="0"/>
                  </a:cubicBezTo>
                  <a:cubicBezTo>
                    <a:pt x="16" y="2"/>
                    <a:pt x="16" y="2"/>
                    <a:pt x="16" y="2"/>
                  </a:cubicBezTo>
                  <a:cubicBezTo>
                    <a:pt x="17" y="3"/>
                    <a:pt x="19" y="3"/>
                    <a:pt x="20" y="4"/>
                  </a:cubicBezTo>
                  <a:cubicBezTo>
                    <a:pt x="21" y="2"/>
                    <a:pt x="21" y="2"/>
                    <a:pt x="21" y="2"/>
                  </a:cubicBezTo>
                  <a:cubicBezTo>
                    <a:pt x="21" y="2"/>
                    <a:pt x="21" y="2"/>
                    <a:pt x="21" y="2"/>
                  </a:cubicBezTo>
                  <a:cubicBezTo>
                    <a:pt x="22" y="2"/>
                    <a:pt x="24" y="4"/>
                    <a:pt x="24" y="5"/>
                  </a:cubicBezTo>
                  <a:cubicBezTo>
                    <a:pt x="24" y="5"/>
                    <a:pt x="24" y="5"/>
                    <a:pt x="24" y="5"/>
                  </a:cubicBezTo>
                  <a:cubicBezTo>
                    <a:pt x="25" y="5"/>
                    <a:pt x="25" y="5"/>
                    <a:pt x="25" y="5"/>
                  </a:cubicBezTo>
                  <a:cubicBezTo>
                    <a:pt x="25" y="5"/>
                    <a:pt x="25" y="5"/>
                    <a:pt x="25" y="5"/>
                  </a:cubicBezTo>
                  <a:cubicBezTo>
                    <a:pt x="25" y="6"/>
                    <a:pt x="25" y="6"/>
                    <a:pt x="25" y="6"/>
                  </a:cubicBezTo>
                  <a:cubicBezTo>
                    <a:pt x="25" y="6"/>
                    <a:pt x="25" y="6"/>
                    <a:pt x="25" y="6"/>
                  </a:cubicBezTo>
                  <a:cubicBezTo>
                    <a:pt x="25" y="7"/>
                    <a:pt x="25" y="7"/>
                    <a:pt x="25" y="8"/>
                  </a:cubicBezTo>
                  <a:cubicBezTo>
                    <a:pt x="25" y="8"/>
                    <a:pt x="25" y="8"/>
                    <a:pt x="24" y="8"/>
                  </a:cubicBezTo>
                  <a:cubicBezTo>
                    <a:pt x="24" y="8"/>
                    <a:pt x="24" y="8"/>
                    <a:pt x="24" y="8"/>
                  </a:cubicBezTo>
                  <a:cubicBezTo>
                    <a:pt x="24" y="7"/>
                    <a:pt x="24" y="7"/>
                    <a:pt x="24" y="6"/>
                  </a:cubicBezTo>
                  <a:cubicBezTo>
                    <a:pt x="23" y="7"/>
                    <a:pt x="23" y="7"/>
                    <a:pt x="23" y="7"/>
                  </a:cubicBezTo>
                  <a:cubicBezTo>
                    <a:pt x="24" y="8"/>
                    <a:pt x="24" y="10"/>
                    <a:pt x="25" y="11"/>
                  </a:cubicBezTo>
                  <a:cubicBezTo>
                    <a:pt x="27" y="11"/>
                    <a:pt x="27" y="11"/>
                    <a:pt x="27" y="11"/>
                  </a:cubicBezTo>
                  <a:cubicBezTo>
                    <a:pt x="27" y="11"/>
                    <a:pt x="27" y="11"/>
                    <a:pt x="27" y="11"/>
                  </a:cubicBezTo>
                  <a:cubicBezTo>
                    <a:pt x="27" y="13"/>
                    <a:pt x="27" y="14"/>
                    <a:pt x="27" y="16"/>
                  </a:cubicBezTo>
                  <a:cubicBezTo>
                    <a:pt x="27" y="16"/>
                    <a:pt x="27" y="16"/>
                    <a:pt x="27" y="16"/>
                  </a:cubicBezTo>
                  <a:cubicBezTo>
                    <a:pt x="25" y="16"/>
                    <a:pt x="25" y="16"/>
                    <a:pt x="24" y="17"/>
                  </a:cubicBezTo>
                  <a:cubicBezTo>
                    <a:pt x="24" y="18"/>
                    <a:pt x="24" y="19"/>
                    <a:pt x="23" y="19"/>
                  </a:cubicBezTo>
                  <a:cubicBezTo>
                    <a:pt x="25" y="21"/>
                    <a:pt x="25" y="21"/>
                    <a:pt x="25" y="21"/>
                  </a:cubicBezTo>
                  <a:cubicBezTo>
                    <a:pt x="25" y="21"/>
                    <a:pt x="25" y="21"/>
                    <a:pt x="25" y="21"/>
                  </a:cubicBezTo>
                  <a:cubicBezTo>
                    <a:pt x="24" y="22"/>
                    <a:pt x="23" y="23"/>
                    <a:pt x="22" y="24"/>
                  </a:cubicBezTo>
                  <a:cubicBezTo>
                    <a:pt x="21" y="24"/>
                    <a:pt x="21" y="24"/>
                    <a:pt x="21" y="24"/>
                  </a:cubicBezTo>
                  <a:cubicBezTo>
                    <a:pt x="20" y="23"/>
                    <a:pt x="20" y="23"/>
                    <a:pt x="20" y="23"/>
                  </a:cubicBezTo>
                  <a:cubicBezTo>
                    <a:pt x="19" y="24"/>
                    <a:pt x="17" y="24"/>
                    <a:pt x="16" y="24"/>
                  </a:cubicBezTo>
                  <a:cubicBezTo>
                    <a:pt x="16" y="26"/>
                    <a:pt x="16" y="26"/>
                    <a:pt x="16" y="26"/>
                  </a:cubicBezTo>
                  <a:cubicBezTo>
                    <a:pt x="16" y="27"/>
                    <a:pt x="16" y="27"/>
                    <a:pt x="16" y="27"/>
                  </a:cubicBezTo>
                  <a:cubicBezTo>
                    <a:pt x="15" y="27"/>
                    <a:pt x="14" y="27"/>
                    <a:pt x="14" y="27"/>
                  </a:cubicBezTo>
                  <a:close/>
                  <a:moveTo>
                    <a:pt x="12" y="26"/>
                  </a:moveTo>
                  <a:cubicBezTo>
                    <a:pt x="13" y="26"/>
                    <a:pt x="14" y="26"/>
                    <a:pt x="16" y="26"/>
                  </a:cubicBezTo>
                  <a:cubicBezTo>
                    <a:pt x="16" y="24"/>
                    <a:pt x="16" y="24"/>
                    <a:pt x="16" y="24"/>
                  </a:cubicBezTo>
                  <a:cubicBezTo>
                    <a:pt x="16" y="24"/>
                    <a:pt x="16" y="24"/>
                    <a:pt x="16" y="24"/>
                  </a:cubicBezTo>
                  <a:cubicBezTo>
                    <a:pt x="17" y="24"/>
                    <a:pt x="18" y="23"/>
                    <a:pt x="20" y="22"/>
                  </a:cubicBezTo>
                  <a:cubicBezTo>
                    <a:pt x="20" y="22"/>
                    <a:pt x="20" y="22"/>
                    <a:pt x="20" y="22"/>
                  </a:cubicBezTo>
                  <a:cubicBezTo>
                    <a:pt x="21" y="24"/>
                    <a:pt x="21" y="24"/>
                    <a:pt x="21" y="24"/>
                  </a:cubicBezTo>
                  <a:cubicBezTo>
                    <a:pt x="22" y="23"/>
                    <a:pt x="23" y="22"/>
                    <a:pt x="24" y="21"/>
                  </a:cubicBezTo>
                  <a:cubicBezTo>
                    <a:pt x="23" y="20"/>
                    <a:pt x="23" y="20"/>
                    <a:pt x="23" y="20"/>
                  </a:cubicBezTo>
                  <a:cubicBezTo>
                    <a:pt x="23" y="20"/>
                    <a:pt x="23" y="19"/>
                    <a:pt x="23" y="19"/>
                  </a:cubicBezTo>
                  <a:cubicBezTo>
                    <a:pt x="23" y="19"/>
                    <a:pt x="23" y="18"/>
                    <a:pt x="24" y="17"/>
                  </a:cubicBezTo>
                  <a:cubicBezTo>
                    <a:pt x="24" y="16"/>
                    <a:pt x="24" y="15"/>
                    <a:pt x="26" y="15"/>
                  </a:cubicBezTo>
                  <a:cubicBezTo>
                    <a:pt x="27" y="14"/>
                    <a:pt x="27" y="13"/>
                    <a:pt x="26" y="11"/>
                  </a:cubicBezTo>
                  <a:cubicBezTo>
                    <a:pt x="24" y="11"/>
                    <a:pt x="24" y="11"/>
                    <a:pt x="24" y="11"/>
                  </a:cubicBezTo>
                  <a:cubicBezTo>
                    <a:pt x="24" y="11"/>
                    <a:pt x="24" y="11"/>
                    <a:pt x="24" y="11"/>
                  </a:cubicBezTo>
                  <a:cubicBezTo>
                    <a:pt x="24" y="10"/>
                    <a:pt x="23" y="9"/>
                    <a:pt x="23" y="7"/>
                  </a:cubicBezTo>
                  <a:cubicBezTo>
                    <a:pt x="23" y="7"/>
                    <a:pt x="23" y="7"/>
                    <a:pt x="23" y="7"/>
                  </a:cubicBezTo>
                  <a:cubicBezTo>
                    <a:pt x="24" y="6"/>
                    <a:pt x="24" y="6"/>
                    <a:pt x="24" y="6"/>
                  </a:cubicBezTo>
                  <a:cubicBezTo>
                    <a:pt x="24" y="6"/>
                    <a:pt x="24" y="6"/>
                    <a:pt x="24" y="6"/>
                  </a:cubicBezTo>
                  <a:cubicBezTo>
                    <a:pt x="24" y="5"/>
                    <a:pt x="24" y="5"/>
                    <a:pt x="23" y="5"/>
                  </a:cubicBezTo>
                  <a:cubicBezTo>
                    <a:pt x="23" y="5"/>
                    <a:pt x="22" y="3"/>
                    <a:pt x="21" y="3"/>
                  </a:cubicBezTo>
                  <a:cubicBezTo>
                    <a:pt x="20" y="4"/>
                    <a:pt x="20" y="4"/>
                    <a:pt x="20" y="4"/>
                  </a:cubicBezTo>
                  <a:cubicBezTo>
                    <a:pt x="20" y="4"/>
                    <a:pt x="20" y="4"/>
                    <a:pt x="20" y="4"/>
                  </a:cubicBezTo>
                  <a:cubicBezTo>
                    <a:pt x="18" y="4"/>
                    <a:pt x="17" y="3"/>
                    <a:pt x="16" y="3"/>
                  </a:cubicBezTo>
                  <a:cubicBezTo>
                    <a:pt x="16" y="3"/>
                    <a:pt x="16" y="3"/>
                    <a:pt x="16" y="3"/>
                  </a:cubicBezTo>
                  <a:cubicBezTo>
                    <a:pt x="16" y="1"/>
                    <a:pt x="16" y="1"/>
                    <a:pt x="16" y="1"/>
                  </a:cubicBezTo>
                  <a:cubicBezTo>
                    <a:pt x="14" y="0"/>
                    <a:pt x="13" y="0"/>
                    <a:pt x="12" y="1"/>
                  </a:cubicBezTo>
                  <a:cubicBezTo>
                    <a:pt x="12" y="3"/>
                    <a:pt x="12" y="3"/>
                    <a:pt x="12" y="3"/>
                  </a:cubicBezTo>
                  <a:cubicBezTo>
                    <a:pt x="12" y="3"/>
                    <a:pt x="12" y="3"/>
                    <a:pt x="12" y="3"/>
                  </a:cubicBezTo>
                  <a:cubicBezTo>
                    <a:pt x="10" y="3"/>
                    <a:pt x="9" y="4"/>
                    <a:pt x="8" y="4"/>
                  </a:cubicBezTo>
                  <a:cubicBezTo>
                    <a:pt x="8" y="4"/>
                    <a:pt x="7" y="4"/>
                    <a:pt x="7" y="4"/>
                  </a:cubicBezTo>
                  <a:cubicBezTo>
                    <a:pt x="6" y="3"/>
                    <a:pt x="6" y="3"/>
                    <a:pt x="6" y="3"/>
                  </a:cubicBezTo>
                  <a:cubicBezTo>
                    <a:pt x="5" y="4"/>
                    <a:pt x="4" y="5"/>
                    <a:pt x="3" y="6"/>
                  </a:cubicBezTo>
                  <a:cubicBezTo>
                    <a:pt x="5" y="7"/>
                    <a:pt x="5" y="7"/>
                    <a:pt x="5" y="7"/>
                  </a:cubicBezTo>
                  <a:cubicBezTo>
                    <a:pt x="5" y="7"/>
                    <a:pt x="5" y="7"/>
                    <a:pt x="5" y="7"/>
                  </a:cubicBezTo>
                  <a:cubicBezTo>
                    <a:pt x="4" y="9"/>
                    <a:pt x="3" y="10"/>
                    <a:pt x="3" y="11"/>
                  </a:cubicBezTo>
                  <a:cubicBezTo>
                    <a:pt x="3" y="11"/>
                    <a:pt x="3" y="11"/>
                    <a:pt x="3" y="11"/>
                  </a:cubicBezTo>
                  <a:cubicBezTo>
                    <a:pt x="1" y="11"/>
                    <a:pt x="1" y="11"/>
                    <a:pt x="1" y="11"/>
                  </a:cubicBezTo>
                  <a:cubicBezTo>
                    <a:pt x="1" y="13"/>
                    <a:pt x="1" y="14"/>
                    <a:pt x="1" y="15"/>
                  </a:cubicBezTo>
                  <a:cubicBezTo>
                    <a:pt x="3" y="15"/>
                    <a:pt x="3" y="15"/>
                    <a:pt x="3" y="15"/>
                  </a:cubicBezTo>
                  <a:cubicBezTo>
                    <a:pt x="3" y="15"/>
                    <a:pt x="3" y="15"/>
                    <a:pt x="3" y="15"/>
                  </a:cubicBezTo>
                  <a:cubicBezTo>
                    <a:pt x="3" y="17"/>
                    <a:pt x="4" y="18"/>
                    <a:pt x="5" y="19"/>
                  </a:cubicBezTo>
                  <a:cubicBezTo>
                    <a:pt x="5" y="19"/>
                    <a:pt x="5" y="20"/>
                    <a:pt x="5" y="20"/>
                  </a:cubicBezTo>
                  <a:cubicBezTo>
                    <a:pt x="3" y="21"/>
                    <a:pt x="3" y="21"/>
                    <a:pt x="3" y="21"/>
                  </a:cubicBezTo>
                  <a:cubicBezTo>
                    <a:pt x="4" y="22"/>
                    <a:pt x="5" y="23"/>
                    <a:pt x="6" y="24"/>
                  </a:cubicBezTo>
                  <a:cubicBezTo>
                    <a:pt x="7" y="22"/>
                    <a:pt x="7" y="22"/>
                    <a:pt x="7" y="22"/>
                  </a:cubicBezTo>
                  <a:cubicBezTo>
                    <a:pt x="7" y="22"/>
                    <a:pt x="8" y="22"/>
                    <a:pt x="8" y="22"/>
                  </a:cubicBezTo>
                  <a:cubicBezTo>
                    <a:pt x="9" y="23"/>
                    <a:pt x="10" y="24"/>
                    <a:pt x="12" y="24"/>
                  </a:cubicBezTo>
                  <a:cubicBezTo>
                    <a:pt x="12" y="24"/>
                    <a:pt x="12" y="24"/>
                    <a:pt x="12" y="24"/>
                  </a:cubicBezTo>
                  <a:lnTo>
                    <a:pt x="12" y="26"/>
                  </a:lnTo>
                  <a:close/>
                  <a:moveTo>
                    <a:pt x="14" y="22"/>
                  </a:moveTo>
                  <a:cubicBezTo>
                    <a:pt x="12" y="22"/>
                    <a:pt x="9" y="21"/>
                    <a:pt x="8" y="19"/>
                  </a:cubicBezTo>
                  <a:cubicBezTo>
                    <a:pt x="5" y="16"/>
                    <a:pt x="4" y="11"/>
                    <a:pt x="8" y="7"/>
                  </a:cubicBezTo>
                  <a:cubicBezTo>
                    <a:pt x="12" y="3"/>
                    <a:pt x="17" y="5"/>
                    <a:pt x="19" y="8"/>
                  </a:cubicBezTo>
                  <a:cubicBezTo>
                    <a:pt x="22" y="10"/>
                    <a:pt x="24" y="15"/>
                    <a:pt x="20" y="19"/>
                  </a:cubicBezTo>
                  <a:cubicBezTo>
                    <a:pt x="20" y="19"/>
                    <a:pt x="20" y="19"/>
                    <a:pt x="20" y="19"/>
                  </a:cubicBezTo>
                  <a:cubicBezTo>
                    <a:pt x="20" y="19"/>
                    <a:pt x="20" y="19"/>
                    <a:pt x="20" y="19"/>
                  </a:cubicBezTo>
                  <a:cubicBezTo>
                    <a:pt x="20" y="19"/>
                    <a:pt x="20" y="19"/>
                    <a:pt x="20" y="19"/>
                  </a:cubicBezTo>
                  <a:cubicBezTo>
                    <a:pt x="20" y="19"/>
                    <a:pt x="20" y="20"/>
                    <a:pt x="19" y="20"/>
                  </a:cubicBezTo>
                  <a:cubicBezTo>
                    <a:pt x="19" y="20"/>
                    <a:pt x="19" y="20"/>
                    <a:pt x="19" y="20"/>
                  </a:cubicBezTo>
                  <a:cubicBezTo>
                    <a:pt x="19" y="20"/>
                    <a:pt x="19" y="20"/>
                    <a:pt x="19" y="20"/>
                  </a:cubicBezTo>
                  <a:cubicBezTo>
                    <a:pt x="18" y="21"/>
                    <a:pt x="16" y="22"/>
                    <a:pt x="14" y="22"/>
                  </a:cubicBezTo>
                  <a:close/>
                  <a:moveTo>
                    <a:pt x="13" y="5"/>
                  </a:moveTo>
                  <a:cubicBezTo>
                    <a:pt x="12" y="5"/>
                    <a:pt x="10" y="6"/>
                    <a:pt x="8" y="8"/>
                  </a:cubicBezTo>
                  <a:cubicBezTo>
                    <a:pt x="4" y="11"/>
                    <a:pt x="6" y="16"/>
                    <a:pt x="8" y="19"/>
                  </a:cubicBezTo>
                  <a:cubicBezTo>
                    <a:pt x="11" y="21"/>
                    <a:pt x="15" y="23"/>
                    <a:pt x="19" y="19"/>
                  </a:cubicBezTo>
                  <a:cubicBezTo>
                    <a:pt x="19" y="19"/>
                    <a:pt x="19" y="19"/>
                    <a:pt x="19" y="19"/>
                  </a:cubicBezTo>
                  <a:cubicBezTo>
                    <a:pt x="19" y="19"/>
                    <a:pt x="19" y="19"/>
                    <a:pt x="19" y="19"/>
                  </a:cubicBezTo>
                  <a:cubicBezTo>
                    <a:pt x="23" y="15"/>
                    <a:pt x="22" y="11"/>
                    <a:pt x="19" y="8"/>
                  </a:cubicBezTo>
                  <a:cubicBezTo>
                    <a:pt x="18" y="7"/>
                    <a:pt x="16" y="5"/>
                    <a:pt x="13"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05" name="Freeform 352"/>
            <p:cNvSpPr>
              <a:spLocks noEditPoints="1"/>
            </p:cNvSpPr>
            <p:nvPr/>
          </p:nvSpPr>
          <p:spPr bwMode="auto">
            <a:xfrm>
              <a:off x="4997" y="3244"/>
              <a:ext cx="68" cy="61"/>
            </a:xfrm>
            <a:custGeom>
              <a:avLst/>
              <a:gdLst>
                <a:gd name="T0" fmla="*/ 11 w 27"/>
                <a:gd name="T1" fmla="*/ 24 h 24"/>
                <a:gd name="T2" fmla="*/ 11 w 27"/>
                <a:gd name="T3" fmla="*/ 22 h 24"/>
                <a:gd name="T4" fmla="*/ 7 w 27"/>
                <a:gd name="T5" fmla="*/ 20 h 24"/>
                <a:gd name="T6" fmla="*/ 6 w 27"/>
                <a:gd name="T7" fmla="*/ 22 h 24"/>
                <a:gd name="T8" fmla="*/ 2 w 27"/>
                <a:gd name="T9" fmla="*/ 18 h 24"/>
                <a:gd name="T10" fmla="*/ 6 w 27"/>
                <a:gd name="T11" fmla="*/ 21 h 24"/>
                <a:gd name="T12" fmla="*/ 7 w 27"/>
                <a:gd name="T13" fmla="*/ 20 h 24"/>
                <a:gd name="T14" fmla="*/ 11 w 27"/>
                <a:gd name="T15" fmla="*/ 22 h 24"/>
                <a:gd name="T16" fmla="*/ 12 w 27"/>
                <a:gd name="T17" fmla="*/ 24 h 24"/>
                <a:gd name="T18" fmla="*/ 15 w 27"/>
                <a:gd name="T19" fmla="*/ 23 h 24"/>
                <a:gd name="T20" fmla="*/ 16 w 27"/>
                <a:gd name="T21" fmla="*/ 21 h 24"/>
                <a:gd name="T22" fmla="*/ 20 w 27"/>
                <a:gd name="T23" fmla="*/ 20 h 24"/>
                <a:gd name="T24" fmla="*/ 24 w 27"/>
                <a:gd name="T25" fmla="*/ 18 h 24"/>
                <a:gd name="T26" fmla="*/ 24 w 27"/>
                <a:gd name="T27" fmla="*/ 16 h 24"/>
                <a:gd name="T28" fmla="*/ 25 w 27"/>
                <a:gd name="T29" fmla="*/ 16 h 24"/>
                <a:gd name="T30" fmla="*/ 25 w 27"/>
                <a:gd name="T31" fmla="*/ 19 h 24"/>
                <a:gd name="T32" fmla="*/ 21 w 27"/>
                <a:gd name="T33" fmla="*/ 22 h 24"/>
                <a:gd name="T34" fmla="*/ 20 w 27"/>
                <a:gd name="T35" fmla="*/ 20 h 24"/>
                <a:gd name="T36" fmla="*/ 16 w 27"/>
                <a:gd name="T37" fmla="*/ 23 h 24"/>
                <a:gd name="T38" fmla="*/ 16 w 27"/>
                <a:gd name="T39" fmla="*/ 24 h 24"/>
                <a:gd name="T40" fmla="*/ 3 w 27"/>
                <a:gd name="T41" fmla="*/ 16 h 24"/>
                <a:gd name="T42" fmla="*/ 2 w 27"/>
                <a:gd name="T43" fmla="*/ 13 h 24"/>
                <a:gd name="T44" fmla="*/ 0 w 27"/>
                <a:gd name="T45" fmla="*/ 13 h 24"/>
                <a:gd name="T46" fmla="*/ 0 w 27"/>
                <a:gd name="T47" fmla="*/ 6 h 24"/>
                <a:gd name="T48" fmla="*/ 1 w 27"/>
                <a:gd name="T49" fmla="*/ 13 h 24"/>
                <a:gd name="T50" fmla="*/ 3 w 27"/>
                <a:gd name="T51" fmla="*/ 13 h 24"/>
                <a:gd name="T52" fmla="*/ 4 w 27"/>
                <a:gd name="T53" fmla="*/ 16 h 24"/>
                <a:gd name="T54" fmla="*/ 24 w 27"/>
                <a:gd name="T55" fmla="*/ 15 h 24"/>
                <a:gd name="T56" fmla="*/ 23 w 27"/>
                <a:gd name="T57" fmla="*/ 15 h 24"/>
                <a:gd name="T58" fmla="*/ 26 w 27"/>
                <a:gd name="T59" fmla="*/ 13 h 24"/>
                <a:gd name="T60" fmla="*/ 27 w 27"/>
                <a:gd name="T61" fmla="*/ 10 h 24"/>
                <a:gd name="T62" fmla="*/ 27 w 27"/>
                <a:gd name="T63" fmla="*/ 13 h 24"/>
                <a:gd name="T64" fmla="*/ 24 w 27"/>
                <a:gd name="T65" fmla="*/ 14 h 24"/>
                <a:gd name="T66" fmla="*/ 24 w 27"/>
                <a:gd name="T67" fmla="*/ 15 h 24"/>
                <a:gd name="T68" fmla="*/ 21 w 27"/>
                <a:gd name="T69" fmla="*/ 10 h 24"/>
                <a:gd name="T70" fmla="*/ 8 w 27"/>
                <a:gd name="T71" fmla="*/ 5 h 24"/>
                <a:gd name="T72" fmla="*/ 6 w 27"/>
                <a:gd name="T73" fmla="*/ 8 h 24"/>
                <a:gd name="T74" fmla="*/ 7 w 27"/>
                <a:gd name="T75" fmla="*/ 5 h 24"/>
                <a:gd name="T76" fmla="*/ 22 w 27"/>
                <a:gd name="T77" fmla="*/ 10 h 24"/>
                <a:gd name="T78" fmla="*/ 4 w 27"/>
                <a:gd name="T79" fmla="*/ 4 h 24"/>
                <a:gd name="T80" fmla="*/ 2 w 27"/>
                <a:gd name="T81" fmla="*/ 3 h 24"/>
                <a:gd name="T82" fmla="*/ 3 w 27"/>
                <a:gd name="T83" fmla="*/ 1 h 24"/>
                <a:gd name="T84" fmla="*/ 3 w 27"/>
                <a:gd name="T85" fmla="*/ 1 h 24"/>
                <a:gd name="T86" fmla="*/ 3 w 27"/>
                <a:gd name="T87" fmla="*/ 1 h 24"/>
                <a:gd name="T88" fmla="*/ 4 w 27"/>
                <a:gd name="T89" fmla="*/ 4 h 24"/>
                <a:gd name="T90" fmla="*/ 4 w 27"/>
                <a:gd name="T91" fmla="*/ 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7" h="24">
                  <a:moveTo>
                    <a:pt x="13" y="24"/>
                  </a:moveTo>
                  <a:cubicBezTo>
                    <a:pt x="13" y="24"/>
                    <a:pt x="12" y="24"/>
                    <a:pt x="11" y="24"/>
                  </a:cubicBezTo>
                  <a:cubicBezTo>
                    <a:pt x="11" y="24"/>
                    <a:pt x="11" y="24"/>
                    <a:pt x="11" y="24"/>
                  </a:cubicBezTo>
                  <a:cubicBezTo>
                    <a:pt x="11" y="23"/>
                    <a:pt x="11" y="23"/>
                    <a:pt x="11" y="22"/>
                  </a:cubicBezTo>
                  <a:cubicBezTo>
                    <a:pt x="11" y="22"/>
                    <a:pt x="11" y="22"/>
                    <a:pt x="11" y="22"/>
                  </a:cubicBezTo>
                  <a:cubicBezTo>
                    <a:pt x="9" y="22"/>
                    <a:pt x="8" y="21"/>
                    <a:pt x="7" y="20"/>
                  </a:cubicBezTo>
                  <a:cubicBezTo>
                    <a:pt x="6" y="22"/>
                    <a:pt x="6" y="22"/>
                    <a:pt x="6" y="22"/>
                  </a:cubicBezTo>
                  <a:cubicBezTo>
                    <a:pt x="6" y="22"/>
                    <a:pt x="6" y="22"/>
                    <a:pt x="6" y="22"/>
                  </a:cubicBezTo>
                  <a:cubicBezTo>
                    <a:pt x="4" y="21"/>
                    <a:pt x="3" y="20"/>
                    <a:pt x="2" y="19"/>
                  </a:cubicBezTo>
                  <a:cubicBezTo>
                    <a:pt x="2" y="19"/>
                    <a:pt x="2" y="18"/>
                    <a:pt x="2" y="18"/>
                  </a:cubicBezTo>
                  <a:cubicBezTo>
                    <a:pt x="3" y="18"/>
                    <a:pt x="3" y="18"/>
                    <a:pt x="3" y="18"/>
                  </a:cubicBezTo>
                  <a:cubicBezTo>
                    <a:pt x="4" y="19"/>
                    <a:pt x="5" y="20"/>
                    <a:pt x="6" y="21"/>
                  </a:cubicBezTo>
                  <a:cubicBezTo>
                    <a:pt x="7" y="20"/>
                    <a:pt x="7" y="20"/>
                    <a:pt x="7" y="20"/>
                  </a:cubicBezTo>
                  <a:cubicBezTo>
                    <a:pt x="7" y="20"/>
                    <a:pt x="7" y="20"/>
                    <a:pt x="7" y="20"/>
                  </a:cubicBezTo>
                  <a:cubicBezTo>
                    <a:pt x="9" y="21"/>
                    <a:pt x="10" y="21"/>
                    <a:pt x="11" y="21"/>
                  </a:cubicBezTo>
                  <a:cubicBezTo>
                    <a:pt x="11" y="21"/>
                    <a:pt x="11" y="21"/>
                    <a:pt x="11" y="22"/>
                  </a:cubicBezTo>
                  <a:cubicBezTo>
                    <a:pt x="11" y="22"/>
                    <a:pt x="11" y="22"/>
                    <a:pt x="11" y="22"/>
                  </a:cubicBezTo>
                  <a:cubicBezTo>
                    <a:pt x="11" y="23"/>
                    <a:pt x="11" y="23"/>
                    <a:pt x="12" y="24"/>
                  </a:cubicBezTo>
                  <a:cubicBezTo>
                    <a:pt x="13" y="24"/>
                    <a:pt x="14" y="24"/>
                    <a:pt x="15" y="24"/>
                  </a:cubicBezTo>
                  <a:cubicBezTo>
                    <a:pt x="15" y="23"/>
                    <a:pt x="15" y="23"/>
                    <a:pt x="15" y="23"/>
                  </a:cubicBezTo>
                  <a:cubicBezTo>
                    <a:pt x="15" y="22"/>
                    <a:pt x="16" y="22"/>
                    <a:pt x="16" y="22"/>
                  </a:cubicBezTo>
                  <a:cubicBezTo>
                    <a:pt x="16" y="21"/>
                    <a:pt x="16" y="21"/>
                    <a:pt x="16" y="21"/>
                  </a:cubicBezTo>
                  <a:cubicBezTo>
                    <a:pt x="17" y="21"/>
                    <a:pt x="18" y="20"/>
                    <a:pt x="19" y="20"/>
                  </a:cubicBezTo>
                  <a:cubicBezTo>
                    <a:pt x="20" y="20"/>
                    <a:pt x="20" y="20"/>
                    <a:pt x="20" y="20"/>
                  </a:cubicBezTo>
                  <a:cubicBezTo>
                    <a:pt x="21" y="21"/>
                    <a:pt x="21" y="21"/>
                    <a:pt x="21" y="21"/>
                  </a:cubicBezTo>
                  <a:cubicBezTo>
                    <a:pt x="22" y="20"/>
                    <a:pt x="23" y="19"/>
                    <a:pt x="24" y="18"/>
                  </a:cubicBezTo>
                  <a:cubicBezTo>
                    <a:pt x="24" y="18"/>
                    <a:pt x="24" y="17"/>
                    <a:pt x="24" y="17"/>
                  </a:cubicBezTo>
                  <a:cubicBezTo>
                    <a:pt x="24" y="17"/>
                    <a:pt x="24" y="16"/>
                    <a:pt x="24" y="16"/>
                  </a:cubicBezTo>
                  <a:cubicBezTo>
                    <a:pt x="24" y="16"/>
                    <a:pt x="24" y="16"/>
                    <a:pt x="24" y="16"/>
                  </a:cubicBezTo>
                  <a:cubicBezTo>
                    <a:pt x="25" y="16"/>
                    <a:pt x="25" y="16"/>
                    <a:pt x="25" y="16"/>
                  </a:cubicBezTo>
                  <a:cubicBezTo>
                    <a:pt x="25" y="16"/>
                    <a:pt x="25" y="17"/>
                    <a:pt x="25" y="17"/>
                  </a:cubicBezTo>
                  <a:cubicBezTo>
                    <a:pt x="25" y="18"/>
                    <a:pt x="25" y="18"/>
                    <a:pt x="25" y="19"/>
                  </a:cubicBezTo>
                  <a:cubicBezTo>
                    <a:pt x="25" y="19"/>
                    <a:pt x="25" y="19"/>
                    <a:pt x="24" y="19"/>
                  </a:cubicBezTo>
                  <a:cubicBezTo>
                    <a:pt x="24" y="20"/>
                    <a:pt x="23" y="21"/>
                    <a:pt x="21" y="22"/>
                  </a:cubicBezTo>
                  <a:cubicBezTo>
                    <a:pt x="21" y="22"/>
                    <a:pt x="21" y="22"/>
                    <a:pt x="21" y="22"/>
                  </a:cubicBezTo>
                  <a:cubicBezTo>
                    <a:pt x="20" y="20"/>
                    <a:pt x="20" y="20"/>
                    <a:pt x="20" y="20"/>
                  </a:cubicBezTo>
                  <a:cubicBezTo>
                    <a:pt x="18" y="21"/>
                    <a:pt x="18" y="21"/>
                    <a:pt x="16" y="22"/>
                  </a:cubicBezTo>
                  <a:cubicBezTo>
                    <a:pt x="16" y="22"/>
                    <a:pt x="16" y="23"/>
                    <a:pt x="16" y="23"/>
                  </a:cubicBezTo>
                  <a:cubicBezTo>
                    <a:pt x="16" y="23"/>
                    <a:pt x="16" y="24"/>
                    <a:pt x="16" y="24"/>
                  </a:cubicBezTo>
                  <a:cubicBezTo>
                    <a:pt x="16" y="24"/>
                    <a:pt x="16" y="24"/>
                    <a:pt x="16" y="24"/>
                  </a:cubicBezTo>
                  <a:cubicBezTo>
                    <a:pt x="15" y="24"/>
                    <a:pt x="14" y="24"/>
                    <a:pt x="13" y="24"/>
                  </a:cubicBezTo>
                  <a:close/>
                  <a:moveTo>
                    <a:pt x="3" y="16"/>
                  </a:moveTo>
                  <a:cubicBezTo>
                    <a:pt x="3" y="16"/>
                    <a:pt x="3" y="16"/>
                    <a:pt x="3" y="16"/>
                  </a:cubicBezTo>
                  <a:cubicBezTo>
                    <a:pt x="3" y="15"/>
                    <a:pt x="3" y="14"/>
                    <a:pt x="2" y="13"/>
                  </a:cubicBezTo>
                  <a:cubicBezTo>
                    <a:pt x="0" y="13"/>
                    <a:pt x="0" y="13"/>
                    <a:pt x="0" y="13"/>
                  </a:cubicBezTo>
                  <a:cubicBezTo>
                    <a:pt x="0" y="13"/>
                    <a:pt x="0" y="13"/>
                    <a:pt x="0" y="13"/>
                  </a:cubicBezTo>
                  <a:cubicBezTo>
                    <a:pt x="0" y="12"/>
                    <a:pt x="0" y="8"/>
                    <a:pt x="0" y="7"/>
                  </a:cubicBezTo>
                  <a:cubicBezTo>
                    <a:pt x="0" y="6"/>
                    <a:pt x="0" y="6"/>
                    <a:pt x="0" y="6"/>
                  </a:cubicBezTo>
                  <a:cubicBezTo>
                    <a:pt x="1" y="6"/>
                    <a:pt x="1" y="7"/>
                    <a:pt x="1" y="7"/>
                  </a:cubicBezTo>
                  <a:cubicBezTo>
                    <a:pt x="1" y="8"/>
                    <a:pt x="0" y="11"/>
                    <a:pt x="1" y="13"/>
                  </a:cubicBezTo>
                  <a:cubicBezTo>
                    <a:pt x="3" y="13"/>
                    <a:pt x="3" y="13"/>
                    <a:pt x="3" y="13"/>
                  </a:cubicBezTo>
                  <a:cubicBezTo>
                    <a:pt x="3" y="13"/>
                    <a:pt x="3" y="13"/>
                    <a:pt x="3" y="13"/>
                  </a:cubicBezTo>
                  <a:cubicBezTo>
                    <a:pt x="3" y="14"/>
                    <a:pt x="3" y="15"/>
                    <a:pt x="4" y="15"/>
                  </a:cubicBezTo>
                  <a:cubicBezTo>
                    <a:pt x="4" y="15"/>
                    <a:pt x="4" y="16"/>
                    <a:pt x="4" y="16"/>
                  </a:cubicBezTo>
                  <a:cubicBezTo>
                    <a:pt x="3" y="16"/>
                    <a:pt x="3" y="16"/>
                    <a:pt x="3" y="16"/>
                  </a:cubicBezTo>
                  <a:close/>
                  <a:moveTo>
                    <a:pt x="24" y="15"/>
                  </a:moveTo>
                  <a:cubicBezTo>
                    <a:pt x="24" y="15"/>
                    <a:pt x="24" y="15"/>
                    <a:pt x="23" y="15"/>
                  </a:cubicBezTo>
                  <a:cubicBezTo>
                    <a:pt x="23" y="15"/>
                    <a:pt x="23" y="15"/>
                    <a:pt x="23" y="15"/>
                  </a:cubicBezTo>
                  <a:cubicBezTo>
                    <a:pt x="24" y="14"/>
                    <a:pt x="24" y="14"/>
                    <a:pt x="24" y="14"/>
                  </a:cubicBezTo>
                  <a:cubicBezTo>
                    <a:pt x="25" y="13"/>
                    <a:pt x="25" y="13"/>
                    <a:pt x="26" y="13"/>
                  </a:cubicBezTo>
                  <a:cubicBezTo>
                    <a:pt x="26" y="12"/>
                    <a:pt x="26" y="11"/>
                    <a:pt x="26" y="10"/>
                  </a:cubicBezTo>
                  <a:cubicBezTo>
                    <a:pt x="26" y="10"/>
                    <a:pt x="27" y="10"/>
                    <a:pt x="27" y="10"/>
                  </a:cubicBezTo>
                  <a:cubicBezTo>
                    <a:pt x="27" y="10"/>
                    <a:pt x="27" y="10"/>
                    <a:pt x="27" y="11"/>
                  </a:cubicBezTo>
                  <a:cubicBezTo>
                    <a:pt x="27" y="11"/>
                    <a:pt x="27" y="12"/>
                    <a:pt x="27" y="13"/>
                  </a:cubicBezTo>
                  <a:cubicBezTo>
                    <a:pt x="27" y="13"/>
                    <a:pt x="27" y="13"/>
                    <a:pt x="26" y="13"/>
                  </a:cubicBezTo>
                  <a:cubicBezTo>
                    <a:pt x="25" y="13"/>
                    <a:pt x="25" y="13"/>
                    <a:pt x="24" y="14"/>
                  </a:cubicBezTo>
                  <a:cubicBezTo>
                    <a:pt x="24" y="14"/>
                    <a:pt x="24" y="15"/>
                    <a:pt x="24" y="15"/>
                  </a:cubicBezTo>
                  <a:cubicBezTo>
                    <a:pt x="24" y="15"/>
                    <a:pt x="24" y="15"/>
                    <a:pt x="24" y="15"/>
                  </a:cubicBezTo>
                  <a:close/>
                  <a:moveTo>
                    <a:pt x="22" y="11"/>
                  </a:moveTo>
                  <a:cubicBezTo>
                    <a:pt x="21" y="11"/>
                    <a:pt x="21" y="11"/>
                    <a:pt x="21" y="10"/>
                  </a:cubicBezTo>
                  <a:cubicBezTo>
                    <a:pt x="21" y="7"/>
                    <a:pt x="19" y="4"/>
                    <a:pt x="16" y="3"/>
                  </a:cubicBezTo>
                  <a:cubicBezTo>
                    <a:pt x="14" y="3"/>
                    <a:pt x="11" y="2"/>
                    <a:pt x="8" y="5"/>
                  </a:cubicBezTo>
                  <a:cubicBezTo>
                    <a:pt x="7" y="6"/>
                    <a:pt x="6" y="7"/>
                    <a:pt x="6" y="8"/>
                  </a:cubicBezTo>
                  <a:cubicBezTo>
                    <a:pt x="6" y="8"/>
                    <a:pt x="6" y="8"/>
                    <a:pt x="6" y="8"/>
                  </a:cubicBezTo>
                  <a:cubicBezTo>
                    <a:pt x="5" y="8"/>
                    <a:pt x="5" y="8"/>
                    <a:pt x="5" y="8"/>
                  </a:cubicBezTo>
                  <a:cubicBezTo>
                    <a:pt x="6" y="7"/>
                    <a:pt x="6" y="6"/>
                    <a:pt x="7" y="5"/>
                  </a:cubicBezTo>
                  <a:cubicBezTo>
                    <a:pt x="10" y="2"/>
                    <a:pt x="13" y="2"/>
                    <a:pt x="16" y="3"/>
                  </a:cubicBezTo>
                  <a:cubicBezTo>
                    <a:pt x="19" y="4"/>
                    <a:pt x="22" y="7"/>
                    <a:pt x="22" y="10"/>
                  </a:cubicBezTo>
                  <a:cubicBezTo>
                    <a:pt x="22" y="11"/>
                    <a:pt x="22" y="11"/>
                    <a:pt x="22" y="11"/>
                  </a:cubicBezTo>
                  <a:close/>
                  <a:moveTo>
                    <a:pt x="4" y="4"/>
                  </a:moveTo>
                  <a:cubicBezTo>
                    <a:pt x="3" y="4"/>
                    <a:pt x="3" y="4"/>
                    <a:pt x="3" y="4"/>
                  </a:cubicBezTo>
                  <a:cubicBezTo>
                    <a:pt x="2" y="3"/>
                    <a:pt x="2" y="3"/>
                    <a:pt x="2" y="3"/>
                  </a:cubicBezTo>
                  <a:cubicBezTo>
                    <a:pt x="2" y="3"/>
                    <a:pt x="2" y="3"/>
                    <a:pt x="2" y="3"/>
                  </a:cubicBezTo>
                  <a:cubicBezTo>
                    <a:pt x="2" y="2"/>
                    <a:pt x="3" y="2"/>
                    <a:pt x="3" y="1"/>
                  </a:cubicBezTo>
                  <a:cubicBezTo>
                    <a:pt x="3" y="1"/>
                    <a:pt x="3" y="1"/>
                    <a:pt x="3" y="1"/>
                  </a:cubicBezTo>
                  <a:cubicBezTo>
                    <a:pt x="3" y="1"/>
                    <a:pt x="3" y="0"/>
                    <a:pt x="3" y="1"/>
                  </a:cubicBezTo>
                  <a:cubicBezTo>
                    <a:pt x="3" y="1"/>
                    <a:pt x="3" y="1"/>
                    <a:pt x="3" y="1"/>
                  </a:cubicBezTo>
                  <a:cubicBezTo>
                    <a:pt x="3" y="1"/>
                    <a:pt x="3" y="1"/>
                    <a:pt x="3" y="1"/>
                  </a:cubicBezTo>
                  <a:cubicBezTo>
                    <a:pt x="3" y="2"/>
                    <a:pt x="3" y="2"/>
                    <a:pt x="3" y="3"/>
                  </a:cubicBezTo>
                  <a:cubicBezTo>
                    <a:pt x="4" y="4"/>
                    <a:pt x="4" y="4"/>
                    <a:pt x="4" y="4"/>
                  </a:cubicBezTo>
                  <a:cubicBezTo>
                    <a:pt x="4" y="4"/>
                    <a:pt x="4" y="4"/>
                    <a:pt x="4" y="4"/>
                  </a:cubicBezTo>
                  <a:cubicBezTo>
                    <a:pt x="4" y="4"/>
                    <a:pt x="4" y="4"/>
                    <a:pt x="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06" name="Freeform 353"/>
            <p:cNvSpPr>
              <a:spLocks/>
            </p:cNvSpPr>
            <p:nvPr/>
          </p:nvSpPr>
          <p:spPr bwMode="auto">
            <a:xfrm>
              <a:off x="5002" y="3285"/>
              <a:ext cx="2" cy="8"/>
            </a:xfrm>
            <a:custGeom>
              <a:avLst/>
              <a:gdLst>
                <a:gd name="T0" fmla="*/ 1 w 1"/>
                <a:gd name="T1" fmla="*/ 3 h 3"/>
                <a:gd name="T2" fmla="*/ 1 w 1"/>
                <a:gd name="T3" fmla="*/ 3 h 3"/>
                <a:gd name="T4" fmla="*/ 0 w 1"/>
                <a:gd name="T5" fmla="*/ 3 h 3"/>
                <a:gd name="T6" fmla="*/ 1 w 1"/>
                <a:gd name="T7" fmla="*/ 0 h 3"/>
                <a:gd name="T8" fmla="*/ 1 w 1"/>
                <a:gd name="T9" fmla="*/ 0 h 3"/>
                <a:gd name="T10" fmla="*/ 1 w 1"/>
                <a:gd name="T11" fmla="*/ 0 h 3"/>
                <a:gd name="T12" fmla="*/ 1 w 1"/>
                <a:gd name="T13" fmla="*/ 3 h 3"/>
                <a:gd name="T14" fmla="*/ 1 w 1"/>
                <a:gd name="T15" fmla="*/ 3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 h="3">
                  <a:moveTo>
                    <a:pt x="1" y="3"/>
                  </a:moveTo>
                  <a:cubicBezTo>
                    <a:pt x="1" y="3"/>
                    <a:pt x="1" y="3"/>
                    <a:pt x="1" y="3"/>
                  </a:cubicBezTo>
                  <a:cubicBezTo>
                    <a:pt x="0" y="3"/>
                    <a:pt x="0" y="3"/>
                    <a:pt x="0" y="3"/>
                  </a:cubicBezTo>
                  <a:cubicBezTo>
                    <a:pt x="0" y="2"/>
                    <a:pt x="1" y="1"/>
                    <a:pt x="1" y="0"/>
                  </a:cubicBezTo>
                  <a:cubicBezTo>
                    <a:pt x="1" y="0"/>
                    <a:pt x="1" y="0"/>
                    <a:pt x="1" y="0"/>
                  </a:cubicBezTo>
                  <a:cubicBezTo>
                    <a:pt x="1" y="0"/>
                    <a:pt x="1" y="0"/>
                    <a:pt x="1" y="0"/>
                  </a:cubicBezTo>
                  <a:cubicBezTo>
                    <a:pt x="1" y="1"/>
                    <a:pt x="1" y="2"/>
                    <a:pt x="1" y="3"/>
                  </a:cubicBezTo>
                  <a:cubicBezTo>
                    <a:pt x="1" y="3"/>
                    <a:pt x="1" y="3"/>
                    <a:pt x="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07" name="Freeform 354"/>
            <p:cNvSpPr>
              <a:spLocks/>
            </p:cNvSpPr>
            <p:nvPr/>
          </p:nvSpPr>
          <p:spPr bwMode="auto">
            <a:xfrm>
              <a:off x="5060" y="3234"/>
              <a:ext cx="5" cy="8"/>
            </a:xfrm>
            <a:custGeom>
              <a:avLst/>
              <a:gdLst>
                <a:gd name="T0" fmla="*/ 0 w 2"/>
                <a:gd name="T1" fmla="*/ 3 h 3"/>
                <a:gd name="T2" fmla="*/ 0 w 2"/>
                <a:gd name="T3" fmla="*/ 3 h 3"/>
                <a:gd name="T4" fmla="*/ 0 w 2"/>
                <a:gd name="T5" fmla="*/ 2 h 3"/>
                <a:gd name="T6" fmla="*/ 1 w 2"/>
                <a:gd name="T7" fmla="*/ 1 h 3"/>
                <a:gd name="T8" fmla="*/ 2 w 2"/>
                <a:gd name="T9" fmla="*/ 0 h 3"/>
                <a:gd name="T10" fmla="*/ 2 w 2"/>
                <a:gd name="T11" fmla="*/ 1 h 3"/>
                <a:gd name="T12" fmla="*/ 1 w 2"/>
                <a:gd name="T13" fmla="*/ 2 h 3"/>
                <a:gd name="T14" fmla="*/ 0 w 2"/>
                <a:gd name="T15" fmla="*/ 3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3">
                  <a:moveTo>
                    <a:pt x="0" y="3"/>
                  </a:moveTo>
                  <a:cubicBezTo>
                    <a:pt x="0" y="3"/>
                    <a:pt x="0" y="3"/>
                    <a:pt x="0" y="3"/>
                  </a:cubicBezTo>
                  <a:cubicBezTo>
                    <a:pt x="0" y="2"/>
                    <a:pt x="0" y="2"/>
                    <a:pt x="0" y="2"/>
                  </a:cubicBezTo>
                  <a:cubicBezTo>
                    <a:pt x="1" y="1"/>
                    <a:pt x="1" y="1"/>
                    <a:pt x="1" y="1"/>
                  </a:cubicBezTo>
                  <a:cubicBezTo>
                    <a:pt x="1" y="0"/>
                    <a:pt x="2" y="0"/>
                    <a:pt x="2" y="0"/>
                  </a:cubicBezTo>
                  <a:cubicBezTo>
                    <a:pt x="2" y="1"/>
                    <a:pt x="2" y="1"/>
                    <a:pt x="2" y="1"/>
                  </a:cubicBezTo>
                  <a:cubicBezTo>
                    <a:pt x="1" y="2"/>
                    <a:pt x="1" y="2"/>
                    <a:pt x="1" y="2"/>
                  </a:cubicBezTo>
                  <a:cubicBezTo>
                    <a:pt x="0" y="3"/>
                    <a:pt x="0" y="3"/>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08" name="Freeform 355"/>
            <p:cNvSpPr>
              <a:spLocks/>
            </p:cNvSpPr>
            <p:nvPr/>
          </p:nvSpPr>
          <p:spPr bwMode="auto">
            <a:xfrm>
              <a:off x="5078" y="3260"/>
              <a:ext cx="5" cy="5"/>
            </a:xfrm>
            <a:custGeom>
              <a:avLst/>
              <a:gdLst>
                <a:gd name="T0" fmla="*/ 0 w 2"/>
                <a:gd name="T1" fmla="*/ 2 h 2"/>
                <a:gd name="T2" fmla="*/ 0 w 2"/>
                <a:gd name="T3" fmla="*/ 2 h 2"/>
                <a:gd name="T4" fmla="*/ 0 w 2"/>
                <a:gd name="T5" fmla="*/ 2 h 2"/>
                <a:gd name="T6" fmla="*/ 1 w 2"/>
                <a:gd name="T7" fmla="*/ 0 h 2"/>
                <a:gd name="T8" fmla="*/ 1 w 2"/>
                <a:gd name="T9" fmla="*/ 0 h 2"/>
                <a:gd name="T10" fmla="*/ 2 w 2"/>
                <a:gd name="T11" fmla="*/ 0 h 2"/>
                <a:gd name="T12" fmla="*/ 1 w 2"/>
                <a:gd name="T13" fmla="*/ 2 h 2"/>
                <a:gd name="T14" fmla="*/ 0 w 2"/>
                <a:gd name="T15" fmla="*/ 2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2">
                  <a:moveTo>
                    <a:pt x="0" y="2"/>
                  </a:moveTo>
                  <a:cubicBezTo>
                    <a:pt x="0" y="2"/>
                    <a:pt x="0" y="2"/>
                    <a:pt x="0" y="2"/>
                  </a:cubicBezTo>
                  <a:cubicBezTo>
                    <a:pt x="0" y="2"/>
                    <a:pt x="0" y="2"/>
                    <a:pt x="0" y="2"/>
                  </a:cubicBezTo>
                  <a:cubicBezTo>
                    <a:pt x="1" y="1"/>
                    <a:pt x="1" y="1"/>
                    <a:pt x="1" y="0"/>
                  </a:cubicBezTo>
                  <a:cubicBezTo>
                    <a:pt x="1" y="0"/>
                    <a:pt x="1" y="0"/>
                    <a:pt x="1" y="0"/>
                  </a:cubicBezTo>
                  <a:cubicBezTo>
                    <a:pt x="2" y="0"/>
                    <a:pt x="2" y="0"/>
                    <a:pt x="2" y="0"/>
                  </a:cubicBezTo>
                  <a:cubicBezTo>
                    <a:pt x="1" y="1"/>
                    <a:pt x="1" y="1"/>
                    <a:pt x="1" y="2"/>
                  </a:cubicBezTo>
                  <a:cubicBezTo>
                    <a:pt x="0" y="2"/>
                    <a:pt x="0" y="2"/>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09" name="Freeform 356"/>
            <p:cNvSpPr>
              <a:spLocks/>
            </p:cNvSpPr>
            <p:nvPr/>
          </p:nvSpPr>
          <p:spPr bwMode="auto">
            <a:xfrm>
              <a:off x="5081" y="3260"/>
              <a:ext cx="2" cy="5"/>
            </a:xfrm>
            <a:custGeom>
              <a:avLst/>
              <a:gdLst>
                <a:gd name="T0" fmla="*/ 0 w 1"/>
                <a:gd name="T1" fmla="*/ 2 h 2"/>
                <a:gd name="T2" fmla="*/ 0 w 1"/>
                <a:gd name="T3" fmla="*/ 2 h 2"/>
                <a:gd name="T4" fmla="*/ 0 w 1"/>
                <a:gd name="T5" fmla="*/ 2 h 2"/>
                <a:gd name="T6" fmla="*/ 1 w 1"/>
                <a:gd name="T7" fmla="*/ 0 h 2"/>
                <a:gd name="T8" fmla="*/ 1 w 1"/>
                <a:gd name="T9" fmla="*/ 0 h 2"/>
                <a:gd name="T10" fmla="*/ 1 w 1"/>
                <a:gd name="T11" fmla="*/ 0 h 2"/>
                <a:gd name="T12" fmla="*/ 0 w 1"/>
                <a:gd name="T13" fmla="*/ 2 h 2"/>
                <a:gd name="T14" fmla="*/ 0 w 1"/>
                <a:gd name="T15" fmla="*/ 2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 h="2">
                  <a:moveTo>
                    <a:pt x="0" y="2"/>
                  </a:moveTo>
                  <a:cubicBezTo>
                    <a:pt x="0" y="2"/>
                    <a:pt x="0" y="2"/>
                    <a:pt x="0" y="2"/>
                  </a:cubicBezTo>
                  <a:cubicBezTo>
                    <a:pt x="0" y="2"/>
                    <a:pt x="0" y="2"/>
                    <a:pt x="0" y="2"/>
                  </a:cubicBezTo>
                  <a:cubicBezTo>
                    <a:pt x="0" y="1"/>
                    <a:pt x="1" y="1"/>
                    <a:pt x="1" y="0"/>
                  </a:cubicBezTo>
                  <a:cubicBezTo>
                    <a:pt x="1" y="0"/>
                    <a:pt x="1" y="0"/>
                    <a:pt x="1" y="0"/>
                  </a:cubicBezTo>
                  <a:cubicBezTo>
                    <a:pt x="1" y="0"/>
                    <a:pt x="1" y="0"/>
                    <a:pt x="1" y="0"/>
                  </a:cubicBezTo>
                  <a:cubicBezTo>
                    <a:pt x="1" y="1"/>
                    <a:pt x="0" y="1"/>
                    <a:pt x="0" y="2"/>
                  </a:cubicBezTo>
                  <a:cubicBezTo>
                    <a:pt x="0" y="2"/>
                    <a:pt x="0" y="2"/>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10" name="Freeform 357"/>
            <p:cNvSpPr>
              <a:spLocks/>
            </p:cNvSpPr>
            <p:nvPr/>
          </p:nvSpPr>
          <p:spPr bwMode="auto">
            <a:xfrm>
              <a:off x="5083" y="3260"/>
              <a:ext cx="3" cy="5"/>
            </a:xfrm>
            <a:custGeom>
              <a:avLst/>
              <a:gdLst>
                <a:gd name="T0" fmla="*/ 0 w 1"/>
                <a:gd name="T1" fmla="*/ 2 h 2"/>
                <a:gd name="T2" fmla="*/ 0 w 1"/>
                <a:gd name="T3" fmla="*/ 2 h 2"/>
                <a:gd name="T4" fmla="*/ 0 w 1"/>
                <a:gd name="T5" fmla="*/ 2 h 2"/>
                <a:gd name="T6" fmla="*/ 1 w 1"/>
                <a:gd name="T7" fmla="*/ 0 h 2"/>
                <a:gd name="T8" fmla="*/ 1 w 1"/>
                <a:gd name="T9" fmla="*/ 0 h 2"/>
                <a:gd name="T10" fmla="*/ 1 w 1"/>
                <a:gd name="T11" fmla="*/ 0 h 2"/>
                <a:gd name="T12" fmla="*/ 0 w 1"/>
                <a:gd name="T13" fmla="*/ 2 h 2"/>
                <a:gd name="T14" fmla="*/ 0 w 1"/>
                <a:gd name="T15" fmla="*/ 2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 h="2">
                  <a:moveTo>
                    <a:pt x="0" y="2"/>
                  </a:moveTo>
                  <a:cubicBezTo>
                    <a:pt x="0" y="2"/>
                    <a:pt x="0" y="2"/>
                    <a:pt x="0" y="2"/>
                  </a:cubicBezTo>
                  <a:cubicBezTo>
                    <a:pt x="0" y="2"/>
                    <a:pt x="0" y="2"/>
                    <a:pt x="0" y="2"/>
                  </a:cubicBezTo>
                  <a:cubicBezTo>
                    <a:pt x="0" y="1"/>
                    <a:pt x="0" y="1"/>
                    <a:pt x="1" y="0"/>
                  </a:cubicBezTo>
                  <a:cubicBezTo>
                    <a:pt x="1" y="0"/>
                    <a:pt x="1" y="0"/>
                    <a:pt x="1" y="0"/>
                  </a:cubicBezTo>
                  <a:cubicBezTo>
                    <a:pt x="1" y="0"/>
                    <a:pt x="1" y="0"/>
                    <a:pt x="1" y="0"/>
                  </a:cubicBezTo>
                  <a:cubicBezTo>
                    <a:pt x="1" y="1"/>
                    <a:pt x="0" y="1"/>
                    <a:pt x="0" y="2"/>
                  </a:cubicBezTo>
                  <a:cubicBezTo>
                    <a:pt x="0" y="2"/>
                    <a:pt x="0" y="2"/>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11" name="Freeform 358"/>
            <p:cNvSpPr>
              <a:spLocks/>
            </p:cNvSpPr>
            <p:nvPr/>
          </p:nvSpPr>
          <p:spPr bwMode="auto">
            <a:xfrm>
              <a:off x="5083" y="3260"/>
              <a:ext cx="5" cy="5"/>
            </a:xfrm>
            <a:custGeom>
              <a:avLst/>
              <a:gdLst>
                <a:gd name="T0" fmla="*/ 0 w 2"/>
                <a:gd name="T1" fmla="*/ 2 h 2"/>
                <a:gd name="T2" fmla="*/ 0 w 2"/>
                <a:gd name="T3" fmla="*/ 2 h 2"/>
                <a:gd name="T4" fmla="*/ 0 w 2"/>
                <a:gd name="T5" fmla="*/ 2 h 2"/>
                <a:gd name="T6" fmla="*/ 1 w 2"/>
                <a:gd name="T7" fmla="*/ 1 h 2"/>
                <a:gd name="T8" fmla="*/ 1 w 2"/>
                <a:gd name="T9" fmla="*/ 1 h 2"/>
                <a:gd name="T10" fmla="*/ 1 w 2"/>
                <a:gd name="T11" fmla="*/ 1 h 2"/>
                <a:gd name="T12" fmla="*/ 1 w 2"/>
                <a:gd name="T13" fmla="*/ 2 h 2"/>
                <a:gd name="T14" fmla="*/ 0 w 2"/>
                <a:gd name="T15" fmla="*/ 2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2">
                  <a:moveTo>
                    <a:pt x="0" y="2"/>
                  </a:moveTo>
                  <a:cubicBezTo>
                    <a:pt x="0" y="2"/>
                    <a:pt x="0" y="2"/>
                    <a:pt x="0" y="2"/>
                  </a:cubicBezTo>
                  <a:cubicBezTo>
                    <a:pt x="0" y="2"/>
                    <a:pt x="0" y="2"/>
                    <a:pt x="0" y="2"/>
                  </a:cubicBezTo>
                  <a:cubicBezTo>
                    <a:pt x="1" y="1"/>
                    <a:pt x="1" y="1"/>
                    <a:pt x="1" y="1"/>
                  </a:cubicBezTo>
                  <a:cubicBezTo>
                    <a:pt x="1" y="0"/>
                    <a:pt x="1" y="0"/>
                    <a:pt x="1" y="1"/>
                  </a:cubicBezTo>
                  <a:cubicBezTo>
                    <a:pt x="2" y="1"/>
                    <a:pt x="2" y="1"/>
                    <a:pt x="1" y="1"/>
                  </a:cubicBezTo>
                  <a:cubicBezTo>
                    <a:pt x="1" y="1"/>
                    <a:pt x="1" y="2"/>
                    <a:pt x="1" y="2"/>
                  </a:cubicBezTo>
                  <a:cubicBezTo>
                    <a:pt x="1" y="2"/>
                    <a:pt x="1" y="2"/>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12" name="Freeform 359"/>
            <p:cNvSpPr>
              <a:spLocks/>
            </p:cNvSpPr>
            <p:nvPr/>
          </p:nvSpPr>
          <p:spPr bwMode="auto">
            <a:xfrm>
              <a:off x="5068" y="3252"/>
              <a:ext cx="2" cy="8"/>
            </a:xfrm>
            <a:custGeom>
              <a:avLst/>
              <a:gdLst>
                <a:gd name="T0" fmla="*/ 0 w 1"/>
                <a:gd name="T1" fmla="*/ 3 h 3"/>
                <a:gd name="T2" fmla="*/ 0 w 1"/>
                <a:gd name="T3" fmla="*/ 2 h 3"/>
                <a:gd name="T4" fmla="*/ 0 w 1"/>
                <a:gd name="T5" fmla="*/ 1 h 3"/>
                <a:gd name="T6" fmla="*/ 0 w 1"/>
                <a:gd name="T7" fmla="*/ 0 h 3"/>
                <a:gd name="T8" fmla="*/ 1 w 1"/>
                <a:gd name="T9" fmla="*/ 0 h 3"/>
                <a:gd name="T10" fmla="*/ 1 w 1"/>
                <a:gd name="T11" fmla="*/ 0 h 3"/>
                <a:gd name="T12" fmla="*/ 1 w 1"/>
                <a:gd name="T13" fmla="*/ 1 h 3"/>
                <a:gd name="T14" fmla="*/ 1 w 1"/>
                <a:gd name="T15" fmla="*/ 2 h 3"/>
                <a:gd name="T16" fmla="*/ 0 w 1"/>
                <a:gd name="T17"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 h="3">
                  <a:moveTo>
                    <a:pt x="0" y="3"/>
                  </a:moveTo>
                  <a:cubicBezTo>
                    <a:pt x="0" y="3"/>
                    <a:pt x="0" y="2"/>
                    <a:pt x="0" y="2"/>
                  </a:cubicBezTo>
                  <a:cubicBezTo>
                    <a:pt x="0" y="2"/>
                    <a:pt x="0" y="1"/>
                    <a:pt x="0" y="1"/>
                  </a:cubicBezTo>
                  <a:cubicBezTo>
                    <a:pt x="0" y="1"/>
                    <a:pt x="0" y="1"/>
                    <a:pt x="0" y="0"/>
                  </a:cubicBezTo>
                  <a:cubicBezTo>
                    <a:pt x="0" y="0"/>
                    <a:pt x="1" y="0"/>
                    <a:pt x="1" y="0"/>
                  </a:cubicBezTo>
                  <a:cubicBezTo>
                    <a:pt x="1" y="0"/>
                    <a:pt x="1" y="0"/>
                    <a:pt x="1" y="0"/>
                  </a:cubicBezTo>
                  <a:cubicBezTo>
                    <a:pt x="1" y="1"/>
                    <a:pt x="1" y="1"/>
                    <a:pt x="1" y="1"/>
                  </a:cubicBezTo>
                  <a:cubicBezTo>
                    <a:pt x="1" y="2"/>
                    <a:pt x="1" y="2"/>
                    <a:pt x="1" y="2"/>
                  </a:cubicBezTo>
                  <a:cubicBezTo>
                    <a:pt x="1" y="2"/>
                    <a:pt x="0" y="3"/>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13" name="Freeform 360"/>
            <p:cNvSpPr>
              <a:spLocks/>
            </p:cNvSpPr>
            <p:nvPr/>
          </p:nvSpPr>
          <p:spPr bwMode="auto">
            <a:xfrm>
              <a:off x="5078" y="3257"/>
              <a:ext cx="3" cy="8"/>
            </a:xfrm>
            <a:custGeom>
              <a:avLst/>
              <a:gdLst>
                <a:gd name="T0" fmla="*/ 0 w 1"/>
                <a:gd name="T1" fmla="*/ 3 h 3"/>
                <a:gd name="T2" fmla="*/ 0 w 1"/>
                <a:gd name="T3" fmla="*/ 3 h 3"/>
                <a:gd name="T4" fmla="*/ 0 w 1"/>
                <a:gd name="T5" fmla="*/ 2 h 3"/>
                <a:gd name="T6" fmla="*/ 0 w 1"/>
                <a:gd name="T7" fmla="*/ 2 h 3"/>
                <a:gd name="T8" fmla="*/ 0 w 1"/>
                <a:gd name="T9" fmla="*/ 1 h 3"/>
                <a:gd name="T10" fmla="*/ 1 w 1"/>
                <a:gd name="T11" fmla="*/ 1 h 3"/>
                <a:gd name="T12" fmla="*/ 1 w 1"/>
                <a:gd name="T13" fmla="*/ 1 h 3"/>
                <a:gd name="T14" fmla="*/ 1 w 1"/>
                <a:gd name="T15" fmla="*/ 2 h 3"/>
                <a:gd name="T16" fmla="*/ 0 w 1"/>
                <a:gd name="T17" fmla="*/ 2 h 3"/>
                <a:gd name="T18" fmla="*/ 0 w 1"/>
                <a:gd name="T19"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 h="3">
                  <a:moveTo>
                    <a:pt x="0" y="3"/>
                  </a:moveTo>
                  <a:cubicBezTo>
                    <a:pt x="0" y="3"/>
                    <a:pt x="0" y="3"/>
                    <a:pt x="0" y="3"/>
                  </a:cubicBezTo>
                  <a:cubicBezTo>
                    <a:pt x="0" y="3"/>
                    <a:pt x="0" y="3"/>
                    <a:pt x="0" y="2"/>
                  </a:cubicBezTo>
                  <a:cubicBezTo>
                    <a:pt x="0" y="2"/>
                    <a:pt x="0" y="2"/>
                    <a:pt x="0" y="2"/>
                  </a:cubicBezTo>
                  <a:cubicBezTo>
                    <a:pt x="0" y="1"/>
                    <a:pt x="0" y="1"/>
                    <a:pt x="0" y="1"/>
                  </a:cubicBezTo>
                  <a:cubicBezTo>
                    <a:pt x="0" y="1"/>
                    <a:pt x="0" y="0"/>
                    <a:pt x="1" y="1"/>
                  </a:cubicBezTo>
                  <a:cubicBezTo>
                    <a:pt x="1" y="1"/>
                    <a:pt x="1" y="1"/>
                    <a:pt x="1" y="1"/>
                  </a:cubicBezTo>
                  <a:cubicBezTo>
                    <a:pt x="1" y="1"/>
                    <a:pt x="1" y="1"/>
                    <a:pt x="1" y="2"/>
                  </a:cubicBezTo>
                  <a:cubicBezTo>
                    <a:pt x="1" y="2"/>
                    <a:pt x="1" y="2"/>
                    <a:pt x="0" y="2"/>
                  </a:cubicBezTo>
                  <a:cubicBezTo>
                    <a:pt x="0" y="3"/>
                    <a:pt x="0" y="3"/>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14" name="Freeform 361"/>
            <p:cNvSpPr>
              <a:spLocks/>
            </p:cNvSpPr>
            <p:nvPr/>
          </p:nvSpPr>
          <p:spPr bwMode="auto">
            <a:xfrm>
              <a:off x="5106" y="3229"/>
              <a:ext cx="3" cy="3"/>
            </a:xfrm>
            <a:custGeom>
              <a:avLst/>
              <a:gdLst>
                <a:gd name="T0" fmla="*/ 0 w 1"/>
                <a:gd name="T1" fmla="*/ 1 h 1"/>
                <a:gd name="T2" fmla="*/ 0 w 1"/>
                <a:gd name="T3" fmla="*/ 1 h 1"/>
                <a:gd name="T4" fmla="*/ 0 w 1"/>
                <a:gd name="T5" fmla="*/ 0 h 1"/>
                <a:gd name="T6" fmla="*/ 1 w 1"/>
                <a:gd name="T7" fmla="*/ 0 h 1"/>
                <a:gd name="T8" fmla="*/ 1 w 1"/>
                <a:gd name="T9" fmla="*/ 0 h 1"/>
                <a:gd name="T10" fmla="*/ 1 w 1"/>
                <a:gd name="T11" fmla="*/ 0 h 1"/>
                <a:gd name="T12" fmla="*/ 1 w 1"/>
                <a:gd name="T13" fmla="*/ 0 h 1"/>
                <a:gd name="T14" fmla="*/ 1 w 1"/>
                <a:gd name="T15" fmla="*/ 0 h 1"/>
                <a:gd name="T16" fmla="*/ 1 w 1"/>
                <a:gd name="T17" fmla="*/ 1 h 1"/>
                <a:gd name="T18" fmla="*/ 0 w 1"/>
                <a:gd name="T19" fmla="*/ 1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 h="1">
                  <a:moveTo>
                    <a:pt x="0" y="1"/>
                  </a:moveTo>
                  <a:cubicBezTo>
                    <a:pt x="0" y="1"/>
                    <a:pt x="0" y="1"/>
                    <a:pt x="0" y="1"/>
                  </a:cubicBezTo>
                  <a:cubicBezTo>
                    <a:pt x="0" y="0"/>
                    <a:pt x="0" y="0"/>
                    <a:pt x="0" y="0"/>
                  </a:cubicBezTo>
                  <a:cubicBezTo>
                    <a:pt x="0" y="0"/>
                    <a:pt x="1" y="0"/>
                    <a:pt x="1" y="0"/>
                  </a:cubicBezTo>
                  <a:cubicBezTo>
                    <a:pt x="1" y="0"/>
                    <a:pt x="1" y="0"/>
                    <a:pt x="1" y="0"/>
                  </a:cubicBezTo>
                  <a:cubicBezTo>
                    <a:pt x="1" y="0"/>
                    <a:pt x="1" y="0"/>
                    <a:pt x="1" y="0"/>
                  </a:cubicBezTo>
                  <a:cubicBezTo>
                    <a:pt x="1" y="0"/>
                    <a:pt x="1" y="0"/>
                    <a:pt x="1" y="0"/>
                  </a:cubicBezTo>
                  <a:cubicBezTo>
                    <a:pt x="1" y="0"/>
                    <a:pt x="1" y="0"/>
                    <a:pt x="1" y="0"/>
                  </a:cubicBezTo>
                  <a:cubicBezTo>
                    <a:pt x="1" y="0"/>
                    <a:pt x="1" y="1"/>
                    <a:pt x="1" y="1"/>
                  </a:cubicBezTo>
                  <a:cubicBezTo>
                    <a:pt x="1" y="1"/>
                    <a:pt x="1" y="1"/>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15" name="Freeform 362"/>
            <p:cNvSpPr>
              <a:spLocks/>
            </p:cNvSpPr>
            <p:nvPr/>
          </p:nvSpPr>
          <p:spPr bwMode="auto">
            <a:xfrm>
              <a:off x="5096" y="3257"/>
              <a:ext cx="2" cy="5"/>
            </a:xfrm>
            <a:custGeom>
              <a:avLst/>
              <a:gdLst>
                <a:gd name="T0" fmla="*/ 0 w 1"/>
                <a:gd name="T1" fmla="*/ 2 h 2"/>
                <a:gd name="T2" fmla="*/ 0 w 1"/>
                <a:gd name="T3" fmla="*/ 2 h 2"/>
                <a:gd name="T4" fmla="*/ 0 w 1"/>
                <a:gd name="T5" fmla="*/ 2 h 2"/>
                <a:gd name="T6" fmla="*/ 1 w 1"/>
                <a:gd name="T7" fmla="*/ 0 h 2"/>
                <a:gd name="T8" fmla="*/ 1 w 1"/>
                <a:gd name="T9" fmla="*/ 0 h 2"/>
                <a:gd name="T10" fmla="*/ 1 w 1"/>
                <a:gd name="T11" fmla="*/ 0 h 2"/>
                <a:gd name="T12" fmla="*/ 1 w 1"/>
                <a:gd name="T13" fmla="*/ 2 h 2"/>
                <a:gd name="T14" fmla="*/ 0 w 1"/>
                <a:gd name="T15" fmla="*/ 2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 h="2">
                  <a:moveTo>
                    <a:pt x="0" y="2"/>
                  </a:moveTo>
                  <a:cubicBezTo>
                    <a:pt x="0" y="2"/>
                    <a:pt x="0" y="2"/>
                    <a:pt x="0" y="2"/>
                  </a:cubicBezTo>
                  <a:cubicBezTo>
                    <a:pt x="0" y="2"/>
                    <a:pt x="0" y="2"/>
                    <a:pt x="0" y="2"/>
                  </a:cubicBezTo>
                  <a:cubicBezTo>
                    <a:pt x="0" y="1"/>
                    <a:pt x="0" y="1"/>
                    <a:pt x="1" y="0"/>
                  </a:cubicBezTo>
                  <a:cubicBezTo>
                    <a:pt x="1" y="0"/>
                    <a:pt x="1" y="0"/>
                    <a:pt x="1" y="0"/>
                  </a:cubicBezTo>
                  <a:cubicBezTo>
                    <a:pt x="1" y="0"/>
                    <a:pt x="1" y="0"/>
                    <a:pt x="1" y="0"/>
                  </a:cubicBezTo>
                  <a:cubicBezTo>
                    <a:pt x="1" y="1"/>
                    <a:pt x="1" y="1"/>
                    <a:pt x="1" y="2"/>
                  </a:cubicBezTo>
                  <a:cubicBezTo>
                    <a:pt x="1" y="2"/>
                    <a:pt x="1" y="2"/>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16" name="Freeform 363"/>
            <p:cNvSpPr>
              <a:spLocks/>
            </p:cNvSpPr>
            <p:nvPr/>
          </p:nvSpPr>
          <p:spPr bwMode="auto">
            <a:xfrm>
              <a:off x="5093" y="3255"/>
              <a:ext cx="3" cy="5"/>
            </a:xfrm>
            <a:custGeom>
              <a:avLst/>
              <a:gdLst>
                <a:gd name="T0" fmla="*/ 1 w 1"/>
                <a:gd name="T1" fmla="*/ 2 h 2"/>
                <a:gd name="T2" fmla="*/ 0 w 1"/>
                <a:gd name="T3" fmla="*/ 2 h 2"/>
                <a:gd name="T4" fmla="*/ 0 w 1"/>
                <a:gd name="T5" fmla="*/ 2 h 2"/>
                <a:gd name="T6" fmla="*/ 1 w 1"/>
                <a:gd name="T7" fmla="*/ 0 h 2"/>
                <a:gd name="T8" fmla="*/ 1 w 1"/>
                <a:gd name="T9" fmla="*/ 0 h 2"/>
                <a:gd name="T10" fmla="*/ 1 w 1"/>
                <a:gd name="T11" fmla="*/ 0 h 2"/>
                <a:gd name="T12" fmla="*/ 1 w 1"/>
                <a:gd name="T13" fmla="*/ 2 h 2"/>
                <a:gd name="T14" fmla="*/ 1 w 1"/>
                <a:gd name="T15" fmla="*/ 2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 h="2">
                  <a:moveTo>
                    <a:pt x="1" y="2"/>
                  </a:moveTo>
                  <a:cubicBezTo>
                    <a:pt x="1" y="2"/>
                    <a:pt x="0" y="2"/>
                    <a:pt x="0" y="2"/>
                  </a:cubicBezTo>
                  <a:cubicBezTo>
                    <a:pt x="0" y="2"/>
                    <a:pt x="0" y="2"/>
                    <a:pt x="0" y="2"/>
                  </a:cubicBezTo>
                  <a:cubicBezTo>
                    <a:pt x="0" y="1"/>
                    <a:pt x="0" y="1"/>
                    <a:pt x="1" y="0"/>
                  </a:cubicBezTo>
                  <a:cubicBezTo>
                    <a:pt x="1" y="0"/>
                    <a:pt x="1" y="0"/>
                    <a:pt x="1" y="0"/>
                  </a:cubicBezTo>
                  <a:cubicBezTo>
                    <a:pt x="1" y="0"/>
                    <a:pt x="1" y="0"/>
                    <a:pt x="1" y="0"/>
                  </a:cubicBezTo>
                  <a:cubicBezTo>
                    <a:pt x="1" y="1"/>
                    <a:pt x="1" y="1"/>
                    <a:pt x="1" y="2"/>
                  </a:cubicBezTo>
                  <a:cubicBezTo>
                    <a:pt x="1" y="2"/>
                    <a:pt x="1" y="2"/>
                    <a:pt x="1"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17" name="Freeform 364"/>
            <p:cNvSpPr>
              <a:spLocks/>
            </p:cNvSpPr>
            <p:nvPr/>
          </p:nvSpPr>
          <p:spPr bwMode="auto">
            <a:xfrm>
              <a:off x="5106" y="3244"/>
              <a:ext cx="3" cy="5"/>
            </a:xfrm>
            <a:custGeom>
              <a:avLst/>
              <a:gdLst>
                <a:gd name="T0" fmla="*/ 0 w 1"/>
                <a:gd name="T1" fmla="*/ 2 h 2"/>
                <a:gd name="T2" fmla="*/ 0 w 1"/>
                <a:gd name="T3" fmla="*/ 2 h 2"/>
                <a:gd name="T4" fmla="*/ 0 w 1"/>
                <a:gd name="T5" fmla="*/ 1 h 2"/>
                <a:gd name="T6" fmla="*/ 0 w 1"/>
                <a:gd name="T7" fmla="*/ 0 h 2"/>
                <a:gd name="T8" fmla="*/ 0 w 1"/>
                <a:gd name="T9" fmla="*/ 0 h 2"/>
                <a:gd name="T10" fmla="*/ 1 w 1"/>
                <a:gd name="T11" fmla="*/ 0 h 2"/>
                <a:gd name="T12" fmla="*/ 0 w 1"/>
                <a:gd name="T13" fmla="*/ 2 h 2"/>
                <a:gd name="T14" fmla="*/ 0 w 1"/>
                <a:gd name="T15" fmla="*/ 2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 h="2">
                  <a:moveTo>
                    <a:pt x="0" y="2"/>
                  </a:moveTo>
                  <a:cubicBezTo>
                    <a:pt x="0" y="2"/>
                    <a:pt x="0" y="2"/>
                    <a:pt x="0" y="2"/>
                  </a:cubicBezTo>
                  <a:cubicBezTo>
                    <a:pt x="0" y="2"/>
                    <a:pt x="0" y="2"/>
                    <a:pt x="0" y="1"/>
                  </a:cubicBezTo>
                  <a:cubicBezTo>
                    <a:pt x="0" y="1"/>
                    <a:pt x="0" y="0"/>
                    <a:pt x="0" y="0"/>
                  </a:cubicBezTo>
                  <a:cubicBezTo>
                    <a:pt x="0" y="0"/>
                    <a:pt x="0" y="0"/>
                    <a:pt x="0" y="0"/>
                  </a:cubicBezTo>
                  <a:cubicBezTo>
                    <a:pt x="0" y="0"/>
                    <a:pt x="1" y="0"/>
                    <a:pt x="1" y="0"/>
                  </a:cubicBezTo>
                  <a:cubicBezTo>
                    <a:pt x="0" y="1"/>
                    <a:pt x="0" y="1"/>
                    <a:pt x="0" y="2"/>
                  </a:cubicBezTo>
                  <a:cubicBezTo>
                    <a:pt x="0" y="2"/>
                    <a:pt x="0" y="2"/>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18" name="Freeform 365"/>
            <p:cNvSpPr>
              <a:spLocks/>
            </p:cNvSpPr>
            <p:nvPr/>
          </p:nvSpPr>
          <p:spPr bwMode="auto">
            <a:xfrm>
              <a:off x="5070" y="3249"/>
              <a:ext cx="3" cy="8"/>
            </a:xfrm>
            <a:custGeom>
              <a:avLst/>
              <a:gdLst>
                <a:gd name="T0" fmla="*/ 1 w 1"/>
                <a:gd name="T1" fmla="*/ 3 h 3"/>
                <a:gd name="T2" fmla="*/ 0 w 1"/>
                <a:gd name="T3" fmla="*/ 2 h 3"/>
                <a:gd name="T4" fmla="*/ 0 w 1"/>
                <a:gd name="T5" fmla="*/ 2 h 3"/>
                <a:gd name="T6" fmla="*/ 1 w 1"/>
                <a:gd name="T7" fmla="*/ 1 h 3"/>
                <a:gd name="T8" fmla="*/ 1 w 1"/>
                <a:gd name="T9" fmla="*/ 0 h 3"/>
                <a:gd name="T10" fmla="*/ 1 w 1"/>
                <a:gd name="T11" fmla="*/ 1 h 3"/>
                <a:gd name="T12" fmla="*/ 1 w 1"/>
                <a:gd name="T13" fmla="*/ 2 h 3"/>
                <a:gd name="T14" fmla="*/ 1 w 1"/>
                <a:gd name="T15" fmla="*/ 3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 h="3">
                  <a:moveTo>
                    <a:pt x="1" y="3"/>
                  </a:moveTo>
                  <a:cubicBezTo>
                    <a:pt x="1" y="3"/>
                    <a:pt x="0" y="3"/>
                    <a:pt x="0" y="2"/>
                  </a:cubicBezTo>
                  <a:cubicBezTo>
                    <a:pt x="0" y="2"/>
                    <a:pt x="0" y="2"/>
                    <a:pt x="0" y="2"/>
                  </a:cubicBezTo>
                  <a:cubicBezTo>
                    <a:pt x="0" y="2"/>
                    <a:pt x="1" y="1"/>
                    <a:pt x="1" y="1"/>
                  </a:cubicBezTo>
                  <a:cubicBezTo>
                    <a:pt x="1" y="0"/>
                    <a:pt x="1" y="0"/>
                    <a:pt x="1" y="0"/>
                  </a:cubicBezTo>
                  <a:cubicBezTo>
                    <a:pt x="1" y="0"/>
                    <a:pt x="1" y="1"/>
                    <a:pt x="1" y="1"/>
                  </a:cubicBezTo>
                  <a:cubicBezTo>
                    <a:pt x="1" y="1"/>
                    <a:pt x="1" y="2"/>
                    <a:pt x="1" y="2"/>
                  </a:cubicBezTo>
                  <a:cubicBezTo>
                    <a:pt x="1" y="3"/>
                    <a:pt x="1" y="3"/>
                    <a:pt x="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19" name="Freeform 366"/>
            <p:cNvSpPr>
              <a:spLocks/>
            </p:cNvSpPr>
            <p:nvPr/>
          </p:nvSpPr>
          <p:spPr bwMode="auto">
            <a:xfrm>
              <a:off x="5065" y="3237"/>
              <a:ext cx="3" cy="5"/>
            </a:xfrm>
            <a:custGeom>
              <a:avLst/>
              <a:gdLst>
                <a:gd name="T0" fmla="*/ 0 w 1"/>
                <a:gd name="T1" fmla="*/ 2 h 2"/>
                <a:gd name="T2" fmla="*/ 0 w 1"/>
                <a:gd name="T3" fmla="*/ 2 h 2"/>
                <a:gd name="T4" fmla="*/ 0 w 1"/>
                <a:gd name="T5" fmla="*/ 2 h 2"/>
                <a:gd name="T6" fmla="*/ 0 w 1"/>
                <a:gd name="T7" fmla="*/ 0 h 2"/>
                <a:gd name="T8" fmla="*/ 1 w 1"/>
                <a:gd name="T9" fmla="*/ 0 h 2"/>
                <a:gd name="T10" fmla="*/ 1 w 1"/>
                <a:gd name="T11" fmla="*/ 0 h 2"/>
                <a:gd name="T12" fmla="*/ 0 w 1"/>
                <a:gd name="T13" fmla="*/ 2 h 2"/>
                <a:gd name="T14" fmla="*/ 0 w 1"/>
                <a:gd name="T15" fmla="*/ 2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 h="2">
                  <a:moveTo>
                    <a:pt x="0" y="2"/>
                  </a:moveTo>
                  <a:cubicBezTo>
                    <a:pt x="0" y="2"/>
                    <a:pt x="0" y="2"/>
                    <a:pt x="0" y="2"/>
                  </a:cubicBezTo>
                  <a:cubicBezTo>
                    <a:pt x="0" y="2"/>
                    <a:pt x="0" y="2"/>
                    <a:pt x="0" y="2"/>
                  </a:cubicBezTo>
                  <a:cubicBezTo>
                    <a:pt x="0" y="1"/>
                    <a:pt x="0" y="0"/>
                    <a:pt x="0" y="0"/>
                  </a:cubicBezTo>
                  <a:cubicBezTo>
                    <a:pt x="0" y="0"/>
                    <a:pt x="0" y="0"/>
                    <a:pt x="1" y="0"/>
                  </a:cubicBezTo>
                  <a:cubicBezTo>
                    <a:pt x="1" y="0"/>
                    <a:pt x="1" y="0"/>
                    <a:pt x="1" y="0"/>
                  </a:cubicBezTo>
                  <a:cubicBezTo>
                    <a:pt x="1" y="1"/>
                    <a:pt x="1" y="1"/>
                    <a:pt x="0" y="2"/>
                  </a:cubicBezTo>
                  <a:cubicBezTo>
                    <a:pt x="0" y="2"/>
                    <a:pt x="0" y="2"/>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20" name="Freeform 367"/>
            <p:cNvSpPr>
              <a:spLocks/>
            </p:cNvSpPr>
            <p:nvPr/>
          </p:nvSpPr>
          <p:spPr bwMode="auto">
            <a:xfrm>
              <a:off x="5063" y="3237"/>
              <a:ext cx="2" cy="2"/>
            </a:xfrm>
            <a:custGeom>
              <a:avLst/>
              <a:gdLst>
                <a:gd name="T0" fmla="*/ 0 w 1"/>
                <a:gd name="T1" fmla="*/ 1 h 1"/>
                <a:gd name="T2" fmla="*/ 0 w 1"/>
                <a:gd name="T3" fmla="*/ 1 h 1"/>
                <a:gd name="T4" fmla="*/ 0 w 1"/>
                <a:gd name="T5" fmla="*/ 1 h 1"/>
                <a:gd name="T6" fmla="*/ 1 w 1"/>
                <a:gd name="T7" fmla="*/ 0 h 1"/>
                <a:gd name="T8" fmla="*/ 1 w 1"/>
                <a:gd name="T9" fmla="*/ 0 h 1"/>
                <a:gd name="T10" fmla="*/ 1 w 1"/>
                <a:gd name="T11" fmla="*/ 0 h 1"/>
                <a:gd name="T12" fmla="*/ 0 w 1"/>
                <a:gd name="T13" fmla="*/ 1 h 1"/>
                <a:gd name="T14" fmla="*/ 0 w 1"/>
                <a:gd name="T15" fmla="*/ 1 h 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 h="1">
                  <a:moveTo>
                    <a:pt x="0" y="1"/>
                  </a:moveTo>
                  <a:cubicBezTo>
                    <a:pt x="0" y="1"/>
                    <a:pt x="0" y="1"/>
                    <a:pt x="0" y="1"/>
                  </a:cubicBezTo>
                  <a:cubicBezTo>
                    <a:pt x="0" y="1"/>
                    <a:pt x="0" y="1"/>
                    <a:pt x="0" y="1"/>
                  </a:cubicBezTo>
                  <a:cubicBezTo>
                    <a:pt x="0" y="1"/>
                    <a:pt x="1" y="0"/>
                    <a:pt x="1" y="0"/>
                  </a:cubicBezTo>
                  <a:cubicBezTo>
                    <a:pt x="1" y="0"/>
                    <a:pt x="1" y="0"/>
                    <a:pt x="1" y="0"/>
                  </a:cubicBezTo>
                  <a:cubicBezTo>
                    <a:pt x="1" y="0"/>
                    <a:pt x="1" y="0"/>
                    <a:pt x="1" y="0"/>
                  </a:cubicBezTo>
                  <a:cubicBezTo>
                    <a:pt x="1" y="0"/>
                    <a:pt x="1" y="1"/>
                    <a:pt x="0" y="1"/>
                  </a:cubicBezTo>
                  <a:cubicBezTo>
                    <a:pt x="0" y="1"/>
                    <a:pt x="0" y="1"/>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21" name="Freeform 368"/>
            <p:cNvSpPr>
              <a:spLocks/>
            </p:cNvSpPr>
            <p:nvPr/>
          </p:nvSpPr>
          <p:spPr bwMode="auto">
            <a:xfrm>
              <a:off x="5065" y="3237"/>
              <a:ext cx="3" cy="5"/>
            </a:xfrm>
            <a:custGeom>
              <a:avLst/>
              <a:gdLst>
                <a:gd name="T0" fmla="*/ 0 w 1"/>
                <a:gd name="T1" fmla="*/ 2 h 2"/>
                <a:gd name="T2" fmla="*/ 0 w 1"/>
                <a:gd name="T3" fmla="*/ 2 h 2"/>
                <a:gd name="T4" fmla="*/ 0 w 1"/>
                <a:gd name="T5" fmla="*/ 2 h 2"/>
                <a:gd name="T6" fmla="*/ 0 w 1"/>
                <a:gd name="T7" fmla="*/ 1 h 2"/>
                <a:gd name="T8" fmla="*/ 0 w 1"/>
                <a:gd name="T9" fmla="*/ 0 h 2"/>
                <a:gd name="T10" fmla="*/ 0 w 1"/>
                <a:gd name="T11" fmla="*/ 0 h 2"/>
                <a:gd name="T12" fmla="*/ 1 w 1"/>
                <a:gd name="T13" fmla="*/ 0 h 2"/>
                <a:gd name="T14" fmla="*/ 0 w 1"/>
                <a:gd name="T15" fmla="*/ 2 h 2"/>
                <a:gd name="T16" fmla="*/ 0 w 1"/>
                <a:gd name="T17" fmla="*/ 2 h 2"/>
                <a:gd name="T18" fmla="*/ 0 w 1"/>
                <a:gd name="T19"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 h="2">
                  <a:moveTo>
                    <a:pt x="0" y="2"/>
                  </a:moveTo>
                  <a:cubicBezTo>
                    <a:pt x="0" y="2"/>
                    <a:pt x="0" y="2"/>
                    <a:pt x="0" y="2"/>
                  </a:cubicBezTo>
                  <a:cubicBezTo>
                    <a:pt x="0" y="2"/>
                    <a:pt x="0" y="2"/>
                    <a:pt x="0" y="2"/>
                  </a:cubicBezTo>
                  <a:cubicBezTo>
                    <a:pt x="0" y="2"/>
                    <a:pt x="0" y="1"/>
                    <a:pt x="0" y="1"/>
                  </a:cubicBezTo>
                  <a:cubicBezTo>
                    <a:pt x="0" y="0"/>
                    <a:pt x="0" y="0"/>
                    <a:pt x="0" y="0"/>
                  </a:cubicBezTo>
                  <a:cubicBezTo>
                    <a:pt x="0" y="0"/>
                    <a:pt x="0" y="0"/>
                    <a:pt x="0" y="0"/>
                  </a:cubicBezTo>
                  <a:cubicBezTo>
                    <a:pt x="1" y="0"/>
                    <a:pt x="1" y="0"/>
                    <a:pt x="1" y="0"/>
                  </a:cubicBezTo>
                  <a:cubicBezTo>
                    <a:pt x="0" y="2"/>
                    <a:pt x="0" y="2"/>
                    <a:pt x="0" y="2"/>
                  </a:cubicBezTo>
                  <a:cubicBezTo>
                    <a:pt x="0" y="2"/>
                    <a:pt x="0" y="2"/>
                    <a:pt x="0" y="2"/>
                  </a:cubicBezTo>
                  <a:cubicBezTo>
                    <a:pt x="0" y="2"/>
                    <a:pt x="0" y="2"/>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22" name="Freeform 369"/>
            <p:cNvSpPr>
              <a:spLocks/>
            </p:cNvSpPr>
            <p:nvPr/>
          </p:nvSpPr>
          <p:spPr bwMode="auto">
            <a:xfrm>
              <a:off x="5065" y="3249"/>
              <a:ext cx="3" cy="3"/>
            </a:xfrm>
            <a:custGeom>
              <a:avLst/>
              <a:gdLst>
                <a:gd name="T0" fmla="*/ 0 w 1"/>
                <a:gd name="T1" fmla="*/ 1 h 1"/>
                <a:gd name="T2" fmla="*/ 0 w 1"/>
                <a:gd name="T3" fmla="*/ 1 h 1"/>
                <a:gd name="T4" fmla="*/ 0 w 1"/>
                <a:gd name="T5" fmla="*/ 1 h 1"/>
                <a:gd name="T6" fmla="*/ 0 w 1"/>
                <a:gd name="T7" fmla="*/ 0 h 1"/>
                <a:gd name="T8" fmla="*/ 1 w 1"/>
                <a:gd name="T9" fmla="*/ 0 h 1"/>
                <a:gd name="T10" fmla="*/ 1 w 1"/>
                <a:gd name="T11" fmla="*/ 0 h 1"/>
                <a:gd name="T12" fmla="*/ 0 w 1"/>
                <a:gd name="T13" fmla="*/ 1 h 1"/>
                <a:gd name="T14" fmla="*/ 0 w 1"/>
                <a:gd name="T15" fmla="*/ 1 h 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 h="1">
                  <a:moveTo>
                    <a:pt x="0" y="1"/>
                  </a:moveTo>
                  <a:cubicBezTo>
                    <a:pt x="0" y="1"/>
                    <a:pt x="0" y="1"/>
                    <a:pt x="0" y="1"/>
                  </a:cubicBezTo>
                  <a:cubicBezTo>
                    <a:pt x="0" y="1"/>
                    <a:pt x="0" y="1"/>
                    <a:pt x="0" y="1"/>
                  </a:cubicBezTo>
                  <a:cubicBezTo>
                    <a:pt x="0" y="0"/>
                    <a:pt x="0" y="0"/>
                    <a:pt x="0" y="0"/>
                  </a:cubicBezTo>
                  <a:cubicBezTo>
                    <a:pt x="1" y="0"/>
                    <a:pt x="1" y="0"/>
                    <a:pt x="1" y="0"/>
                  </a:cubicBezTo>
                  <a:cubicBezTo>
                    <a:pt x="1" y="0"/>
                    <a:pt x="1" y="0"/>
                    <a:pt x="1" y="0"/>
                  </a:cubicBezTo>
                  <a:cubicBezTo>
                    <a:pt x="0" y="1"/>
                    <a:pt x="0" y="1"/>
                    <a:pt x="0" y="1"/>
                  </a:cubicBezTo>
                  <a:cubicBezTo>
                    <a:pt x="0" y="1"/>
                    <a:pt x="0" y="1"/>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23" name="Freeform 370"/>
            <p:cNvSpPr>
              <a:spLocks/>
            </p:cNvSpPr>
            <p:nvPr/>
          </p:nvSpPr>
          <p:spPr bwMode="auto">
            <a:xfrm>
              <a:off x="5065" y="3249"/>
              <a:ext cx="3" cy="6"/>
            </a:xfrm>
            <a:custGeom>
              <a:avLst/>
              <a:gdLst>
                <a:gd name="T0" fmla="*/ 0 w 1"/>
                <a:gd name="T1" fmla="*/ 2 h 2"/>
                <a:gd name="T2" fmla="*/ 0 w 1"/>
                <a:gd name="T3" fmla="*/ 2 h 2"/>
                <a:gd name="T4" fmla="*/ 0 w 1"/>
                <a:gd name="T5" fmla="*/ 1 h 2"/>
                <a:gd name="T6" fmla="*/ 1 w 1"/>
                <a:gd name="T7" fmla="*/ 0 h 2"/>
                <a:gd name="T8" fmla="*/ 1 w 1"/>
                <a:gd name="T9" fmla="*/ 0 h 2"/>
                <a:gd name="T10" fmla="*/ 1 w 1"/>
                <a:gd name="T11" fmla="*/ 1 h 2"/>
                <a:gd name="T12" fmla="*/ 0 w 1"/>
                <a:gd name="T13" fmla="*/ 1 h 2"/>
                <a:gd name="T14" fmla="*/ 0 w 1"/>
                <a:gd name="T15" fmla="*/ 2 h 2"/>
                <a:gd name="T16" fmla="*/ 0 w 1"/>
                <a:gd name="T17" fmla="*/ 2 h 2"/>
                <a:gd name="T18" fmla="*/ 0 w 1"/>
                <a:gd name="T19"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 h="2">
                  <a:moveTo>
                    <a:pt x="0" y="2"/>
                  </a:moveTo>
                  <a:cubicBezTo>
                    <a:pt x="0" y="2"/>
                    <a:pt x="0" y="2"/>
                    <a:pt x="0" y="2"/>
                  </a:cubicBezTo>
                  <a:cubicBezTo>
                    <a:pt x="0" y="2"/>
                    <a:pt x="0" y="1"/>
                    <a:pt x="0" y="1"/>
                  </a:cubicBezTo>
                  <a:cubicBezTo>
                    <a:pt x="1" y="0"/>
                    <a:pt x="1" y="0"/>
                    <a:pt x="1" y="0"/>
                  </a:cubicBezTo>
                  <a:cubicBezTo>
                    <a:pt x="1" y="0"/>
                    <a:pt x="1" y="0"/>
                    <a:pt x="1" y="0"/>
                  </a:cubicBezTo>
                  <a:cubicBezTo>
                    <a:pt x="1" y="0"/>
                    <a:pt x="1" y="1"/>
                    <a:pt x="1" y="1"/>
                  </a:cubicBezTo>
                  <a:cubicBezTo>
                    <a:pt x="0" y="1"/>
                    <a:pt x="0" y="1"/>
                    <a:pt x="0" y="1"/>
                  </a:cubicBezTo>
                  <a:cubicBezTo>
                    <a:pt x="0" y="2"/>
                    <a:pt x="0" y="2"/>
                    <a:pt x="0" y="2"/>
                  </a:cubicBezTo>
                  <a:cubicBezTo>
                    <a:pt x="0" y="2"/>
                    <a:pt x="0" y="2"/>
                    <a:pt x="0" y="2"/>
                  </a:cubicBezTo>
                  <a:cubicBezTo>
                    <a:pt x="0" y="2"/>
                    <a:pt x="0" y="2"/>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24" name="Freeform 371"/>
            <p:cNvSpPr>
              <a:spLocks/>
            </p:cNvSpPr>
            <p:nvPr/>
          </p:nvSpPr>
          <p:spPr bwMode="auto">
            <a:xfrm>
              <a:off x="5065" y="3252"/>
              <a:ext cx="3" cy="3"/>
            </a:xfrm>
            <a:custGeom>
              <a:avLst/>
              <a:gdLst>
                <a:gd name="T0" fmla="*/ 0 w 1"/>
                <a:gd name="T1" fmla="*/ 1 h 1"/>
                <a:gd name="T2" fmla="*/ 0 w 1"/>
                <a:gd name="T3" fmla="*/ 1 h 1"/>
                <a:gd name="T4" fmla="*/ 0 w 1"/>
                <a:gd name="T5" fmla="*/ 1 h 1"/>
                <a:gd name="T6" fmla="*/ 1 w 1"/>
                <a:gd name="T7" fmla="*/ 0 h 1"/>
                <a:gd name="T8" fmla="*/ 1 w 1"/>
                <a:gd name="T9" fmla="*/ 0 h 1"/>
                <a:gd name="T10" fmla="*/ 1 w 1"/>
                <a:gd name="T11" fmla="*/ 0 h 1"/>
                <a:gd name="T12" fmla="*/ 0 w 1"/>
                <a:gd name="T13" fmla="*/ 1 h 1"/>
                <a:gd name="T14" fmla="*/ 0 w 1"/>
                <a:gd name="T15" fmla="*/ 1 h 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 h="1">
                  <a:moveTo>
                    <a:pt x="0" y="1"/>
                  </a:moveTo>
                  <a:cubicBezTo>
                    <a:pt x="0" y="1"/>
                    <a:pt x="0" y="1"/>
                    <a:pt x="0" y="1"/>
                  </a:cubicBezTo>
                  <a:cubicBezTo>
                    <a:pt x="0" y="1"/>
                    <a:pt x="0" y="1"/>
                    <a:pt x="0" y="1"/>
                  </a:cubicBezTo>
                  <a:cubicBezTo>
                    <a:pt x="0" y="0"/>
                    <a:pt x="1" y="0"/>
                    <a:pt x="1" y="0"/>
                  </a:cubicBezTo>
                  <a:cubicBezTo>
                    <a:pt x="1" y="0"/>
                    <a:pt x="1" y="0"/>
                    <a:pt x="1" y="0"/>
                  </a:cubicBezTo>
                  <a:cubicBezTo>
                    <a:pt x="1" y="0"/>
                    <a:pt x="1" y="0"/>
                    <a:pt x="1" y="0"/>
                  </a:cubicBezTo>
                  <a:cubicBezTo>
                    <a:pt x="1" y="0"/>
                    <a:pt x="1" y="1"/>
                    <a:pt x="0" y="1"/>
                  </a:cubicBezTo>
                  <a:cubicBezTo>
                    <a:pt x="0" y="1"/>
                    <a:pt x="0" y="1"/>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25" name="Freeform 372"/>
            <p:cNvSpPr>
              <a:spLocks/>
            </p:cNvSpPr>
            <p:nvPr/>
          </p:nvSpPr>
          <p:spPr bwMode="auto">
            <a:xfrm>
              <a:off x="5065" y="3252"/>
              <a:ext cx="5" cy="5"/>
            </a:xfrm>
            <a:custGeom>
              <a:avLst/>
              <a:gdLst>
                <a:gd name="T0" fmla="*/ 1 w 2"/>
                <a:gd name="T1" fmla="*/ 2 h 2"/>
                <a:gd name="T2" fmla="*/ 1 w 2"/>
                <a:gd name="T3" fmla="*/ 1 h 2"/>
                <a:gd name="T4" fmla="*/ 1 w 2"/>
                <a:gd name="T5" fmla="*/ 1 h 2"/>
                <a:gd name="T6" fmla="*/ 1 w 2"/>
                <a:gd name="T7" fmla="*/ 0 h 2"/>
                <a:gd name="T8" fmla="*/ 2 w 2"/>
                <a:gd name="T9" fmla="*/ 0 h 2"/>
                <a:gd name="T10" fmla="*/ 2 w 2"/>
                <a:gd name="T11" fmla="*/ 0 h 2"/>
                <a:gd name="T12" fmla="*/ 1 w 2"/>
                <a:gd name="T13" fmla="*/ 1 h 2"/>
                <a:gd name="T14" fmla="*/ 1 w 2"/>
                <a:gd name="T15" fmla="*/ 2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2">
                  <a:moveTo>
                    <a:pt x="1" y="2"/>
                  </a:moveTo>
                  <a:cubicBezTo>
                    <a:pt x="1" y="2"/>
                    <a:pt x="1" y="1"/>
                    <a:pt x="1" y="1"/>
                  </a:cubicBezTo>
                  <a:cubicBezTo>
                    <a:pt x="0" y="1"/>
                    <a:pt x="0" y="1"/>
                    <a:pt x="1" y="1"/>
                  </a:cubicBezTo>
                  <a:cubicBezTo>
                    <a:pt x="1" y="0"/>
                    <a:pt x="1" y="0"/>
                    <a:pt x="1" y="0"/>
                  </a:cubicBezTo>
                  <a:cubicBezTo>
                    <a:pt x="1" y="0"/>
                    <a:pt x="2" y="0"/>
                    <a:pt x="2" y="0"/>
                  </a:cubicBezTo>
                  <a:cubicBezTo>
                    <a:pt x="2" y="0"/>
                    <a:pt x="2" y="0"/>
                    <a:pt x="2" y="0"/>
                  </a:cubicBezTo>
                  <a:cubicBezTo>
                    <a:pt x="1" y="1"/>
                    <a:pt x="1" y="1"/>
                    <a:pt x="1" y="1"/>
                  </a:cubicBezTo>
                  <a:cubicBezTo>
                    <a:pt x="1" y="1"/>
                    <a:pt x="1" y="2"/>
                    <a:pt x="1"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26" name="Freeform 373"/>
            <p:cNvSpPr>
              <a:spLocks/>
            </p:cNvSpPr>
            <p:nvPr/>
          </p:nvSpPr>
          <p:spPr bwMode="auto">
            <a:xfrm>
              <a:off x="5073" y="3252"/>
              <a:ext cx="3" cy="3"/>
            </a:xfrm>
            <a:custGeom>
              <a:avLst/>
              <a:gdLst>
                <a:gd name="T0" fmla="*/ 0 w 1"/>
                <a:gd name="T1" fmla="*/ 1 h 1"/>
                <a:gd name="T2" fmla="*/ 0 w 1"/>
                <a:gd name="T3" fmla="*/ 1 h 1"/>
                <a:gd name="T4" fmla="*/ 0 w 1"/>
                <a:gd name="T5" fmla="*/ 1 h 1"/>
                <a:gd name="T6" fmla="*/ 0 w 1"/>
                <a:gd name="T7" fmla="*/ 0 h 1"/>
                <a:gd name="T8" fmla="*/ 1 w 1"/>
                <a:gd name="T9" fmla="*/ 0 h 1"/>
                <a:gd name="T10" fmla="*/ 1 w 1"/>
                <a:gd name="T11" fmla="*/ 0 h 1"/>
                <a:gd name="T12" fmla="*/ 0 w 1"/>
                <a:gd name="T13" fmla="*/ 1 h 1"/>
                <a:gd name="T14" fmla="*/ 0 w 1"/>
                <a:gd name="T15" fmla="*/ 1 h 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 h="1">
                  <a:moveTo>
                    <a:pt x="0" y="1"/>
                  </a:moveTo>
                  <a:cubicBezTo>
                    <a:pt x="0" y="1"/>
                    <a:pt x="0" y="1"/>
                    <a:pt x="0" y="1"/>
                  </a:cubicBezTo>
                  <a:cubicBezTo>
                    <a:pt x="0" y="1"/>
                    <a:pt x="0" y="1"/>
                    <a:pt x="0" y="1"/>
                  </a:cubicBezTo>
                  <a:cubicBezTo>
                    <a:pt x="0" y="0"/>
                    <a:pt x="0" y="0"/>
                    <a:pt x="0" y="0"/>
                  </a:cubicBezTo>
                  <a:cubicBezTo>
                    <a:pt x="1" y="0"/>
                    <a:pt x="1" y="0"/>
                    <a:pt x="1" y="0"/>
                  </a:cubicBezTo>
                  <a:cubicBezTo>
                    <a:pt x="1" y="0"/>
                    <a:pt x="1" y="0"/>
                    <a:pt x="1" y="0"/>
                  </a:cubicBezTo>
                  <a:cubicBezTo>
                    <a:pt x="0" y="0"/>
                    <a:pt x="0" y="1"/>
                    <a:pt x="0" y="1"/>
                  </a:cubicBezTo>
                  <a:cubicBezTo>
                    <a:pt x="0" y="1"/>
                    <a:pt x="0" y="1"/>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27" name="Freeform 374"/>
            <p:cNvSpPr>
              <a:spLocks/>
            </p:cNvSpPr>
            <p:nvPr/>
          </p:nvSpPr>
          <p:spPr bwMode="auto">
            <a:xfrm>
              <a:off x="5073" y="3252"/>
              <a:ext cx="3" cy="5"/>
            </a:xfrm>
            <a:custGeom>
              <a:avLst/>
              <a:gdLst>
                <a:gd name="T0" fmla="*/ 0 w 1"/>
                <a:gd name="T1" fmla="*/ 2 h 2"/>
                <a:gd name="T2" fmla="*/ 0 w 1"/>
                <a:gd name="T3" fmla="*/ 1 h 2"/>
                <a:gd name="T4" fmla="*/ 0 w 1"/>
                <a:gd name="T5" fmla="*/ 1 h 2"/>
                <a:gd name="T6" fmla="*/ 1 w 1"/>
                <a:gd name="T7" fmla="*/ 0 h 2"/>
                <a:gd name="T8" fmla="*/ 1 w 1"/>
                <a:gd name="T9" fmla="*/ 0 h 2"/>
                <a:gd name="T10" fmla="*/ 1 w 1"/>
                <a:gd name="T11" fmla="*/ 1 h 2"/>
                <a:gd name="T12" fmla="*/ 0 w 1"/>
                <a:gd name="T13" fmla="*/ 1 h 2"/>
                <a:gd name="T14" fmla="*/ 0 w 1"/>
                <a:gd name="T15" fmla="*/ 2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 h="2">
                  <a:moveTo>
                    <a:pt x="0" y="2"/>
                  </a:moveTo>
                  <a:cubicBezTo>
                    <a:pt x="0" y="2"/>
                    <a:pt x="0" y="1"/>
                    <a:pt x="0" y="1"/>
                  </a:cubicBezTo>
                  <a:cubicBezTo>
                    <a:pt x="0" y="1"/>
                    <a:pt x="0" y="1"/>
                    <a:pt x="0" y="1"/>
                  </a:cubicBezTo>
                  <a:cubicBezTo>
                    <a:pt x="1" y="0"/>
                    <a:pt x="1" y="0"/>
                    <a:pt x="1" y="0"/>
                  </a:cubicBezTo>
                  <a:cubicBezTo>
                    <a:pt x="1" y="0"/>
                    <a:pt x="1" y="0"/>
                    <a:pt x="1" y="0"/>
                  </a:cubicBezTo>
                  <a:cubicBezTo>
                    <a:pt x="1" y="0"/>
                    <a:pt x="1" y="1"/>
                    <a:pt x="1" y="1"/>
                  </a:cubicBezTo>
                  <a:cubicBezTo>
                    <a:pt x="0" y="1"/>
                    <a:pt x="0" y="1"/>
                    <a:pt x="0" y="1"/>
                  </a:cubicBezTo>
                  <a:cubicBezTo>
                    <a:pt x="0" y="1"/>
                    <a:pt x="0" y="2"/>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28" name="Freeform 375"/>
            <p:cNvSpPr>
              <a:spLocks/>
            </p:cNvSpPr>
            <p:nvPr/>
          </p:nvSpPr>
          <p:spPr bwMode="auto">
            <a:xfrm>
              <a:off x="5073" y="3255"/>
              <a:ext cx="5" cy="2"/>
            </a:xfrm>
            <a:custGeom>
              <a:avLst/>
              <a:gdLst>
                <a:gd name="T0" fmla="*/ 0 w 2"/>
                <a:gd name="T1" fmla="*/ 1 h 1"/>
                <a:gd name="T2" fmla="*/ 0 w 2"/>
                <a:gd name="T3" fmla="*/ 1 h 1"/>
                <a:gd name="T4" fmla="*/ 0 w 2"/>
                <a:gd name="T5" fmla="*/ 1 h 1"/>
                <a:gd name="T6" fmla="*/ 1 w 2"/>
                <a:gd name="T7" fmla="*/ 0 h 1"/>
                <a:gd name="T8" fmla="*/ 2 w 2"/>
                <a:gd name="T9" fmla="*/ 0 h 1"/>
                <a:gd name="T10" fmla="*/ 2 w 2"/>
                <a:gd name="T11" fmla="*/ 0 h 1"/>
                <a:gd name="T12" fmla="*/ 1 w 2"/>
                <a:gd name="T13" fmla="*/ 1 h 1"/>
                <a:gd name="T14" fmla="*/ 0 w 2"/>
                <a:gd name="T15" fmla="*/ 1 h 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1">
                  <a:moveTo>
                    <a:pt x="0" y="1"/>
                  </a:moveTo>
                  <a:cubicBezTo>
                    <a:pt x="0" y="1"/>
                    <a:pt x="0" y="1"/>
                    <a:pt x="0" y="1"/>
                  </a:cubicBezTo>
                  <a:cubicBezTo>
                    <a:pt x="0" y="1"/>
                    <a:pt x="0" y="1"/>
                    <a:pt x="0" y="1"/>
                  </a:cubicBezTo>
                  <a:cubicBezTo>
                    <a:pt x="1" y="0"/>
                    <a:pt x="1" y="0"/>
                    <a:pt x="1" y="0"/>
                  </a:cubicBezTo>
                  <a:cubicBezTo>
                    <a:pt x="2" y="0"/>
                    <a:pt x="2" y="0"/>
                    <a:pt x="2" y="0"/>
                  </a:cubicBezTo>
                  <a:cubicBezTo>
                    <a:pt x="2" y="0"/>
                    <a:pt x="2" y="0"/>
                    <a:pt x="2" y="0"/>
                  </a:cubicBezTo>
                  <a:cubicBezTo>
                    <a:pt x="1" y="0"/>
                    <a:pt x="1" y="0"/>
                    <a:pt x="1" y="1"/>
                  </a:cubicBezTo>
                  <a:cubicBezTo>
                    <a:pt x="0" y="1"/>
                    <a:pt x="0" y="1"/>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29" name="Freeform 376"/>
            <p:cNvSpPr>
              <a:spLocks/>
            </p:cNvSpPr>
            <p:nvPr/>
          </p:nvSpPr>
          <p:spPr bwMode="auto">
            <a:xfrm>
              <a:off x="5076" y="3255"/>
              <a:ext cx="2" cy="2"/>
            </a:xfrm>
            <a:custGeom>
              <a:avLst/>
              <a:gdLst>
                <a:gd name="T0" fmla="*/ 0 w 1"/>
                <a:gd name="T1" fmla="*/ 1 h 1"/>
                <a:gd name="T2" fmla="*/ 0 w 1"/>
                <a:gd name="T3" fmla="*/ 1 h 1"/>
                <a:gd name="T4" fmla="*/ 0 w 1"/>
                <a:gd name="T5" fmla="*/ 1 h 1"/>
                <a:gd name="T6" fmla="*/ 1 w 1"/>
                <a:gd name="T7" fmla="*/ 0 h 1"/>
                <a:gd name="T8" fmla="*/ 1 w 1"/>
                <a:gd name="T9" fmla="*/ 0 h 1"/>
                <a:gd name="T10" fmla="*/ 1 w 1"/>
                <a:gd name="T11" fmla="*/ 0 h 1"/>
                <a:gd name="T12" fmla="*/ 0 w 1"/>
                <a:gd name="T13" fmla="*/ 1 h 1"/>
                <a:gd name="T14" fmla="*/ 0 w 1"/>
                <a:gd name="T15" fmla="*/ 1 h 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 h="1">
                  <a:moveTo>
                    <a:pt x="0" y="1"/>
                  </a:moveTo>
                  <a:cubicBezTo>
                    <a:pt x="0" y="1"/>
                    <a:pt x="0" y="1"/>
                    <a:pt x="0" y="1"/>
                  </a:cubicBezTo>
                  <a:cubicBezTo>
                    <a:pt x="0" y="1"/>
                    <a:pt x="0" y="1"/>
                    <a:pt x="0" y="1"/>
                  </a:cubicBezTo>
                  <a:cubicBezTo>
                    <a:pt x="0" y="1"/>
                    <a:pt x="1" y="0"/>
                    <a:pt x="1" y="0"/>
                  </a:cubicBezTo>
                  <a:cubicBezTo>
                    <a:pt x="1" y="0"/>
                    <a:pt x="1" y="0"/>
                    <a:pt x="1" y="0"/>
                  </a:cubicBezTo>
                  <a:cubicBezTo>
                    <a:pt x="1" y="0"/>
                    <a:pt x="1" y="0"/>
                    <a:pt x="1" y="0"/>
                  </a:cubicBezTo>
                  <a:cubicBezTo>
                    <a:pt x="1" y="0"/>
                    <a:pt x="0" y="1"/>
                    <a:pt x="0" y="1"/>
                  </a:cubicBezTo>
                  <a:cubicBezTo>
                    <a:pt x="0" y="1"/>
                    <a:pt x="0" y="1"/>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30" name="Freeform 377"/>
            <p:cNvSpPr>
              <a:spLocks/>
            </p:cNvSpPr>
            <p:nvPr/>
          </p:nvSpPr>
          <p:spPr bwMode="auto">
            <a:xfrm>
              <a:off x="5076" y="3255"/>
              <a:ext cx="5" cy="5"/>
            </a:xfrm>
            <a:custGeom>
              <a:avLst/>
              <a:gdLst>
                <a:gd name="T0" fmla="*/ 0 w 2"/>
                <a:gd name="T1" fmla="*/ 2 h 2"/>
                <a:gd name="T2" fmla="*/ 0 w 2"/>
                <a:gd name="T3" fmla="*/ 2 h 2"/>
                <a:gd name="T4" fmla="*/ 0 w 2"/>
                <a:gd name="T5" fmla="*/ 1 h 2"/>
                <a:gd name="T6" fmla="*/ 2 w 2"/>
                <a:gd name="T7" fmla="*/ 0 h 2"/>
                <a:gd name="T8" fmla="*/ 2 w 2"/>
                <a:gd name="T9" fmla="*/ 0 h 2"/>
                <a:gd name="T10" fmla="*/ 2 w 2"/>
                <a:gd name="T11" fmla="*/ 0 h 2"/>
                <a:gd name="T12" fmla="*/ 1 w 2"/>
                <a:gd name="T13" fmla="*/ 1 h 2"/>
                <a:gd name="T14" fmla="*/ 0 w 2"/>
                <a:gd name="T15" fmla="*/ 2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2">
                  <a:moveTo>
                    <a:pt x="0" y="2"/>
                  </a:moveTo>
                  <a:cubicBezTo>
                    <a:pt x="0" y="2"/>
                    <a:pt x="0" y="2"/>
                    <a:pt x="0" y="2"/>
                  </a:cubicBezTo>
                  <a:cubicBezTo>
                    <a:pt x="0" y="1"/>
                    <a:pt x="0" y="1"/>
                    <a:pt x="0" y="1"/>
                  </a:cubicBezTo>
                  <a:cubicBezTo>
                    <a:pt x="2" y="0"/>
                    <a:pt x="2" y="0"/>
                    <a:pt x="2" y="0"/>
                  </a:cubicBezTo>
                  <a:cubicBezTo>
                    <a:pt x="2" y="0"/>
                    <a:pt x="2" y="0"/>
                    <a:pt x="2" y="0"/>
                  </a:cubicBezTo>
                  <a:cubicBezTo>
                    <a:pt x="2" y="0"/>
                    <a:pt x="2" y="0"/>
                    <a:pt x="2" y="0"/>
                  </a:cubicBezTo>
                  <a:cubicBezTo>
                    <a:pt x="1" y="1"/>
                    <a:pt x="1" y="1"/>
                    <a:pt x="1" y="1"/>
                  </a:cubicBezTo>
                  <a:cubicBezTo>
                    <a:pt x="1" y="2"/>
                    <a:pt x="0" y="2"/>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31" name="Freeform 378"/>
            <p:cNvSpPr>
              <a:spLocks/>
            </p:cNvSpPr>
            <p:nvPr/>
          </p:nvSpPr>
          <p:spPr bwMode="auto">
            <a:xfrm>
              <a:off x="5088" y="3257"/>
              <a:ext cx="3" cy="3"/>
            </a:xfrm>
            <a:custGeom>
              <a:avLst/>
              <a:gdLst>
                <a:gd name="T0" fmla="*/ 0 w 1"/>
                <a:gd name="T1" fmla="*/ 1 h 1"/>
                <a:gd name="T2" fmla="*/ 0 w 1"/>
                <a:gd name="T3" fmla="*/ 1 h 1"/>
                <a:gd name="T4" fmla="*/ 0 w 1"/>
                <a:gd name="T5" fmla="*/ 1 h 1"/>
                <a:gd name="T6" fmla="*/ 1 w 1"/>
                <a:gd name="T7" fmla="*/ 0 h 1"/>
                <a:gd name="T8" fmla="*/ 1 w 1"/>
                <a:gd name="T9" fmla="*/ 0 h 1"/>
                <a:gd name="T10" fmla="*/ 1 w 1"/>
                <a:gd name="T11" fmla="*/ 0 h 1"/>
                <a:gd name="T12" fmla="*/ 0 w 1"/>
                <a:gd name="T13" fmla="*/ 1 h 1"/>
                <a:gd name="T14" fmla="*/ 0 w 1"/>
                <a:gd name="T15" fmla="*/ 1 h 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 h="1">
                  <a:moveTo>
                    <a:pt x="0" y="1"/>
                  </a:moveTo>
                  <a:cubicBezTo>
                    <a:pt x="0" y="1"/>
                    <a:pt x="0" y="1"/>
                    <a:pt x="0" y="1"/>
                  </a:cubicBezTo>
                  <a:cubicBezTo>
                    <a:pt x="0" y="1"/>
                    <a:pt x="0" y="1"/>
                    <a:pt x="0" y="1"/>
                  </a:cubicBezTo>
                  <a:cubicBezTo>
                    <a:pt x="1" y="0"/>
                    <a:pt x="1" y="0"/>
                    <a:pt x="1" y="0"/>
                  </a:cubicBezTo>
                  <a:cubicBezTo>
                    <a:pt x="1" y="0"/>
                    <a:pt x="1" y="0"/>
                    <a:pt x="1" y="0"/>
                  </a:cubicBezTo>
                  <a:cubicBezTo>
                    <a:pt x="1" y="0"/>
                    <a:pt x="1" y="0"/>
                    <a:pt x="1" y="0"/>
                  </a:cubicBezTo>
                  <a:cubicBezTo>
                    <a:pt x="0" y="1"/>
                    <a:pt x="0" y="1"/>
                    <a:pt x="0" y="1"/>
                  </a:cubicBezTo>
                  <a:cubicBezTo>
                    <a:pt x="0" y="1"/>
                    <a:pt x="0" y="1"/>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32" name="Freeform 379"/>
            <p:cNvSpPr>
              <a:spLocks/>
            </p:cNvSpPr>
            <p:nvPr/>
          </p:nvSpPr>
          <p:spPr bwMode="auto">
            <a:xfrm>
              <a:off x="5088" y="3255"/>
              <a:ext cx="5" cy="5"/>
            </a:xfrm>
            <a:custGeom>
              <a:avLst/>
              <a:gdLst>
                <a:gd name="T0" fmla="*/ 0 w 2"/>
                <a:gd name="T1" fmla="*/ 2 h 2"/>
                <a:gd name="T2" fmla="*/ 0 w 2"/>
                <a:gd name="T3" fmla="*/ 2 h 2"/>
                <a:gd name="T4" fmla="*/ 0 w 2"/>
                <a:gd name="T5" fmla="*/ 2 h 2"/>
                <a:gd name="T6" fmla="*/ 1 w 2"/>
                <a:gd name="T7" fmla="*/ 1 h 2"/>
                <a:gd name="T8" fmla="*/ 1 w 2"/>
                <a:gd name="T9" fmla="*/ 1 h 2"/>
                <a:gd name="T10" fmla="*/ 2 w 2"/>
                <a:gd name="T11" fmla="*/ 1 h 2"/>
                <a:gd name="T12" fmla="*/ 0 w 2"/>
                <a:gd name="T13" fmla="*/ 2 h 2"/>
                <a:gd name="T14" fmla="*/ 0 w 2"/>
                <a:gd name="T15" fmla="*/ 2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2">
                  <a:moveTo>
                    <a:pt x="0" y="2"/>
                  </a:moveTo>
                  <a:cubicBezTo>
                    <a:pt x="0" y="2"/>
                    <a:pt x="0" y="2"/>
                    <a:pt x="0" y="2"/>
                  </a:cubicBezTo>
                  <a:cubicBezTo>
                    <a:pt x="0" y="2"/>
                    <a:pt x="0" y="2"/>
                    <a:pt x="0" y="2"/>
                  </a:cubicBezTo>
                  <a:cubicBezTo>
                    <a:pt x="0" y="2"/>
                    <a:pt x="1" y="1"/>
                    <a:pt x="1" y="1"/>
                  </a:cubicBezTo>
                  <a:cubicBezTo>
                    <a:pt x="1" y="0"/>
                    <a:pt x="1" y="0"/>
                    <a:pt x="1" y="1"/>
                  </a:cubicBezTo>
                  <a:cubicBezTo>
                    <a:pt x="2" y="1"/>
                    <a:pt x="2" y="1"/>
                    <a:pt x="2" y="1"/>
                  </a:cubicBezTo>
                  <a:cubicBezTo>
                    <a:pt x="1" y="1"/>
                    <a:pt x="1" y="2"/>
                    <a:pt x="0" y="2"/>
                  </a:cubicBezTo>
                  <a:cubicBezTo>
                    <a:pt x="0" y="2"/>
                    <a:pt x="0" y="2"/>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33" name="Freeform 380"/>
            <p:cNvSpPr>
              <a:spLocks/>
            </p:cNvSpPr>
            <p:nvPr/>
          </p:nvSpPr>
          <p:spPr bwMode="auto">
            <a:xfrm>
              <a:off x="5091" y="3255"/>
              <a:ext cx="2" cy="5"/>
            </a:xfrm>
            <a:custGeom>
              <a:avLst/>
              <a:gdLst>
                <a:gd name="T0" fmla="*/ 0 w 1"/>
                <a:gd name="T1" fmla="*/ 2 h 2"/>
                <a:gd name="T2" fmla="*/ 0 w 1"/>
                <a:gd name="T3" fmla="*/ 2 h 2"/>
                <a:gd name="T4" fmla="*/ 0 w 1"/>
                <a:gd name="T5" fmla="*/ 2 h 2"/>
                <a:gd name="T6" fmla="*/ 1 w 1"/>
                <a:gd name="T7" fmla="*/ 0 h 2"/>
                <a:gd name="T8" fmla="*/ 1 w 1"/>
                <a:gd name="T9" fmla="*/ 0 h 2"/>
                <a:gd name="T10" fmla="*/ 1 w 1"/>
                <a:gd name="T11" fmla="*/ 0 h 2"/>
                <a:gd name="T12" fmla="*/ 0 w 1"/>
                <a:gd name="T13" fmla="*/ 2 h 2"/>
                <a:gd name="T14" fmla="*/ 0 w 1"/>
                <a:gd name="T15" fmla="*/ 2 h 2"/>
                <a:gd name="T16" fmla="*/ 0 w 1"/>
                <a:gd name="T17" fmla="*/ 2 h 2"/>
                <a:gd name="T18" fmla="*/ 0 w 1"/>
                <a:gd name="T19"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 h="2">
                  <a:moveTo>
                    <a:pt x="0" y="2"/>
                  </a:moveTo>
                  <a:cubicBezTo>
                    <a:pt x="0" y="2"/>
                    <a:pt x="0" y="2"/>
                    <a:pt x="0" y="2"/>
                  </a:cubicBezTo>
                  <a:cubicBezTo>
                    <a:pt x="0" y="2"/>
                    <a:pt x="0" y="2"/>
                    <a:pt x="0" y="2"/>
                  </a:cubicBezTo>
                  <a:cubicBezTo>
                    <a:pt x="1" y="0"/>
                    <a:pt x="1" y="0"/>
                    <a:pt x="1" y="0"/>
                  </a:cubicBezTo>
                  <a:cubicBezTo>
                    <a:pt x="1" y="0"/>
                    <a:pt x="1" y="0"/>
                    <a:pt x="1" y="0"/>
                  </a:cubicBezTo>
                  <a:cubicBezTo>
                    <a:pt x="1" y="0"/>
                    <a:pt x="1" y="0"/>
                    <a:pt x="1" y="0"/>
                  </a:cubicBezTo>
                  <a:cubicBezTo>
                    <a:pt x="0" y="2"/>
                    <a:pt x="0" y="2"/>
                    <a:pt x="0" y="2"/>
                  </a:cubicBezTo>
                  <a:cubicBezTo>
                    <a:pt x="0" y="2"/>
                    <a:pt x="0" y="2"/>
                    <a:pt x="0" y="2"/>
                  </a:cubicBezTo>
                  <a:cubicBezTo>
                    <a:pt x="0" y="2"/>
                    <a:pt x="0" y="2"/>
                    <a:pt x="0" y="2"/>
                  </a:cubicBezTo>
                  <a:cubicBezTo>
                    <a:pt x="0" y="2"/>
                    <a:pt x="0" y="2"/>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34" name="Freeform 381"/>
            <p:cNvSpPr>
              <a:spLocks/>
            </p:cNvSpPr>
            <p:nvPr/>
          </p:nvSpPr>
          <p:spPr bwMode="auto">
            <a:xfrm>
              <a:off x="5068" y="3219"/>
              <a:ext cx="2" cy="3"/>
            </a:xfrm>
            <a:custGeom>
              <a:avLst/>
              <a:gdLst>
                <a:gd name="T0" fmla="*/ 0 w 1"/>
                <a:gd name="T1" fmla="*/ 1 h 1"/>
                <a:gd name="T2" fmla="*/ 0 w 1"/>
                <a:gd name="T3" fmla="*/ 1 h 1"/>
                <a:gd name="T4" fmla="*/ 0 w 1"/>
                <a:gd name="T5" fmla="*/ 1 h 1"/>
                <a:gd name="T6" fmla="*/ 1 w 1"/>
                <a:gd name="T7" fmla="*/ 0 h 1"/>
                <a:gd name="T8" fmla="*/ 1 w 1"/>
                <a:gd name="T9" fmla="*/ 0 h 1"/>
                <a:gd name="T10" fmla="*/ 1 w 1"/>
                <a:gd name="T11" fmla="*/ 1 h 1"/>
                <a:gd name="T12" fmla="*/ 0 w 1"/>
                <a:gd name="T13" fmla="*/ 1 h 1"/>
                <a:gd name="T14" fmla="*/ 0 w 1"/>
                <a:gd name="T15" fmla="*/ 1 h 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 h="1">
                  <a:moveTo>
                    <a:pt x="0" y="1"/>
                  </a:moveTo>
                  <a:cubicBezTo>
                    <a:pt x="0" y="1"/>
                    <a:pt x="0" y="1"/>
                    <a:pt x="0" y="1"/>
                  </a:cubicBezTo>
                  <a:cubicBezTo>
                    <a:pt x="0" y="1"/>
                    <a:pt x="0" y="1"/>
                    <a:pt x="0" y="1"/>
                  </a:cubicBezTo>
                  <a:cubicBezTo>
                    <a:pt x="1" y="0"/>
                    <a:pt x="1" y="0"/>
                    <a:pt x="1" y="0"/>
                  </a:cubicBezTo>
                  <a:cubicBezTo>
                    <a:pt x="1" y="0"/>
                    <a:pt x="1" y="0"/>
                    <a:pt x="1" y="0"/>
                  </a:cubicBezTo>
                  <a:cubicBezTo>
                    <a:pt x="1" y="0"/>
                    <a:pt x="1" y="1"/>
                    <a:pt x="1" y="1"/>
                  </a:cubicBezTo>
                  <a:cubicBezTo>
                    <a:pt x="0" y="1"/>
                    <a:pt x="0" y="1"/>
                    <a:pt x="0" y="1"/>
                  </a:cubicBezTo>
                  <a:cubicBezTo>
                    <a:pt x="0" y="1"/>
                    <a:pt x="0" y="1"/>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35" name="Freeform 382"/>
            <p:cNvSpPr>
              <a:spLocks/>
            </p:cNvSpPr>
            <p:nvPr/>
          </p:nvSpPr>
          <p:spPr bwMode="auto">
            <a:xfrm>
              <a:off x="5068" y="3222"/>
              <a:ext cx="5" cy="2"/>
            </a:xfrm>
            <a:custGeom>
              <a:avLst/>
              <a:gdLst>
                <a:gd name="T0" fmla="*/ 0 w 2"/>
                <a:gd name="T1" fmla="*/ 1 h 1"/>
                <a:gd name="T2" fmla="*/ 0 w 2"/>
                <a:gd name="T3" fmla="*/ 1 h 1"/>
                <a:gd name="T4" fmla="*/ 0 w 2"/>
                <a:gd name="T5" fmla="*/ 1 h 1"/>
                <a:gd name="T6" fmla="*/ 1 w 2"/>
                <a:gd name="T7" fmla="*/ 0 h 1"/>
                <a:gd name="T8" fmla="*/ 1 w 2"/>
                <a:gd name="T9" fmla="*/ 0 h 1"/>
                <a:gd name="T10" fmla="*/ 2 w 2"/>
                <a:gd name="T11" fmla="*/ 0 h 1"/>
                <a:gd name="T12" fmla="*/ 2 w 2"/>
                <a:gd name="T13" fmla="*/ 0 h 1"/>
                <a:gd name="T14" fmla="*/ 1 w 2"/>
                <a:gd name="T15" fmla="*/ 1 h 1"/>
                <a:gd name="T16" fmla="*/ 1 w 2"/>
                <a:gd name="T17" fmla="*/ 1 h 1"/>
                <a:gd name="T18" fmla="*/ 1 w 2"/>
                <a:gd name="T19" fmla="*/ 1 h 1"/>
                <a:gd name="T20" fmla="*/ 0 w 2"/>
                <a:gd name="T21" fmla="*/ 1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 h="1">
                  <a:moveTo>
                    <a:pt x="0" y="1"/>
                  </a:moveTo>
                  <a:cubicBezTo>
                    <a:pt x="0" y="1"/>
                    <a:pt x="0" y="1"/>
                    <a:pt x="0" y="1"/>
                  </a:cubicBezTo>
                  <a:cubicBezTo>
                    <a:pt x="0" y="1"/>
                    <a:pt x="0" y="1"/>
                    <a:pt x="0" y="1"/>
                  </a:cubicBezTo>
                  <a:cubicBezTo>
                    <a:pt x="1" y="0"/>
                    <a:pt x="1" y="0"/>
                    <a:pt x="1" y="0"/>
                  </a:cubicBezTo>
                  <a:cubicBezTo>
                    <a:pt x="1" y="0"/>
                    <a:pt x="1" y="0"/>
                    <a:pt x="1" y="0"/>
                  </a:cubicBezTo>
                  <a:cubicBezTo>
                    <a:pt x="2" y="0"/>
                    <a:pt x="2" y="0"/>
                    <a:pt x="2" y="0"/>
                  </a:cubicBezTo>
                  <a:cubicBezTo>
                    <a:pt x="2" y="0"/>
                    <a:pt x="2" y="0"/>
                    <a:pt x="2" y="0"/>
                  </a:cubicBezTo>
                  <a:cubicBezTo>
                    <a:pt x="1" y="1"/>
                    <a:pt x="1" y="1"/>
                    <a:pt x="1" y="1"/>
                  </a:cubicBezTo>
                  <a:cubicBezTo>
                    <a:pt x="1" y="1"/>
                    <a:pt x="1" y="1"/>
                    <a:pt x="1" y="1"/>
                  </a:cubicBezTo>
                  <a:cubicBezTo>
                    <a:pt x="1" y="1"/>
                    <a:pt x="1" y="1"/>
                    <a:pt x="1" y="1"/>
                  </a:cubicBezTo>
                  <a:cubicBezTo>
                    <a:pt x="1" y="1"/>
                    <a:pt x="1" y="1"/>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36" name="Freeform 383"/>
            <p:cNvSpPr>
              <a:spLocks/>
            </p:cNvSpPr>
            <p:nvPr/>
          </p:nvSpPr>
          <p:spPr bwMode="auto">
            <a:xfrm>
              <a:off x="5073" y="3222"/>
              <a:ext cx="8" cy="7"/>
            </a:xfrm>
            <a:custGeom>
              <a:avLst/>
              <a:gdLst>
                <a:gd name="T0" fmla="*/ 0 w 3"/>
                <a:gd name="T1" fmla="*/ 3 h 3"/>
                <a:gd name="T2" fmla="*/ 0 w 3"/>
                <a:gd name="T3" fmla="*/ 3 h 3"/>
                <a:gd name="T4" fmla="*/ 0 w 3"/>
                <a:gd name="T5" fmla="*/ 3 h 3"/>
                <a:gd name="T6" fmla="*/ 2 w 3"/>
                <a:gd name="T7" fmla="*/ 1 h 3"/>
                <a:gd name="T8" fmla="*/ 3 w 3"/>
                <a:gd name="T9" fmla="*/ 0 h 3"/>
                <a:gd name="T10" fmla="*/ 3 w 3"/>
                <a:gd name="T11" fmla="*/ 0 h 3"/>
                <a:gd name="T12" fmla="*/ 3 w 3"/>
                <a:gd name="T13" fmla="*/ 1 h 3"/>
                <a:gd name="T14" fmla="*/ 2 w 3"/>
                <a:gd name="T15" fmla="*/ 1 h 3"/>
                <a:gd name="T16" fmla="*/ 1 w 3"/>
                <a:gd name="T17" fmla="*/ 3 h 3"/>
                <a:gd name="T18" fmla="*/ 0 w 3"/>
                <a:gd name="T19"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3">
                  <a:moveTo>
                    <a:pt x="0" y="3"/>
                  </a:moveTo>
                  <a:cubicBezTo>
                    <a:pt x="0" y="3"/>
                    <a:pt x="0" y="3"/>
                    <a:pt x="0" y="3"/>
                  </a:cubicBezTo>
                  <a:cubicBezTo>
                    <a:pt x="0" y="3"/>
                    <a:pt x="0" y="3"/>
                    <a:pt x="0" y="3"/>
                  </a:cubicBezTo>
                  <a:cubicBezTo>
                    <a:pt x="1" y="2"/>
                    <a:pt x="1" y="2"/>
                    <a:pt x="2" y="1"/>
                  </a:cubicBezTo>
                  <a:cubicBezTo>
                    <a:pt x="3" y="0"/>
                    <a:pt x="3" y="0"/>
                    <a:pt x="3" y="0"/>
                  </a:cubicBezTo>
                  <a:cubicBezTo>
                    <a:pt x="3" y="0"/>
                    <a:pt x="3" y="0"/>
                    <a:pt x="3" y="0"/>
                  </a:cubicBezTo>
                  <a:cubicBezTo>
                    <a:pt x="3" y="1"/>
                    <a:pt x="3" y="1"/>
                    <a:pt x="3" y="1"/>
                  </a:cubicBezTo>
                  <a:cubicBezTo>
                    <a:pt x="2" y="1"/>
                    <a:pt x="2" y="1"/>
                    <a:pt x="2" y="1"/>
                  </a:cubicBezTo>
                  <a:cubicBezTo>
                    <a:pt x="2" y="2"/>
                    <a:pt x="1" y="2"/>
                    <a:pt x="1" y="3"/>
                  </a:cubicBezTo>
                  <a:cubicBezTo>
                    <a:pt x="1" y="3"/>
                    <a:pt x="1" y="3"/>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37" name="Freeform 384"/>
            <p:cNvSpPr>
              <a:spLocks/>
            </p:cNvSpPr>
            <p:nvPr/>
          </p:nvSpPr>
          <p:spPr bwMode="auto">
            <a:xfrm>
              <a:off x="5076" y="3222"/>
              <a:ext cx="7" cy="7"/>
            </a:xfrm>
            <a:custGeom>
              <a:avLst/>
              <a:gdLst>
                <a:gd name="T0" fmla="*/ 0 w 3"/>
                <a:gd name="T1" fmla="*/ 3 h 3"/>
                <a:gd name="T2" fmla="*/ 0 w 3"/>
                <a:gd name="T3" fmla="*/ 3 h 3"/>
                <a:gd name="T4" fmla="*/ 0 w 3"/>
                <a:gd name="T5" fmla="*/ 3 h 3"/>
                <a:gd name="T6" fmla="*/ 3 w 3"/>
                <a:gd name="T7" fmla="*/ 0 h 3"/>
                <a:gd name="T8" fmla="*/ 3 w 3"/>
                <a:gd name="T9" fmla="*/ 0 h 3"/>
                <a:gd name="T10" fmla="*/ 3 w 3"/>
                <a:gd name="T11" fmla="*/ 0 h 3"/>
                <a:gd name="T12" fmla="*/ 0 w 3"/>
                <a:gd name="T13" fmla="*/ 3 h 3"/>
                <a:gd name="T14" fmla="*/ 0 w 3"/>
                <a:gd name="T15" fmla="*/ 3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3">
                  <a:moveTo>
                    <a:pt x="0" y="3"/>
                  </a:moveTo>
                  <a:cubicBezTo>
                    <a:pt x="0" y="3"/>
                    <a:pt x="0" y="3"/>
                    <a:pt x="0" y="3"/>
                  </a:cubicBezTo>
                  <a:cubicBezTo>
                    <a:pt x="0" y="3"/>
                    <a:pt x="0" y="3"/>
                    <a:pt x="0" y="3"/>
                  </a:cubicBezTo>
                  <a:cubicBezTo>
                    <a:pt x="1" y="2"/>
                    <a:pt x="2" y="1"/>
                    <a:pt x="3" y="0"/>
                  </a:cubicBezTo>
                  <a:cubicBezTo>
                    <a:pt x="3" y="0"/>
                    <a:pt x="3" y="0"/>
                    <a:pt x="3" y="0"/>
                  </a:cubicBezTo>
                  <a:cubicBezTo>
                    <a:pt x="3" y="0"/>
                    <a:pt x="3" y="0"/>
                    <a:pt x="3" y="0"/>
                  </a:cubicBezTo>
                  <a:cubicBezTo>
                    <a:pt x="2" y="1"/>
                    <a:pt x="1" y="2"/>
                    <a:pt x="0" y="3"/>
                  </a:cubicBezTo>
                  <a:cubicBezTo>
                    <a:pt x="0" y="3"/>
                    <a:pt x="0" y="3"/>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38" name="Freeform 385"/>
            <p:cNvSpPr>
              <a:spLocks/>
            </p:cNvSpPr>
            <p:nvPr/>
          </p:nvSpPr>
          <p:spPr bwMode="auto">
            <a:xfrm>
              <a:off x="5081" y="3222"/>
              <a:ext cx="5" cy="5"/>
            </a:xfrm>
            <a:custGeom>
              <a:avLst/>
              <a:gdLst>
                <a:gd name="T0" fmla="*/ 0 w 2"/>
                <a:gd name="T1" fmla="*/ 2 h 2"/>
                <a:gd name="T2" fmla="*/ 0 w 2"/>
                <a:gd name="T3" fmla="*/ 2 h 2"/>
                <a:gd name="T4" fmla="*/ 0 w 2"/>
                <a:gd name="T5" fmla="*/ 2 h 2"/>
                <a:gd name="T6" fmla="*/ 2 w 2"/>
                <a:gd name="T7" fmla="*/ 0 h 2"/>
                <a:gd name="T8" fmla="*/ 2 w 2"/>
                <a:gd name="T9" fmla="*/ 0 h 2"/>
                <a:gd name="T10" fmla="*/ 2 w 2"/>
                <a:gd name="T11" fmla="*/ 0 h 2"/>
                <a:gd name="T12" fmla="*/ 0 w 2"/>
                <a:gd name="T13" fmla="*/ 2 h 2"/>
                <a:gd name="T14" fmla="*/ 0 w 2"/>
                <a:gd name="T15" fmla="*/ 2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2">
                  <a:moveTo>
                    <a:pt x="0" y="2"/>
                  </a:moveTo>
                  <a:cubicBezTo>
                    <a:pt x="0" y="2"/>
                    <a:pt x="0" y="2"/>
                    <a:pt x="0" y="2"/>
                  </a:cubicBezTo>
                  <a:cubicBezTo>
                    <a:pt x="0" y="2"/>
                    <a:pt x="0" y="2"/>
                    <a:pt x="0" y="2"/>
                  </a:cubicBezTo>
                  <a:cubicBezTo>
                    <a:pt x="2" y="0"/>
                    <a:pt x="2" y="0"/>
                    <a:pt x="2" y="0"/>
                  </a:cubicBezTo>
                  <a:cubicBezTo>
                    <a:pt x="2" y="0"/>
                    <a:pt x="2" y="0"/>
                    <a:pt x="2" y="0"/>
                  </a:cubicBezTo>
                  <a:cubicBezTo>
                    <a:pt x="2" y="0"/>
                    <a:pt x="2" y="0"/>
                    <a:pt x="2" y="0"/>
                  </a:cubicBezTo>
                  <a:cubicBezTo>
                    <a:pt x="0" y="2"/>
                    <a:pt x="0" y="2"/>
                    <a:pt x="0" y="2"/>
                  </a:cubicBezTo>
                  <a:cubicBezTo>
                    <a:pt x="0" y="2"/>
                    <a:pt x="0" y="2"/>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39" name="Freeform 386"/>
            <p:cNvSpPr>
              <a:spLocks/>
            </p:cNvSpPr>
            <p:nvPr/>
          </p:nvSpPr>
          <p:spPr bwMode="auto">
            <a:xfrm>
              <a:off x="5083" y="3219"/>
              <a:ext cx="5" cy="8"/>
            </a:xfrm>
            <a:custGeom>
              <a:avLst/>
              <a:gdLst>
                <a:gd name="T0" fmla="*/ 0 w 2"/>
                <a:gd name="T1" fmla="*/ 3 h 3"/>
                <a:gd name="T2" fmla="*/ 0 w 2"/>
                <a:gd name="T3" fmla="*/ 2 h 3"/>
                <a:gd name="T4" fmla="*/ 0 w 2"/>
                <a:gd name="T5" fmla="*/ 2 h 3"/>
                <a:gd name="T6" fmla="*/ 2 w 2"/>
                <a:gd name="T7" fmla="*/ 0 h 3"/>
                <a:gd name="T8" fmla="*/ 2 w 2"/>
                <a:gd name="T9" fmla="*/ 0 h 3"/>
                <a:gd name="T10" fmla="*/ 2 w 2"/>
                <a:gd name="T11" fmla="*/ 1 h 3"/>
                <a:gd name="T12" fmla="*/ 0 w 2"/>
                <a:gd name="T13" fmla="*/ 2 h 3"/>
                <a:gd name="T14" fmla="*/ 0 w 2"/>
                <a:gd name="T15" fmla="*/ 3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3">
                  <a:moveTo>
                    <a:pt x="0" y="3"/>
                  </a:moveTo>
                  <a:cubicBezTo>
                    <a:pt x="0" y="3"/>
                    <a:pt x="0" y="3"/>
                    <a:pt x="0" y="2"/>
                  </a:cubicBezTo>
                  <a:cubicBezTo>
                    <a:pt x="0" y="2"/>
                    <a:pt x="0" y="2"/>
                    <a:pt x="0" y="2"/>
                  </a:cubicBezTo>
                  <a:cubicBezTo>
                    <a:pt x="0" y="2"/>
                    <a:pt x="1" y="1"/>
                    <a:pt x="2" y="0"/>
                  </a:cubicBezTo>
                  <a:cubicBezTo>
                    <a:pt x="2" y="0"/>
                    <a:pt x="2" y="0"/>
                    <a:pt x="2" y="0"/>
                  </a:cubicBezTo>
                  <a:cubicBezTo>
                    <a:pt x="2" y="1"/>
                    <a:pt x="2" y="1"/>
                    <a:pt x="2" y="1"/>
                  </a:cubicBezTo>
                  <a:cubicBezTo>
                    <a:pt x="1" y="1"/>
                    <a:pt x="0" y="2"/>
                    <a:pt x="0" y="2"/>
                  </a:cubicBezTo>
                  <a:cubicBezTo>
                    <a:pt x="0" y="3"/>
                    <a:pt x="0" y="3"/>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40" name="Freeform 387"/>
            <p:cNvSpPr>
              <a:spLocks/>
            </p:cNvSpPr>
            <p:nvPr/>
          </p:nvSpPr>
          <p:spPr bwMode="auto">
            <a:xfrm>
              <a:off x="5083" y="3219"/>
              <a:ext cx="8" cy="5"/>
            </a:xfrm>
            <a:custGeom>
              <a:avLst/>
              <a:gdLst>
                <a:gd name="T0" fmla="*/ 1 w 3"/>
                <a:gd name="T1" fmla="*/ 2 h 2"/>
                <a:gd name="T2" fmla="*/ 0 w 3"/>
                <a:gd name="T3" fmla="*/ 2 h 2"/>
                <a:gd name="T4" fmla="*/ 0 w 3"/>
                <a:gd name="T5" fmla="*/ 2 h 2"/>
                <a:gd name="T6" fmla="*/ 2 w 3"/>
                <a:gd name="T7" fmla="*/ 0 h 2"/>
                <a:gd name="T8" fmla="*/ 3 w 3"/>
                <a:gd name="T9" fmla="*/ 0 h 2"/>
                <a:gd name="T10" fmla="*/ 3 w 3"/>
                <a:gd name="T11" fmla="*/ 1 h 2"/>
                <a:gd name="T12" fmla="*/ 1 w 3"/>
                <a:gd name="T13" fmla="*/ 2 h 2"/>
                <a:gd name="T14" fmla="*/ 1 w 3"/>
                <a:gd name="T15" fmla="*/ 2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2">
                  <a:moveTo>
                    <a:pt x="1" y="2"/>
                  </a:moveTo>
                  <a:cubicBezTo>
                    <a:pt x="1" y="2"/>
                    <a:pt x="1" y="2"/>
                    <a:pt x="0" y="2"/>
                  </a:cubicBezTo>
                  <a:cubicBezTo>
                    <a:pt x="0" y="2"/>
                    <a:pt x="0" y="2"/>
                    <a:pt x="0" y="2"/>
                  </a:cubicBezTo>
                  <a:cubicBezTo>
                    <a:pt x="1" y="2"/>
                    <a:pt x="2" y="1"/>
                    <a:pt x="2" y="0"/>
                  </a:cubicBezTo>
                  <a:cubicBezTo>
                    <a:pt x="2" y="0"/>
                    <a:pt x="2" y="0"/>
                    <a:pt x="3" y="0"/>
                  </a:cubicBezTo>
                  <a:cubicBezTo>
                    <a:pt x="3" y="1"/>
                    <a:pt x="3" y="1"/>
                    <a:pt x="3" y="1"/>
                  </a:cubicBezTo>
                  <a:cubicBezTo>
                    <a:pt x="2" y="1"/>
                    <a:pt x="1" y="2"/>
                    <a:pt x="1" y="2"/>
                  </a:cubicBezTo>
                  <a:cubicBezTo>
                    <a:pt x="1" y="2"/>
                    <a:pt x="1" y="2"/>
                    <a:pt x="1"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41" name="Freeform 388"/>
            <p:cNvSpPr>
              <a:spLocks/>
            </p:cNvSpPr>
            <p:nvPr/>
          </p:nvSpPr>
          <p:spPr bwMode="auto">
            <a:xfrm>
              <a:off x="5086" y="3222"/>
              <a:ext cx="5" cy="5"/>
            </a:xfrm>
            <a:custGeom>
              <a:avLst/>
              <a:gdLst>
                <a:gd name="T0" fmla="*/ 1 w 2"/>
                <a:gd name="T1" fmla="*/ 2 h 2"/>
                <a:gd name="T2" fmla="*/ 0 w 2"/>
                <a:gd name="T3" fmla="*/ 1 h 2"/>
                <a:gd name="T4" fmla="*/ 0 w 2"/>
                <a:gd name="T5" fmla="*/ 1 h 2"/>
                <a:gd name="T6" fmla="*/ 2 w 2"/>
                <a:gd name="T7" fmla="*/ 0 h 2"/>
                <a:gd name="T8" fmla="*/ 2 w 2"/>
                <a:gd name="T9" fmla="*/ 0 h 2"/>
                <a:gd name="T10" fmla="*/ 2 w 2"/>
                <a:gd name="T11" fmla="*/ 0 h 2"/>
                <a:gd name="T12" fmla="*/ 1 w 2"/>
                <a:gd name="T13" fmla="*/ 1 h 2"/>
                <a:gd name="T14" fmla="*/ 1 w 2"/>
                <a:gd name="T15" fmla="*/ 2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2">
                  <a:moveTo>
                    <a:pt x="1" y="2"/>
                  </a:moveTo>
                  <a:cubicBezTo>
                    <a:pt x="1" y="2"/>
                    <a:pt x="1" y="2"/>
                    <a:pt x="0" y="1"/>
                  </a:cubicBezTo>
                  <a:cubicBezTo>
                    <a:pt x="0" y="1"/>
                    <a:pt x="0" y="1"/>
                    <a:pt x="0" y="1"/>
                  </a:cubicBezTo>
                  <a:cubicBezTo>
                    <a:pt x="1" y="1"/>
                    <a:pt x="2" y="0"/>
                    <a:pt x="2" y="0"/>
                  </a:cubicBezTo>
                  <a:cubicBezTo>
                    <a:pt x="2" y="0"/>
                    <a:pt x="2" y="0"/>
                    <a:pt x="2" y="0"/>
                  </a:cubicBezTo>
                  <a:cubicBezTo>
                    <a:pt x="2" y="0"/>
                    <a:pt x="2" y="0"/>
                    <a:pt x="2" y="0"/>
                  </a:cubicBezTo>
                  <a:cubicBezTo>
                    <a:pt x="2" y="0"/>
                    <a:pt x="1" y="1"/>
                    <a:pt x="1" y="1"/>
                  </a:cubicBezTo>
                  <a:cubicBezTo>
                    <a:pt x="1" y="2"/>
                    <a:pt x="1" y="2"/>
                    <a:pt x="1"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42" name="Freeform 389"/>
            <p:cNvSpPr>
              <a:spLocks/>
            </p:cNvSpPr>
            <p:nvPr/>
          </p:nvSpPr>
          <p:spPr bwMode="auto">
            <a:xfrm>
              <a:off x="5088" y="3222"/>
              <a:ext cx="5" cy="5"/>
            </a:xfrm>
            <a:custGeom>
              <a:avLst/>
              <a:gdLst>
                <a:gd name="T0" fmla="*/ 0 w 2"/>
                <a:gd name="T1" fmla="*/ 2 h 2"/>
                <a:gd name="T2" fmla="*/ 0 w 2"/>
                <a:gd name="T3" fmla="*/ 1 h 2"/>
                <a:gd name="T4" fmla="*/ 0 w 2"/>
                <a:gd name="T5" fmla="*/ 1 h 2"/>
                <a:gd name="T6" fmla="*/ 1 w 2"/>
                <a:gd name="T7" fmla="*/ 0 h 2"/>
                <a:gd name="T8" fmla="*/ 2 w 2"/>
                <a:gd name="T9" fmla="*/ 0 h 2"/>
                <a:gd name="T10" fmla="*/ 2 w 2"/>
                <a:gd name="T11" fmla="*/ 0 h 2"/>
                <a:gd name="T12" fmla="*/ 2 w 2"/>
                <a:gd name="T13" fmla="*/ 0 h 2"/>
                <a:gd name="T14" fmla="*/ 1 w 2"/>
                <a:gd name="T15" fmla="*/ 1 h 2"/>
                <a:gd name="T16" fmla="*/ 1 w 2"/>
                <a:gd name="T17" fmla="*/ 1 h 2"/>
                <a:gd name="T18" fmla="*/ 0 w 2"/>
                <a:gd name="T19"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 h="2">
                  <a:moveTo>
                    <a:pt x="0" y="2"/>
                  </a:moveTo>
                  <a:cubicBezTo>
                    <a:pt x="0" y="2"/>
                    <a:pt x="0" y="1"/>
                    <a:pt x="0" y="1"/>
                  </a:cubicBezTo>
                  <a:cubicBezTo>
                    <a:pt x="0" y="1"/>
                    <a:pt x="0" y="1"/>
                    <a:pt x="0" y="1"/>
                  </a:cubicBezTo>
                  <a:cubicBezTo>
                    <a:pt x="1" y="1"/>
                    <a:pt x="1" y="1"/>
                    <a:pt x="1" y="0"/>
                  </a:cubicBezTo>
                  <a:cubicBezTo>
                    <a:pt x="2" y="0"/>
                    <a:pt x="2" y="0"/>
                    <a:pt x="2" y="0"/>
                  </a:cubicBezTo>
                  <a:cubicBezTo>
                    <a:pt x="2" y="0"/>
                    <a:pt x="2" y="0"/>
                    <a:pt x="2" y="0"/>
                  </a:cubicBezTo>
                  <a:cubicBezTo>
                    <a:pt x="2" y="0"/>
                    <a:pt x="2" y="0"/>
                    <a:pt x="2" y="0"/>
                  </a:cubicBezTo>
                  <a:cubicBezTo>
                    <a:pt x="1" y="1"/>
                    <a:pt x="1" y="1"/>
                    <a:pt x="1" y="1"/>
                  </a:cubicBezTo>
                  <a:cubicBezTo>
                    <a:pt x="1" y="1"/>
                    <a:pt x="1" y="1"/>
                    <a:pt x="1" y="1"/>
                  </a:cubicBezTo>
                  <a:cubicBezTo>
                    <a:pt x="1" y="1"/>
                    <a:pt x="1" y="2"/>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43" name="Freeform 390"/>
            <p:cNvSpPr>
              <a:spLocks/>
            </p:cNvSpPr>
            <p:nvPr/>
          </p:nvSpPr>
          <p:spPr bwMode="auto">
            <a:xfrm>
              <a:off x="5091" y="3222"/>
              <a:ext cx="5" cy="5"/>
            </a:xfrm>
            <a:custGeom>
              <a:avLst/>
              <a:gdLst>
                <a:gd name="T0" fmla="*/ 0 w 2"/>
                <a:gd name="T1" fmla="*/ 2 h 2"/>
                <a:gd name="T2" fmla="*/ 0 w 2"/>
                <a:gd name="T3" fmla="*/ 2 h 2"/>
                <a:gd name="T4" fmla="*/ 0 w 2"/>
                <a:gd name="T5" fmla="*/ 2 h 2"/>
                <a:gd name="T6" fmla="*/ 1 w 2"/>
                <a:gd name="T7" fmla="*/ 0 h 2"/>
                <a:gd name="T8" fmla="*/ 2 w 2"/>
                <a:gd name="T9" fmla="*/ 0 h 2"/>
                <a:gd name="T10" fmla="*/ 2 w 2"/>
                <a:gd name="T11" fmla="*/ 1 h 2"/>
                <a:gd name="T12" fmla="*/ 0 w 2"/>
                <a:gd name="T13" fmla="*/ 2 h 2"/>
                <a:gd name="T14" fmla="*/ 0 w 2"/>
                <a:gd name="T15" fmla="*/ 2 h 2"/>
                <a:gd name="T16" fmla="*/ 0 w 2"/>
                <a:gd name="T17"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2">
                  <a:moveTo>
                    <a:pt x="0" y="2"/>
                  </a:moveTo>
                  <a:cubicBezTo>
                    <a:pt x="0" y="2"/>
                    <a:pt x="0" y="2"/>
                    <a:pt x="0" y="2"/>
                  </a:cubicBezTo>
                  <a:cubicBezTo>
                    <a:pt x="0" y="2"/>
                    <a:pt x="0" y="2"/>
                    <a:pt x="0" y="2"/>
                  </a:cubicBezTo>
                  <a:cubicBezTo>
                    <a:pt x="0" y="1"/>
                    <a:pt x="1" y="1"/>
                    <a:pt x="1" y="0"/>
                  </a:cubicBezTo>
                  <a:cubicBezTo>
                    <a:pt x="2" y="0"/>
                    <a:pt x="2" y="0"/>
                    <a:pt x="2" y="0"/>
                  </a:cubicBezTo>
                  <a:cubicBezTo>
                    <a:pt x="2" y="1"/>
                    <a:pt x="2" y="1"/>
                    <a:pt x="2" y="1"/>
                  </a:cubicBezTo>
                  <a:cubicBezTo>
                    <a:pt x="1" y="1"/>
                    <a:pt x="1" y="1"/>
                    <a:pt x="0" y="2"/>
                  </a:cubicBezTo>
                  <a:cubicBezTo>
                    <a:pt x="0" y="2"/>
                    <a:pt x="0" y="2"/>
                    <a:pt x="0" y="2"/>
                  </a:cubicBezTo>
                  <a:cubicBezTo>
                    <a:pt x="0" y="2"/>
                    <a:pt x="0" y="2"/>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44" name="Freeform 391"/>
            <p:cNvSpPr>
              <a:spLocks/>
            </p:cNvSpPr>
            <p:nvPr/>
          </p:nvSpPr>
          <p:spPr bwMode="auto">
            <a:xfrm>
              <a:off x="5093" y="3224"/>
              <a:ext cx="3" cy="3"/>
            </a:xfrm>
            <a:custGeom>
              <a:avLst/>
              <a:gdLst>
                <a:gd name="T0" fmla="*/ 0 w 1"/>
                <a:gd name="T1" fmla="*/ 1 h 1"/>
                <a:gd name="T2" fmla="*/ 0 w 1"/>
                <a:gd name="T3" fmla="*/ 1 h 1"/>
                <a:gd name="T4" fmla="*/ 0 w 1"/>
                <a:gd name="T5" fmla="*/ 1 h 1"/>
                <a:gd name="T6" fmla="*/ 1 w 1"/>
                <a:gd name="T7" fmla="*/ 0 h 1"/>
                <a:gd name="T8" fmla="*/ 1 w 1"/>
                <a:gd name="T9" fmla="*/ 0 h 1"/>
                <a:gd name="T10" fmla="*/ 1 w 1"/>
                <a:gd name="T11" fmla="*/ 0 h 1"/>
                <a:gd name="T12" fmla="*/ 1 w 1"/>
                <a:gd name="T13" fmla="*/ 0 h 1"/>
                <a:gd name="T14" fmla="*/ 1 w 1"/>
                <a:gd name="T15" fmla="*/ 0 h 1"/>
                <a:gd name="T16" fmla="*/ 0 w 1"/>
                <a:gd name="T17" fmla="*/ 1 h 1"/>
                <a:gd name="T18" fmla="*/ 0 w 1"/>
                <a:gd name="T19" fmla="*/ 1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 h="1">
                  <a:moveTo>
                    <a:pt x="0" y="1"/>
                  </a:moveTo>
                  <a:cubicBezTo>
                    <a:pt x="0" y="1"/>
                    <a:pt x="0" y="1"/>
                    <a:pt x="0" y="1"/>
                  </a:cubicBezTo>
                  <a:cubicBezTo>
                    <a:pt x="0" y="1"/>
                    <a:pt x="0" y="1"/>
                    <a:pt x="0" y="1"/>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0" y="1"/>
                    <a:pt x="0" y="1"/>
                    <a:pt x="0" y="1"/>
                  </a:cubicBezTo>
                  <a:cubicBezTo>
                    <a:pt x="0" y="1"/>
                    <a:pt x="0" y="1"/>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45" name="Freeform 392"/>
            <p:cNvSpPr>
              <a:spLocks/>
            </p:cNvSpPr>
            <p:nvPr/>
          </p:nvSpPr>
          <p:spPr bwMode="auto">
            <a:xfrm>
              <a:off x="5093" y="3224"/>
              <a:ext cx="5" cy="5"/>
            </a:xfrm>
            <a:custGeom>
              <a:avLst/>
              <a:gdLst>
                <a:gd name="T0" fmla="*/ 0 w 2"/>
                <a:gd name="T1" fmla="*/ 2 h 2"/>
                <a:gd name="T2" fmla="*/ 0 w 2"/>
                <a:gd name="T3" fmla="*/ 1 h 2"/>
                <a:gd name="T4" fmla="*/ 0 w 2"/>
                <a:gd name="T5" fmla="*/ 1 h 2"/>
                <a:gd name="T6" fmla="*/ 2 w 2"/>
                <a:gd name="T7" fmla="*/ 0 h 2"/>
                <a:gd name="T8" fmla="*/ 2 w 2"/>
                <a:gd name="T9" fmla="*/ 0 h 2"/>
                <a:gd name="T10" fmla="*/ 2 w 2"/>
                <a:gd name="T11" fmla="*/ 1 h 2"/>
                <a:gd name="T12" fmla="*/ 0 w 2"/>
                <a:gd name="T13" fmla="*/ 1 h 2"/>
                <a:gd name="T14" fmla="*/ 0 w 2"/>
                <a:gd name="T15" fmla="*/ 2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2">
                  <a:moveTo>
                    <a:pt x="0" y="2"/>
                  </a:moveTo>
                  <a:cubicBezTo>
                    <a:pt x="0" y="2"/>
                    <a:pt x="0" y="1"/>
                    <a:pt x="0" y="1"/>
                  </a:cubicBezTo>
                  <a:cubicBezTo>
                    <a:pt x="0" y="1"/>
                    <a:pt x="0" y="1"/>
                    <a:pt x="0" y="1"/>
                  </a:cubicBezTo>
                  <a:cubicBezTo>
                    <a:pt x="2" y="0"/>
                    <a:pt x="2" y="0"/>
                    <a:pt x="2" y="0"/>
                  </a:cubicBezTo>
                  <a:cubicBezTo>
                    <a:pt x="2" y="0"/>
                    <a:pt x="2" y="0"/>
                    <a:pt x="2" y="0"/>
                  </a:cubicBezTo>
                  <a:cubicBezTo>
                    <a:pt x="2" y="0"/>
                    <a:pt x="2" y="1"/>
                    <a:pt x="2" y="1"/>
                  </a:cubicBezTo>
                  <a:cubicBezTo>
                    <a:pt x="0" y="1"/>
                    <a:pt x="0" y="1"/>
                    <a:pt x="0" y="1"/>
                  </a:cubicBezTo>
                  <a:cubicBezTo>
                    <a:pt x="0" y="2"/>
                    <a:pt x="0" y="2"/>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46" name="Freeform 393"/>
            <p:cNvSpPr>
              <a:spLocks/>
            </p:cNvSpPr>
            <p:nvPr/>
          </p:nvSpPr>
          <p:spPr bwMode="auto">
            <a:xfrm>
              <a:off x="5096" y="3227"/>
              <a:ext cx="5" cy="2"/>
            </a:xfrm>
            <a:custGeom>
              <a:avLst/>
              <a:gdLst>
                <a:gd name="T0" fmla="*/ 0 w 2"/>
                <a:gd name="T1" fmla="*/ 1 h 1"/>
                <a:gd name="T2" fmla="*/ 0 w 2"/>
                <a:gd name="T3" fmla="*/ 1 h 1"/>
                <a:gd name="T4" fmla="*/ 0 w 2"/>
                <a:gd name="T5" fmla="*/ 1 h 1"/>
                <a:gd name="T6" fmla="*/ 1 w 2"/>
                <a:gd name="T7" fmla="*/ 0 h 1"/>
                <a:gd name="T8" fmla="*/ 1 w 2"/>
                <a:gd name="T9" fmla="*/ 0 h 1"/>
                <a:gd name="T10" fmla="*/ 1 w 2"/>
                <a:gd name="T11" fmla="*/ 0 h 1"/>
                <a:gd name="T12" fmla="*/ 0 w 2"/>
                <a:gd name="T13" fmla="*/ 1 h 1"/>
                <a:gd name="T14" fmla="*/ 0 w 2"/>
                <a:gd name="T15" fmla="*/ 1 h 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1">
                  <a:moveTo>
                    <a:pt x="0" y="1"/>
                  </a:moveTo>
                  <a:cubicBezTo>
                    <a:pt x="0" y="1"/>
                    <a:pt x="0" y="1"/>
                    <a:pt x="0" y="1"/>
                  </a:cubicBezTo>
                  <a:cubicBezTo>
                    <a:pt x="0" y="1"/>
                    <a:pt x="0" y="1"/>
                    <a:pt x="0" y="1"/>
                  </a:cubicBezTo>
                  <a:cubicBezTo>
                    <a:pt x="0" y="0"/>
                    <a:pt x="1" y="0"/>
                    <a:pt x="1" y="0"/>
                  </a:cubicBezTo>
                  <a:cubicBezTo>
                    <a:pt x="1" y="0"/>
                    <a:pt x="1" y="0"/>
                    <a:pt x="1" y="0"/>
                  </a:cubicBezTo>
                  <a:cubicBezTo>
                    <a:pt x="2" y="0"/>
                    <a:pt x="1" y="0"/>
                    <a:pt x="1" y="0"/>
                  </a:cubicBezTo>
                  <a:cubicBezTo>
                    <a:pt x="1" y="0"/>
                    <a:pt x="0" y="1"/>
                    <a:pt x="0" y="1"/>
                  </a:cubicBezTo>
                  <a:cubicBezTo>
                    <a:pt x="0" y="1"/>
                    <a:pt x="0" y="1"/>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47" name="Freeform 394"/>
            <p:cNvSpPr>
              <a:spLocks/>
            </p:cNvSpPr>
            <p:nvPr/>
          </p:nvSpPr>
          <p:spPr bwMode="auto">
            <a:xfrm>
              <a:off x="5096" y="3229"/>
              <a:ext cx="5" cy="3"/>
            </a:xfrm>
            <a:custGeom>
              <a:avLst/>
              <a:gdLst>
                <a:gd name="T0" fmla="*/ 0 w 2"/>
                <a:gd name="T1" fmla="*/ 1 h 1"/>
                <a:gd name="T2" fmla="*/ 0 w 2"/>
                <a:gd name="T3" fmla="*/ 0 h 1"/>
                <a:gd name="T4" fmla="*/ 0 w 2"/>
                <a:gd name="T5" fmla="*/ 0 h 1"/>
                <a:gd name="T6" fmla="*/ 2 w 2"/>
                <a:gd name="T7" fmla="*/ 0 h 1"/>
                <a:gd name="T8" fmla="*/ 2 w 2"/>
                <a:gd name="T9" fmla="*/ 0 h 1"/>
                <a:gd name="T10" fmla="*/ 2 w 2"/>
                <a:gd name="T11" fmla="*/ 0 h 1"/>
                <a:gd name="T12" fmla="*/ 1 w 2"/>
                <a:gd name="T13" fmla="*/ 1 h 1"/>
                <a:gd name="T14" fmla="*/ 0 w 2"/>
                <a:gd name="T15" fmla="*/ 1 h 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1">
                  <a:moveTo>
                    <a:pt x="0" y="1"/>
                  </a:moveTo>
                  <a:cubicBezTo>
                    <a:pt x="0" y="1"/>
                    <a:pt x="0" y="1"/>
                    <a:pt x="0" y="0"/>
                  </a:cubicBezTo>
                  <a:cubicBezTo>
                    <a:pt x="0" y="0"/>
                    <a:pt x="0" y="0"/>
                    <a:pt x="0" y="0"/>
                  </a:cubicBezTo>
                  <a:cubicBezTo>
                    <a:pt x="2" y="0"/>
                    <a:pt x="2" y="0"/>
                    <a:pt x="2" y="0"/>
                  </a:cubicBezTo>
                  <a:cubicBezTo>
                    <a:pt x="2" y="0"/>
                    <a:pt x="2" y="0"/>
                    <a:pt x="2" y="0"/>
                  </a:cubicBezTo>
                  <a:cubicBezTo>
                    <a:pt x="2" y="0"/>
                    <a:pt x="2" y="0"/>
                    <a:pt x="2" y="0"/>
                  </a:cubicBezTo>
                  <a:cubicBezTo>
                    <a:pt x="1" y="1"/>
                    <a:pt x="1" y="1"/>
                    <a:pt x="1" y="1"/>
                  </a:cubicBezTo>
                  <a:cubicBezTo>
                    <a:pt x="1" y="1"/>
                    <a:pt x="0" y="1"/>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48" name="Freeform 395"/>
            <p:cNvSpPr>
              <a:spLocks/>
            </p:cNvSpPr>
            <p:nvPr/>
          </p:nvSpPr>
          <p:spPr bwMode="auto">
            <a:xfrm>
              <a:off x="5098" y="3229"/>
              <a:ext cx="3" cy="3"/>
            </a:xfrm>
            <a:custGeom>
              <a:avLst/>
              <a:gdLst>
                <a:gd name="T0" fmla="*/ 0 w 1"/>
                <a:gd name="T1" fmla="*/ 1 h 1"/>
                <a:gd name="T2" fmla="*/ 0 w 1"/>
                <a:gd name="T3" fmla="*/ 1 h 1"/>
                <a:gd name="T4" fmla="*/ 0 w 1"/>
                <a:gd name="T5" fmla="*/ 1 h 1"/>
                <a:gd name="T6" fmla="*/ 1 w 1"/>
                <a:gd name="T7" fmla="*/ 0 h 1"/>
                <a:gd name="T8" fmla="*/ 1 w 1"/>
                <a:gd name="T9" fmla="*/ 0 h 1"/>
                <a:gd name="T10" fmla="*/ 1 w 1"/>
                <a:gd name="T11" fmla="*/ 0 h 1"/>
                <a:gd name="T12" fmla="*/ 0 w 1"/>
                <a:gd name="T13" fmla="*/ 1 h 1"/>
                <a:gd name="T14" fmla="*/ 0 w 1"/>
                <a:gd name="T15" fmla="*/ 1 h 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 h="1">
                  <a:moveTo>
                    <a:pt x="0" y="1"/>
                  </a:moveTo>
                  <a:cubicBezTo>
                    <a:pt x="0" y="1"/>
                    <a:pt x="0" y="1"/>
                    <a:pt x="0" y="1"/>
                  </a:cubicBezTo>
                  <a:cubicBezTo>
                    <a:pt x="0" y="1"/>
                    <a:pt x="0" y="1"/>
                    <a:pt x="0" y="1"/>
                  </a:cubicBezTo>
                  <a:cubicBezTo>
                    <a:pt x="0" y="0"/>
                    <a:pt x="1" y="0"/>
                    <a:pt x="1" y="0"/>
                  </a:cubicBezTo>
                  <a:cubicBezTo>
                    <a:pt x="1" y="0"/>
                    <a:pt x="1" y="0"/>
                    <a:pt x="1" y="0"/>
                  </a:cubicBezTo>
                  <a:cubicBezTo>
                    <a:pt x="1" y="0"/>
                    <a:pt x="1" y="0"/>
                    <a:pt x="1" y="0"/>
                  </a:cubicBezTo>
                  <a:cubicBezTo>
                    <a:pt x="1" y="1"/>
                    <a:pt x="0" y="1"/>
                    <a:pt x="0" y="1"/>
                  </a:cubicBezTo>
                  <a:cubicBezTo>
                    <a:pt x="0" y="1"/>
                    <a:pt x="0" y="1"/>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49" name="Freeform 396"/>
            <p:cNvSpPr>
              <a:spLocks/>
            </p:cNvSpPr>
            <p:nvPr/>
          </p:nvSpPr>
          <p:spPr bwMode="auto">
            <a:xfrm>
              <a:off x="5098" y="3229"/>
              <a:ext cx="3" cy="3"/>
            </a:xfrm>
            <a:custGeom>
              <a:avLst/>
              <a:gdLst>
                <a:gd name="T0" fmla="*/ 0 w 1"/>
                <a:gd name="T1" fmla="*/ 1 h 1"/>
                <a:gd name="T2" fmla="*/ 0 w 1"/>
                <a:gd name="T3" fmla="*/ 1 h 1"/>
                <a:gd name="T4" fmla="*/ 0 w 1"/>
                <a:gd name="T5" fmla="*/ 1 h 1"/>
                <a:gd name="T6" fmla="*/ 1 w 1"/>
                <a:gd name="T7" fmla="*/ 0 h 1"/>
                <a:gd name="T8" fmla="*/ 1 w 1"/>
                <a:gd name="T9" fmla="*/ 1 h 1"/>
                <a:gd name="T10" fmla="*/ 1 w 1"/>
                <a:gd name="T11" fmla="*/ 1 h 1"/>
                <a:gd name="T12" fmla="*/ 0 w 1"/>
                <a:gd name="T13" fmla="*/ 1 h 1"/>
                <a:gd name="T14" fmla="*/ 0 w 1"/>
                <a:gd name="T15" fmla="*/ 1 h 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 h="1">
                  <a:moveTo>
                    <a:pt x="0" y="1"/>
                  </a:moveTo>
                  <a:cubicBezTo>
                    <a:pt x="0" y="1"/>
                    <a:pt x="0" y="1"/>
                    <a:pt x="0" y="1"/>
                  </a:cubicBezTo>
                  <a:cubicBezTo>
                    <a:pt x="0" y="1"/>
                    <a:pt x="0" y="1"/>
                    <a:pt x="0" y="1"/>
                  </a:cubicBezTo>
                  <a:cubicBezTo>
                    <a:pt x="0" y="1"/>
                    <a:pt x="1" y="1"/>
                    <a:pt x="1" y="0"/>
                  </a:cubicBezTo>
                  <a:cubicBezTo>
                    <a:pt x="1" y="0"/>
                    <a:pt x="1" y="0"/>
                    <a:pt x="1" y="1"/>
                  </a:cubicBezTo>
                  <a:cubicBezTo>
                    <a:pt x="1" y="1"/>
                    <a:pt x="1" y="1"/>
                    <a:pt x="1" y="1"/>
                  </a:cubicBezTo>
                  <a:cubicBezTo>
                    <a:pt x="1" y="1"/>
                    <a:pt x="1" y="1"/>
                    <a:pt x="0" y="1"/>
                  </a:cubicBezTo>
                  <a:cubicBezTo>
                    <a:pt x="0" y="1"/>
                    <a:pt x="0" y="1"/>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50" name="Freeform 397"/>
            <p:cNvSpPr>
              <a:spLocks/>
            </p:cNvSpPr>
            <p:nvPr/>
          </p:nvSpPr>
          <p:spPr bwMode="auto">
            <a:xfrm>
              <a:off x="5098" y="3232"/>
              <a:ext cx="5" cy="2"/>
            </a:xfrm>
            <a:custGeom>
              <a:avLst/>
              <a:gdLst>
                <a:gd name="T0" fmla="*/ 0 w 2"/>
                <a:gd name="T1" fmla="*/ 1 h 1"/>
                <a:gd name="T2" fmla="*/ 0 w 2"/>
                <a:gd name="T3" fmla="*/ 1 h 1"/>
                <a:gd name="T4" fmla="*/ 0 w 2"/>
                <a:gd name="T5" fmla="*/ 1 h 1"/>
                <a:gd name="T6" fmla="*/ 1 w 2"/>
                <a:gd name="T7" fmla="*/ 0 h 1"/>
                <a:gd name="T8" fmla="*/ 2 w 2"/>
                <a:gd name="T9" fmla="*/ 0 h 1"/>
                <a:gd name="T10" fmla="*/ 1 w 2"/>
                <a:gd name="T11" fmla="*/ 0 h 1"/>
                <a:gd name="T12" fmla="*/ 1 w 2"/>
                <a:gd name="T13" fmla="*/ 1 h 1"/>
                <a:gd name="T14" fmla="*/ 0 w 2"/>
                <a:gd name="T15" fmla="*/ 1 h 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1">
                  <a:moveTo>
                    <a:pt x="0" y="1"/>
                  </a:moveTo>
                  <a:cubicBezTo>
                    <a:pt x="0" y="1"/>
                    <a:pt x="0" y="1"/>
                    <a:pt x="0" y="1"/>
                  </a:cubicBezTo>
                  <a:cubicBezTo>
                    <a:pt x="0" y="1"/>
                    <a:pt x="0" y="1"/>
                    <a:pt x="0" y="1"/>
                  </a:cubicBezTo>
                  <a:cubicBezTo>
                    <a:pt x="1" y="0"/>
                    <a:pt x="1" y="0"/>
                    <a:pt x="1" y="0"/>
                  </a:cubicBezTo>
                  <a:cubicBezTo>
                    <a:pt x="1" y="0"/>
                    <a:pt x="1" y="0"/>
                    <a:pt x="2" y="0"/>
                  </a:cubicBezTo>
                  <a:cubicBezTo>
                    <a:pt x="2" y="0"/>
                    <a:pt x="2" y="0"/>
                    <a:pt x="1" y="0"/>
                  </a:cubicBezTo>
                  <a:cubicBezTo>
                    <a:pt x="1" y="1"/>
                    <a:pt x="1" y="1"/>
                    <a:pt x="1" y="1"/>
                  </a:cubicBezTo>
                  <a:cubicBezTo>
                    <a:pt x="1" y="1"/>
                    <a:pt x="0" y="1"/>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51" name="Freeform 398"/>
            <p:cNvSpPr>
              <a:spLocks/>
            </p:cNvSpPr>
            <p:nvPr/>
          </p:nvSpPr>
          <p:spPr bwMode="auto">
            <a:xfrm>
              <a:off x="5098" y="3234"/>
              <a:ext cx="5" cy="3"/>
            </a:xfrm>
            <a:custGeom>
              <a:avLst/>
              <a:gdLst>
                <a:gd name="T0" fmla="*/ 1 w 2"/>
                <a:gd name="T1" fmla="*/ 1 h 1"/>
                <a:gd name="T2" fmla="*/ 0 w 2"/>
                <a:gd name="T3" fmla="*/ 0 h 1"/>
                <a:gd name="T4" fmla="*/ 1 w 2"/>
                <a:gd name="T5" fmla="*/ 0 h 1"/>
                <a:gd name="T6" fmla="*/ 1 w 2"/>
                <a:gd name="T7" fmla="*/ 0 h 1"/>
                <a:gd name="T8" fmla="*/ 2 w 2"/>
                <a:gd name="T9" fmla="*/ 0 h 1"/>
                <a:gd name="T10" fmla="*/ 2 w 2"/>
                <a:gd name="T11" fmla="*/ 0 h 1"/>
                <a:gd name="T12" fmla="*/ 1 w 2"/>
                <a:gd name="T13" fmla="*/ 0 h 1"/>
                <a:gd name="T14" fmla="*/ 1 w 2"/>
                <a:gd name="T15" fmla="*/ 0 h 1"/>
                <a:gd name="T16" fmla="*/ 1 w 2"/>
                <a:gd name="T17" fmla="*/ 1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1">
                  <a:moveTo>
                    <a:pt x="1" y="1"/>
                  </a:moveTo>
                  <a:cubicBezTo>
                    <a:pt x="1" y="1"/>
                    <a:pt x="0" y="1"/>
                    <a:pt x="0" y="0"/>
                  </a:cubicBezTo>
                  <a:cubicBezTo>
                    <a:pt x="0" y="0"/>
                    <a:pt x="0" y="0"/>
                    <a:pt x="1" y="0"/>
                  </a:cubicBezTo>
                  <a:cubicBezTo>
                    <a:pt x="1" y="0"/>
                    <a:pt x="1" y="0"/>
                    <a:pt x="1" y="0"/>
                  </a:cubicBezTo>
                  <a:cubicBezTo>
                    <a:pt x="1" y="0"/>
                    <a:pt x="2" y="0"/>
                    <a:pt x="2" y="0"/>
                  </a:cubicBezTo>
                  <a:cubicBezTo>
                    <a:pt x="2" y="0"/>
                    <a:pt x="2" y="0"/>
                    <a:pt x="2" y="0"/>
                  </a:cubicBezTo>
                  <a:cubicBezTo>
                    <a:pt x="1" y="0"/>
                    <a:pt x="1" y="0"/>
                    <a:pt x="1" y="0"/>
                  </a:cubicBezTo>
                  <a:cubicBezTo>
                    <a:pt x="1" y="0"/>
                    <a:pt x="1" y="0"/>
                    <a:pt x="1" y="0"/>
                  </a:cubicBezTo>
                  <a:cubicBezTo>
                    <a:pt x="1" y="0"/>
                    <a:pt x="1" y="1"/>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52" name="Freeform 399"/>
            <p:cNvSpPr>
              <a:spLocks/>
            </p:cNvSpPr>
            <p:nvPr/>
          </p:nvSpPr>
          <p:spPr bwMode="auto">
            <a:xfrm>
              <a:off x="5101" y="3234"/>
              <a:ext cx="2" cy="3"/>
            </a:xfrm>
            <a:custGeom>
              <a:avLst/>
              <a:gdLst>
                <a:gd name="T0" fmla="*/ 0 w 1"/>
                <a:gd name="T1" fmla="*/ 1 h 1"/>
                <a:gd name="T2" fmla="*/ 0 w 1"/>
                <a:gd name="T3" fmla="*/ 1 h 1"/>
                <a:gd name="T4" fmla="*/ 0 w 1"/>
                <a:gd name="T5" fmla="*/ 1 h 1"/>
                <a:gd name="T6" fmla="*/ 0 w 1"/>
                <a:gd name="T7" fmla="*/ 1 h 1"/>
                <a:gd name="T8" fmla="*/ 0 w 1"/>
                <a:gd name="T9" fmla="*/ 0 h 1"/>
                <a:gd name="T10" fmla="*/ 1 w 1"/>
                <a:gd name="T11" fmla="*/ 0 h 1"/>
                <a:gd name="T12" fmla="*/ 0 w 1"/>
                <a:gd name="T13" fmla="*/ 1 h 1"/>
                <a:gd name="T14" fmla="*/ 0 w 1"/>
                <a:gd name="T15" fmla="*/ 1 h 1"/>
                <a:gd name="T16" fmla="*/ 0 w 1"/>
                <a:gd name="T17" fmla="*/ 1 h 1"/>
                <a:gd name="T18" fmla="*/ 0 w 1"/>
                <a:gd name="T19" fmla="*/ 1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 h="1">
                  <a:moveTo>
                    <a:pt x="0" y="1"/>
                  </a:moveTo>
                  <a:cubicBezTo>
                    <a:pt x="0" y="1"/>
                    <a:pt x="0" y="1"/>
                    <a:pt x="0" y="1"/>
                  </a:cubicBezTo>
                  <a:cubicBezTo>
                    <a:pt x="0" y="1"/>
                    <a:pt x="0" y="1"/>
                    <a:pt x="0" y="1"/>
                  </a:cubicBezTo>
                  <a:cubicBezTo>
                    <a:pt x="0" y="1"/>
                    <a:pt x="0" y="1"/>
                    <a:pt x="0" y="1"/>
                  </a:cubicBezTo>
                  <a:cubicBezTo>
                    <a:pt x="0" y="0"/>
                    <a:pt x="0" y="0"/>
                    <a:pt x="0" y="0"/>
                  </a:cubicBezTo>
                  <a:cubicBezTo>
                    <a:pt x="0" y="0"/>
                    <a:pt x="1" y="0"/>
                    <a:pt x="1" y="0"/>
                  </a:cubicBezTo>
                  <a:cubicBezTo>
                    <a:pt x="1" y="1"/>
                    <a:pt x="1" y="1"/>
                    <a:pt x="0" y="1"/>
                  </a:cubicBezTo>
                  <a:cubicBezTo>
                    <a:pt x="0" y="1"/>
                    <a:pt x="0" y="1"/>
                    <a:pt x="0" y="1"/>
                  </a:cubicBezTo>
                  <a:cubicBezTo>
                    <a:pt x="0" y="1"/>
                    <a:pt x="0" y="1"/>
                    <a:pt x="0" y="1"/>
                  </a:cubicBezTo>
                  <a:cubicBezTo>
                    <a:pt x="0" y="1"/>
                    <a:pt x="0" y="1"/>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53" name="Freeform 400"/>
            <p:cNvSpPr>
              <a:spLocks/>
            </p:cNvSpPr>
            <p:nvPr/>
          </p:nvSpPr>
          <p:spPr bwMode="auto">
            <a:xfrm>
              <a:off x="5106" y="3244"/>
              <a:ext cx="3" cy="3"/>
            </a:xfrm>
            <a:custGeom>
              <a:avLst/>
              <a:gdLst>
                <a:gd name="T0" fmla="*/ 0 w 1"/>
                <a:gd name="T1" fmla="*/ 1 h 1"/>
                <a:gd name="T2" fmla="*/ 0 w 1"/>
                <a:gd name="T3" fmla="*/ 1 h 1"/>
                <a:gd name="T4" fmla="*/ 0 w 1"/>
                <a:gd name="T5" fmla="*/ 1 h 1"/>
                <a:gd name="T6" fmla="*/ 1 w 1"/>
                <a:gd name="T7" fmla="*/ 0 h 1"/>
                <a:gd name="T8" fmla="*/ 1 w 1"/>
                <a:gd name="T9" fmla="*/ 0 h 1"/>
                <a:gd name="T10" fmla="*/ 1 w 1"/>
                <a:gd name="T11" fmla="*/ 0 h 1"/>
                <a:gd name="T12" fmla="*/ 0 w 1"/>
                <a:gd name="T13" fmla="*/ 1 h 1"/>
                <a:gd name="T14" fmla="*/ 0 w 1"/>
                <a:gd name="T15" fmla="*/ 1 h 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 h="1">
                  <a:moveTo>
                    <a:pt x="0" y="1"/>
                  </a:moveTo>
                  <a:cubicBezTo>
                    <a:pt x="0" y="1"/>
                    <a:pt x="0" y="1"/>
                    <a:pt x="0" y="1"/>
                  </a:cubicBezTo>
                  <a:cubicBezTo>
                    <a:pt x="0" y="1"/>
                    <a:pt x="0" y="1"/>
                    <a:pt x="0" y="1"/>
                  </a:cubicBezTo>
                  <a:cubicBezTo>
                    <a:pt x="0" y="0"/>
                    <a:pt x="1" y="0"/>
                    <a:pt x="1" y="0"/>
                  </a:cubicBezTo>
                  <a:cubicBezTo>
                    <a:pt x="1" y="0"/>
                    <a:pt x="1" y="0"/>
                    <a:pt x="1" y="0"/>
                  </a:cubicBezTo>
                  <a:cubicBezTo>
                    <a:pt x="1" y="0"/>
                    <a:pt x="1" y="0"/>
                    <a:pt x="1" y="0"/>
                  </a:cubicBezTo>
                  <a:cubicBezTo>
                    <a:pt x="1" y="0"/>
                    <a:pt x="1" y="1"/>
                    <a:pt x="0" y="1"/>
                  </a:cubicBezTo>
                  <a:cubicBezTo>
                    <a:pt x="0" y="1"/>
                    <a:pt x="0" y="1"/>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54" name="Freeform 401"/>
            <p:cNvSpPr>
              <a:spLocks/>
            </p:cNvSpPr>
            <p:nvPr/>
          </p:nvSpPr>
          <p:spPr bwMode="auto">
            <a:xfrm>
              <a:off x="5106" y="3244"/>
              <a:ext cx="5" cy="3"/>
            </a:xfrm>
            <a:custGeom>
              <a:avLst/>
              <a:gdLst>
                <a:gd name="T0" fmla="*/ 1 w 2"/>
                <a:gd name="T1" fmla="*/ 1 h 1"/>
                <a:gd name="T2" fmla="*/ 1 w 2"/>
                <a:gd name="T3" fmla="*/ 1 h 1"/>
                <a:gd name="T4" fmla="*/ 0 w 2"/>
                <a:gd name="T5" fmla="*/ 1 h 1"/>
                <a:gd name="T6" fmla="*/ 1 w 2"/>
                <a:gd name="T7" fmla="*/ 0 h 1"/>
                <a:gd name="T8" fmla="*/ 2 w 2"/>
                <a:gd name="T9" fmla="*/ 0 h 1"/>
                <a:gd name="T10" fmla="*/ 2 w 2"/>
                <a:gd name="T11" fmla="*/ 0 h 1"/>
                <a:gd name="T12" fmla="*/ 1 w 2"/>
                <a:gd name="T13" fmla="*/ 1 h 1"/>
                <a:gd name="T14" fmla="*/ 1 w 2"/>
                <a:gd name="T15" fmla="*/ 1 h 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1">
                  <a:moveTo>
                    <a:pt x="1" y="1"/>
                  </a:moveTo>
                  <a:cubicBezTo>
                    <a:pt x="1" y="1"/>
                    <a:pt x="1" y="1"/>
                    <a:pt x="1" y="1"/>
                  </a:cubicBezTo>
                  <a:cubicBezTo>
                    <a:pt x="0" y="1"/>
                    <a:pt x="0" y="1"/>
                    <a:pt x="0" y="1"/>
                  </a:cubicBezTo>
                  <a:cubicBezTo>
                    <a:pt x="1" y="1"/>
                    <a:pt x="1" y="0"/>
                    <a:pt x="1" y="0"/>
                  </a:cubicBezTo>
                  <a:cubicBezTo>
                    <a:pt x="1" y="0"/>
                    <a:pt x="1" y="0"/>
                    <a:pt x="2" y="0"/>
                  </a:cubicBezTo>
                  <a:cubicBezTo>
                    <a:pt x="2" y="0"/>
                    <a:pt x="2" y="0"/>
                    <a:pt x="2" y="0"/>
                  </a:cubicBezTo>
                  <a:cubicBezTo>
                    <a:pt x="1" y="0"/>
                    <a:pt x="1" y="1"/>
                    <a:pt x="1" y="1"/>
                  </a:cubicBezTo>
                  <a:cubicBezTo>
                    <a:pt x="1" y="1"/>
                    <a:pt x="1" y="1"/>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55" name="Freeform 402"/>
            <p:cNvSpPr>
              <a:spLocks/>
            </p:cNvSpPr>
            <p:nvPr/>
          </p:nvSpPr>
          <p:spPr bwMode="auto">
            <a:xfrm>
              <a:off x="5096" y="3257"/>
              <a:ext cx="2" cy="3"/>
            </a:xfrm>
            <a:custGeom>
              <a:avLst/>
              <a:gdLst>
                <a:gd name="T0" fmla="*/ 0 w 1"/>
                <a:gd name="T1" fmla="*/ 1 h 1"/>
                <a:gd name="T2" fmla="*/ 0 w 1"/>
                <a:gd name="T3" fmla="*/ 1 h 1"/>
                <a:gd name="T4" fmla="*/ 0 w 1"/>
                <a:gd name="T5" fmla="*/ 1 h 1"/>
                <a:gd name="T6" fmla="*/ 1 w 1"/>
                <a:gd name="T7" fmla="*/ 0 h 1"/>
                <a:gd name="T8" fmla="*/ 1 w 1"/>
                <a:gd name="T9" fmla="*/ 0 h 1"/>
                <a:gd name="T10" fmla="*/ 1 w 1"/>
                <a:gd name="T11" fmla="*/ 0 h 1"/>
                <a:gd name="T12" fmla="*/ 0 w 1"/>
                <a:gd name="T13" fmla="*/ 1 h 1"/>
                <a:gd name="T14" fmla="*/ 0 w 1"/>
                <a:gd name="T15" fmla="*/ 1 h 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 h="1">
                  <a:moveTo>
                    <a:pt x="0" y="1"/>
                  </a:moveTo>
                  <a:cubicBezTo>
                    <a:pt x="0" y="1"/>
                    <a:pt x="0" y="1"/>
                    <a:pt x="0" y="1"/>
                  </a:cubicBezTo>
                  <a:cubicBezTo>
                    <a:pt x="0" y="1"/>
                    <a:pt x="0" y="1"/>
                    <a:pt x="0" y="1"/>
                  </a:cubicBezTo>
                  <a:cubicBezTo>
                    <a:pt x="1" y="0"/>
                    <a:pt x="1" y="0"/>
                    <a:pt x="1" y="0"/>
                  </a:cubicBezTo>
                  <a:cubicBezTo>
                    <a:pt x="1" y="0"/>
                    <a:pt x="1" y="0"/>
                    <a:pt x="1" y="0"/>
                  </a:cubicBezTo>
                  <a:cubicBezTo>
                    <a:pt x="1" y="0"/>
                    <a:pt x="1" y="0"/>
                    <a:pt x="1" y="0"/>
                  </a:cubicBezTo>
                  <a:cubicBezTo>
                    <a:pt x="0" y="1"/>
                    <a:pt x="0" y="1"/>
                    <a:pt x="0" y="1"/>
                  </a:cubicBezTo>
                  <a:cubicBezTo>
                    <a:pt x="0" y="1"/>
                    <a:pt x="0" y="1"/>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56" name="Freeform 403"/>
            <p:cNvSpPr>
              <a:spLocks/>
            </p:cNvSpPr>
            <p:nvPr/>
          </p:nvSpPr>
          <p:spPr bwMode="auto">
            <a:xfrm>
              <a:off x="5098" y="3257"/>
              <a:ext cx="3" cy="5"/>
            </a:xfrm>
            <a:custGeom>
              <a:avLst/>
              <a:gdLst>
                <a:gd name="T0" fmla="*/ 0 w 1"/>
                <a:gd name="T1" fmla="*/ 2 h 2"/>
                <a:gd name="T2" fmla="*/ 0 w 1"/>
                <a:gd name="T3" fmla="*/ 2 h 2"/>
                <a:gd name="T4" fmla="*/ 0 w 1"/>
                <a:gd name="T5" fmla="*/ 2 h 2"/>
                <a:gd name="T6" fmla="*/ 1 w 1"/>
                <a:gd name="T7" fmla="*/ 0 h 2"/>
                <a:gd name="T8" fmla="*/ 1 w 1"/>
                <a:gd name="T9" fmla="*/ 0 h 2"/>
                <a:gd name="T10" fmla="*/ 1 w 1"/>
                <a:gd name="T11" fmla="*/ 0 h 2"/>
                <a:gd name="T12" fmla="*/ 0 w 1"/>
                <a:gd name="T13" fmla="*/ 2 h 2"/>
                <a:gd name="T14" fmla="*/ 0 w 1"/>
                <a:gd name="T15" fmla="*/ 2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 h="2">
                  <a:moveTo>
                    <a:pt x="0" y="2"/>
                  </a:moveTo>
                  <a:cubicBezTo>
                    <a:pt x="0" y="2"/>
                    <a:pt x="0" y="2"/>
                    <a:pt x="0" y="2"/>
                  </a:cubicBezTo>
                  <a:cubicBezTo>
                    <a:pt x="0" y="2"/>
                    <a:pt x="0" y="2"/>
                    <a:pt x="0" y="2"/>
                  </a:cubicBezTo>
                  <a:cubicBezTo>
                    <a:pt x="1" y="0"/>
                    <a:pt x="1" y="0"/>
                    <a:pt x="1" y="0"/>
                  </a:cubicBezTo>
                  <a:cubicBezTo>
                    <a:pt x="1" y="0"/>
                    <a:pt x="1" y="0"/>
                    <a:pt x="1" y="0"/>
                  </a:cubicBezTo>
                  <a:cubicBezTo>
                    <a:pt x="1" y="0"/>
                    <a:pt x="1" y="0"/>
                    <a:pt x="1" y="0"/>
                  </a:cubicBezTo>
                  <a:cubicBezTo>
                    <a:pt x="0" y="2"/>
                    <a:pt x="0" y="2"/>
                    <a:pt x="0" y="2"/>
                  </a:cubicBezTo>
                  <a:cubicBezTo>
                    <a:pt x="0" y="2"/>
                    <a:pt x="0" y="2"/>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57" name="Freeform 404"/>
            <p:cNvSpPr>
              <a:spLocks/>
            </p:cNvSpPr>
            <p:nvPr/>
          </p:nvSpPr>
          <p:spPr bwMode="auto">
            <a:xfrm>
              <a:off x="5101" y="3255"/>
              <a:ext cx="2" cy="7"/>
            </a:xfrm>
            <a:custGeom>
              <a:avLst/>
              <a:gdLst>
                <a:gd name="T0" fmla="*/ 0 w 1"/>
                <a:gd name="T1" fmla="*/ 3 h 3"/>
                <a:gd name="T2" fmla="*/ 0 w 1"/>
                <a:gd name="T3" fmla="*/ 3 h 3"/>
                <a:gd name="T4" fmla="*/ 0 w 1"/>
                <a:gd name="T5" fmla="*/ 2 h 3"/>
                <a:gd name="T6" fmla="*/ 0 w 1"/>
                <a:gd name="T7" fmla="*/ 2 h 3"/>
                <a:gd name="T8" fmla="*/ 1 w 1"/>
                <a:gd name="T9" fmla="*/ 0 h 3"/>
                <a:gd name="T10" fmla="*/ 1 w 1"/>
                <a:gd name="T11" fmla="*/ 0 h 3"/>
                <a:gd name="T12" fmla="*/ 1 w 1"/>
                <a:gd name="T13" fmla="*/ 0 h 3"/>
                <a:gd name="T14" fmla="*/ 0 w 1"/>
                <a:gd name="T15" fmla="*/ 2 h 3"/>
                <a:gd name="T16" fmla="*/ 0 w 1"/>
                <a:gd name="T17"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 h="3">
                  <a:moveTo>
                    <a:pt x="0" y="3"/>
                  </a:moveTo>
                  <a:cubicBezTo>
                    <a:pt x="0" y="3"/>
                    <a:pt x="0" y="3"/>
                    <a:pt x="0" y="3"/>
                  </a:cubicBezTo>
                  <a:cubicBezTo>
                    <a:pt x="0" y="2"/>
                    <a:pt x="0" y="2"/>
                    <a:pt x="0" y="2"/>
                  </a:cubicBezTo>
                  <a:cubicBezTo>
                    <a:pt x="0" y="2"/>
                    <a:pt x="0" y="2"/>
                    <a:pt x="0" y="2"/>
                  </a:cubicBezTo>
                  <a:cubicBezTo>
                    <a:pt x="0" y="1"/>
                    <a:pt x="0" y="1"/>
                    <a:pt x="1" y="0"/>
                  </a:cubicBezTo>
                  <a:cubicBezTo>
                    <a:pt x="1" y="0"/>
                    <a:pt x="1" y="0"/>
                    <a:pt x="1" y="0"/>
                  </a:cubicBezTo>
                  <a:cubicBezTo>
                    <a:pt x="1" y="0"/>
                    <a:pt x="1" y="0"/>
                    <a:pt x="1" y="0"/>
                  </a:cubicBezTo>
                  <a:cubicBezTo>
                    <a:pt x="1" y="1"/>
                    <a:pt x="0" y="2"/>
                    <a:pt x="0" y="2"/>
                  </a:cubicBezTo>
                  <a:cubicBezTo>
                    <a:pt x="0" y="2"/>
                    <a:pt x="0" y="3"/>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58" name="Freeform 405"/>
            <p:cNvSpPr>
              <a:spLocks/>
            </p:cNvSpPr>
            <p:nvPr/>
          </p:nvSpPr>
          <p:spPr bwMode="auto">
            <a:xfrm>
              <a:off x="5065" y="3239"/>
              <a:ext cx="3" cy="5"/>
            </a:xfrm>
            <a:custGeom>
              <a:avLst/>
              <a:gdLst>
                <a:gd name="T0" fmla="*/ 0 w 1"/>
                <a:gd name="T1" fmla="*/ 2 h 2"/>
                <a:gd name="T2" fmla="*/ 0 w 1"/>
                <a:gd name="T3" fmla="*/ 2 h 2"/>
                <a:gd name="T4" fmla="*/ 0 w 1"/>
                <a:gd name="T5" fmla="*/ 2 h 2"/>
                <a:gd name="T6" fmla="*/ 1 w 1"/>
                <a:gd name="T7" fmla="*/ 0 h 2"/>
                <a:gd name="T8" fmla="*/ 1 w 1"/>
                <a:gd name="T9" fmla="*/ 0 h 2"/>
                <a:gd name="T10" fmla="*/ 1 w 1"/>
                <a:gd name="T11" fmla="*/ 0 h 2"/>
                <a:gd name="T12" fmla="*/ 1 w 1"/>
                <a:gd name="T13" fmla="*/ 0 h 2"/>
                <a:gd name="T14" fmla="*/ 1 w 1"/>
                <a:gd name="T15" fmla="*/ 0 h 2"/>
                <a:gd name="T16" fmla="*/ 0 w 1"/>
                <a:gd name="T17" fmla="*/ 2 h 2"/>
                <a:gd name="T18" fmla="*/ 0 w 1"/>
                <a:gd name="T19" fmla="*/ 2 h 2"/>
                <a:gd name="T20" fmla="*/ 0 w 1"/>
                <a:gd name="T21"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 h="2">
                  <a:moveTo>
                    <a:pt x="0" y="2"/>
                  </a:moveTo>
                  <a:cubicBezTo>
                    <a:pt x="0" y="2"/>
                    <a:pt x="0" y="2"/>
                    <a:pt x="0" y="2"/>
                  </a:cubicBezTo>
                  <a:cubicBezTo>
                    <a:pt x="0" y="2"/>
                    <a:pt x="0" y="2"/>
                    <a:pt x="0" y="2"/>
                  </a:cubicBezTo>
                  <a:cubicBezTo>
                    <a:pt x="1" y="0"/>
                    <a:pt x="1" y="0"/>
                    <a:pt x="1" y="0"/>
                  </a:cubicBezTo>
                  <a:cubicBezTo>
                    <a:pt x="1" y="0"/>
                    <a:pt x="1" y="0"/>
                    <a:pt x="1" y="0"/>
                  </a:cubicBezTo>
                  <a:cubicBezTo>
                    <a:pt x="1" y="0"/>
                    <a:pt x="1" y="0"/>
                    <a:pt x="1" y="0"/>
                  </a:cubicBezTo>
                  <a:cubicBezTo>
                    <a:pt x="1" y="0"/>
                    <a:pt x="1" y="0"/>
                    <a:pt x="1" y="0"/>
                  </a:cubicBezTo>
                  <a:cubicBezTo>
                    <a:pt x="1" y="0"/>
                    <a:pt x="1" y="0"/>
                    <a:pt x="1" y="0"/>
                  </a:cubicBezTo>
                  <a:cubicBezTo>
                    <a:pt x="1" y="1"/>
                    <a:pt x="0" y="2"/>
                    <a:pt x="0" y="2"/>
                  </a:cubicBezTo>
                  <a:cubicBezTo>
                    <a:pt x="0" y="2"/>
                    <a:pt x="0" y="2"/>
                    <a:pt x="0" y="2"/>
                  </a:cubicBezTo>
                  <a:cubicBezTo>
                    <a:pt x="0" y="2"/>
                    <a:pt x="0" y="2"/>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59" name="Freeform 406"/>
            <p:cNvSpPr>
              <a:spLocks/>
            </p:cNvSpPr>
            <p:nvPr/>
          </p:nvSpPr>
          <p:spPr bwMode="auto">
            <a:xfrm>
              <a:off x="5065" y="3242"/>
              <a:ext cx="3" cy="5"/>
            </a:xfrm>
            <a:custGeom>
              <a:avLst/>
              <a:gdLst>
                <a:gd name="T0" fmla="*/ 0 w 1"/>
                <a:gd name="T1" fmla="*/ 2 h 2"/>
                <a:gd name="T2" fmla="*/ 0 w 1"/>
                <a:gd name="T3" fmla="*/ 2 h 2"/>
                <a:gd name="T4" fmla="*/ 0 w 1"/>
                <a:gd name="T5" fmla="*/ 1 h 2"/>
                <a:gd name="T6" fmla="*/ 1 w 1"/>
                <a:gd name="T7" fmla="*/ 0 h 2"/>
                <a:gd name="T8" fmla="*/ 1 w 1"/>
                <a:gd name="T9" fmla="*/ 0 h 2"/>
                <a:gd name="T10" fmla="*/ 1 w 1"/>
                <a:gd name="T11" fmla="*/ 0 h 2"/>
                <a:gd name="T12" fmla="*/ 1 w 1"/>
                <a:gd name="T13" fmla="*/ 1 h 2"/>
                <a:gd name="T14" fmla="*/ 0 w 1"/>
                <a:gd name="T15" fmla="*/ 2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 h="2">
                  <a:moveTo>
                    <a:pt x="0" y="2"/>
                  </a:moveTo>
                  <a:cubicBezTo>
                    <a:pt x="0" y="2"/>
                    <a:pt x="0" y="2"/>
                    <a:pt x="0" y="2"/>
                  </a:cubicBezTo>
                  <a:cubicBezTo>
                    <a:pt x="0" y="1"/>
                    <a:pt x="0" y="1"/>
                    <a:pt x="0" y="1"/>
                  </a:cubicBezTo>
                  <a:cubicBezTo>
                    <a:pt x="1" y="0"/>
                    <a:pt x="1" y="0"/>
                    <a:pt x="1" y="0"/>
                  </a:cubicBezTo>
                  <a:cubicBezTo>
                    <a:pt x="1" y="0"/>
                    <a:pt x="1" y="0"/>
                    <a:pt x="1" y="0"/>
                  </a:cubicBezTo>
                  <a:cubicBezTo>
                    <a:pt x="1" y="0"/>
                    <a:pt x="1" y="0"/>
                    <a:pt x="1" y="0"/>
                  </a:cubicBezTo>
                  <a:cubicBezTo>
                    <a:pt x="1" y="1"/>
                    <a:pt x="1" y="1"/>
                    <a:pt x="1" y="1"/>
                  </a:cubicBezTo>
                  <a:cubicBezTo>
                    <a:pt x="1" y="2"/>
                    <a:pt x="0" y="2"/>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60" name="Freeform 407"/>
            <p:cNvSpPr>
              <a:spLocks noEditPoints="1"/>
            </p:cNvSpPr>
            <p:nvPr/>
          </p:nvSpPr>
          <p:spPr bwMode="auto">
            <a:xfrm>
              <a:off x="5063" y="3211"/>
              <a:ext cx="51" cy="51"/>
            </a:xfrm>
            <a:custGeom>
              <a:avLst/>
              <a:gdLst>
                <a:gd name="T0" fmla="*/ 6 w 20"/>
                <a:gd name="T1" fmla="*/ 19 h 20"/>
                <a:gd name="T2" fmla="*/ 6 w 20"/>
                <a:gd name="T3" fmla="*/ 17 h 20"/>
                <a:gd name="T4" fmla="*/ 3 w 20"/>
                <a:gd name="T5" fmla="*/ 17 h 20"/>
                <a:gd name="T6" fmla="*/ 1 w 20"/>
                <a:gd name="T7" fmla="*/ 14 h 20"/>
                <a:gd name="T8" fmla="*/ 2 w 20"/>
                <a:gd name="T9" fmla="*/ 13 h 20"/>
                <a:gd name="T10" fmla="*/ 0 w 20"/>
                <a:gd name="T11" fmla="*/ 10 h 20"/>
                <a:gd name="T12" fmla="*/ 0 w 20"/>
                <a:gd name="T13" fmla="*/ 6 h 20"/>
                <a:gd name="T14" fmla="*/ 2 w 20"/>
                <a:gd name="T15" fmla="*/ 6 h 20"/>
                <a:gd name="T16" fmla="*/ 3 w 20"/>
                <a:gd name="T17" fmla="*/ 3 h 20"/>
                <a:gd name="T18" fmla="*/ 5 w 20"/>
                <a:gd name="T19" fmla="*/ 1 h 20"/>
                <a:gd name="T20" fmla="*/ 7 w 20"/>
                <a:gd name="T21" fmla="*/ 2 h 20"/>
                <a:gd name="T22" fmla="*/ 9 w 20"/>
                <a:gd name="T23" fmla="*/ 0 h 20"/>
                <a:gd name="T24" fmla="*/ 13 w 20"/>
                <a:gd name="T25" fmla="*/ 0 h 20"/>
                <a:gd name="T26" fmla="*/ 13 w 20"/>
                <a:gd name="T27" fmla="*/ 2 h 20"/>
                <a:gd name="T28" fmla="*/ 16 w 20"/>
                <a:gd name="T29" fmla="*/ 3 h 20"/>
                <a:gd name="T30" fmla="*/ 18 w 20"/>
                <a:gd name="T31" fmla="*/ 4 h 20"/>
                <a:gd name="T32" fmla="*/ 19 w 20"/>
                <a:gd name="T33" fmla="*/ 5 h 20"/>
                <a:gd name="T34" fmla="*/ 19 w 20"/>
                <a:gd name="T35" fmla="*/ 6 h 20"/>
                <a:gd name="T36" fmla="*/ 18 w 20"/>
                <a:gd name="T37" fmla="*/ 7 h 20"/>
                <a:gd name="T38" fmla="*/ 18 w 20"/>
                <a:gd name="T39" fmla="*/ 6 h 20"/>
                <a:gd name="T40" fmla="*/ 18 w 20"/>
                <a:gd name="T41" fmla="*/ 9 h 20"/>
                <a:gd name="T42" fmla="*/ 20 w 20"/>
                <a:gd name="T43" fmla="*/ 10 h 20"/>
                <a:gd name="T44" fmla="*/ 19 w 20"/>
                <a:gd name="T45" fmla="*/ 13 h 20"/>
                <a:gd name="T46" fmla="*/ 16 w 20"/>
                <a:gd name="T47" fmla="*/ 15 h 20"/>
                <a:gd name="T48" fmla="*/ 17 w 20"/>
                <a:gd name="T49" fmla="*/ 17 h 20"/>
                <a:gd name="T50" fmla="*/ 14 w 20"/>
                <a:gd name="T51" fmla="*/ 19 h 20"/>
                <a:gd name="T52" fmla="*/ 10 w 20"/>
                <a:gd name="T53" fmla="*/ 18 h 20"/>
                <a:gd name="T54" fmla="*/ 10 w 20"/>
                <a:gd name="T55" fmla="*/ 20 h 20"/>
                <a:gd name="T56" fmla="*/ 9 w 20"/>
                <a:gd name="T57" fmla="*/ 19 h 20"/>
                <a:gd name="T58" fmla="*/ 10 w 20"/>
                <a:gd name="T59" fmla="*/ 17 h 20"/>
                <a:gd name="T60" fmla="*/ 13 w 20"/>
                <a:gd name="T61" fmla="*/ 17 h 20"/>
                <a:gd name="T62" fmla="*/ 16 w 20"/>
                <a:gd name="T63" fmla="*/ 16 h 20"/>
                <a:gd name="T64" fmla="*/ 15 w 20"/>
                <a:gd name="T65" fmla="*/ 15 h 20"/>
                <a:gd name="T66" fmla="*/ 19 w 20"/>
                <a:gd name="T67" fmla="*/ 12 h 20"/>
                <a:gd name="T68" fmla="*/ 18 w 20"/>
                <a:gd name="T69" fmla="*/ 10 h 20"/>
                <a:gd name="T70" fmla="*/ 17 w 20"/>
                <a:gd name="T71" fmla="*/ 6 h 20"/>
                <a:gd name="T72" fmla="*/ 18 w 20"/>
                <a:gd name="T73" fmla="*/ 5 h 20"/>
                <a:gd name="T74" fmla="*/ 17 w 20"/>
                <a:gd name="T75" fmla="*/ 3 h 20"/>
                <a:gd name="T76" fmla="*/ 15 w 20"/>
                <a:gd name="T77" fmla="*/ 4 h 20"/>
                <a:gd name="T78" fmla="*/ 12 w 20"/>
                <a:gd name="T79" fmla="*/ 2 h 20"/>
                <a:gd name="T80" fmla="*/ 10 w 20"/>
                <a:gd name="T81" fmla="*/ 0 h 20"/>
                <a:gd name="T82" fmla="*/ 9 w 20"/>
                <a:gd name="T83" fmla="*/ 2 h 20"/>
                <a:gd name="T84" fmla="*/ 6 w 20"/>
                <a:gd name="T85" fmla="*/ 2 h 20"/>
                <a:gd name="T86" fmla="*/ 3 w 20"/>
                <a:gd name="T87" fmla="*/ 3 h 20"/>
                <a:gd name="T88" fmla="*/ 4 w 20"/>
                <a:gd name="T89" fmla="*/ 4 h 20"/>
                <a:gd name="T90" fmla="*/ 2 w 20"/>
                <a:gd name="T91" fmla="*/ 7 h 20"/>
                <a:gd name="T92" fmla="*/ 0 w 20"/>
                <a:gd name="T93" fmla="*/ 9 h 20"/>
                <a:gd name="T94" fmla="*/ 2 w 20"/>
                <a:gd name="T95" fmla="*/ 10 h 20"/>
                <a:gd name="T96" fmla="*/ 2 w 20"/>
                <a:gd name="T97" fmla="*/ 13 h 20"/>
                <a:gd name="T98" fmla="*/ 3 w 20"/>
                <a:gd name="T99" fmla="*/ 16 h 20"/>
                <a:gd name="T100" fmla="*/ 4 w 20"/>
                <a:gd name="T101" fmla="*/ 15 h 20"/>
                <a:gd name="T102" fmla="*/ 7 w 20"/>
                <a:gd name="T103" fmla="*/ 17 h 20"/>
                <a:gd name="T104" fmla="*/ 10 w 20"/>
                <a:gd name="T105" fmla="*/ 16 h 20"/>
                <a:gd name="T106" fmla="*/ 6 w 20"/>
                <a:gd name="T107" fmla="*/ 5 h 20"/>
                <a:gd name="T108" fmla="*/ 14 w 20"/>
                <a:gd name="T109" fmla="*/ 14 h 20"/>
                <a:gd name="T110" fmla="*/ 14 w 20"/>
                <a:gd name="T111" fmla="*/ 15 h 20"/>
                <a:gd name="T112" fmla="*/ 13 w 20"/>
                <a:gd name="T113" fmla="*/ 15 h 20"/>
                <a:gd name="T114" fmla="*/ 13 w 20"/>
                <a:gd name="T115" fmla="*/ 15 h 20"/>
                <a:gd name="T116" fmla="*/ 10 w 20"/>
                <a:gd name="T117" fmla="*/ 4 h 20"/>
                <a:gd name="T118" fmla="*/ 5 w 20"/>
                <a:gd name="T119" fmla="*/ 13 h 20"/>
                <a:gd name="T120" fmla="*/ 13 w 20"/>
                <a:gd name="T121" fmla="*/ 14 h 20"/>
                <a:gd name="T122" fmla="*/ 14 w 20"/>
                <a:gd name="T123" fmla="*/ 6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0" h="20">
                  <a:moveTo>
                    <a:pt x="10" y="20"/>
                  </a:moveTo>
                  <a:cubicBezTo>
                    <a:pt x="9" y="20"/>
                    <a:pt x="7" y="19"/>
                    <a:pt x="6" y="19"/>
                  </a:cubicBezTo>
                  <a:cubicBezTo>
                    <a:pt x="6" y="19"/>
                    <a:pt x="6" y="19"/>
                    <a:pt x="6" y="19"/>
                  </a:cubicBezTo>
                  <a:cubicBezTo>
                    <a:pt x="6" y="17"/>
                    <a:pt x="6" y="17"/>
                    <a:pt x="6" y="17"/>
                  </a:cubicBezTo>
                  <a:cubicBezTo>
                    <a:pt x="6" y="17"/>
                    <a:pt x="5" y="17"/>
                    <a:pt x="4" y="16"/>
                  </a:cubicBezTo>
                  <a:cubicBezTo>
                    <a:pt x="3" y="17"/>
                    <a:pt x="3" y="17"/>
                    <a:pt x="3" y="17"/>
                  </a:cubicBezTo>
                  <a:cubicBezTo>
                    <a:pt x="3" y="17"/>
                    <a:pt x="3" y="17"/>
                    <a:pt x="3" y="17"/>
                  </a:cubicBezTo>
                  <a:cubicBezTo>
                    <a:pt x="2" y="16"/>
                    <a:pt x="1" y="15"/>
                    <a:pt x="1" y="14"/>
                  </a:cubicBezTo>
                  <a:cubicBezTo>
                    <a:pt x="1" y="14"/>
                    <a:pt x="1" y="14"/>
                    <a:pt x="1" y="14"/>
                  </a:cubicBezTo>
                  <a:cubicBezTo>
                    <a:pt x="2" y="13"/>
                    <a:pt x="2" y="13"/>
                    <a:pt x="2" y="13"/>
                  </a:cubicBezTo>
                  <a:cubicBezTo>
                    <a:pt x="2" y="12"/>
                    <a:pt x="1" y="11"/>
                    <a:pt x="1" y="10"/>
                  </a:cubicBezTo>
                  <a:cubicBezTo>
                    <a:pt x="0" y="10"/>
                    <a:pt x="0" y="10"/>
                    <a:pt x="0" y="10"/>
                  </a:cubicBezTo>
                  <a:cubicBezTo>
                    <a:pt x="0" y="10"/>
                    <a:pt x="0" y="10"/>
                    <a:pt x="0" y="10"/>
                  </a:cubicBezTo>
                  <a:cubicBezTo>
                    <a:pt x="0" y="8"/>
                    <a:pt x="0" y="7"/>
                    <a:pt x="0" y="6"/>
                  </a:cubicBezTo>
                  <a:cubicBezTo>
                    <a:pt x="0" y="6"/>
                    <a:pt x="0" y="6"/>
                    <a:pt x="1" y="6"/>
                  </a:cubicBezTo>
                  <a:cubicBezTo>
                    <a:pt x="2" y="6"/>
                    <a:pt x="2" y="6"/>
                    <a:pt x="2" y="6"/>
                  </a:cubicBezTo>
                  <a:cubicBezTo>
                    <a:pt x="2" y="6"/>
                    <a:pt x="3" y="5"/>
                    <a:pt x="3" y="4"/>
                  </a:cubicBezTo>
                  <a:cubicBezTo>
                    <a:pt x="3" y="3"/>
                    <a:pt x="3" y="3"/>
                    <a:pt x="3" y="3"/>
                  </a:cubicBezTo>
                  <a:cubicBezTo>
                    <a:pt x="3" y="3"/>
                    <a:pt x="3" y="3"/>
                    <a:pt x="3" y="3"/>
                  </a:cubicBezTo>
                  <a:cubicBezTo>
                    <a:pt x="3" y="2"/>
                    <a:pt x="4" y="1"/>
                    <a:pt x="5" y="1"/>
                  </a:cubicBezTo>
                  <a:cubicBezTo>
                    <a:pt x="5" y="1"/>
                    <a:pt x="6" y="1"/>
                    <a:pt x="6" y="1"/>
                  </a:cubicBezTo>
                  <a:cubicBezTo>
                    <a:pt x="7" y="2"/>
                    <a:pt x="7" y="2"/>
                    <a:pt x="7" y="2"/>
                  </a:cubicBezTo>
                  <a:cubicBezTo>
                    <a:pt x="7" y="1"/>
                    <a:pt x="8" y="1"/>
                    <a:pt x="9" y="1"/>
                  </a:cubicBezTo>
                  <a:cubicBezTo>
                    <a:pt x="9" y="0"/>
                    <a:pt x="9" y="0"/>
                    <a:pt x="9" y="0"/>
                  </a:cubicBezTo>
                  <a:cubicBezTo>
                    <a:pt x="9" y="0"/>
                    <a:pt x="10" y="0"/>
                    <a:pt x="10" y="0"/>
                  </a:cubicBezTo>
                  <a:cubicBezTo>
                    <a:pt x="11" y="0"/>
                    <a:pt x="12" y="0"/>
                    <a:pt x="13" y="0"/>
                  </a:cubicBezTo>
                  <a:cubicBezTo>
                    <a:pt x="13" y="0"/>
                    <a:pt x="13" y="0"/>
                    <a:pt x="13" y="1"/>
                  </a:cubicBezTo>
                  <a:cubicBezTo>
                    <a:pt x="13" y="2"/>
                    <a:pt x="13" y="2"/>
                    <a:pt x="13" y="2"/>
                  </a:cubicBezTo>
                  <a:cubicBezTo>
                    <a:pt x="14" y="2"/>
                    <a:pt x="15" y="3"/>
                    <a:pt x="15" y="3"/>
                  </a:cubicBezTo>
                  <a:cubicBezTo>
                    <a:pt x="16" y="3"/>
                    <a:pt x="16" y="3"/>
                    <a:pt x="16" y="3"/>
                  </a:cubicBezTo>
                  <a:cubicBezTo>
                    <a:pt x="16" y="2"/>
                    <a:pt x="17" y="2"/>
                    <a:pt x="17" y="2"/>
                  </a:cubicBezTo>
                  <a:cubicBezTo>
                    <a:pt x="17" y="3"/>
                    <a:pt x="18" y="4"/>
                    <a:pt x="18" y="4"/>
                  </a:cubicBezTo>
                  <a:cubicBezTo>
                    <a:pt x="18" y="5"/>
                    <a:pt x="18" y="5"/>
                    <a:pt x="19" y="5"/>
                  </a:cubicBezTo>
                  <a:cubicBezTo>
                    <a:pt x="19" y="5"/>
                    <a:pt x="19" y="5"/>
                    <a:pt x="19" y="5"/>
                  </a:cubicBezTo>
                  <a:cubicBezTo>
                    <a:pt x="19" y="5"/>
                    <a:pt x="19" y="5"/>
                    <a:pt x="19" y="6"/>
                  </a:cubicBezTo>
                  <a:cubicBezTo>
                    <a:pt x="19" y="6"/>
                    <a:pt x="19" y="6"/>
                    <a:pt x="19" y="6"/>
                  </a:cubicBezTo>
                  <a:cubicBezTo>
                    <a:pt x="19" y="6"/>
                    <a:pt x="18" y="7"/>
                    <a:pt x="18" y="7"/>
                  </a:cubicBezTo>
                  <a:cubicBezTo>
                    <a:pt x="18" y="7"/>
                    <a:pt x="18" y="7"/>
                    <a:pt x="18" y="7"/>
                  </a:cubicBezTo>
                  <a:cubicBezTo>
                    <a:pt x="18" y="7"/>
                    <a:pt x="18" y="7"/>
                    <a:pt x="18" y="7"/>
                  </a:cubicBezTo>
                  <a:cubicBezTo>
                    <a:pt x="18" y="7"/>
                    <a:pt x="18" y="6"/>
                    <a:pt x="18" y="6"/>
                  </a:cubicBezTo>
                  <a:cubicBezTo>
                    <a:pt x="17" y="6"/>
                    <a:pt x="17" y="6"/>
                    <a:pt x="17" y="6"/>
                  </a:cubicBezTo>
                  <a:cubicBezTo>
                    <a:pt x="18" y="7"/>
                    <a:pt x="18" y="8"/>
                    <a:pt x="18" y="9"/>
                  </a:cubicBezTo>
                  <a:cubicBezTo>
                    <a:pt x="19" y="9"/>
                    <a:pt x="19" y="9"/>
                    <a:pt x="19" y="9"/>
                  </a:cubicBezTo>
                  <a:cubicBezTo>
                    <a:pt x="20" y="9"/>
                    <a:pt x="20" y="9"/>
                    <a:pt x="20" y="10"/>
                  </a:cubicBezTo>
                  <a:cubicBezTo>
                    <a:pt x="20" y="11"/>
                    <a:pt x="20" y="12"/>
                    <a:pt x="19" y="13"/>
                  </a:cubicBezTo>
                  <a:cubicBezTo>
                    <a:pt x="19" y="13"/>
                    <a:pt x="19" y="13"/>
                    <a:pt x="19" y="13"/>
                  </a:cubicBezTo>
                  <a:cubicBezTo>
                    <a:pt x="17" y="13"/>
                    <a:pt x="17" y="13"/>
                    <a:pt x="17" y="14"/>
                  </a:cubicBezTo>
                  <a:cubicBezTo>
                    <a:pt x="17" y="14"/>
                    <a:pt x="16" y="15"/>
                    <a:pt x="16" y="15"/>
                  </a:cubicBezTo>
                  <a:cubicBezTo>
                    <a:pt x="17" y="16"/>
                    <a:pt x="17" y="16"/>
                    <a:pt x="17" y="16"/>
                  </a:cubicBezTo>
                  <a:cubicBezTo>
                    <a:pt x="17" y="16"/>
                    <a:pt x="17" y="17"/>
                    <a:pt x="17" y="17"/>
                  </a:cubicBezTo>
                  <a:cubicBezTo>
                    <a:pt x="16" y="18"/>
                    <a:pt x="15" y="18"/>
                    <a:pt x="14" y="19"/>
                  </a:cubicBezTo>
                  <a:cubicBezTo>
                    <a:pt x="14" y="19"/>
                    <a:pt x="14" y="19"/>
                    <a:pt x="14" y="19"/>
                  </a:cubicBezTo>
                  <a:cubicBezTo>
                    <a:pt x="13" y="17"/>
                    <a:pt x="13" y="17"/>
                    <a:pt x="13" y="17"/>
                  </a:cubicBezTo>
                  <a:cubicBezTo>
                    <a:pt x="12" y="18"/>
                    <a:pt x="11" y="18"/>
                    <a:pt x="10" y="18"/>
                  </a:cubicBezTo>
                  <a:cubicBezTo>
                    <a:pt x="10" y="19"/>
                    <a:pt x="10" y="19"/>
                    <a:pt x="10" y="19"/>
                  </a:cubicBezTo>
                  <a:cubicBezTo>
                    <a:pt x="10" y="20"/>
                    <a:pt x="10" y="20"/>
                    <a:pt x="10" y="20"/>
                  </a:cubicBezTo>
                  <a:close/>
                  <a:moveTo>
                    <a:pt x="7" y="19"/>
                  </a:moveTo>
                  <a:cubicBezTo>
                    <a:pt x="8" y="19"/>
                    <a:pt x="9" y="19"/>
                    <a:pt x="9" y="19"/>
                  </a:cubicBezTo>
                  <a:cubicBezTo>
                    <a:pt x="10" y="18"/>
                    <a:pt x="10" y="18"/>
                    <a:pt x="10" y="18"/>
                  </a:cubicBezTo>
                  <a:cubicBezTo>
                    <a:pt x="10" y="18"/>
                    <a:pt x="10" y="17"/>
                    <a:pt x="10" y="17"/>
                  </a:cubicBezTo>
                  <a:cubicBezTo>
                    <a:pt x="11" y="17"/>
                    <a:pt x="12" y="17"/>
                    <a:pt x="13" y="17"/>
                  </a:cubicBezTo>
                  <a:cubicBezTo>
                    <a:pt x="13" y="17"/>
                    <a:pt x="13" y="17"/>
                    <a:pt x="13" y="17"/>
                  </a:cubicBezTo>
                  <a:cubicBezTo>
                    <a:pt x="14" y="18"/>
                    <a:pt x="14" y="18"/>
                    <a:pt x="14" y="18"/>
                  </a:cubicBezTo>
                  <a:cubicBezTo>
                    <a:pt x="15" y="18"/>
                    <a:pt x="16" y="17"/>
                    <a:pt x="16" y="16"/>
                  </a:cubicBezTo>
                  <a:cubicBezTo>
                    <a:pt x="15" y="15"/>
                    <a:pt x="15" y="15"/>
                    <a:pt x="15" y="15"/>
                  </a:cubicBezTo>
                  <a:cubicBezTo>
                    <a:pt x="15" y="15"/>
                    <a:pt x="15" y="15"/>
                    <a:pt x="15" y="15"/>
                  </a:cubicBezTo>
                  <a:cubicBezTo>
                    <a:pt x="16" y="15"/>
                    <a:pt x="16" y="14"/>
                    <a:pt x="16" y="14"/>
                  </a:cubicBezTo>
                  <a:cubicBezTo>
                    <a:pt x="17" y="13"/>
                    <a:pt x="17" y="12"/>
                    <a:pt x="19" y="12"/>
                  </a:cubicBezTo>
                  <a:cubicBezTo>
                    <a:pt x="19" y="12"/>
                    <a:pt x="19" y="11"/>
                    <a:pt x="19" y="10"/>
                  </a:cubicBezTo>
                  <a:cubicBezTo>
                    <a:pt x="18" y="10"/>
                    <a:pt x="18" y="10"/>
                    <a:pt x="18" y="10"/>
                  </a:cubicBezTo>
                  <a:cubicBezTo>
                    <a:pt x="18" y="10"/>
                    <a:pt x="17" y="10"/>
                    <a:pt x="17" y="9"/>
                  </a:cubicBezTo>
                  <a:cubicBezTo>
                    <a:pt x="17" y="8"/>
                    <a:pt x="17" y="7"/>
                    <a:pt x="17" y="6"/>
                  </a:cubicBezTo>
                  <a:cubicBezTo>
                    <a:pt x="17" y="6"/>
                    <a:pt x="17" y="6"/>
                    <a:pt x="17" y="6"/>
                  </a:cubicBezTo>
                  <a:cubicBezTo>
                    <a:pt x="18" y="5"/>
                    <a:pt x="18" y="5"/>
                    <a:pt x="18" y="5"/>
                  </a:cubicBezTo>
                  <a:cubicBezTo>
                    <a:pt x="18" y="5"/>
                    <a:pt x="18" y="5"/>
                    <a:pt x="18" y="5"/>
                  </a:cubicBezTo>
                  <a:cubicBezTo>
                    <a:pt x="18" y="5"/>
                    <a:pt x="17" y="4"/>
                    <a:pt x="17" y="3"/>
                  </a:cubicBezTo>
                  <a:cubicBezTo>
                    <a:pt x="15" y="4"/>
                    <a:pt x="15" y="4"/>
                    <a:pt x="15" y="4"/>
                  </a:cubicBezTo>
                  <a:cubicBezTo>
                    <a:pt x="15" y="4"/>
                    <a:pt x="15" y="4"/>
                    <a:pt x="15" y="4"/>
                  </a:cubicBezTo>
                  <a:cubicBezTo>
                    <a:pt x="14" y="3"/>
                    <a:pt x="13" y="3"/>
                    <a:pt x="12" y="2"/>
                  </a:cubicBezTo>
                  <a:cubicBezTo>
                    <a:pt x="12" y="2"/>
                    <a:pt x="12" y="2"/>
                    <a:pt x="12" y="2"/>
                  </a:cubicBezTo>
                  <a:cubicBezTo>
                    <a:pt x="13" y="1"/>
                    <a:pt x="13" y="1"/>
                    <a:pt x="13" y="1"/>
                  </a:cubicBezTo>
                  <a:cubicBezTo>
                    <a:pt x="12" y="0"/>
                    <a:pt x="11" y="0"/>
                    <a:pt x="10" y="0"/>
                  </a:cubicBezTo>
                  <a:cubicBezTo>
                    <a:pt x="10" y="2"/>
                    <a:pt x="10" y="2"/>
                    <a:pt x="10" y="2"/>
                  </a:cubicBezTo>
                  <a:cubicBezTo>
                    <a:pt x="10" y="2"/>
                    <a:pt x="10" y="2"/>
                    <a:pt x="9" y="2"/>
                  </a:cubicBezTo>
                  <a:cubicBezTo>
                    <a:pt x="8" y="2"/>
                    <a:pt x="7" y="2"/>
                    <a:pt x="7" y="3"/>
                  </a:cubicBezTo>
                  <a:cubicBezTo>
                    <a:pt x="6" y="3"/>
                    <a:pt x="6" y="3"/>
                    <a:pt x="6" y="2"/>
                  </a:cubicBezTo>
                  <a:cubicBezTo>
                    <a:pt x="5" y="1"/>
                    <a:pt x="5" y="1"/>
                    <a:pt x="5" y="1"/>
                  </a:cubicBezTo>
                  <a:cubicBezTo>
                    <a:pt x="5" y="2"/>
                    <a:pt x="4" y="2"/>
                    <a:pt x="3" y="3"/>
                  </a:cubicBezTo>
                  <a:cubicBezTo>
                    <a:pt x="4" y="4"/>
                    <a:pt x="4" y="4"/>
                    <a:pt x="4" y="4"/>
                  </a:cubicBezTo>
                  <a:cubicBezTo>
                    <a:pt x="4" y="4"/>
                    <a:pt x="4" y="4"/>
                    <a:pt x="4" y="4"/>
                  </a:cubicBezTo>
                  <a:cubicBezTo>
                    <a:pt x="3" y="5"/>
                    <a:pt x="3" y="6"/>
                    <a:pt x="2" y="7"/>
                  </a:cubicBezTo>
                  <a:cubicBezTo>
                    <a:pt x="2" y="7"/>
                    <a:pt x="2" y="7"/>
                    <a:pt x="2" y="7"/>
                  </a:cubicBezTo>
                  <a:cubicBezTo>
                    <a:pt x="1" y="7"/>
                    <a:pt x="1" y="7"/>
                    <a:pt x="1" y="7"/>
                  </a:cubicBezTo>
                  <a:cubicBezTo>
                    <a:pt x="0" y="8"/>
                    <a:pt x="0" y="8"/>
                    <a:pt x="0" y="9"/>
                  </a:cubicBezTo>
                  <a:cubicBezTo>
                    <a:pt x="2" y="10"/>
                    <a:pt x="2" y="10"/>
                    <a:pt x="2" y="10"/>
                  </a:cubicBezTo>
                  <a:cubicBezTo>
                    <a:pt x="2" y="10"/>
                    <a:pt x="2" y="10"/>
                    <a:pt x="2" y="10"/>
                  </a:cubicBezTo>
                  <a:cubicBezTo>
                    <a:pt x="2" y="11"/>
                    <a:pt x="2" y="12"/>
                    <a:pt x="3" y="13"/>
                  </a:cubicBezTo>
                  <a:cubicBezTo>
                    <a:pt x="3" y="13"/>
                    <a:pt x="3" y="13"/>
                    <a:pt x="2" y="13"/>
                  </a:cubicBezTo>
                  <a:cubicBezTo>
                    <a:pt x="1" y="14"/>
                    <a:pt x="1" y="14"/>
                    <a:pt x="1" y="14"/>
                  </a:cubicBezTo>
                  <a:cubicBezTo>
                    <a:pt x="2" y="15"/>
                    <a:pt x="2" y="15"/>
                    <a:pt x="3" y="16"/>
                  </a:cubicBezTo>
                  <a:cubicBezTo>
                    <a:pt x="4" y="15"/>
                    <a:pt x="4" y="15"/>
                    <a:pt x="4" y="15"/>
                  </a:cubicBezTo>
                  <a:cubicBezTo>
                    <a:pt x="4" y="15"/>
                    <a:pt x="4" y="15"/>
                    <a:pt x="4" y="15"/>
                  </a:cubicBezTo>
                  <a:cubicBezTo>
                    <a:pt x="5" y="16"/>
                    <a:pt x="6" y="17"/>
                    <a:pt x="7" y="17"/>
                  </a:cubicBezTo>
                  <a:cubicBezTo>
                    <a:pt x="7" y="17"/>
                    <a:pt x="7" y="17"/>
                    <a:pt x="7" y="17"/>
                  </a:cubicBezTo>
                  <a:lnTo>
                    <a:pt x="7" y="19"/>
                  </a:lnTo>
                  <a:close/>
                  <a:moveTo>
                    <a:pt x="10" y="16"/>
                  </a:moveTo>
                  <a:cubicBezTo>
                    <a:pt x="8" y="16"/>
                    <a:pt x="6" y="15"/>
                    <a:pt x="5" y="13"/>
                  </a:cubicBezTo>
                  <a:cubicBezTo>
                    <a:pt x="3" y="11"/>
                    <a:pt x="3" y="7"/>
                    <a:pt x="6" y="5"/>
                  </a:cubicBezTo>
                  <a:cubicBezTo>
                    <a:pt x="9" y="2"/>
                    <a:pt x="13" y="4"/>
                    <a:pt x="15" y="6"/>
                  </a:cubicBezTo>
                  <a:cubicBezTo>
                    <a:pt x="16" y="8"/>
                    <a:pt x="17" y="12"/>
                    <a:pt x="14" y="14"/>
                  </a:cubicBezTo>
                  <a:cubicBezTo>
                    <a:pt x="14" y="15"/>
                    <a:pt x="14" y="15"/>
                    <a:pt x="14" y="15"/>
                  </a:cubicBezTo>
                  <a:cubicBezTo>
                    <a:pt x="14" y="15"/>
                    <a:pt x="14" y="15"/>
                    <a:pt x="14" y="15"/>
                  </a:cubicBezTo>
                  <a:cubicBezTo>
                    <a:pt x="13" y="15"/>
                    <a:pt x="13" y="15"/>
                    <a:pt x="13" y="15"/>
                  </a:cubicBezTo>
                  <a:cubicBezTo>
                    <a:pt x="13" y="15"/>
                    <a:pt x="13" y="15"/>
                    <a:pt x="13" y="15"/>
                  </a:cubicBezTo>
                  <a:cubicBezTo>
                    <a:pt x="13" y="15"/>
                    <a:pt x="13" y="15"/>
                    <a:pt x="13" y="15"/>
                  </a:cubicBezTo>
                  <a:cubicBezTo>
                    <a:pt x="13" y="15"/>
                    <a:pt x="13" y="15"/>
                    <a:pt x="13" y="15"/>
                  </a:cubicBezTo>
                  <a:cubicBezTo>
                    <a:pt x="12" y="16"/>
                    <a:pt x="11" y="16"/>
                    <a:pt x="10" y="16"/>
                  </a:cubicBezTo>
                  <a:close/>
                  <a:moveTo>
                    <a:pt x="10" y="4"/>
                  </a:moveTo>
                  <a:cubicBezTo>
                    <a:pt x="9" y="4"/>
                    <a:pt x="7" y="4"/>
                    <a:pt x="6" y="5"/>
                  </a:cubicBezTo>
                  <a:cubicBezTo>
                    <a:pt x="3" y="7"/>
                    <a:pt x="4" y="11"/>
                    <a:pt x="5" y="13"/>
                  </a:cubicBezTo>
                  <a:cubicBezTo>
                    <a:pt x="7" y="15"/>
                    <a:pt x="10" y="16"/>
                    <a:pt x="13" y="14"/>
                  </a:cubicBezTo>
                  <a:cubicBezTo>
                    <a:pt x="13" y="14"/>
                    <a:pt x="13" y="14"/>
                    <a:pt x="13" y="14"/>
                  </a:cubicBezTo>
                  <a:cubicBezTo>
                    <a:pt x="13" y="14"/>
                    <a:pt x="13" y="14"/>
                    <a:pt x="13" y="14"/>
                  </a:cubicBezTo>
                  <a:cubicBezTo>
                    <a:pt x="16" y="12"/>
                    <a:pt x="16" y="9"/>
                    <a:pt x="14" y="6"/>
                  </a:cubicBezTo>
                  <a:cubicBezTo>
                    <a:pt x="13" y="5"/>
                    <a:pt x="11" y="4"/>
                    <a:pt x="1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61" name="Freeform 408"/>
            <p:cNvSpPr>
              <a:spLocks noEditPoints="1"/>
            </p:cNvSpPr>
            <p:nvPr/>
          </p:nvSpPr>
          <p:spPr bwMode="auto">
            <a:xfrm>
              <a:off x="5060" y="3219"/>
              <a:ext cx="51" cy="46"/>
            </a:xfrm>
            <a:custGeom>
              <a:avLst/>
              <a:gdLst>
                <a:gd name="T0" fmla="*/ 7 w 20"/>
                <a:gd name="T1" fmla="*/ 18 h 18"/>
                <a:gd name="T2" fmla="*/ 7 w 20"/>
                <a:gd name="T3" fmla="*/ 16 h 18"/>
                <a:gd name="T4" fmla="*/ 5 w 20"/>
                <a:gd name="T5" fmla="*/ 15 h 18"/>
                <a:gd name="T6" fmla="*/ 3 w 20"/>
                <a:gd name="T7" fmla="*/ 15 h 18"/>
                <a:gd name="T8" fmla="*/ 1 w 20"/>
                <a:gd name="T9" fmla="*/ 12 h 18"/>
                <a:gd name="T10" fmla="*/ 3 w 20"/>
                <a:gd name="T11" fmla="*/ 15 h 18"/>
                <a:gd name="T12" fmla="*/ 5 w 20"/>
                <a:gd name="T13" fmla="*/ 14 h 18"/>
                <a:gd name="T14" fmla="*/ 7 w 20"/>
                <a:gd name="T15" fmla="*/ 16 h 18"/>
                <a:gd name="T16" fmla="*/ 7 w 20"/>
                <a:gd name="T17" fmla="*/ 17 h 18"/>
                <a:gd name="T18" fmla="*/ 10 w 20"/>
                <a:gd name="T19" fmla="*/ 17 h 18"/>
                <a:gd name="T20" fmla="*/ 11 w 20"/>
                <a:gd name="T21" fmla="*/ 16 h 18"/>
                <a:gd name="T22" fmla="*/ 14 w 20"/>
                <a:gd name="T23" fmla="*/ 16 h 18"/>
                <a:gd name="T24" fmla="*/ 17 w 20"/>
                <a:gd name="T25" fmla="*/ 15 h 18"/>
                <a:gd name="T26" fmla="*/ 17 w 20"/>
                <a:gd name="T27" fmla="*/ 13 h 18"/>
                <a:gd name="T28" fmla="*/ 18 w 20"/>
                <a:gd name="T29" fmla="*/ 14 h 18"/>
                <a:gd name="T30" fmla="*/ 17 w 20"/>
                <a:gd name="T31" fmla="*/ 15 h 18"/>
                <a:gd name="T32" fmla="*/ 15 w 20"/>
                <a:gd name="T33" fmla="*/ 17 h 18"/>
                <a:gd name="T34" fmla="*/ 13 w 20"/>
                <a:gd name="T35" fmla="*/ 16 h 18"/>
                <a:gd name="T36" fmla="*/ 11 w 20"/>
                <a:gd name="T37" fmla="*/ 17 h 18"/>
                <a:gd name="T38" fmla="*/ 10 w 20"/>
                <a:gd name="T39" fmla="*/ 18 h 18"/>
                <a:gd name="T40" fmla="*/ 17 w 20"/>
                <a:gd name="T41" fmla="*/ 13 h 18"/>
                <a:gd name="T42" fmla="*/ 17 w 20"/>
                <a:gd name="T43" fmla="*/ 12 h 18"/>
                <a:gd name="T44" fmla="*/ 20 w 20"/>
                <a:gd name="T45" fmla="*/ 10 h 18"/>
                <a:gd name="T46" fmla="*/ 20 w 20"/>
                <a:gd name="T47" fmla="*/ 10 h 18"/>
                <a:gd name="T48" fmla="*/ 19 w 20"/>
                <a:gd name="T49" fmla="*/ 12 h 18"/>
                <a:gd name="T50" fmla="*/ 17 w 20"/>
                <a:gd name="T51" fmla="*/ 13 h 18"/>
                <a:gd name="T52" fmla="*/ 2 w 20"/>
                <a:gd name="T53" fmla="*/ 11 h 18"/>
                <a:gd name="T54" fmla="*/ 2 w 20"/>
                <a:gd name="T55" fmla="*/ 9 h 18"/>
                <a:gd name="T56" fmla="*/ 0 w 20"/>
                <a:gd name="T57" fmla="*/ 8 h 18"/>
                <a:gd name="T58" fmla="*/ 1 w 20"/>
                <a:gd name="T59" fmla="*/ 4 h 18"/>
                <a:gd name="T60" fmla="*/ 1 w 20"/>
                <a:gd name="T61" fmla="*/ 8 h 18"/>
                <a:gd name="T62" fmla="*/ 2 w 20"/>
                <a:gd name="T63" fmla="*/ 9 h 18"/>
                <a:gd name="T64" fmla="*/ 2 w 20"/>
                <a:gd name="T65" fmla="*/ 11 h 18"/>
                <a:gd name="T66" fmla="*/ 16 w 20"/>
                <a:gd name="T67" fmla="*/ 9 h 18"/>
                <a:gd name="T68" fmla="*/ 13 w 20"/>
                <a:gd name="T69" fmla="*/ 3 h 18"/>
                <a:gd name="T70" fmla="*/ 5 w 20"/>
                <a:gd name="T71" fmla="*/ 6 h 18"/>
                <a:gd name="T72" fmla="*/ 5 w 20"/>
                <a:gd name="T73" fmla="*/ 5 h 18"/>
                <a:gd name="T74" fmla="*/ 13 w 20"/>
                <a:gd name="T75" fmla="*/ 3 h 18"/>
                <a:gd name="T76" fmla="*/ 16 w 20"/>
                <a:gd name="T77" fmla="*/ 9 h 18"/>
                <a:gd name="T78" fmla="*/ 4 w 20"/>
                <a:gd name="T79" fmla="*/ 2 h 18"/>
                <a:gd name="T80" fmla="*/ 3 w 20"/>
                <a:gd name="T81" fmla="*/ 1 h 18"/>
                <a:gd name="T82" fmla="*/ 4 w 20"/>
                <a:gd name="T83" fmla="*/ 0 h 18"/>
                <a:gd name="T84" fmla="*/ 4 w 20"/>
                <a:gd name="T85" fmla="*/ 0 h 18"/>
                <a:gd name="T86" fmla="*/ 4 w 20"/>
                <a:gd name="T87" fmla="*/ 1 h 18"/>
                <a:gd name="T88" fmla="*/ 4 w 20"/>
                <a:gd name="T89" fmla="*/ 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0" h="18">
                  <a:moveTo>
                    <a:pt x="10" y="18"/>
                  </a:moveTo>
                  <a:cubicBezTo>
                    <a:pt x="9" y="18"/>
                    <a:pt x="8" y="18"/>
                    <a:pt x="7" y="18"/>
                  </a:cubicBezTo>
                  <a:cubicBezTo>
                    <a:pt x="7" y="18"/>
                    <a:pt x="7" y="18"/>
                    <a:pt x="7" y="18"/>
                  </a:cubicBezTo>
                  <a:cubicBezTo>
                    <a:pt x="7" y="17"/>
                    <a:pt x="7" y="17"/>
                    <a:pt x="7" y="16"/>
                  </a:cubicBezTo>
                  <a:cubicBezTo>
                    <a:pt x="7" y="16"/>
                    <a:pt x="7" y="16"/>
                    <a:pt x="7" y="16"/>
                  </a:cubicBezTo>
                  <a:cubicBezTo>
                    <a:pt x="6" y="16"/>
                    <a:pt x="5" y="15"/>
                    <a:pt x="5" y="15"/>
                  </a:cubicBezTo>
                  <a:cubicBezTo>
                    <a:pt x="3" y="15"/>
                    <a:pt x="3" y="15"/>
                    <a:pt x="3" y="15"/>
                  </a:cubicBezTo>
                  <a:cubicBezTo>
                    <a:pt x="3" y="16"/>
                    <a:pt x="3" y="16"/>
                    <a:pt x="3" y="15"/>
                  </a:cubicBezTo>
                  <a:cubicBezTo>
                    <a:pt x="2" y="15"/>
                    <a:pt x="2" y="14"/>
                    <a:pt x="1" y="13"/>
                  </a:cubicBezTo>
                  <a:cubicBezTo>
                    <a:pt x="1" y="13"/>
                    <a:pt x="1" y="12"/>
                    <a:pt x="1" y="12"/>
                  </a:cubicBezTo>
                  <a:cubicBezTo>
                    <a:pt x="1" y="12"/>
                    <a:pt x="2" y="12"/>
                    <a:pt x="2" y="12"/>
                  </a:cubicBezTo>
                  <a:cubicBezTo>
                    <a:pt x="2" y="13"/>
                    <a:pt x="3" y="14"/>
                    <a:pt x="3" y="15"/>
                  </a:cubicBezTo>
                  <a:cubicBezTo>
                    <a:pt x="4" y="14"/>
                    <a:pt x="4" y="14"/>
                    <a:pt x="4" y="14"/>
                  </a:cubicBezTo>
                  <a:cubicBezTo>
                    <a:pt x="5" y="14"/>
                    <a:pt x="5" y="14"/>
                    <a:pt x="5" y="14"/>
                  </a:cubicBezTo>
                  <a:cubicBezTo>
                    <a:pt x="6" y="15"/>
                    <a:pt x="6" y="15"/>
                    <a:pt x="7" y="16"/>
                  </a:cubicBezTo>
                  <a:cubicBezTo>
                    <a:pt x="7" y="16"/>
                    <a:pt x="7" y="16"/>
                    <a:pt x="7" y="16"/>
                  </a:cubicBezTo>
                  <a:cubicBezTo>
                    <a:pt x="7" y="16"/>
                    <a:pt x="7" y="16"/>
                    <a:pt x="7" y="16"/>
                  </a:cubicBezTo>
                  <a:cubicBezTo>
                    <a:pt x="7" y="17"/>
                    <a:pt x="7" y="17"/>
                    <a:pt x="7" y="17"/>
                  </a:cubicBezTo>
                  <a:cubicBezTo>
                    <a:pt x="8" y="18"/>
                    <a:pt x="9" y="18"/>
                    <a:pt x="10" y="18"/>
                  </a:cubicBezTo>
                  <a:cubicBezTo>
                    <a:pt x="10" y="18"/>
                    <a:pt x="10" y="17"/>
                    <a:pt x="10" y="17"/>
                  </a:cubicBezTo>
                  <a:cubicBezTo>
                    <a:pt x="10" y="17"/>
                    <a:pt x="10" y="17"/>
                    <a:pt x="10" y="16"/>
                  </a:cubicBezTo>
                  <a:cubicBezTo>
                    <a:pt x="10" y="16"/>
                    <a:pt x="10" y="16"/>
                    <a:pt x="11" y="16"/>
                  </a:cubicBezTo>
                  <a:cubicBezTo>
                    <a:pt x="12" y="16"/>
                    <a:pt x="12" y="16"/>
                    <a:pt x="13" y="16"/>
                  </a:cubicBezTo>
                  <a:cubicBezTo>
                    <a:pt x="14" y="15"/>
                    <a:pt x="14" y="15"/>
                    <a:pt x="14" y="16"/>
                  </a:cubicBezTo>
                  <a:cubicBezTo>
                    <a:pt x="15" y="17"/>
                    <a:pt x="15" y="17"/>
                    <a:pt x="15" y="17"/>
                  </a:cubicBezTo>
                  <a:cubicBezTo>
                    <a:pt x="15" y="16"/>
                    <a:pt x="16" y="16"/>
                    <a:pt x="17" y="15"/>
                  </a:cubicBezTo>
                  <a:cubicBezTo>
                    <a:pt x="17" y="15"/>
                    <a:pt x="17" y="14"/>
                    <a:pt x="17" y="14"/>
                  </a:cubicBezTo>
                  <a:cubicBezTo>
                    <a:pt x="17" y="14"/>
                    <a:pt x="17" y="14"/>
                    <a:pt x="17" y="13"/>
                  </a:cubicBezTo>
                  <a:cubicBezTo>
                    <a:pt x="17" y="13"/>
                    <a:pt x="17" y="13"/>
                    <a:pt x="18" y="13"/>
                  </a:cubicBezTo>
                  <a:cubicBezTo>
                    <a:pt x="18" y="13"/>
                    <a:pt x="18" y="13"/>
                    <a:pt x="18" y="14"/>
                  </a:cubicBezTo>
                  <a:cubicBezTo>
                    <a:pt x="18" y="14"/>
                    <a:pt x="18" y="14"/>
                    <a:pt x="18" y="14"/>
                  </a:cubicBezTo>
                  <a:cubicBezTo>
                    <a:pt x="18" y="15"/>
                    <a:pt x="18" y="15"/>
                    <a:pt x="17" y="15"/>
                  </a:cubicBezTo>
                  <a:cubicBezTo>
                    <a:pt x="17" y="15"/>
                    <a:pt x="17" y="15"/>
                    <a:pt x="17" y="15"/>
                  </a:cubicBezTo>
                  <a:cubicBezTo>
                    <a:pt x="16" y="16"/>
                    <a:pt x="16" y="17"/>
                    <a:pt x="15" y="17"/>
                  </a:cubicBezTo>
                  <a:cubicBezTo>
                    <a:pt x="14" y="17"/>
                    <a:pt x="14" y="17"/>
                    <a:pt x="14" y="17"/>
                  </a:cubicBezTo>
                  <a:cubicBezTo>
                    <a:pt x="13" y="16"/>
                    <a:pt x="13" y="16"/>
                    <a:pt x="13" y="16"/>
                  </a:cubicBezTo>
                  <a:cubicBezTo>
                    <a:pt x="13" y="17"/>
                    <a:pt x="12" y="17"/>
                    <a:pt x="11" y="17"/>
                  </a:cubicBezTo>
                  <a:cubicBezTo>
                    <a:pt x="11" y="17"/>
                    <a:pt x="11" y="17"/>
                    <a:pt x="11" y="17"/>
                  </a:cubicBezTo>
                  <a:cubicBezTo>
                    <a:pt x="11" y="18"/>
                    <a:pt x="11" y="18"/>
                    <a:pt x="10" y="18"/>
                  </a:cubicBezTo>
                  <a:cubicBezTo>
                    <a:pt x="10" y="18"/>
                    <a:pt x="10" y="18"/>
                    <a:pt x="10" y="18"/>
                  </a:cubicBezTo>
                  <a:close/>
                  <a:moveTo>
                    <a:pt x="17" y="13"/>
                  </a:moveTo>
                  <a:cubicBezTo>
                    <a:pt x="17" y="13"/>
                    <a:pt x="17" y="13"/>
                    <a:pt x="17" y="13"/>
                  </a:cubicBezTo>
                  <a:cubicBezTo>
                    <a:pt x="17" y="13"/>
                    <a:pt x="17" y="13"/>
                    <a:pt x="17" y="12"/>
                  </a:cubicBezTo>
                  <a:cubicBezTo>
                    <a:pt x="17" y="12"/>
                    <a:pt x="17" y="12"/>
                    <a:pt x="17" y="12"/>
                  </a:cubicBezTo>
                  <a:cubicBezTo>
                    <a:pt x="18" y="11"/>
                    <a:pt x="18" y="11"/>
                    <a:pt x="19" y="11"/>
                  </a:cubicBezTo>
                  <a:cubicBezTo>
                    <a:pt x="19" y="11"/>
                    <a:pt x="19" y="10"/>
                    <a:pt x="20" y="10"/>
                  </a:cubicBezTo>
                  <a:cubicBezTo>
                    <a:pt x="20" y="10"/>
                    <a:pt x="20" y="9"/>
                    <a:pt x="20" y="9"/>
                  </a:cubicBezTo>
                  <a:cubicBezTo>
                    <a:pt x="20" y="10"/>
                    <a:pt x="20" y="10"/>
                    <a:pt x="20" y="10"/>
                  </a:cubicBezTo>
                  <a:cubicBezTo>
                    <a:pt x="20" y="11"/>
                    <a:pt x="20" y="11"/>
                    <a:pt x="20" y="12"/>
                  </a:cubicBezTo>
                  <a:cubicBezTo>
                    <a:pt x="20" y="12"/>
                    <a:pt x="19" y="12"/>
                    <a:pt x="19" y="12"/>
                  </a:cubicBezTo>
                  <a:cubicBezTo>
                    <a:pt x="18" y="12"/>
                    <a:pt x="18" y="12"/>
                    <a:pt x="18" y="12"/>
                  </a:cubicBezTo>
                  <a:cubicBezTo>
                    <a:pt x="18" y="12"/>
                    <a:pt x="18" y="13"/>
                    <a:pt x="17" y="13"/>
                  </a:cubicBezTo>
                  <a:cubicBezTo>
                    <a:pt x="17" y="13"/>
                    <a:pt x="17" y="13"/>
                    <a:pt x="17" y="13"/>
                  </a:cubicBezTo>
                  <a:close/>
                  <a:moveTo>
                    <a:pt x="2" y="11"/>
                  </a:moveTo>
                  <a:cubicBezTo>
                    <a:pt x="2" y="11"/>
                    <a:pt x="2" y="11"/>
                    <a:pt x="2" y="11"/>
                  </a:cubicBezTo>
                  <a:cubicBezTo>
                    <a:pt x="2" y="10"/>
                    <a:pt x="2" y="9"/>
                    <a:pt x="2" y="9"/>
                  </a:cubicBezTo>
                  <a:cubicBezTo>
                    <a:pt x="0" y="9"/>
                    <a:pt x="0" y="9"/>
                    <a:pt x="0" y="9"/>
                  </a:cubicBezTo>
                  <a:cubicBezTo>
                    <a:pt x="0" y="9"/>
                    <a:pt x="0" y="8"/>
                    <a:pt x="0" y="8"/>
                  </a:cubicBezTo>
                  <a:cubicBezTo>
                    <a:pt x="0" y="7"/>
                    <a:pt x="1" y="5"/>
                    <a:pt x="1" y="4"/>
                  </a:cubicBezTo>
                  <a:cubicBezTo>
                    <a:pt x="1" y="4"/>
                    <a:pt x="1" y="3"/>
                    <a:pt x="1" y="4"/>
                  </a:cubicBezTo>
                  <a:cubicBezTo>
                    <a:pt x="2" y="4"/>
                    <a:pt x="2" y="4"/>
                    <a:pt x="2" y="4"/>
                  </a:cubicBezTo>
                  <a:cubicBezTo>
                    <a:pt x="1" y="5"/>
                    <a:pt x="1" y="7"/>
                    <a:pt x="1" y="8"/>
                  </a:cubicBezTo>
                  <a:cubicBezTo>
                    <a:pt x="2" y="8"/>
                    <a:pt x="2" y="8"/>
                    <a:pt x="2" y="8"/>
                  </a:cubicBezTo>
                  <a:cubicBezTo>
                    <a:pt x="2" y="8"/>
                    <a:pt x="2" y="8"/>
                    <a:pt x="2" y="9"/>
                  </a:cubicBezTo>
                  <a:cubicBezTo>
                    <a:pt x="2" y="9"/>
                    <a:pt x="3" y="10"/>
                    <a:pt x="3" y="10"/>
                  </a:cubicBezTo>
                  <a:cubicBezTo>
                    <a:pt x="3" y="11"/>
                    <a:pt x="3" y="11"/>
                    <a:pt x="2" y="11"/>
                  </a:cubicBezTo>
                  <a:cubicBezTo>
                    <a:pt x="2" y="11"/>
                    <a:pt x="2" y="11"/>
                    <a:pt x="2" y="11"/>
                  </a:cubicBezTo>
                  <a:close/>
                  <a:moveTo>
                    <a:pt x="16" y="9"/>
                  </a:moveTo>
                  <a:cubicBezTo>
                    <a:pt x="16" y="9"/>
                    <a:pt x="16" y="9"/>
                    <a:pt x="16" y="9"/>
                  </a:cubicBezTo>
                  <a:cubicBezTo>
                    <a:pt x="16" y="7"/>
                    <a:pt x="15" y="5"/>
                    <a:pt x="13" y="3"/>
                  </a:cubicBezTo>
                  <a:cubicBezTo>
                    <a:pt x="12" y="3"/>
                    <a:pt x="9" y="2"/>
                    <a:pt x="7" y="4"/>
                  </a:cubicBezTo>
                  <a:cubicBezTo>
                    <a:pt x="6" y="4"/>
                    <a:pt x="6" y="5"/>
                    <a:pt x="5" y="6"/>
                  </a:cubicBezTo>
                  <a:cubicBezTo>
                    <a:pt x="5" y="6"/>
                    <a:pt x="5" y="6"/>
                    <a:pt x="5" y="6"/>
                  </a:cubicBezTo>
                  <a:cubicBezTo>
                    <a:pt x="5" y="6"/>
                    <a:pt x="5" y="5"/>
                    <a:pt x="5" y="5"/>
                  </a:cubicBezTo>
                  <a:cubicBezTo>
                    <a:pt x="5" y="5"/>
                    <a:pt x="6" y="4"/>
                    <a:pt x="7" y="3"/>
                  </a:cubicBezTo>
                  <a:cubicBezTo>
                    <a:pt x="9" y="2"/>
                    <a:pt x="11" y="2"/>
                    <a:pt x="13" y="3"/>
                  </a:cubicBezTo>
                  <a:cubicBezTo>
                    <a:pt x="15" y="4"/>
                    <a:pt x="17" y="7"/>
                    <a:pt x="16" y="9"/>
                  </a:cubicBezTo>
                  <a:cubicBezTo>
                    <a:pt x="16" y="9"/>
                    <a:pt x="16" y="9"/>
                    <a:pt x="16" y="9"/>
                  </a:cubicBezTo>
                  <a:close/>
                  <a:moveTo>
                    <a:pt x="4" y="3"/>
                  </a:moveTo>
                  <a:cubicBezTo>
                    <a:pt x="4" y="3"/>
                    <a:pt x="4" y="3"/>
                    <a:pt x="4" y="2"/>
                  </a:cubicBezTo>
                  <a:cubicBezTo>
                    <a:pt x="3" y="2"/>
                    <a:pt x="3" y="2"/>
                    <a:pt x="3" y="2"/>
                  </a:cubicBezTo>
                  <a:cubicBezTo>
                    <a:pt x="3" y="2"/>
                    <a:pt x="3" y="1"/>
                    <a:pt x="3" y="1"/>
                  </a:cubicBezTo>
                  <a:cubicBezTo>
                    <a:pt x="3" y="1"/>
                    <a:pt x="3" y="1"/>
                    <a:pt x="3" y="0"/>
                  </a:cubicBezTo>
                  <a:cubicBezTo>
                    <a:pt x="4" y="0"/>
                    <a:pt x="4" y="0"/>
                    <a:pt x="4" y="0"/>
                  </a:cubicBezTo>
                  <a:cubicBezTo>
                    <a:pt x="4" y="0"/>
                    <a:pt x="4" y="0"/>
                    <a:pt x="4" y="0"/>
                  </a:cubicBezTo>
                  <a:cubicBezTo>
                    <a:pt x="4" y="0"/>
                    <a:pt x="4" y="0"/>
                    <a:pt x="4" y="0"/>
                  </a:cubicBezTo>
                  <a:cubicBezTo>
                    <a:pt x="4" y="0"/>
                    <a:pt x="4" y="0"/>
                    <a:pt x="4" y="0"/>
                  </a:cubicBezTo>
                  <a:cubicBezTo>
                    <a:pt x="4" y="1"/>
                    <a:pt x="4" y="1"/>
                    <a:pt x="4" y="1"/>
                  </a:cubicBezTo>
                  <a:cubicBezTo>
                    <a:pt x="4" y="2"/>
                    <a:pt x="4" y="2"/>
                    <a:pt x="4" y="2"/>
                  </a:cubicBezTo>
                  <a:cubicBezTo>
                    <a:pt x="4" y="2"/>
                    <a:pt x="4" y="2"/>
                    <a:pt x="4" y="2"/>
                  </a:cubicBezTo>
                  <a:cubicBezTo>
                    <a:pt x="4" y="3"/>
                    <a:pt x="4" y="3"/>
                    <a:pt x="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62" name="Freeform 409"/>
            <p:cNvSpPr>
              <a:spLocks/>
            </p:cNvSpPr>
            <p:nvPr/>
          </p:nvSpPr>
          <p:spPr bwMode="auto">
            <a:xfrm>
              <a:off x="5063" y="3247"/>
              <a:ext cx="2" cy="5"/>
            </a:xfrm>
            <a:custGeom>
              <a:avLst/>
              <a:gdLst>
                <a:gd name="T0" fmla="*/ 0 w 1"/>
                <a:gd name="T1" fmla="*/ 2 h 2"/>
                <a:gd name="T2" fmla="*/ 0 w 1"/>
                <a:gd name="T3" fmla="*/ 2 h 2"/>
                <a:gd name="T4" fmla="*/ 0 w 1"/>
                <a:gd name="T5" fmla="*/ 2 h 2"/>
                <a:gd name="T6" fmla="*/ 1 w 1"/>
                <a:gd name="T7" fmla="*/ 0 h 2"/>
                <a:gd name="T8" fmla="*/ 1 w 1"/>
                <a:gd name="T9" fmla="*/ 0 h 2"/>
                <a:gd name="T10" fmla="*/ 1 w 1"/>
                <a:gd name="T11" fmla="*/ 0 h 2"/>
                <a:gd name="T12" fmla="*/ 1 w 1"/>
                <a:gd name="T13" fmla="*/ 2 h 2"/>
                <a:gd name="T14" fmla="*/ 0 w 1"/>
                <a:gd name="T15" fmla="*/ 2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 h="2">
                  <a:moveTo>
                    <a:pt x="0" y="2"/>
                  </a:moveTo>
                  <a:cubicBezTo>
                    <a:pt x="0" y="2"/>
                    <a:pt x="0" y="2"/>
                    <a:pt x="0" y="2"/>
                  </a:cubicBezTo>
                  <a:cubicBezTo>
                    <a:pt x="0" y="2"/>
                    <a:pt x="0" y="2"/>
                    <a:pt x="0" y="2"/>
                  </a:cubicBezTo>
                  <a:cubicBezTo>
                    <a:pt x="0" y="1"/>
                    <a:pt x="1" y="0"/>
                    <a:pt x="1" y="0"/>
                  </a:cubicBezTo>
                  <a:cubicBezTo>
                    <a:pt x="1" y="0"/>
                    <a:pt x="1" y="0"/>
                    <a:pt x="1" y="0"/>
                  </a:cubicBezTo>
                  <a:cubicBezTo>
                    <a:pt x="1" y="0"/>
                    <a:pt x="1" y="0"/>
                    <a:pt x="1" y="0"/>
                  </a:cubicBezTo>
                  <a:cubicBezTo>
                    <a:pt x="1" y="1"/>
                    <a:pt x="1" y="1"/>
                    <a:pt x="1" y="2"/>
                  </a:cubicBezTo>
                  <a:cubicBezTo>
                    <a:pt x="1" y="2"/>
                    <a:pt x="1" y="2"/>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63" name="Freeform 410"/>
            <p:cNvSpPr>
              <a:spLocks/>
            </p:cNvSpPr>
            <p:nvPr/>
          </p:nvSpPr>
          <p:spPr bwMode="auto">
            <a:xfrm>
              <a:off x="5063" y="3288"/>
              <a:ext cx="2" cy="2"/>
            </a:xfrm>
            <a:custGeom>
              <a:avLst/>
              <a:gdLst>
                <a:gd name="T0" fmla="*/ 0 w 1"/>
                <a:gd name="T1" fmla="*/ 1 h 1"/>
                <a:gd name="T2" fmla="*/ 0 w 1"/>
                <a:gd name="T3" fmla="*/ 1 h 1"/>
                <a:gd name="T4" fmla="*/ 0 w 1"/>
                <a:gd name="T5" fmla="*/ 1 h 1"/>
                <a:gd name="T6" fmla="*/ 1 w 1"/>
                <a:gd name="T7" fmla="*/ 0 h 1"/>
                <a:gd name="T8" fmla="*/ 1 w 1"/>
                <a:gd name="T9" fmla="*/ 0 h 1"/>
                <a:gd name="T10" fmla="*/ 1 w 1"/>
                <a:gd name="T11" fmla="*/ 0 h 1"/>
                <a:gd name="T12" fmla="*/ 0 w 1"/>
                <a:gd name="T13" fmla="*/ 1 h 1"/>
                <a:gd name="T14" fmla="*/ 0 w 1"/>
                <a:gd name="T15" fmla="*/ 1 h 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 h="1">
                  <a:moveTo>
                    <a:pt x="0" y="1"/>
                  </a:moveTo>
                  <a:cubicBezTo>
                    <a:pt x="0" y="1"/>
                    <a:pt x="0" y="1"/>
                    <a:pt x="0" y="1"/>
                  </a:cubicBezTo>
                  <a:cubicBezTo>
                    <a:pt x="0" y="1"/>
                    <a:pt x="0" y="1"/>
                    <a:pt x="0" y="1"/>
                  </a:cubicBezTo>
                  <a:cubicBezTo>
                    <a:pt x="1" y="0"/>
                    <a:pt x="1" y="0"/>
                    <a:pt x="1" y="0"/>
                  </a:cubicBezTo>
                  <a:cubicBezTo>
                    <a:pt x="1" y="0"/>
                    <a:pt x="1" y="0"/>
                    <a:pt x="1" y="0"/>
                  </a:cubicBezTo>
                  <a:cubicBezTo>
                    <a:pt x="1" y="0"/>
                    <a:pt x="1" y="0"/>
                    <a:pt x="1" y="0"/>
                  </a:cubicBezTo>
                  <a:cubicBezTo>
                    <a:pt x="0" y="1"/>
                    <a:pt x="0" y="1"/>
                    <a:pt x="0" y="1"/>
                  </a:cubicBezTo>
                  <a:cubicBezTo>
                    <a:pt x="0" y="1"/>
                    <a:pt x="0" y="1"/>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64" name="Freeform 411"/>
            <p:cNvSpPr>
              <a:spLocks/>
            </p:cNvSpPr>
            <p:nvPr/>
          </p:nvSpPr>
          <p:spPr bwMode="auto">
            <a:xfrm>
              <a:off x="5076" y="3308"/>
              <a:ext cx="2" cy="5"/>
            </a:xfrm>
            <a:custGeom>
              <a:avLst/>
              <a:gdLst>
                <a:gd name="T0" fmla="*/ 0 w 1"/>
                <a:gd name="T1" fmla="*/ 2 h 2"/>
                <a:gd name="T2" fmla="*/ 0 w 1"/>
                <a:gd name="T3" fmla="*/ 1 h 2"/>
                <a:gd name="T4" fmla="*/ 0 w 1"/>
                <a:gd name="T5" fmla="*/ 1 h 2"/>
                <a:gd name="T6" fmla="*/ 1 w 1"/>
                <a:gd name="T7" fmla="*/ 0 h 2"/>
                <a:gd name="T8" fmla="*/ 1 w 1"/>
                <a:gd name="T9" fmla="*/ 0 h 2"/>
                <a:gd name="T10" fmla="*/ 1 w 1"/>
                <a:gd name="T11" fmla="*/ 0 h 2"/>
                <a:gd name="T12" fmla="*/ 0 w 1"/>
                <a:gd name="T13" fmla="*/ 1 h 2"/>
                <a:gd name="T14" fmla="*/ 0 w 1"/>
                <a:gd name="T15" fmla="*/ 2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 h="2">
                  <a:moveTo>
                    <a:pt x="0" y="2"/>
                  </a:moveTo>
                  <a:cubicBezTo>
                    <a:pt x="0" y="2"/>
                    <a:pt x="0" y="2"/>
                    <a:pt x="0" y="1"/>
                  </a:cubicBezTo>
                  <a:cubicBezTo>
                    <a:pt x="0" y="1"/>
                    <a:pt x="0" y="1"/>
                    <a:pt x="0" y="1"/>
                  </a:cubicBezTo>
                  <a:cubicBezTo>
                    <a:pt x="0" y="1"/>
                    <a:pt x="1" y="0"/>
                    <a:pt x="1" y="0"/>
                  </a:cubicBezTo>
                  <a:cubicBezTo>
                    <a:pt x="1" y="0"/>
                    <a:pt x="1" y="0"/>
                    <a:pt x="1" y="0"/>
                  </a:cubicBezTo>
                  <a:cubicBezTo>
                    <a:pt x="1" y="0"/>
                    <a:pt x="1" y="0"/>
                    <a:pt x="1" y="0"/>
                  </a:cubicBezTo>
                  <a:cubicBezTo>
                    <a:pt x="1" y="1"/>
                    <a:pt x="1" y="1"/>
                    <a:pt x="0" y="1"/>
                  </a:cubicBezTo>
                  <a:cubicBezTo>
                    <a:pt x="0" y="2"/>
                    <a:pt x="0" y="2"/>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65" name="Freeform 412"/>
            <p:cNvSpPr>
              <a:spLocks/>
            </p:cNvSpPr>
            <p:nvPr/>
          </p:nvSpPr>
          <p:spPr bwMode="auto">
            <a:xfrm>
              <a:off x="5078" y="3308"/>
              <a:ext cx="3" cy="5"/>
            </a:xfrm>
            <a:custGeom>
              <a:avLst/>
              <a:gdLst>
                <a:gd name="T0" fmla="*/ 0 w 1"/>
                <a:gd name="T1" fmla="*/ 2 h 2"/>
                <a:gd name="T2" fmla="*/ 0 w 1"/>
                <a:gd name="T3" fmla="*/ 2 h 2"/>
                <a:gd name="T4" fmla="*/ 0 w 1"/>
                <a:gd name="T5" fmla="*/ 2 h 2"/>
                <a:gd name="T6" fmla="*/ 1 w 1"/>
                <a:gd name="T7" fmla="*/ 0 h 2"/>
                <a:gd name="T8" fmla="*/ 1 w 1"/>
                <a:gd name="T9" fmla="*/ 0 h 2"/>
                <a:gd name="T10" fmla="*/ 1 w 1"/>
                <a:gd name="T11" fmla="*/ 0 h 2"/>
                <a:gd name="T12" fmla="*/ 0 w 1"/>
                <a:gd name="T13" fmla="*/ 2 h 2"/>
                <a:gd name="T14" fmla="*/ 0 w 1"/>
                <a:gd name="T15" fmla="*/ 2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 h="2">
                  <a:moveTo>
                    <a:pt x="0" y="2"/>
                  </a:moveTo>
                  <a:cubicBezTo>
                    <a:pt x="0" y="2"/>
                    <a:pt x="0" y="2"/>
                    <a:pt x="0" y="2"/>
                  </a:cubicBezTo>
                  <a:cubicBezTo>
                    <a:pt x="0" y="2"/>
                    <a:pt x="0" y="2"/>
                    <a:pt x="0" y="2"/>
                  </a:cubicBezTo>
                  <a:cubicBezTo>
                    <a:pt x="0" y="1"/>
                    <a:pt x="0" y="1"/>
                    <a:pt x="1" y="0"/>
                  </a:cubicBezTo>
                  <a:cubicBezTo>
                    <a:pt x="1" y="0"/>
                    <a:pt x="1" y="0"/>
                    <a:pt x="1" y="0"/>
                  </a:cubicBezTo>
                  <a:cubicBezTo>
                    <a:pt x="1" y="0"/>
                    <a:pt x="1" y="0"/>
                    <a:pt x="1" y="0"/>
                  </a:cubicBezTo>
                  <a:cubicBezTo>
                    <a:pt x="1" y="1"/>
                    <a:pt x="0" y="1"/>
                    <a:pt x="0" y="2"/>
                  </a:cubicBezTo>
                  <a:cubicBezTo>
                    <a:pt x="0" y="2"/>
                    <a:pt x="0" y="2"/>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66" name="Freeform 413"/>
            <p:cNvSpPr>
              <a:spLocks/>
            </p:cNvSpPr>
            <p:nvPr/>
          </p:nvSpPr>
          <p:spPr bwMode="auto">
            <a:xfrm>
              <a:off x="5078" y="3308"/>
              <a:ext cx="3" cy="5"/>
            </a:xfrm>
            <a:custGeom>
              <a:avLst/>
              <a:gdLst>
                <a:gd name="T0" fmla="*/ 0 w 1"/>
                <a:gd name="T1" fmla="*/ 2 h 2"/>
                <a:gd name="T2" fmla="*/ 0 w 1"/>
                <a:gd name="T3" fmla="*/ 2 h 2"/>
                <a:gd name="T4" fmla="*/ 0 w 1"/>
                <a:gd name="T5" fmla="*/ 2 h 2"/>
                <a:gd name="T6" fmla="*/ 1 w 1"/>
                <a:gd name="T7" fmla="*/ 0 h 2"/>
                <a:gd name="T8" fmla="*/ 1 w 1"/>
                <a:gd name="T9" fmla="*/ 0 h 2"/>
                <a:gd name="T10" fmla="*/ 1 w 1"/>
                <a:gd name="T11" fmla="*/ 1 h 2"/>
                <a:gd name="T12" fmla="*/ 1 w 1"/>
                <a:gd name="T13" fmla="*/ 2 h 2"/>
                <a:gd name="T14" fmla="*/ 0 w 1"/>
                <a:gd name="T15" fmla="*/ 2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 h="2">
                  <a:moveTo>
                    <a:pt x="0" y="2"/>
                  </a:moveTo>
                  <a:cubicBezTo>
                    <a:pt x="0" y="2"/>
                    <a:pt x="0" y="2"/>
                    <a:pt x="0" y="2"/>
                  </a:cubicBezTo>
                  <a:cubicBezTo>
                    <a:pt x="0" y="2"/>
                    <a:pt x="0" y="2"/>
                    <a:pt x="0" y="2"/>
                  </a:cubicBezTo>
                  <a:cubicBezTo>
                    <a:pt x="1" y="1"/>
                    <a:pt x="1" y="1"/>
                    <a:pt x="1" y="0"/>
                  </a:cubicBezTo>
                  <a:cubicBezTo>
                    <a:pt x="1" y="0"/>
                    <a:pt x="1" y="0"/>
                    <a:pt x="1" y="0"/>
                  </a:cubicBezTo>
                  <a:cubicBezTo>
                    <a:pt x="1" y="0"/>
                    <a:pt x="1" y="0"/>
                    <a:pt x="1" y="1"/>
                  </a:cubicBezTo>
                  <a:cubicBezTo>
                    <a:pt x="1" y="1"/>
                    <a:pt x="1" y="1"/>
                    <a:pt x="1" y="2"/>
                  </a:cubicBezTo>
                  <a:cubicBezTo>
                    <a:pt x="1" y="2"/>
                    <a:pt x="0" y="2"/>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67" name="Freeform 414"/>
            <p:cNvSpPr>
              <a:spLocks/>
            </p:cNvSpPr>
            <p:nvPr/>
          </p:nvSpPr>
          <p:spPr bwMode="auto">
            <a:xfrm>
              <a:off x="5081" y="3310"/>
              <a:ext cx="2" cy="3"/>
            </a:xfrm>
            <a:custGeom>
              <a:avLst/>
              <a:gdLst>
                <a:gd name="T0" fmla="*/ 0 w 1"/>
                <a:gd name="T1" fmla="*/ 1 h 1"/>
                <a:gd name="T2" fmla="*/ 0 w 1"/>
                <a:gd name="T3" fmla="*/ 1 h 1"/>
                <a:gd name="T4" fmla="*/ 0 w 1"/>
                <a:gd name="T5" fmla="*/ 1 h 1"/>
                <a:gd name="T6" fmla="*/ 1 w 1"/>
                <a:gd name="T7" fmla="*/ 0 h 1"/>
                <a:gd name="T8" fmla="*/ 1 w 1"/>
                <a:gd name="T9" fmla="*/ 0 h 1"/>
                <a:gd name="T10" fmla="*/ 1 w 1"/>
                <a:gd name="T11" fmla="*/ 0 h 1"/>
                <a:gd name="T12" fmla="*/ 0 w 1"/>
                <a:gd name="T13" fmla="*/ 1 h 1"/>
                <a:gd name="T14" fmla="*/ 0 w 1"/>
                <a:gd name="T15" fmla="*/ 1 h 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 h="1">
                  <a:moveTo>
                    <a:pt x="0" y="1"/>
                  </a:moveTo>
                  <a:cubicBezTo>
                    <a:pt x="0" y="1"/>
                    <a:pt x="0" y="1"/>
                    <a:pt x="0" y="1"/>
                  </a:cubicBezTo>
                  <a:cubicBezTo>
                    <a:pt x="0" y="1"/>
                    <a:pt x="0" y="1"/>
                    <a:pt x="0" y="1"/>
                  </a:cubicBezTo>
                  <a:cubicBezTo>
                    <a:pt x="0" y="0"/>
                    <a:pt x="0" y="0"/>
                    <a:pt x="1" y="0"/>
                  </a:cubicBezTo>
                  <a:cubicBezTo>
                    <a:pt x="1" y="0"/>
                    <a:pt x="1" y="0"/>
                    <a:pt x="1" y="0"/>
                  </a:cubicBezTo>
                  <a:cubicBezTo>
                    <a:pt x="1" y="0"/>
                    <a:pt x="1" y="0"/>
                    <a:pt x="1" y="0"/>
                  </a:cubicBezTo>
                  <a:cubicBezTo>
                    <a:pt x="1" y="0"/>
                    <a:pt x="0" y="1"/>
                    <a:pt x="0" y="1"/>
                  </a:cubicBezTo>
                  <a:cubicBezTo>
                    <a:pt x="0" y="1"/>
                    <a:pt x="0" y="1"/>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68" name="Freeform 415"/>
            <p:cNvSpPr>
              <a:spLocks/>
            </p:cNvSpPr>
            <p:nvPr/>
          </p:nvSpPr>
          <p:spPr bwMode="auto">
            <a:xfrm>
              <a:off x="5068" y="3300"/>
              <a:ext cx="2" cy="5"/>
            </a:xfrm>
            <a:custGeom>
              <a:avLst/>
              <a:gdLst>
                <a:gd name="T0" fmla="*/ 0 w 1"/>
                <a:gd name="T1" fmla="*/ 2 h 2"/>
                <a:gd name="T2" fmla="*/ 0 w 1"/>
                <a:gd name="T3" fmla="*/ 2 h 2"/>
                <a:gd name="T4" fmla="*/ 0 w 1"/>
                <a:gd name="T5" fmla="*/ 1 h 2"/>
                <a:gd name="T6" fmla="*/ 0 w 1"/>
                <a:gd name="T7" fmla="*/ 1 h 2"/>
                <a:gd name="T8" fmla="*/ 1 w 1"/>
                <a:gd name="T9" fmla="*/ 0 h 2"/>
                <a:gd name="T10" fmla="*/ 1 w 1"/>
                <a:gd name="T11" fmla="*/ 1 h 2"/>
                <a:gd name="T12" fmla="*/ 1 w 1"/>
                <a:gd name="T13" fmla="*/ 1 h 2"/>
                <a:gd name="T14" fmla="*/ 0 w 1"/>
                <a:gd name="T15" fmla="*/ 2 h 2"/>
                <a:gd name="T16" fmla="*/ 0 w 1"/>
                <a:gd name="T17"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 h="2">
                  <a:moveTo>
                    <a:pt x="0" y="2"/>
                  </a:moveTo>
                  <a:cubicBezTo>
                    <a:pt x="0" y="2"/>
                    <a:pt x="0" y="2"/>
                    <a:pt x="0" y="2"/>
                  </a:cubicBezTo>
                  <a:cubicBezTo>
                    <a:pt x="0" y="2"/>
                    <a:pt x="0" y="1"/>
                    <a:pt x="0" y="1"/>
                  </a:cubicBezTo>
                  <a:cubicBezTo>
                    <a:pt x="0" y="1"/>
                    <a:pt x="0" y="1"/>
                    <a:pt x="0" y="1"/>
                  </a:cubicBezTo>
                  <a:cubicBezTo>
                    <a:pt x="0" y="0"/>
                    <a:pt x="0" y="0"/>
                    <a:pt x="1" y="0"/>
                  </a:cubicBezTo>
                  <a:cubicBezTo>
                    <a:pt x="1" y="0"/>
                    <a:pt x="1" y="1"/>
                    <a:pt x="1" y="1"/>
                  </a:cubicBezTo>
                  <a:cubicBezTo>
                    <a:pt x="1" y="1"/>
                    <a:pt x="1" y="1"/>
                    <a:pt x="1" y="1"/>
                  </a:cubicBezTo>
                  <a:cubicBezTo>
                    <a:pt x="0" y="2"/>
                    <a:pt x="0" y="2"/>
                    <a:pt x="0" y="2"/>
                  </a:cubicBezTo>
                  <a:cubicBezTo>
                    <a:pt x="0" y="2"/>
                    <a:pt x="0" y="2"/>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69" name="Freeform 416"/>
            <p:cNvSpPr>
              <a:spLocks/>
            </p:cNvSpPr>
            <p:nvPr/>
          </p:nvSpPr>
          <p:spPr bwMode="auto">
            <a:xfrm>
              <a:off x="5076" y="3308"/>
              <a:ext cx="2" cy="5"/>
            </a:xfrm>
            <a:custGeom>
              <a:avLst/>
              <a:gdLst>
                <a:gd name="T0" fmla="*/ 0 w 1"/>
                <a:gd name="T1" fmla="*/ 2 h 2"/>
                <a:gd name="T2" fmla="*/ 0 w 1"/>
                <a:gd name="T3" fmla="*/ 1 h 2"/>
                <a:gd name="T4" fmla="*/ 0 w 1"/>
                <a:gd name="T5" fmla="*/ 1 h 2"/>
                <a:gd name="T6" fmla="*/ 0 w 1"/>
                <a:gd name="T7" fmla="*/ 0 h 2"/>
                <a:gd name="T8" fmla="*/ 0 w 1"/>
                <a:gd name="T9" fmla="*/ 0 h 2"/>
                <a:gd name="T10" fmla="*/ 1 w 1"/>
                <a:gd name="T11" fmla="*/ 0 h 2"/>
                <a:gd name="T12" fmla="*/ 1 w 1"/>
                <a:gd name="T13" fmla="*/ 0 h 2"/>
                <a:gd name="T14" fmla="*/ 1 w 1"/>
                <a:gd name="T15" fmla="*/ 1 h 2"/>
                <a:gd name="T16" fmla="*/ 0 w 1"/>
                <a:gd name="T17" fmla="*/ 1 h 2"/>
                <a:gd name="T18" fmla="*/ 0 w 1"/>
                <a:gd name="T19"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 h="2">
                  <a:moveTo>
                    <a:pt x="0" y="2"/>
                  </a:moveTo>
                  <a:cubicBezTo>
                    <a:pt x="0" y="2"/>
                    <a:pt x="0" y="2"/>
                    <a:pt x="0" y="1"/>
                  </a:cubicBezTo>
                  <a:cubicBezTo>
                    <a:pt x="0" y="1"/>
                    <a:pt x="0" y="1"/>
                    <a:pt x="0" y="1"/>
                  </a:cubicBezTo>
                  <a:cubicBezTo>
                    <a:pt x="0" y="1"/>
                    <a:pt x="0" y="1"/>
                    <a:pt x="0" y="0"/>
                  </a:cubicBezTo>
                  <a:cubicBezTo>
                    <a:pt x="0" y="0"/>
                    <a:pt x="0" y="0"/>
                    <a:pt x="0" y="0"/>
                  </a:cubicBezTo>
                  <a:cubicBezTo>
                    <a:pt x="0" y="0"/>
                    <a:pt x="0" y="0"/>
                    <a:pt x="1" y="0"/>
                  </a:cubicBezTo>
                  <a:cubicBezTo>
                    <a:pt x="1" y="0"/>
                    <a:pt x="1" y="0"/>
                    <a:pt x="1" y="0"/>
                  </a:cubicBezTo>
                  <a:cubicBezTo>
                    <a:pt x="1" y="0"/>
                    <a:pt x="1" y="0"/>
                    <a:pt x="1" y="1"/>
                  </a:cubicBezTo>
                  <a:cubicBezTo>
                    <a:pt x="1" y="1"/>
                    <a:pt x="0" y="1"/>
                    <a:pt x="0" y="1"/>
                  </a:cubicBezTo>
                  <a:cubicBezTo>
                    <a:pt x="0" y="1"/>
                    <a:pt x="0" y="2"/>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70" name="Freeform 417"/>
            <p:cNvSpPr>
              <a:spLocks/>
            </p:cNvSpPr>
            <p:nvPr/>
          </p:nvSpPr>
          <p:spPr bwMode="auto">
            <a:xfrm>
              <a:off x="5101" y="3282"/>
              <a:ext cx="2" cy="3"/>
            </a:xfrm>
            <a:custGeom>
              <a:avLst/>
              <a:gdLst>
                <a:gd name="T0" fmla="*/ 0 w 1"/>
                <a:gd name="T1" fmla="*/ 1 h 1"/>
                <a:gd name="T2" fmla="*/ 0 w 1"/>
                <a:gd name="T3" fmla="*/ 1 h 1"/>
                <a:gd name="T4" fmla="*/ 0 w 1"/>
                <a:gd name="T5" fmla="*/ 1 h 1"/>
                <a:gd name="T6" fmla="*/ 1 w 1"/>
                <a:gd name="T7" fmla="*/ 1 h 1"/>
                <a:gd name="T8" fmla="*/ 1 w 1"/>
                <a:gd name="T9" fmla="*/ 1 h 1"/>
                <a:gd name="T10" fmla="*/ 1 w 1"/>
                <a:gd name="T11" fmla="*/ 1 h 1"/>
                <a:gd name="T12" fmla="*/ 1 w 1"/>
                <a:gd name="T13" fmla="*/ 1 h 1"/>
                <a:gd name="T14" fmla="*/ 1 w 1"/>
                <a:gd name="T15" fmla="*/ 1 h 1"/>
                <a:gd name="T16" fmla="*/ 0 w 1"/>
                <a:gd name="T17" fmla="*/ 1 h 1"/>
                <a:gd name="T18" fmla="*/ 0 w 1"/>
                <a:gd name="T19" fmla="*/ 1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 h="1">
                  <a:moveTo>
                    <a:pt x="0" y="1"/>
                  </a:moveTo>
                  <a:cubicBezTo>
                    <a:pt x="0" y="1"/>
                    <a:pt x="0" y="1"/>
                    <a:pt x="0" y="1"/>
                  </a:cubicBezTo>
                  <a:cubicBezTo>
                    <a:pt x="0" y="1"/>
                    <a:pt x="0" y="1"/>
                    <a:pt x="0" y="1"/>
                  </a:cubicBezTo>
                  <a:cubicBezTo>
                    <a:pt x="0" y="1"/>
                    <a:pt x="0" y="1"/>
                    <a:pt x="1" y="1"/>
                  </a:cubicBezTo>
                  <a:cubicBezTo>
                    <a:pt x="1" y="1"/>
                    <a:pt x="1" y="1"/>
                    <a:pt x="1" y="1"/>
                  </a:cubicBezTo>
                  <a:cubicBezTo>
                    <a:pt x="1" y="0"/>
                    <a:pt x="1" y="1"/>
                    <a:pt x="1" y="1"/>
                  </a:cubicBezTo>
                  <a:cubicBezTo>
                    <a:pt x="1" y="1"/>
                    <a:pt x="1" y="1"/>
                    <a:pt x="1" y="1"/>
                  </a:cubicBezTo>
                  <a:cubicBezTo>
                    <a:pt x="1" y="1"/>
                    <a:pt x="1" y="1"/>
                    <a:pt x="1" y="1"/>
                  </a:cubicBezTo>
                  <a:cubicBezTo>
                    <a:pt x="1" y="1"/>
                    <a:pt x="1" y="1"/>
                    <a:pt x="0" y="1"/>
                  </a:cubicBezTo>
                  <a:cubicBezTo>
                    <a:pt x="0" y="1"/>
                    <a:pt x="0" y="1"/>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71" name="Freeform 418"/>
            <p:cNvSpPr>
              <a:spLocks/>
            </p:cNvSpPr>
            <p:nvPr/>
          </p:nvSpPr>
          <p:spPr bwMode="auto">
            <a:xfrm>
              <a:off x="5091" y="3308"/>
              <a:ext cx="2" cy="5"/>
            </a:xfrm>
            <a:custGeom>
              <a:avLst/>
              <a:gdLst>
                <a:gd name="T0" fmla="*/ 0 w 1"/>
                <a:gd name="T1" fmla="*/ 2 h 2"/>
                <a:gd name="T2" fmla="*/ 0 w 1"/>
                <a:gd name="T3" fmla="*/ 2 h 2"/>
                <a:gd name="T4" fmla="*/ 0 w 1"/>
                <a:gd name="T5" fmla="*/ 1 h 2"/>
                <a:gd name="T6" fmla="*/ 0 w 1"/>
                <a:gd name="T7" fmla="*/ 0 h 2"/>
                <a:gd name="T8" fmla="*/ 1 w 1"/>
                <a:gd name="T9" fmla="*/ 0 h 2"/>
                <a:gd name="T10" fmla="*/ 1 w 1"/>
                <a:gd name="T11" fmla="*/ 0 h 2"/>
                <a:gd name="T12" fmla="*/ 0 w 1"/>
                <a:gd name="T13" fmla="*/ 1 h 2"/>
                <a:gd name="T14" fmla="*/ 0 w 1"/>
                <a:gd name="T15" fmla="*/ 2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 h="2">
                  <a:moveTo>
                    <a:pt x="0" y="2"/>
                  </a:moveTo>
                  <a:cubicBezTo>
                    <a:pt x="0" y="2"/>
                    <a:pt x="0" y="2"/>
                    <a:pt x="0" y="2"/>
                  </a:cubicBezTo>
                  <a:cubicBezTo>
                    <a:pt x="0" y="2"/>
                    <a:pt x="0" y="1"/>
                    <a:pt x="0" y="1"/>
                  </a:cubicBezTo>
                  <a:cubicBezTo>
                    <a:pt x="0" y="1"/>
                    <a:pt x="0" y="0"/>
                    <a:pt x="0" y="0"/>
                  </a:cubicBezTo>
                  <a:cubicBezTo>
                    <a:pt x="0" y="0"/>
                    <a:pt x="1" y="0"/>
                    <a:pt x="1" y="0"/>
                  </a:cubicBezTo>
                  <a:cubicBezTo>
                    <a:pt x="1" y="0"/>
                    <a:pt x="1" y="0"/>
                    <a:pt x="1" y="0"/>
                  </a:cubicBezTo>
                  <a:cubicBezTo>
                    <a:pt x="1" y="0"/>
                    <a:pt x="1" y="1"/>
                    <a:pt x="0" y="1"/>
                  </a:cubicBezTo>
                  <a:cubicBezTo>
                    <a:pt x="0" y="1"/>
                    <a:pt x="0" y="2"/>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72" name="Freeform 419"/>
            <p:cNvSpPr>
              <a:spLocks/>
            </p:cNvSpPr>
            <p:nvPr/>
          </p:nvSpPr>
          <p:spPr bwMode="auto">
            <a:xfrm>
              <a:off x="5088" y="3305"/>
              <a:ext cx="3" cy="5"/>
            </a:xfrm>
            <a:custGeom>
              <a:avLst/>
              <a:gdLst>
                <a:gd name="T0" fmla="*/ 0 w 1"/>
                <a:gd name="T1" fmla="*/ 2 h 2"/>
                <a:gd name="T2" fmla="*/ 0 w 1"/>
                <a:gd name="T3" fmla="*/ 2 h 2"/>
                <a:gd name="T4" fmla="*/ 0 w 1"/>
                <a:gd name="T5" fmla="*/ 1 h 2"/>
                <a:gd name="T6" fmla="*/ 1 w 1"/>
                <a:gd name="T7" fmla="*/ 0 h 2"/>
                <a:gd name="T8" fmla="*/ 1 w 1"/>
                <a:gd name="T9" fmla="*/ 0 h 2"/>
                <a:gd name="T10" fmla="*/ 1 w 1"/>
                <a:gd name="T11" fmla="*/ 0 h 2"/>
                <a:gd name="T12" fmla="*/ 1 w 1"/>
                <a:gd name="T13" fmla="*/ 1 h 2"/>
                <a:gd name="T14" fmla="*/ 0 w 1"/>
                <a:gd name="T15" fmla="*/ 2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 h="2">
                  <a:moveTo>
                    <a:pt x="0" y="2"/>
                  </a:moveTo>
                  <a:cubicBezTo>
                    <a:pt x="0" y="2"/>
                    <a:pt x="0" y="2"/>
                    <a:pt x="0" y="2"/>
                  </a:cubicBezTo>
                  <a:cubicBezTo>
                    <a:pt x="0" y="1"/>
                    <a:pt x="0" y="1"/>
                    <a:pt x="0" y="1"/>
                  </a:cubicBezTo>
                  <a:cubicBezTo>
                    <a:pt x="0" y="1"/>
                    <a:pt x="0" y="0"/>
                    <a:pt x="1" y="0"/>
                  </a:cubicBezTo>
                  <a:cubicBezTo>
                    <a:pt x="1" y="0"/>
                    <a:pt x="1" y="0"/>
                    <a:pt x="1" y="0"/>
                  </a:cubicBezTo>
                  <a:cubicBezTo>
                    <a:pt x="1" y="0"/>
                    <a:pt x="1" y="0"/>
                    <a:pt x="1" y="0"/>
                  </a:cubicBezTo>
                  <a:cubicBezTo>
                    <a:pt x="1" y="0"/>
                    <a:pt x="1" y="1"/>
                    <a:pt x="1" y="1"/>
                  </a:cubicBezTo>
                  <a:cubicBezTo>
                    <a:pt x="1" y="1"/>
                    <a:pt x="1" y="2"/>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73" name="Freeform 420"/>
            <p:cNvSpPr>
              <a:spLocks/>
            </p:cNvSpPr>
            <p:nvPr/>
          </p:nvSpPr>
          <p:spPr bwMode="auto">
            <a:xfrm>
              <a:off x="5070" y="3300"/>
              <a:ext cx="3" cy="5"/>
            </a:xfrm>
            <a:custGeom>
              <a:avLst/>
              <a:gdLst>
                <a:gd name="T0" fmla="*/ 0 w 1"/>
                <a:gd name="T1" fmla="*/ 2 h 2"/>
                <a:gd name="T2" fmla="*/ 0 w 1"/>
                <a:gd name="T3" fmla="*/ 2 h 2"/>
                <a:gd name="T4" fmla="*/ 0 w 1"/>
                <a:gd name="T5" fmla="*/ 1 h 2"/>
                <a:gd name="T6" fmla="*/ 0 w 1"/>
                <a:gd name="T7" fmla="*/ 0 h 2"/>
                <a:gd name="T8" fmla="*/ 1 w 1"/>
                <a:gd name="T9" fmla="*/ 0 h 2"/>
                <a:gd name="T10" fmla="*/ 1 w 1"/>
                <a:gd name="T11" fmla="*/ 0 h 2"/>
                <a:gd name="T12" fmla="*/ 1 w 1"/>
                <a:gd name="T13" fmla="*/ 2 h 2"/>
                <a:gd name="T14" fmla="*/ 0 w 1"/>
                <a:gd name="T15" fmla="*/ 2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 h="2">
                  <a:moveTo>
                    <a:pt x="0" y="2"/>
                  </a:moveTo>
                  <a:cubicBezTo>
                    <a:pt x="0" y="2"/>
                    <a:pt x="0" y="2"/>
                    <a:pt x="0" y="2"/>
                  </a:cubicBezTo>
                  <a:cubicBezTo>
                    <a:pt x="0" y="1"/>
                    <a:pt x="0" y="1"/>
                    <a:pt x="0" y="1"/>
                  </a:cubicBezTo>
                  <a:cubicBezTo>
                    <a:pt x="0" y="1"/>
                    <a:pt x="0" y="0"/>
                    <a:pt x="0" y="0"/>
                  </a:cubicBezTo>
                  <a:cubicBezTo>
                    <a:pt x="0" y="0"/>
                    <a:pt x="1" y="0"/>
                    <a:pt x="1" y="0"/>
                  </a:cubicBezTo>
                  <a:cubicBezTo>
                    <a:pt x="1" y="0"/>
                    <a:pt x="1" y="0"/>
                    <a:pt x="1" y="0"/>
                  </a:cubicBezTo>
                  <a:cubicBezTo>
                    <a:pt x="1" y="1"/>
                    <a:pt x="1" y="1"/>
                    <a:pt x="1" y="2"/>
                  </a:cubicBezTo>
                  <a:cubicBezTo>
                    <a:pt x="0" y="2"/>
                    <a:pt x="0" y="2"/>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74" name="Freeform 421"/>
            <p:cNvSpPr>
              <a:spLocks/>
            </p:cNvSpPr>
            <p:nvPr/>
          </p:nvSpPr>
          <p:spPr bwMode="auto">
            <a:xfrm>
              <a:off x="5065" y="3288"/>
              <a:ext cx="3" cy="5"/>
            </a:xfrm>
            <a:custGeom>
              <a:avLst/>
              <a:gdLst>
                <a:gd name="T0" fmla="*/ 0 w 1"/>
                <a:gd name="T1" fmla="*/ 2 h 2"/>
                <a:gd name="T2" fmla="*/ 0 w 1"/>
                <a:gd name="T3" fmla="*/ 2 h 2"/>
                <a:gd name="T4" fmla="*/ 0 w 1"/>
                <a:gd name="T5" fmla="*/ 2 h 2"/>
                <a:gd name="T6" fmla="*/ 1 w 1"/>
                <a:gd name="T7" fmla="*/ 0 h 2"/>
                <a:gd name="T8" fmla="*/ 1 w 1"/>
                <a:gd name="T9" fmla="*/ 0 h 2"/>
                <a:gd name="T10" fmla="*/ 1 w 1"/>
                <a:gd name="T11" fmla="*/ 0 h 2"/>
                <a:gd name="T12" fmla="*/ 1 w 1"/>
                <a:gd name="T13" fmla="*/ 2 h 2"/>
                <a:gd name="T14" fmla="*/ 0 w 1"/>
                <a:gd name="T15" fmla="*/ 2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 h="2">
                  <a:moveTo>
                    <a:pt x="0" y="2"/>
                  </a:moveTo>
                  <a:cubicBezTo>
                    <a:pt x="0" y="2"/>
                    <a:pt x="0" y="2"/>
                    <a:pt x="0" y="2"/>
                  </a:cubicBezTo>
                  <a:cubicBezTo>
                    <a:pt x="0" y="2"/>
                    <a:pt x="0" y="2"/>
                    <a:pt x="0" y="2"/>
                  </a:cubicBezTo>
                  <a:cubicBezTo>
                    <a:pt x="0" y="1"/>
                    <a:pt x="0" y="1"/>
                    <a:pt x="1" y="0"/>
                  </a:cubicBezTo>
                  <a:cubicBezTo>
                    <a:pt x="1" y="0"/>
                    <a:pt x="1" y="0"/>
                    <a:pt x="1" y="0"/>
                  </a:cubicBezTo>
                  <a:cubicBezTo>
                    <a:pt x="1" y="0"/>
                    <a:pt x="1" y="0"/>
                    <a:pt x="1" y="0"/>
                  </a:cubicBezTo>
                  <a:cubicBezTo>
                    <a:pt x="1" y="1"/>
                    <a:pt x="1" y="1"/>
                    <a:pt x="1" y="2"/>
                  </a:cubicBezTo>
                  <a:cubicBezTo>
                    <a:pt x="1" y="2"/>
                    <a:pt x="1" y="2"/>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75" name="Freeform 422"/>
            <p:cNvSpPr>
              <a:spLocks/>
            </p:cNvSpPr>
            <p:nvPr/>
          </p:nvSpPr>
          <p:spPr bwMode="auto">
            <a:xfrm>
              <a:off x="5065" y="3288"/>
              <a:ext cx="3" cy="2"/>
            </a:xfrm>
            <a:custGeom>
              <a:avLst/>
              <a:gdLst>
                <a:gd name="T0" fmla="*/ 0 w 1"/>
                <a:gd name="T1" fmla="*/ 1 h 1"/>
                <a:gd name="T2" fmla="*/ 0 w 1"/>
                <a:gd name="T3" fmla="*/ 1 h 1"/>
                <a:gd name="T4" fmla="*/ 0 w 1"/>
                <a:gd name="T5" fmla="*/ 1 h 1"/>
                <a:gd name="T6" fmla="*/ 1 w 1"/>
                <a:gd name="T7" fmla="*/ 0 h 1"/>
                <a:gd name="T8" fmla="*/ 1 w 1"/>
                <a:gd name="T9" fmla="*/ 0 h 1"/>
                <a:gd name="T10" fmla="*/ 1 w 1"/>
                <a:gd name="T11" fmla="*/ 0 h 1"/>
                <a:gd name="T12" fmla="*/ 0 w 1"/>
                <a:gd name="T13" fmla="*/ 1 h 1"/>
                <a:gd name="T14" fmla="*/ 0 w 1"/>
                <a:gd name="T15" fmla="*/ 1 h 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 h="1">
                  <a:moveTo>
                    <a:pt x="0" y="1"/>
                  </a:moveTo>
                  <a:cubicBezTo>
                    <a:pt x="0" y="1"/>
                    <a:pt x="0" y="1"/>
                    <a:pt x="0" y="1"/>
                  </a:cubicBezTo>
                  <a:cubicBezTo>
                    <a:pt x="0" y="1"/>
                    <a:pt x="0" y="1"/>
                    <a:pt x="0" y="1"/>
                  </a:cubicBezTo>
                  <a:cubicBezTo>
                    <a:pt x="0" y="1"/>
                    <a:pt x="0" y="0"/>
                    <a:pt x="1" y="0"/>
                  </a:cubicBezTo>
                  <a:cubicBezTo>
                    <a:pt x="1" y="0"/>
                    <a:pt x="1" y="0"/>
                    <a:pt x="1" y="0"/>
                  </a:cubicBezTo>
                  <a:cubicBezTo>
                    <a:pt x="1" y="0"/>
                    <a:pt x="1" y="0"/>
                    <a:pt x="1" y="0"/>
                  </a:cubicBezTo>
                  <a:cubicBezTo>
                    <a:pt x="0" y="1"/>
                    <a:pt x="0" y="1"/>
                    <a:pt x="0" y="1"/>
                  </a:cubicBezTo>
                  <a:cubicBezTo>
                    <a:pt x="0" y="1"/>
                    <a:pt x="0" y="1"/>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76" name="Freeform 423"/>
            <p:cNvSpPr>
              <a:spLocks/>
            </p:cNvSpPr>
            <p:nvPr/>
          </p:nvSpPr>
          <p:spPr bwMode="auto">
            <a:xfrm>
              <a:off x="5065" y="3288"/>
              <a:ext cx="3" cy="5"/>
            </a:xfrm>
            <a:custGeom>
              <a:avLst/>
              <a:gdLst>
                <a:gd name="T0" fmla="*/ 0 w 1"/>
                <a:gd name="T1" fmla="*/ 2 h 2"/>
                <a:gd name="T2" fmla="*/ 0 w 1"/>
                <a:gd name="T3" fmla="*/ 2 h 2"/>
                <a:gd name="T4" fmla="*/ 0 w 1"/>
                <a:gd name="T5" fmla="*/ 2 h 2"/>
                <a:gd name="T6" fmla="*/ 0 w 1"/>
                <a:gd name="T7" fmla="*/ 1 h 2"/>
                <a:gd name="T8" fmla="*/ 1 w 1"/>
                <a:gd name="T9" fmla="*/ 1 h 2"/>
                <a:gd name="T10" fmla="*/ 1 w 1"/>
                <a:gd name="T11" fmla="*/ 1 h 2"/>
                <a:gd name="T12" fmla="*/ 1 w 1"/>
                <a:gd name="T13" fmla="*/ 1 h 2"/>
                <a:gd name="T14" fmla="*/ 0 w 1"/>
                <a:gd name="T15" fmla="*/ 2 h 2"/>
                <a:gd name="T16" fmla="*/ 0 w 1"/>
                <a:gd name="T17" fmla="*/ 2 h 2"/>
                <a:gd name="T18" fmla="*/ 0 w 1"/>
                <a:gd name="T19"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 h="2">
                  <a:moveTo>
                    <a:pt x="0" y="2"/>
                  </a:moveTo>
                  <a:cubicBezTo>
                    <a:pt x="0" y="2"/>
                    <a:pt x="0" y="2"/>
                    <a:pt x="0" y="2"/>
                  </a:cubicBezTo>
                  <a:cubicBezTo>
                    <a:pt x="0" y="2"/>
                    <a:pt x="0" y="2"/>
                    <a:pt x="0" y="2"/>
                  </a:cubicBezTo>
                  <a:cubicBezTo>
                    <a:pt x="0" y="1"/>
                    <a:pt x="0" y="1"/>
                    <a:pt x="0" y="1"/>
                  </a:cubicBezTo>
                  <a:cubicBezTo>
                    <a:pt x="1" y="1"/>
                    <a:pt x="1" y="1"/>
                    <a:pt x="1" y="1"/>
                  </a:cubicBezTo>
                  <a:cubicBezTo>
                    <a:pt x="1" y="0"/>
                    <a:pt x="1" y="0"/>
                    <a:pt x="1" y="1"/>
                  </a:cubicBezTo>
                  <a:cubicBezTo>
                    <a:pt x="1" y="1"/>
                    <a:pt x="1" y="1"/>
                    <a:pt x="1" y="1"/>
                  </a:cubicBezTo>
                  <a:cubicBezTo>
                    <a:pt x="0" y="2"/>
                    <a:pt x="0" y="2"/>
                    <a:pt x="0" y="2"/>
                  </a:cubicBezTo>
                  <a:cubicBezTo>
                    <a:pt x="0" y="2"/>
                    <a:pt x="0" y="2"/>
                    <a:pt x="0" y="2"/>
                  </a:cubicBezTo>
                  <a:cubicBezTo>
                    <a:pt x="0" y="2"/>
                    <a:pt x="0" y="2"/>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77" name="Freeform 424"/>
            <p:cNvSpPr>
              <a:spLocks/>
            </p:cNvSpPr>
            <p:nvPr/>
          </p:nvSpPr>
          <p:spPr bwMode="auto">
            <a:xfrm>
              <a:off x="5065" y="3298"/>
              <a:ext cx="3" cy="2"/>
            </a:xfrm>
            <a:custGeom>
              <a:avLst/>
              <a:gdLst>
                <a:gd name="T0" fmla="*/ 0 w 1"/>
                <a:gd name="T1" fmla="*/ 1 h 1"/>
                <a:gd name="T2" fmla="*/ 0 w 1"/>
                <a:gd name="T3" fmla="*/ 1 h 1"/>
                <a:gd name="T4" fmla="*/ 0 w 1"/>
                <a:gd name="T5" fmla="*/ 1 h 1"/>
                <a:gd name="T6" fmla="*/ 1 w 1"/>
                <a:gd name="T7" fmla="*/ 0 h 1"/>
                <a:gd name="T8" fmla="*/ 1 w 1"/>
                <a:gd name="T9" fmla="*/ 0 h 1"/>
                <a:gd name="T10" fmla="*/ 1 w 1"/>
                <a:gd name="T11" fmla="*/ 1 h 1"/>
                <a:gd name="T12" fmla="*/ 0 w 1"/>
                <a:gd name="T13" fmla="*/ 1 h 1"/>
                <a:gd name="T14" fmla="*/ 0 w 1"/>
                <a:gd name="T15" fmla="*/ 1 h 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 h="1">
                  <a:moveTo>
                    <a:pt x="0" y="1"/>
                  </a:moveTo>
                  <a:cubicBezTo>
                    <a:pt x="0" y="1"/>
                    <a:pt x="0" y="1"/>
                    <a:pt x="0" y="1"/>
                  </a:cubicBezTo>
                  <a:cubicBezTo>
                    <a:pt x="0" y="1"/>
                    <a:pt x="0" y="1"/>
                    <a:pt x="0" y="1"/>
                  </a:cubicBezTo>
                  <a:cubicBezTo>
                    <a:pt x="1" y="0"/>
                    <a:pt x="1" y="0"/>
                    <a:pt x="1" y="0"/>
                  </a:cubicBezTo>
                  <a:cubicBezTo>
                    <a:pt x="1" y="0"/>
                    <a:pt x="1" y="0"/>
                    <a:pt x="1" y="0"/>
                  </a:cubicBezTo>
                  <a:cubicBezTo>
                    <a:pt x="1" y="1"/>
                    <a:pt x="1" y="1"/>
                    <a:pt x="1" y="1"/>
                  </a:cubicBezTo>
                  <a:cubicBezTo>
                    <a:pt x="0" y="1"/>
                    <a:pt x="0" y="1"/>
                    <a:pt x="0" y="1"/>
                  </a:cubicBezTo>
                  <a:cubicBezTo>
                    <a:pt x="0" y="1"/>
                    <a:pt x="0" y="1"/>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78" name="Freeform 425"/>
            <p:cNvSpPr>
              <a:spLocks/>
            </p:cNvSpPr>
            <p:nvPr/>
          </p:nvSpPr>
          <p:spPr bwMode="auto">
            <a:xfrm>
              <a:off x="5065" y="3300"/>
              <a:ext cx="3" cy="3"/>
            </a:xfrm>
            <a:custGeom>
              <a:avLst/>
              <a:gdLst>
                <a:gd name="T0" fmla="*/ 0 w 1"/>
                <a:gd name="T1" fmla="*/ 1 h 1"/>
                <a:gd name="T2" fmla="*/ 0 w 1"/>
                <a:gd name="T3" fmla="*/ 1 h 1"/>
                <a:gd name="T4" fmla="*/ 0 w 1"/>
                <a:gd name="T5" fmla="*/ 1 h 1"/>
                <a:gd name="T6" fmla="*/ 1 w 1"/>
                <a:gd name="T7" fmla="*/ 0 h 1"/>
                <a:gd name="T8" fmla="*/ 1 w 1"/>
                <a:gd name="T9" fmla="*/ 0 h 1"/>
                <a:gd name="T10" fmla="*/ 1 w 1"/>
                <a:gd name="T11" fmla="*/ 0 h 1"/>
                <a:gd name="T12" fmla="*/ 0 w 1"/>
                <a:gd name="T13" fmla="*/ 1 h 1"/>
                <a:gd name="T14" fmla="*/ 0 w 1"/>
                <a:gd name="T15" fmla="*/ 1 h 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 h="1">
                  <a:moveTo>
                    <a:pt x="0" y="1"/>
                  </a:moveTo>
                  <a:cubicBezTo>
                    <a:pt x="0" y="1"/>
                    <a:pt x="0" y="1"/>
                    <a:pt x="0" y="1"/>
                  </a:cubicBezTo>
                  <a:cubicBezTo>
                    <a:pt x="0" y="1"/>
                    <a:pt x="0" y="1"/>
                    <a:pt x="0" y="1"/>
                  </a:cubicBezTo>
                  <a:cubicBezTo>
                    <a:pt x="0" y="1"/>
                    <a:pt x="1" y="0"/>
                    <a:pt x="1" y="0"/>
                  </a:cubicBezTo>
                  <a:cubicBezTo>
                    <a:pt x="1" y="0"/>
                    <a:pt x="1" y="0"/>
                    <a:pt x="1" y="0"/>
                  </a:cubicBezTo>
                  <a:cubicBezTo>
                    <a:pt x="1" y="0"/>
                    <a:pt x="1" y="0"/>
                    <a:pt x="1" y="0"/>
                  </a:cubicBezTo>
                  <a:cubicBezTo>
                    <a:pt x="1" y="1"/>
                    <a:pt x="1" y="1"/>
                    <a:pt x="0" y="1"/>
                  </a:cubicBezTo>
                  <a:cubicBezTo>
                    <a:pt x="0" y="1"/>
                    <a:pt x="0" y="1"/>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79" name="Freeform 426"/>
            <p:cNvSpPr>
              <a:spLocks/>
            </p:cNvSpPr>
            <p:nvPr/>
          </p:nvSpPr>
          <p:spPr bwMode="auto">
            <a:xfrm>
              <a:off x="5070" y="3300"/>
              <a:ext cx="3" cy="3"/>
            </a:xfrm>
            <a:custGeom>
              <a:avLst/>
              <a:gdLst>
                <a:gd name="T0" fmla="*/ 0 w 1"/>
                <a:gd name="T1" fmla="*/ 1 h 1"/>
                <a:gd name="T2" fmla="*/ 0 w 1"/>
                <a:gd name="T3" fmla="*/ 1 h 1"/>
                <a:gd name="T4" fmla="*/ 0 w 1"/>
                <a:gd name="T5" fmla="*/ 1 h 1"/>
                <a:gd name="T6" fmla="*/ 1 w 1"/>
                <a:gd name="T7" fmla="*/ 0 h 1"/>
                <a:gd name="T8" fmla="*/ 1 w 1"/>
                <a:gd name="T9" fmla="*/ 0 h 1"/>
                <a:gd name="T10" fmla="*/ 1 w 1"/>
                <a:gd name="T11" fmla="*/ 1 h 1"/>
                <a:gd name="T12" fmla="*/ 1 w 1"/>
                <a:gd name="T13" fmla="*/ 1 h 1"/>
                <a:gd name="T14" fmla="*/ 0 w 1"/>
                <a:gd name="T15" fmla="*/ 1 h 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 h="1">
                  <a:moveTo>
                    <a:pt x="0" y="1"/>
                  </a:moveTo>
                  <a:cubicBezTo>
                    <a:pt x="0" y="1"/>
                    <a:pt x="0" y="1"/>
                    <a:pt x="0" y="1"/>
                  </a:cubicBezTo>
                  <a:cubicBezTo>
                    <a:pt x="0" y="1"/>
                    <a:pt x="0" y="1"/>
                    <a:pt x="0" y="1"/>
                  </a:cubicBezTo>
                  <a:cubicBezTo>
                    <a:pt x="1" y="1"/>
                    <a:pt x="1" y="1"/>
                    <a:pt x="1" y="0"/>
                  </a:cubicBezTo>
                  <a:cubicBezTo>
                    <a:pt x="1" y="0"/>
                    <a:pt x="1" y="0"/>
                    <a:pt x="1" y="0"/>
                  </a:cubicBezTo>
                  <a:cubicBezTo>
                    <a:pt x="1" y="1"/>
                    <a:pt x="1" y="1"/>
                    <a:pt x="1" y="1"/>
                  </a:cubicBezTo>
                  <a:cubicBezTo>
                    <a:pt x="1" y="1"/>
                    <a:pt x="1" y="1"/>
                    <a:pt x="1" y="1"/>
                  </a:cubicBezTo>
                  <a:cubicBezTo>
                    <a:pt x="1" y="1"/>
                    <a:pt x="1" y="1"/>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80" name="Freeform 427"/>
            <p:cNvSpPr>
              <a:spLocks/>
            </p:cNvSpPr>
            <p:nvPr/>
          </p:nvSpPr>
          <p:spPr bwMode="auto">
            <a:xfrm>
              <a:off x="5070" y="3303"/>
              <a:ext cx="6" cy="2"/>
            </a:xfrm>
            <a:custGeom>
              <a:avLst/>
              <a:gdLst>
                <a:gd name="T0" fmla="*/ 1 w 2"/>
                <a:gd name="T1" fmla="*/ 1 h 1"/>
                <a:gd name="T2" fmla="*/ 1 w 2"/>
                <a:gd name="T3" fmla="*/ 1 h 1"/>
                <a:gd name="T4" fmla="*/ 1 w 2"/>
                <a:gd name="T5" fmla="*/ 1 h 1"/>
                <a:gd name="T6" fmla="*/ 2 w 2"/>
                <a:gd name="T7" fmla="*/ 0 h 1"/>
                <a:gd name="T8" fmla="*/ 2 w 2"/>
                <a:gd name="T9" fmla="*/ 0 h 1"/>
                <a:gd name="T10" fmla="*/ 2 w 2"/>
                <a:gd name="T11" fmla="*/ 0 h 1"/>
                <a:gd name="T12" fmla="*/ 1 w 2"/>
                <a:gd name="T13" fmla="*/ 1 h 1"/>
                <a:gd name="T14" fmla="*/ 1 w 2"/>
                <a:gd name="T15" fmla="*/ 1 h 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1">
                  <a:moveTo>
                    <a:pt x="1" y="1"/>
                  </a:moveTo>
                  <a:cubicBezTo>
                    <a:pt x="1" y="1"/>
                    <a:pt x="1" y="1"/>
                    <a:pt x="1" y="1"/>
                  </a:cubicBezTo>
                  <a:cubicBezTo>
                    <a:pt x="0" y="1"/>
                    <a:pt x="0" y="1"/>
                    <a:pt x="1" y="1"/>
                  </a:cubicBezTo>
                  <a:cubicBezTo>
                    <a:pt x="1" y="0"/>
                    <a:pt x="1" y="0"/>
                    <a:pt x="2" y="0"/>
                  </a:cubicBezTo>
                  <a:cubicBezTo>
                    <a:pt x="2" y="0"/>
                    <a:pt x="2" y="0"/>
                    <a:pt x="2" y="0"/>
                  </a:cubicBezTo>
                  <a:cubicBezTo>
                    <a:pt x="2" y="0"/>
                    <a:pt x="2" y="0"/>
                    <a:pt x="2" y="0"/>
                  </a:cubicBezTo>
                  <a:cubicBezTo>
                    <a:pt x="1" y="0"/>
                    <a:pt x="1" y="1"/>
                    <a:pt x="1" y="1"/>
                  </a:cubicBezTo>
                  <a:cubicBezTo>
                    <a:pt x="1" y="1"/>
                    <a:pt x="1" y="1"/>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81" name="Freeform 428"/>
            <p:cNvSpPr>
              <a:spLocks/>
            </p:cNvSpPr>
            <p:nvPr/>
          </p:nvSpPr>
          <p:spPr bwMode="auto">
            <a:xfrm>
              <a:off x="5073" y="3303"/>
              <a:ext cx="3" cy="2"/>
            </a:xfrm>
            <a:custGeom>
              <a:avLst/>
              <a:gdLst>
                <a:gd name="T0" fmla="*/ 0 w 1"/>
                <a:gd name="T1" fmla="*/ 1 h 1"/>
                <a:gd name="T2" fmla="*/ 0 w 1"/>
                <a:gd name="T3" fmla="*/ 1 h 1"/>
                <a:gd name="T4" fmla="*/ 0 w 1"/>
                <a:gd name="T5" fmla="*/ 1 h 1"/>
                <a:gd name="T6" fmla="*/ 1 w 1"/>
                <a:gd name="T7" fmla="*/ 0 h 1"/>
                <a:gd name="T8" fmla="*/ 1 w 1"/>
                <a:gd name="T9" fmla="*/ 0 h 1"/>
                <a:gd name="T10" fmla="*/ 1 w 1"/>
                <a:gd name="T11" fmla="*/ 1 h 1"/>
                <a:gd name="T12" fmla="*/ 0 w 1"/>
                <a:gd name="T13" fmla="*/ 1 h 1"/>
                <a:gd name="T14" fmla="*/ 0 w 1"/>
                <a:gd name="T15" fmla="*/ 1 h 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 h="1">
                  <a:moveTo>
                    <a:pt x="0" y="1"/>
                  </a:moveTo>
                  <a:cubicBezTo>
                    <a:pt x="0" y="1"/>
                    <a:pt x="0" y="1"/>
                    <a:pt x="0" y="1"/>
                  </a:cubicBezTo>
                  <a:cubicBezTo>
                    <a:pt x="0" y="1"/>
                    <a:pt x="0" y="1"/>
                    <a:pt x="0" y="1"/>
                  </a:cubicBezTo>
                  <a:cubicBezTo>
                    <a:pt x="1" y="0"/>
                    <a:pt x="1" y="0"/>
                    <a:pt x="1" y="0"/>
                  </a:cubicBezTo>
                  <a:cubicBezTo>
                    <a:pt x="1" y="0"/>
                    <a:pt x="1" y="0"/>
                    <a:pt x="1" y="0"/>
                  </a:cubicBezTo>
                  <a:cubicBezTo>
                    <a:pt x="1" y="0"/>
                    <a:pt x="1" y="0"/>
                    <a:pt x="1" y="1"/>
                  </a:cubicBezTo>
                  <a:cubicBezTo>
                    <a:pt x="0" y="1"/>
                    <a:pt x="0" y="1"/>
                    <a:pt x="0" y="1"/>
                  </a:cubicBezTo>
                  <a:cubicBezTo>
                    <a:pt x="0" y="1"/>
                    <a:pt x="0" y="1"/>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82" name="Freeform 429"/>
            <p:cNvSpPr>
              <a:spLocks/>
            </p:cNvSpPr>
            <p:nvPr/>
          </p:nvSpPr>
          <p:spPr bwMode="auto">
            <a:xfrm>
              <a:off x="5083" y="3305"/>
              <a:ext cx="5" cy="5"/>
            </a:xfrm>
            <a:custGeom>
              <a:avLst/>
              <a:gdLst>
                <a:gd name="T0" fmla="*/ 1 w 2"/>
                <a:gd name="T1" fmla="*/ 2 h 2"/>
                <a:gd name="T2" fmla="*/ 0 w 2"/>
                <a:gd name="T3" fmla="*/ 2 h 2"/>
                <a:gd name="T4" fmla="*/ 0 w 2"/>
                <a:gd name="T5" fmla="*/ 1 h 2"/>
                <a:gd name="T6" fmla="*/ 1 w 2"/>
                <a:gd name="T7" fmla="*/ 0 h 2"/>
                <a:gd name="T8" fmla="*/ 2 w 2"/>
                <a:gd name="T9" fmla="*/ 0 h 2"/>
                <a:gd name="T10" fmla="*/ 2 w 2"/>
                <a:gd name="T11" fmla="*/ 0 h 2"/>
                <a:gd name="T12" fmla="*/ 1 w 2"/>
                <a:gd name="T13" fmla="*/ 2 h 2"/>
                <a:gd name="T14" fmla="*/ 1 w 2"/>
                <a:gd name="T15" fmla="*/ 2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2">
                  <a:moveTo>
                    <a:pt x="1" y="2"/>
                  </a:moveTo>
                  <a:cubicBezTo>
                    <a:pt x="0" y="2"/>
                    <a:pt x="0" y="2"/>
                    <a:pt x="0" y="2"/>
                  </a:cubicBezTo>
                  <a:cubicBezTo>
                    <a:pt x="0" y="2"/>
                    <a:pt x="0" y="1"/>
                    <a:pt x="0" y="1"/>
                  </a:cubicBezTo>
                  <a:cubicBezTo>
                    <a:pt x="1" y="1"/>
                    <a:pt x="1" y="1"/>
                    <a:pt x="1" y="0"/>
                  </a:cubicBezTo>
                  <a:cubicBezTo>
                    <a:pt x="2" y="0"/>
                    <a:pt x="2" y="0"/>
                    <a:pt x="2" y="0"/>
                  </a:cubicBezTo>
                  <a:cubicBezTo>
                    <a:pt x="2" y="0"/>
                    <a:pt x="2" y="0"/>
                    <a:pt x="2" y="0"/>
                  </a:cubicBezTo>
                  <a:cubicBezTo>
                    <a:pt x="1" y="1"/>
                    <a:pt x="1" y="1"/>
                    <a:pt x="1" y="2"/>
                  </a:cubicBezTo>
                  <a:cubicBezTo>
                    <a:pt x="1" y="2"/>
                    <a:pt x="1" y="2"/>
                    <a:pt x="1"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83" name="Freeform 430"/>
            <p:cNvSpPr>
              <a:spLocks/>
            </p:cNvSpPr>
            <p:nvPr/>
          </p:nvSpPr>
          <p:spPr bwMode="auto">
            <a:xfrm>
              <a:off x="5086" y="3305"/>
              <a:ext cx="2" cy="5"/>
            </a:xfrm>
            <a:custGeom>
              <a:avLst/>
              <a:gdLst>
                <a:gd name="T0" fmla="*/ 0 w 1"/>
                <a:gd name="T1" fmla="*/ 2 h 2"/>
                <a:gd name="T2" fmla="*/ 0 w 1"/>
                <a:gd name="T3" fmla="*/ 2 h 2"/>
                <a:gd name="T4" fmla="*/ 0 w 1"/>
                <a:gd name="T5" fmla="*/ 1 h 2"/>
                <a:gd name="T6" fmla="*/ 1 w 1"/>
                <a:gd name="T7" fmla="*/ 0 h 2"/>
                <a:gd name="T8" fmla="*/ 1 w 1"/>
                <a:gd name="T9" fmla="*/ 0 h 2"/>
                <a:gd name="T10" fmla="*/ 1 w 1"/>
                <a:gd name="T11" fmla="*/ 0 h 2"/>
                <a:gd name="T12" fmla="*/ 0 w 1"/>
                <a:gd name="T13" fmla="*/ 2 h 2"/>
                <a:gd name="T14" fmla="*/ 0 w 1"/>
                <a:gd name="T15" fmla="*/ 2 h 2"/>
                <a:gd name="T16" fmla="*/ 0 w 1"/>
                <a:gd name="T17"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 h="2">
                  <a:moveTo>
                    <a:pt x="0" y="2"/>
                  </a:moveTo>
                  <a:cubicBezTo>
                    <a:pt x="0" y="2"/>
                    <a:pt x="0" y="2"/>
                    <a:pt x="0" y="2"/>
                  </a:cubicBezTo>
                  <a:cubicBezTo>
                    <a:pt x="0" y="2"/>
                    <a:pt x="0" y="2"/>
                    <a:pt x="0" y="1"/>
                  </a:cubicBezTo>
                  <a:cubicBezTo>
                    <a:pt x="1" y="0"/>
                    <a:pt x="1" y="0"/>
                    <a:pt x="1" y="0"/>
                  </a:cubicBezTo>
                  <a:cubicBezTo>
                    <a:pt x="1" y="0"/>
                    <a:pt x="1" y="0"/>
                    <a:pt x="1" y="0"/>
                  </a:cubicBezTo>
                  <a:cubicBezTo>
                    <a:pt x="1" y="0"/>
                    <a:pt x="1" y="0"/>
                    <a:pt x="1" y="0"/>
                  </a:cubicBezTo>
                  <a:cubicBezTo>
                    <a:pt x="0" y="2"/>
                    <a:pt x="0" y="2"/>
                    <a:pt x="0" y="2"/>
                  </a:cubicBezTo>
                  <a:cubicBezTo>
                    <a:pt x="0" y="2"/>
                    <a:pt x="0" y="2"/>
                    <a:pt x="0" y="2"/>
                  </a:cubicBezTo>
                  <a:cubicBezTo>
                    <a:pt x="0" y="2"/>
                    <a:pt x="0" y="2"/>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84" name="Freeform 431"/>
            <p:cNvSpPr>
              <a:spLocks/>
            </p:cNvSpPr>
            <p:nvPr/>
          </p:nvSpPr>
          <p:spPr bwMode="auto">
            <a:xfrm>
              <a:off x="5076" y="3275"/>
              <a:ext cx="7" cy="7"/>
            </a:xfrm>
            <a:custGeom>
              <a:avLst/>
              <a:gdLst>
                <a:gd name="T0" fmla="*/ 0 w 3"/>
                <a:gd name="T1" fmla="*/ 3 h 3"/>
                <a:gd name="T2" fmla="*/ 0 w 3"/>
                <a:gd name="T3" fmla="*/ 3 h 3"/>
                <a:gd name="T4" fmla="*/ 0 w 3"/>
                <a:gd name="T5" fmla="*/ 3 h 3"/>
                <a:gd name="T6" fmla="*/ 2 w 3"/>
                <a:gd name="T7" fmla="*/ 1 h 3"/>
                <a:gd name="T8" fmla="*/ 3 w 3"/>
                <a:gd name="T9" fmla="*/ 1 h 3"/>
                <a:gd name="T10" fmla="*/ 3 w 3"/>
                <a:gd name="T11" fmla="*/ 1 h 3"/>
                <a:gd name="T12" fmla="*/ 0 w 3"/>
                <a:gd name="T13" fmla="*/ 3 h 3"/>
                <a:gd name="T14" fmla="*/ 0 w 3"/>
                <a:gd name="T15" fmla="*/ 3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3">
                  <a:moveTo>
                    <a:pt x="0" y="3"/>
                  </a:moveTo>
                  <a:cubicBezTo>
                    <a:pt x="0" y="3"/>
                    <a:pt x="0" y="3"/>
                    <a:pt x="0" y="3"/>
                  </a:cubicBezTo>
                  <a:cubicBezTo>
                    <a:pt x="0" y="3"/>
                    <a:pt x="0" y="3"/>
                    <a:pt x="0" y="3"/>
                  </a:cubicBezTo>
                  <a:cubicBezTo>
                    <a:pt x="1" y="2"/>
                    <a:pt x="1" y="1"/>
                    <a:pt x="2" y="1"/>
                  </a:cubicBezTo>
                  <a:cubicBezTo>
                    <a:pt x="2" y="0"/>
                    <a:pt x="2" y="0"/>
                    <a:pt x="3" y="1"/>
                  </a:cubicBezTo>
                  <a:cubicBezTo>
                    <a:pt x="3" y="1"/>
                    <a:pt x="3" y="1"/>
                    <a:pt x="3" y="1"/>
                  </a:cubicBezTo>
                  <a:cubicBezTo>
                    <a:pt x="2" y="1"/>
                    <a:pt x="1" y="2"/>
                    <a:pt x="0" y="3"/>
                  </a:cubicBezTo>
                  <a:cubicBezTo>
                    <a:pt x="0" y="3"/>
                    <a:pt x="0" y="3"/>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85" name="Freeform 432"/>
            <p:cNvSpPr>
              <a:spLocks/>
            </p:cNvSpPr>
            <p:nvPr/>
          </p:nvSpPr>
          <p:spPr bwMode="auto">
            <a:xfrm>
              <a:off x="5078" y="3275"/>
              <a:ext cx="8" cy="5"/>
            </a:xfrm>
            <a:custGeom>
              <a:avLst/>
              <a:gdLst>
                <a:gd name="T0" fmla="*/ 0 w 3"/>
                <a:gd name="T1" fmla="*/ 2 h 2"/>
                <a:gd name="T2" fmla="*/ 0 w 3"/>
                <a:gd name="T3" fmla="*/ 2 h 2"/>
                <a:gd name="T4" fmla="*/ 0 w 3"/>
                <a:gd name="T5" fmla="*/ 2 h 2"/>
                <a:gd name="T6" fmla="*/ 2 w 3"/>
                <a:gd name="T7" fmla="*/ 0 h 2"/>
                <a:gd name="T8" fmla="*/ 2 w 3"/>
                <a:gd name="T9" fmla="*/ 0 h 2"/>
                <a:gd name="T10" fmla="*/ 2 w 3"/>
                <a:gd name="T11" fmla="*/ 1 h 2"/>
                <a:gd name="T12" fmla="*/ 1 w 3"/>
                <a:gd name="T13" fmla="*/ 2 h 2"/>
                <a:gd name="T14" fmla="*/ 0 w 3"/>
                <a:gd name="T15" fmla="*/ 2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2">
                  <a:moveTo>
                    <a:pt x="0" y="2"/>
                  </a:moveTo>
                  <a:cubicBezTo>
                    <a:pt x="0" y="2"/>
                    <a:pt x="0" y="2"/>
                    <a:pt x="0" y="2"/>
                  </a:cubicBezTo>
                  <a:cubicBezTo>
                    <a:pt x="0" y="2"/>
                    <a:pt x="0" y="2"/>
                    <a:pt x="0" y="2"/>
                  </a:cubicBezTo>
                  <a:cubicBezTo>
                    <a:pt x="2" y="0"/>
                    <a:pt x="2" y="0"/>
                    <a:pt x="2" y="0"/>
                  </a:cubicBezTo>
                  <a:cubicBezTo>
                    <a:pt x="2" y="0"/>
                    <a:pt x="2" y="0"/>
                    <a:pt x="2" y="0"/>
                  </a:cubicBezTo>
                  <a:cubicBezTo>
                    <a:pt x="3" y="1"/>
                    <a:pt x="3" y="1"/>
                    <a:pt x="2" y="1"/>
                  </a:cubicBezTo>
                  <a:cubicBezTo>
                    <a:pt x="1" y="2"/>
                    <a:pt x="1" y="2"/>
                    <a:pt x="1" y="2"/>
                  </a:cubicBezTo>
                  <a:cubicBezTo>
                    <a:pt x="1" y="2"/>
                    <a:pt x="0" y="2"/>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86" name="Freeform 433"/>
            <p:cNvSpPr>
              <a:spLocks/>
            </p:cNvSpPr>
            <p:nvPr/>
          </p:nvSpPr>
          <p:spPr bwMode="auto">
            <a:xfrm>
              <a:off x="5083" y="3275"/>
              <a:ext cx="5" cy="5"/>
            </a:xfrm>
            <a:custGeom>
              <a:avLst/>
              <a:gdLst>
                <a:gd name="T0" fmla="*/ 0 w 2"/>
                <a:gd name="T1" fmla="*/ 2 h 2"/>
                <a:gd name="T2" fmla="*/ 0 w 2"/>
                <a:gd name="T3" fmla="*/ 2 h 2"/>
                <a:gd name="T4" fmla="*/ 0 w 2"/>
                <a:gd name="T5" fmla="*/ 2 h 2"/>
                <a:gd name="T6" fmla="*/ 2 w 2"/>
                <a:gd name="T7" fmla="*/ 0 h 2"/>
                <a:gd name="T8" fmla="*/ 2 w 2"/>
                <a:gd name="T9" fmla="*/ 0 h 2"/>
                <a:gd name="T10" fmla="*/ 2 w 2"/>
                <a:gd name="T11" fmla="*/ 1 h 2"/>
                <a:gd name="T12" fmla="*/ 0 w 2"/>
                <a:gd name="T13" fmla="*/ 2 h 2"/>
                <a:gd name="T14" fmla="*/ 0 w 2"/>
                <a:gd name="T15" fmla="*/ 2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2">
                  <a:moveTo>
                    <a:pt x="0" y="2"/>
                  </a:moveTo>
                  <a:cubicBezTo>
                    <a:pt x="0" y="2"/>
                    <a:pt x="0" y="2"/>
                    <a:pt x="0" y="2"/>
                  </a:cubicBezTo>
                  <a:cubicBezTo>
                    <a:pt x="0" y="2"/>
                    <a:pt x="0" y="2"/>
                    <a:pt x="0" y="2"/>
                  </a:cubicBezTo>
                  <a:cubicBezTo>
                    <a:pt x="0" y="1"/>
                    <a:pt x="1" y="1"/>
                    <a:pt x="2" y="0"/>
                  </a:cubicBezTo>
                  <a:cubicBezTo>
                    <a:pt x="2" y="0"/>
                    <a:pt x="2" y="0"/>
                    <a:pt x="2" y="0"/>
                  </a:cubicBezTo>
                  <a:cubicBezTo>
                    <a:pt x="2" y="1"/>
                    <a:pt x="2" y="1"/>
                    <a:pt x="2" y="1"/>
                  </a:cubicBezTo>
                  <a:cubicBezTo>
                    <a:pt x="1" y="1"/>
                    <a:pt x="1" y="2"/>
                    <a:pt x="0" y="2"/>
                  </a:cubicBezTo>
                  <a:cubicBezTo>
                    <a:pt x="0" y="2"/>
                    <a:pt x="0" y="2"/>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87" name="Freeform 434"/>
            <p:cNvSpPr>
              <a:spLocks/>
            </p:cNvSpPr>
            <p:nvPr/>
          </p:nvSpPr>
          <p:spPr bwMode="auto">
            <a:xfrm>
              <a:off x="5086" y="3277"/>
              <a:ext cx="5" cy="3"/>
            </a:xfrm>
            <a:custGeom>
              <a:avLst/>
              <a:gdLst>
                <a:gd name="T0" fmla="*/ 1 w 2"/>
                <a:gd name="T1" fmla="*/ 1 h 1"/>
                <a:gd name="T2" fmla="*/ 0 w 2"/>
                <a:gd name="T3" fmla="*/ 1 h 1"/>
                <a:gd name="T4" fmla="*/ 0 w 2"/>
                <a:gd name="T5" fmla="*/ 1 h 1"/>
                <a:gd name="T6" fmla="*/ 1 w 2"/>
                <a:gd name="T7" fmla="*/ 0 h 1"/>
                <a:gd name="T8" fmla="*/ 2 w 2"/>
                <a:gd name="T9" fmla="*/ 0 h 1"/>
                <a:gd name="T10" fmla="*/ 2 w 2"/>
                <a:gd name="T11" fmla="*/ 0 h 1"/>
                <a:gd name="T12" fmla="*/ 2 w 2"/>
                <a:gd name="T13" fmla="*/ 0 h 1"/>
                <a:gd name="T14" fmla="*/ 1 w 2"/>
                <a:gd name="T15" fmla="*/ 1 h 1"/>
                <a:gd name="T16" fmla="*/ 1 w 2"/>
                <a:gd name="T17" fmla="*/ 1 h 1"/>
                <a:gd name="T18" fmla="*/ 1 w 2"/>
                <a:gd name="T19" fmla="*/ 1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 h="1">
                  <a:moveTo>
                    <a:pt x="1" y="1"/>
                  </a:moveTo>
                  <a:cubicBezTo>
                    <a:pt x="1" y="1"/>
                    <a:pt x="1" y="1"/>
                    <a:pt x="0" y="1"/>
                  </a:cubicBezTo>
                  <a:cubicBezTo>
                    <a:pt x="0" y="1"/>
                    <a:pt x="0" y="1"/>
                    <a:pt x="0" y="1"/>
                  </a:cubicBezTo>
                  <a:cubicBezTo>
                    <a:pt x="1" y="1"/>
                    <a:pt x="1" y="0"/>
                    <a:pt x="1" y="0"/>
                  </a:cubicBezTo>
                  <a:cubicBezTo>
                    <a:pt x="2" y="0"/>
                    <a:pt x="2" y="0"/>
                    <a:pt x="2" y="0"/>
                  </a:cubicBezTo>
                  <a:cubicBezTo>
                    <a:pt x="2" y="0"/>
                    <a:pt x="2" y="0"/>
                    <a:pt x="2" y="0"/>
                  </a:cubicBezTo>
                  <a:cubicBezTo>
                    <a:pt x="2" y="0"/>
                    <a:pt x="2" y="0"/>
                    <a:pt x="2" y="0"/>
                  </a:cubicBezTo>
                  <a:cubicBezTo>
                    <a:pt x="1" y="1"/>
                    <a:pt x="1" y="1"/>
                    <a:pt x="1" y="1"/>
                  </a:cubicBezTo>
                  <a:cubicBezTo>
                    <a:pt x="1" y="1"/>
                    <a:pt x="1" y="1"/>
                    <a:pt x="1" y="1"/>
                  </a:cubicBezTo>
                  <a:cubicBezTo>
                    <a:pt x="1" y="1"/>
                    <a:pt x="1" y="1"/>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88" name="Freeform 435"/>
            <p:cNvSpPr>
              <a:spLocks/>
            </p:cNvSpPr>
            <p:nvPr/>
          </p:nvSpPr>
          <p:spPr bwMode="auto">
            <a:xfrm>
              <a:off x="5088" y="3280"/>
              <a:ext cx="5" cy="2"/>
            </a:xfrm>
            <a:custGeom>
              <a:avLst/>
              <a:gdLst>
                <a:gd name="T0" fmla="*/ 1 w 2"/>
                <a:gd name="T1" fmla="*/ 1 h 1"/>
                <a:gd name="T2" fmla="*/ 0 w 2"/>
                <a:gd name="T3" fmla="*/ 1 h 1"/>
                <a:gd name="T4" fmla="*/ 0 w 2"/>
                <a:gd name="T5" fmla="*/ 0 h 1"/>
                <a:gd name="T6" fmla="*/ 1 w 2"/>
                <a:gd name="T7" fmla="*/ 0 h 1"/>
                <a:gd name="T8" fmla="*/ 2 w 2"/>
                <a:gd name="T9" fmla="*/ 0 h 1"/>
                <a:gd name="T10" fmla="*/ 2 w 2"/>
                <a:gd name="T11" fmla="*/ 0 h 1"/>
                <a:gd name="T12" fmla="*/ 2 w 2"/>
                <a:gd name="T13" fmla="*/ 0 h 1"/>
                <a:gd name="T14" fmla="*/ 2 w 2"/>
                <a:gd name="T15" fmla="*/ 0 h 1"/>
                <a:gd name="T16" fmla="*/ 1 w 2"/>
                <a:gd name="T17" fmla="*/ 1 h 1"/>
                <a:gd name="T18" fmla="*/ 1 w 2"/>
                <a:gd name="T19" fmla="*/ 1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 h="1">
                  <a:moveTo>
                    <a:pt x="1" y="1"/>
                  </a:moveTo>
                  <a:cubicBezTo>
                    <a:pt x="0" y="1"/>
                    <a:pt x="0" y="1"/>
                    <a:pt x="0" y="1"/>
                  </a:cubicBezTo>
                  <a:cubicBezTo>
                    <a:pt x="0" y="1"/>
                    <a:pt x="0" y="0"/>
                    <a:pt x="0" y="0"/>
                  </a:cubicBezTo>
                  <a:cubicBezTo>
                    <a:pt x="1" y="0"/>
                    <a:pt x="1" y="0"/>
                    <a:pt x="1" y="0"/>
                  </a:cubicBezTo>
                  <a:cubicBezTo>
                    <a:pt x="2" y="0"/>
                    <a:pt x="2" y="0"/>
                    <a:pt x="2" y="0"/>
                  </a:cubicBezTo>
                  <a:cubicBezTo>
                    <a:pt x="2" y="0"/>
                    <a:pt x="2" y="0"/>
                    <a:pt x="2" y="0"/>
                  </a:cubicBezTo>
                  <a:cubicBezTo>
                    <a:pt x="2" y="0"/>
                    <a:pt x="2" y="0"/>
                    <a:pt x="2" y="0"/>
                  </a:cubicBezTo>
                  <a:cubicBezTo>
                    <a:pt x="2" y="0"/>
                    <a:pt x="2" y="0"/>
                    <a:pt x="2" y="0"/>
                  </a:cubicBezTo>
                  <a:cubicBezTo>
                    <a:pt x="1" y="1"/>
                    <a:pt x="1" y="1"/>
                    <a:pt x="1" y="1"/>
                  </a:cubicBezTo>
                  <a:cubicBezTo>
                    <a:pt x="1" y="1"/>
                    <a:pt x="1" y="1"/>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89" name="Freeform 436"/>
            <p:cNvSpPr>
              <a:spLocks/>
            </p:cNvSpPr>
            <p:nvPr/>
          </p:nvSpPr>
          <p:spPr bwMode="auto">
            <a:xfrm>
              <a:off x="5091" y="3282"/>
              <a:ext cx="5" cy="3"/>
            </a:xfrm>
            <a:custGeom>
              <a:avLst/>
              <a:gdLst>
                <a:gd name="T0" fmla="*/ 0 w 2"/>
                <a:gd name="T1" fmla="*/ 1 h 1"/>
                <a:gd name="T2" fmla="*/ 0 w 2"/>
                <a:gd name="T3" fmla="*/ 0 h 1"/>
                <a:gd name="T4" fmla="*/ 0 w 2"/>
                <a:gd name="T5" fmla="*/ 0 h 1"/>
                <a:gd name="T6" fmla="*/ 2 w 2"/>
                <a:gd name="T7" fmla="*/ 0 h 1"/>
                <a:gd name="T8" fmla="*/ 2 w 2"/>
                <a:gd name="T9" fmla="*/ 0 h 1"/>
                <a:gd name="T10" fmla="*/ 2 w 2"/>
                <a:gd name="T11" fmla="*/ 0 h 1"/>
                <a:gd name="T12" fmla="*/ 1 w 2"/>
                <a:gd name="T13" fmla="*/ 1 h 1"/>
                <a:gd name="T14" fmla="*/ 0 w 2"/>
                <a:gd name="T15" fmla="*/ 1 h 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1">
                  <a:moveTo>
                    <a:pt x="0" y="1"/>
                  </a:moveTo>
                  <a:cubicBezTo>
                    <a:pt x="0" y="1"/>
                    <a:pt x="0" y="1"/>
                    <a:pt x="0" y="0"/>
                  </a:cubicBezTo>
                  <a:cubicBezTo>
                    <a:pt x="0" y="0"/>
                    <a:pt x="0" y="0"/>
                    <a:pt x="0" y="0"/>
                  </a:cubicBezTo>
                  <a:cubicBezTo>
                    <a:pt x="1" y="0"/>
                    <a:pt x="1" y="0"/>
                    <a:pt x="2" y="0"/>
                  </a:cubicBezTo>
                  <a:cubicBezTo>
                    <a:pt x="2" y="0"/>
                    <a:pt x="2" y="0"/>
                    <a:pt x="2" y="0"/>
                  </a:cubicBezTo>
                  <a:cubicBezTo>
                    <a:pt x="2" y="0"/>
                    <a:pt x="2" y="0"/>
                    <a:pt x="2" y="0"/>
                  </a:cubicBezTo>
                  <a:cubicBezTo>
                    <a:pt x="1" y="0"/>
                    <a:pt x="1" y="0"/>
                    <a:pt x="1" y="1"/>
                  </a:cubicBezTo>
                  <a:cubicBezTo>
                    <a:pt x="1" y="1"/>
                    <a:pt x="1" y="1"/>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90" name="Freeform 437"/>
            <p:cNvSpPr>
              <a:spLocks/>
            </p:cNvSpPr>
            <p:nvPr/>
          </p:nvSpPr>
          <p:spPr bwMode="auto">
            <a:xfrm>
              <a:off x="5093" y="3285"/>
              <a:ext cx="3" cy="0"/>
            </a:xfrm>
            <a:custGeom>
              <a:avLst/>
              <a:gdLst>
                <a:gd name="T0" fmla="*/ 0 w 1"/>
                <a:gd name="T1" fmla="*/ 0 w 1"/>
                <a:gd name="T2" fmla="*/ 0 w 1"/>
                <a:gd name="T3" fmla="*/ 1 w 1"/>
                <a:gd name="T4" fmla="*/ 1 w 1"/>
                <a:gd name="T5" fmla="*/ 1 w 1"/>
                <a:gd name="T6" fmla="*/ 0 w 1"/>
                <a:gd name="T7" fmla="*/ 0 w 1"/>
              </a:gdLst>
              <a:ahLst/>
              <a:cxnLst>
                <a:cxn ang="0">
                  <a:pos x="T0" y="0"/>
                </a:cxn>
                <a:cxn ang="0">
                  <a:pos x="T1" y="0"/>
                </a:cxn>
                <a:cxn ang="0">
                  <a:pos x="T2" y="0"/>
                </a:cxn>
                <a:cxn ang="0">
                  <a:pos x="T3" y="0"/>
                </a:cxn>
                <a:cxn ang="0">
                  <a:pos x="T4" y="0"/>
                </a:cxn>
                <a:cxn ang="0">
                  <a:pos x="T5" y="0"/>
                </a:cxn>
                <a:cxn ang="0">
                  <a:pos x="T6" y="0"/>
                </a:cxn>
                <a:cxn ang="0">
                  <a:pos x="T7" y="0"/>
                </a:cxn>
              </a:cxnLst>
              <a:rect l="0" t="0" r="r" b="b"/>
              <a:pathLst>
                <a:path w="1">
                  <a:moveTo>
                    <a:pt x="0" y="0"/>
                  </a:moveTo>
                  <a:cubicBezTo>
                    <a:pt x="0" y="0"/>
                    <a:pt x="0" y="0"/>
                    <a:pt x="0" y="0"/>
                  </a:cubicBezTo>
                  <a:cubicBezTo>
                    <a:pt x="0" y="0"/>
                    <a:pt x="0" y="0"/>
                    <a:pt x="0" y="0"/>
                  </a:cubicBezTo>
                  <a:cubicBezTo>
                    <a:pt x="1" y="0"/>
                    <a:pt x="1" y="0"/>
                    <a:pt x="1" y="0"/>
                  </a:cubicBezTo>
                  <a:cubicBezTo>
                    <a:pt x="1" y="0"/>
                    <a:pt x="1" y="0"/>
                    <a:pt x="1" y="0"/>
                  </a:cubicBezTo>
                  <a:cubicBezTo>
                    <a:pt x="1" y="0"/>
                    <a:pt x="1" y="0"/>
                    <a:pt x="1" y="0"/>
                  </a:cubicBezTo>
                  <a:cubicBezTo>
                    <a:pt x="1" y="0"/>
                    <a:pt x="1"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91" name="Freeform 438"/>
            <p:cNvSpPr>
              <a:spLocks/>
            </p:cNvSpPr>
            <p:nvPr/>
          </p:nvSpPr>
          <p:spPr bwMode="auto">
            <a:xfrm>
              <a:off x="5093" y="3288"/>
              <a:ext cx="5" cy="0"/>
            </a:xfrm>
            <a:custGeom>
              <a:avLst/>
              <a:gdLst>
                <a:gd name="T0" fmla="*/ 1 w 2"/>
                <a:gd name="T1" fmla="*/ 0 w 2"/>
                <a:gd name="T2" fmla="*/ 1 w 2"/>
                <a:gd name="T3" fmla="*/ 1 w 2"/>
                <a:gd name="T4" fmla="*/ 2 w 2"/>
                <a:gd name="T5" fmla="*/ 2 w 2"/>
                <a:gd name="T6" fmla="*/ 1 w 2"/>
                <a:gd name="T7" fmla="*/ 1 w 2"/>
              </a:gdLst>
              <a:ahLst/>
              <a:cxnLst>
                <a:cxn ang="0">
                  <a:pos x="T0" y="0"/>
                </a:cxn>
                <a:cxn ang="0">
                  <a:pos x="T1" y="0"/>
                </a:cxn>
                <a:cxn ang="0">
                  <a:pos x="T2" y="0"/>
                </a:cxn>
                <a:cxn ang="0">
                  <a:pos x="T3" y="0"/>
                </a:cxn>
                <a:cxn ang="0">
                  <a:pos x="T4" y="0"/>
                </a:cxn>
                <a:cxn ang="0">
                  <a:pos x="T5" y="0"/>
                </a:cxn>
                <a:cxn ang="0">
                  <a:pos x="T6" y="0"/>
                </a:cxn>
                <a:cxn ang="0">
                  <a:pos x="T7" y="0"/>
                </a:cxn>
              </a:cxnLst>
              <a:rect l="0" t="0" r="r" b="b"/>
              <a:pathLst>
                <a:path w="2">
                  <a:moveTo>
                    <a:pt x="1" y="0"/>
                  </a:moveTo>
                  <a:cubicBezTo>
                    <a:pt x="1" y="0"/>
                    <a:pt x="1" y="0"/>
                    <a:pt x="0" y="0"/>
                  </a:cubicBezTo>
                  <a:cubicBezTo>
                    <a:pt x="0" y="0"/>
                    <a:pt x="0" y="0"/>
                    <a:pt x="1" y="0"/>
                  </a:cubicBezTo>
                  <a:cubicBezTo>
                    <a:pt x="1" y="0"/>
                    <a:pt x="1" y="0"/>
                    <a:pt x="1" y="0"/>
                  </a:cubicBezTo>
                  <a:cubicBezTo>
                    <a:pt x="1" y="0"/>
                    <a:pt x="2" y="0"/>
                    <a:pt x="2" y="0"/>
                  </a:cubicBezTo>
                  <a:cubicBezTo>
                    <a:pt x="2" y="0"/>
                    <a:pt x="2" y="0"/>
                    <a:pt x="2" y="0"/>
                  </a:cubicBezTo>
                  <a:cubicBezTo>
                    <a:pt x="1" y="0"/>
                    <a:pt x="1" y="0"/>
                    <a:pt x="1" y="0"/>
                  </a:cubicBezTo>
                  <a:cubicBezTo>
                    <a:pt x="1" y="0"/>
                    <a:pt x="1"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92" name="Freeform 439"/>
            <p:cNvSpPr>
              <a:spLocks/>
            </p:cNvSpPr>
            <p:nvPr/>
          </p:nvSpPr>
          <p:spPr bwMode="auto">
            <a:xfrm>
              <a:off x="5096" y="3288"/>
              <a:ext cx="2" cy="2"/>
            </a:xfrm>
            <a:custGeom>
              <a:avLst/>
              <a:gdLst>
                <a:gd name="T0" fmla="*/ 0 w 1"/>
                <a:gd name="T1" fmla="*/ 1 h 1"/>
                <a:gd name="T2" fmla="*/ 0 w 1"/>
                <a:gd name="T3" fmla="*/ 1 h 1"/>
                <a:gd name="T4" fmla="*/ 0 w 1"/>
                <a:gd name="T5" fmla="*/ 0 h 1"/>
                <a:gd name="T6" fmla="*/ 0 w 1"/>
                <a:gd name="T7" fmla="*/ 0 h 1"/>
                <a:gd name="T8" fmla="*/ 1 w 1"/>
                <a:gd name="T9" fmla="*/ 0 h 1"/>
                <a:gd name="T10" fmla="*/ 1 w 1"/>
                <a:gd name="T11" fmla="*/ 0 h 1"/>
                <a:gd name="T12" fmla="*/ 0 w 1"/>
                <a:gd name="T13" fmla="*/ 1 h 1"/>
                <a:gd name="T14" fmla="*/ 0 w 1"/>
                <a:gd name="T15" fmla="*/ 1 h 1"/>
                <a:gd name="T16" fmla="*/ 0 w 1"/>
                <a:gd name="T17" fmla="*/ 1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 h="1">
                  <a:moveTo>
                    <a:pt x="0" y="1"/>
                  </a:moveTo>
                  <a:cubicBezTo>
                    <a:pt x="0" y="1"/>
                    <a:pt x="0" y="1"/>
                    <a:pt x="0" y="1"/>
                  </a:cubicBezTo>
                  <a:cubicBezTo>
                    <a:pt x="0" y="1"/>
                    <a:pt x="0" y="0"/>
                    <a:pt x="0" y="0"/>
                  </a:cubicBezTo>
                  <a:cubicBezTo>
                    <a:pt x="0" y="0"/>
                    <a:pt x="0" y="0"/>
                    <a:pt x="0" y="0"/>
                  </a:cubicBezTo>
                  <a:cubicBezTo>
                    <a:pt x="1" y="0"/>
                    <a:pt x="1" y="0"/>
                    <a:pt x="1" y="0"/>
                  </a:cubicBezTo>
                  <a:cubicBezTo>
                    <a:pt x="1" y="0"/>
                    <a:pt x="1" y="0"/>
                    <a:pt x="1" y="0"/>
                  </a:cubicBezTo>
                  <a:cubicBezTo>
                    <a:pt x="0" y="1"/>
                    <a:pt x="0" y="1"/>
                    <a:pt x="0" y="1"/>
                  </a:cubicBezTo>
                  <a:cubicBezTo>
                    <a:pt x="0" y="1"/>
                    <a:pt x="0" y="1"/>
                    <a:pt x="0" y="1"/>
                  </a:cubicBezTo>
                  <a:cubicBezTo>
                    <a:pt x="0" y="1"/>
                    <a:pt x="0" y="1"/>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93" name="Freeform 440"/>
            <p:cNvSpPr>
              <a:spLocks/>
            </p:cNvSpPr>
            <p:nvPr/>
          </p:nvSpPr>
          <p:spPr bwMode="auto">
            <a:xfrm>
              <a:off x="5096" y="3290"/>
              <a:ext cx="2" cy="0"/>
            </a:xfrm>
            <a:custGeom>
              <a:avLst/>
              <a:gdLst>
                <a:gd name="T0" fmla="*/ 0 w 1"/>
                <a:gd name="T1" fmla="*/ 0 w 1"/>
                <a:gd name="T2" fmla="*/ 0 w 1"/>
                <a:gd name="T3" fmla="*/ 0 w 1"/>
                <a:gd name="T4" fmla="*/ 0 w 1"/>
                <a:gd name="T5" fmla="*/ 1 w 1"/>
                <a:gd name="T6" fmla="*/ 0 w 1"/>
                <a:gd name="T7" fmla="*/ 0 w 1"/>
                <a:gd name="T8" fmla="*/ 0 w 1"/>
                <a:gd name="T9" fmla="*/ 0 w 1"/>
              </a:gdLst>
              <a:ahLst/>
              <a:cxnLst>
                <a:cxn ang="0">
                  <a:pos x="T0" y="0"/>
                </a:cxn>
                <a:cxn ang="0">
                  <a:pos x="T1" y="0"/>
                </a:cxn>
                <a:cxn ang="0">
                  <a:pos x="T2" y="0"/>
                </a:cxn>
                <a:cxn ang="0">
                  <a:pos x="T3" y="0"/>
                </a:cxn>
                <a:cxn ang="0">
                  <a:pos x="T4" y="0"/>
                </a:cxn>
                <a:cxn ang="0">
                  <a:pos x="T5" y="0"/>
                </a:cxn>
                <a:cxn ang="0">
                  <a:pos x="T6" y="0"/>
                </a:cxn>
                <a:cxn ang="0">
                  <a:pos x="T7" y="0"/>
                </a:cxn>
                <a:cxn ang="0">
                  <a:pos x="T8" y="0"/>
                </a:cxn>
                <a:cxn ang="0">
                  <a:pos x="T9" y="0"/>
                </a:cxn>
              </a:cxnLst>
              <a:rect l="0" t="0" r="r" b="b"/>
              <a:pathLst>
                <a:path w="1">
                  <a:moveTo>
                    <a:pt x="0" y="0"/>
                  </a:moveTo>
                  <a:cubicBezTo>
                    <a:pt x="0" y="0"/>
                    <a:pt x="0" y="0"/>
                    <a:pt x="0" y="0"/>
                  </a:cubicBezTo>
                  <a:cubicBezTo>
                    <a:pt x="0" y="0"/>
                    <a:pt x="0" y="0"/>
                    <a:pt x="0" y="0"/>
                  </a:cubicBezTo>
                  <a:cubicBezTo>
                    <a:pt x="0" y="0"/>
                    <a:pt x="0" y="0"/>
                    <a:pt x="0" y="0"/>
                  </a:cubicBezTo>
                  <a:cubicBezTo>
                    <a:pt x="0" y="0"/>
                    <a:pt x="0" y="0"/>
                    <a:pt x="0" y="0"/>
                  </a:cubicBezTo>
                  <a:cubicBezTo>
                    <a:pt x="0" y="0"/>
                    <a:pt x="0" y="0"/>
                    <a:pt x="1" y="0"/>
                  </a:cubicBezTo>
                  <a:cubicBezTo>
                    <a:pt x="1" y="0"/>
                    <a:pt x="1" y="0"/>
                    <a:pt x="0" y="0"/>
                  </a:cubicBezTo>
                  <a:cubicBezTo>
                    <a:pt x="0" y="0"/>
                    <a:pt x="0" y="0"/>
                    <a:pt x="0" y="0"/>
                  </a:cubicBez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94" name="Freeform 441"/>
            <p:cNvSpPr>
              <a:spLocks/>
            </p:cNvSpPr>
            <p:nvPr/>
          </p:nvSpPr>
          <p:spPr bwMode="auto">
            <a:xfrm>
              <a:off x="5101" y="3295"/>
              <a:ext cx="2" cy="5"/>
            </a:xfrm>
            <a:custGeom>
              <a:avLst/>
              <a:gdLst>
                <a:gd name="T0" fmla="*/ 0 w 1"/>
                <a:gd name="T1" fmla="*/ 2 h 2"/>
                <a:gd name="T2" fmla="*/ 0 w 1"/>
                <a:gd name="T3" fmla="*/ 2 h 2"/>
                <a:gd name="T4" fmla="*/ 0 w 1"/>
                <a:gd name="T5" fmla="*/ 2 h 2"/>
                <a:gd name="T6" fmla="*/ 1 w 1"/>
                <a:gd name="T7" fmla="*/ 1 h 2"/>
                <a:gd name="T8" fmla="*/ 1 w 1"/>
                <a:gd name="T9" fmla="*/ 1 h 2"/>
                <a:gd name="T10" fmla="*/ 1 w 1"/>
                <a:gd name="T11" fmla="*/ 1 h 2"/>
                <a:gd name="T12" fmla="*/ 0 w 1"/>
                <a:gd name="T13" fmla="*/ 2 h 2"/>
                <a:gd name="T14" fmla="*/ 0 w 1"/>
                <a:gd name="T15" fmla="*/ 2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 h="2">
                  <a:moveTo>
                    <a:pt x="0" y="2"/>
                  </a:moveTo>
                  <a:cubicBezTo>
                    <a:pt x="0" y="2"/>
                    <a:pt x="0" y="2"/>
                    <a:pt x="0" y="2"/>
                  </a:cubicBezTo>
                  <a:cubicBezTo>
                    <a:pt x="0" y="2"/>
                    <a:pt x="0" y="2"/>
                    <a:pt x="0" y="2"/>
                  </a:cubicBezTo>
                  <a:cubicBezTo>
                    <a:pt x="0" y="1"/>
                    <a:pt x="0" y="1"/>
                    <a:pt x="1" y="1"/>
                  </a:cubicBezTo>
                  <a:cubicBezTo>
                    <a:pt x="1" y="1"/>
                    <a:pt x="1" y="0"/>
                    <a:pt x="1" y="1"/>
                  </a:cubicBezTo>
                  <a:cubicBezTo>
                    <a:pt x="1" y="1"/>
                    <a:pt x="1" y="1"/>
                    <a:pt x="1" y="1"/>
                  </a:cubicBezTo>
                  <a:cubicBezTo>
                    <a:pt x="1" y="1"/>
                    <a:pt x="0" y="1"/>
                    <a:pt x="0" y="2"/>
                  </a:cubicBezTo>
                  <a:cubicBezTo>
                    <a:pt x="0" y="2"/>
                    <a:pt x="0" y="2"/>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95" name="Freeform 442"/>
            <p:cNvSpPr>
              <a:spLocks/>
            </p:cNvSpPr>
            <p:nvPr/>
          </p:nvSpPr>
          <p:spPr bwMode="auto">
            <a:xfrm>
              <a:off x="5093" y="3305"/>
              <a:ext cx="3" cy="5"/>
            </a:xfrm>
            <a:custGeom>
              <a:avLst/>
              <a:gdLst>
                <a:gd name="T0" fmla="*/ 0 w 1"/>
                <a:gd name="T1" fmla="*/ 2 h 2"/>
                <a:gd name="T2" fmla="*/ 0 w 1"/>
                <a:gd name="T3" fmla="*/ 2 h 2"/>
                <a:gd name="T4" fmla="*/ 0 w 1"/>
                <a:gd name="T5" fmla="*/ 2 h 2"/>
                <a:gd name="T6" fmla="*/ 0 w 1"/>
                <a:gd name="T7" fmla="*/ 2 h 2"/>
                <a:gd name="T8" fmla="*/ 1 w 1"/>
                <a:gd name="T9" fmla="*/ 0 h 2"/>
                <a:gd name="T10" fmla="*/ 1 w 1"/>
                <a:gd name="T11" fmla="*/ 0 h 2"/>
                <a:gd name="T12" fmla="*/ 1 w 1"/>
                <a:gd name="T13" fmla="*/ 0 h 2"/>
                <a:gd name="T14" fmla="*/ 0 w 1"/>
                <a:gd name="T15" fmla="*/ 2 h 2"/>
                <a:gd name="T16" fmla="*/ 0 w 1"/>
                <a:gd name="T17"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 h="2">
                  <a:moveTo>
                    <a:pt x="0" y="2"/>
                  </a:moveTo>
                  <a:cubicBezTo>
                    <a:pt x="0" y="2"/>
                    <a:pt x="0" y="2"/>
                    <a:pt x="0" y="2"/>
                  </a:cubicBezTo>
                  <a:cubicBezTo>
                    <a:pt x="0" y="2"/>
                    <a:pt x="0" y="2"/>
                    <a:pt x="0" y="2"/>
                  </a:cubicBezTo>
                  <a:cubicBezTo>
                    <a:pt x="0" y="2"/>
                    <a:pt x="0" y="2"/>
                    <a:pt x="0" y="2"/>
                  </a:cubicBezTo>
                  <a:cubicBezTo>
                    <a:pt x="0" y="1"/>
                    <a:pt x="1" y="1"/>
                    <a:pt x="1" y="0"/>
                  </a:cubicBezTo>
                  <a:cubicBezTo>
                    <a:pt x="1" y="0"/>
                    <a:pt x="1" y="0"/>
                    <a:pt x="1" y="0"/>
                  </a:cubicBezTo>
                  <a:cubicBezTo>
                    <a:pt x="1" y="0"/>
                    <a:pt x="1" y="0"/>
                    <a:pt x="1" y="0"/>
                  </a:cubicBezTo>
                  <a:cubicBezTo>
                    <a:pt x="1" y="1"/>
                    <a:pt x="0" y="1"/>
                    <a:pt x="0" y="2"/>
                  </a:cubicBezTo>
                  <a:cubicBezTo>
                    <a:pt x="0" y="2"/>
                    <a:pt x="0" y="2"/>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96" name="Freeform 443"/>
            <p:cNvSpPr>
              <a:spLocks/>
            </p:cNvSpPr>
            <p:nvPr/>
          </p:nvSpPr>
          <p:spPr bwMode="auto">
            <a:xfrm>
              <a:off x="5065" y="3290"/>
              <a:ext cx="3" cy="5"/>
            </a:xfrm>
            <a:custGeom>
              <a:avLst/>
              <a:gdLst>
                <a:gd name="T0" fmla="*/ 0 w 1"/>
                <a:gd name="T1" fmla="*/ 2 h 2"/>
                <a:gd name="T2" fmla="*/ 0 w 1"/>
                <a:gd name="T3" fmla="*/ 2 h 2"/>
                <a:gd name="T4" fmla="*/ 0 w 1"/>
                <a:gd name="T5" fmla="*/ 1 h 2"/>
                <a:gd name="T6" fmla="*/ 1 w 1"/>
                <a:gd name="T7" fmla="*/ 0 h 2"/>
                <a:gd name="T8" fmla="*/ 1 w 1"/>
                <a:gd name="T9" fmla="*/ 0 h 2"/>
                <a:gd name="T10" fmla="*/ 1 w 1"/>
                <a:gd name="T11" fmla="*/ 0 h 2"/>
                <a:gd name="T12" fmla="*/ 1 w 1"/>
                <a:gd name="T13" fmla="*/ 1 h 2"/>
                <a:gd name="T14" fmla="*/ 1 w 1"/>
                <a:gd name="T15" fmla="*/ 2 h 2"/>
                <a:gd name="T16" fmla="*/ 1 w 1"/>
                <a:gd name="T17" fmla="*/ 2 h 2"/>
                <a:gd name="T18" fmla="*/ 0 w 1"/>
                <a:gd name="T19"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 h="2">
                  <a:moveTo>
                    <a:pt x="0" y="2"/>
                  </a:moveTo>
                  <a:cubicBezTo>
                    <a:pt x="0" y="2"/>
                    <a:pt x="0" y="2"/>
                    <a:pt x="0" y="2"/>
                  </a:cubicBezTo>
                  <a:cubicBezTo>
                    <a:pt x="0" y="2"/>
                    <a:pt x="0" y="1"/>
                    <a:pt x="0" y="1"/>
                  </a:cubicBezTo>
                  <a:cubicBezTo>
                    <a:pt x="1" y="0"/>
                    <a:pt x="1" y="0"/>
                    <a:pt x="1" y="0"/>
                  </a:cubicBezTo>
                  <a:cubicBezTo>
                    <a:pt x="1" y="0"/>
                    <a:pt x="1" y="0"/>
                    <a:pt x="1" y="0"/>
                  </a:cubicBezTo>
                  <a:cubicBezTo>
                    <a:pt x="1" y="0"/>
                    <a:pt x="1" y="0"/>
                    <a:pt x="1" y="0"/>
                  </a:cubicBezTo>
                  <a:cubicBezTo>
                    <a:pt x="1" y="0"/>
                    <a:pt x="1" y="1"/>
                    <a:pt x="1" y="1"/>
                  </a:cubicBezTo>
                  <a:cubicBezTo>
                    <a:pt x="1" y="1"/>
                    <a:pt x="1" y="2"/>
                    <a:pt x="1" y="2"/>
                  </a:cubicBezTo>
                  <a:cubicBezTo>
                    <a:pt x="1" y="2"/>
                    <a:pt x="1" y="2"/>
                    <a:pt x="1" y="2"/>
                  </a:cubicBezTo>
                  <a:cubicBezTo>
                    <a:pt x="1" y="2"/>
                    <a:pt x="0" y="2"/>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97" name="Freeform 444"/>
            <p:cNvSpPr>
              <a:spLocks/>
            </p:cNvSpPr>
            <p:nvPr/>
          </p:nvSpPr>
          <p:spPr bwMode="auto">
            <a:xfrm>
              <a:off x="5065" y="3293"/>
              <a:ext cx="3" cy="2"/>
            </a:xfrm>
            <a:custGeom>
              <a:avLst/>
              <a:gdLst>
                <a:gd name="T0" fmla="*/ 1 w 1"/>
                <a:gd name="T1" fmla="*/ 1 h 1"/>
                <a:gd name="T2" fmla="*/ 0 w 1"/>
                <a:gd name="T3" fmla="*/ 1 h 1"/>
                <a:gd name="T4" fmla="*/ 0 w 1"/>
                <a:gd name="T5" fmla="*/ 1 h 1"/>
                <a:gd name="T6" fmla="*/ 1 w 1"/>
                <a:gd name="T7" fmla="*/ 0 h 1"/>
                <a:gd name="T8" fmla="*/ 1 w 1"/>
                <a:gd name="T9" fmla="*/ 0 h 1"/>
                <a:gd name="T10" fmla="*/ 1 w 1"/>
                <a:gd name="T11" fmla="*/ 0 h 1"/>
                <a:gd name="T12" fmla="*/ 1 w 1"/>
                <a:gd name="T13" fmla="*/ 1 h 1"/>
                <a:gd name="T14" fmla="*/ 1 w 1"/>
                <a:gd name="T15" fmla="*/ 1 h 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 h="1">
                  <a:moveTo>
                    <a:pt x="1" y="1"/>
                  </a:moveTo>
                  <a:cubicBezTo>
                    <a:pt x="1" y="1"/>
                    <a:pt x="1" y="1"/>
                    <a:pt x="0" y="1"/>
                  </a:cubicBezTo>
                  <a:cubicBezTo>
                    <a:pt x="0" y="1"/>
                    <a:pt x="0" y="1"/>
                    <a:pt x="0" y="1"/>
                  </a:cubicBezTo>
                  <a:cubicBezTo>
                    <a:pt x="1" y="0"/>
                    <a:pt x="1" y="0"/>
                    <a:pt x="1" y="0"/>
                  </a:cubicBezTo>
                  <a:cubicBezTo>
                    <a:pt x="1" y="0"/>
                    <a:pt x="1" y="0"/>
                    <a:pt x="1" y="0"/>
                  </a:cubicBezTo>
                  <a:cubicBezTo>
                    <a:pt x="1" y="0"/>
                    <a:pt x="1" y="0"/>
                    <a:pt x="1" y="0"/>
                  </a:cubicBezTo>
                  <a:cubicBezTo>
                    <a:pt x="1" y="1"/>
                    <a:pt x="1" y="1"/>
                    <a:pt x="1" y="1"/>
                  </a:cubicBezTo>
                  <a:cubicBezTo>
                    <a:pt x="1" y="1"/>
                    <a:pt x="1" y="1"/>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98" name="Freeform 445"/>
            <p:cNvSpPr>
              <a:spLocks noEditPoints="1"/>
            </p:cNvSpPr>
            <p:nvPr/>
          </p:nvSpPr>
          <p:spPr bwMode="auto">
            <a:xfrm>
              <a:off x="5063" y="3267"/>
              <a:ext cx="43" cy="43"/>
            </a:xfrm>
            <a:custGeom>
              <a:avLst/>
              <a:gdLst>
                <a:gd name="T0" fmla="*/ 5 w 17"/>
                <a:gd name="T1" fmla="*/ 16 h 17"/>
                <a:gd name="T2" fmla="*/ 5 w 17"/>
                <a:gd name="T3" fmla="*/ 15 h 17"/>
                <a:gd name="T4" fmla="*/ 3 w 17"/>
                <a:gd name="T5" fmla="*/ 14 h 17"/>
                <a:gd name="T6" fmla="*/ 1 w 17"/>
                <a:gd name="T7" fmla="*/ 12 h 17"/>
                <a:gd name="T8" fmla="*/ 2 w 17"/>
                <a:gd name="T9" fmla="*/ 11 h 17"/>
                <a:gd name="T10" fmla="*/ 1 w 17"/>
                <a:gd name="T11" fmla="*/ 8 h 17"/>
                <a:gd name="T12" fmla="*/ 1 w 17"/>
                <a:gd name="T13" fmla="*/ 5 h 17"/>
                <a:gd name="T14" fmla="*/ 2 w 17"/>
                <a:gd name="T15" fmla="*/ 5 h 17"/>
                <a:gd name="T16" fmla="*/ 3 w 17"/>
                <a:gd name="T17" fmla="*/ 3 h 17"/>
                <a:gd name="T18" fmla="*/ 6 w 17"/>
                <a:gd name="T19" fmla="*/ 1 h 17"/>
                <a:gd name="T20" fmla="*/ 7 w 17"/>
                <a:gd name="T21" fmla="*/ 2 h 17"/>
                <a:gd name="T22" fmla="*/ 9 w 17"/>
                <a:gd name="T23" fmla="*/ 0 h 17"/>
                <a:gd name="T24" fmla="*/ 12 w 17"/>
                <a:gd name="T25" fmla="*/ 1 h 17"/>
                <a:gd name="T26" fmla="*/ 12 w 17"/>
                <a:gd name="T27" fmla="*/ 2 h 17"/>
                <a:gd name="T28" fmla="*/ 15 w 17"/>
                <a:gd name="T29" fmla="*/ 3 h 17"/>
                <a:gd name="T30" fmla="*/ 16 w 17"/>
                <a:gd name="T31" fmla="*/ 5 h 17"/>
                <a:gd name="T32" fmla="*/ 16 w 17"/>
                <a:gd name="T33" fmla="*/ 5 h 17"/>
                <a:gd name="T34" fmla="*/ 16 w 17"/>
                <a:gd name="T35" fmla="*/ 6 h 17"/>
                <a:gd name="T36" fmla="*/ 16 w 17"/>
                <a:gd name="T37" fmla="*/ 7 h 17"/>
                <a:gd name="T38" fmla="*/ 16 w 17"/>
                <a:gd name="T39" fmla="*/ 9 h 17"/>
                <a:gd name="T40" fmla="*/ 17 w 17"/>
                <a:gd name="T41" fmla="*/ 9 h 17"/>
                <a:gd name="T42" fmla="*/ 16 w 17"/>
                <a:gd name="T43" fmla="*/ 12 h 17"/>
                <a:gd name="T44" fmla="*/ 14 w 17"/>
                <a:gd name="T45" fmla="*/ 13 h 17"/>
                <a:gd name="T46" fmla="*/ 14 w 17"/>
                <a:gd name="T47" fmla="*/ 15 h 17"/>
                <a:gd name="T48" fmla="*/ 11 w 17"/>
                <a:gd name="T49" fmla="*/ 16 h 17"/>
                <a:gd name="T50" fmla="*/ 9 w 17"/>
                <a:gd name="T51" fmla="*/ 16 h 17"/>
                <a:gd name="T52" fmla="*/ 8 w 17"/>
                <a:gd name="T53" fmla="*/ 17 h 17"/>
                <a:gd name="T54" fmla="*/ 8 w 17"/>
                <a:gd name="T55" fmla="*/ 16 h 17"/>
                <a:gd name="T56" fmla="*/ 8 w 17"/>
                <a:gd name="T57" fmla="*/ 15 h 17"/>
                <a:gd name="T58" fmla="*/ 11 w 17"/>
                <a:gd name="T59" fmla="*/ 15 h 17"/>
                <a:gd name="T60" fmla="*/ 14 w 17"/>
                <a:gd name="T61" fmla="*/ 15 h 17"/>
                <a:gd name="T62" fmla="*/ 13 w 17"/>
                <a:gd name="T63" fmla="*/ 13 h 17"/>
                <a:gd name="T64" fmla="*/ 16 w 17"/>
                <a:gd name="T65" fmla="*/ 11 h 17"/>
                <a:gd name="T66" fmla="*/ 15 w 17"/>
                <a:gd name="T67" fmla="*/ 9 h 17"/>
                <a:gd name="T68" fmla="*/ 15 w 17"/>
                <a:gd name="T69" fmla="*/ 6 h 17"/>
                <a:gd name="T70" fmla="*/ 16 w 17"/>
                <a:gd name="T71" fmla="*/ 5 h 17"/>
                <a:gd name="T72" fmla="*/ 15 w 17"/>
                <a:gd name="T73" fmla="*/ 4 h 17"/>
                <a:gd name="T74" fmla="*/ 13 w 17"/>
                <a:gd name="T75" fmla="*/ 4 h 17"/>
                <a:gd name="T76" fmla="*/ 11 w 17"/>
                <a:gd name="T77" fmla="*/ 2 h 17"/>
                <a:gd name="T78" fmla="*/ 9 w 17"/>
                <a:gd name="T79" fmla="*/ 1 h 17"/>
                <a:gd name="T80" fmla="*/ 9 w 17"/>
                <a:gd name="T81" fmla="*/ 2 h 17"/>
                <a:gd name="T82" fmla="*/ 6 w 17"/>
                <a:gd name="T83" fmla="*/ 2 h 17"/>
                <a:gd name="T84" fmla="*/ 4 w 17"/>
                <a:gd name="T85" fmla="*/ 2 h 17"/>
                <a:gd name="T86" fmla="*/ 4 w 17"/>
                <a:gd name="T87" fmla="*/ 4 h 17"/>
                <a:gd name="T88" fmla="*/ 2 w 17"/>
                <a:gd name="T89" fmla="*/ 6 h 17"/>
                <a:gd name="T90" fmla="*/ 1 w 17"/>
                <a:gd name="T91" fmla="*/ 8 h 17"/>
                <a:gd name="T92" fmla="*/ 2 w 17"/>
                <a:gd name="T93" fmla="*/ 8 h 17"/>
                <a:gd name="T94" fmla="*/ 2 w 17"/>
                <a:gd name="T95" fmla="*/ 11 h 17"/>
                <a:gd name="T96" fmla="*/ 3 w 17"/>
                <a:gd name="T97" fmla="*/ 13 h 17"/>
                <a:gd name="T98" fmla="*/ 4 w 17"/>
                <a:gd name="T99" fmla="*/ 13 h 17"/>
                <a:gd name="T100" fmla="*/ 6 w 17"/>
                <a:gd name="T101" fmla="*/ 15 h 17"/>
                <a:gd name="T102" fmla="*/ 15 w 17"/>
                <a:gd name="T103" fmla="*/ 6 h 17"/>
                <a:gd name="T104" fmla="*/ 16 w 17"/>
                <a:gd name="T105" fmla="*/ 6 h 17"/>
                <a:gd name="T106" fmla="*/ 9 w 17"/>
                <a:gd name="T107" fmla="*/ 14 h 17"/>
                <a:gd name="T108" fmla="*/ 6 w 17"/>
                <a:gd name="T109" fmla="*/ 4 h 17"/>
                <a:gd name="T110" fmla="*/ 12 w 17"/>
                <a:gd name="T111" fmla="*/ 13 h 17"/>
                <a:gd name="T112" fmla="*/ 11 w 17"/>
                <a:gd name="T113" fmla="*/ 13 h 17"/>
                <a:gd name="T114" fmla="*/ 11 w 17"/>
                <a:gd name="T115" fmla="*/ 13 h 17"/>
                <a:gd name="T116" fmla="*/ 9 w 17"/>
                <a:gd name="T117" fmla="*/ 4 h 17"/>
                <a:gd name="T118" fmla="*/ 5 w 17"/>
                <a:gd name="T119" fmla="*/ 11 h 17"/>
                <a:gd name="T120" fmla="*/ 11 w 17"/>
                <a:gd name="T121" fmla="*/ 12 h 17"/>
                <a:gd name="T122" fmla="*/ 12 w 17"/>
                <a:gd name="T123" fmla="*/ 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 h="17">
                  <a:moveTo>
                    <a:pt x="8" y="17"/>
                  </a:moveTo>
                  <a:cubicBezTo>
                    <a:pt x="7" y="17"/>
                    <a:pt x="6" y="17"/>
                    <a:pt x="5" y="16"/>
                  </a:cubicBezTo>
                  <a:cubicBezTo>
                    <a:pt x="5" y="16"/>
                    <a:pt x="5" y="16"/>
                    <a:pt x="5" y="16"/>
                  </a:cubicBezTo>
                  <a:cubicBezTo>
                    <a:pt x="5" y="15"/>
                    <a:pt x="5" y="15"/>
                    <a:pt x="5" y="15"/>
                  </a:cubicBezTo>
                  <a:cubicBezTo>
                    <a:pt x="5" y="14"/>
                    <a:pt x="4" y="14"/>
                    <a:pt x="4" y="13"/>
                  </a:cubicBezTo>
                  <a:cubicBezTo>
                    <a:pt x="3" y="14"/>
                    <a:pt x="3" y="14"/>
                    <a:pt x="3" y="14"/>
                  </a:cubicBezTo>
                  <a:cubicBezTo>
                    <a:pt x="3" y="14"/>
                    <a:pt x="2" y="14"/>
                    <a:pt x="2" y="14"/>
                  </a:cubicBezTo>
                  <a:cubicBezTo>
                    <a:pt x="2" y="13"/>
                    <a:pt x="1" y="12"/>
                    <a:pt x="1" y="12"/>
                  </a:cubicBezTo>
                  <a:cubicBezTo>
                    <a:pt x="1" y="11"/>
                    <a:pt x="1" y="11"/>
                    <a:pt x="1" y="11"/>
                  </a:cubicBezTo>
                  <a:cubicBezTo>
                    <a:pt x="2" y="11"/>
                    <a:pt x="2" y="11"/>
                    <a:pt x="2" y="11"/>
                  </a:cubicBezTo>
                  <a:cubicBezTo>
                    <a:pt x="2" y="10"/>
                    <a:pt x="2" y="9"/>
                    <a:pt x="2" y="8"/>
                  </a:cubicBezTo>
                  <a:cubicBezTo>
                    <a:pt x="1" y="8"/>
                    <a:pt x="1" y="8"/>
                    <a:pt x="1" y="8"/>
                  </a:cubicBezTo>
                  <a:cubicBezTo>
                    <a:pt x="0" y="8"/>
                    <a:pt x="0" y="8"/>
                    <a:pt x="0" y="8"/>
                  </a:cubicBezTo>
                  <a:cubicBezTo>
                    <a:pt x="0" y="7"/>
                    <a:pt x="1" y="6"/>
                    <a:pt x="1" y="5"/>
                  </a:cubicBezTo>
                  <a:cubicBezTo>
                    <a:pt x="1" y="5"/>
                    <a:pt x="1" y="5"/>
                    <a:pt x="1" y="5"/>
                  </a:cubicBezTo>
                  <a:cubicBezTo>
                    <a:pt x="2" y="5"/>
                    <a:pt x="2" y="5"/>
                    <a:pt x="2" y="5"/>
                  </a:cubicBezTo>
                  <a:cubicBezTo>
                    <a:pt x="3" y="5"/>
                    <a:pt x="3" y="4"/>
                    <a:pt x="4" y="3"/>
                  </a:cubicBezTo>
                  <a:cubicBezTo>
                    <a:pt x="3" y="3"/>
                    <a:pt x="3" y="3"/>
                    <a:pt x="3" y="3"/>
                  </a:cubicBezTo>
                  <a:cubicBezTo>
                    <a:pt x="3" y="2"/>
                    <a:pt x="3" y="2"/>
                    <a:pt x="3" y="2"/>
                  </a:cubicBezTo>
                  <a:cubicBezTo>
                    <a:pt x="4" y="2"/>
                    <a:pt x="5" y="1"/>
                    <a:pt x="6" y="1"/>
                  </a:cubicBezTo>
                  <a:cubicBezTo>
                    <a:pt x="6" y="1"/>
                    <a:pt x="6" y="1"/>
                    <a:pt x="6" y="1"/>
                  </a:cubicBezTo>
                  <a:cubicBezTo>
                    <a:pt x="7" y="2"/>
                    <a:pt x="7" y="2"/>
                    <a:pt x="7" y="2"/>
                  </a:cubicBezTo>
                  <a:cubicBezTo>
                    <a:pt x="7" y="2"/>
                    <a:pt x="8" y="1"/>
                    <a:pt x="9" y="1"/>
                  </a:cubicBezTo>
                  <a:cubicBezTo>
                    <a:pt x="9" y="0"/>
                    <a:pt x="9" y="0"/>
                    <a:pt x="9" y="0"/>
                  </a:cubicBezTo>
                  <a:cubicBezTo>
                    <a:pt x="9" y="0"/>
                    <a:pt x="9" y="0"/>
                    <a:pt x="9" y="0"/>
                  </a:cubicBezTo>
                  <a:cubicBezTo>
                    <a:pt x="10" y="0"/>
                    <a:pt x="11" y="0"/>
                    <a:pt x="12" y="1"/>
                  </a:cubicBezTo>
                  <a:cubicBezTo>
                    <a:pt x="12" y="1"/>
                    <a:pt x="12" y="1"/>
                    <a:pt x="12" y="1"/>
                  </a:cubicBezTo>
                  <a:cubicBezTo>
                    <a:pt x="12" y="2"/>
                    <a:pt x="12" y="2"/>
                    <a:pt x="12" y="2"/>
                  </a:cubicBezTo>
                  <a:cubicBezTo>
                    <a:pt x="13" y="3"/>
                    <a:pt x="13" y="3"/>
                    <a:pt x="14" y="4"/>
                  </a:cubicBezTo>
                  <a:cubicBezTo>
                    <a:pt x="15" y="3"/>
                    <a:pt x="15" y="3"/>
                    <a:pt x="15" y="3"/>
                  </a:cubicBezTo>
                  <a:cubicBezTo>
                    <a:pt x="15" y="3"/>
                    <a:pt x="15" y="3"/>
                    <a:pt x="15" y="3"/>
                  </a:cubicBezTo>
                  <a:cubicBezTo>
                    <a:pt x="15" y="3"/>
                    <a:pt x="16" y="5"/>
                    <a:pt x="16" y="5"/>
                  </a:cubicBezTo>
                  <a:cubicBezTo>
                    <a:pt x="16" y="5"/>
                    <a:pt x="16" y="5"/>
                    <a:pt x="16" y="5"/>
                  </a:cubicBezTo>
                  <a:cubicBezTo>
                    <a:pt x="16" y="5"/>
                    <a:pt x="16" y="5"/>
                    <a:pt x="16" y="5"/>
                  </a:cubicBezTo>
                  <a:cubicBezTo>
                    <a:pt x="16" y="5"/>
                    <a:pt x="16" y="6"/>
                    <a:pt x="16" y="6"/>
                  </a:cubicBezTo>
                  <a:cubicBezTo>
                    <a:pt x="16" y="6"/>
                    <a:pt x="16" y="6"/>
                    <a:pt x="16" y="6"/>
                  </a:cubicBezTo>
                  <a:cubicBezTo>
                    <a:pt x="16" y="6"/>
                    <a:pt x="16" y="7"/>
                    <a:pt x="16" y="7"/>
                  </a:cubicBezTo>
                  <a:cubicBezTo>
                    <a:pt x="16" y="7"/>
                    <a:pt x="16" y="7"/>
                    <a:pt x="16" y="7"/>
                  </a:cubicBezTo>
                  <a:cubicBezTo>
                    <a:pt x="16" y="7"/>
                    <a:pt x="16" y="7"/>
                    <a:pt x="16" y="7"/>
                  </a:cubicBezTo>
                  <a:cubicBezTo>
                    <a:pt x="16" y="8"/>
                    <a:pt x="16" y="8"/>
                    <a:pt x="16" y="9"/>
                  </a:cubicBezTo>
                  <a:cubicBezTo>
                    <a:pt x="17" y="9"/>
                    <a:pt x="17" y="9"/>
                    <a:pt x="17" y="9"/>
                  </a:cubicBezTo>
                  <a:cubicBezTo>
                    <a:pt x="17" y="9"/>
                    <a:pt x="17" y="9"/>
                    <a:pt x="17" y="9"/>
                  </a:cubicBezTo>
                  <a:cubicBezTo>
                    <a:pt x="17" y="10"/>
                    <a:pt x="17" y="11"/>
                    <a:pt x="16" y="12"/>
                  </a:cubicBezTo>
                  <a:cubicBezTo>
                    <a:pt x="16" y="12"/>
                    <a:pt x="16" y="12"/>
                    <a:pt x="16" y="12"/>
                  </a:cubicBezTo>
                  <a:cubicBezTo>
                    <a:pt x="15" y="12"/>
                    <a:pt x="15" y="12"/>
                    <a:pt x="14" y="13"/>
                  </a:cubicBezTo>
                  <a:cubicBezTo>
                    <a:pt x="14" y="13"/>
                    <a:pt x="14" y="13"/>
                    <a:pt x="14" y="13"/>
                  </a:cubicBezTo>
                  <a:cubicBezTo>
                    <a:pt x="14" y="14"/>
                    <a:pt x="14" y="14"/>
                    <a:pt x="14" y="14"/>
                  </a:cubicBezTo>
                  <a:cubicBezTo>
                    <a:pt x="14" y="15"/>
                    <a:pt x="14" y="15"/>
                    <a:pt x="14" y="15"/>
                  </a:cubicBezTo>
                  <a:cubicBezTo>
                    <a:pt x="13" y="15"/>
                    <a:pt x="13" y="16"/>
                    <a:pt x="12" y="16"/>
                  </a:cubicBezTo>
                  <a:cubicBezTo>
                    <a:pt x="12" y="16"/>
                    <a:pt x="11" y="16"/>
                    <a:pt x="11" y="16"/>
                  </a:cubicBezTo>
                  <a:cubicBezTo>
                    <a:pt x="11" y="15"/>
                    <a:pt x="11" y="15"/>
                    <a:pt x="11" y="15"/>
                  </a:cubicBezTo>
                  <a:cubicBezTo>
                    <a:pt x="10" y="15"/>
                    <a:pt x="9" y="16"/>
                    <a:pt x="9" y="16"/>
                  </a:cubicBezTo>
                  <a:cubicBezTo>
                    <a:pt x="8" y="17"/>
                    <a:pt x="8" y="17"/>
                    <a:pt x="8" y="17"/>
                  </a:cubicBezTo>
                  <a:cubicBezTo>
                    <a:pt x="8" y="17"/>
                    <a:pt x="8" y="17"/>
                    <a:pt x="8" y="17"/>
                  </a:cubicBezTo>
                  <a:close/>
                  <a:moveTo>
                    <a:pt x="6" y="16"/>
                  </a:moveTo>
                  <a:cubicBezTo>
                    <a:pt x="6" y="16"/>
                    <a:pt x="7" y="16"/>
                    <a:pt x="8" y="16"/>
                  </a:cubicBezTo>
                  <a:cubicBezTo>
                    <a:pt x="8" y="15"/>
                    <a:pt x="8" y="15"/>
                    <a:pt x="8" y="15"/>
                  </a:cubicBezTo>
                  <a:cubicBezTo>
                    <a:pt x="8" y="15"/>
                    <a:pt x="8" y="15"/>
                    <a:pt x="8" y="15"/>
                  </a:cubicBezTo>
                  <a:cubicBezTo>
                    <a:pt x="9" y="15"/>
                    <a:pt x="10" y="15"/>
                    <a:pt x="11" y="15"/>
                  </a:cubicBezTo>
                  <a:cubicBezTo>
                    <a:pt x="11" y="14"/>
                    <a:pt x="11" y="15"/>
                    <a:pt x="11" y="15"/>
                  </a:cubicBezTo>
                  <a:cubicBezTo>
                    <a:pt x="12" y="16"/>
                    <a:pt x="12" y="16"/>
                    <a:pt x="12" y="16"/>
                  </a:cubicBezTo>
                  <a:cubicBezTo>
                    <a:pt x="12" y="15"/>
                    <a:pt x="13" y="15"/>
                    <a:pt x="14" y="15"/>
                  </a:cubicBezTo>
                  <a:cubicBezTo>
                    <a:pt x="13" y="14"/>
                    <a:pt x="13" y="14"/>
                    <a:pt x="13" y="14"/>
                  </a:cubicBezTo>
                  <a:cubicBezTo>
                    <a:pt x="13" y="13"/>
                    <a:pt x="13" y="13"/>
                    <a:pt x="13" y="13"/>
                  </a:cubicBezTo>
                  <a:cubicBezTo>
                    <a:pt x="13" y="13"/>
                    <a:pt x="14" y="12"/>
                    <a:pt x="14" y="12"/>
                  </a:cubicBezTo>
                  <a:cubicBezTo>
                    <a:pt x="14" y="12"/>
                    <a:pt x="15" y="11"/>
                    <a:pt x="16" y="11"/>
                  </a:cubicBezTo>
                  <a:cubicBezTo>
                    <a:pt x="16" y="11"/>
                    <a:pt x="16" y="10"/>
                    <a:pt x="16" y="9"/>
                  </a:cubicBezTo>
                  <a:cubicBezTo>
                    <a:pt x="15" y="9"/>
                    <a:pt x="15" y="9"/>
                    <a:pt x="15" y="9"/>
                  </a:cubicBezTo>
                  <a:cubicBezTo>
                    <a:pt x="15" y="9"/>
                    <a:pt x="15" y="9"/>
                    <a:pt x="15" y="9"/>
                  </a:cubicBezTo>
                  <a:cubicBezTo>
                    <a:pt x="15" y="8"/>
                    <a:pt x="15" y="7"/>
                    <a:pt x="15" y="6"/>
                  </a:cubicBezTo>
                  <a:cubicBezTo>
                    <a:pt x="15" y="6"/>
                    <a:pt x="15" y="6"/>
                    <a:pt x="15" y="6"/>
                  </a:cubicBezTo>
                  <a:cubicBezTo>
                    <a:pt x="16" y="5"/>
                    <a:pt x="16" y="5"/>
                    <a:pt x="16" y="5"/>
                  </a:cubicBezTo>
                  <a:cubicBezTo>
                    <a:pt x="16" y="5"/>
                    <a:pt x="16" y="5"/>
                    <a:pt x="16" y="5"/>
                  </a:cubicBezTo>
                  <a:cubicBezTo>
                    <a:pt x="15" y="5"/>
                    <a:pt x="15" y="4"/>
                    <a:pt x="15" y="4"/>
                  </a:cubicBezTo>
                  <a:cubicBezTo>
                    <a:pt x="14" y="4"/>
                    <a:pt x="14" y="4"/>
                    <a:pt x="14" y="4"/>
                  </a:cubicBezTo>
                  <a:cubicBezTo>
                    <a:pt x="14" y="4"/>
                    <a:pt x="13" y="4"/>
                    <a:pt x="13" y="4"/>
                  </a:cubicBezTo>
                  <a:cubicBezTo>
                    <a:pt x="13" y="4"/>
                    <a:pt x="12" y="3"/>
                    <a:pt x="11" y="3"/>
                  </a:cubicBezTo>
                  <a:cubicBezTo>
                    <a:pt x="11" y="3"/>
                    <a:pt x="11" y="2"/>
                    <a:pt x="11" y="2"/>
                  </a:cubicBezTo>
                  <a:cubicBezTo>
                    <a:pt x="11" y="1"/>
                    <a:pt x="11" y="1"/>
                    <a:pt x="11" y="1"/>
                  </a:cubicBezTo>
                  <a:cubicBezTo>
                    <a:pt x="11" y="1"/>
                    <a:pt x="10" y="1"/>
                    <a:pt x="9" y="1"/>
                  </a:cubicBezTo>
                  <a:cubicBezTo>
                    <a:pt x="9" y="2"/>
                    <a:pt x="9" y="2"/>
                    <a:pt x="9" y="2"/>
                  </a:cubicBezTo>
                  <a:cubicBezTo>
                    <a:pt x="9" y="2"/>
                    <a:pt x="9" y="2"/>
                    <a:pt x="9" y="2"/>
                  </a:cubicBezTo>
                  <a:cubicBezTo>
                    <a:pt x="8" y="2"/>
                    <a:pt x="7" y="2"/>
                    <a:pt x="6" y="2"/>
                  </a:cubicBezTo>
                  <a:cubicBezTo>
                    <a:pt x="6" y="3"/>
                    <a:pt x="6" y="2"/>
                    <a:pt x="6" y="2"/>
                  </a:cubicBezTo>
                  <a:cubicBezTo>
                    <a:pt x="6" y="1"/>
                    <a:pt x="6" y="1"/>
                    <a:pt x="6" y="1"/>
                  </a:cubicBezTo>
                  <a:cubicBezTo>
                    <a:pt x="5" y="2"/>
                    <a:pt x="4" y="2"/>
                    <a:pt x="4" y="2"/>
                  </a:cubicBezTo>
                  <a:cubicBezTo>
                    <a:pt x="4" y="3"/>
                    <a:pt x="4" y="3"/>
                    <a:pt x="4" y="3"/>
                  </a:cubicBezTo>
                  <a:cubicBezTo>
                    <a:pt x="4" y="4"/>
                    <a:pt x="4" y="4"/>
                    <a:pt x="4" y="4"/>
                  </a:cubicBezTo>
                  <a:cubicBezTo>
                    <a:pt x="4" y="4"/>
                    <a:pt x="3" y="5"/>
                    <a:pt x="3" y="6"/>
                  </a:cubicBezTo>
                  <a:cubicBezTo>
                    <a:pt x="3" y="6"/>
                    <a:pt x="3" y="6"/>
                    <a:pt x="2" y="6"/>
                  </a:cubicBezTo>
                  <a:cubicBezTo>
                    <a:pt x="1" y="6"/>
                    <a:pt x="1" y="6"/>
                    <a:pt x="1" y="6"/>
                  </a:cubicBezTo>
                  <a:cubicBezTo>
                    <a:pt x="1" y="6"/>
                    <a:pt x="1" y="7"/>
                    <a:pt x="1" y="8"/>
                  </a:cubicBezTo>
                  <a:cubicBezTo>
                    <a:pt x="2" y="8"/>
                    <a:pt x="2" y="8"/>
                    <a:pt x="2" y="8"/>
                  </a:cubicBezTo>
                  <a:cubicBezTo>
                    <a:pt x="2" y="8"/>
                    <a:pt x="2" y="8"/>
                    <a:pt x="2" y="8"/>
                  </a:cubicBezTo>
                  <a:cubicBezTo>
                    <a:pt x="2" y="9"/>
                    <a:pt x="2" y="10"/>
                    <a:pt x="3" y="11"/>
                  </a:cubicBezTo>
                  <a:cubicBezTo>
                    <a:pt x="3" y="11"/>
                    <a:pt x="3" y="11"/>
                    <a:pt x="2" y="11"/>
                  </a:cubicBezTo>
                  <a:cubicBezTo>
                    <a:pt x="2" y="12"/>
                    <a:pt x="2" y="12"/>
                    <a:pt x="2" y="12"/>
                  </a:cubicBezTo>
                  <a:cubicBezTo>
                    <a:pt x="2" y="12"/>
                    <a:pt x="2" y="13"/>
                    <a:pt x="3" y="13"/>
                  </a:cubicBezTo>
                  <a:cubicBezTo>
                    <a:pt x="4" y="13"/>
                    <a:pt x="4" y="13"/>
                    <a:pt x="4" y="13"/>
                  </a:cubicBezTo>
                  <a:cubicBezTo>
                    <a:pt x="4" y="13"/>
                    <a:pt x="4" y="13"/>
                    <a:pt x="4" y="13"/>
                  </a:cubicBezTo>
                  <a:cubicBezTo>
                    <a:pt x="4" y="13"/>
                    <a:pt x="5" y="14"/>
                    <a:pt x="6" y="14"/>
                  </a:cubicBezTo>
                  <a:cubicBezTo>
                    <a:pt x="6" y="14"/>
                    <a:pt x="6" y="15"/>
                    <a:pt x="6" y="15"/>
                  </a:cubicBezTo>
                  <a:lnTo>
                    <a:pt x="6" y="16"/>
                  </a:lnTo>
                  <a:close/>
                  <a:moveTo>
                    <a:pt x="15" y="6"/>
                  </a:moveTo>
                  <a:cubicBezTo>
                    <a:pt x="15" y="6"/>
                    <a:pt x="15" y="7"/>
                    <a:pt x="15" y="7"/>
                  </a:cubicBezTo>
                  <a:cubicBezTo>
                    <a:pt x="15" y="7"/>
                    <a:pt x="16" y="6"/>
                    <a:pt x="16" y="6"/>
                  </a:cubicBezTo>
                  <a:lnTo>
                    <a:pt x="15" y="6"/>
                  </a:lnTo>
                  <a:close/>
                  <a:moveTo>
                    <a:pt x="9" y="14"/>
                  </a:moveTo>
                  <a:cubicBezTo>
                    <a:pt x="7" y="14"/>
                    <a:pt x="5" y="13"/>
                    <a:pt x="4" y="11"/>
                  </a:cubicBezTo>
                  <a:cubicBezTo>
                    <a:pt x="3" y="9"/>
                    <a:pt x="3" y="6"/>
                    <a:pt x="6" y="4"/>
                  </a:cubicBezTo>
                  <a:cubicBezTo>
                    <a:pt x="9" y="2"/>
                    <a:pt x="12" y="4"/>
                    <a:pt x="13" y="6"/>
                  </a:cubicBezTo>
                  <a:cubicBezTo>
                    <a:pt x="14" y="8"/>
                    <a:pt x="14" y="11"/>
                    <a:pt x="12" y="13"/>
                  </a:cubicBezTo>
                  <a:cubicBezTo>
                    <a:pt x="12" y="13"/>
                    <a:pt x="12" y="13"/>
                    <a:pt x="12" y="13"/>
                  </a:cubicBezTo>
                  <a:cubicBezTo>
                    <a:pt x="11" y="13"/>
                    <a:pt x="11" y="13"/>
                    <a:pt x="11" y="13"/>
                  </a:cubicBezTo>
                  <a:cubicBezTo>
                    <a:pt x="11" y="13"/>
                    <a:pt x="11" y="13"/>
                    <a:pt x="11" y="13"/>
                  </a:cubicBezTo>
                  <a:cubicBezTo>
                    <a:pt x="11" y="13"/>
                    <a:pt x="11" y="13"/>
                    <a:pt x="11" y="13"/>
                  </a:cubicBezTo>
                  <a:cubicBezTo>
                    <a:pt x="10" y="14"/>
                    <a:pt x="9" y="14"/>
                    <a:pt x="9" y="14"/>
                  </a:cubicBezTo>
                  <a:close/>
                  <a:moveTo>
                    <a:pt x="9" y="4"/>
                  </a:moveTo>
                  <a:cubicBezTo>
                    <a:pt x="8" y="4"/>
                    <a:pt x="7" y="4"/>
                    <a:pt x="6" y="5"/>
                  </a:cubicBezTo>
                  <a:cubicBezTo>
                    <a:pt x="4" y="6"/>
                    <a:pt x="4" y="9"/>
                    <a:pt x="5" y="11"/>
                  </a:cubicBezTo>
                  <a:cubicBezTo>
                    <a:pt x="6" y="13"/>
                    <a:pt x="8" y="14"/>
                    <a:pt x="11" y="13"/>
                  </a:cubicBezTo>
                  <a:cubicBezTo>
                    <a:pt x="11" y="13"/>
                    <a:pt x="11" y="12"/>
                    <a:pt x="11" y="12"/>
                  </a:cubicBezTo>
                  <a:cubicBezTo>
                    <a:pt x="11" y="12"/>
                    <a:pt x="11" y="12"/>
                    <a:pt x="11" y="12"/>
                  </a:cubicBezTo>
                  <a:cubicBezTo>
                    <a:pt x="14" y="11"/>
                    <a:pt x="14" y="8"/>
                    <a:pt x="12" y="6"/>
                  </a:cubicBezTo>
                  <a:cubicBezTo>
                    <a:pt x="12" y="5"/>
                    <a:pt x="10" y="4"/>
                    <a:pt x="9"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99" name="Freeform 446"/>
            <p:cNvSpPr>
              <a:spLocks noEditPoints="1"/>
            </p:cNvSpPr>
            <p:nvPr/>
          </p:nvSpPr>
          <p:spPr bwMode="auto">
            <a:xfrm>
              <a:off x="5063" y="3272"/>
              <a:ext cx="40" cy="41"/>
            </a:xfrm>
            <a:custGeom>
              <a:avLst/>
              <a:gdLst>
                <a:gd name="T0" fmla="*/ 5 w 16"/>
                <a:gd name="T1" fmla="*/ 16 h 16"/>
                <a:gd name="T2" fmla="*/ 5 w 16"/>
                <a:gd name="T3" fmla="*/ 14 h 16"/>
                <a:gd name="T4" fmla="*/ 2 w 16"/>
                <a:gd name="T5" fmla="*/ 13 h 16"/>
                <a:gd name="T6" fmla="*/ 0 w 16"/>
                <a:gd name="T7" fmla="*/ 11 h 16"/>
                <a:gd name="T8" fmla="*/ 1 w 16"/>
                <a:gd name="T9" fmla="*/ 11 h 16"/>
                <a:gd name="T10" fmla="*/ 3 w 16"/>
                <a:gd name="T11" fmla="*/ 12 h 16"/>
                <a:gd name="T12" fmla="*/ 5 w 16"/>
                <a:gd name="T13" fmla="*/ 14 h 16"/>
                <a:gd name="T14" fmla="*/ 5 w 16"/>
                <a:gd name="T15" fmla="*/ 14 h 16"/>
                <a:gd name="T16" fmla="*/ 7 w 16"/>
                <a:gd name="T17" fmla="*/ 16 h 16"/>
                <a:gd name="T18" fmla="*/ 8 w 16"/>
                <a:gd name="T19" fmla="*/ 15 h 16"/>
                <a:gd name="T20" fmla="*/ 10 w 16"/>
                <a:gd name="T21" fmla="*/ 14 h 16"/>
                <a:gd name="T22" fmla="*/ 11 w 16"/>
                <a:gd name="T23" fmla="*/ 15 h 16"/>
                <a:gd name="T24" fmla="*/ 13 w 16"/>
                <a:gd name="T25" fmla="*/ 13 h 16"/>
                <a:gd name="T26" fmla="*/ 14 w 16"/>
                <a:gd name="T27" fmla="*/ 12 h 16"/>
                <a:gd name="T28" fmla="*/ 14 w 16"/>
                <a:gd name="T29" fmla="*/ 13 h 16"/>
                <a:gd name="T30" fmla="*/ 14 w 16"/>
                <a:gd name="T31" fmla="*/ 14 h 16"/>
                <a:gd name="T32" fmla="*/ 11 w 16"/>
                <a:gd name="T33" fmla="*/ 16 h 16"/>
                <a:gd name="T34" fmla="*/ 8 w 16"/>
                <a:gd name="T35" fmla="*/ 15 h 16"/>
                <a:gd name="T36" fmla="*/ 8 w 16"/>
                <a:gd name="T37" fmla="*/ 16 h 16"/>
                <a:gd name="T38" fmla="*/ 14 w 16"/>
                <a:gd name="T39" fmla="*/ 12 h 16"/>
                <a:gd name="T40" fmla="*/ 13 w 16"/>
                <a:gd name="T41" fmla="*/ 12 h 16"/>
                <a:gd name="T42" fmla="*/ 15 w 16"/>
                <a:gd name="T43" fmla="*/ 11 h 16"/>
                <a:gd name="T44" fmla="*/ 16 w 16"/>
                <a:gd name="T45" fmla="*/ 9 h 16"/>
                <a:gd name="T46" fmla="*/ 16 w 16"/>
                <a:gd name="T47" fmla="*/ 11 h 16"/>
                <a:gd name="T48" fmla="*/ 14 w 16"/>
                <a:gd name="T49" fmla="*/ 12 h 16"/>
                <a:gd name="T50" fmla="*/ 14 w 16"/>
                <a:gd name="T51" fmla="*/ 12 h 16"/>
                <a:gd name="T52" fmla="*/ 1 w 16"/>
                <a:gd name="T53" fmla="*/ 9 h 16"/>
                <a:gd name="T54" fmla="*/ 0 w 16"/>
                <a:gd name="T55" fmla="*/ 8 h 16"/>
                <a:gd name="T56" fmla="*/ 1 w 16"/>
                <a:gd name="T57" fmla="*/ 3 h 16"/>
                <a:gd name="T58" fmla="*/ 1 w 16"/>
                <a:gd name="T59" fmla="*/ 4 h 16"/>
                <a:gd name="T60" fmla="*/ 2 w 16"/>
                <a:gd name="T61" fmla="*/ 7 h 16"/>
                <a:gd name="T62" fmla="*/ 2 w 16"/>
                <a:gd name="T63" fmla="*/ 9 h 16"/>
                <a:gd name="T64" fmla="*/ 2 w 16"/>
                <a:gd name="T65" fmla="*/ 10 h 16"/>
                <a:gd name="T66" fmla="*/ 13 w 16"/>
                <a:gd name="T67" fmla="*/ 9 h 16"/>
                <a:gd name="T68" fmla="*/ 10 w 16"/>
                <a:gd name="T69" fmla="*/ 4 h 16"/>
                <a:gd name="T70" fmla="*/ 4 w 16"/>
                <a:gd name="T71" fmla="*/ 5 h 16"/>
                <a:gd name="T72" fmla="*/ 4 w 16"/>
                <a:gd name="T73" fmla="*/ 5 h 16"/>
                <a:gd name="T74" fmla="*/ 11 w 16"/>
                <a:gd name="T75" fmla="*/ 3 h 16"/>
                <a:gd name="T76" fmla="*/ 13 w 16"/>
                <a:gd name="T77" fmla="*/ 9 h 16"/>
                <a:gd name="T78" fmla="*/ 3 w 16"/>
                <a:gd name="T79" fmla="*/ 3 h 16"/>
                <a:gd name="T80" fmla="*/ 3 w 16"/>
                <a:gd name="T81" fmla="*/ 2 h 16"/>
                <a:gd name="T82" fmla="*/ 3 w 16"/>
                <a:gd name="T83" fmla="*/ 0 h 16"/>
                <a:gd name="T84" fmla="*/ 4 w 16"/>
                <a:gd name="T85" fmla="*/ 1 h 16"/>
                <a:gd name="T86" fmla="*/ 3 w 16"/>
                <a:gd name="T87" fmla="*/ 2 h 16"/>
                <a:gd name="T88" fmla="*/ 3 w 16"/>
                <a:gd name="T89" fmla="*/ 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6" h="16">
                  <a:moveTo>
                    <a:pt x="8" y="16"/>
                  </a:moveTo>
                  <a:cubicBezTo>
                    <a:pt x="7" y="16"/>
                    <a:pt x="6" y="16"/>
                    <a:pt x="5" y="16"/>
                  </a:cubicBezTo>
                  <a:cubicBezTo>
                    <a:pt x="5" y="16"/>
                    <a:pt x="5" y="15"/>
                    <a:pt x="5" y="15"/>
                  </a:cubicBezTo>
                  <a:cubicBezTo>
                    <a:pt x="5" y="15"/>
                    <a:pt x="5" y="15"/>
                    <a:pt x="5" y="14"/>
                  </a:cubicBezTo>
                  <a:cubicBezTo>
                    <a:pt x="4" y="14"/>
                    <a:pt x="4" y="13"/>
                    <a:pt x="3" y="13"/>
                  </a:cubicBezTo>
                  <a:cubicBezTo>
                    <a:pt x="2" y="13"/>
                    <a:pt x="2" y="13"/>
                    <a:pt x="2" y="13"/>
                  </a:cubicBezTo>
                  <a:cubicBezTo>
                    <a:pt x="2" y="14"/>
                    <a:pt x="2" y="13"/>
                    <a:pt x="2" y="13"/>
                  </a:cubicBezTo>
                  <a:cubicBezTo>
                    <a:pt x="1" y="13"/>
                    <a:pt x="1" y="12"/>
                    <a:pt x="0" y="11"/>
                  </a:cubicBezTo>
                  <a:cubicBezTo>
                    <a:pt x="0" y="11"/>
                    <a:pt x="0" y="11"/>
                    <a:pt x="1" y="11"/>
                  </a:cubicBezTo>
                  <a:cubicBezTo>
                    <a:pt x="1" y="11"/>
                    <a:pt x="1" y="11"/>
                    <a:pt x="1" y="11"/>
                  </a:cubicBezTo>
                  <a:cubicBezTo>
                    <a:pt x="1" y="11"/>
                    <a:pt x="2" y="12"/>
                    <a:pt x="2" y="13"/>
                  </a:cubicBezTo>
                  <a:cubicBezTo>
                    <a:pt x="3" y="12"/>
                    <a:pt x="3" y="12"/>
                    <a:pt x="3" y="12"/>
                  </a:cubicBezTo>
                  <a:cubicBezTo>
                    <a:pt x="3" y="12"/>
                    <a:pt x="3" y="12"/>
                    <a:pt x="3" y="12"/>
                  </a:cubicBezTo>
                  <a:cubicBezTo>
                    <a:pt x="4" y="13"/>
                    <a:pt x="4" y="13"/>
                    <a:pt x="5" y="14"/>
                  </a:cubicBezTo>
                  <a:cubicBezTo>
                    <a:pt x="5" y="14"/>
                    <a:pt x="5" y="14"/>
                    <a:pt x="5" y="14"/>
                  </a:cubicBezTo>
                  <a:cubicBezTo>
                    <a:pt x="5" y="14"/>
                    <a:pt x="5" y="14"/>
                    <a:pt x="5" y="14"/>
                  </a:cubicBezTo>
                  <a:cubicBezTo>
                    <a:pt x="5" y="15"/>
                    <a:pt x="5" y="15"/>
                    <a:pt x="5" y="15"/>
                  </a:cubicBezTo>
                  <a:cubicBezTo>
                    <a:pt x="6" y="15"/>
                    <a:pt x="7" y="16"/>
                    <a:pt x="7" y="16"/>
                  </a:cubicBezTo>
                  <a:cubicBezTo>
                    <a:pt x="7" y="15"/>
                    <a:pt x="7" y="15"/>
                    <a:pt x="7" y="15"/>
                  </a:cubicBezTo>
                  <a:cubicBezTo>
                    <a:pt x="8" y="15"/>
                    <a:pt x="8" y="15"/>
                    <a:pt x="8" y="15"/>
                  </a:cubicBezTo>
                  <a:cubicBezTo>
                    <a:pt x="8" y="14"/>
                    <a:pt x="8" y="14"/>
                    <a:pt x="8" y="14"/>
                  </a:cubicBezTo>
                  <a:cubicBezTo>
                    <a:pt x="9" y="14"/>
                    <a:pt x="10" y="14"/>
                    <a:pt x="10" y="14"/>
                  </a:cubicBezTo>
                  <a:cubicBezTo>
                    <a:pt x="10" y="14"/>
                    <a:pt x="11" y="14"/>
                    <a:pt x="11" y="14"/>
                  </a:cubicBezTo>
                  <a:cubicBezTo>
                    <a:pt x="11" y="15"/>
                    <a:pt x="11" y="15"/>
                    <a:pt x="11" y="15"/>
                  </a:cubicBezTo>
                  <a:cubicBezTo>
                    <a:pt x="12" y="15"/>
                    <a:pt x="13" y="14"/>
                    <a:pt x="13" y="14"/>
                  </a:cubicBezTo>
                  <a:cubicBezTo>
                    <a:pt x="13" y="14"/>
                    <a:pt x="13" y="13"/>
                    <a:pt x="13" y="13"/>
                  </a:cubicBezTo>
                  <a:cubicBezTo>
                    <a:pt x="13" y="13"/>
                    <a:pt x="14" y="13"/>
                    <a:pt x="14" y="12"/>
                  </a:cubicBezTo>
                  <a:cubicBezTo>
                    <a:pt x="14" y="12"/>
                    <a:pt x="14" y="12"/>
                    <a:pt x="14" y="12"/>
                  </a:cubicBezTo>
                  <a:cubicBezTo>
                    <a:pt x="14" y="12"/>
                    <a:pt x="14" y="13"/>
                    <a:pt x="14" y="13"/>
                  </a:cubicBezTo>
                  <a:cubicBezTo>
                    <a:pt x="14" y="13"/>
                    <a:pt x="14" y="13"/>
                    <a:pt x="14" y="13"/>
                  </a:cubicBezTo>
                  <a:cubicBezTo>
                    <a:pt x="14" y="14"/>
                    <a:pt x="14" y="14"/>
                    <a:pt x="14" y="14"/>
                  </a:cubicBezTo>
                  <a:cubicBezTo>
                    <a:pt x="14" y="14"/>
                    <a:pt x="14" y="14"/>
                    <a:pt x="14" y="14"/>
                  </a:cubicBezTo>
                  <a:cubicBezTo>
                    <a:pt x="13" y="15"/>
                    <a:pt x="12" y="15"/>
                    <a:pt x="11" y="16"/>
                  </a:cubicBezTo>
                  <a:cubicBezTo>
                    <a:pt x="11" y="16"/>
                    <a:pt x="11" y="16"/>
                    <a:pt x="11" y="16"/>
                  </a:cubicBezTo>
                  <a:cubicBezTo>
                    <a:pt x="10" y="15"/>
                    <a:pt x="10" y="15"/>
                    <a:pt x="10" y="15"/>
                  </a:cubicBezTo>
                  <a:cubicBezTo>
                    <a:pt x="10" y="15"/>
                    <a:pt x="9" y="15"/>
                    <a:pt x="8" y="15"/>
                  </a:cubicBezTo>
                  <a:cubicBezTo>
                    <a:pt x="8" y="15"/>
                    <a:pt x="8" y="15"/>
                    <a:pt x="8" y="15"/>
                  </a:cubicBezTo>
                  <a:cubicBezTo>
                    <a:pt x="8" y="16"/>
                    <a:pt x="8" y="16"/>
                    <a:pt x="8" y="16"/>
                  </a:cubicBezTo>
                  <a:cubicBezTo>
                    <a:pt x="8" y="16"/>
                    <a:pt x="8" y="16"/>
                    <a:pt x="8" y="16"/>
                  </a:cubicBezTo>
                  <a:close/>
                  <a:moveTo>
                    <a:pt x="14" y="12"/>
                  </a:moveTo>
                  <a:cubicBezTo>
                    <a:pt x="13" y="12"/>
                    <a:pt x="13" y="12"/>
                    <a:pt x="13" y="12"/>
                  </a:cubicBezTo>
                  <a:cubicBezTo>
                    <a:pt x="13" y="12"/>
                    <a:pt x="13" y="12"/>
                    <a:pt x="13" y="12"/>
                  </a:cubicBezTo>
                  <a:cubicBezTo>
                    <a:pt x="14" y="11"/>
                    <a:pt x="14" y="11"/>
                    <a:pt x="14" y="11"/>
                  </a:cubicBezTo>
                  <a:cubicBezTo>
                    <a:pt x="14" y="11"/>
                    <a:pt x="15" y="10"/>
                    <a:pt x="15" y="11"/>
                  </a:cubicBezTo>
                  <a:cubicBezTo>
                    <a:pt x="16" y="10"/>
                    <a:pt x="16" y="10"/>
                    <a:pt x="16" y="10"/>
                  </a:cubicBezTo>
                  <a:cubicBezTo>
                    <a:pt x="16" y="9"/>
                    <a:pt x="16" y="9"/>
                    <a:pt x="16" y="9"/>
                  </a:cubicBezTo>
                  <a:cubicBezTo>
                    <a:pt x="16" y="9"/>
                    <a:pt x="16" y="10"/>
                    <a:pt x="16" y="10"/>
                  </a:cubicBezTo>
                  <a:cubicBezTo>
                    <a:pt x="16" y="10"/>
                    <a:pt x="16" y="11"/>
                    <a:pt x="16" y="11"/>
                  </a:cubicBezTo>
                  <a:cubicBezTo>
                    <a:pt x="16" y="11"/>
                    <a:pt x="16" y="11"/>
                    <a:pt x="15" y="11"/>
                  </a:cubicBezTo>
                  <a:cubicBezTo>
                    <a:pt x="15" y="11"/>
                    <a:pt x="15" y="11"/>
                    <a:pt x="14" y="12"/>
                  </a:cubicBezTo>
                  <a:cubicBezTo>
                    <a:pt x="14" y="12"/>
                    <a:pt x="14" y="12"/>
                    <a:pt x="14" y="12"/>
                  </a:cubicBezTo>
                  <a:cubicBezTo>
                    <a:pt x="14" y="12"/>
                    <a:pt x="14" y="12"/>
                    <a:pt x="14" y="12"/>
                  </a:cubicBezTo>
                  <a:close/>
                  <a:moveTo>
                    <a:pt x="2" y="10"/>
                  </a:moveTo>
                  <a:cubicBezTo>
                    <a:pt x="1" y="10"/>
                    <a:pt x="1" y="9"/>
                    <a:pt x="1" y="9"/>
                  </a:cubicBezTo>
                  <a:cubicBezTo>
                    <a:pt x="1" y="9"/>
                    <a:pt x="1" y="8"/>
                    <a:pt x="1" y="8"/>
                  </a:cubicBezTo>
                  <a:cubicBezTo>
                    <a:pt x="0" y="8"/>
                    <a:pt x="0" y="8"/>
                    <a:pt x="0" y="8"/>
                  </a:cubicBezTo>
                  <a:cubicBezTo>
                    <a:pt x="0" y="8"/>
                    <a:pt x="0" y="7"/>
                    <a:pt x="0" y="7"/>
                  </a:cubicBezTo>
                  <a:cubicBezTo>
                    <a:pt x="0" y="6"/>
                    <a:pt x="0" y="4"/>
                    <a:pt x="1" y="3"/>
                  </a:cubicBezTo>
                  <a:cubicBezTo>
                    <a:pt x="1" y="3"/>
                    <a:pt x="1" y="3"/>
                    <a:pt x="1" y="3"/>
                  </a:cubicBezTo>
                  <a:cubicBezTo>
                    <a:pt x="1" y="3"/>
                    <a:pt x="1" y="4"/>
                    <a:pt x="1" y="4"/>
                  </a:cubicBezTo>
                  <a:cubicBezTo>
                    <a:pt x="1" y="4"/>
                    <a:pt x="1" y="6"/>
                    <a:pt x="0" y="7"/>
                  </a:cubicBezTo>
                  <a:cubicBezTo>
                    <a:pt x="2" y="7"/>
                    <a:pt x="2" y="7"/>
                    <a:pt x="2" y="7"/>
                  </a:cubicBezTo>
                  <a:cubicBezTo>
                    <a:pt x="2" y="7"/>
                    <a:pt x="2" y="7"/>
                    <a:pt x="2" y="8"/>
                  </a:cubicBezTo>
                  <a:cubicBezTo>
                    <a:pt x="2" y="8"/>
                    <a:pt x="2" y="9"/>
                    <a:pt x="2" y="9"/>
                  </a:cubicBezTo>
                  <a:cubicBezTo>
                    <a:pt x="2" y="9"/>
                    <a:pt x="2" y="9"/>
                    <a:pt x="2" y="10"/>
                  </a:cubicBezTo>
                  <a:cubicBezTo>
                    <a:pt x="2" y="10"/>
                    <a:pt x="2" y="10"/>
                    <a:pt x="2" y="10"/>
                  </a:cubicBezTo>
                  <a:close/>
                  <a:moveTo>
                    <a:pt x="13" y="9"/>
                  </a:moveTo>
                  <a:cubicBezTo>
                    <a:pt x="13" y="9"/>
                    <a:pt x="13" y="9"/>
                    <a:pt x="13" y="9"/>
                  </a:cubicBezTo>
                  <a:cubicBezTo>
                    <a:pt x="13" y="9"/>
                    <a:pt x="13" y="9"/>
                    <a:pt x="13" y="9"/>
                  </a:cubicBezTo>
                  <a:cubicBezTo>
                    <a:pt x="13" y="7"/>
                    <a:pt x="12" y="5"/>
                    <a:pt x="10" y="4"/>
                  </a:cubicBezTo>
                  <a:cubicBezTo>
                    <a:pt x="10" y="3"/>
                    <a:pt x="8" y="3"/>
                    <a:pt x="6" y="4"/>
                  </a:cubicBezTo>
                  <a:cubicBezTo>
                    <a:pt x="5" y="4"/>
                    <a:pt x="5" y="5"/>
                    <a:pt x="4" y="5"/>
                  </a:cubicBezTo>
                  <a:cubicBezTo>
                    <a:pt x="4" y="5"/>
                    <a:pt x="4" y="6"/>
                    <a:pt x="4" y="5"/>
                  </a:cubicBezTo>
                  <a:cubicBezTo>
                    <a:pt x="4" y="5"/>
                    <a:pt x="4" y="5"/>
                    <a:pt x="4" y="5"/>
                  </a:cubicBezTo>
                  <a:cubicBezTo>
                    <a:pt x="4" y="4"/>
                    <a:pt x="5" y="4"/>
                    <a:pt x="5" y="3"/>
                  </a:cubicBezTo>
                  <a:cubicBezTo>
                    <a:pt x="7" y="2"/>
                    <a:pt x="9" y="2"/>
                    <a:pt x="11" y="3"/>
                  </a:cubicBezTo>
                  <a:cubicBezTo>
                    <a:pt x="13" y="5"/>
                    <a:pt x="14" y="7"/>
                    <a:pt x="13" y="9"/>
                  </a:cubicBezTo>
                  <a:cubicBezTo>
                    <a:pt x="13" y="9"/>
                    <a:pt x="13" y="9"/>
                    <a:pt x="13" y="9"/>
                  </a:cubicBezTo>
                  <a:close/>
                  <a:moveTo>
                    <a:pt x="3" y="3"/>
                  </a:moveTo>
                  <a:cubicBezTo>
                    <a:pt x="3" y="3"/>
                    <a:pt x="3" y="3"/>
                    <a:pt x="3" y="3"/>
                  </a:cubicBezTo>
                  <a:cubicBezTo>
                    <a:pt x="3" y="2"/>
                    <a:pt x="3" y="2"/>
                    <a:pt x="3" y="2"/>
                  </a:cubicBezTo>
                  <a:cubicBezTo>
                    <a:pt x="3" y="2"/>
                    <a:pt x="3" y="2"/>
                    <a:pt x="3" y="2"/>
                  </a:cubicBezTo>
                  <a:cubicBezTo>
                    <a:pt x="3" y="1"/>
                    <a:pt x="3" y="1"/>
                    <a:pt x="3" y="1"/>
                  </a:cubicBezTo>
                  <a:cubicBezTo>
                    <a:pt x="3" y="0"/>
                    <a:pt x="3" y="0"/>
                    <a:pt x="3" y="0"/>
                  </a:cubicBezTo>
                  <a:cubicBezTo>
                    <a:pt x="3" y="0"/>
                    <a:pt x="3" y="0"/>
                    <a:pt x="4" y="0"/>
                  </a:cubicBezTo>
                  <a:cubicBezTo>
                    <a:pt x="4" y="0"/>
                    <a:pt x="4" y="0"/>
                    <a:pt x="4" y="1"/>
                  </a:cubicBezTo>
                  <a:cubicBezTo>
                    <a:pt x="4" y="1"/>
                    <a:pt x="4" y="1"/>
                    <a:pt x="4" y="1"/>
                  </a:cubicBezTo>
                  <a:cubicBezTo>
                    <a:pt x="3" y="1"/>
                    <a:pt x="3" y="1"/>
                    <a:pt x="3" y="2"/>
                  </a:cubicBezTo>
                  <a:cubicBezTo>
                    <a:pt x="4" y="2"/>
                    <a:pt x="4" y="2"/>
                    <a:pt x="4" y="2"/>
                  </a:cubicBezTo>
                  <a:cubicBezTo>
                    <a:pt x="4" y="2"/>
                    <a:pt x="4" y="3"/>
                    <a:pt x="3" y="3"/>
                  </a:cubicBezTo>
                  <a:cubicBezTo>
                    <a:pt x="3" y="3"/>
                    <a:pt x="3" y="3"/>
                    <a:pt x="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00" name="Freeform 447"/>
            <p:cNvSpPr>
              <a:spLocks/>
            </p:cNvSpPr>
            <p:nvPr/>
          </p:nvSpPr>
          <p:spPr bwMode="auto">
            <a:xfrm>
              <a:off x="5063" y="3295"/>
              <a:ext cx="2" cy="5"/>
            </a:xfrm>
            <a:custGeom>
              <a:avLst/>
              <a:gdLst>
                <a:gd name="T0" fmla="*/ 1 w 1"/>
                <a:gd name="T1" fmla="*/ 2 h 2"/>
                <a:gd name="T2" fmla="*/ 0 w 1"/>
                <a:gd name="T3" fmla="*/ 2 h 2"/>
                <a:gd name="T4" fmla="*/ 0 w 1"/>
                <a:gd name="T5" fmla="*/ 2 h 2"/>
                <a:gd name="T6" fmla="*/ 1 w 1"/>
                <a:gd name="T7" fmla="*/ 0 h 2"/>
                <a:gd name="T8" fmla="*/ 1 w 1"/>
                <a:gd name="T9" fmla="*/ 0 h 2"/>
                <a:gd name="T10" fmla="*/ 1 w 1"/>
                <a:gd name="T11" fmla="*/ 1 h 2"/>
                <a:gd name="T12" fmla="*/ 1 w 1"/>
                <a:gd name="T13" fmla="*/ 2 h 2"/>
                <a:gd name="T14" fmla="*/ 1 w 1"/>
                <a:gd name="T15" fmla="*/ 2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 h="2">
                  <a:moveTo>
                    <a:pt x="1" y="2"/>
                  </a:moveTo>
                  <a:cubicBezTo>
                    <a:pt x="1" y="2"/>
                    <a:pt x="1" y="2"/>
                    <a:pt x="0" y="2"/>
                  </a:cubicBezTo>
                  <a:cubicBezTo>
                    <a:pt x="0" y="2"/>
                    <a:pt x="0" y="2"/>
                    <a:pt x="0" y="2"/>
                  </a:cubicBezTo>
                  <a:cubicBezTo>
                    <a:pt x="1" y="1"/>
                    <a:pt x="1" y="1"/>
                    <a:pt x="1" y="0"/>
                  </a:cubicBezTo>
                  <a:cubicBezTo>
                    <a:pt x="1" y="0"/>
                    <a:pt x="1" y="0"/>
                    <a:pt x="1" y="0"/>
                  </a:cubicBezTo>
                  <a:cubicBezTo>
                    <a:pt x="1" y="0"/>
                    <a:pt x="1" y="0"/>
                    <a:pt x="1" y="1"/>
                  </a:cubicBezTo>
                  <a:cubicBezTo>
                    <a:pt x="1" y="1"/>
                    <a:pt x="1" y="2"/>
                    <a:pt x="1" y="2"/>
                  </a:cubicBezTo>
                  <a:cubicBezTo>
                    <a:pt x="1" y="2"/>
                    <a:pt x="1" y="2"/>
                    <a:pt x="1"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nvGrpSpPr>
          <p:cNvPr id="301" name="Group 450"/>
          <p:cNvGrpSpPr>
            <a:grpSpLocks noChangeAspect="1"/>
          </p:cNvGrpSpPr>
          <p:nvPr/>
        </p:nvGrpSpPr>
        <p:grpSpPr bwMode="auto">
          <a:xfrm>
            <a:off x="4753558" y="2077101"/>
            <a:ext cx="302314" cy="288692"/>
            <a:chOff x="3782" y="2107"/>
            <a:chExt cx="111" cy="106"/>
          </a:xfrm>
          <a:solidFill>
            <a:schemeClr val="bg1"/>
          </a:solidFill>
        </p:grpSpPr>
        <p:sp>
          <p:nvSpPr>
            <p:cNvPr id="302" name="Freeform 451"/>
            <p:cNvSpPr>
              <a:spLocks/>
            </p:cNvSpPr>
            <p:nvPr/>
          </p:nvSpPr>
          <p:spPr bwMode="auto">
            <a:xfrm>
              <a:off x="3848" y="2107"/>
              <a:ext cx="42" cy="23"/>
            </a:xfrm>
            <a:custGeom>
              <a:avLst/>
              <a:gdLst>
                <a:gd name="T0" fmla="*/ 16 w 17"/>
                <a:gd name="T1" fmla="*/ 9 h 9"/>
                <a:gd name="T2" fmla="*/ 16 w 17"/>
                <a:gd name="T3" fmla="*/ 8 h 9"/>
                <a:gd name="T4" fmla="*/ 14 w 17"/>
                <a:gd name="T5" fmla="*/ 6 h 9"/>
                <a:gd name="T6" fmla="*/ 3 w 17"/>
                <a:gd name="T7" fmla="*/ 1 h 9"/>
                <a:gd name="T8" fmla="*/ 0 w 17"/>
                <a:gd name="T9" fmla="*/ 1 h 9"/>
                <a:gd name="T10" fmla="*/ 0 w 17"/>
                <a:gd name="T11" fmla="*/ 0 h 9"/>
                <a:gd name="T12" fmla="*/ 0 w 17"/>
                <a:gd name="T13" fmla="*/ 0 h 9"/>
                <a:gd name="T14" fmla="*/ 3 w 17"/>
                <a:gd name="T15" fmla="*/ 0 h 9"/>
                <a:gd name="T16" fmla="*/ 15 w 17"/>
                <a:gd name="T17" fmla="*/ 6 h 9"/>
                <a:gd name="T18" fmla="*/ 16 w 17"/>
                <a:gd name="T19" fmla="*/ 8 h 9"/>
                <a:gd name="T20" fmla="*/ 16 w 17"/>
                <a:gd name="T21" fmla="*/ 9 h 9"/>
                <a:gd name="T22" fmla="*/ 16 w 17"/>
                <a:gd name="T2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 h="9">
                  <a:moveTo>
                    <a:pt x="16" y="9"/>
                  </a:moveTo>
                  <a:cubicBezTo>
                    <a:pt x="16" y="9"/>
                    <a:pt x="16" y="8"/>
                    <a:pt x="16" y="8"/>
                  </a:cubicBezTo>
                  <a:cubicBezTo>
                    <a:pt x="15" y="8"/>
                    <a:pt x="15" y="7"/>
                    <a:pt x="14" y="6"/>
                  </a:cubicBezTo>
                  <a:cubicBezTo>
                    <a:pt x="12" y="3"/>
                    <a:pt x="8" y="1"/>
                    <a:pt x="3" y="1"/>
                  </a:cubicBezTo>
                  <a:cubicBezTo>
                    <a:pt x="2" y="1"/>
                    <a:pt x="1" y="1"/>
                    <a:pt x="0" y="1"/>
                  </a:cubicBezTo>
                  <a:cubicBezTo>
                    <a:pt x="0" y="1"/>
                    <a:pt x="0" y="0"/>
                    <a:pt x="0" y="0"/>
                  </a:cubicBezTo>
                  <a:cubicBezTo>
                    <a:pt x="0" y="0"/>
                    <a:pt x="0" y="0"/>
                    <a:pt x="0" y="0"/>
                  </a:cubicBezTo>
                  <a:cubicBezTo>
                    <a:pt x="1" y="0"/>
                    <a:pt x="2" y="0"/>
                    <a:pt x="3" y="0"/>
                  </a:cubicBezTo>
                  <a:cubicBezTo>
                    <a:pt x="8" y="0"/>
                    <a:pt x="13" y="3"/>
                    <a:pt x="15" y="6"/>
                  </a:cubicBezTo>
                  <a:cubicBezTo>
                    <a:pt x="16" y="6"/>
                    <a:pt x="16" y="7"/>
                    <a:pt x="16" y="8"/>
                  </a:cubicBezTo>
                  <a:cubicBezTo>
                    <a:pt x="17" y="8"/>
                    <a:pt x="16" y="8"/>
                    <a:pt x="16" y="9"/>
                  </a:cubicBezTo>
                  <a:cubicBezTo>
                    <a:pt x="16" y="9"/>
                    <a:pt x="16" y="9"/>
                    <a:pt x="16"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03" name="Freeform 452"/>
            <p:cNvSpPr>
              <a:spLocks/>
            </p:cNvSpPr>
            <p:nvPr/>
          </p:nvSpPr>
          <p:spPr bwMode="auto">
            <a:xfrm>
              <a:off x="3885" y="2140"/>
              <a:ext cx="8" cy="35"/>
            </a:xfrm>
            <a:custGeom>
              <a:avLst/>
              <a:gdLst>
                <a:gd name="T0" fmla="*/ 1 w 3"/>
                <a:gd name="T1" fmla="*/ 14 h 14"/>
                <a:gd name="T2" fmla="*/ 1 w 3"/>
                <a:gd name="T3" fmla="*/ 14 h 14"/>
                <a:gd name="T4" fmla="*/ 0 w 3"/>
                <a:gd name="T5" fmla="*/ 13 h 14"/>
                <a:gd name="T6" fmla="*/ 1 w 3"/>
                <a:gd name="T7" fmla="*/ 1 h 14"/>
                <a:gd name="T8" fmla="*/ 1 w 3"/>
                <a:gd name="T9" fmla="*/ 0 h 14"/>
                <a:gd name="T10" fmla="*/ 2 w 3"/>
                <a:gd name="T11" fmla="*/ 1 h 14"/>
                <a:gd name="T12" fmla="*/ 1 w 3"/>
                <a:gd name="T13" fmla="*/ 13 h 14"/>
                <a:gd name="T14" fmla="*/ 1 w 3"/>
                <a:gd name="T15" fmla="*/ 14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14">
                  <a:moveTo>
                    <a:pt x="1" y="14"/>
                  </a:moveTo>
                  <a:cubicBezTo>
                    <a:pt x="1" y="14"/>
                    <a:pt x="1" y="14"/>
                    <a:pt x="1" y="14"/>
                  </a:cubicBezTo>
                  <a:cubicBezTo>
                    <a:pt x="1" y="14"/>
                    <a:pt x="0" y="13"/>
                    <a:pt x="0" y="13"/>
                  </a:cubicBezTo>
                  <a:cubicBezTo>
                    <a:pt x="2" y="10"/>
                    <a:pt x="2" y="5"/>
                    <a:pt x="1" y="1"/>
                  </a:cubicBezTo>
                  <a:cubicBezTo>
                    <a:pt x="1" y="1"/>
                    <a:pt x="1" y="0"/>
                    <a:pt x="1" y="0"/>
                  </a:cubicBezTo>
                  <a:cubicBezTo>
                    <a:pt x="2" y="0"/>
                    <a:pt x="2" y="1"/>
                    <a:pt x="2" y="1"/>
                  </a:cubicBezTo>
                  <a:cubicBezTo>
                    <a:pt x="3" y="5"/>
                    <a:pt x="3" y="10"/>
                    <a:pt x="1" y="13"/>
                  </a:cubicBezTo>
                  <a:cubicBezTo>
                    <a:pt x="1" y="14"/>
                    <a:pt x="1" y="14"/>
                    <a:pt x="1"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04" name="Freeform 453"/>
            <p:cNvSpPr>
              <a:spLocks/>
            </p:cNvSpPr>
            <p:nvPr/>
          </p:nvSpPr>
          <p:spPr bwMode="auto">
            <a:xfrm>
              <a:off x="3858" y="2178"/>
              <a:ext cx="27" cy="20"/>
            </a:xfrm>
            <a:custGeom>
              <a:avLst/>
              <a:gdLst>
                <a:gd name="T0" fmla="*/ 1 w 11"/>
                <a:gd name="T1" fmla="*/ 8 h 8"/>
                <a:gd name="T2" fmla="*/ 0 w 11"/>
                <a:gd name="T3" fmla="*/ 8 h 8"/>
                <a:gd name="T4" fmla="*/ 1 w 11"/>
                <a:gd name="T5" fmla="*/ 7 h 8"/>
                <a:gd name="T6" fmla="*/ 11 w 11"/>
                <a:gd name="T7" fmla="*/ 0 h 8"/>
                <a:gd name="T8" fmla="*/ 11 w 11"/>
                <a:gd name="T9" fmla="*/ 0 h 8"/>
                <a:gd name="T10" fmla="*/ 11 w 11"/>
                <a:gd name="T11" fmla="*/ 1 h 8"/>
                <a:gd name="T12" fmla="*/ 1 w 11"/>
                <a:gd name="T13" fmla="*/ 8 h 8"/>
                <a:gd name="T14" fmla="*/ 1 w 11"/>
                <a:gd name="T15" fmla="*/ 8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8">
                  <a:moveTo>
                    <a:pt x="1" y="8"/>
                  </a:moveTo>
                  <a:cubicBezTo>
                    <a:pt x="1" y="8"/>
                    <a:pt x="1" y="8"/>
                    <a:pt x="0" y="8"/>
                  </a:cubicBezTo>
                  <a:cubicBezTo>
                    <a:pt x="0" y="7"/>
                    <a:pt x="0" y="7"/>
                    <a:pt x="1" y="7"/>
                  </a:cubicBezTo>
                  <a:cubicBezTo>
                    <a:pt x="6" y="5"/>
                    <a:pt x="9" y="2"/>
                    <a:pt x="11" y="0"/>
                  </a:cubicBezTo>
                  <a:cubicBezTo>
                    <a:pt x="11" y="0"/>
                    <a:pt x="11" y="0"/>
                    <a:pt x="11" y="0"/>
                  </a:cubicBezTo>
                  <a:cubicBezTo>
                    <a:pt x="11" y="0"/>
                    <a:pt x="11" y="0"/>
                    <a:pt x="11" y="1"/>
                  </a:cubicBezTo>
                  <a:cubicBezTo>
                    <a:pt x="10" y="3"/>
                    <a:pt x="6" y="6"/>
                    <a:pt x="1" y="8"/>
                  </a:cubicBezTo>
                  <a:cubicBezTo>
                    <a:pt x="1" y="8"/>
                    <a:pt x="1" y="8"/>
                    <a:pt x="1"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05" name="Freeform 454"/>
            <p:cNvSpPr>
              <a:spLocks/>
            </p:cNvSpPr>
            <p:nvPr/>
          </p:nvSpPr>
          <p:spPr bwMode="auto">
            <a:xfrm>
              <a:off x="3782" y="2110"/>
              <a:ext cx="71" cy="90"/>
            </a:xfrm>
            <a:custGeom>
              <a:avLst/>
              <a:gdLst>
                <a:gd name="T0" fmla="*/ 23 w 28"/>
                <a:gd name="T1" fmla="*/ 36 h 36"/>
                <a:gd name="T2" fmla="*/ 8 w 28"/>
                <a:gd name="T3" fmla="*/ 31 h 36"/>
                <a:gd name="T4" fmla="*/ 6 w 28"/>
                <a:gd name="T5" fmla="*/ 9 h 36"/>
                <a:gd name="T6" fmla="*/ 23 w 28"/>
                <a:gd name="T7" fmla="*/ 0 h 36"/>
                <a:gd name="T8" fmla="*/ 23 w 28"/>
                <a:gd name="T9" fmla="*/ 1 h 36"/>
                <a:gd name="T10" fmla="*/ 23 w 28"/>
                <a:gd name="T11" fmla="*/ 1 h 36"/>
                <a:gd name="T12" fmla="*/ 6 w 28"/>
                <a:gd name="T13" fmla="*/ 10 h 36"/>
                <a:gd name="T14" fmla="*/ 9 w 28"/>
                <a:gd name="T15" fmla="*/ 30 h 36"/>
                <a:gd name="T16" fmla="*/ 28 w 28"/>
                <a:gd name="T17" fmla="*/ 35 h 36"/>
                <a:gd name="T18" fmla="*/ 28 w 28"/>
                <a:gd name="T19" fmla="*/ 35 h 36"/>
                <a:gd name="T20" fmla="*/ 28 w 28"/>
                <a:gd name="T21" fmla="*/ 36 h 36"/>
                <a:gd name="T22" fmla="*/ 23 w 28"/>
                <a:gd name="T23"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 h="36">
                  <a:moveTo>
                    <a:pt x="23" y="36"/>
                  </a:moveTo>
                  <a:cubicBezTo>
                    <a:pt x="19" y="36"/>
                    <a:pt x="13" y="35"/>
                    <a:pt x="8" y="31"/>
                  </a:cubicBezTo>
                  <a:cubicBezTo>
                    <a:pt x="3" y="27"/>
                    <a:pt x="0" y="17"/>
                    <a:pt x="6" y="9"/>
                  </a:cubicBezTo>
                  <a:cubicBezTo>
                    <a:pt x="9" y="4"/>
                    <a:pt x="15" y="1"/>
                    <a:pt x="23" y="0"/>
                  </a:cubicBezTo>
                  <a:cubicBezTo>
                    <a:pt x="23" y="0"/>
                    <a:pt x="23" y="0"/>
                    <a:pt x="23" y="1"/>
                  </a:cubicBezTo>
                  <a:cubicBezTo>
                    <a:pt x="23" y="1"/>
                    <a:pt x="23" y="1"/>
                    <a:pt x="23" y="1"/>
                  </a:cubicBezTo>
                  <a:cubicBezTo>
                    <a:pt x="16" y="2"/>
                    <a:pt x="10" y="5"/>
                    <a:pt x="6" y="10"/>
                  </a:cubicBezTo>
                  <a:cubicBezTo>
                    <a:pt x="1" y="17"/>
                    <a:pt x="4" y="26"/>
                    <a:pt x="9" y="30"/>
                  </a:cubicBezTo>
                  <a:cubicBezTo>
                    <a:pt x="16" y="36"/>
                    <a:pt x="23" y="36"/>
                    <a:pt x="28" y="35"/>
                  </a:cubicBezTo>
                  <a:cubicBezTo>
                    <a:pt x="28" y="35"/>
                    <a:pt x="28" y="35"/>
                    <a:pt x="28" y="35"/>
                  </a:cubicBezTo>
                  <a:cubicBezTo>
                    <a:pt x="28" y="35"/>
                    <a:pt x="28" y="36"/>
                    <a:pt x="28" y="36"/>
                  </a:cubicBezTo>
                  <a:cubicBezTo>
                    <a:pt x="27" y="36"/>
                    <a:pt x="25" y="36"/>
                    <a:pt x="23"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06" name="Freeform 455"/>
            <p:cNvSpPr>
              <a:spLocks/>
            </p:cNvSpPr>
            <p:nvPr/>
          </p:nvSpPr>
          <p:spPr bwMode="auto">
            <a:xfrm>
              <a:off x="3858" y="2188"/>
              <a:ext cx="27" cy="22"/>
            </a:xfrm>
            <a:custGeom>
              <a:avLst/>
              <a:gdLst>
                <a:gd name="T0" fmla="*/ 0 w 11"/>
                <a:gd name="T1" fmla="*/ 9 h 9"/>
                <a:gd name="T2" fmla="*/ 0 w 11"/>
                <a:gd name="T3" fmla="*/ 9 h 9"/>
                <a:gd name="T4" fmla="*/ 0 w 11"/>
                <a:gd name="T5" fmla="*/ 8 h 9"/>
                <a:gd name="T6" fmla="*/ 10 w 11"/>
                <a:gd name="T7" fmla="*/ 1 h 9"/>
                <a:gd name="T8" fmla="*/ 10 w 11"/>
                <a:gd name="T9" fmla="*/ 0 h 9"/>
                <a:gd name="T10" fmla="*/ 11 w 11"/>
                <a:gd name="T11" fmla="*/ 1 h 9"/>
                <a:gd name="T12" fmla="*/ 1 w 11"/>
                <a:gd name="T13" fmla="*/ 9 h 9"/>
                <a:gd name="T14" fmla="*/ 0 w 11"/>
                <a:gd name="T15" fmla="*/ 9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9">
                  <a:moveTo>
                    <a:pt x="0" y="9"/>
                  </a:moveTo>
                  <a:cubicBezTo>
                    <a:pt x="0" y="9"/>
                    <a:pt x="0" y="9"/>
                    <a:pt x="0" y="9"/>
                  </a:cubicBezTo>
                  <a:cubicBezTo>
                    <a:pt x="0" y="9"/>
                    <a:pt x="0" y="8"/>
                    <a:pt x="0" y="8"/>
                  </a:cubicBezTo>
                  <a:cubicBezTo>
                    <a:pt x="5" y="7"/>
                    <a:pt x="8" y="4"/>
                    <a:pt x="10" y="1"/>
                  </a:cubicBezTo>
                  <a:cubicBezTo>
                    <a:pt x="10" y="0"/>
                    <a:pt x="10" y="0"/>
                    <a:pt x="10" y="0"/>
                  </a:cubicBezTo>
                  <a:cubicBezTo>
                    <a:pt x="11" y="0"/>
                    <a:pt x="11" y="1"/>
                    <a:pt x="11" y="1"/>
                  </a:cubicBezTo>
                  <a:cubicBezTo>
                    <a:pt x="9" y="4"/>
                    <a:pt x="5" y="7"/>
                    <a:pt x="1" y="9"/>
                  </a:cubicBezTo>
                  <a:cubicBezTo>
                    <a:pt x="0" y="9"/>
                    <a:pt x="0" y="9"/>
                    <a:pt x="0"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07" name="Freeform 456"/>
            <p:cNvSpPr>
              <a:spLocks/>
            </p:cNvSpPr>
            <p:nvPr/>
          </p:nvSpPr>
          <p:spPr bwMode="auto">
            <a:xfrm>
              <a:off x="3785" y="2155"/>
              <a:ext cx="70" cy="58"/>
            </a:xfrm>
            <a:custGeom>
              <a:avLst/>
              <a:gdLst>
                <a:gd name="T0" fmla="*/ 21 w 28"/>
                <a:gd name="T1" fmla="*/ 23 h 23"/>
                <a:gd name="T2" fmla="*/ 7 w 28"/>
                <a:gd name="T3" fmla="*/ 17 h 23"/>
                <a:gd name="T4" fmla="*/ 2 w 28"/>
                <a:gd name="T5" fmla="*/ 0 h 23"/>
                <a:gd name="T6" fmla="*/ 2 w 28"/>
                <a:gd name="T7" fmla="*/ 0 h 23"/>
                <a:gd name="T8" fmla="*/ 3 w 28"/>
                <a:gd name="T9" fmla="*/ 1 h 23"/>
                <a:gd name="T10" fmla="*/ 7 w 28"/>
                <a:gd name="T11" fmla="*/ 17 h 23"/>
                <a:gd name="T12" fmla="*/ 27 w 28"/>
                <a:gd name="T13" fmla="*/ 22 h 23"/>
                <a:gd name="T14" fmla="*/ 27 w 28"/>
                <a:gd name="T15" fmla="*/ 22 h 23"/>
                <a:gd name="T16" fmla="*/ 27 w 28"/>
                <a:gd name="T17" fmla="*/ 23 h 23"/>
                <a:gd name="T18" fmla="*/ 21 w 28"/>
                <a:gd name="T19"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23">
                  <a:moveTo>
                    <a:pt x="21" y="23"/>
                  </a:moveTo>
                  <a:cubicBezTo>
                    <a:pt x="15" y="23"/>
                    <a:pt x="11" y="21"/>
                    <a:pt x="7" y="17"/>
                  </a:cubicBezTo>
                  <a:cubicBezTo>
                    <a:pt x="2" y="13"/>
                    <a:pt x="0" y="6"/>
                    <a:pt x="2" y="0"/>
                  </a:cubicBezTo>
                  <a:cubicBezTo>
                    <a:pt x="2" y="0"/>
                    <a:pt x="2" y="0"/>
                    <a:pt x="2" y="0"/>
                  </a:cubicBezTo>
                  <a:cubicBezTo>
                    <a:pt x="3" y="0"/>
                    <a:pt x="3" y="0"/>
                    <a:pt x="3" y="1"/>
                  </a:cubicBezTo>
                  <a:cubicBezTo>
                    <a:pt x="1" y="6"/>
                    <a:pt x="3" y="12"/>
                    <a:pt x="7" y="17"/>
                  </a:cubicBezTo>
                  <a:cubicBezTo>
                    <a:pt x="12" y="22"/>
                    <a:pt x="19" y="23"/>
                    <a:pt x="27" y="22"/>
                  </a:cubicBezTo>
                  <a:cubicBezTo>
                    <a:pt x="27" y="22"/>
                    <a:pt x="27" y="22"/>
                    <a:pt x="27" y="22"/>
                  </a:cubicBezTo>
                  <a:cubicBezTo>
                    <a:pt x="28" y="22"/>
                    <a:pt x="27" y="23"/>
                    <a:pt x="27" y="23"/>
                  </a:cubicBezTo>
                  <a:cubicBezTo>
                    <a:pt x="25" y="23"/>
                    <a:pt x="23" y="23"/>
                    <a:pt x="21"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08" name="Freeform 457"/>
            <p:cNvSpPr>
              <a:spLocks/>
            </p:cNvSpPr>
            <p:nvPr/>
          </p:nvSpPr>
          <p:spPr bwMode="auto">
            <a:xfrm>
              <a:off x="3842" y="2140"/>
              <a:ext cx="48" cy="17"/>
            </a:xfrm>
            <a:custGeom>
              <a:avLst/>
              <a:gdLst>
                <a:gd name="T0" fmla="*/ 0 w 19"/>
                <a:gd name="T1" fmla="*/ 7 h 7"/>
                <a:gd name="T2" fmla="*/ 0 w 19"/>
                <a:gd name="T3" fmla="*/ 7 h 7"/>
                <a:gd name="T4" fmla="*/ 0 w 19"/>
                <a:gd name="T5" fmla="*/ 7 h 7"/>
                <a:gd name="T6" fmla="*/ 0 w 19"/>
                <a:gd name="T7" fmla="*/ 7 h 7"/>
                <a:gd name="T8" fmla="*/ 8 w 19"/>
                <a:gd name="T9" fmla="*/ 4 h 7"/>
                <a:gd name="T10" fmla="*/ 18 w 19"/>
                <a:gd name="T11" fmla="*/ 0 h 7"/>
                <a:gd name="T12" fmla="*/ 19 w 19"/>
                <a:gd name="T13" fmla="*/ 1 h 7"/>
                <a:gd name="T14" fmla="*/ 19 w 19"/>
                <a:gd name="T15" fmla="*/ 1 h 7"/>
                <a:gd name="T16" fmla="*/ 8 w 19"/>
                <a:gd name="T17" fmla="*/ 5 h 7"/>
                <a:gd name="T18" fmla="*/ 0 w 19"/>
                <a:gd name="T19"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7">
                  <a:moveTo>
                    <a:pt x="0" y="7"/>
                  </a:moveTo>
                  <a:cubicBezTo>
                    <a:pt x="0" y="7"/>
                    <a:pt x="0" y="7"/>
                    <a:pt x="0" y="7"/>
                  </a:cubicBezTo>
                  <a:cubicBezTo>
                    <a:pt x="0" y="7"/>
                    <a:pt x="0" y="7"/>
                    <a:pt x="0" y="7"/>
                  </a:cubicBezTo>
                  <a:cubicBezTo>
                    <a:pt x="0" y="7"/>
                    <a:pt x="0" y="7"/>
                    <a:pt x="0" y="7"/>
                  </a:cubicBezTo>
                  <a:cubicBezTo>
                    <a:pt x="1" y="7"/>
                    <a:pt x="5" y="5"/>
                    <a:pt x="8" y="4"/>
                  </a:cubicBezTo>
                  <a:cubicBezTo>
                    <a:pt x="11" y="3"/>
                    <a:pt x="16" y="1"/>
                    <a:pt x="18" y="0"/>
                  </a:cubicBezTo>
                  <a:cubicBezTo>
                    <a:pt x="19" y="0"/>
                    <a:pt x="19" y="1"/>
                    <a:pt x="19" y="1"/>
                  </a:cubicBezTo>
                  <a:cubicBezTo>
                    <a:pt x="19" y="1"/>
                    <a:pt x="19" y="1"/>
                    <a:pt x="19" y="1"/>
                  </a:cubicBezTo>
                  <a:cubicBezTo>
                    <a:pt x="16" y="2"/>
                    <a:pt x="12" y="4"/>
                    <a:pt x="8" y="5"/>
                  </a:cubicBezTo>
                  <a:cubicBezTo>
                    <a:pt x="4" y="7"/>
                    <a:pt x="1" y="7"/>
                    <a:pt x="0"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09" name="Freeform 458"/>
            <p:cNvSpPr>
              <a:spLocks/>
            </p:cNvSpPr>
            <p:nvPr/>
          </p:nvSpPr>
          <p:spPr bwMode="auto">
            <a:xfrm>
              <a:off x="3840" y="2107"/>
              <a:ext cx="8" cy="45"/>
            </a:xfrm>
            <a:custGeom>
              <a:avLst/>
              <a:gdLst>
                <a:gd name="T0" fmla="*/ 1 w 3"/>
                <a:gd name="T1" fmla="*/ 18 h 18"/>
                <a:gd name="T2" fmla="*/ 0 w 3"/>
                <a:gd name="T3" fmla="*/ 18 h 18"/>
                <a:gd name="T4" fmla="*/ 2 w 3"/>
                <a:gd name="T5" fmla="*/ 6 h 18"/>
                <a:gd name="T6" fmla="*/ 3 w 3"/>
                <a:gd name="T7" fmla="*/ 0 h 18"/>
                <a:gd name="T8" fmla="*/ 3 w 3"/>
                <a:gd name="T9" fmla="*/ 0 h 18"/>
                <a:gd name="T10" fmla="*/ 3 w 3"/>
                <a:gd name="T11" fmla="*/ 0 h 18"/>
                <a:gd name="T12" fmla="*/ 3 w 3"/>
                <a:gd name="T13" fmla="*/ 6 h 18"/>
                <a:gd name="T14" fmla="*/ 1 w 3"/>
                <a:gd name="T15" fmla="*/ 18 h 18"/>
                <a:gd name="T16" fmla="*/ 1 w 3"/>
                <a:gd name="T17"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8">
                  <a:moveTo>
                    <a:pt x="1" y="18"/>
                  </a:moveTo>
                  <a:cubicBezTo>
                    <a:pt x="1" y="18"/>
                    <a:pt x="0" y="18"/>
                    <a:pt x="0" y="18"/>
                  </a:cubicBezTo>
                  <a:cubicBezTo>
                    <a:pt x="1" y="13"/>
                    <a:pt x="1" y="10"/>
                    <a:pt x="2" y="6"/>
                  </a:cubicBezTo>
                  <a:cubicBezTo>
                    <a:pt x="2" y="4"/>
                    <a:pt x="2" y="3"/>
                    <a:pt x="3" y="0"/>
                  </a:cubicBezTo>
                  <a:cubicBezTo>
                    <a:pt x="3" y="0"/>
                    <a:pt x="3" y="0"/>
                    <a:pt x="3" y="0"/>
                  </a:cubicBezTo>
                  <a:cubicBezTo>
                    <a:pt x="3" y="0"/>
                    <a:pt x="3" y="0"/>
                    <a:pt x="3" y="0"/>
                  </a:cubicBezTo>
                  <a:cubicBezTo>
                    <a:pt x="3" y="3"/>
                    <a:pt x="3" y="5"/>
                    <a:pt x="3" y="6"/>
                  </a:cubicBezTo>
                  <a:cubicBezTo>
                    <a:pt x="2" y="10"/>
                    <a:pt x="2" y="14"/>
                    <a:pt x="1" y="18"/>
                  </a:cubicBezTo>
                  <a:cubicBezTo>
                    <a:pt x="1" y="18"/>
                    <a:pt x="1" y="18"/>
                    <a:pt x="1"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10" name="Freeform 459"/>
            <p:cNvSpPr>
              <a:spLocks/>
            </p:cNvSpPr>
            <p:nvPr/>
          </p:nvSpPr>
          <p:spPr bwMode="auto">
            <a:xfrm>
              <a:off x="3837" y="2157"/>
              <a:ext cx="48" cy="23"/>
            </a:xfrm>
            <a:custGeom>
              <a:avLst/>
              <a:gdLst>
                <a:gd name="T0" fmla="*/ 19 w 19"/>
                <a:gd name="T1" fmla="*/ 9 h 9"/>
                <a:gd name="T2" fmla="*/ 19 w 19"/>
                <a:gd name="T3" fmla="*/ 9 h 9"/>
                <a:gd name="T4" fmla="*/ 16 w 19"/>
                <a:gd name="T5" fmla="*/ 7 h 9"/>
                <a:gd name="T6" fmla="*/ 1 w 19"/>
                <a:gd name="T7" fmla="*/ 1 h 9"/>
                <a:gd name="T8" fmla="*/ 0 w 19"/>
                <a:gd name="T9" fmla="*/ 0 h 9"/>
                <a:gd name="T10" fmla="*/ 1 w 19"/>
                <a:gd name="T11" fmla="*/ 0 h 9"/>
                <a:gd name="T12" fmla="*/ 16 w 19"/>
                <a:gd name="T13" fmla="*/ 7 h 9"/>
                <a:gd name="T14" fmla="*/ 19 w 19"/>
                <a:gd name="T15" fmla="*/ 8 h 9"/>
                <a:gd name="T16" fmla="*/ 19 w 19"/>
                <a:gd name="T17" fmla="*/ 8 h 9"/>
                <a:gd name="T18" fmla="*/ 19 w 19"/>
                <a:gd name="T19"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9">
                  <a:moveTo>
                    <a:pt x="19" y="9"/>
                  </a:moveTo>
                  <a:cubicBezTo>
                    <a:pt x="19" y="9"/>
                    <a:pt x="19" y="9"/>
                    <a:pt x="19" y="9"/>
                  </a:cubicBezTo>
                  <a:cubicBezTo>
                    <a:pt x="18" y="9"/>
                    <a:pt x="17" y="8"/>
                    <a:pt x="16" y="7"/>
                  </a:cubicBezTo>
                  <a:cubicBezTo>
                    <a:pt x="11" y="5"/>
                    <a:pt x="2" y="2"/>
                    <a:pt x="1" y="1"/>
                  </a:cubicBezTo>
                  <a:cubicBezTo>
                    <a:pt x="0" y="1"/>
                    <a:pt x="0" y="0"/>
                    <a:pt x="0" y="0"/>
                  </a:cubicBezTo>
                  <a:cubicBezTo>
                    <a:pt x="0" y="0"/>
                    <a:pt x="1" y="0"/>
                    <a:pt x="1" y="0"/>
                  </a:cubicBezTo>
                  <a:cubicBezTo>
                    <a:pt x="3" y="1"/>
                    <a:pt x="11" y="5"/>
                    <a:pt x="16" y="7"/>
                  </a:cubicBezTo>
                  <a:cubicBezTo>
                    <a:pt x="17" y="7"/>
                    <a:pt x="19" y="8"/>
                    <a:pt x="19" y="8"/>
                  </a:cubicBezTo>
                  <a:cubicBezTo>
                    <a:pt x="19" y="8"/>
                    <a:pt x="19" y="8"/>
                    <a:pt x="19" y="8"/>
                  </a:cubicBezTo>
                  <a:cubicBezTo>
                    <a:pt x="19" y="9"/>
                    <a:pt x="19" y="9"/>
                    <a:pt x="19"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11" name="Freeform 460"/>
            <p:cNvSpPr>
              <a:spLocks/>
            </p:cNvSpPr>
            <p:nvPr/>
          </p:nvSpPr>
          <p:spPr bwMode="auto">
            <a:xfrm>
              <a:off x="3837" y="2157"/>
              <a:ext cx="18" cy="43"/>
            </a:xfrm>
            <a:custGeom>
              <a:avLst/>
              <a:gdLst>
                <a:gd name="T0" fmla="*/ 6 w 7"/>
                <a:gd name="T1" fmla="*/ 17 h 17"/>
                <a:gd name="T2" fmla="*/ 6 w 7"/>
                <a:gd name="T3" fmla="*/ 16 h 17"/>
                <a:gd name="T4" fmla="*/ 0 w 7"/>
                <a:gd name="T5" fmla="*/ 1 h 17"/>
                <a:gd name="T6" fmla="*/ 0 w 7"/>
                <a:gd name="T7" fmla="*/ 0 h 17"/>
                <a:gd name="T8" fmla="*/ 1 w 7"/>
                <a:gd name="T9" fmla="*/ 0 h 17"/>
                <a:gd name="T10" fmla="*/ 6 w 7"/>
                <a:gd name="T11" fmla="*/ 16 h 17"/>
                <a:gd name="T12" fmla="*/ 6 w 7"/>
                <a:gd name="T13" fmla="*/ 16 h 17"/>
                <a:gd name="T14" fmla="*/ 6 w 7"/>
                <a:gd name="T15" fmla="*/ 17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17">
                  <a:moveTo>
                    <a:pt x="6" y="17"/>
                  </a:moveTo>
                  <a:cubicBezTo>
                    <a:pt x="6" y="17"/>
                    <a:pt x="6" y="16"/>
                    <a:pt x="6" y="16"/>
                  </a:cubicBezTo>
                  <a:cubicBezTo>
                    <a:pt x="4" y="13"/>
                    <a:pt x="1" y="2"/>
                    <a:pt x="0" y="1"/>
                  </a:cubicBezTo>
                  <a:cubicBezTo>
                    <a:pt x="0" y="0"/>
                    <a:pt x="0" y="0"/>
                    <a:pt x="0" y="0"/>
                  </a:cubicBezTo>
                  <a:cubicBezTo>
                    <a:pt x="1" y="0"/>
                    <a:pt x="1" y="0"/>
                    <a:pt x="1" y="0"/>
                  </a:cubicBezTo>
                  <a:cubicBezTo>
                    <a:pt x="1" y="2"/>
                    <a:pt x="5" y="12"/>
                    <a:pt x="6" y="16"/>
                  </a:cubicBezTo>
                  <a:cubicBezTo>
                    <a:pt x="7" y="16"/>
                    <a:pt x="6" y="16"/>
                    <a:pt x="6" y="16"/>
                  </a:cubicBezTo>
                  <a:cubicBezTo>
                    <a:pt x="6" y="17"/>
                    <a:pt x="6" y="17"/>
                    <a:pt x="6"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12" name="Freeform 461"/>
            <p:cNvSpPr>
              <a:spLocks/>
            </p:cNvSpPr>
            <p:nvPr/>
          </p:nvSpPr>
          <p:spPr bwMode="auto">
            <a:xfrm>
              <a:off x="3837" y="2110"/>
              <a:ext cx="3" cy="50"/>
            </a:xfrm>
            <a:custGeom>
              <a:avLst/>
              <a:gdLst>
                <a:gd name="T0" fmla="*/ 1 w 1"/>
                <a:gd name="T1" fmla="*/ 20 h 20"/>
                <a:gd name="T2" fmla="*/ 0 w 1"/>
                <a:gd name="T3" fmla="*/ 19 h 20"/>
                <a:gd name="T4" fmla="*/ 0 w 1"/>
                <a:gd name="T5" fmla="*/ 1 h 20"/>
                <a:gd name="T6" fmla="*/ 1 w 1"/>
                <a:gd name="T7" fmla="*/ 0 h 20"/>
                <a:gd name="T8" fmla="*/ 1 w 1"/>
                <a:gd name="T9" fmla="*/ 1 h 20"/>
                <a:gd name="T10" fmla="*/ 1 w 1"/>
                <a:gd name="T11" fmla="*/ 19 h 20"/>
                <a:gd name="T12" fmla="*/ 1 w 1"/>
                <a:gd name="T13" fmla="*/ 20 h 20"/>
              </a:gdLst>
              <a:ahLst/>
              <a:cxnLst>
                <a:cxn ang="0">
                  <a:pos x="T0" y="T1"/>
                </a:cxn>
                <a:cxn ang="0">
                  <a:pos x="T2" y="T3"/>
                </a:cxn>
                <a:cxn ang="0">
                  <a:pos x="T4" y="T5"/>
                </a:cxn>
                <a:cxn ang="0">
                  <a:pos x="T6" y="T7"/>
                </a:cxn>
                <a:cxn ang="0">
                  <a:pos x="T8" y="T9"/>
                </a:cxn>
                <a:cxn ang="0">
                  <a:pos x="T10" y="T11"/>
                </a:cxn>
                <a:cxn ang="0">
                  <a:pos x="T12" y="T13"/>
                </a:cxn>
              </a:cxnLst>
              <a:rect l="0" t="0" r="r" b="b"/>
              <a:pathLst>
                <a:path w="1" h="20">
                  <a:moveTo>
                    <a:pt x="1" y="20"/>
                  </a:moveTo>
                  <a:cubicBezTo>
                    <a:pt x="0" y="20"/>
                    <a:pt x="0" y="19"/>
                    <a:pt x="0" y="19"/>
                  </a:cubicBezTo>
                  <a:cubicBezTo>
                    <a:pt x="0" y="17"/>
                    <a:pt x="0" y="2"/>
                    <a:pt x="0" y="1"/>
                  </a:cubicBezTo>
                  <a:cubicBezTo>
                    <a:pt x="0" y="0"/>
                    <a:pt x="1" y="0"/>
                    <a:pt x="1" y="0"/>
                  </a:cubicBezTo>
                  <a:cubicBezTo>
                    <a:pt x="1" y="0"/>
                    <a:pt x="1" y="0"/>
                    <a:pt x="1" y="1"/>
                  </a:cubicBezTo>
                  <a:cubicBezTo>
                    <a:pt x="1" y="2"/>
                    <a:pt x="1" y="17"/>
                    <a:pt x="1" y="19"/>
                  </a:cubicBezTo>
                  <a:cubicBezTo>
                    <a:pt x="1" y="19"/>
                    <a:pt x="1" y="20"/>
                    <a:pt x="1"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13" name="Freeform 462"/>
            <p:cNvSpPr>
              <a:spLocks/>
            </p:cNvSpPr>
            <p:nvPr/>
          </p:nvSpPr>
          <p:spPr bwMode="auto">
            <a:xfrm>
              <a:off x="3840" y="2127"/>
              <a:ext cx="48" cy="30"/>
            </a:xfrm>
            <a:custGeom>
              <a:avLst/>
              <a:gdLst>
                <a:gd name="T0" fmla="*/ 4 w 19"/>
                <a:gd name="T1" fmla="*/ 12 h 12"/>
                <a:gd name="T2" fmla="*/ 4 w 19"/>
                <a:gd name="T3" fmla="*/ 11 h 12"/>
                <a:gd name="T4" fmla="*/ 4 w 19"/>
                <a:gd name="T5" fmla="*/ 11 h 12"/>
                <a:gd name="T6" fmla="*/ 15 w 19"/>
                <a:gd name="T7" fmla="*/ 6 h 12"/>
                <a:gd name="T8" fmla="*/ 17 w 19"/>
                <a:gd name="T9" fmla="*/ 4 h 12"/>
                <a:gd name="T10" fmla="*/ 18 w 19"/>
                <a:gd name="T11" fmla="*/ 1 h 12"/>
                <a:gd name="T12" fmla="*/ 18 w 19"/>
                <a:gd name="T13" fmla="*/ 1 h 12"/>
                <a:gd name="T14" fmla="*/ 3 w 19"/>
                <a:gd name="T15" fmla="*/ 9 h 12"/>
                <a:gd name="T16" fmla="*/ 1 w 19"/>
                <a:gd name="T17" fmla="*/ 10 h 12"/>
                <a:gd name="T18" fmla="*/ 1 w 19"/>
                <a:gd name="T19" fmla="*/ 10 h 12"/>
                <a:gd name="T20" fmla="*/ 1 w 19"/>
                <a:gd name="T21" fmla="*/ 10 h 12"/>
                <a:gd name="T22" fmla="*/ 3 w 19"/>
                <a:gd name="T23" fmla="*/ 8 h 12"/>
                <a:gd name="T24" fmla="*/ 19 w 19"/>
                <a:gd name="T25" fmla="*/ 0 h 12"/>
                <a:gd name="T26" fmla="*/ 19 w 19"/>
                <a:gd name="T27" fmla="*/ 0 h 12"/>
                <a:gd name="T28" fmla="*/ 19 w 19"/>
                <a:gd name="T29" fmla="*/ 0 h 12"/>
                <a:gd name="T30" fmla="*/ 19 w 19"/>
                <a:gd name="T31" fmla="*/ 2 h 12"/>
                <a:gd name="T32" fmla="*/ 18 w 19"/>
                <a:gd name="T33" fmla="*/ 5 h 12"/>
                <a:gd name="T34" fmla="*/ 18 w 19"/>
                <a:gd name="T35" fmla="*/ 5 h 12"/>
                <a:gd name="T36" fmla="*/ 16 w 19"/>
                <a:gd name="T37" fmla="*/ 6 h 12"/>
                <a:gd name="T38" fmla="*/ 4 w 19"/>
                <a:gd name="T39" fmla="*/ 11 h 12"/>
                <a:gd name="T40" fmla="*/ 4 w 19"/>
                <a:gd name="T41"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12">
                  <a:moveTo>
                    <a:pt x="4" y="12"/>
                  </a:moveTo>
                  <a:cubicBezTo>
                    <a:pt x="4" y="12"/>
                    <a:pt x="4" y="11"/>
                    <a:pt x="4" y="11"/>
                  </a:cubicBezTo>
                  <a:cubicBezTo>
                    <a:pt x="4" y="11"/>
                    <a:pt x="4" y="11"/>
                    <a:pt x="4" y="11"/>
                  </a:cubicBezTo>
                  <a:cubicBezTo>
                    <a:pt x="7" y="9"/>
                    <a:pt x="12" y="7"/>
                    <a:pt x="15" y="6"/>
                  </a:cubicBezTo>
                  <a:cubicBezTo>
                    <a:pt x="17" y="4"/>
                    <a:pt x="17" y="4"/>
                    <a:pt x="17" y="4"/>
                  </a:cubicBezTo>
                  <a:cubicBezTo>
                    <a:pt x="18" y="3"/>
                    <a:pt x="18" y="2"/>
                    <a:pt x="18" y="1"/>
                  </a:cubicBezTo>
                  <a:cubicBezTo>
                    <a:pt x="18" y="1"/>
                    <a:pt x="18" y="1"/>
                    <a:pt x="18" y="1"/>
                  </a:cubicBezTo>
                  <a:cubicBezTo>
                    <a:pt x="14" y="3"/>
                    <a:pt x="7" y="7"/>
                    <a:pt x="3" y="9"/>
                  </a:cubicBezTo>
                  <a:cubicBezTo>
                    <a:pt x="1" y="11"/>
                    <a:pt x="1" y="11"/>
                    <a:pt x="1" y="10"/>
                  </a:cubicBezTo>
                  <a:cubicBezTo>
                    <a:pt x="1" y="10"/>
                    <a:pt x="0" y="10"/>
                    <a:pt x="1" y="10"/>
                  </a:cubicBezTo>
                  <a:cubicBezTo>
                    <a:pt x="1" y="10"/>
                    <a:pt x="1" y="10"/>
                    <a:pt x="1" y="10"/>
                  </a:cubicBezTo>
                  <a:cubicBezTo>
                    <a:pt x="1" y="9"/>
                    <a:pt x="2" y="9"/>
                    <a:pt x="3" y="8"/>
                  </a:cubicBezTo>
                  <a:cubicBezTo>
                    <a:pt x="7" y="6"/>
                    <a:pt x="14" y="2"/>
                    <a:pt x="19" y="0"/>
                  </a:cubicBezTo>
                  <a:cubicBezTo>
                    <a:pt x="19" y="0"/>
                    <a:pt x="19" y="0"/>
                    <a:pt x="19" y="0"/>
                  </a:cubicBezTo>
                  <a:cubicBezTo>
                    <a:pt x="19" y="0"/>
                    <a:pt x="19" y="0"/>
                    <a:pt x="19" y="0"/>
                  </a:cubicBezTo>
                  <a:cubicBezTo>
                    <a:pt x="19" y="1"/>
                    <a:pt x="19" y="1"/>
                    <a:pt x="19" y="2"/>
                  </a:cubicBezTo>
                  <a:cubicBezTo>
                    <a:pt x="19" y="3"/>
                    <a:pt x="19" y="4"/>
                    <a:pt x="18" y="5"/>
                  </a:cubicBezTo>
                  <a:cubicBezTo>
                    <a:pt x="18" y="5"/>
                    <a:pt x="18" y="5"/>
                    <a:pt x="18" y="5"/>
                  </a:cubicBezTo>
                  <a:cubicBezTo>
                    <a:pt x="16" y="6"/>
                    <a:pt x="16" y="6"/>
                    <a:pt x="16" y="6"/>
                  </a:cubicBezTo>
                  <a:cubicBezTo>
                    <a:pt x="12" y="8"/>
                    <a:pt x="8" y="10"/>
                    <a:pt x="4" y="11"/>
                  </a:cubicBezTo>
                  <a:cubicBezTo>
                    <a:pt x="4" y="11"/>
                    <a:pt x="4" y="12"/>
                    <a:pt x="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14" name="Freeform 463"/>
            <p:cNvSpPr>
              <a:spLocks/>
            </p:cNvSpPr>
            <p:nvPr/>
          </p:nvSpPr>
          <p:spPr bwMode="auto">
            <a:xfrm>
              <a:off x="3850" y="2198"/>
              <a:ext cx="5" cy="12"/>
            </a:xfrm>
            <a:custGeom>
              <a:avLst/>
              <a:gdLst>
                <a:gd name="T0" fmla="*/ 1 w 2"/>
                <a:gd name="T1" fmla="*/ 5 h 5"/>
                <a:gd name="T2" fmla="*/ 1 w 2"/>
                <a:gd name="T3" fmla="*/ 5 h 5"/>
                <a:gd name="T4" fmla="*/ 0 w 2"/>
                <a:gd name="T5" fmla="*/ 5 h 5"/>
                <a:gd name="T6" fmla="*/ 1 w 2"/>
                <a:gd name="T7" fmla="*/ 0 h 5"/>
                <a:gd name="T8" fmla="*/ 1 w 2"/>
                <a:gd name="T9" fmla="*/ 0 h 5"/>
                <a:gd name="T10" fmla="*/ 2 w 2"/>
                <a:gd name="T11" fmla="*/ 0 h 5"/>
                <a:gd name="T12" fmla="*/ 1 w 2"/>
                <a:gd name="T13" fmla="*/ 5 h 5"/>
                <a:gd name="T14" fmla="*/ 1 w 2"/>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5">
                  <a:moveTo>
                    <a:pt x="1" y="5"/>
                  </a:moveTo>
                  <a:cubicBezTo>
                    <a:pt x="1" y="5"/>
                    <a:pt x="1" y="5"/>
                    <a:pt x="1" y="5"/>
                  </a:cubicBezTo>
                  <a:cubicBezTo>
                    <a:pt x="1" y="5"/>
                    <a:pt x="0" y="5"/>
                    <a:pt x="0" y="5"/>
                  </a:cubicBezTo>
                  <a:cubicBezTo>
                    <a:pt x="1" y="3"/>
                    <a:pt x="1" y="2"/>
                    <a:pt x="1" y="0"/>
                  </a:cubicBezTo>
                  <a:cubicBezTo>
                    <a:pt x="1" y="0"/>
                    <a:pt x="1" y="0"/>
                    <a:pt x="1" y="0"/>
                  </a:cubicBezTo>
                  <a:cubicBezTo>
                    <a:pt x="1" y="0"/>
                    <a:pt x="2" y="0"/>
                    <a:pt x="2" y="0"/>
                  </a:cubicBezTo>
                  <a:cubicBezTo>
                    <a:pt x="2" y="2"/>
                    <a:pt x="2" y="3"/>
                    <a:pt x="1" y="5"/>
                  </a:cubicBezTo>
                  <a:cubicBezTo>
                    <a:pt x="1" y="5"/>
                    <a:pt x="1" y="5"/>
                    <a:pt x="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15" name="Freeform 464"/>
            <p:cNvSpPr>
              <a:spLocks/>
            </p:cNvSpPr>
            <p:nvPr/>
          </p:nvSpPr>
          <p:spPr bwMode="auto">
            <a:xfrm>
              <a:off x="3840" y="2157"/>
              <a:ext cx="20" cy="53"/>
            </a:xfrm>
            <a:custGeom>
              <a:avLst/>
              <a:gdLst>
                <a:gd name="T0" fmla="*/ 7 w 8"/>
                <a:gd name="T1" fmla="*/ 21 h 21"/>
                <a:gd name="T2" fmla="*/ 7 w 8"/>
                <a:gd name="T3" fmla="*/ 21 h 21"/>
                <a:gd name="T4" fmla="*/ 6 w 8"/>
                <a:gd name="T5" fmla="*/ 20 h 21"/>
                <a:gd name="T6" fmla="*/ 5 w 8"/>
                <a:gd name="T7" fmla="*/ 18 h 21"/>
                <a:gd name="T8" fmla="*/ 5 w 8"/>
                <a:gd name="T9" fmla="*/ 18 h 21"/>
                <a:gd name="T10" fmla="*/ 6 w 8"/>
                <a:gd name="T11" fmla="*/ 18 h 21"/>
                <a:gd name="T12" fmla="*/ 7 w 8"/>
                <a:gd name="T13" fmla="*/ 19 h 21"/>
                <a:gd name="T14" fmla="*/ 7 w 8"/>
                <a:gd name="T15" fmla="*/ 20 h 21"/>
                <a:gd name="T16" fmla="*/ 7 w 8"/>
                <a:gd name="T17" fmla="*/ 18 h 21"/>
                <a:gd name="T18" fmla="*/ 7 w 8"/>
                <a:gd name="T19" fmla="*/ 15 h 21"/>
                <a:gd name="T20" fmla="*/ 4 w 8"/>
                <a:gd name="T21" fmla="*/ 9 h 21"/>
                <a:gd name="T22" fmla="*/ 0 w 8"/>
                <a:gd name="T23" fmla="*/ 1 h 21"/>
                <a:gd name="T24" fmla="*/ 0 w 8"/>
                <a:gd name="T25" fmla="*/ 0 h 21"/>
                <a:gd name="T26" fmla="*/ 1 w 8"/>
                <a:gd name="T27" fmla="*/ 0 h 21"/>
                <a:gd name="T28" fmla="*/ 5 w 8"/>
                <a:gd name="T29" fmla="*/ 9 h 21"/>
                <a:gd name="T30" fmla="*/ 8 w 8"/>
                <a:gd name="T31" fmla="*/ 15 h 21"/>
                <a:gd name="T32" fmla="*/ 8 w 8"/>
                <a:gd name="T33" fmla="*/ 19 h 21"/>
                <a:gd name="T34" fmla="*/ 8 w 8"/>
                <a:gd name="T35" fmla="*/ 21 h 21"/>
                <a:gd name="T36" fmla="*/ 8 w 8"/>
                <a:gd name="T37" fmla="*/ 21 h 21"/>
                <a:gd name="T38" fmla="*/ 7 w 8"/>
                <a:gd name="T39"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 h="21">
                  <a:moveTo>
                    <a:pt x="7" y="21"/>
                  </a:moveTo>
                  <a:cubicBezTo>
                    <a:pt x="7" y="21"/>
                    <a:pt x="7" y="21"/>
                    <a:pt x="7" y="21"/>
                  </a:cubicBezTo>
                  <a:cubicBezTo>
                    <a:pt x="7" y="21"/>
                    <a:pt x="6" y="20"/>
                    <a:pt x="6" y="20"/>
                  </a:cubicBezTo>
                  <a:cubicBezTo>
                    <a:pt x="6" y="19"/>
                    <a:pt x="5" y="19"/>
                    <a:pt x="5" y="18"/>
                  </a:cubicBezTo>
                  <a:cubicBezTo>
                    <a:pt x="5" y="18"/>
                    <a:pt x="5" y="18"/>
                    <a:pt x="5" y="18"/>
                  </a:cubicBezTo>
                  <a:cubicBezTo>
                    <a:pt x="5" y="17"/>
                    <a:pt x="5" y="17"/>
                    <a:pt x="6" y="18"/>
                  </a:cubicBezTo>
                  <a:cubicBezTo>
                    <a:pt x="6" y="18"/>
                    <a:pt x="6" y="19"/>
                    <a:pt x="7" y="19"/>
                  </a:cubicBezTo>
                  <a:cubicBezTo>
                    <a:pt x="7" y="19"/>
                    <a:pt x="7" y="19"/>
                    <a:pt x="7" y="20"/>
                  </a:cubicBezTo>
                  <a:cubicBezTo>
                    <a:pt x="7" y="19"/>
                    <a:pt x="7" y="19"/>
                    <a:pt x="7" y="18"/>
                  </a:cubicBezTo>
                  <a:cubicBezTo>
                    <a:pt x="7" y="17"/>
                    <a:pt x="7" y="16"/>
                    <a:pt x="7" y="15"/>
                  </a:cubicBezTo>
                  <a:cubicBezTo>
                    <a:pt x="7" y="15"/>
                    <a:pt x="6" y="12"/>
                    <a:pt x="4" y="9"/>
                  </a:cubicBezTo>
                  <a:cubicBezTo>
                    <a:pt x="3" y="6"/>
                    <a:pt x="1" y="3"/>
                    <a:pt x="0" y="1"/>
                  </a:cubicBezTo>
                  <a:cubicBezTo>
                    <a:pt x="0" y="1"/>
                    <a:pt x="0" y="0"/>
                    <a:pt x="0" y="0"/>
                  </a:cubicBezTo>
                  <a:cubicBezTo>
                    <a:pt x="0" y="0"/>
                    <a:pt x="1" y="0"/>
                    <a:pt x="1" y="0"/>
                  </a:cubicBezTo>
                  <a:cubicBezTo>
                    <a:pt x="2" y="2"/>
                    <a:pt x="3" y="6"/>
                    <a:pt x="5" y="9"/>
                  </a:cubicBezTo>
                  <a:cubicBezTo>
                    <a:pt x="7" y="13"/>
                    <a:pt x="8" y="15"/>
                    <a:pt x="8" y="15"/>
                  </a:cubicBezTo>
                  <a:cubicBezTo>
                    <a:pt x="8" y="15"/>
                    <a:pt x="8" y="17"/>
                    <a:pt x="8" y="19"/>
                  </a:cubicBezTo>
                  <a:cubicBezTo>
                    <a:pt x="8" y="19"/>
                    <a:pt x="8" y="20"/>
                    <a:pt x="8" y="21"/>
                  </a:cubicBezTo>
                  <a:cubicBezTo>
                    <a:pt x="8" y="21"/>
                    <a:pt x="8" y="21"/>
                    <a:pt x="8" y="21"/>
                  </a:cubicBezTo>
                  <a:cubicBezTo>
                    <a:pt x="7" y="21"/>
                    <a:pt x="7" y="21"/>
                    <a:pt x="7"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16" name="Freeform 465"/>
            <p:cNvSpPr>
              <a:spLocks/>
            </p:cNvSpPr>
            <p:nvPr/>
          </p:nvSpPr>
          <p:spPr bwMode="auto">
            <a:xfrm>
              <a:off x="3842" y="2157"/>
              <a:ext cx="46" cy="18"/>
            </a:xfrm>
            <a:custGeom>
              <a:avLst/>
              <a:gdLst>
                <a:gd name="T0" fmla="*/ 18 w 18"/>
                <a:gd name="T1" fmla="*/ 7 h 7"/>
                <a:gd name="T2" fmla="*/ 18 w 18"/>
                <a:gd name="T3" fmla="*/ 7 h 7"/>
                <a:gd name="T4" fmla="*/ 13 w 18"/>
                <a:gd name="T5" fmla="*/ 5 h 7"/>
                <a:gd name="T6" fmla="*/ 0 w 18"/>
                <a:gd name="T7" fmla="*/ 0 h 7"/>
                <a:gd name="T8" fmla="*/ 0 w 18"/>
                <a:gd name="T9" fmla="*/ 0 h 7"/>
                <a:gd name="T10" fmla="*/ 0 w 18"/>
                <a:gd name="T11" fmla="*/ 0 h 7"/>
                <a:gd name="T12" fmla="*/ 13 w 18"/>
                <a:gd name="T13" fmla="*/ 4 h 7"/>
                <a:gd name="T14" fmla="*/ 18 w 18"/>
                <a:gd name="T15" fmla="*/ 6 h 7"/>
                <a:gd name="T16" fmla="*/ 18 w 18"/>
                <a:gd name="T17" fmla="*/ 6 h 7"/>
                <a:gd name="T18" fmla="*/ 18 w 18"/>
                <a:gd name="T19"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7">
                  <a:moveTo>
                    <a:pt x="18" y="7"/>
                  </a:moveTo>
                  <a:cubicBezTo>
                    <a:pt x="18" y="7"/>
                    <a:pt x="18" y="7"/>
                    <a:pt x="18" y="7"/>
                  </a:cubicBezTo>
                  <a:cubicBezTo>
                    <a:pt x="16" y="6"/>
                    <a:pt x="15" y="6"/>
                    <a:pt x="13" y="5"/>
                  </a:cubicBezTo>
                  <a:cubicBezTo>
                    <a:pt x="8" y="3"/>
                    <a:pt x="2" y="1"/>
                    <a:pt x="0" y="0"/>
                  </a:cubicBezTo>
                  <a:cubicBezTo>
                    <a:pt x="0" y="0"/>
                    <a:pt x="0" y="0"/>
                    <a:pt x="0" y="0"/>
                  </a:cubicBezTo>
                  <a:cubicBezTo>
                    <a:pt x="0" y="0"/>
                    <a:pt x="0" y="0"/>
                    <a:pt x="0" y="0"/>
                  </a:cubicBezTo>
                  <a:cubicBezTo>
                    <a:pt x="2" y="0"/>
                    <a:pt x="9" y="3"/>
                    <a:pt x="13" y="4"/>
                  </a:cubicBezTo>
                  <a:cubicBezTo>
                    <a:pt x="15" y="5"/>
                    <a:pt x="17" y="5"/>
                    <a:pt x="18" y="6"/>
                  </a:cubicBezTo>
                  <a:cubicBezTo>
                    <a:pt x="18" y="6"/>
                    <a:pt x="18" y="6"/>
                    <a:pt x="18" y="6"/>
                  </a:cubicBezTo>
                  <a:cubicBezTo>
                    <a:pt x="18" y="6"/>
                    <a:pt x="18" y="7"/>
                    <a:pt x="18"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17" name="Freeform 466"/>
            <p:cNvSpPr>
              <a:spLocks/>
            </p:cNvSpPr>
            <p:nvPr/>
          </p:nvSpPr>
          <p:spPr bwMode="auto">
            <a:xfrm>
              <a:off x="3883" y="2178"/>
              <a:ext cx="2" cy="12"/>
            </a:xfrm>
            <a:custGeom>
              <a:avLst/>
              <a:gdLst>
                <a:gd name="T0" fmla="*/ 0 w 1"/>
                <a:gd name="T1" fmla="*/ 5 h 5"/>
                <a:gd name="T2" fmla="*/ 0 w 1"/>
                <a:gd name="T3" fmla="*/ 5 h 5"/>
                <a:gd name="T4" fmla="*/ 0 w 1"/>
                <a:gd name="T5" fmla="*/ 5 h 5"/>
                <a:gd name="T6" fmla="*/ 0 w 1"/>
                <a:gd name="T7" fmla="*/ 2 h 5"/>
                <a:gd name="T8" fmla="*/ 0 w 1"/>
                <a:gd name="T9" fmla="*/ 0 h 5"/>
                <a:gd name="T10" fmla="*/ 1 w 1"/>
                <a:gd name="T11" fmla="*/ 0 h 5"/>
                <a:gd name="T12" fmla="*/ 1 w 1"/>
                <a:gd name="T13" fmla="*/ 0 h 5"/>
                <a:gd name="T14" fmla="*/ 1 w 1"/>
                <a:gd name="T15" fmla="*/ 2 h 5"/>
                <a:gd name="T16" fmla="*/ 0 w 1"/>
                <a:gd name="T17" fmla="*/ 5 h 5"/>
                <a:gd name="T18" fmla="*/ 0 w 1"/>
                <a:gd name="T19"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 h="5">
                  <a:moveTo>
                    <a:pt x="0" y="5"/>
                  </a:moveTo>
                  <a:cubicBezTo>
                    <a:pt x="0" y="5"/>
                    <a:pt x="0" y="5"/>
                    <a:pt x="0" y="5"/>
                  </a:cubicBezTo>
                  <a:cubicBezTo>
                    <a:pt x="0" y="5"/>
                    <a:pt x="0" y="5"/>
                    <a:pt x="0" y="5"/>
                  </a:cubicBezTo>
                  <a:cubicBezTo>
                    <a:pt x="0" y="4"/>
                    <a:pt x="0" y="3"/>
                    <a:pt x="0" y="2"/>
                  </a:cubicBezTo>
                  <a:cubicBezTo>
                    <a:pt x="0" y="1"/>
                    <a:pt x="0" y="1"/>
                    <a:pt x="0" y="0"/>
                  </a:cubicBezTo>
                  <a:cubicBezTo>
                    <a:pt x="0" y="0"/>
                    <a:pt x="1" y="0"/>
                    <a:pt x="1" y="0"/>
                  </a:cubicBezTo>
                  <a:cubicBezTo>
                    <a:pt x="1" y="0"/>
                    <a:pt x="1" y="0"/>
                    <a:pt x="1" y="0"/>
                  </a:cubicBezTo>
                  <a:cubicBezTo>
                    <a:pt x="1" y="1"/>
                    <a:pt x="1" y="1"/>
                    <a:pt x="1" y="2"/>
                  </a:cubicBezTo>
                  <a:cubicBezTo>
                    <a:pt x="1" y="5"/>
                    <a:pt x="1" y="5"/>
                    <a:pt x="0" y="5"/>
                  </a:cubicBezTo>
                  <a:cubicBezTo>
                    <a:pt x="0" y="5"/>
                    <a:pt x="0" y="5"/>
                    <a:pt x="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18" name="Freeform 467"/>
            <p:cNvSpPr>
              <a:spLocks/>
            </p:cNvSpPr>
            <p:nvPr/>
          </p:nvSpPr>
          <p:spPr bwMode="auto">
            <a:xfrm>
              <a:off x="3883" y="2170"/>
              <a:ext cx="5" cy="15"/>
            </a:xfrm>
            <a:custGeom>
              <a:avLst/>
              <a:gdLst>
                <a:gd name="T0" fmla="*/ 1 w 2"/>
                <a:gd name="T1" fmla="*/ 6 h 6"/>
                <a:gd name="T2" fmla="*/ 1 w 2"/>
                <a:gd name="T3" fmla="*/ 6 h 6"/>
                <a:gd name="T4" fmla="*/ 1 w 2"/>
                <a:gd name="T5" fmla="*/ 6 h 6"/>
                <a:gd name="T6" fmla="*/ 1 w 2"/>
                <a:gd name="T7" fmla="*/ 5 h 6"/>
                <a:gd name="T8" fmla="*/ 1 w 2"/>
                <a:gd name="T9" fmla="*/ 5 h 6"/>
                <a:gd name="T10" fmla="*/ 1 w 2"/>
                <a:gd name="T11" fmla="*/ 1 h 6"/>
                <a:gd name="T12" fmla="*/ 2 w 2"/>
                <a:gd name="T13" fmla="*/ 0 h 6"/>
                <a:gd name="T14" fmla="*/ 2 w 2"/>
                <a:gd name="T15" fmla="*/ 1 h 6"/>
                <a:gd name="T16" fmla="*/ 2 w 2"/>
                <a:gd name="T17" fmla="*/ 6 h 6"/>
                <a:gd name="T18" fmla="*/ 2 w 2"/>
                <a:gd name="T19" fmla="*/ 6 h 6"/>
                <a:gd name="T20" fmla="*/ 1 w 2"/>
                <a:gd name="T21"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 h="6">
                  <a:moveTo>
                    <a:pt x="1" y="6"/>
                  </a:moveTo>
                  <a:cubicBezTo>
                    <a:pt x="1" y="6"/>
                    <a:pt x="1" y="6"/>
                    <a:pt x="1" y="6"/>
                  </a:cubicBezTo>
                  <a:cubicBezTo>
                    <a:pt x="1" y="6"/>
                    <a:pt x="1" y="6"/>
                    <a:pt x="1" y="6"/>
                  </a:cubicBezTo>
                  <a:cubicBezTo>
                    <a:pt x="1" y="6"/>
                    <a:pt x="0" y="5"/>
                    <a:pt x="1" y="5"/>
                  </a:cubicBezTo>
                  <a:cubicBezTo>
                    <a:pt x="1" y="5"/>
                    <a:pt x="1" y="5"/>
                    <a:pt x="1" y="5"/>
                  </a:cubicBezTo>
                  <a:cubicBezTo>
                    <a:pt x="1" y="1"/>
                    <a:pt x="1" y="1"/>
                    <a:pt x="1" y="1"/>
                  </a:cubicBezTo>
                  <a:cubicBezTo>
                    <a:pt x="1" y="1"/>
                    <a:pt x="2" y="0"/>
                    <a:pt x="2" y="0"/>
                  </a:cubicBezTo>
                  <a:cubicBezTo>
                    <a:pt x="2" y="0"/>
                    <a:pt x="2" y="1"/>
                    <a:pt x="2" y="1"/>
                  </a:cubicBezTo>
                  <a:cubicBezTo>
                    <a:pt x="2" y="6"/>
                    <a:pt x="2" y="6"/>
                    <a:pt x="2" y="6"/>
                  </a:cubicBezTo>
                  <a:cubicBezTo>
                    <a:pt x="2" y="6"/>
                    <a:pt x="2" y="6"/>
                    <a:pt x="2" y="6"/>
                  </a:cubicBezTo>
                  <a:cubicBezTo>
                    <a:pt x="1" y="6"/>
                    <a:pt x="1" y="6"/>
                    <a:pt x="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19" name="Freeform 468"/>
            <p:cNvSpPr>
              <a:spLocks/>
            </p:cNvSpPr>
            <p:nvPr/>
          </p:nvSpPr>
          <p:spPr bwMode="auto">
            <a:xfrm>
              <a:off x="3885" y="2140"/>
              <a:ext cx="8" cy="48"/>
            </a:xfrm>
            <a:custGeom>
              <a:avLst/>
              <a:gdLst>
                <a:gd name="T0" fmla="*/ 1 w 3"/>
                <a:gd name="T1" fmla="*/ 19 h 19"/>
                <a:gd name="T2" fmla="*/ 0 w 3"/>
                <a:gd name="T3" fmla="*/ 19 h 19"/>
                <a:gd name="T4" fmla="*/ 0 w 3"/>
                <a:gd name="T5" fmla="*/ 18 h 19"/>
                <a:gd name="T6" fmla="*/ 1 w 3"/>
                <a:gd name="T7" fmla="*/ 17 h 19"/>
                <a:gd name="T8" fmla="*/ 1 w 3"/>
                <a:gd name="T9" fmla="*/ 17 h 19"/>
                <a:gd name="T10" fmla="*/ 2 w 3"/>
                <a:gd name="T11" fmla="*/ 10 h 19"/>
                <a:gd name="T12" fmla="*/ 1 w 3"/>
                <a:gd name="T13" fmla="*/ 1 h 19"/>
                <a:gd name="T14" fmla="*/ 1 w 3"/>
                <a:gd name="T15" fmla="*/ 1 h 19"/>
                <a:gd name="T16" fmla="*/ 2 w 3"/>
                <a:gd name="T17" fmla="*/ 1 h 19"/>
                <a:gd name="T18" fmla="*/ 3 w 3"/>
                <a:gd name="T19" fmla="*/ 10 h 19"/>
                <a:gd name="T20" fmla="*/ 1 w 3"/>
                <a:gd name="T21" fmla="*/ 18 h 19"/>
                <a:gd name="T22" fmla="*/ 1 w 3"/>
                <a:gd name="T23"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 h="19">
                  <a:moveTo>
                    <a:pt x="1" y="19"/>
                  </a:moveTo>
                  <a:cubicBezTo>
                    <a:pt x="1" y="19"/>
                    <a:pt x="1" y="19"/>
                    <a:pt x="0" y="19"/>
                  </a:cubicBezTo>
                  <a:cubicBezTo>
                    <a:pt x="0" y="18"/>
                    <a:pt x="0" y="18"/>
                    <a:pt x="0" y="18"/>
                  </a:cubicBezTo>
                  <a:cubicBezTo>
                    <a:pt x="0" y="17"/>
                    <a:pt x="0" y="17"/>
                    <a:pt x="1" y="17"/>
                  </a:cubicBezTo>
                  <a:cubicBezTo>
                    <a:pt x="1" y="17"/>
                    <a:pt x="1" y="17"/>
                    <a:pt x="1" y="17"/>
                  </a:cubicBezTo>
                  <a:cubicBezTo>
                    <a:pt x="2" y="15"/>
                    <a:pt x="2" y="13"/>
                    <a:pt x="2" y="10"/>
                  </a:cubicBezTo>
                  <a:cubicBezTo>
                    <a:pt x="2" y="7"/>
                    <a:pt x="2" y="4"/>
                    <a:pt x="1" y="1"/>
                  </a:cubicBezTo>
                  <a:cubicBezTo>
                    <a:pt x="1" y="1"/>
                    <a:pt x="1" y="1"/>
                    <a:pt x="1" y="1"/>
                  </a:cubicBezTo>
                  <a:cubicBezTo>
                    <a:pt x="2" y="0"/>
                    <a:pt x="2" y="1"/>
                    <a:pt x="2" y="1"/>
                  </a:cubicBezTo>
                  <a:cubicBezTo>
                    <a:pt x="2" y="4"/>
                    <a:pt x="3" y="7"/>
                    <a:pt x="3" y="10"/>
                  </a:cubicBezTo>
                  <a:cubicBezTo>
                    <a:pt x="3" y="13"/>
                    <a:pt x="2" y="16"/>
                    <a:pt x="1" y="18"/>
                  </a:cubicBezTo>
                  <a:cubicBezTo>
                    <a:pt x="1" y="18"/>
                    <a:pt x="1" y="19"/>
                    <a:pt x="1"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20" name="Freeform 469"/>
            <p:cNvSpPr>
              <a:spLocks/>
            </p:cNvSpPr>
            <p:nvPr/>
          </p:nvSpPr>
          <p:spPr bwMode="auto">
            <a:xfrm>
              <a:off x="3840" y="2150"/>
              <a:ext cx="2" cy="10"/>
            </a:xfrm>
            <a:custGeom>
              <a:avLst/>
              <a:gdLst>
                <a:gd name="T0" fmla="*/ 1 w 1"/>
                <a:gd name="T1" fmla="*/ 4 h 4"/>
                <a:gd name="T2" fmla="*/ 1 w 1"/>
                <a:gd name="T3" fmla="*/ 4 h 4"/>
                <a:gd name="T4" fmla="*/ 0 w 1"/>
                <a:gd name="T5" fmla="*/ 4 h 4"/>
                <a:gd name="T6" fmla="*/ 0 w 1"/>
                <a:gd name="T7" fmla="*/ 2 h 4"/>
                <a:gd name="T8" fmla="*/ 0 w 1"/>
                <a:gd name="T9" fmla="*/ 1 h 4"/>
                <a:gd name="T10" fmla="*/ 1 w 1"/>
                <a:gd name="T11" fmla="*/ 0 h 4"/>
                <a:gd name="T12" fmla="*/ 1 w 1"/>
                <a:gd name="T13" fmla="*/ 1 h 4"/>
                <a:gd name="T14" fmla="*/ 1 w 1"/>
                <a:gd name="T15" fmla="*/ 2 h 4"/>
                <a:gd name="T16" fmla="*/ 1 w 1"/>
                <a:gd name="T17" fmla="*/ 4 h 4"/>
                <a:gd name="T18" fmla="*/ 1 w 1"/>
                <a:gd name="T19"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 h="4">
                  <a:moveTo>
                    <a:pt x="1" y="4"/>
                  </a:moveTo>
                  <a:cubicBezTo>
                    <a:pt x="1" y="4"/>
                    <a:pt x="1" y="4"/>
                    <a:pt x="1" y="4"/>
                  </a:cubicBezTo>
                  <a:cubicBezTo>
                    <a:pt x="0" y="4"/>
                    <a:pt x="0" y="4"/>
                    <a:pt x="0" y="4"/>
                  </a:cubicBezTo>
                  <a:cubicBezTo>
                    <a:pt x="0" y="3"/>
                    <a:pt x="0" y="3"/>
                    <a:pt x="0" y="2"/>
                  </a:cubicBezTo>
                  <a:cubicBezTo>
                    <a:pt x="0" y="2"/>
                    <a:pt x="0" y="1"/>
                    <a:pt x="0" y="1"/>
                  </a:cubicBezTo>
                  <a:cubicBezTo>
                    <a:pt x="0" y="0"/>
                    <a:pt x="1" y="0"/>
                    <a:pt x="1" y="0"/>
                  </a:cubicBezTo>
                  <a:cubicBezTo>
                    <a:pt x="1" y="0"/>
                    <a:pt x="1" y="1"/>
                    <a:pt x="1" y="1"/>
                  </a:cubicBezTo>
                  <a:cubicBezTo>
                    <a:pt x="1" y="1"/>
                    <a:pt x="1" y="2"/>
                    <a:pt x="1" y="2"/>
                  </a:cubicBezTo>
                  <a:cubicBezTo>
                    <a:pt x="1" y="3"/>
                    <a:pt x="1" y="3"/>
                    <a:pt x="1" y="4"/>
                  </a:cubicBezTo>
                  <a:cubicBezTo>
                    <a:pt x="1" y="4"/>
                    <a:pt x="1" y="4"/>
                    <a:pt x="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21" name="Freeform 470"/>
            <p:cNvSpPr>
              <a:spLocks/>
            </p:cNvSpPr>
            <p:nvPr/>
          </p:nvSpPr>
          <p:spPr bwMode="auto">
            <a:xfrm>
              <a:off x="3790" y="2170"/>
              <a:ext cx="5" cy="8"/>
            </a:xfrm>
            <a:custGeom>
              <a:avLst/>
              <a:gdLst>
                <a:gd name="T0" fmla="*/ 0 w 2"/>
                <a:gd name="T1" fmla="*/ 3 h 3"/>
                <a:gd name="T2" fmla="*/ 0 w 2"/>
                <a:gd name="T3" fmla="*/ 3 h 3"/>
                <a:gd name="T4" fmla="*/ 0 w 2"/>
                <a:gd name="T5" fmla="*/ 2 h 3"/>
                <a:gd name="T6" fmla="*/ 1 w 2"/>
                <a:gd name="T7" fmla="*/ 0 h 3"/>
                <a:gd name="T8" fmla="*/ 1 w 2"/>
                <a:gd name="T9" fmla="*/ 0 h 3"/>
                <a:gd name="T10" fmla="*/ 2 w 2"/>
                <a:gd name="T11" fmla="*/ 1 h 3"/>
                <a:gd name="T12" fmla="*/ 1 w 2"/>
                <a:gd name="T13" fmla="*/ 3 h 3"/>
                <a:gd name="T14" fmla="*/ 0 w 2"/>
                <a:gd name="T15" fmla="*/ 3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3">
                  <a:moveTo>
                    <a:pt x="0" y="3"/>
                  </a:moveTo>
                  <a:cubicBezTo>
                    <a:pt x="0" y="3"/>
                    <a:pt x="0" y="3"/>
                    <a:pt x="0" y="3"/>
                  </a:cubicBezTo>
                  <a:cubicBezTo>
                    <a:pt x="0" y="3"/>
                    <a:pt x="0" y="3"/>
                    <a:pt x="0" y="2"/>
                  </a:cubicBezTo>
                  <a:cubicBezTo>
                    <a:pt x="1" y="0"/>
                    <a:pt x="1" y="0"/>
                    <a:pt x="1" y="0"/>
                  </a:cubicBezTo>
                  <a:cubicBezTo>
                    <a:pt x="1" y="0"/>
                    <a:pt x="1" y="0"/>
                    <a:pt x="1" y="0"/>
                  </a:cubicBezTo>
                  <a:cubicBezTo>
                    <a:pt x="2" y="0"/>
                    <a:pt x="2" y="1"/>
                    <a:pt x="2" y="1"/>
                  </a:cubicBezTo>
                  <a:cubicBezTo>
                    <a:pt x="1" y="3"/>
                    <a:pt x="1" y="3"/>
                    <a:pt x="1" y="3"/>
                  </a:cubicBezTo>
                  <a:cubicBezTo>
                    <a:pt x="1" y="3"/>
                    <a:pt x="0" y="3"/>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22" name="Freeform 471"/>
            <p:cNvSpPr>
              <a:spLocks/>
            </p:cNvSpPr>
            <p:nvPr/>
          </p:nvSpPr>
          <p:spPr bwMode="auto">
            <a:xfrm>
              <a:off x="3792" y="2175"/>
              <a:ext cx="5" cy="8"/>
            </a:xfrm>
            <a:custGeom>
              <a:avLst/>
              <a:gdLst>
                <a:gd name="T0" fmla="*/ 0 w 2"/>
                <a:gd name="T1" fmla="*/ 3 h 3"/>
                <a:gd name="T2" fmla="*/ 0 w 2"/>
                <a:gd name="T3" fmla="*/ 3 h 3"/>
                <a:gd name="T4" fmla="*/ 0 w 2"/>
                <a:gd name="T5" fmla="*/ 2 h 3"/>
                <a:gd name="T6" fmla="*/ 1 w 2"/>
                <a:gd name="T7" fmla="*/ 1 h 3"/>
                <a:gd name="T8" fmla="*/ 1 w 2"/>
                <a:gd name="T9" fmla="*/ 1 h 3"/>
                <a:gd name="T10" fmla="*/ 1 w 2"/>
                <a:gd name="T11" fmla="*/ 1 h 3"/>
                <a:gd name="T12" fmla="*/ 0 w 2"/>
                <a:gd name="T13" fmla="*/ 3 h 3"/>
                <a:gd name="T14" fmla="*/ 0 w 2"/>
                <a:gd name="T15" fmla="*/ 3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3">
                  <a:moveTo>
                    <a:pt x="0" y="3"/>
                  </a:moveTo>
                  <a:cubicBezTo>
                    <a:pt x="0" y="3"/>
                    <a:pt x="0" y="3"/>
                    <a:pt x="0" y="3"/>
                  </a:cubicBezTo>
                  <a:cubicBezTo>
                    <a:pt x="0" y="3"/>
                    <a:pt x="0" y="3"/>
                    <a:pt x="0" y="2"/>
                  </a:cubicBezTo>
                  <a:cubicBezTo>
                    <a:pt x="0" y="2"/>
                    <a:pt x="0" y="1"/>
                    <a:pt x="1" y="1"/>
                  </a:cubicBezTo>
                  <a:cubicBezTo>
                    <a:pt x="1" y="1"/>
                    <a:pt x="1" y="0"/>
                    <a:pt x="1" y="1"/>
                  </a:cubicBezTo>
                  <a:cubicBezTo>
                    <a:pt x="1" y="1"/>
                    <a:pt x="2" y="1"/>
                    <a:pt x="1" y="1"/>
                  </a:cubicBezTo>
                  <a:cubicBezTo>
                    <a:pt x="1" y="2"/>
                    <a:pt x="1" y="2"/>
                    <a:pt x="0" y="3"/>
                  </a:cubicBezTo>
                  <a:cubicBezTo>
                    <a:pt x="0" y="3"/>
                    <a:pt x="0" y="3"/>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23" name="Freeform 472"/>
            <p:cNvSpPr>
              <a:spLocks/>
            </p:cNvSpPr>
            <p:nvPr/>
          </p:nvSpPr>
          <p:spPr bwMode="auto">
            <a:xfrm>
              <a:off x="3792" y="2180"/>
              <a:ext cx="8" cy="8"/>
            </a:xfrm>
            <a:custGeom>
              <a:avLst/>
              <a:gdLst>
                <a:gd name="T0" fmla="*/ 1 w 3"/>
                <a:gd name="T1" fmla="*/ 3 h 3"/>
                <a:gd name="T2" fmla="*/ 1 w 3"/>
                <a:gd name="T3" fmla="*/ 3 h 3"/>
                <a:gd name="T4" fmla="*/ 1 w 3"/>
                <a:gd name="T5" fmla="*/ 3 h 3"/>
                <a:gd name="T6" fmla="*/ 2 w 3"/>
                <a:gd name="T7" fmla="*/ 0 h 3"/>
                <a:gd name="T8" fmla="*/ 2 w 3"/>
                <a:gd name="T9" fmla="*/ 0 h 3"/>
                <a:gd name="T10" fmla="*/ 2 w 3"/>
                <a:gd name="T11" fmla="*/ 1 h 3"/>
                <a:gd name="T12" fmla="*/ 1 w 3"/>
                <a:gd name="T13" fmla="*/ 3 h 3"/>
                <a:gd name="T14" fmla="*/ 1 w 3"/>
                <a:gd name="T15" fmla="*/ 3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3">
                  <a:moveTo>
                    <a:pt x="1" y="3"/>
                  </a:moveTo>
                  <a:cubicBezTo>
                    <a:pt x="1" y="3"/>
                    <a:pt x="1" y="3"/>
                    <a:pt x="1" y="3"/>
                  </a:cubicBezTo>
                  <a:cubicBezTo>
                    <a:pt x="0" y="3"/>
                    <a:pt x="0" y="3"/>
                    <a:pt x="1" y="3"/>
                  </a:cubicBezTo>
                  <a:cubicBezTo>
                    <a:pt x="2" y="0"/>
                    <a:pt x="2" y="0"/>
                    <a:pt x="2" y="0"/>
                  </a:cubicBezTo>
                  <a:cubicBezTo>
                    <a:pt x="2" y="0"/>
                    <a:pt x="2" y="0"/>
                    <a:pt x="2" y="0"/>
                  </a:cubicBezTo>
                  <a:cubicBezTo>
                    <a:pt x="3" y="0"/>
                    <a:pt x="3" y="1"/>
                    <a:pt x="2" y="1"/>
                  </a:cubicBezTo>
                  <a:cubicBezTo>
                    <a:pt x="1" y="3"/>
                    <a:pt x="1" y="3"/>
                    <a:pt x="1" y="3"/>
                  </a:cubicBezTo>
                  <a:cubicBezTo>
                    <a:pt x="1" y="3"/>
                    <a:pt x="1" y="3"/>
                    <a:pt x="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24" name="Freeform 473"/>
            <p:cNvSpPr>
              <a:spLocks/>
            </p:cNvSpPr>
            <p:nvPr/>
          </p:nvSpPr>
          <p:spPr bwMode="auto">
            <a:xfrm>
              <a:off x="3795" y="2183"/>
              <a:ext cx="7" cy="10"/>
            </a:xfrm>
            <a:custGeom>
              <a:avLst/>
              <a:gdLst>
                <a:gd name="T0" fmla="*/ 1 w 3"/>
                <a:gd name="T1" fmla="*/ 4 h 4"/>
                <a:gd name="T2" fmla="*/ 1 w 3"/>
                <a:gd name="T3" fmla="*/ 4 h 4"/>
                <a:gd name="T4" fmla="*/ 0 w 3"/>
                <a:gd name="T5" fmla="*/ 3 h 4"/>
                <a:gd name="T6" fmla="*/ 2 w 3"/>
                <a:gd name="T7" fmla="*/ 1 h 4"/>
                <a:gd name="T8" fmla="*/ 2 w 3"/>
                <a:gd name="T9" fmla="*/ 0 h 4"/>
                <a:gd name="T10" fmla="*/ 3 w 3"/>
                <a:gd name="T11" fmla="*/ 1 h 4"/>
                <a:gd name="T12" fmla="*/ 1 w 3"/>
                <a:gd name="T13" fmla="*/ 3 h 4"/>
                <a:gd name="T14" fmla="*/ 1 w 3"/>
                <a:gd name="T15" fmla="*/ 4 h 4"/>
                <a:gd name="T16" fmla="*/ 1 w 3"/>
                <a:gd name="T1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4">
                  <a:moveTo>
                    <a:pt x="1" y="4"/>
                  </a:moveTo>
                  <a:cubicBezTo>
                    <a:pt x="1" y="4"/>
                    <a:pt x="1" y="4"/>
                    <a:pt x="1" y="4"/>
                  </a:cubicBezTo>
                  <a:cubicBezTo>
                    <a:pt x="0" y="4"/>
                    <a:pt x="0" y="3"/>
                    <a:pt x="0" y="3"/>
                  </a:cubicBezTo>
                  <a:cubicBezTo>
                    <a:pt x="1" y="2"/>
                    <a:pt x="1" y="1"/>
                    <a:pt x="2" y="1"/>
                  </a:cubicBezTo>
                  <a:cubicBezTo>
                    <a:pt x="2" y="0"/>
                    <a:pt x="2" y="0"/>
                    <a:pt x="2" y="0"/>
                  </a:cubicBezTo>
                  <a:cubicBezTo>
                    <a:pt x="3" y="1"/>
                    <a:pt x="3" y="1"/>
                    <a:pt x="3" y="1"/>
                  </a:cubicBezTo>
                  <a:cubicBezTo>
                    <a:pt x="2" y="2"/>
                    <a:pt x="2" y="2"/>
                    <a:pt x="1" y="3"/>
                  </a:cubicBezTo>
                  <a:cubicBezTo>
                    <a:pt x="1" y="3"/>
                    <a:pt x="1" y="4"/>
                    <a:pt x="1" y="4"/>
                  </a:cubicBezTo>
                  <a:cubicBezTo>
                    <a:pt x="1" y="4"/>
                    <a:pt x="1" y="4"/>
                    <a:pt x="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25" name="Freeform 474"/>
            <p:cNvSpPr>
              <a:spLocks/>
            </p:cNvSpPr>
            <p:nvPr/>
          </p:nvSpPr>
          <p:spPr bwMode="auto">
            <a:xfrm>
              <a:off x="3800" y="2188"/>
              <a:ext cx="5" cy="10"/>
            </a:xfrm>
            <a:custGeom>
              <a:avLst/>
              <a:gdLst>
                <a:gd name="T0" fmla="*/ 0 w 2"/>
                <a:gd name="T1" fmla="*/ 4 h 4"/>
                <a:gd name="T2" fmla="*/ 0 w 2"/>
                <a:gd name="T3" fmla="*/ 4 h 4"/>
                <a:gd name="T4" fmla="*/ 0 w 2"/>
                <a:gd name="T5" fmla="*/ 3 h 4"/>
                <a:gd name="T6" fmla="*/ 1 w 2"/>
                <a:gd name="T7" fmla="*/ 0 h 4"/>
                <a:gd name="T8" fmla="*/ 2 w 2"/>
                <a:gd name="T9" fmla="*/ 0 h 4"/>
                <a:gd name="T10" fmla="*/ 2 w 2"/>
                <a:gd name="T11" fmla="*/ 0 h 4"/>
                <a:gd name="T12" fmla="*/ 1 w 2"/>
                <a:gd name="T13" fmla="*/ 3 h 4"/>
                <a:gd name="T14" fmla="*/ 0 w 2"/>
                <a:gd name="T15" fmla="*/ 4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4">
                  <a:moveTo>
                    <a:pt x="0" y="4"/>
                  </a:moveTo>
                  <a:cubicBezTo>
                    <a:pt x="0" y="4"/>
                    <a:pt x="0" y="4"/>
                    <a:pt x="0" y="4"/>
                  </a:cubicBezTo>
                  <a:cubicBezTo>
                    <a:pt x="0" y="4"/>
                    <a:pt x="0" y="3"/>
                    <a:pt x="0" y="3"/>
                  </a:cubicBezTo>
                  <a:cubicBezTo>
                    <a:pt x="1" y="0"/>
                    <a:pt x="1" y="0"/>
                    <a:pt x="1" y="0"/>
                  </a:cubicBezTo>
                  <a:cubicBezTo>
                    <a:pt x="1" y="0"/>
                    <a:pt x="2" y="0"/>
                    <a:pt x="2" y="0"/>
                  </a:cubicBezTo>
                  <a:cubicBezTo>
                    <a:pt x="2" y="0"/>
                    <a:pt x="2" y="0"/>
                    <a:pt x="2" y="0"/>
                  </a:cubicBezTo>
                  <a:cubicBezTo>
                    <a:pt x="1" y="3"/>
                    <a:pt x="1" y="3"/>
                    <a:pt x="1" y="3"/>
                  </a:cubicBezTo>
                  <a:cubicBezTo>
                    <a:pt x="1" y="4"/>
                    <a:pt x="0" y="4"/>
                    <a:pt x="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26" name="Freeform 475"/>
            <p:cNvSpPr>
              <a:spLocks/>
            </p:cNvSpPr>
            <p:nvPr/>
          </p:nvSpPr>
          <p:spPr bwMode="auto">
            <a:xfrm>
              <a:off x="3802" y="2190"/>
              <a:ext cx="8" cy="10"/>
            </a:xfrm>
            <a:custGeom>
              <a:avLst/>
              <a:gdLst>
                <a:gd name="T0" fmla="*/ 1 w 3"/>
                <a:gd name="T1" fmla="*/ 4 h 4"/>
                <a:gd name="T2" fmla="*/ 1 w 3"/>
                <a:gd name="T3" fmla="*/ 4 h 4"/>
                <a:gd name="T4" fmla="*/ 0 w 3"/>
                <a:gd name="T5" fmla="*/ 3 h 4"/>
                <a:gd name="T6" fmla="*/ 2 w 3"/>
                <a:gd name="T7" fmla="*/ 0 h 4"/>
                <a:gd name="T8" fmla="*/ 3 w 3"/>
                <a:gd name="T9" fmla="*/ 0 h 4"/>
                <a:gd name="T10" fmla="*/ 3 w 3"/>
                <a:gd name="T11" fmla="*/ 0 h 4"/>
                <a:gd name="T12" fmla="*/ 1 w 3"/>
                <a:gd name="T13" fmla="*/ 4 h 4"/>
                <a:gd name="T14" fmla="*/ 1 w 3"/>
                <a:gd name="T15" fmla="*/ 4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4">
                  <a:moveTo>
                    <a:pt x="1" y="4"/>
                  </a:moveTo>
                  <a:cubicBezTo>
                    <a:pt x="1" y="4"/>
                    <a:pt x="1" y="4"/>
                    <a:pt x="1" y="4"/>
                  </a:cubicBezTo>
                  <a:cubicBezTo>
                    <a:pt x="0" y="4"/>
                    <a:pt x="0" y="4"/>
                    <a:pt x="0" y="3"/>
                  </a:cubicBezTo>
                  <a:cubicBezTo>
                    <a:pt x="1" y="2"/>
                    <a:pt x="1" y="1"/>
                    <a:pt x="2" y="0"/>
                  </a:cubicBezTo>
                  <a:cubicBezTo>
                    <a:pt x="2" y="0"/>
                    <a:pt x="2" y="0"/>
                    <a:pt x="3" y="0"/>
                  </a:cubicBezTo>
                  <a:cubicBezTo>
                    <a:pt x="3" y="0"/>
                    <a:pt x="3" y="0"/>
                    <a:pt x="3" y="0"/>
                  </a:cubicBezTo>
                  <a:cubicBezTo>
                    <a:pt x="2" y="1"/>
                    <a:pt x="2" y="3"/>
                    <a:pt x="1" y="4"/>
                  </a:cubicBezTo>
                  <a:cubicBezTo>
                    <a:pt x="1" y="4"/>
                    <a:pt x="1" y="4"/>
                    <a:pt x="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27" name="Freeform 476"/>
            <p:cNvSpPr>
              <a:spLocks/>
            </p:cNvSpPr>
            <p:nvPr/>
          </p:nvSpPr>
          <p:spPr bwMode="auto">
            <a:xfrm>
              <a:off x="3807" y="2193"/>
              <a:ext cx="8" cy="12"/>
            </a:xfrm>
            <a:custGeom>
              <a:avLst/>
              <a:gdLst>
                <a:gd name="T0" fmla="*/ 1 w 3"/>
                <a:gd name="T1" fmla="*/ 5 h 5"/>
                <a:gd name="T2" fmla="*/ 0 w 3"/>
                <a:gd name="T3" fmla="*/ 5 h 5"/>
                <a:gd name="T4" fmla="*/ 0 w 3"/>
                <a:gd name="T5" fmla="*/ 4 h 5"/>
                <a:gd name="T6" fmla="*/ 2 w 3"/>
                <a:gd name="T7" fmla="*/ 0 h 5"/>
                <a:gd name="T8" fmla="*/ 2 w 3"/>
                <a:gd name="T9" fmla="*/ 0 h 5"/>
                <a:gd name="T10" fmla="*/ 3 w 3"/>
                <a:gd name="T11" fmla="*/ 0 h 5"/>
                <a:gd name="T12" fmla="*/ 3 w 3"/>
                <a:gd name="T13" fmla="*/ 0 h 5"/>
                <a:gd name="T14" fmla="*/ 3 w 3"/>
                <a:gd name="T15" fmla="*/ 1 h 5"/>
                <a:gd name="T16" fmla="*/ 1 w 3"/>
                <a:gd name="T17" fmla="*/ 4 h 5"/>
                <a:gd name="T18" fmla="*/ 1 w 3"/>
                <a:gd name="T19"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5">
                  <a:moveTo>
                    <a:pt x="1" y="5"/>
                  </a:moveTo>
                  <a:cubicBezTo>
                    <a:pt x="1" y="5"/>
                    <a:pt x="1" y="5"/>
                    <a:pt x="0" y="5"/>
                  </a:cubicBezTo>
                  <a:cubicBezTo>
                    <a:pt x="0" y="5"/>
                    <a:pt x="0" y="4"/>
                    <a:pt x="0" y="4"/>
                  </a:cubicBezTo>
                  <a:cubicBezTo>
                    <a:pt x="1" y="3"/>
                    <a:pt x="1" y="1"/>
                    <a:pt x="2" y="0"/>
                  </a:cubicBezTo>
                  <a:cubicBezTo>
                    <a:pt x="2" y="0"/>
                    <a:pt x="2" y="0"/>
                    <a:pt x="2" y="0"/>
                  </a:cubicBezTo>
                  <a:cubicBezTo>
                    <a:pt x="3" y="0"/>
                    <a:pt x="3" y="0"/>
                    <a:pt x="3" y="0"/>
                  </a:cubicBezTo>
                  <a:cubicBezTo>
                    <a:pt x="3" y="0"/>
                    <a:pt x="3" y="0"/>
                    <a:pt x="3" y="0"/>
                  </a:cubicBezTo>
                  <a:cubicBezTo>
                    <a:pt x="3" y="1"/>
                    <a:pt x="3" y="1"/>
                    <a:pt x="3" y="1"/>
                  </a:cubicBezTo>
                  <a:cubicBezTo>
                    <a:pt x="2" y="2"/>
                    <a:pt x="2" y="3"/>
                    <a:pt x="1" y="4"/>
                  </a:cubicBezTo>
                  <a:cubicBezTo>
                    <a:pt x="1" y="5"/>
                    <a:pt x="1" y="5"/>
                    <a:pt x="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28" name="Freeform 477"/>
            <p:cNvSpPr>
              <a:spLocks/>
            </p:cNvSpPr>
            <p:nvPr/>
          </p:nvSpPr>
          <p:spPr bwMode="auto">
            <a:xfrm>
              <a:off x="3812" y="2195"/>
              <a:ext cx="10" cy="13"/>
            </a:xfrm>
            <a:custGeom>
              <a:avLst/>
              <a:gdLst>
                <a:gd name="T0" fmla="*/ 1 w 4"/>
                <a:gd name="T1" fmla="*/ 5 h 5"/>
                <a:gd name="T2" fmla="*/ 1 w 4"/>
                <a:gd name="T3" fmla="*/ 5 h 5"/>
                <a:gd name="T4" fmla="*/ 1 w 4"/>
                <a:gd name="T5" fmla="*/ 4 h 5"/>
                <a:gd name="T6" fmla="*/ 3 w 4"/>
                <a:gd name="T7" fmla="*/ 0 h 5"/>
                <a:gd name="T8" fmla="*/ 3 w 4"/>
                <a:gd name="T9" fmla="*/ 0 h 5"/>
                <a:gd name="T10" fmla="*/ 3 w 4"/>
                <a:gd name="T11" fmla="*/ 1 h 5"/>
                <a:gd name="T12" fmla="*/ 1 w 4"/>
                <a:gd name="T13" fmla="*/ 4 h 5"/>
                <a:gd name="T14" fmla="*/ 1 w 4"/>
                <a:gd name="T15" fmla="*/ 5 h 5"/>
                <a:gd name="T16" fmla="*/ 1 w 4"/>
                <a:gd name="T17" fmla="*/ 5 h 5"/>
                <a:gd name="T18" fmla="*/ 1 w 4"/>
                <a:gd name="T19"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 h="5">
                  <a:moveTo>
                    <a:pt x="1" y="5"/>
                  </a:moveTo>
                  <a:cubicBezTo>
                    <a:pt x="1" y="5"/>
                    <a:pt x="1" y="5"/>
                    <a:pt x="1" y="5"/>
                  </a:cubicBezTo>
                  <a:cubicBezTo>
                    <a:pt x="0" y="5"/>
                    <a:pt x="1" y="4"/>
                    <a:pt x="1" y="4"/>
                  </a:cubicBezTo>
                  <a:cubicBezTo>
                    <a:pt x="3" y="0"/>
                    <a:pt x="3" y="0"/>
                    <a:pt x="3" y="0"/>
                  </a:cubicBezTo>
                  <a:cubicBezTo>
                    <a:pt x="3" y="0"/>
                    <a:pt x="3" y="0"/>
                    <a:pt x="3" y="0"/>
                  </a:cubicBezTo>
                  <a:cubicBezTo>
                    <a:pt x="3" y="0"/>
                    <a:pt x="4" y="0"/>
                    <a:pt x="3" y="1"/>
                  </a:cubicBezTo>
                  <a:cubicBezTo>
                    <a:pt x="1" y="4"/>
                    <a:pt x="1" y="4"/>
                    <a:pt x="1" y="4"/>
                  </a:cubicBezTo>
                  <a:cubicBezTo>
                    <a:pt x="1" y="4"/>
                    <a:pt x="1" y="5"/>
                    <a:pt x="1" y="5"/>
                  </a:cubicBezTo>
                  <a:cubicBezTo>
                    <a:pt x="1" y="5"/>
                    <a:pt x="1" y="5"/>
                    <a:pt x="1" y="5"/>
                  </a:cubicBezTo>
                  <a:cubicBezTo>
                    <a:pt x="1" y="5"/>
                    <a:pt x="1" y="5"/>
                    <a:pt x="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29" name="Freeform 478"/>
            <p:cNvSpPr>
              <a:spLocks/>
            </p:cNvSpPr>
            <p:nvPr/>
          </p:nvSpPr>
          <p:spPr bwMode="auto">
            <a:xfrm>
              <a:off x="3820" y="2198"/>
              <a:ext cx="7" cy="15"/>
            </a:xfrm>
            <a:custGeom>
              <a:avLst/>
              <a:gdLst>
                <a:gd name="T0" fmla="*/ 1 w 3"/>
                <a:gd name="T1" fmla="*/ 6 h 6"/>
                <a:gd name="T2" fmla="*/ 0 w 3"/>
                <a:gd name="T3" fmla="*/ 5 h 6"/>
                <a:gd name="T4" fmla="*/ 0 w 3"/>
                <a:gd name="T5" fmla="*/ 5 h 6"/>
                <a:gd name="T6" fmla="*/ 2 w 3"/>
                <a:gd name="T7" fmla="*/ 0 h 6"/>
                <a:gd name="T8" fmla="*/ 3 w 3"/>
                <a:gd name="T9" fmla="*/ 0 h 6"/>
                <a:gd name="T10" fmla="*/ 3 w 3"/>
                <a:gd name="T11" fmla="*/ 0 h 6"/>
                <a:gd name="T12" fmla="*/ 1 w 3"/>
                <a:gd name="T13" fmla="*/ 5 h 6"/>
                <a:gd name="T14" fmla="*/ 1 w 3"/>
                <a:gd name="T15" fmla="*/ 6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6">
                  <a:moveTo>
                    <a:pt x="1" y="6"/>
                  </a:moveTo>
                  <a:cubicBezTo>
                    <a:pt x="1" y="6"/>
                    <a:pt x="0" y="6"/>
                    <a:pt x="0" y="5"/>
                  </a:cubicBezTo>
                  <a:cubicBezTo>
                    <a:pt x="0" y="5"/>
                    <a:pt x="0" y="5"/>
                    <a:pt x="0" y="5"/>
                  </a:cubicBezTo>
                  <a:cubicBezTo>
                    <a:pt x="1" y="3"/>
                    <a:pt x="2" y="1"/>
                    <a:pt x="2" y="0"/>
                  </a:cubicBezTo>
                  <a:cubicBezTo>
                    <a:pt x="3" y="0"/>
                    <a:pt x="3" y="0"/>
                    <a:pt x="3" y="0"/>
                  </a:cubicBezTo>
                  <a:cubicBezTo>
                    <a:pt x="3" y="0"/>
                    <a:pt x="3" y="0"/>
                    <a:pt x="3" y="0"/>
                  </a:cubicBezTo>
                  <a:cubicBezTo>
                    <a:pt x="2" y="2"/>
                    <a:pt x="2" y="4"/>
                    <a:pt x="1" y="5"/>
                  </a:cubicBezTo>
                  <a:cubicBezTo>
                    <a:pt x="1" y="5"/>
                    <a:pt x="1" y="6"/>
                    <a:pt x="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30" name="Freeform 479"/>
            <p:cNvSpPr>
              <a:spLocks/>
            </p:cNvSpPr>
            <p:nvPr/>
          </p:nvSpPr>
          <p:spPr bwMode="auto">
            <a:xfrm>
              <a:off x="3825" y="2198"/>
              <a:ext cx="7" cy="15"/>
            </a:xfrm>
            <a:custGeom>
              <a:avLst/>
              <a:gdLst>
                <a:gd name="T0" fmla="*/ 1 w 3"/>
                <a:gd name="T1" fmla="*/ 6 h 6"/>
                <a:gd name="T2" fmla="*/ 1 w 3"/>
                <a:gd name="T3" fmla="*/ 6 h 6"/>
                <a:gd name="T4" fmla="*/ 0 w 3"/>
                <a:gd name="T5" fmla="*/ 6 h 6"/>
                <a:gd name="T6" fmla="*/ 2 w 3"/>
                <a:gd name="T7" fmla="*/ 1 h 6"/>
                <a:gd name="T8" fmla="*/ 3 w 3"/>
                <a:gd name="T9" fmla="*/ 0 h 6"/>
                <a:gd name="T10" fmla="*/ 3 w 3"/>
                <a:gd name="T11" fmla="*/ 1 h 6"/>
                <a:gd name="T12" fmla="*/ 1 w 3"/>
                <a:gd name="T13" fmla="*/ 6 h 6"/>
                <a:gd name="T14" fmla="*/ 1 w 3"/>
                <a:gd name="T15" fmla="*/ 6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6">
                  <a:moveTo>
                    <a:pt x="1" y="6"/>
                  </a:moveTo>
                  <a:cubicBezTo>
                    <a:pt x="1" y="6"/>
                    <a:pt x="1" y="6"/>
                    <a:pt x="1" y="6"/>
                  </a:cubicBezTo>
                  <a:cubicBezTo>
                    <a:pt x="1" y="6"/>
                    <a:pt x="0" y="6"/>
                    <a:pt x="0" y="6"/>
                  </a:cubicBezTo>
                  <a:cubicBezTo>
                    <a:pt x="1" y="4"/>
                    <a:pt x="2" y="2"/>
                    <a:pt x="2" y="1"/>
                  </a:cubicBezTo>
                  <a:cubicBezTo>
                    <a:pt x="2" y="0"/>
                    <a:pt x="3" y="0"/>
                    <a:pt x="3" y="0"/>
                  </a:cubicBezTo>
                  <a:cubicBezTo>
                    <a:pt x="3" y="0"/>
                    <a:pt x="3" y="1"/>
                    <a:pt x="3" y="1"/>
                  </a:cubicBezTo>
                  <a:cubicBezTo>
                    <a:pt x="2" y="3"/>
                    <a:pt x="2" y="4"/>
                    <a:pt x="1" y="6"/>
                  </a:cubicBezTo>
                  <a:cubicBezTo>
                    <a:pt x="1" y="6"/>
                    <a:pt x="1" y="6"/>
                    <a:pt x="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31" name="Freeform 480"/>
            <p:cNvSpPr>
              <a:spLocks/>
            </p:cNvSpPr>
            <p:nvPr/>
          </p:nvSpPr>
          <p:spPr bwMode="auto">
            <a:xfrm>
              <a:off x="3832" y="2198"/>
              <a:ext cx="8" cy="15"/>
            </a:xfrm>
            <a:custGeom>
              <a:avLst/>
              <a:gdLst>
                <a:gd name="T0" fmla="*/ 0 w 3"/>
                <a:gd name="T1" fmla="*/ 6 h 6"/>
                <a:gd name="T2" fmla="*/ 0 w 3"/>
                <a:gd name="T3" fmla="*/ 6 h 6"/>
                <a:gd name="T4" fmla="*/ 0 w 3"/>
                <a:gd name="T5" fmla="*/ 6 h 6"/>
                <a:gd name="T6" fmla="*/ 2 w 3"/>
                <a:gd name="T7" fmla="*/ 0 h 6"/>
                <a:gd name="T8" fmla="*/ 2 w 3"/>
                <a:gd name="T9" fmla="*/ 0 h 6"/>
                <a:gd name="T10" fmla="*/ 3 w 3"/>
                <a:gd name="T11" fmla="*/ 1 h 6"/>
                <a:gd name="T12" fmla="*/ 1 w 3"/>
                <a:gd name="T13" fmla="*/ 6 h 6"/>
                <a:gd name="T14" fmla="*/ 0 w 3"/>
                <a:gd name="T15" fmla="*/ 6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6">
                  <a:moveTo>
                    <a:pt x="0" y="6"/>
                  </a:moveTo>
                  <a:cubicBezTo>
                    <a:pt x="0" y="6"/>
                    <a:pt x="0" y="6"/>
                    <a:pt x="0" y="6"/>
                  </a:cubicBezTo>
                  <a:cubicBezTo>
                    <a:pt x="0" y="6"/>
                    <a:pt x="0" y="6"/>
                    <a:pt x="0" y="6"/>
                  </a:cubicBezTo>
                  <a:cubicBezTo>
                    <a:pt x="2" y="0"/>
                    <a:pt x="2" y="0"/>
                    <a:pt x="2" y="0"/>
                  </a:cubicBezTo>
                  <a:cubicBezTo>
                    <a:pt x="2" y="0"/>
                    <a:pt x="2" y="0"/>
                    <a:pt x="2" y="0"/>
                  </a:cubicBezTo>
                  <a:cubicBezTo>
                    <a:pt x="3" y="0"/>
                    <a:pt x="3" y="0"/>
                    <a:pt x="3" y="1"/>
                  </a:cubicBezTo>
                  <a:cubicBezTo>
                    <a:pt x="1" y="6"/>
                    <a:pt x="1" y="6"/>
                    <a:pt x="1" y="6"/>
                  </a:cubicBezTo>
                  <a:cubicBezTo>
                    <a:pt x="1" y="6"/>
                    <a:pt x="0" y="6"/>
                    <a:pt x="0"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32" name="Freeform 481"/>
            <p:cNvSpPr>
              <a:spLocks/>
            </p:cNvSpPr>
            <p:nvPr/>
          </p:nvSpPr>
          <p:spPr bwMode="auto">
            <a:xfrm>
              <a:off x="3837" y="2198"/>
              <a:ext cx="8" cy="15"/>
            </a:xfrm>
            <a:custGeom>
              <a:avLst/>
              <a:gdLst>
                <a:gd name="T0" fmla="*/ 1 w 3"/>
                <a:gd name="T1" fmla="*/ 6 h 6"/>
                <a:gd name="T2" fmla="*/ 0 w 3"/>
                <a:gd name="T3" fmla="*/ 6 h 6"/>
                <a:gd name="T4" fmla="*/ 0 w 3"/>
                <a:gd name="T5" fmla="*/ 6 h 6"/>
                <a:gd name="T6" fmla="*/ 2 w 3"/>
                <a:gd name="T7" fmla="*/ 1 h 6"/>
                <a:gd name="T8" fmla="*/ 3 w 3"/>
                <a:gd name="T9" fmla="*/ 0 h 6"/>
                <a:gd name="T10" fmla="*/ 3 w 3"/>
                <a:gd name="T11" fmla="*/ 1 h 6"/>
                <a:gd name="T12" fmla="*/ 1 w 3"/>
                <a:gd name="T13" fmla="*/ 5 h 6"/>
                <a:gd name="T14" fmla="*/ 1 w 3"/>
                <a:gd name="T15" fmla="*/ 6 h 6"/>
                <a:gd name="T16" fmla="*/ 1 w 3"/>
                <a:gd name="T17" fmla="*/ 6 h 6"/>
                <a:gd name="T18" fmla="*/ 1 w 3"/>
                <a:gd name="T19"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6">
                  <a:moveTo>
                    <a:pt x="1" y="6"/>
                  </a:moveTo>
                  <a:cubicBezTo>
                    <a:pt x="1" y="6"/>
                    <a:pt x="0" y="6"/>
                    <a:pt x="0" y="6"/>
                  </a:cubicBezTo>
                  <a:cubicBezTo>
                    <a:pt x="0" y="6"/>
                    <a:pt x="0" y="6"/>
                    <a:pt x="0" y="6"/>
                  </a:cubicBezTo>
                  <a:cubicBezTo>
                    <a:pt x="2" y="1"/>
                    <a:pt x="2" y="1"/>
                    <a:pt x="2" y="1"/>
                  </a:cubicBezTo>
                  <a:cubicBezTo>
                    <a:pt x="3" y="0"/>
                    <a:pt x="3" y="0"/>
                    <a:pt x="3" y="0"/>
                  </a:cubicBezTo>
                  <a:cubicBezTo>
                    <a:pt x="3" y="0"/>
                    <a:pt x="3" y="1"/>
                    <a:pt x="3" y="1"/>
                  </a:cubicBezTo>
                  <a:cubicBezTo>
                    <a:pt x="1" y="5"/>
                    <a:pt x="1" y="5"/>
                    <a:pt x="1" y="5"/>
                  </a:cubicBezTo>
                  <a:cubicBezTo>
                    <a:pt x="1" y="6"/>
                    <a:pt x="1" y="6"/>
                    <a:pt x="1" y="6"/>
                  </a:cubicBezTo>
                  <a:cubicBezTo>
                    <a:pt x="1" y="6"/>
                    <a:pt x="1" y="6"/>
                    <a:pt x="1" y="6"/>
                  </a:cubicBezTo>
                  <a:cubicBezTo>
                    <a:pt x="1" y="6"/>
                    <a:pt x="1" y="6"/>
                    <a:pt x="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33" name="Freeform 482"/>
            <p:cNvSpPr>
              <a:spLocks/>
            </p:cNvSpPr>
            <p:nvPr/>
          </p:nvSpPr>
          <p:spPr bwMode="auto">
            <a:xfrm>
              <a:off x="3845" y="2198"/>
              <a:ext cx="8" cy="15"/>
            </a:xfrm>
            <a:custGeom>
              <a:avLst/>
              <a:gdLst>
                <a:gd name="T0" fmla="*/ 0 w 3"/>
                <a:gd name="T1" fmla="*/ 6 h 6"/>
                <a:gd name="T2" fmla="*/ 0 w 3"/>
                <a:gd name="T3" fmla="*/ 6 h 6"/>
                <a:gd name="T4" fmla="*/ 0 w 3"/>
                <a:gd name="T5" fmla="*/ 6 h 6"/>
                <a:gd name="T6" fmla="*/ 2 w 3"/>
                <a:gd name="T7" fmla="*/ 0 h 6"/>
                <a:gd name="T8" fmla="*/ 2 w 3"/>
                <a:gd name="T9" fmla="*/ 0 h 6"/>
                <a:gd name="T10" fmla="*/ 3 w 3"/>
                <a:gd name="T11" fmla="*/ 0 h 6"/>
                <a:gd name="T12" fmla="*/ 1 w 3"/>
                <a:gd name="T13" fmla="*/ 6 h 6"/>
                <a:gd name="T14" fmla="*/ 0 w 3"/>
                <a:gd name="T15" fmla="*/ 6 h 6"/>
                <a:gd name="T16" fmla="*/ 0 w 3"/>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6">
                  <a:moveTo>
                    <a:pt x="0" y="6"/>
                  </a:moveTo>
                  <a:cubicBezTo>
                    <a:pt x="0" y="6"/>
                    <a:pt x="0" y="6"/>
                    <a:pt x="0" y="6"/>
                  </a:cubicBezTo>
                  <a:cubicBezTo>
                    <a:pt x="0" y="6"/>
                    <a:pt x="0" y="6"/>
                    <a:pt x="0" y="6"/>
                  </a:cubicBezTo>
                  <a:cubicBezTo>
                    <a:pt x="0" y="4"/>
                    <a:pt x="1" y="2"/>
                    <a:pt x="2" y="0"/>
                  </a:cubicBezTo>
                  <a:cubicBezTo>
                    <a:pt x="2" y="0"/>
                    <a:pt x="2" y="0"/>
                    <a:pt x="2" y="0"/>
                  </a:cubicBezTo>
                  <a:cubicBezTo>
                    <a:pt x="3" y="0"/>
                    <a:pt x="3" y="0"/>
                    <a:pt x="3" y="0"/>
                  </a:cubicBezTo>
                  <a:cubicBezTo>
                    <a:pt x="2" y="2"/>
                    <a:pt x="1" y="4"/>
                    <a:pt x="1" y="6"/>
                  </a:cubicBezTo>
                  <a:cubicBezTo>
                    <a:pt x="1" y="6"/>
                    <a:pt x="1" y="6"/>
                    <a:pt x="0" y="6"/>
                  </a:cubicBezTo>
                  <a:cubicBezTo>
                    <a:pt x="0" y="6"/>
                    <a:pt x="0" y="6"/>
                    <a:pt x="0"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34" name="Freeform 483"/>
            <p:cNvSpPr>
              <a:spLocks/>
            </p:cNvSpPr>
            <p:nvPr/>
          </p:nvSpPr>
          <p:spPr bwMode="auto">
            <a:xfrm>
              <a:off x="3848" y="2203"/>
              <a:ext cx="5" cy="10"/>
            </a:xfrm>
            <a:custGeom>
              <a:avLst/>
              <a:gdLst>
                <a:gd name="T0" fmla="*/ 1 w 2"/>
                <a:gd name="T1" fmla="*/ 4 h 4"/>
                <a:gd name="T2" fmla="*/ 0 w 2"/>
                <a:gd name="T3" fmla="*/ 4 h 4"/>
                <a:gd name="T4" fmla="*/ 0 w 2"/>
                <a:gd name="T5" fmla="*/ 3 h 4"/>
                <a:gd name="T6" fmla="*/ 2 w 2"/>
                <a:gd name="T7" fmla="*/ 0 h 4"/>
                <a:gd name="T8" fmla="*/ 2 w 2"/>
                <a:gd name="T9" fmla="*/ 0 h 4"/>
                <a:gd name="T10" fmla="*/ 2 w 2"/>
                <a:gd name="T11" fmla="*/ 0 h 4"/>
                <a:gd name="T12" fmla="*/ 1 w 2"/>
                <a:gd name="T13" fmla="*/ 3 h 4"/>
                <a:gd name="T14" fmla="*/ 1 w 2"/>
                <a:gd name="T15" fmla="*/ 4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4">
                  <a:moveTo>
                    <a:pt x="1" y="4"/>
                  </a:moveTo>
                  <a:cubicBezTo>
                    <a:pt x="1" y="4"/>
                    <a:pt x="1" y="4"/>
                    <a:pt x="0" y="4"/>
                  </a:cubicBezTo>
                  <a:cubicBezTo>
                    <a:pt x="0" y="4"/>
                    <a:pt x="0" y="3"/>
                    <a:pt x="0" y="3"/>
                  </a:cubicBezTo>
                  <a:cubicBezTo>
                    <a:pt x="2" y="0"/>
                    <a:pt x="2" y="0"/>
                    <a:pt x="2" y="0"/>
                  </a:cubicBezTo>
                  <a:cubicBezTo>
                    <a:pt x="2" y="0"/>
                    <a:pt x="2" y="0"/>
                    <a:pt x="2" y="0"/>
                  </a:cubicBezTo>
                  <a:cubicBezTo>
                    <a:pt x="2" y="0"/>
                    <a:pt x="2" y="0"/>
                    <a:pt x="2" y="0"/>
                  </a:cubicBezTo>
                  <a:cubicBezTo>
                    <a:pt x="1" y="3"/>
                    <a:pt x="1" y="3"/>
                    <a:pt x="1" y="3"/>
                  </a:cubicBezTo>
                  <a:cubicBezTo>
                    <a:pt x="1" y="4"/>
                    <a:pt x="1" y="4"/>
                    <a:pt x="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35" name="Freeform 484"/>
            <p:cNvSpPr>
              <a:spLocks/>
            </p:cNvSpPr>
            <p:nvPr/>
          </p:nvSpPr>
          <p:spPr bwMode="auto">
            <a:xfrm>
              <a:off x="3842" y="2168"/>
              <a:ext cx="3" cy="5"/>
            </a:xfrm>
            <a:custGeom>
              <a:avLst/>
              <a:gdLst>
                <a:gd name="T0" fmla="*/ 0 w 1"/>
                <a:gd name="T1" fmla="*/ 2 h 2"/>
                <a:gd name="T2" fmla="*/ 0 w 1"/>
                <a:gd name="T3" fmla="*/ 2 h 2"/>
                <a:gd name="T4" fmla="*/ 0 w 1"/>
                <a:gd name="T5" fmla="*/ 1 h 2"/>
                <a:gd name="T6" fmla="*/ 0 w 1"/>
                <a:gd name="T7" fmla="*/ 0 h 2"/>
                <a:gd name="T8" fmla="*/ 1 w 1"/>
                <a:gd name="T9" fmla="*/ 0 h 2"/>
                <a:gd name="T10" fmla="*/ 1 w 1"/>
                <a:gd name="T11" fmla="*/ 0 h 2"/>
                <a:gd name="T12" fmla="*/ 0 w 1"/>
                <a:gd name="T13" fmla="*/ 2 h 2"/>
                <a:gd name="T14" fmla="*/ 0 w 1"/>
                <a:gd name="T15" fmla="*/ 2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 h="2">
                  <a:moveTo>
                    <a:pt x="0" y="2"/>
                  </a:moveTo>
                  <a:cubicBezTo>
                    <a:pt x="0" y="2"/>
                    <a:pt x="0" y="2"/>
                    <a:pt x="0" y="2"/>
                  </a:cubicBezTo>
                  <a:cubicBezTo>
                    <a:pt x="0" y="2"/>
                    <a:pt x="0" y="2"/>
                    <a:pt x="0" y="1"/>
                  </a:cubicBezTo>
                  <a:cubicBezTo>
                    <a:pt x="0" y="0"/>
                    <a:pt x="0" y="0"/>
                    <a:pt x="0" y="0"/>
                  </a:cubicBezTo>
                  <a:cubicBezTo>
                    <a:pt x="0" y="0"/>
                    <a:pt x="1" y="0"/>
                    <a:pt x="1" y="0"/>
                  </a:cubicBezTo>
                  <a:cubicBezTo>
                    <a:pt x="1" y="0"/>
                    <a:pt x="1" y="0"/>
                    <a:pt x="1" y="0"/>
                  </a:cubicBezTo>
                  <a:cubicBezTo>
                    <a:pt x="0" y="2"/>
                    <a:pt x="0" y="2"/>
                    <a:pt x="0" y="2"/>
                  </a:cubicBezTo>
                  <a:cubicBezTo>
                    <a:pt x="0" y="2"/>
                    <a:pt x="0" y="2"/>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36" name="Freeform 485"/>
            <p:cNvSpPr>
              <a:spLocks/>
            </p:cNvSpPr>
            <p:nvPr/>
          </p:nvSpPr>
          <p:spPr bwMode="auto">
            <a:xfrm>
              <a:off x="3842" y="2168"/>
              <a:ext cx="6" cy="7"/>
            </a:xfrm>
            <a:custGeom>
              <a:avLst/>
              <a:gdLst>
                <a:gd name="T0" fmla="*/ 1 w 2"/>
                <a:gd name="T1" fmla="*/ 3 h 3"/>
                <a:gd name="T2" fmla="*/ 1 w 2"/>
                <a:gd name="T3" fmla="*/ 3 h 3"/>
                <a:gd name="T4" fmla="*/ 1 w 2"/>
                <a:gd name="T5" fmla="*/ 2 h 3"/>
                <a:gd name="T6" fmla="*/ 1 w 2"/>
                <a:gd name="T7" fmla="*/ 1 h 3"/>
                <a:gd name="T8" fmla="*/ 2 w 2"/>
                <a:gd name="T9" fmla="*/ 0 h 3"/>
                <a:gd name="T10" fmla="*/ 2 w 2"/>
                <a:gd name="T11" fmla="*/ 1 h 3"/>
                <a:gd name="T12" fmla="*/ 1 w 2"/>
                <a:gd name="T13" fmla="*/ 3 h 3"/>
                <a:gd name="T14" fmla="*/ 1 w 2"/>
                <a:gd name="T15" fmla="*/ 3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3">
                  <a:moveTo>
                    <a:pt x="1" y="3"/>
                  </a:moveTo>
                  <a:cubicBezTo>
                    <a:pt x="1" y="3"/>
                    <a:pt x="1" y="3"/>
                    <a:pt x="1" y="3"/>
                  </a:cubicBezTo>
                  <a:cubicBezTo>
                    <a:pt x="0" y="3"/>
                    <a:pt x="0" y="3"/>
                    <a:pt x="1" y="2"/>
                  </a:cubicBezTo>
                  <a:cubicBezTo>
                    <a:pt x="1" y="2"/>
                    <a:pt x="1" y="1"/>
                    <a:pt x="1" y="1"/>
                  </a:cubicBezTo>
                  <a:cubicBezTo>
                    <a:pt x="1" y="1"/>
                    <a:pt x="1" y="0"/>
                    <a:pt x="2" y="0"/>
                  </a:cubicBezTo>
                  <a:cubicBezTo>
                    <a:pt x="2" y="1"/>
                    <a:pt x="2" y="1"/>
                    <a:pt x="2" y="1"/>
                  </a:cubicBezTo>
                  <a:cubicBezTo>
                    <a:pt x="2" y="2"/>
                    <a:pt x="2" y="2"/>
                    <a:pt x="1" y="3"/>
                  </a:cubicBezTo>
                  <a:cubicBezTo>
                    <a:pt x="1" y="3"/>
                    <a:pt x="1" y="3"/>
                    <a:pt x="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37" name="Freeform 486"/>
            <p:cNvSpPr>
              <a:spLocks/>
            </p:cNvSpPr>
            <p:nvPr/>
          </p:nvSpPr>
          <p:spPr bwMode="auto">
            <a:xfrm>
              <a:off x="3845" y="2173"/>
              <a:ext cx="5" cy="7"/>
            </a:xfrm>
            <a:custGeom>
              <a:avLst/>
              <a:gdLst>
                <a:gd name="T0" fmla="*/ 0 w 2"/>
                <a:gd name="T1" fmla="*/ 3 h 3"/>
                <a:gd name="T2" fmla="*/ 0 w 2"/>
                <a:gd name="T3" fmla="*/ 3 h 3"/>
                <a:gd name="T4" fmla="*/ 0 w 2"/>
                <a:gd name="T5" fmla="*/ 2 h 3"/>
                <a:gd name="T6" fmla="*/ 1 w 2"/>
                <a:gd name="T7" fmla="*/ 1 h 3"/>
                <a:gd name="T8" fmla="*/ 2 w 2"/>
                <a:gd name="T9" fmla="*/ 0 h 3"/>
                <a:gd name="T10" fmla="*/ 2 w 2"/>
                <a:gd name="T11" fmla="*/ 1 h 3"/>
                <a:gd name="T12" fmla="*/ 1 w 2"/>
                <a:gd name="T13" fmla="*/ 3 h 3"/>
                <a:gd name="T14" fmla="*/ 0 w 2"/>
                <a:gd name="T15" fmla="*/ 3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3">
                  <a:moveTo>
                    <a:pt x="0" y="3"/>
                  </a:moveTo>
                  <a:cubicBezTo>
                    <a:pt x="0" y="3"/>
                    <a:pt x="0" y="3"/>
                    <a:pt x="0" y="3"/>
                  </a:cubicBezTo>
                  <a:cubicBezTo>
                    <a:pt x="0" y="3"/>
                    <a:pt x="0" y="3"/>
                    <a:pt x="0" y="2"/>
                  </a:cubicBezTo>
                  <a:cubicBezTo>
                    <a:pt x="1" y="1"/>
                    <a:pt x="1" y="1"/>
                    <a:pt x="1" y="1"/>
                  </a:cubicBezTo>
                  <a:cubicBezTo>
                    <a:pt x="1" y="0"/>
                    <a:pt x="1" y="0"/>
                    <a:pt x="2" y="0"/>
                  </a:cubicBezTo>
                  <a:cubicBezTo>
                    <a:pt x="2" y="0"/>
                    <a:pt x="2" y="1"/>
                    <a:pt x="2" y="1"/>
                  </a:cubicBezTo>
                  <a:cubicBezTo>
                    <a:pt x="1" y="3"/>
                    <a:pt x="1" y="3"/>
                    <a:pt x="1" y="3"/>
                  </a:cubicBezTo>
                  <a:cubicBezTo>
                    <a:pt x="1" y="3"/>
                    <a:pt x="1" y="3"/>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38" name="Freeform 487"/>
            <p:cNvSpPr>
              <a:spLocks/>
            </p:cNvSpPr>
            <p:nvPr/>
          </p:nvSpPr>
          <p:spPr bwMode="auto">
            <a:xfrm>
              <a:off x="3848" y="2178"/>
              <a:ext cx="5" cy="10"/>
            </a:xfrm>
            <a:custGeom>
              <a:avLst/>
              <a:gdLst>
                <a:gd name="T0" fmla="*/ 0 w 2"/>
                <a:gd name="T1" fmla="*/ 4 h 4"/>
                <a:gd name="T2" fmla="*/ 0 w 2"/>
                <a:gd name="T3" fmla="*/ 3 h 4"/>
                <a:gd name="T4" fmla="*/ 0 w 2"/>
                <a:gd name="T5" fmla="*/ 3 h 4"/>
                <a:gd name="T6" fmla="*/ 1 w 2"/>
                <a:gd name="T7" fmla="*/ 0 h 4"/>
                <a:gd name="T8" fmla="*/ 1 w 2"/>
                <a:gd name="T9" fmla="*/ 0 h 4"/>
                <a:gd name="T10" fmla="*/ 2 w 2"/>
                <a:gd name="T11" fmla="*/ 1 h 4"/>
                <a:gd name="T12" fmla="*/ 1 w 2"/>
                <a:gd name="T13" fmla="*/ 3 h 4"/>
                <a:gd name="T14" fmla="*/ 0 w 2"/>
                <a:gd name="T15" fmla="*/ 4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4">
                  <a:moveTo>
                    <a:pt x="0" y="4"/>
                  </a:moveTo>
                  <a:cubicBezTo>
                    <a:pt x="0" y="4"/>
                    <a:pt x="0" y="4"/>
                    <a:pt x="0" y="3"/>
                  </a:cubicBezTo>
                  <a:cubicBezTo>
                    <a:pt x="0" y="3"/>
                    <a:pt x="0" y="3"/>
                    <a:pt x="0" y="3"/>
                  </a:cubicBezTo>
                  <a:cubicBezTo>
                    <a:pt x="1" y="0"/>
                    <a:pt x="1" y="0"/>
                    <a:pt x="1" y="0"/>
                  </a:cubicBezTo>
                  <a:cubicBezTo>
                    <a:pt x="1" y="0"/>
                    <a:pt x="1" y="0"/>
                    <a:pt x="1" y="0"/>
                  </a:cubicBezTo>
                  <a:cubicBezTo>
                    <a:pt x="2" y="0"/>
                    <a:pt x="2" y="1"/>
                    <a:pt x="2" y="1"/>
                  </a:cubicBezTo>
                  <a:cubicBezTo>
                    <a:pt x="1" y="3"/>
                    <a:pt x="1" y="3"/>
                    <a:pt x="1" y="3"/>
                  </a:cubicBezTo>
                  <a:cubicBezTo>
                    <a:pt x="0" y="3"/>
                    <a:pt x="0" y="4"/>
                    <a:pt x="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39" name="Freeform 488"/>
            <p:cNvSpPr>
              <a:spLocks/>
            </p:cNvSpPr>
            <p:nvPr/>
          </p:nvSpPr>
          <p:spPr bwMode="auto">
            <a:xfrm>
              <a:off x="3850" y="2183"/>
              <a:ext cx="5" cy="10"/>
            </a:xfrm>
            <a:custGeom>
              <a:avLst/>
              <a:gdLst>
                <a:gd name="T0" fmla="*/ 0 w 2"/>
                <a:gd name="T1" fmla="*/ 4 h 4"/>
                <a:gd name="T2" fmla="*/ 0 w 2"/>
                <a:gd name="T3" fmla="*/ 3 h 4"/>
                <a:gd name="T4" fmla="*/ 0 w 2"/>
                <a:gd name="T5" fmla="*/ 3 h 4"/>
                <a:gd name="T6" fmla="*/ 1 w 2"/>
                <a:gd name="T7" fmla="*/ 0 h 4"/>
                <a:gd name="T8" fmla="*/ 2 w 2"/>
                <a:gd name="T9" fmla="*/ 0 h 4"/>
                <a:gd name="T10" fmla="*/ 2 w 2"/>
                <a:gd name="T11" fmla="*/ 1 h 4"/>
                <a:gd name="T12" fmla="*/ 1 w 2"/>
                <a:gd name="T13" fmla="*/ 3 h 4"/>
                <a:gd name="T14" fmla="*/ 0 w 2"/>
                <a:gd name="T15" fmla="*/ 4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4">
                  <a:moveTo>
                    <a:pt x="0" y="4"/>
                  </a:moveTo>
                  <a:cubicBezTo>
                    <a:pt x="0" y="4"/>
                    <a:pt x="0" y="3"/>
                    <a:pt x="0" y="3"/>
                  </a:cubicBezTo>
                  <a:cubicBezTo>
                    <a:pt x="0" y="3"/>
                    <a:pt x="0" y="3"/>
                    <a:pt x="0" y="3"/>
                  </a:cubicBezTo>
                  <a:cubicBezTo>
                    <a:pt x="0" y="2"/>
                    <a:pt x="1" y="1"/>
                    <a:pt x="1" y="0"/>
                  </a:cubicBezTo>
                  <a:cubicBezTo>
                    <a:pt x="1" y="0"/>
                    <a:pt x="1" y="0"/>
                    <a:pt x="2" y="0"/>
                  </a:cubicBezTo>
                  <a:cubicBezTo>
                    <a:pt x="2" y="0"/>
                    <a:pt x="2" y="1"/>
                    <a:pt x="2" y="1"/>
                  </a:cubicBezTo>
                  <a:cubicBezTo>
                    <a:pt x="1" y="2"/>
                    <a:pt x="1" y="2"/>
                    <a:pt x="1" y="3"/>
                  </a:cubicBezTo>
                  <a:cubicBezTo>
                    <a:pt x="0" y="3"/>
                    <a:pt x="0" y="4"/>
                    <a:pt x="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40" name="Freeform 489"/>
            <p:cNvSpPr>
              <a:spLocks/>
            </p:cNvSpPr>
            <p:nvPr/>
          </p:nvSpPr>
          <p:spPr bwMode="auto">
            <a:xfrm>
              <a:off x="3850" y="2188"/>
              <a:ext cx="8" cy="10"/>
            </a:xfrm>
            <a:custGeom>
              <a:avLst/>
              <a:gdLst>
                <a:gd name="T0" fmla="*/ 1 w 3"/>
                <a:gd name="T1" fmla="*/ 4 h 4"/>
                <a:gd name="T2" fmla="*/ 1 w 3"/>
                <a:gd name="T3" fmla="*/ 4 h 4"/>
                <a:gd name="T4" fmla="*/ 1 w 3"/>
                <a:gd name="T5" fmla="*/ 3 h 4"/>
                <a:gd name="T6" fmla="*/ 2 w 3"/>
                <a:gd name="T7" fmla="*/ 0 h 4"/>
                <a:gd name="T8" fmla="*/ 3 w 3"/>
                <a:gd name="T9" fmla="*/ 0 h 4"/>
                <a:gd name="T10" fmla="*/ 3 w 3"/>
                <a:gd name="T11" fmla="*/ 1 h 4"/>
                <a:gd name="T12" fmla="*/ 1 w 3"/>
                <a:gd name="T13" fmla="*/ 3 h 4"/>
                <a:gd name="T14" fmla="*/ 1 w 3"/>
                <a:gd name="T15" fmla="*/ 4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4">
                  <a:moveTo>
                    <a:pt x="1" y="4"/>
                  </a:moveTo>
                  <a:cubicBezTo>
                    <a:pt x="1" y="4"/>
                    <a:pt x="1" y="4"/>
                    <a:pt x="1" y="4"/>
                  </a:cubicBezTo>
                  <a:cubicBezTo>
                    <a:pt x="1" y="4"/>
                    <a:pt x="0" y="3"/>
                    <a:pt x="1" y="3"/>
                  </a:cubicBezTo>
                  <a:cubicBezTo>
                    <a:pt x="1" y="2"/>
                    <a:pt x="1" y="1"/>
                    <a:pt x="2" y="0"/>
                  </a:cubicBezTo>
                  <a:cubicBezTo>
                    <a:pt x="2" y="0"/>
                    <a:pt x="2" y="0"/>
                    <a:pt x="3" y="0"/>
                  </a:cubicBezTo>
                  <a:cubicBezTo>
                    <a:pt x="3" y="0"/>
                    <a:pt x="3" y="0"/>
                    <a:pt x="3" y="1"/>
                  </a:cubicBezTo>
                  <a:cubicBezTo>
                    <a:pt x="2" y="2"/>
                    <a:pt x="2" y="2"/>
                    <a:pt x="1" y="3"/>
                  </a:cubicBezTo>
                  <a:cubicBezTo>
                    <a:pt x="1" y="4"/>
                    <a:pt x="1" y="4"/>
                    <a:pt x="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41" name="Freeform 490"/>
            <p:cNvSpPr>
              <a:spLocks/>
            </p:cNvSpPr>
            <p:nvPr/>
          </p:nvSpPr>
          <p:spPr bwMode="auto">
            <a:xfrm>
              <a:off x="3853" y="2193"/>
              <a:ext cx="7" cy="10"/>
            </a:xfrm>
            <a:custGeom>
              <a:avLst/>
              <a:gdLst>
                <a:gd name="T0" fmla="*/ 1 w 3"/>
                <a:gd name="T1" fmla="*/ 4 h 4"/>
                <a:gd name="T2" fmla="*/ 1 w 3"/>
                <a:gd name="T3" fmla="*/ 4 h 4"/>
                <a:gd name="T4" fmla="*/ 0 w 3"/>
                <a:gd name="T5" fmla="*/ 4 h 4"/>
                <a:gd name="T6" fmla="*/ 1 w 3"/>
                <a:gd name="T7" fmla="*/ 2 h 4"/>
                <a:gd name="T8" fmla="*/ 1 w 3"/>
                <a:gd name="T9" fmla="*/ 1 h 4"/>
                <a:gd name="T10" fmla="*/ 2 w 3"/>
                <a:gd name="T11" fmla="*/ 0 h 4"/>
                <a:gd name="T12" fmla="*/ 2 w 3"/>
                <a:gd name="T13" fmla="*/ 0 h 4"/>
                <a:gd name="T14" fmla="*/ 3 w 3"/>
                <a:gd name="T15" fmla="*/ 0 h 4"/>
                <a:gd name="T16" fmla="*/ 2 w 3"/>
                <a:gd name="T17" fmla="*/ 2 h 4"/>
                <a:gd name="T18" fmla="*/ 2 w 3"/>
                <a:gd name="T19" fmla="*/ 2 h 4"/>
                <a:gd name="T20" fmla="*/ 1 w 3"/>
                <a:gd name="T21" fmla="*/ 4 h 4"/>
                <a:gd name="T22" fmla="*/ 1 w 3"/>
                <a:gd name="T23"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 h="4">
                  <a:moveTo>
                    <a:pt x="1" y="4"/>
                  </a:moveTo>
                  <a:cubicBezTo>
                    <a:pt x="1" y="4"/>
                    <a:pt x="1" y="4"/>
                    <a:pt x="1" y="4"/>
                  </a:cubicBezTo>
                  <a:cubicBezTo>
                    <a:pt x="0" y="4"/>
                    <a:pt x="0" y="4"/>
                    <a:pt x="0" y="4"/>
                  </a:cubicBezTo>
                  <a:cubicBezTo>
                    <a:pt x="0" y="3"/>
                    <a:pt x="1" y="2"/>
                    <a:pt x="1" y="2"/>
                  </a:cubicBezTo>
                  <a:cubicBezTo>
                    <a:pt x="1" y="1"/>
                    <a:pt x="1" y="1"/>
                    <a:pt x="1" y="1"/>
                  </a:cubicBezTo>
                  <a:cubicBezTo>
                    <a:pt x="2" y="1"/>
                    <a:pt x="2" y="1"/>
                    <a:pt x="2" y="0"/>
                  </a:cubicBezTo>
                  <a:cubicBezTo>
                    <a:pt x="2" y="0"/>
                    <a:pt x="2" y="0"/>
                    <a:pt x="2" y="0"/>
                  </a:cubicBezTo>
                  <a:cubicBezTo>
                    <a:pt x="2" y="0"/>
                    <a:pt x="3" y="0"/>
                    <a:pt x="3" y="0"/>
                  </a:cubicBezTo>
                  <a:cubicBezTo>
                    <a:pt x="3" y="1"/>
                    <a:pt x="2" y="1"/>
                    <a:pt x="2" y="2"/>
                  </a:cubicBezTo>
                  <a:cubicBezTo>
                    <a:pt x="2" y="2"/>
                    <a:pt x="2" y="2"/>
                    <a:pt x="2" y="2"/>
                  </a:cubicBezTo>
                  <a:cubicBezTo>
                    <a:pt x="2" y="3"/>
                    <a:pt x="1" y="3"/>
                    <a:pt x="1" y="4"/>
                  </a:cubicBezTo>
                  <a:cubicBezTo>
                    <a:pt x="1" y="4"/>
                    <a:pt x="1" y="4"/>
                    <a:pt x="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42" name="Freeform 491"/>
            <p:cNvSpPr>
              <a:spLocks/>
            </p:cNvSpPr>
            <p:nvPr/>
          </p:nvSpPr>
          <p:spPr bwMode="auto">
            <a:xfrm>
              <a:off x="3855" y="2200"/>
              <a:ext cx="5" cy="8"/>
            </a:xfrm>
            <a:custGeom>
              <a:avLst/>
              <a:gdLst>
                <a:gd name="T0" fmla="*/ 0 w 2"/>
                <a:gd name="T1" fmla="*/ 3 h 3"/>
                <a:gd name="T2" fmla="*/ 0 w 2"/>
                <a:gd name="T3" fmla="*/ 2 h 3"/>
                <a:gd name="T4" fmla="*/ 0 w 2"/>
                <a:gd name="T5" fmla="*/ 2 h 3"/>
                <a:gd name="T6" fmla="*/ 1 w 2"/>
                <a:gd name="T7" fmla="*/ 0 h 3"/>
                <a:gd name="T8" fmla="*/ 2 w 2"/>
                <a:gd name="T9" fmla="*/ 0 h 3"/>
                <a:gd name="T10" fmla="*/ 2 w 2"/>
                <a:gd name="T11" fmla="*/ 0 h 3"/>
                <a:gd name="T12" fmla="*/ 1 w 2"/>
                <a:gd name="T13" fmla="*/ 2 h 3"/>
                <a:gd name="T14" fmla="*/ 0 w 2"/>
                <a:gd name="T15" fmla="*/ 3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3">
                  <a:moveTo>
                    <a:pt x="0" y="3"/>
                  </a:moveTo>
                  <a:cubicBezTo>
                    <a:pt x="0" y="3"/>
                    <a:pt x="0" y="3"/>
                    <a:pt x="0" y="2"/>
                  </a:cubicBezTo>
                  <a:cubicBezTo>
                    <a:pt x="0" y="2"/>
                    <a:pt x="0" y="2"/>
                    <a:pt x="0" y="2"/>
                  </a:cubicBezTo>
                  <a:cubicBezTo>
                    <a:pt x="1" y="0"/>
                    <a:pt x="1" y="0"/>
                    <a:pt x="1" y="0"/>
                  </a:cubicBezTo>
                  <a:cubicBezTo>
                    <a:pt x="1" y="0"/>
                    <a:pt x="1" y="0"/>
                    <a:pt x="2" y="0"/>
                  </a:cubicBezTo>
                  <a:cubicBezTo>
                    <a:pt x="2" y="0"/>
                    <a:pt x="2" y="0"/>
                    <a:pt x="2" y="0"/>
                  </a:cubicBezTo>
                  <a:cubicBezTo>
                    <a:pt x="1" y="2"/>
                    <a:pt x="1" y="2"/>
                    <a:pt x="1" y="2"/>
                  </a:cubicBezTo>
                  <a:cubicBezTo>
                    <a:pt x="1" y="2"/>
                    <a:pt x="1" y="3"/>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43" name="Freeform 492"/>
            <p:cNvSpPr>
              <a:spLocks/>
            </p:cNvSpPr>
            <p:nvPr/>
          </p:nvSpPr>
          <p:spPr bwMode="auto">
            <a:xfrm>
              <a:off x="3848" y="2157"/>
              <a:ext cx="2" cy="5"/>
            </a:xfrm>
            <a:custGeom>
              <a:avLst/>
              <a:gdLst>
                <a:gd name="T0" fmla="*/ 0 w 1"/>
                <a:gd name="T1" fmla="*/ 2 h 2"/>
                <a:gd name="T2" fmla="*/ 0 w 1"/>
                <a:gd name="T3" fmla="*/ 2 h 2"/>
                <a:gd name="T4" fmla="*/ 1 w 1"/>
                <a:gd name="T5" fmla="*/ 1 h 2"/>
                <a:gd name="T6" fmla="*/ 1 w 1"/>
                <a:gd name="T7" fmla="*/ 1 h 2"/>
                <a:gd name="T8" fmla="*/ 1 w 1"/>
                <a:gd name="T9" fmla="*/ 1 h 2"/>
                <a:gd name="T10" fmla="*/ 1 w 1"/>
                <a:gd name="T11" fmla="*/ 2 h 2"/>
                <a:gd name="T12" fmla="*/ 0 w 1"/>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1" h="2">
                  <a:moveTo>
                    <a:pt x="0" y="2"/>
                  </a:moveTo>
                  <a:cubicBezTo>
                    <a:pt x="0" y="2"/>
                    <a:pt x="0" y="2"/>
                    <a:pt x="0" y="2"/>
                  </a:cubicBezTo>
                  <a:cubicBezTo>
                    <a:pt x="0" y="1"/>
                    <a:pt x="0" y="1"/>
                    <a:pt x="1" y="1"/>
                  </a:cubicBezTo>
                  <a:cubicBezTo>
                    <a:pt x="1" y="0"/>
                    <a:pt x="1" y="0"/>
                    <a:pt x="1" y="1"/>
                  </a:cubicBezTo>
                  <a:cubicBezTo>
                    <a:pt x="1" y="1"/>
                    <a:pt x="1" y="1"/>
                    <a:pt x="1" y="1"/>
                  </a:cubicBezTo>
                  <a:cubicBezTo>
                    <a:pt x="1" y="1"/>
                    <a:pt x="1" y="2"/>
                    <a:pt x="1" y="2"/>
                  </a:cubicBezTo>
                  <a:cubicBezTo>
                    <a:pt x="1" y="2"/>
                    <a:pt x="1" y="2"/>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44" name="Freeform 493"/>
            <p:cNvSpPr>
              <a:spLocks/>
            </p:cNvSpPr>
            <p:nvPr/>
          </p:nvSpPr>
          <p:spPr bwMode="auto">
            <a:xfrm>
              <a:off x="3850" y="2160"/>
              <a:ext cx="5" cy="5"/>
            </a:xfrm>
            <a:custGeom>
              <a:avLst/>
              <a:gdLst>
                <a:gd name="T0" fmla="*/ 1 w 2"/>
                <a:gd name="T1" fmla="*/ 2 h 2"/>
                <a:gd name="T2" fmla="*/ 1 w 2"/>
                <a:gd name="T3" fmla="*/ 2 h 2"/>
                <a:gd name="T4" fmla="*/ 0 w 2"/>
                <a:gd name="T5" fmla="*/ 1 h 2"/>
                <a:gd name="T6" fmla="*/ 1 w 2"/>
                <a:gd name="T7" fmla="*/ 0 h 2"/>
                <a:gd name="T8" fmla="*/ 1 w 2"/>
                <a:gd name="T9" fmla="*/ 0 h 2"/>
                <a:gd name="T10" fmla="*/ 2 w 2"/>
                <a:gd name="T11" fmla="*/ 0 h 2"/>
                <a:gd name="T12" fmla="*/ 1 w 2"/>
                <a:gd name="T13" fmla="*/ 2 h 2"/>
                <a:gd name="T14" fmla="*/ 1 w 2"/>
                <a:gd name="T15" fmla="*/ 2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2">
                  <a:moveTo>
                    <a:pt x="1" y="2"/>
                  </a:moveTo>
                  <a:cubicBezTo>
                    <a:pt x="1" y="2"/>
                    <a:pt x="1" y="2"/>
                    <a:pt x="1" y="2"/>
                  </a:cubicBezTo>
                  <a:cubicBezTo>
                    <a:pt x="0" y="2"/>
                    <a:pt x="0" y="2"/>
                    <a:pt x="0" y="1"/>
                  </a:cubicBezTo>
                  <a:cubicBezTo>
                    <a:pt x="1" y="1"/>
                    <a:pt x="1" y="1"/>
                    <a:pt x="1" y="0"/>
                  </a:cubicBezTo>
                  <a:cubicBezTo>
                    <a:pt x="1" y="0"/>
                    <a:pt x="1" y="0"/>
                    <a:pt x="1" y="0"/>
                  </a:cubicBezTo>
                  <a:cubicBezTo>
                    <a:pt x="2" y="0"/>
                    <a:pt x="2" y="0"/>
                    <a:pt x="2" y="0"/>
                  </a:cubicBezTo>
                  <a:cubicBezTo>
                    <a:pt x="2" y="1"/>
                    <a:pt x="1" y="1"/>
                    <a:pt x="1" y="2"/>
                  </a:cubicBezTo>
                  <a:cubicBezTo>
                    <a:pt x="1" y="2"/>
                    <a:pt x="1" y="2"/>
                    <a:pt x="1"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45" name="Freeform 494"/>
            <p:cNvSpPr>
              <a:spLocks/>
            </p:cNvSpPr>
            <p:nvPr/>
          </p:nvSpPr>
          <p:spPr bwMode="auto">
            <a:xfrm>
              <a:off x="3855" y="2162"/>
              <a:ext cx="5" cy="6"/>
            </a:xfrm>
            <a:custGeom>
              <a:avLst/>
              <a:gdLst>
                <a:gd name="T0" fmla="*/ 1 w 2"/>
                <a:gd name="T1" fmla="*/ 2 h 2"/>
                <a:gd name="T2" fmla="*/ 1 w 2"/>
                <a:gd name="T3" fmla="*/ 2 h 2"/>
                <a:gd name="T4" fmla="*/ 0 w 2"/>
                <a:gd name="T5" fmla="*/ 1 h 2"/>
                <a:gd name="T6" fmla="*/ 1 w 2"/>
                <a:gd name="T7" fmla="*/ 0 h 2"/>
                <a:gd name="T8" fmla="*/ 2 w 2"/>
                <a:gd name="T9" fmla="*/ 0 h 2"/>
                <a:gd name="T10" fmla="*/ 2 w 2"/>
                <a:gd name="T11" fmla="*/ 1 h 2"/>
                <a:gd name="T12" fmla="*/ 1 w 2"/>
                <a:gd name="T13" fmla="*/ 2 h 2"/>
                <a:gd name="T14" fmla="*/ 1 w 2"/>
                <a:gd name="T15" fmla="*/ 2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2">
                  <a:moveTo>
                    <a:pt x="1" y="2"/>
                  </a:moveTo>
                  <a:cubicBezTo>
                    <a:pt x="1" y="2"/>
                    <a:pt x="1" y="2"/>
                    <a:pt x="1" y="2"/>
                  </a:cubicBezTo>
                  <a:cubicBezTo>
                    <a:pt x="0" y="2"/>
                    <a:pt x="0" y="1"/>
                    <a:pt x="0" y="1"/>
                  </a:cubicBezTo>
                  <a:cubicBezTo>
                    <a:pt x="1" y="1"/>
                    <a:pt x="1" y="1"/>
                    <a:pt x="1" y="0"/>
                  </a:cubicBezTo>
                  <a:cubicBezTo>
                    <a:pt x="1" y="0"/>
                    <a:pt x="1" y="0"/>
                    <a:pt x="2" y="0"/>
                  </a:cubicBezTo>
                  <a:cubicBezTo>
                    <a:pt x="2" y="0"/>
                    <a:pt x="2" y="0"/>
                    <a:pt x="2" y="1"/>
                  </a:cubicBezTo>
                  <a:cubicBezTo>
                    <a:pt x="1" y="1"/>
                    <a:pt x="1" y="1"/>
                    <a:pt x="1" y="2"/>
                  </a:cubicBezTo>
                  <a:cubicBezTo>
                    <a:pt x="1" y="2"/>
                    <a:pt x="1" y="2"/>
                    <a:pt x="1"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46" name="Freeform 495"/>
            <p:cNvSpPr>
              <a:spLocks/>
            </p:cNvSpPr>
            <p:nvPr/>
          </p:nvSpPr>
          <p:spPr bwMode="auto">
            <a:xfrm>
              <a:off x="3860" y="2162"/>
              <a:ext cx="5" cy="8"/>
            </a:xfrm>
            <a:custGeom>
              <a:avLst/>
              <a:gdLst>
                <a:gd name="T0" fmla="*/ 0 w 2"/>
                <a:gd name="T1" fmla="*/ 3 h 3"/>
                <a:gd name="T2" fmla="*/ 0 w 2"/>
                <a:gd name="T3" fmla="*/ 3 h 3"/>
                <a:gd name="T4" fmla="*/ 0 w 2"/>
                <a:gd name="T5" fmla="*/ 2 h 3"/>
                <a:gd name="T6" fmla="*/ 1 w 2"/>
                <a:gd name="T7" fmla="*/ 1 h 3"/>
                <a:gd name="T8" fmla="*/ 1 w 2"/>
                <a:gd name="T9" fmla="*/ 0 h 3"/>
                <a:gd name="T10" fmla="*/ 2 w 2"/>
                <a:gd name="T11" fmla="*/ 1 h 3"/>
                <a:gd name="T12" fmla="*/ 1 w 2"/>
                <a:gd name="T13" fmla="*/ 2 h 3"/>
                <a:gd name="T14" fmla="*/ 0 w 2"/>
                <a:gd name="T15" fmla="*/ 3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3">
                  <a:moveTo>
                    <a:pt x="0" y="3"/>
                  </a:moveTo>
                  <a:cubicBezTo>
                    <a:pt x="0" y="3"/>
                    <a:pt x="0" y="3"/>
                    <a:pt x="0" y="3"/>
                  </a:cubicBezTo>
                  <a:cubicBezTo>
                    <a:pt x="0" y="3"/>
                    <a:pt x="0" y="2"/>
                    <a:pt x="0" y="2"/>
                  </a:cubicBezTo>
                  <a:cubicBezTo>
                    <a:pt x="1" y="1"/>
                    <a:pt x="1" y="1"/>
                    <a:pt x="1" y="1"/>
                  </a:cubicBezTo>
                  <a:cubicBezTo>
                    <a:pt x="1" y="0"/>
                    <a:pt x="1" y="0"/>
                    <a:pt x="1" y="0"/>
                  </a:cubicBezTo>
                  <a:cubicBezTo>
                    <a:pt x="2" y="1"/>
                    <a:pt x="2" y="1"/>
                    <a:pt x="2" y="1"/>
                  </a:cubicBezTo>
                  <a:cubicBezTo>
                    <a:pt x="1" y="2"/>
                    <a:pt x="1" y="2"/>
                    <a:pt x="1" y="2"/>
                  </a:cubicBezTo>
                  <a:cubicBezTo>
                    <a:pt x="1" y="3"/>
                    <a:pt x="1" y="3"/>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47" name="Freeform 496"/>
            <p:cNvSpPr>
              <a:spLocks/>
            </p:cNvSpPr>
            <p:nvPr/>
          </p:nvSpPr>
          <p:spPr bwMode="auto">
            <a:xfrm>
              <a:off x="3865" y="2165"/>
              <a:ext cx="5" cy="8"/>
            </a:xfrm>
            <a:custGeom>
              <a:avLst/>
              <a:gdLst>
                <a:gd name="T0" fmla="*/ 1 w 2"/>
                <a:gd name="T1" fmla="*/ 3 h 3"/>
                <a:gd name="T2" fmla="*/ 0 w 2"/>
                <a:gd name="T3" fmla="*/ 3 h 3"/>
                <a:gd name="T4" fmla="*/ 0 w 2"/>
                <a:gd name="T5" fmla="*/ 2 h 3"/>
                <a:gd name="T6" fmla="*/ 1 w 2"/>
                <a:gd name="T7" fmla="*/ 1 h 3"/>
                <a:gd name="T8" fmla="*/ 2 w 2"/>
                <a:gd name="T9" fmla="*/ 0 h 3"/>
                <a:gd name="T10" fmla="*/ 2 w 2"/>
                <a:gd name="T11" fmla="*/ 1 h 3"/>
                <a:gd name="T12" fmla="*/ 1 w 2"/>
                <a:gd name="T13" fmla="*/ 3 h 3"/>
                <a:gd name="T14" fmla="*/ 1 w 2"/>
                <a:gd name="T15" fmla="*/ 3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3">
                  <a:moveTo>
                    <a:pt x="1" y="3"/>
                  </a:moveTo>
                  <a:cubicBezTo>
                    <a:pt x="1" y="3"/>
                    <a:pt x="0" y="3"/>
                    <a:pt x="0" y="3"/>
                  </a:cubicBezTo>
                  <a:cubicBezTo>
                    <a:pt x="0" y="3"/>
                    <a:pt x="0" y="2"/>
                    <a:pt x="0" y="2"/>
                  </a:cubicBezTo>
                  <a:cubicBezTo>
                    <a:pt x="1" y="1"/>
                    <a:pt x="1" y="1"/>
                    <a:pt x="1" y="1"/>
                  </a:cubicBezTo>
                  <a:cubicBezTo>
                    <a:pt x="1" y="0"/>
                    <a:pt x="1" y="0"/>
                    <a:pt x="2" y="0"/>
                  </a:cubicBezTo>
                  <a:cubicBezTo>
                    <a:pt x="2" y="0"/>
                    <a:pt x="2" y="1"/>
                    <a:pt x="2" y="1"/>
                  </a:cubicBezTo>
                  <a:cubicBezTo>
                    <a:pt x="1" y="3"/>
                    <a:pt x="1" y="3"/>
                    <a:pt x="1" y="3"/>
                  </a:cubicBezTo>
                  <a:cubicBezTo>
                    <a:pt x="1" y="3"/>
                    <a:pt x="1" y="3"/>
                    <a:pt x="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48" name="Freeform 497"/>
            <p:cNvSpPr>
              <a:spLocks/>
            </p:cNvSpPr>
            <p:nvPr/>
          </p:nvSpPr>
          <p:spPr bwMode="auto">
            <a:xfrm>
              <a:off x="3870" y="2168"/>
              <a:ext cx="3" cy="5"/>
            </a:xfrm>
            <a:custGeom>
              <a:avLst/>
              <a:gdLst>
                <a:gd name="T0" fmla="*/ 0 w 1"/>
                <a:gd name="T1" fmla="*/ 2 h 2"/>
                <a:gd name="T2" fmla="*/ 0 w 1"/>
                <a:gd name="T3" fmla="*/ 2 h 2"/>
                <a:gd name="T4" fmla="*/ 0 w 1"/>
                <a:gd name="T5" fmla="*/ 1 h 2"/>
                <a:gd name="T6" fmla="*/ 0 w 1"/>
                <a:gd name="T7" fmla="*/ 0 h 2"/>
                <a:gd name="T8" fmla="*/ 1 w 1"/>
                <a:gd name="T9" fmla="*/ 0 h 2"/>
                <a:gd name="T10" fmla="*/ 1 w 1"/>
                <a:gd name="T11" fmla="*/ 0 h 2"/>
                <a:gd name="T12" fmla="*/ 0 w 1"/>
                <a:gd name="T13" fmla="*/ 2 h 2"/>
                <a:gd name="T14" fmla="*/ 0 w 1"/>
                <a:gd name="T15" fmla="*/ 2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 h="2">
                  <a:moveTo>
                    <a:pt x="0" y="2"/>
                  </a:moveTo>
                  <a:cubicBezTo>
                    <a:pt x="0" y="2"/>
                    <a:pt x="0" y="2"/>
                    <a:pt x="0" y="2"/>
                  </a:cubicBezTo>
                  <a:cubicBezTo>
                    <a:pt x="0" y="2"/>
                    <a:pt x="0" y="2"/>
                    <a:pt x="0" y="1"/>
                  </a:cubicBezTo>
                  <a:cubicBezTo>
                    <a:pt x="0" y="1"/>
                    <a:pt x="0" y="0"/>
                    <a:pt x="0" y="0"/>
                  </a:cubicBezTo>
                  <a:cubicBezTo>
                    <a:pt x="1" y="0"/>
                    <a:pt x="1" y="0"/>
                    <a:pt x="1" y="0"/>
                  </a:cubicBezTo>
                  <a:cubicBezTo>
                    <a:pt x="1" y="0"/>
                    <a:pt x="1" y="0"/>
                    <a:pt x="1" y="0"/>
                  </a:cubicBezTo>
                  <a:cubicBezTo>
                    <a:pt x="1" y="1"/>
                    <a:pt x="1" y="1"/>
                    <a:pt x="0" y="2"/>
                  </a:cubicBezTo>
                  <a:cubicBezTo>
                    <a:pt x="0" y="2"/>
                    <a:pt x="0" y="2"/>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49" name="Freeform 498"/>
            <p:cNvSpPr>
              <a:spLocks/>
            </p:cNvSpPr>
            <p:nvPr/>
          </p:nvSpPr>
          <p:spPr bwMode="auto">
            <a:xfrm>
              <a:off x="3875" y="2170"/>
              <a:ext cx="5" cy="5"/>
            </a:xfrm>
            <a:custGeom>
              <a:avLst/>
              <a:gdLst>
                <a:gd name="T0" fmla="*/ 0 w 2"/>
                <a:gd name="T1" fmla="*/ 2 h 2"/>
                <a:gd name="T2" fmla="*/ 0 w 2"/>
                <a:gd name="T3" fmla="*/ 2 h 2"/>
                <a:gd name="T4" fmla="*/ 0 w 2"/>
                <a:gd name="T5" fmla="*/ 2 h 2"/>
                <a:gd name="T6" fmla="*/ 1 w 2"/>
                <a:gd name="T7" fmla="*/ 0 h 2"/>
                <a:gd name="T8" fmla="*/ 2 w 2"/>
                <a:gd name="T9" fmla="*/ 0 h 2"/>
                <a:gd name="T10" fmla="*/ 2 w 2"/>
                <a:gd name="T11" fmla="*/ 1 h 2"/>
                <a:gd name="T12" fmla="*/ 1 w 2"/>
                <a:gd name="T13" fmla="*/ 2 h 2"/>
                <a:gd name="T14" fmla="*/ 0 w 2"/>
                <a:gd name="T15" fmla="*/ 2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2">
                  <a:moveTo>
                    <a:pt x="0" y="2"/>
                  </a:moveTo>
                  <a:cubicBezTo>
                    <a:pt x="0" y="2"/>
                    <a:pt x="0" y="2"/>
                    <a:pt x="0" y="2"/>
                  </a:cubicBezTo>
                  <a:cubicBezTo>
                    <a:pt x="0" y="2"/>
                    <a:pt x="0" y="2"/>
                    <a:pt x="0" y="2"/>
                  </a:cubicBezTo>
                  <a:cubicBezTo>
                    <a:pt x="0" y="1"/>
                    <a:pt x="1" y="0"/>
                    <a:pt x="1" y="0"/>
                  </a:cubicBezTo>
                  <a:cubicBezTo>
                    <a:pt x="1" y="0"/>
                    <a:pt x="1" y="0"/>
                    <a:pt x="2" y="0"/>
                  </a:cubicBezTo>
                  <a:cubicBezTo>
                    <a:pt x="2" y="0"/>
                    <a:pt x="2" y="0"/>
                    <a:pt x="2" y="1"/>
                  </a:cubicBezTo>
                  <a:cubicBezTo>
                    <a:pt x="1" y="1"/>
                    <a:pt x="1" y="1"/>
                    <a:pt x="1" y="2"/>
                  </a:cubicBezTo>
                  <a:cubicBezTo>
                    <a:pt x="1" y="2"/>
                    <a:pt x="1" y="2"/>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50" name="Freeform 499"/>
            <p:cNvSpPr>
              <a:spLocks/>
            </p:cNvSpPr>
            <p:nvPr/>
          </p:nvSpPr>
          <p:spPr bwMode="auto">
            <a:xfrm>
              <a:off x="3880" y="2170"/>
              <a:ext cx="5" cy="8"/>
            </a:xfrm>
            <a:custGeom>
              <a:avLst/>
              <a:gdLst>
                <a:gd name="T0" fmla="*/ 0 w 2"/>
                <a:gd name="T1" fmla="*/ 3 h 3"/>
                <a:gd name="T2" fmla="*/ 0 w 2"/>
                <a:gd name="T3" fmla="*/ 3 h 3"/>
                <a:gd name="T4" fmla="*/ 0 w 2"/>
                <a:gd name="T5" fmla="*/ 3 h 3"/>
                <a:gd name="T6" fmla="*/ 1 w 2"/>
                <a:gd name="T7" fmla="*/ 0 h 3"/>
                <a:gd name="T8" fmla="*/ 2 w 2"/>
                <a:gd name="T9" fmla="*/ 0 h 3"/>
                <a:gd name="T10" fmla="*/ 2 w 2"/>
                <a:gd name="T11" fmla="*/ 1 h 3"/>
                <a:gd name="T12" fmla="*/ 1 w 2"/>
                <a:gd name="T13" fmla="*/ 3 h 3"/>
                <a:gd name="T14" fmla="*/ 0 w 2"/>
                <a:gd name="T15" fmla="*/ 3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3">
                  <a:moveTo>
                    <a:pt x="0" y="3"/>
                  </a:moveTo>
                  <a:cubicBezTo>
                    <a:pt x="0" y="3"/>
                    <a:pt x="0" y="3"/>
                    <a:pt x="0" y="3"/>
                  </a:cubicBezTo>
                  <a:cubicBezTo>
                    <a:pt x="0" y="3"/>
                    <a:pt x="0" y="3"/>
                    <a:pt x="0" y="3"/>
                  </a:cubicBezTo>
                  <a:cubicBezTo>
                    <a:pt x="0" y="2"/>
                    <a:pt x="1" y="1"/>
                    <a:pt x="1" y="0"/>
                  </a:cubicBezTo>
                  <a:cubicBezTo>
                    <a:pt x="1" y="0"/>
                    <a:pt x="2" y="0"/>
                    <a:pt x="2" y="0"/>
                  </a:cubicBezTo>
                  <a:cubicBezTo>
                    <a:pt x="2" y="1"/>
                    <a:pt x="2" y="1"/>
                    <a:pt x="2" y="1"/>
                  </a:cubicBezTo>
                  <a:cubicBezTo>
                    <a:pt x="1" y="2"/>
                    <a:pt x="1" y="2"/>
                    <a:pt x="1" y="3"/>
                  </a:cubicBezTo>
                  <a:cubicBezTo>
                    <a:pt x="1" y="3"/>
                    <a:pt x="0" y="3"/>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51" name="Freeform 500"/>
            <p:cNvSpPr>
              <a:spLocks/>
            </p:cNvSpPr>
            <p:nvPr/>
          </p:nvSpPr>
          <p:spPr bwMode="auto">
            <a:xfrm>
              <a:off x="3883" y="2175"/>
              <a:ext cx="5" cy="5"/>
            </a:xfrm>
            <a:custGeom>
              <a:avLst/>
              <a:gdLst>
                <a:gd name="T0" fmla="*/ 0 w 2"/>
                <a:gd name="T1" fmla="*/ 2 h 2"/>
                <a:gd name="T2" fmla="*/ 0 w 2"/>
                <a:gd name="T3" fmla="*/ 2 h 2"/>
                <a:gd name="T4" fmla="*/ 0 w 2"/>
                <a:gd name="T5" fmla="*/ 1 h 2"/>
                <a:gd name="T6" fmla="*/ 1 w 2"/>
                <a:gd name="T7" fmla="*/ 0 h 2"/>
                <a:gd name="T8" fmla="*/ 2 w 2"/>
                <a:gd name="T9" fmla="*/ 0 h 2"/>
                <a:gd name="T10" fmla="*/ 2 w 2"/>
                <a:gd name="T11" fmla="*/ 0 h 2"/>
                <a:gd name="T12" fmla="*/ 1 w 2"/>
                <a:gd name="T13" fmla="*/ 2 h 2"/>
                <a:gd name="T14" fmla="*/ 0 w 2"/>
                <a:gd name="T15" fmla="*/ 2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2">
                  <a:moveTo>
                    <a:pt x="0" y="2"/>
                  </a:moveTo>
                  <a:cubicBezTo>
                    <a:pt x="0" y="2"/>
                    <a:pt x="0" y="2"/>
                    <a:pt x="0" y="2"/>
                  </a:cubicBezTo>
                  <a:cubicBezTo>
                    <a:pt x="0" y="2"/>
                    <a:pt x="0" y="2"/>
                    <a:pt x="0" y="1"/>
                  </a:cubicBezTo>
                  <a:cubicBezTo>
                    <a:pt x="0" y="1"/>
                    <a:pt x="1" y="0"/>
                    <a:pt x="1" y="0"/>
                  </a:cubicBezTo>
                  <a:cubicBezTo>
                    <a:pt x="1" y="0"/>
                    <a:pt x="2" y="0"/>
                    <a:pt x="2" y="0"/>
                  </a:cubicBezTo>
                  <a:cubicBezTo>
                    <a:pt x="2" y="0"/>
                    <a:pt x="2" y="0"/>
                    <a:pt x="2" y="0"/>
                  </a:cubicBezTo>
                  <a:cubicBezTo>
                    <a:pt x="1" y="1"/>
                    <a:pt x="1" y="1"/>
                    <a:pt x="1" y="2"/>
                  </a:cubicBezTo>
                  <a:cubicBezTo>
                    <a:pt x="1" y="2"/>
                    <a:pt x="0" y="2"/>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52" name="Freeform 501"/>
            <p:cNvSpPr>
              <a:spLocks/>
            </p:cNvSpPr>
            <p:nvPr/>
          </p:nvSpPr>
          <p:spPr bwMode="auto">
            <a:xfrm>
              <a:off x="3860" y="2193"/>
              <a:ext cx="8" cy="15"/>
            </a:xfrm>
            <a:custGeom>
              <a:avLst/>
              <a:gdLst>
                <a:gd name="T0" fmla="*/ 1 w 3"/>
                <a:gd name="T1" fmla="*/ 6 h 6"/>
                <a:gd name="T2" fmla="*/ 1 w 3"/>
                <a:gd name="T3" fmla="*/ 6 h 6"/>
                <a:gd name="T4" fmla="*/ 0 w 3"/>
                <a:gd name="T5" fmla="*/ 6 h 6"/>
                <a:gd name="T6" fmla="*/ 2 w 3"/>
                <a:gd name="T7" fmla="*/ 1 h 6"/>
                <a:gd name="T8" fmla="*/ 2 w 3"/>
                <a:gd name="T9" fmla="*/ 0 h 6"/>
                <a:gd name="T10" fmla="*/ 3 w 3"/>
                <a:gd name="T11" fmla="*/ 1 h 6"/>
                <a:gd name="T12" fmla="*/ 1 w 3"/>
                <a:gd name="T13" fmla="*/ 6 h 6"/>
                <a:gd name="T14" fmla="*/ 1 w 3"/>
                <a:gd name="T15" fmla="*/ 6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6">
                  <a:moveTo>
                    <a:pt x="1" y="6"/>
                  </a:moveTo>
                  <a:cubicBezTo>
                    <a:pt x="1" y="6"/>
                    <a:pt x="1" y="6"/>
                    <a:pt x="1" y="6"/>
                  </a:cubicBezTo>
                  <a:cubicBezTo>
                    <a:pt x="0" y="6"/>
                    <a:pt x="0" y="6"/>
                    <a:pt x="0" y="6"/>
                  </a:cubicBezTo>
                  <a:cubicBezTo>
                    <a:pt x="2" y="1"/>
                    <a:pt x="2" y="1"/>
                    <a:pt x="2" y="1"/>
                  </a:cubicBezTo>
                  <a:cubicBezTo>
                    <a:pt x="2" y="0"/>
                    <a:pt x="2" y="0"/>
                    <a:pt x="2" y="0"/>
                  </a:cubicBezTo>
                  <a:cubicBezTo>
                    <a:pt x="3" y="0"/>
                    <a:pt x="3" y="1"/>
                    <a:pt x="3" y="1"/>
                  </a:cubicBezTo>
                  <a:cubicBezTo>
                    <a:pt x="1" y="6"/>
                    <a:pt x="1" y="6"/>
                    <a:pt x="1" y="6"/>
                  </a:cubicBezTo>
                  <a:cubicBezTo>
                    <a:pt x="1" y="6"/>
                    <a:pt x="1" y="6"/>
                    <a:pt x="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53" name="Freeform 502"/>
            <p:cNvSpPr>
              <a:spLocks/>
            </p:cNvSpPr>
            <p:nvPr/>
          </p:nvSpPr>
          <p:spPr bwMode="auto">
            <a:xfrm>
              <a:off x="3865" y="2190"/>
              <a:ext cx="5" cy="18"/>
            </a:xfrm>
            <a:custGeom>
              <a:avLst/>
              <a:gdLst>
                <a:gd name="T0" fmla="*/ 0 w 2"/>
                <a:gd name="T1" fmla="*/ 7 h 7"/>
                <a:gd name="T2" fmla="*/ 0 w 2"/>
                <a:gd name="T3" fmla="*/ 7 h 7"/>
                <a:gd name="T4" fmla="*/ 0 w 2"/>
                <a:gd name="T5" fmla="*/ 6 h 7"/>
                <a:gd name="T6" fmla="*/ 2 w 2"/>
                <a:gd name="T7" fmla="*/ 1 h 7"/>
                <a:gd name="T8" fmla="*/ 2 w 2"/>
                <a:gd name="T9" fmla="*/ 0 h 7"/>
                <a:gd name="T10" fmla="*/ 2 w 2"/>
                <a:gd name="T11" fmla="*/ 1 h 7"/>
                <a:gd name="T12" fmla="*/ 1 w 2"/>
                <a:gd name="T13" fmla="*/ 6 h 7"/>
                <a:gd name="T14" fmla="*/ 1 w 2"/>
                <a:gd name="T15" fmla="*/ 6 h 7"/>
                <a:gd name="T16" fmla="*/ 1 w 2"/>
                <a:gd name="T17" fmla="*/ 7 h 7"/>
                <a:gd name="T18" fmla="*/ 0 w 2"/>
                <a:gd name="T19"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 h="7">
                  <a:moveTo>
                    <a:pt x="0" y="7"/>
                  </a:moveTo>
                  <a:cubicBezTo>
                    <a:pt x="0" y="7"/>
                    <a:pt x="0" y="7"/>
                    <a:pt x="0" y="7"/>
                  </a:cubicBezTo>
                  <a:cubicBezTo>
                    <a:pt x="0" y="7"/>
                    <a:pt x="0" y="6"/>
                    <a:pt x="0" y="6"/>
                  </a:cubicBezTo>
                  <a:cubicBezTo>
                    <a:pt x="1" y="4"/>
                    <a:pt x="1" y="3"/>
                    <a:pt x="2" y="1"/>
                  </a:cubicBezTo>
                  <a:cubicBezTo>
                    <a:pt x="2" y="1"/>
                    <a:pt x="2" y="0"/>
                    <a:pt x="2" y="0"/>
                  </a:cubicBezTo>
                  <a:cubicBezTo>
                    <a:pt x="2" y="0"/>
                    <a:pt x="2" y="1"/>
                    <a:pt x="2" y="1"/>
                  </a:cubicBezTo>
                  <a:cubicBezTo>
                    <a:pt x="2" y="3"/>
                    <a:pt x="1" y="4"/>
                    <a:pt x="1" y="6"/>
                  </a:cubicBezTo>
                  <a:cubicBezTo>
                    <a:pt x="1" y="6"/>
                    <a:pt x="1" y="6"/>
                    <a:pt x="1" y="6"/>
                  </a:cubicBezTo>
                  <a:cubicBezTo>
                    <a:pt x="1" y="7"/>
                    <a:pt x="1" y="7"/>
                    <a:pt x="1" y="7"/>
                  </a:cubicBezTo>
                  <a:cubicBezTo>
                    <a:pt x="1" y="7"/>
                    <a:pt x="0" y="7"/>
                    <a:pt x="0"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54" name="Freeform 503"/>
            <p:cNvSpPr>
              <a:spLocks/>
            </p:cNvSpPr>
            <p:nvPr/>
          </p:nvSpPr>
          <p:spPr bwMode="auto">
            <a:xfrm>
              <a:off x="3870" y="2188"/>
              <a:ext cx="5" cy="17"/>
            </a:xfrm>
            <a:custGeom>
              <a:avLst/>
              <a:gdLst>
                <a:gd name="T0" fmla="*/ 0 w 2"/>
                <a:gd name="T1" fmla="*/ 7 h 7"/>
                <a:gd name="T2" fmla="*/ 0 w 2"/>
                <a:gd name="T3" fmla="*/ 7 h 7"/>
                <a:gd name="T4" fmla="*/ 0 w 2"/>
                <a:gd name="T5" fmla="*/ 6 h 7"/>
                <a:gd name="T6" fmla="*/ 1 w 2"/>
                <a:gd name="T7" fmla="*/ 1 h 7"/>
                <a:gd name="T8" fmla="*/ 2 w 2"/>
                <a:gd name="T9" fmla="*/ 0 h 7"/>
                <a:gd name="T10" fmla="*/ 2 w 2"/>
                <a:gd name="T11" fmla="*/ 1 h 7"/>
                <a:gd name="T12" fmla="*/ 1 w 2"/>
                <a:gd name="T13" fmla="*/ 6 h 7"/>
                <a:gd name="T14" fmla="*/ 1 w 2"/>
                <a:gd name="T15" fmla="*/ 6 h 7"/>
                <a:gd name="T16" fmla="*/ 1 w 2"/>
                <a:gd name="T17" fmla="*/ 7 h 7"/>
                <a:gd name="T18" fmla="*/ 0 w 2"/>
                <a:gd name="T19"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 h="7">
                  <a:moveTo>
                    <a:pt x="0" y="7"/>
                  </a:moveTo>
                  <a:cubicBezTo>
                    <a:pt x="0" y="7"/>
                    <a:pt x="0" y="7"/>
                    <a:pt x="0" y="7"/>
                  </a:cubicBezTo>
                  <a:cubicBezTo>
                    <a:pt x="0" y="7"/>
                    <a:pt x="0" y="6"/>
                    <a:pt x="0" y="6"/>
                  </a:cubicBezTo>
                  <a:cubicBezTo>
                    <a:pt x="0" y="4"/>
                    <a:pt x="1" y="2"/>
                    <a:pt x="1" y="1"/>
                  </a:cubicBezTo>
                  <a:cubicBezTo>
                    <a:pt x="2" y="0"/>
                    <a:pt x="2" y="0"/>
                    <a:pt x="2" y="0"/>
                  </a:cubicBezTo>
                  <a:cubicBezTo>
                    <a:pt x="2" y="0"/>
                    <a:pt x="2" y="1"/>
                    <a:pt x="2" y="1"/>
                  </a:cubicBezTo>
                  <a:cubicBezTo>
                    <a:pt x="2" y="2"/>
                    <a:pt x="1" y="4"/>
                    <a:pt x="1" y="6"/>
                  </a:cubicBezTo>
                  <a:cubicBezTo>
                    <a:pt x="1" y="6"/>
                    <a:pt x="1" y="6"/>
                    <a:pt x="1" y="6"/>
                  </a:cubicBezTo>
                  <a:cubicBezTo>
                    <a:pt x="1" y="7"/>
                    <a:pt x="1" y="7"/>
                    <a:pt x="1" y="7"/>
                  </a:cubicBezTo>
                  <a:cubicBezTo>
                    <a:pt x="0" y="7"/>
                    <a:pt x="0" y="7"/>
                    <a:pt x="0"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55" name="Freeform 504"/>
            <p:cNvSpPr>
              <a:spLocks/>
            </p:cNvSpPr>
            <p:nvPr/>
          </p:nvSpPr>
          <p:spPr bwMode="auto">
            <a:xfrm>
              <a:off x="3875" y="2183"/>
              <a:ext cx="5" cy="17"/>
            </a:xfrm>
            <a:custGeom>
              <a:avLst/>
              <a:gdLst>
                <a:gd name="T0" fmla="*/ 0 w 2"/>
                <a:gd name="T1" fmla="*/ 7 h 7"/>
                <a:gd name="T2" fmla="*/ 0 w 2"/>
                <a:gd name="T3" fmla="*/ 7 h 7"/>
                <a:gd name="T4" fmla="*/ 0 w 2"/>
                <a:gd name="T5" fmla="*/ 6 h 7"/>
                <a:gd name="T6" fmla="*/ 1 w 2"/>
                <a:gd name="T7" fmla="*/ 1 h 7"/>
                <a:gd name="T8" fmla="*/ 2 w 2"/>
                <a:gd name="T9" fmla="*/ 0 h 7"/>
                <a:gd name="T10" fmla="*/ 2 w 2"/>
                <a:gd name="T11" fmla="*/ 1 h 7"/>
                <a:gd name="T12" fmla="*/ 1 w 2"/>
                <a:gd name="T13" fmla="*/ 7 h 7"/>
                <a:gd name="T14" fmla="*/ 0 w 2"/>
                <a:gd name="T15" fmla="*/ 7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7">
                  <a:moveTo>
                    <a:pt x="0" y="7"/>
                  </a:moveTo>
                  <a:cubicBezTo>
                    <a:pt x="0" y="7"/>
                    <a:pt x="0" y="7"/>
                    <a:pt x="0" y="7"/>
                  </a:cubicBezTo>
                  <a:cubicBezTo>
                    <a:pt x="0" y="7"/>
                    <a:pt x="0" y="7"/>
                    <a:pt x="0" y="6"/>
                  </a:cubicBezTo>
                  <a:cubicBezTo>
                    <a:pt x="1" y="4"/>
                    <a:pt x="1" y="3"/>
                    <a:pt x="1" y="1"/>
                  </a:cubicBezTo>
                  <a:cubicBezTo>
                    <a:pt x="2" y="0"/>
                    <a:pt x="2" y="0"/>
                    <a:pt x="2" y="0"/>
                  </a:cubicBezTo>
                  <a:cubicBezTo>
                    <a:pt x="2" y="0"/>
                    <a:pt x="2" y="0"/>
                    <a:pt x="2" y="1"/>
                  </a:cubicBezTo>
                  <a:cubicBezTo>
                    <a:pt x="2" y="3"/>
                    <a:pt x="1" y="5"/>
                    <a:pt x="1" y="7"/>
                  </a:cubicBezTo>
                  <a:cubicBezTo>
                    <a:pt x="1" y="7"/>
                    <a:pt x="0" y="7"/>
                    <a:pt x="0"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56" name="Freeform 505"/>
            <p:cNvSpPr>
              <a:spLocks/>
            </p:cNvSpPr>
            <p:nvPr/>
          </p:nvSpPr>
          <p:spPr bwMode="auto">
            <a:xfrm>
              <a:off x="3845" y="2147"/>
              <a:ext cx="5" cy="10"/>
            </a:xfrm>
            <a:custGeom>
              <a:avLst/>
              <a:gdLst>
                <a:gd name="T0" fmla="*/ 1 w 2"/>
                <a:gd name="T1" fmla="*/ 4 h 4"/>
                <a:gd name="T2" fmla="*/ 1 w 2"/>
                <a:gd name="T3" fmla="*/ 4 h 4"/>
                <a:gd name="T4" fmla="*/ 0 w 2"/>
                <a:gd name="T5" fmla="*/ 4 h 4"/>
                <a:gd name="T6" fmla="*/ 1 w 2"/>
                <a:gd name="T7" fmla="*/ 0 h 4"/>
                <a:gd name="T8" fmla="*/ 2 w 2"/>
                <a:gd name="T9" fmla="*/ 0 h 4"/>
                <a:gd name="T10" fmla="*/ 2 w 2"/>
                <a:gd name="T11" fmla="*/ 1 h 4"/>
                <a:gd name="T12" fmla="*/ 1 w 2"/>
                <a:gd name="T13" fmla="*/ 4 h 4"/>
                <a:gd name="T14" fmla="*/ 1 w 2"/>
                <a:gd name="T15" fmla="*/ 4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4">
                  <a:moveTo>
                    <a:pt x="1" y="4"/>
                  </a:moveTo>
                  <a:cubicBezTo>
                    <a:pt x="1" y="4"/>
                    <a:pt x="1" y="4"/>
                    <a:pt x="1" y="4"/>
                  </a:cubicBezTo>
                  <a:cubicBezTo>
                    <a:pt x="0" y="4"/>
                    <a:pt x="0" y="4"/>
                    <a:pt x="0" y="4"/>
                  </a:cubicBezTo>
                  <a:cubicBezTo>
                    <a:pt x="0" y="3"/>
                    <a:pt x="1" y="1"/>
                    <a:pt x="1" y="0"/>
                  </a:cubicBezTo>
                  <a:cubicBezTo>
                    <a:pt x="1" y="0"/>
                    <a:pt x="2" y="0"/>
                    <a:pt x="2" y="0"/>
                  </a:cubicBezTo>
                  <a:cubicBezTo>
                    <a:pt x="2" y="0"/>
                    <a:pt x="2" y="1"/>
                    <a:pt x="2" y="1"/>
                  </a:cubicBezTo>
                  <a:cubicBezTo>
                    <a:pt x="2" y="2"/>
                    <a:pt x="1" y="3"/>
                    <a:pt x="1" y="4"/>
                  </a:cubicBezTo>
                  <a:cubicBezTo>
                    <a:pt x="1" y="4"/>
                    <a:pt x="1" y="4"/>
                    <a:pt x="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57" name="Freeform 506"/>
            <p:cNvSpPr>
              <a:spLocks/>
            </p:cNvSpPr>
            <p:nvPr/>
          </p:nvSpPr>
          <p:spPr bwMode="auto">
            <a:xfrm>
              <a:off x="3853" y="2145"/>
              <a:ext cx="5" cy="10"/>
            </a:xfrm>
            <a:custGeom>
              <a:avLst/>
              <a:gdLst>
                <a:gd name="T0" fmla="*/ 0 w 2"/>
                <a:gd name="T1" fmla="*/ 4 h 4"/>
                <a:gd name="T2" fmla="*/ 0 w 2"/>
                <a:gd name="T3" fmla="*/ 4 h 4"/>
                <a:gd name="T4" fmla="*/ 0 w 2"/>
                <a:gd name="T5" fmla="*/ 3 h 4"/>
                <a:gd name="T6" fmla="*/ 1 w 2"/>
                <a:gd name="T7" fmla="*/ 0 h 4"/>
                <a:gd name="T8" fmla="*/ 2 w 2"/>
                <a:gd name="T9" fmla="*/ 0 h 4"/>
                <a:gd name="T10" fmla="*/ 2 w 2"/>
                <a:gd name="T11" fmla="*/ 0 h 4"/>
                <a:gd name="T12" fmla="*/ 1 w 2"/>
                <a:gd name="T13" fmla="*/ 4 h 4"/>
                <a:gd name="T14" fmla="*/ 0 w 2"/>
                <a:gd name="T15" fmla="*/ 4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4">
                  <a:moveTo>
                    <a:pt x="0" y="4"/>
                  </a:moveTo>
                  <a:cubicBezTo>
                    <a:pt x="0" y="4"/>
                    <a:pt x="0" y="4"/>
                    <a:pt x="0" y="4"/>
                  </a:cubicBezTo>
                  <a:cubicBezTo>
                    <a:pt x="0" y="4"/>
                    <a:pt x="0" y="4"/>
                    <a:pt x="0" y="3"/>
                  </a:cubicBezTo>
                  <a:cubicBezTo>
                    <a:pt x="0" y="2"/>
                    <a:pt x="1" y="1"/>
                    <a:pt x="1" y="0"/>
                  </a:cubicBezTo>
                  <a:cubicBezTo>
                    <a:pt x="1" y="0"/>
                    <a:pt x="1" y="0"/>
                    <a:pt x="2" y="0"/>
                  </a:cubicBezTo>
                  <a:cubicBezTo>
                    <a:pt x="2" y="0"/>
                    <a:pt x="2" y="0"/>
                    <a:pt x="2" y="0"/>
                  </a:cubicBezTo>
                  <a:cubicBezTo>
                    <a:pt x="1" y="1"/>
                    <a:pt x="1" y="3"/>
                    <a:pt x="1" y="4"/>
                  </a:cubicBezTo>
                  <a:cubicBezTo>
                    <a:pt x="0" y="4"/>
                    <a:pt x="0" y="4"/>
                    <a:pt x="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58" name="Freeform 507"/>
            <p:cNvSpPr>
              <a:spLocks/>
            </p:cNvSpPr>
            <p:nvPr/>
          </p:nvSpPr>
          <p:spPr bwMode="auto">
            <a:xfrm>
              <a:off x="3855" y="2142"/>
              <a:ext cx="8" cy="13"/>
            </a:xfrm>
            <a:custGeom>
              <a:avLst/>
              <a:gdLst>
                <a:gd name="T0" fmla="*/ 1 w 3"/>
                <a:gd name="T1" fmla="*/ 5 h 5"/>
                <a:gd name="T2" fmla="*/ 1 w 3"/>
                <a:gd name="T3" fmla="*/ 5 h 5"/>
                <a:gd name="T4" fmla="*/ 0 w 3"/>
                <a:gd name="T5" fmla="*/ 4 h 5"/>
                <a:gd name="T6" fmla="*/ 2 w 3"/>
                <a:gd name="T7" fmla="*/ 0 h 5"/>
                <a:gd name="T8" fmla="*/ 3 w 3"/>
                <a:gd name="T9" fmla="*/ 0 h 5"/>
                <a:gd name="T10" fmla="*/ 3 w 3"/>
                <a:gd name="T11" fmla="*/ 0 h 5"/>
                <a:gd name="T12" fmla="*/ 1 w 3"/>
                <a:gd name="T13" fmla="*/ 4 h 5"/>
                <a:gd name="T14" fmla="*/ 1 w 3"/>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5">
                  <a:moveTo>
                    <a:pt x="1" y="5"/>
                  </a:moveTo>
                  <a:cubicBezTo>
                    <a:pt x="1" y="5"/>
                    <a:pt x="1" y="5"/>
                    <a:pt x="1" y="5"/>
                  </a:cubicBezTo>
                  <a:cubicBezTo>
                    <a:pt x="0" y="5"/>
                    <a:pt x="0" y="4"/>
                    <a:pt x="0" y="4"/>
                  </a:cubicBezTo>
                  <a:cubicBezTo>
                    <a:pt x="1" y="3"/>
                    <a:pt x="1" y="1"/>
                    <a:pt x="2" y="0"/>
                  </a:cubicBezTo>
                  <a:cubicBezTo>
                    <a:pt x="2" y="0"/>
                    <a:pt x="3" y="0"/>
                    <a:pt x="3" y="0"/>
                  </a:cubicBezTo>
                  <a:cubicBezTo>
                    <a:pt x="3" y="0"/>
                    <a:pt x="3" y="0"/>
                    <a:pt x="3" y="0"/>
                  </a:cubicBezTo>
                  <a:cubicBezTo>
                    <a:pt x="2" y="2"/>
                    <a:pt x="2" y="3"/>
                    <a:pt x="1" y="4"/>
                  </a:cubicBezTo>
                  <a:cubicBezTo>
                    <a:pt x="1" y="5"/>
                    <a:pt x="1" y="5"/>
                    <a:pt x="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59" name="Freeform 508"/>
            <p:cNvSpPr>
              <a:spLocks/>
            </p:cNvSpPr>
            <p:nvPr/>
          </p:nvSpPr>
          <p:spPr bwMode="auto">
            <a:xfrm>
              <a:off x="3863" y="2137"/>
              <a:ext cx="5" cy="13"/>
            </a:xfrm>
            <a:custGeom>
              <a:avLst/>
              <a:gdLst>
                <a:gd name="T0" fmla="*/ 0 w 2"/>
                <a:gd name="T1" fmla="*/ 5 h 5"/>
                <a:gd name="T2" fmla="*/ 0 w 2"/>
                <a:gd name="T3" fmla="*/ 5 h 5"/>
                <a:gd name="T4" fmla="*/ 0 w 2"/>
                <a:gd name="T5" fmla="*/ 5 h 5"/>
                <a:gd name="T6" fmla="*/ 2 w 2"/>
                <a:gd name="T7" fmla="*/ 0 h 5"/>
                <a:gd name="T8" fmla="*/ 2 w 2"/>
                <a:gd name="T9" fmla="*/ 0 h 5"/>
                <a:gd name="T10" fmla="*/ 2 w 2"/>
                <a:gd name="T11" fmla="*/ 1 h 5"/>
                <a:gd name="T12" fmla="*/ 1 w 2"/>
                <a:gd name="T13" fmla="*/ 5 h 5"/>
                <a:gd name="T14" fmla="*/ 0 w 2"/>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5">
                  <a:moveTo>
                    <a:pt x="0" y="5"/>
                  </a:moveTo>
                  <a:cubicBezTo>
                    <a:pt x="0" y="5"/>
                    <a:pt x="0" y="5"/>
                    <a:pt x="0" y="5"/>
                  </a:cubicBezTo>
                  <a:cubicBezTo>
                    <a:pt x="0" y="5"/>
                    <a:pt x="0" y="5"/>
                    <a:pt x="0" y="5"/>
                  </a:cubicBezTo>
                  <a:cubicBezTo>
                    <a:pt x="2" y="0"/>
                    <a:pt x="2" y="0"/>
                    <a:pt x="2" y="0"/>
                  </a:cubicBezTo>
                  <a:cubicBezTo>
                    <a:pt x="2" y="0"/>
                    <a:pt x="2" y="0"/>
                    <a:pt x="2" y="0"/>
                  </a:cubicBezTo>
                  <a:cubicBezTo>
                    <a:pt x="2" y="0"/>
                    <a:pt x="2" y="0"/>
                    <a:pt x="2" y="1"/>
                  </a:cubicBezTo>
                  <a:cubicBezTo>
                    <a:pt x="1" y="5"/>
                    <a:pt x="1" y="5"/>
                    <a:pt x="1" y="5"/>
                  </a:cubicBezTo>
                  <a:cubicBezTo>
                    <a:pt x="1" y="5"/>
                    <a:pt x="0" y="5"/>
                    <a:pt x="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60" name="Freeform 509"/>
            <p:cNvSpPr>
              <a:spLocks/>
            </p:cNvSpPr>
            <p:nvPr/>
          </p:nvSpPr>
          <p:spPr bwMode="auto">
            <a:xfrm>
              <a:off x="3870" y="2132"/>
              <a:ext cx="5" cy="15"/>
            </a:xfrm>
            <a:custGeom>
              <a:avLst/>
              <a:gdLst>
                <a:gd name="T0" fmla="*/ 0 w 2"/>
                <a:gd name="T1" fmla="*/ 6 h 6"/>
                <a:gd name="T2" fmla="*/ 0 w 2"/>
                <a:gd name="T3" fmla="*/ 6 h 6"/>
                <a:gd name="T4" fmla="*/ 0 w 2"/>
                <a:gd name="T5" fmla="*/ 5 h 6"/>
                <a:gd name="T6" fmla="*/ 1 w 2"/>
                <a:gd name="T7" fmla="*/ 1 h 6"/>
                <a:gd name="T8" fmla="*/ 2 w 2"/>
                <a:gd name="T9" fmla="*/ 0 h 6"/>
                <a:gd name="T10" fmla="*/ 2 w 2"/>
                <a:gd name="T11" fmla="*/ 1 h 6"/>
                <a:gd name="T12" fmla="*/ 1 w 2"/>
                <a:gd name="T13" fmla="*/ 6 h 6"/>
                <a:gd name="T14" fmla="*/ 0 w 2"/>
                <a:gd name="T15" fmla="*/ 6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6">
                  <a:moveTo>
                    <a:pt x="0" y="6"/>
                  </a:moveTo>
                  <a:cubicBezTo>
                    <a:pt x="0" y="6"/>
                    <a:pt x="0" y="6"/>
                    <a:pt x="0" y="6"/>
                  </a:cubicBezTo>
                  <a:cubicBezTo>
                    <a:pt x="0" y="6"/>
                    <a:pt x="0" y="6"/>
                    <a:pt x="0" y="5"/>
                  </a:cubicBezTo>
                  <a:cubicBezTo>
                    <a:pt x="0" y="4"/>
                    <a:pt x="1" y="2"/>
                    <a:pt x="1" y="1"/>
                  </a:cubicBezTo>
                  <a:cubicBezTo>
                    <a:pt x="1" y="0"/>
                    <a:pt x="2" y="0"/>
                    <a:pt x="2" y="0"/>
                  </a:cubicBezTo>
                  <a:cubicBezTo>
                    <a:pt x="2" y="0"/>
                    <a:pt x="2" y="1"/>
                    <a:pt x="2" y="1"/>
                  </a:cubicBezTo>
                  <a:cubicBezTo>
                    <a:pt x="2" y="2"/>
                    <a:pt x="1" y="4"/>
                    <a:pt x="1" y="6"/>
                  </a:cubicBezTo>
                  <a:cubicBezTo>
                    <a:pt x="1" y="6"/>
                    <a:pt x="0" y="6"/>
                    <a:pt x="0"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61" name="Freeform 510"/>
            <p:cNvSpPr>
              <a:spLocks/>
            </p:cNvSpPr>
            <p:nvPr/>
          </p:nvSpPr>
          <p:spPr bwMode="auto">
            <a:xfrm>
              <a:off x="3875" y="2130"/>
              <a:ext cx="8" cy="15"/>
            </a:xfrm>
            <a:custGeom>
              <a:avLst/>
              <a:gdLst>
                <a:gd name="T0" fmla="*/ 1 w 3"/>
                <a:gd name="T1" fmla="*/ 6 h 6"/>
                <a:gd name="T2" fmla="*/ 0 w 3"/>
                <a:gd name="T3" fmla="*/ 5 h 6"/>
                <a:gd name="T4" fmla="*/ 0 w 3"/>
                <a:gd name="T5" fmla="*/ 5 h 6"/>
                <a:gd name="T6" fmla="*/ 2 w 3"/>
                <a:gd name="T7" fmla="*/ 0 h 6"/>
                <a:gd name="T8" fmla="*/ 2 w 3"/>
                <a:gd name="T9" fmla="*/ 0 h 6"/>
                <a:gd name="T10" fmla="*/ 3 w 3"/>
                <a:gd name="T11" fmla="*/ 0 h 6"/>
                <a:gd name="T12" fmla="*/ 1 w 3"/>
                <a:gd name="T13" fmla="*/ 5 h 6"/>
                <a:gd name="T14" fmla="*/ 1 w 3"/>
                <a:gd name="T15" fmla="*/ 5 h 6"/>
                <a:gd name="T16" fmla="*/ 1 w 3"/>
                <a:gd name="T17" fmla="*/ 6 h 6"/>
                <a:gd name="T18" fmla="*/ 1 w 3"/>
                <a:gd name="T19"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6">
                  <a:moveTo>
                    <a:pt x="1" y="6"/>
                  </a:moveTo>
                  <a:cubicBezTo>
                    <a:pt x="0" y="6"/>
                    <a:pt x="0" y="6"/>
                    <a:pt x="0" y="5"/>
                  </a:cubicBezTo>
                  <a:cubicBezTo>
                    <a:pt x="0" y="5"/>
                    <a:pt x="0" y="5"/>
                    <a:pt x="0" y="5"/>
                  </a:cubicBezTo>
                  <a:cubicBezTo>
                    <a:pt x="1" y="3"/>
                    <a:pt x="1" y="2"/>
                    <a:pt x="2" y="0"/>
                  </a:cubicBezTo>
                  <a:cubicBezTo>
                    <a:pt x="2" y="0"/>
                    <a:pt x="2" y="0"/>
                    <a:pt x="2" y="0"/>
                  </a:cubicBezTo>
                  <a:cubicBezTo>
                    <a:pt x="3" y="0"/>
                    <a:pt x="3" y="0"/>
                    <a:pt x="3" y="0"/>
                  </a:cubicBezTo>
                  <a:cubicBezTo>
                    <a:pt x="2" y="2"/>
                    <a:pt x="1" y="3"/>
                    <a:pt x="1" y="5"/>
                  </a:cubicBezTo>
                  <a:cubicBezTo>
                    <a:pt x="1" y="5"/>
                    <a:pt x="1" y="5"/>
                    <a:pt x="1" y="5"/>
                  </a:cubicBezTo>
                  <a:cubicBezTo>
                    <a:pt x="1" y="5"/>
                    <a:pt x="1" y="5"/>
                    <a:pt x="1" y="6"/>
                  </a:cubicBezTo>
                  <a:cubicBezTo>
                    <a:pt x="1" y="6"/>
                    <a:pt x="1" y="6"/>
                    <a:pt x="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62" name="Freeform 511"/>
            <p:cNvSpPr>
              <a:spLocks/>
            </p:cNvSpPr>
            <p:nvPr/>
          </p:nvSpPr>
          <p:spPr bwMode="auto">
            <a:xfrm>
              <a:off x="3880" y="2127"/>
              <a:ext cx="5" cy="15"/>
            </a:xfrm>
            <a:custGeom>
              <a:avLst/>
              <a:gdLst>
                <a:gd name="T0" fmla="*/ 0 w 2"/>
                <a:gd name="T1" fmla="*/ 6 h 6"/>
                <a:gd name="T2" fmla="*/ 0 w 2"/>
                <a:gd name="T3" fmla="*/ 6 h 6"/>
                <a:gd name="T4" fmla="*/ 0 w 2"/>
                <a:gd name="T5" fmla="*/ 5 h 6"/>
                <a:gd name="T6" fmla="*/ 1 w 2"/>
                <a:gd name="T7" fmla="*/ 1 h 6"/>
                <a:gd name="T8" fmla="*/ 2 w 2"/>
                <a:gd name="T9" fmla="*/ 0 h 6"/>
                <a:gd name="T10" fmla="*/ 2 w 2"/>
                <a:gd name="T11" fmla="*/ 1 h 6"/>
                <a:gd name="T12" fmla="*/ 1 w 2"/>
                <a:gd name="T13" fmla="*/ 5 h 6"/>
                <a:gd name="T14" fmla="*/ 1 w 2"/>
                <a:gd name="T15" fmla="*/ 5 h 6"/>
                <a:gd name="T16" fmla="*/ 1 w 2"/>
                <a:gd name="T17" fmla="*/ 6 h 6"/>
                <a:gd name="T18" fmla="*/ 0 w 2"/>
                <a:gd name="T19"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 h="6">
                  <a:moveTo>
                    <a:pt x="0" y="6"/>
                  </a:moveTo>
                  <a:cubicBezTo>
                    <a:pt x="0" y="6"/>
                    <a:pt x="0" y="6"/>
                    <a:pt x="0" y="6"/>
                  </a:cubicBezTo>
                  <a:cubicBezTo>
                    <a:pt x="0" y="6"/>
                    <a:pt x="0" y="6"/>
                    <a:pt x="0" y="5"/>
                  </a:cubicBezTo>
                  <a:cubicBezTo>
                    <a:pt x="0" y="4"/>
                    <a:pt x="1" y="2"/>
                    <a:pt x="1" y="1"/>
                  </a:cubicBezTo>
                  <a:cubicBezTo>
                    <a:pt x="2" y="0"/>
                    <a:pt x="2" y="0"/>
                    <a:pt x="2" y="0"/>
                  </a:cubicBezTo>
                  <a:cubicBezTo>
                    <a:pt x="2" y="0"/>
                    <a:pt x="2" y="1"/>
                    <a:pt x="2" y="1"/>
                  </a:cubicBezTo>
                  <a:cubicBezTo>
                    <a:pt x="2" y="2"/>
                    <a:pt x="1" y="4"/>
                    <a:pt x="1" y="5"/>
                  </a:cubicBezTo>
                  <a:cubicBezTo>
                    <a:pt x="1" y="5"/>
                    <a:pt x="1" y="5"/>
                    <a:pt x="1" y="5"/>
                  </a:cubicBezTo>
                  <a:cubicBezTo>
                    <a:pt x="1" y="6"/>
                    <a:pt x="1" y="6"/>
                    <a:pt x="1" y="6"/>
                  </a:cubicBezTo>
                  <a:cubicBezTo>
                    <a:pt x="1" y="6"/>
                    <a:pt x="0" y="6"/>
                    <a:pt x="0"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63" name="Freeform 512"/>
            <p:cNvSpPr>
              <a:spLocks/>
            </p:cNvSpPr>
            <p:nvPr/>
          </p:nvSpPr>
          <p:spPr bwMode="auto">
            <a:xfrm>
              <a:off x="3848" y="2107"/>
              <a:ext cx="42" cy="23"/>
            </a:xfrm>
            <a:custGeom>
              <a:avLst/>
              <a:gdLst>
                <a:gd name="T0" fmla="*/ 16 w 17"/>
                <a:gd name="T1" fmla="*/ 9 h 9"/>
                <a:gd name="T2" fmla="*/ 16 w 17"/>
                <a:gd name="T3" fmla="*/ 8 h 9"/>
                <a:gd name="T4" fmla="*/ 14 w 17"/>
                <a:gd name="T5" fmla="*/ 6 h 9"/>
                <a:gd name="T6" fmla="*/ 3 w 17"/>
                <a:gd name="T7" fmla="*/ 1 h 9"/>
                <a:gd name="T8" fmla="*/ 0 w 17"/>
                <a:gd name="T9" fmla="*/ 1 h 9"/>
                <a:gd name="T10" fmla="*/ 0 w 17"/>
                <a:gd name="T11" fmla="*/ 0 h 9"/>
                <a:gd name="T12" fmla="*/ 0 w 17"/>
                <a:gd name="T13" fmla="*/ 0 h 9"/>
                <a:gd name="T14" fmla="*/ 3 w 17"/>
                <a:gd name="T15" fmla="*/ 0 h 9"/>
                <a:gd name="T16" fmla="*/ 15 w 17"/>
                <a:gd name="T17" fmla="*/ 6 h 9"/>
                <a:gd name="T18" fmla="*/ 16 w 17"/>
                <a:gd name="T19" fmla="*/ 8 h 9"/>
                <a:gd name="T20" fmla="*/ 16 w 17"/>
                <a:gd name="T21" fmla="*/ 9 h 9"/>
                <a:gd name="T22" fmla="*/ 16 w 17"/>
                <a:gd name="T2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 h="9">
                  <a:moveTo>
                    <a:pt x="16" y="9"/>
                  </a:moveTo>
                  <a:cubicBezTo>
                    <a:pt x="16" y="9"/>
                    <a:pt x="16" y="8"/>
                    <a:pt x="16" y="8"/>
                  </a:cubicBezTo>
                  <a:cubicBezTo>
                    <a:pt x="15" y="8"/>
                    <a:pt x="15" y="7"/>
                    <a:pt x="14" y="6"/>
                  </a:cubicBezTo>
                  <a:cubicBezTo>
                    <a:pt x="12" y="3"/>
                    <a:pt x="8" y="1"/>
                    <a:pt x="3" y="1"/>
                  </a:cubicBezTo>
                  <a:cubicBezTo>
                    <a:pt x="2" y="1"/>
                    <a:pt x="1" y="1"/>
                    <a:pt x="0" y="1"/>
                  </a:cubicBezTo>
                  <a:cubicBezTo>
                    <a:pt x="0" y="1"/>
                    <a:pt x="0" y="0"/>
                    <a:pt x="0" y="0"/>
                  </a:cubicBezTo>
                  <a:cubicBezTo>
                    <a:pt x="0" y="0"/>
                    <a:pt x="0" y="0"/>
                    <a:pt x="0" y="0"/>
                  </a:cubicBezTo>
                  <a:cubicBezTo>
                    <a:pt x="1" y="0"/>
                    <a:pt x="2" y="0"/>
                    <a:pt x="3" y="0"/>
                  </a:cubicBezTo>
                  <a:cubicBezTo>
                    <a:pt x="8" y="0"/>
                    <a:pt x="13" y="3"/>
                    <a:pt x="15" y="6"/>
                  </a:cubicBezTo>
                  <a:cubicBezTo>
                    <a:pt x="16" y="6"/>
                    <a:pt x="16" y="7"/>
                    <a:pt x="16" y="8"/>
                  </a:cubicBezTo>
                  <a:cubicBezTo>
                    <a:pt x="17" y="8"/>
                    <a:pt x="16" y="8"/>
                    <a:pt x="16" y="9"/>
                  </a:cubicBezTo>
                  <a:cubicBezTo>
                    <a:pt x="16" y="9"/>
                    <a:pt x="16" y="9"/>
                    <a:pt x="16"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64" name="Freeform 513"/>
            <p:cNvSpPr>
              <a:spLocks/>
            </p:cNvSpPr>
            <p:nvPr/>
          </p:nvSpPr>
          <p:spPr bwMode="auto">
            <a:xfrm>
              <a:off x="3885" y="2140"/>
              <a:ext cx="8" cy="35"/>
            </a:xfrm>
            <a:custGeom>
              <a:avLst/>
              <a:gdLst>
                <a:gd name="T0" fmla="*/ 1 w 3"/>
                <a:gd name="T1" fmla="*/ 14 h 14"/>
                <a:gd name="T2" fmla="*/ 1 w 3"/>
                <a:gd name="T3" fmla="*/ 14 h 14"/>
                <a:gd name="T4" fmla="*/ 0 w 3"/>
                <a:gd name="T5" fmla="*/ 13 h 14"/>
                <a:gd name="T6" fmla="*/ 1 w 3"/>
                <a:gd name="T7" fmla="*/ 1 h 14"/>
                <a:gd name="T8" fmla="*/ 1 w 3"/>
                <a:gd name="T9" fmla="*/ 0 h 14"/>
                <a:gd name="T10" fmla="*/ 2 w 3"/>
                <a:gd name="T11" fmla="*/ 1 h 14"/>
                <a:gd name="T12" fmla="*/ 1 w 3"/>
                <a:gd name="T13" fmla="*/ 13 h 14"/>
                <a:gd name="T14" fmla="*/ 1 w 3"/>
                <a:gd name="T15" fmla="*/ 14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14">
                  <a:moveTo>
                    <a:pt x="1" y="14"/>
                  </a:moveTo>
                  <a:cubicBezTo>
                    <a:pt x="1" y="14"/>
                    <a:pt x="1" y="14"/>
                    <a:pt x="1" y="14"/>
                  </a:cubicBezTo>
                  <a:cubicBezTo>
                    <a:pt x="1" y="14"/>
                    <a:pt x="0" y="13"/>
                    <a:pt x="0" y="13"/>
                  </a:cubicBezTo>
                  <a:cubicBezTo>
                    <a:pt x="2" y="10"/>
                    <a:pt x="2" y="5"/>
                    <a:pt x="1" y="1"/>
                  </a:cubicBezTo>
                  <a:cubicBezTo>
                    <a:pt x="1" y="1"/>
                    <a:pt x="1" y="0"/>
                    <a:pt x="1" y="0"/>
                  </a:cubicBezTo>
                  <a:cubicBezTo>
                    <a:pt x="2" y="0"/>
                    <a:pt x="2" y="1"/>
                    <a:pt x="2" y="1"/>
                  </a:cubicBezTo>
                  <a:cubicBezTo>
                    <a:pt x="3" y="5"/>
                    <a:pt x="3" y="10"/>
                    <a:pt x="1" y="13"/>
                  </a:cubicBezTo>
                  <a:cubicBezTo>
                    <a:pt x="1" y="14"/>
                    <a:pt x="1" y="14"/>
                    <a:pt x="1"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65" name="Freeform 514"/>
            <p:cNvSpPr>
              <a:spLocks/>
            </p:cNvSpPr>
            <p:nvPr/>
          </p:nvSpPr>
          <p:spPr bwMode="auto">
            <a:xfrm>
              <a:off x="3858" y="2178"/>
              <a:ext cx="27" cy="20"/>
            </a:xfrm>
            <a:custGeom>
              <a:avLst/>
              <a:gdLst>
                <a:gd name="T0" fmla="*/ 1 w 11"/>
                <a:gd name="T1" fmla="*/ 8 h 8"/>
                <a:gd name="T2" fmla="*/ 0 w 11"/>
                <a:gd name="T3" fmla="*/ 8 h 8"/>
                <a:gd name="T4" fmla="*/ 1 w 11"/>
                <a:gd name="T5" fmla="*/ 7 h 8"/>
                <a:gd name="T6" fmla="*/ 11 w 11"/>
                <a:gd name="T7" fmla="*/ 0 h 8"/>
                <a:gd name="T8" fmla="*/ 11 w 11"/>
                <a:gd name="T9" fmla="*/ 0 h 8"/>
                <a:gd name="T10" fmla="*/ 11 w 11"/>
                <a:gd name="T11" fmla="*/ 1 h 8"/>
                <a:gd name="T12" fmla="*/ 1 w 11"/>
                <a:gd name="T13" fmla="*/ 8 h 8"/>
                <a:gd name="T14" fmla="*/ 1 w 11"/>
                <a:gd name="T15" fmla="*/ 8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8">
                  <a:moveTo>
                    <a:pt x="1" y="8"/>
                  </a:moveTo>
                  <a:cubicBezTo>
                    <a:pt x="1" y="8"/>
                    <a:pt x="1" y="8"/>
                    <a:pt x="0" y="8"/>
                  </a:cubicBezTo>
                  <a:cubicBezTo>
                    <a:pt x="0" y="7"/>
                    <a:pt x="0" y="7"/>
                    <a:pt x="1" y="7"/>
                  </a:cubicBezTo>
                  <a:cubicBezTo>
                    <a:pt x="6" y="5"/>
                    <a:pt x="9" y="2"/>
                    <a:pt x="11" y="0"/>
                  </a:cubicBezTo>
                  <a:cubicBezTo>
                    <a:pt x="11" y="0"/>
                    <a:pt x="11" y="0"/>
                    <a:pt x="11" y="0"/>
                  </a:cubicBezTo>
                  <a:cubicBezTo>
                    <a:pt x="11" y="0"/>
                    <a:pt x="11" y="0"/>
                    <a:pt x="11" y="1"/>
                  </a:cubicBezTo>
                  <a:cubicBezTo>
                    <a:pt x="10" y="3"/>
                    <a:pt x="6" y="6"/>
                    <a:pt x="1" y="8"/>
                  </a:cubicBezTo>
                  <a:cubicBezTo>
                    <a:pt x="1" y="8"/>
                    <a:pt x="1" y="8"/>
                    <a:pt x="1"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66" name="Freeform 515"/>
            <p:cNvSpPr>
              <a:spLocks/>
            </p:cNvSpPr>
            <p:nvPr/>
          </p:nvSpPr>
          <p:spPr bwMode="auto">
            <a:xfrm>
              <a:off x="3782" y="2110"/>
              <a:ext cx="71" cy="90"/>
            </a:xfrm>
            <a:custGeom>
              <a:avLst/>
              <a:gdLst>
                <a:gd name="T0" fmla="*/ 23 w 28"/>
                <a:gd name="T1" fmla="*/ 36 h 36"/>
                <a:gd name="T2" fmla="*/ 8 w 28"/>
                <a:gd name="T3" fmla="*/ 31 h 36"/>
                <a:gd name="T4" fmla="*/ 6 w 28"/>
                <a:gd name="T5" fmla="*/ 9 h 36"/>
                <a:gd name="T6" fmla="*/ 23 w 28"/>
                <a:gd name="T7" fmla="*/ 0 h 36"/>
                <a:gd name="T8" fmla="*/ 23 w 28"/>
                <a:gd name="T9" fmla="*/ 1 h 36"/>
                <a:gd name="T10" fmla="*/ 23 w 28"/>
                <a:gd name="T11" fmla="*/ 1 h 36"/>
                <a:gd name="T12" fmla="*/ 6 w 28"/>
                <a:gd name="T13" fmla="*/ 10 h 36"/>
                <a:gd name="T14" fmla="*/ 9 w 28"/>
                <a:gd name="T15" fmla="*/ 30 h 36"/>
                <a:gd name="T16" fmla="*/ 28 w 28"/>
                <a:gd name="T17" fmla="*/ 35 h 36"/>
                <a:gd name="T18" fmla="*/ 28 w 28"/>
                <a:gd name="T19" fmla="*/ 35 h 36"/>
                <a:gd name="T20" fmla="*/ 28 w 28"/>
                <a:gd name="T21" fmla="*/ 36 h 36"/>
                <a:gd name="T22" fmla="*/ 23 w 28"/>
                <a:gd name="T23"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 h="36">
                  <a:moveTo>
                    <a:pt x="23" y="36"/>
                  </a:moveTo>
                  <a:cubicBezTo>
                    <a:pt x="19" y="36"/>
                    <a:pt x="13" y="35"/>
                    <a:pt x="8" y="31"/>
                  </a:cubicBezTo>
                  <a:cubicBezTo>
                    <a:pt x="3" y="27"/>
                    <a:pt x="0" y="17"/>
                    <a:pt x="6" y="9"/>
                  </a:cubicBezTo>
                  <a:cubicBezTo>
                    <a:pt x="9" y="4"/>
                    <a:pt x="15" y="1"/>
                    <a:pt x="23" y="0"/>
                  </a:cubicBezTo>
                  <a:cubicBezTo>
                    <a:pt x="23" y="0"/>
                    <a:pt x="23" y="0"/>
                    <a:pt x="23" y="1"/>
                  </a:cubicBezTo>
                  <a:cubicBezTo>
                    <a:pt x="23" y="1"/>
                    <a:pt x="23" y="1"/>
                    <a:pt x="23" y="1"/>
                  </a:cubicBezTo>
                  <a:cubicBezTo>
                    <a:pt x="16" y="2"/>
                    <a:pt x="10" y="5"/>
                    <a:pt x="6" y="10"/>
                  </a:cubicBezTo>
                  <a:cubicBezTo>
                    <a:pt x="1" y="17"/>
                    <a:pt x="4" y="26"/>
                    <a:pt x="9" y="30"/>
                  </a:cubicBezTo>
                  <a:cubicBezTo>
                    <a:pt x="16" y="36"/>
                    <a:pt x="23" y="36"/>
                    <a:pt x="28" y="35"/>
                  </a:cubicBezTo>
                  <a:cubicBezTo>
                    <a:pt x="28" y="35"/>
                    <a:pt x="28" y="35"/>
                    <a:pt x="28" y="35"/>
                  </a:cubicBezTo>
                  <a:cubicBezTo>
                    <a:pt x="28" y="35"/>
                    <a:pt x="28" y="36"/>
                    <a:pt x="28" y="36"/>
                  </a:cubicBezTo>
                  <a:cubicBezTo>
                    <a:pt x="27" y="36"/>
                    <a:pt x="25" y="36"/>
                    <a:pt x="23"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67" name="Freeform 516"/>
            <p:cNvSpPr>
              <a:spLocks/>
            </p:cNvSpPr>
            <p:nvPr/>
          </p:nvSpPr>
          <p:spPr bwMode="auto">
            <a:xfrm>
              <a:off x="3858" y="2188"/>
              <a:ext cx="27" cy="22"/>
            </a:xfrm>
            <a:custGeom>
              <a:avLst/>
              <a:gdLst>
                <a:gd name="T0" fmla="*/ 0 w 11"/>
                <a:gd name="T1" fmla="*/ 9 h 9"/>
                <a:gd name="T2" fmla="*/ 0 w 11"/>
                <a:gd name="T3" fmla="*/ 9 h 9"/>
                <a:gd name="T4" fmla="*/ 0 w 11"/>
                <a:gd name="T5" fmla="*/ 8 h 9"/>
                <a:gd name="T6" fmla="*/ 10 w 11"/>
                <a:gd name="T7" fmla="*/ 1 h 9"/>
                <a:gd name="T8" fmla="*/ 10 w 11"/>
                <a:gd name="T9" fmla="*/ 0 h 9"/>
                <a:gd name="T10" fmla="*/ 11 w 11"/>
                <a:gd name="T11" fmla="*/ 1 h 9"/>
                <a:gd name="T12" fmla="*/ 1 w 11"/>
                <a:gd name="T13" fmla="*/ 9 h 9"/>
                <a:gd name="T14" fmla="*/ 0 w 11"/>
                <a:gd name="T15" fmla="*/ 9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9">
                  <a:moveTo>
                    <a:pt x="0" y="9"/>
                  </a:moveTo>
                  <a:cubicBezTo>
                    <a:pt x="0" y="9"/>
                    <a:pt x="0" y="9"/>
                    <a:pt x="0" y="9"/>
                  </a:cubicBezTo>
                  <a:cubicBezTo>
                    <a:pt x="0" y="9"/>
                    <a:pt x="0" y="8"/>
                    <a:pt x="0" y="8"/>
                  </a:cubicBezTo>
                  <a:cubicBezTo>
                    <a:pt x="5" y="7"/>
                    <a:pt x="8" y="4"/>
                    <a:pt x="10" y="1"/>
                  </a:cubicBezTo>
                  <a:cubicBezTo>
                    <a:pt x="10" y="0"/>
                    <a:pt x="10" y="0"/>
                    <a:pt x="10" y="0"/>
                  </a:cubicBezTo>
                  <a:cubicBezTo>
                    <a:pt x="11" y="0"/>
                    <a:pt x="11" y="1"/>
                    <a:pt x="11" y="1"/>
                  </a:cubicBezTo>
                  <a:cubicBezTo>
                    <a:pt x="9" y="4"/>
                    <a:pt x="5" y="7"/>
                    <a:pt x="1" y="9"/>
                  </a:cubicBezTo>
                  <a:cubicBezTo>
                    <a:pt x="0" y="9"/>
                    <a:pt x="0" y="9"/>
                    <a:pt x="0"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68" name="Freeform 517"/>
            <p:cNvSpPr>
              <a:spLocks/>
            </p:cNvSpPr>
            <p:nvPr/>
          </p:nvSpPr>
          <p:spPr bwMode="auto">
            <a:xfrm>
              <a:off x="3785" y="2155"/>
              <a:ext cx="70" cy="58"/>
            </a:xfrm>
            <a:custGeom>
              <a:avLst/>
              <a:gdLst>
                <a:gd name="T0" fmla="*/ 21 w 28"/>
                <a:gd name="T1" fmla="*/ 23 h 23"/>
                <a:gd name="T2" fmla="*/ 7 w 28"/>
                <a:gd name="T3" fmla="*/ 17 h 23"/>
                <a:gd name="T4" fmla="*/ 2 w 28"/>
                <a:gd name="T5" fmla="*/ 0 h 23"/>
                <a:gd name="T6" fmla="*/ 2 w 28"/>
                <a:gd name="T7" fmla="*/ 0 h 23"/>
                <a:gd name="T8" fmla="*/ 3 w 28"/>
                <a:gd name="T9" fmla="*/ 1 h 23"/>
                <a:gd name="T10" fmla="*/ 7 w 28"/>
                <a:gd name="T11" fmla="*/ 17 h 23"/>
                <a:gd name="T12" fmla="*/ 27 w 28"/>
                <a:gd name="T13" fmla="*/ 22 h 23"/>
                <a:gd name="T14" fmla="*/ 27 w 28"/>
                <a:gd name="T15" fmla="*/ 22 h 23"/>
                <a:gd name="T16" fmla="*/ 27 w 28"/>
                <a:gd name="T17" fmla="*/ 23 h 23"/>
                <a:gd name="T18" fmla="*/ 21 w 28"/>
                <a:gd name="T19"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23">
                  <a:moveTo>
                    <a:pt x="21" y="23"/>
                  </a:moveTo>
                  <a:cubicBezTo>
                    <a:pt x="15" y="23"/>
                    <a:pt x="11" y="21"/>
                    <a:pt x="7" y="17"/>
                  </a:cubicBezTo>
                  <a:cubicBezTo>
                    <a:pt x="2" y="13"/>
                    <a:pt x="0" y="6"/>
                    <a:pt x="2" y="0"/>
                  </a:cubicBezTo>
                  <a:cubicBezTo>
                    <a:pt x="2" y="0"/>
                    <a:pt x="2" y="0"/>
                    <a:pt x="2" y="0"/>
                  </a:cubicBezTo>
                  <a:cubicBezTo>
                    <a:pt x="3" y="0"/>
                    <a:pt x="3" y="0"/>
                    <a:pt x="3" y="1"/>
                  </a:cubicBezTo>
                  <a:cubicBezTo>
                    <a:pt x="1" y="6"/>
                    <a:pt x="3" y="12"/>
                    <a:pt x="7" y="17"/>
                  </a:cubicBezTo>
                  <a:cubicBezTo>
                    <a:pt x="12" y="22"/>
                    <a:pt x="19" y="23"/>
                    <a:pt x="27" y="22"/>
                  </a:cubicBezTo>
                  <a:cubicBezTo>
                    <a:pt x="27" y="22"/>
                    <a:pt x="27" y="22"/>
                    <a:pt x="27" y="22"/>
                  </a:cubicBezTo>
                  <a:cubicBezTo>
                    <a:pt x="28" y="22"/>
                    <a:pt x="27" y="23"/>
                    <a:pt x="27" y="23"/>
                  </a:cubicBezTo>
                  <a:cubicBezTo>
                    <a:pt x="25" y="23"/>
                    <a:pt x="23" y="23"/>
                    <a:pt x="21"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69" name="Freeform 518"/>
            <p:cNvSpPr>
              <a:spLocks/>
            </p:cNvSpPr>
            <p:nvPr/>
          </p:nvSpPr>
          <p:spPr bwMode="auto">
            <a:xfrm>
              <a:off x="3842" y="2140"/>
              <a:ext cx="48" cy="17"/>
            </a:xfrm>
            <a:custGeom>
              <a:avLst/>
              <a:gdLst>
                <a:gd name="T0" fmla="*/ 0 w 19"/>
                <a:gd name="T1" fmla="*/ 7 h 7"/>
                <a:gd name="T2" fmla="*/ 0 w 19"/>
                <a:gd name="T3" fmla="*/ 7 h 7"/>
                <a:gd name="T4" fmla="*/ 0 w 19"/>
                <a:gd name="T5" fmla="*/ 7 h 7"/>
                <a:gd name="T6" fmla="*/ 0 w 19"/>
                <a:gd name="T7" fmla="*/ 7 h 7"/>
                <a:gd name="T8" fmla="*/ 8 w 19"/>
                <a:gd name="T9" fmla="*/ 4 h 7"/>
                <a:gd name="T10" fmla="*/ 18 w 19"/>
                <a:gd name="T11" fmla="*/ 0 h 7"/>
                <a:gd name="T12" fmla="*/ 19 w 19"/>
                <a:gd name="T13" fmla="*/ 1 h 7"/>
                <a:gd name="T14" fmla="*/ 19 w 19"/>
                <a:gd name="T15" fmla="*/ 1 h 7"/>
                <a:gd name="T16" fmla="*/ 8 w 19"/>
                <a:gd name="T17" fmla="*/ 5 h 7"/>
                <a:gd name="T18" fmla="*/ 0 w 19"/>
                <a:gd name="T19"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7">
                  <a:moveTo>
                    <a:pt x="0" y="7"/>
                  </a:moveTo>
                  <a:cubicBezTo>
                    <a:pt x="0" y="7"/>
                    <a:pt x="0" y="7"/>
                    <a:pt x="0" y="7"/>
                  </a:cubicBezTo>
                  <a:cubicBezTo>
                    <a:pt x="0" y="7"/>
                    <a:pt x="0" y="7"/>
                    <a:pt x="0" y="7"/>
                  </a:cubicBezTo>
                  <a:cubicBezTo>
                    <a:pt x="0" y="7"/>
                    <a:pt x="0" y="7"/>
                    <a:pt x="0" y="7"/>
                  </a:cubicBezTo>
                  <a:cubicBezTo>
                    <a:pt x="1" y="7"/>
                    <a:pt x="5" y="5"/>
                    <a:pt x="8" y="4"/>
                  </a:cubicBezTo>
                  <a:cubicBezTo>
                    <a:pt x="11" y="3"/>
                    <a:pt x="16" y="1"/>
                    <a:pt x="18" y="0"/>
                  </a:cubicBezTo>
                  <a:cubicBezTo>
                    <a:pt x="19" y="0"/>
                    <a:pt x="19" y="1"/>
                    <a:pt x="19" y="1"/>
                  </a:cubicBezTo>
                  <a:cubicBezTo>
                    <a:pt x="19" y="1"/>
                    <a:pt x="19" y="1"/>
                    <a:pt x="19" y="1"/>
                  </a:cubicBezTo>
                  <a:cubicBezTo>
                    <a:pt x="16" y="2"/>
                    <a:pt x="12" y="4"/>
                    <a:pt x="8" y="5"/>
                  </a:cubicBezTo>
                  <a:cubicBezTo>
                    <a:pt x="4" y="7"/>
                    <a:pt x="1" y="7"/>
                    <a:pt x="0"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70" name="Freeform 519"/>
            <p:cNvSpPr>
              <a:spLocks/>
            </p:cNvSpPr>
            <p:nvPr/>
          </p:nvSpPr>
          <p:spPr bwMode="auto">
            <a:xfrm>
              <a:off x="3840" y="2107"/>
              <a:ext cx="8" cy="45"/>
            </a:xfrm>
            <a:custGeom>
              <a:avLst/>
              <a:gdLst>
                <a:gd name="T0" fmla="*/ 1 w 3"/>
                <a:gd name="T1" fmla="*/ 18 h 18"/>
                <a:gd name="T2" fmla="*/ 0 w 3"/>
                <a:gd name="T3" fmla="*/ 18 h 18"/>
                <a:gd name="T4" fmla="*/ 2 w 3"/>
                <a:gd name="T5" fmla="*/ 6 h 18"/>
                <a:gd name="T6" fmla="*/ 3 w 3"/>
                <a:gd name="T7" fmla="*/ 0 h 18"/>
                <a:gd name="T8" fmla="*/ 3 w 3"/>
                <a:gd name="T9" fmla="*/ 0 h 18"/>
                <a:gd name="T10" fmla="*/ 3 w 3"/>
                <a:gd name="T11" fmla="*/ 0 h 18"/>
                <a:gd name="T12" fmla="*/ 3 w 3"/>
                <a:gd name="T13" fmla="*/ 6 h 18"/>
                <a:gd name="T14" fmla="*/ 1 w 3"/>
                <a:gd name="T15" fmla="*/ 18 h 18"/>
                <a:gd name="T16" fmla="*/ 1 w 3"/>
                <a:gd name="T17"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8">
                  <a:moveTo>
                    <a:pt x="1" y="18"/>
                  </a:moveTo>
                  <a:cubicBezTo>
                    <a:pt x="1" y="18"/>
                    <a:pt x="0" y="18"/>
                    <a:pt x="0" y="18"/>
                  </a:cubicBezTo>
                  <a:cubicBezTo>
                    <a:pt x="1" y="13"/>
                    <a:pt x="1" y="10"/>
                    <a:pt x="2" y="6"/>
                  </a:cubicBezTo>
                  <a:cubicBezTo>
                    <a:pt x="2" y="4"/>
                    <a:pt x="2" y="3"/>
                    <a:pt x="3" y="0"/>
                  </a:cubicBezTo>
                  <a:cubicBezTo>
                    <a:pt x="3" y="0"/>
                    <a:pt x="3" y="0"/>
                    <a:pt x="3" y="0"/>
                  </a:cubicBezTo>
                  <a:cubicBezTo>
                    <a:pt x="3" y="0"/>
                    <a:pt x="3" y="0"/>
                    <a:pt x="3" y="0"/>
                  </a:cubicBezTo>
                  <a:cubicBezTo>
                    <a:pt x="3" y="3"/>
                    <a:pt x="3" y="5"/>
                    <a:pt x="3" y="6"/>
                  </a:cubicBezTo>
                  <a:cubicBezTo>
                    <a:pt x="2" y="10"/>
                    <a:pt x="2" y="14"/>
                    <a:pt x="1" y="18"/>
                  </a:cubicBezTo>
                  <a:cubicBezTo>
                    <a:pt x="1" y="18"/>
                    <a:pt x="1" y="18"/>
                    <a:pt x="1"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71" name="Freeform 520"/>
            <p:cNvSpPr>
              <a:spLocks/>
            </p:cNvSpPr>
            <p:nvPr/>
          </p:nvSpPr>
          <p:spPr bwMode="auto">
            <a:xfrm>
              <a:off x="3837" y="2157"/>
              <a:ext cx="48" cy="23"/>
            </a:xfrm>
            <a:custGeom>
              <a:avLst/>
              <a:gdLst>
                <a:gd name="T0" fmla="*/ 19 w 19"/>
                <a:gd name="T1" fmla="*/ 9 h 9"/>
                <a:gd name="T2" fmla="*/ 19 w 19"/>
                <a:gd name="T3" fmla="*/ 9 h 9"/>
                <a:gd name="T4" fmla="*/ 16 w 19"/>
                <a:gd name="T5" fmla="*/ 7 h 9"/>
                <a:gd name="T6" fmla="*/ 1 w 19"/>
                <a:gd name="T7" fmla="*/ 1 h 9"/>
                <a:gd name="T8" fmla="*/ 0 w 19"/>
                <a:gd name="T9" fmla="*/ 0 h 9"/>
                <a:gd name="T10" fmla="*/ 1 w 19"/>
                <a:gd name="T11" fmla="*/ 0 h 9"/>
                <a:gd name="T12" fmla="*/ 16 w 19"/>
                <a:gd name="T13" fmla="*/ 7 h 9"/>
                <a:gd name="T14" fmla="*/ 19 w 19"/>
                <a:gd name="T15" fmla="*/ 8 h 9"/>
                <a:gd name="T16" fmla="*/ 19 w 19"/>
                <a:gd name="T17" fmla="*/ 8 h 9"/>
                <a:gd name="T18" fmla="*/ 19 w 19"/>
                <a:gd name="T19"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9">
                  <a:moveTo>
                    <a:pt x="19" y="9"/>
                  </a:moveTo>
                  <a:cubicBezTo>
                    <a:pt x="19" y="9"/>
                    <a:pt x="19" y="9"/>
                    <a:pt x="19" y="9"/>
                  </a:cubicBezTo>
                  <a:cubicBezTo>
                    <a:pt x="18" y="9"/>
                    <a:pt x="17" y="8"/>
                    <a:pt x="16" y="7"/>
                  </a:cubicBezTo>
                  <a:cubicBezTo>
                    <a:pt x="11" y="5"/>
                    <a:pt x="2" y="2"/>
                    <a:pt x="1" y="1"/>
                  </a:cubicBezTo>
                  <a:cubicBezTo>
                    <a:pt x="0" y="1"/>
                    <a:pt x="0" y="0"/>
                    <a:pt x="0" y="0"/>
                  </a:cubicBezTo>
                  <a:cubicBezTo>
                    <a:pt x="0" y="0"/>
                    <a:pt x="1" y="0"/>
                    <a:pt x="1" y="0"/>
                  </a:cubicBezTo>
                  <a:cubicBezTo>
                    <a:pt x="3" y="1"/>
                    <a:pt x="11" y="5"/>
                    <a:pt x="16" y="7"/>
                  </a:cubicBezTo>
                  <a:cubicBezTo>
                    <a:pt x="17" y="7"/>
                    <a:pt x="19" y="8"/>
                    <a:pt x="19" y="8"/>
                  </a:cubicBezTo>
                  <a:cubicBezTo>
                    <a:pt x="19" y="8"/>
                    <a:pt x="19" y="8"/>
                    <a:pt x="19" y="8"/>
                  </a:cubicBezTo>
                  <a:cubicBezTo>
                    <a:pt x="19" y="9"/>
                    <a:pt x="19" y="9"/>
                    <a:pt x="19"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72" name="Freeform 521"/>
            <p:cNvSpPr>
              <a:spLocks/>
            </p:cNvSpPr>
            <p:nvPr/>
          </p:nvSpPr>
          <p:spPr bwMode="auto">
            <a:xfrm>
              <a:off x="3837" y="2157"/>
              <a:ext cx="18" cy="43"/>
            </a:xfrm>
            <a:custGeom>
              <a:avLst/>
              <a:gdLst>
                <a:gd name="T0" fmla="*/ 6 w 7"/>
                <a:gd name="T1" fmla="*/ 17 h 17"/>
                <a:gd name="T2" fmla="*/ 6 w 7"/>
                <a:gd name="T3" fmla="*/ 16 h 17"/>
                <a:gd name="T4" fmla="*/ 0 w 7"/>
                <a:gd name="T5" fmla="*/ 1 h 17"/>
                <a:gd name="T6" fmla="*/ 0 w 7"/>
                <a:gd name="T7" fmla="*/ 0 h 17"/>
                <a:gd name="T8" fmla="*/ 1 w 7"/>
                <a:gd name="T9" fmla="*/ 0 h 17"/>
                <a:gd name="T10" fmla="*/ 6 w 7"/>
                <a:gd name="T11" fmla="*/ 16 h 17"/>
                <a:gd name="T12" fmla="*/ 6 w 7"/>
                <a:gd name="T13" fmla="*/ 16 h 17"/>
                <a:gd name="T14" fmla="*/ 6 w 7"/>
                <a:gd name="T15" fmla="*/ 17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17">
                  <a:moveTo>
                    <a:pt x="6" y="17"/>
                  </a:moveTo>
                  <a:cubicBezTo>
                    <a:pt x="6" y="17"/>
                    <a:pt x="6" y="16"/>
                    <a:pt x="6" y="16"/>
                  </a:cubicBezTo>
                  <a:cubicBezTo>
                    <a:pt x="4" y="13"/>
                    <a:pt x="1" y="2"/>
                    <a:pt x="0" y="1"/>
                  </a:cubicBezTo>
                  <a:cubicBezTo>
                    <a:pt x="0" y="0"/>
                    <a:pt x="0" y="0"/>
                    <a:pt x="0" y="0"/>
                  </a:cubicBezTo>
                  <a:cubicBezTo>
                    <a:pt x="1" y="0"/>
                    <a:pt x="1" y="0"/>
                    <a:pt x="1" y="0"/>
                  </a:cubicBezTo>
                  <a:cubicBezTo>
                    <a:pt x="1" y="2"/>
                    <a:pt x="5" y="12"/>
                    <a:pt x="6" y="16"/>
                  </a:cubicBezTo>
                  <a:cubicBezTo>
                    <a:pt x="7" y="16"/>
                    <a:pt x="6" y="16"/>
                    <a:pt x="6" y="16"/>
                  </a:cubicBezTo>
                  <a:cubicBezTo>
                    <a:pt x="6" y="17"/>
                    <a:pt x="6" y="17"/>
                    <a:pt x="6"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73" name="Freeform 522"/>
            <p:cNvSpPr>
              <a:spLocks/>
            </p:cNvSpPr>
            <p:nvPr/>
          </p:nvSpPr>
          <p:spPr bwMode="auto">
            <a:xfrm>
              <a:off x="3837" y="2110"/>
              <a:ext cx="3" cy="50"/>
            </a:xfrm>
            <a:custGeom>
              <a:avLst/>
              <a:gdLst>
                <a:gd name="T0" fmla="*/ 1 w 1"/>
                <a:gd name="T1" fmla="*/ 20 h 20"/>
                <a:gd name="T2" fmla="*/ 0 w 1"/>
                <a:gd name="T3" fmla="*/ 19 h 20"/>
                <a:gd name="T4" fmla="*/ 0 w 1"/>
                <a:gd name="T5" fmla="*/ 1 h 20"/>
                <a:gd name="T6" fmla="*/ 1 w 1"/>
                <a:gd name="T7" fmla="*/ 0 h 20"/>
                <a:gd name="T8" fmla="*/ 1 w 1"/>
                <a:gd name="T9" fmla="*/ 1 h 20"/>
                <a:gd name="T10" fmla="*/ 1 w 1"/>
                <a:gd name="T11" fmla="*/ 19 h 20"/>
                <a:gd name="T12" fmla="*/ 1 w 1"/>
                <a:gd name="T13" fmla="*/ 20 h 20"/>
              </a:gdLst>
              <a:ahLst/>
              <a:cxnLst>
                <a:cxn ang="0">
                  <a:pos x="T0" y="T1"/>
                </a:cxn>
                <a:cxn ang="0">
                  <a:pos x="T2" y="T3"/>
                </a:cxn>
                <a:cxn ang="0">
                  <a:pos x="T4" y="T5"/>
                </a:cxn>
                <a:cxn ang="0">
                  <a:pos x="T6" y="T7"/>
                </a:cxn>
                <a:cxn ang="0">
                  <a:pos x="T8" y="T9"/>
                </a:cxn>
                <a:cxn ang="0">
                  <a:pos x="T10" y="T11"/>
                </a:cxn>
                <a:cxn ang="0">
                  <a:pos x="T12" y="T13"/>
                </a:cxn>
              </a:cxnLst>
              <a:rect l="0" t="0" r="r" b="b"/>
              <a:pathLst>
                <a:path w="1" h="20">
                  <a:moveTo>
                    <a:pt x="1" y="20"/>
                  </a:moveTo>
                  <a:cubicBezTo>
                    <a:pt x="0" y="20"/>
                    <a:pt x="0" y="19"/>
                    <a:pt x="0" y="19"/>
                  </a:cubicBezTo>
                  <a:cubicBezTo>
                    <a:pt x="0" y="17"/>
                    <a:pt x="0" y="2"/>
                    <a:pt x="0" y="1"/>
                  </a:cubicBezTo>
                  <a:cubicBezTo>
                    <a:pt x="0" y="0"/>
                    <a:pt x="1" y="0"/>
                    <a:pt x="1" y="0"/>
                  </a:cubicBezTo>
                  <a:cubicBezTo>
                    <a:pt x="1" y="0"/>
                    <a:pt x="1" y="0"/>
                    <a:pt x="1" y="1"/>
                  </a:cubicBezTo>
                  <a:cubicBezTo>
                    <a:pt x="1" y="2"/>
                    <a:pt x="1" y="17"/>
                    <a:pt x="1" y="19"/>
                  </a:cubicBezTo>
                  <a:cubicBezTo>
                    <a:pt x="1" y="19"/>
                    <a:pt x="1" y="20"/>
                    <a:pt x="1"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74" name="Freeform 523"/>
            <p:cNvSpPr>
              <a:spLocks/>
            </p:cNvSpPr>
            <p:nvPr/>
          </p:nvSpPr>
          <p:spPr bwMode="auto">
            <a:xfrm>
              <a:off x="3840" y="2127"/>
              <a:ext cx="48" cy="30"/>
            </a:xfrm>
            <a:custGeom>
              <a:avLst/>
              <a:gdLst>
                <a:gd name="T0" fmla="*/ 4 w 19"/>
                <a:gd name="T1" fmla="*/ 12 h 12"/>
                <a:gd name="T2" fmla="*/ 4 w 19"/>
                <a:gd name="T3" fmla="*/ 11 h 12"/>
                <a:gd name="T4" fmla="*/ 4 w 19"/>
                <a:gd name="T5" fmla="*/ 11 h 12"/>
                <a:gd name="T6" fmla="*/ 15 w 19"/>
                <a:gd name="T7" fmla="*/ 6 h 12"/>
                <a:gd name="T8" fmla="*/ 17 w 19"/>
                <a:gd name="T9" fmla="*/ 4 h 12"/>
                <a:gd name="T10" fmla="*/ 18 w 19"/>
                <a:gd name="T11" fmla="*/ 1 h 12"/>
                <a:gd name="T12" fmla="*/ 18 w 19"/>
                <a:gd name="T13" fmla="*/ 1 h 12"/>
                <a:gd name="T14" fmla="*/ 3 w 19"/>
                <a:gd name="T15" fmla="*/ 9 h 12"/>
                <a:gd name="T16" fmla="*/ 1 w 19"/>
                <a:gd name="T17" fmla="*/ 10 h 12"/>
                <a:gd name="T18" fmla="*/ 1 w 19"/>
                <a:gd name="T19" fmla="*/ 10 h 12"/>
                <a:gd name="T20" fmla="*/ 1 w 19"/>
                <a:gd name="T21" fmla="*/ 10 h 12"/>
                <a:gd name="T22" fmla="*/ 3 w 19"/>
                <a:gd name="T23" fmla="*/ 8 h 12"/>
                <a:gd name="T24" fmla="*/ 19 w 19"/>
                <a:gd name="T25" fmla="*/ 0 h 12"/>
                <a:gd name="T26" fmla="*/ 19 w 19"/>
                <a:gd name="T27" fmla="*/ 0 h 12"/>
                <a:gd name="T28" fmla="*/ 19 w 19"/>
                <a:gd name="T29" fmla="*/ 0 h 12"/>
                <a:gd name="T30" fmla="*/ 19 w 19"/>
                <a:gd name="T31" fmla="*/ 2 h 12"/>
                <a:gd name="T32" fmla="*/ 18 w 19"/>
                <a:gd name="T33" fmla="*/ 5 h 12"/>
                <a:gd name="T34" fmla="*/ 18 w 19"/>
                <a:gd name="T35" fmla="*/ 5 h 12"/>
                <a:gd name="T36" fmla="*/ 16 w 19"/>
                <a:gd name="T37" fmla="*/ 6 h 12"/>
                <a:gd name="T38" fmla="*/ 4 w 19"/>
                <a:gd name="T39" fmla="*/ 11 h 12"/>
                <a:gd name="T40" fmla="*/ 4 w 19"/>
                <a:gd name="T41"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12">
                  <a:moveTo>
                    <a:pt x="4" y="12"/>
                  </a:moveTo>
                  <a:cubicBezTo>
                    <a:pt x="4" y="12"/>
                    <a:pt x="4" y="11"/>
                    <a:pt x="4" y="11"/>
                  </a:cubicBezTo>
                  <a:cubicBezTo>
                    <a:pt x="4" y="11"/>
                    <a:pt x="4" y="11"/>
                    <a:pt x="4" y="11"/>
                  </a:cubicBezTo>
                  <a:cubicBezTo>
                    <a:pt x="7" y="9"/>
                    <a:pt x="12" y="7"/>
                    <a:pt x="15" y="6"/>
                  </a:cubicBezTo>
                  <a:cubicBezTo>
                    <a:pt x="17" y="4"/>
                    <a:pt x="17" y="4"/>
                    <a:pt x="17" y="4"/>
                  </a:cubicBezTo>
                  <a:cubicBezTo>
                    <a:pt x="18" y="3"/>
                    <a:pt x="18" y="2"/>
                    <a:pt x="18" y="1"/>
                  </a:cubicBezTo>
                  <a:cubicBezTo>
                    <a:pt x="18" y="1"/>
                    <a:pt x="18" y="1"/>
                    <a:pt x="18" y="1"/>
                  </a:cubicBezTo>
                  <a:cubicBezTo>
                    <a:pt x="14" y="3"/>
                    <a:pt x="7" y="7"/>
                    <a:pt x="3" y="9"/>
                  </a:cubicBezTo>
                  <a:cubicBezTo>
                    <a:pt x="1" y="11"/>
                    <a:pt x="1" y="11"/>
                    <a:pt x="1" y="10"/>
                  </a:cubicBezTo>
                  <a:cubicBezTo>
                    <a:pt x="1" y="10"/>
                    <a:pt x="0" y="10"/>
                    <a:pt x="1" y="10"/>
                  </a:cubicBezTo>
                  <a:cubicBezTo>
                    <a:pt x="1" y="10"/>
                    <a:pt x="1" y="10"/>
                    <a:pt x="1" y="10"/>
                  </a:cubicBezTo>
                  <a:cubicBezTo>
                    <a:pt x="1" y="9"/>
                    <a:pt x="2" y="9"/>
                    <a:pt x="3" y="8"/>
                  </a:cubicBezTo>
                  <a:cubicBezTo>
                    <a:pt x="7" y="6"/>
                    <a:pt x="14" y="2"/>
                    <a:pt x="19" y="0"/>
                  </a:cubicBezTo>
                  <a:cubicBezTo>
                    <a:pt x="19" y="0"/>
                    <a:pt x="19" y="0"/>
                    <a:pt x="19" y="0"/>
                  </a:cubicBezTo>
                  <a:cubicBezTo>
                    <a:pt x="19" y="0"/>
                    <a:pt x="19" y="0"/>
                    <a:pt x="19" y="0"/>
                  </a:cubicBezTo>
                  <a:cubicBezTo>
                    <a:pt x="19" y="1"/>
                    <a:pt x="19" y="1"/>
                    <a:pt x="19" y="2"/>
                  </a:cubicBezTo>
                  <a:cubicBezTo>
                    <a:pt x="19" y="3"/>
                    <a:pt x="19" y="4"/>
                    <a:pt x="18" y="5"/>
                  </a:cubicBezTo>
                  <a:cubicBezTo>
                    <a:pt x="18" y="5"/>
                    <a:pt x="18" y="5"/>
                    <a:pt x="18" y="5"/>
                  </a:cubicBezTo>
                  <a:cubicBezTo>
                    <a:pt x="16" y="6"/>
                    <a:pt x="16" y="6"/>
                    <a:pt x="16" y="6"/>
                  </a:cubicBezTo>
                  <a:cubicBezTo>
                    <a:pt x="12" y="8"/>
                    <a:pt x="8" y="10"/>
                    <a:pt x="4" y="11"/>
                  </a:cubicBezTo>
                  <a:cubicBezTo>
                    <a:pt x="4" y="11"/>
                    <a:pt x="4" y="12"/>
                    <a:pt x="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75" name="Freeform 524"/>
            <p:cNvSpPr>
              <a:spLocks/>
            </p:cNvSpPr>
            <p:nvPr/>
          </p:nvSpPr>
          <p:spPr bwMode="auto">
            <a:xfrm>
              <a:off x="3850" y="2198"/>
              <a:ext cx="5" cy="12"/>
            </a:xfrm>
            <a:custGeom>
              <a:avLst/>
              <a:gdLst>
                <a:gd name="T0" fmla="*/ 1 w 2"/>
                <a:gd name="T1" fmla="*/ 5 h 5"/>
                <a:gd name="T2" fmla="*/ 1 w 2"/>
                <a:gd name="T3" fmla="*/ 5 h 5"/>
                <a:gd name="T4" fmla="*/ 0 w 2"/>
                <a:gd name="T5" fmla="*/ 5 h 5"/>
                <a:gd name="T6" fmla="*/ 1 w 2"/>
                <a:gd name="T7" fmla="*/ 0 h 5"/>
                <a:gd name="T8" fmla="*/ 1 w 2"/>
                <a:gd name="T9" fmla="*/ 0 h 5"/>
                <a:gd name="T10" fmla="*/ 2 w 2"/>
                <a:gd name="T11" fmla="*/ 0 h 5"/>
                <a:gd name="T12" fmla="*/ 1 w 2"/>
                <a:gd name="T13" fmla="*/ 5 h 5"/>
                <a:gd name="T14" fmla="*/ 1 w 2"/>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5">
                  <a:moveTo>
                    <a:pt x="1" y="5"/>
                  </a:moveTo>
                  <a:cubicBezTo>
                    <a:pt x="1" y="5"/>
                    <a:pt x="1" y="5"/>
                    <a:pt x="1" y="5"/>
                  </a:cubicBezTo>
                  <a:cubicBezTo>
                    <a:pt x="1" y="5"/>
                    <a:pt x="0" y="5"/>
                    <a:pt x="0" y="5"/>
                  </a:cubicBezTo>
                  <a:cubicBezTo>
                    <a:pt x="1" y="3"/>
                    <a:pt x="1" y="2"/>
                    <a:pt x="1" y="0"/>
                  </a:cubicBezTo>
                  <a:cubicBezTo>
                    <a:pt x="1" y="0"/>
                    <a:pt x="1" y="0"/>
                    <a:pt x="1" y="0"/>
                  </a:cubicBezTo>
                  <a:cubicBezTo>
                    <a:pt x="1" y="0"/>
                    <a:pt x="2" y="0"/>
                    <a:pt x="2" y="0"/>
                  </a:cubicBezTo>
                  <a:cubicBezTo>
                    <a:pt x="2" y="2"/>
                    <a:pt x="2" y="3"/>
                    <a:pt x="1" y="5"/>
                  </a:cubicBezTo>
                  <a:cubicBezTo>
                    <a:pt x="1" y="5"/>
                    <a:pt x="1" y="5"/>
                    <a:pt x="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76" name="Freeform 525"/>
            <p:cNvSpPr>
              <a:spLocks/>
            </p:cNvSpPr>
            <p:nvPr/>
          </p:nvSpPr>
          <p:spPr bwMode="auto">
            <a:xfrm>
              <a:off x="3840" y="2157"/>
              <a:ext cx="20" cy="53"/>
            </a:xfrm>
            <a:custGeom>
              <a:avLst/>
              <a:gdLst>
                <a:gd name="T0" fmla="*/ 7 w 8"/>
                <a:gd name="T1" fmla="*/ 21 h 21"/>
                <a:gd name="T2" fmla="*/ 7 w 8"/>
                <a:gd name="T3" fmla="*/ 21 h 21"/>
                <a:gd name="T4" fmla="*/ 6 w 8"/>
                <a:gd name="T5" fmla="*/ 20 h 21"/>
                <a:gd name="T6" fmla="*/ 5 w 8"/>
                <a:gd name="T7" fmla="*/ 18 h 21"/>
                <a:gd name="T8" fmla="*/ 5 w 8"/>
                <a:gd name="T9" fmla="*/ 18 h 21"/>
                <a:gd name="T10" fmla="*/ 6 w 8"/>
                <a:gd name="T11" fmla="*/ 18 h 21"/>
                <a:gd name="T12" fmla="*/ 7 w 8"/>
                <a:gd name="T13" fmla="*/ 19 h 21"/>
                <a:gd name="T14" fmla="*/ 7 w 8"/>
                <a:gd name="T15" fmla="*/ 20 h 21"/>
                <a:gd name="T16" fmla="*/ 7 w 8"/>
                <a:gd name="T17" fmla="*/ 18 h 21"/>
                <a:gd name="T18" fmla="*/ 7 w 8"/>
                <a:gd name="T19" fmla="*/ 15 h 21"/>
                <a:gd name="T20" fmla="*/ 4 w 8"/>
                <a:gd name="T21" fmla="*/ 9 h 21"/>
                <a:gd name="T22" fmla="*/ 0 w 8"/>
                <a:gd name="T23" fmla="*/ 1 h 21"/>
                <a:gd name="T24" fmla="*/ 0 w 8"/>
                <a:gd name="T25" fmla="*/ 0 h 21"/>
                <a:gd name="T26" fmla="*/ 1 w 8"/>
                <a:gd name="T27" fmla="*/ 0 h 21"/>
                <a:gd name="T28" fmla="*/ 5 w 8"/>
                <a:gd name="T29" fmla="*/ 9 h 21"/>
                <a:gd name="T30" fmla="*/ 8 w 8"/>
                <a:gd name="T31" fmla="*/ 15 h 21"/>
                <a:gd name="T32" fmla="*/ 8 w 8"/>
                <a:gd name="T33" fmla="*/ 19 h 21"/>
                <a:gd name="T34" fmla="*/ 8 w 8"/>
                <a:gd name="T35" fmla="*/ 21 h 21"/>
                <a:gd name="T36" fmla="*/ 8 w 8"/>
                <a:gd name="T37" fmla="*/ 21 h 21"/>
                <a:gd name="T38" fmla="*/ 7 w 8"/>
                <a:gd name="T39"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 h="21">
                  <a:moveTo>
                    <a:pt x="7" y="21"/>
                  </a:moveTo>
                  <a:cubicBezTo>
                    <a:pt x="7" y="21"/>
                    <a:pt x="7" y="21"/>
                    <a:pt x="7" y="21"/>
                  </a:cubicBezTo>
                  <a:cubicBezTo>
                    <a:pt x="7" y="21"/>
                    <a:pt x="6" y="20"/>
                    <a:pt x="6" y="20"/>
                  </a:cubicBezTo>
                  <a:cubicBezTo>
                    <a:pt x="6" y="19"/>
                    <a:pt x="5" y="19"/>
                    <a:pt x="5" y="18"/>
                  </a:cubicBezTo>
                  <a:cubicBezTo>
                    <a:pt x="5" y="18"/>
                    <a:pt x="5" y="18"/>
                    <a:pt x="5" y="18"/>
                  </a:cubicBezTo>
                  <a:cubicBezTo>
                    <a:pt x="5" y="17"/>
                    <a:pt x="5" y="17"/>
                    <a:pt x="6" y="18"/>
                  </a:cubicBezTo>
                  <a:cubicBezTo>
                    <a:pt x="6" y="18"/>
                    <a:pt x="6" y="19"/>
                    <a:pt x="7" y="19"/>
                  </a:cubicBezTo>
                  <a:cubicBezTo>
                    <a:pt x="7" y="19"/>
                    <a:pt x="7" y="19"/>
                    <a:pt x="7" y="20"/>
                  </a:cubicBezTo>
                  <a:cubicBezTo>
                    <a:pt x="7" y="19"/>
                    <a:pt x="7" y="19"/>
                    <a:pt x="7" y="18"/>
                  </a:cubicBezTo>
                  <a:cubicBezTo>
                    <a:pt x="7" y="17"/>
                    <a:pt x="7" y="16"/>
                    <a:pt x="7" y="15"/>
                  </a:cubicBezTo>
                  <a:cubicBezTo>
                    <a:pt x="7" y="15"/>
                    <a:pt x="6" y="12"/>
                    <a:pt x="4" y="9"/>
                  </a:cubicBezTo>
                  <a:cubicBezTo>
                    <a:pt x="3" y="6"/>
                    <a:pt x="1" y="3"/>
                    <a:pt x="0" y="1"/>
                  </a:cubicBezTo>
                  <a:cubicBezTo>
                    <a:pt x="0" y="1"/>
                    <a:pt x="0" y="0"/>
                    <a:pt x="0" y="0"/>
                  </a:cubicBezTo>
                  <a:cubicBezTo>
                    <a:pt x="0" y="0"/>
                    <a:pt x="1" y="0"/>
                    <a:pt x="1" y="0"/>
                  </a:cubicBezTo>
                  <a:cubicBezTo>
                    <a:pt x="2" y="2"/>
                    <a:pt x="3" y="6"/>
                    <a:pt x="5" y="9"/>
                  </a:cubicBezTo>
                  <a:cubicBezTo>
                    <a:pt x="7" y="13"/>
                    <a:pt x="8" y="15"/>
                    <a:pt x="8" y="15"/>
                  </a:cubicBezTo>
                  <a:cubicBezTo>
                    <a:pt x="8" y="15"/>
                    <a:pt x="8" y="17"/>
                    <a:pt x="8" y="19"/>
                  </a:cubicBezTo>
                  <a:cubicBezTo>
                    <a:pt x="8" y="19"/>
                    <a:pt x="8" y="20"/>
                    <a:pt x="8" y="21"/>
                  </a:cubicBezTo>
                  <a:cubicBezTo>
                    <a:pt x="8" y="21"/>
                    <a:pt x="8" y="21"/>
                    <a:pt x="8" y="21"/>
                  </a:cubicBezTo>
                  <a:cubicBezTo>
                    <a:pt x="7" y="21"/>
                    <a:pt x="7" y="21"/>
                    <a:pt x="7"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77" name="Freeform 526"/>
            <p:cNvSpPr>
              <a:spLocks/>
            </p:cNvSpPr>
            <p:nvPr/>
          </p:nvSpPr>
          <p:spPr bwMode="auto">
            <a:xfrm>
              <a:off x="3842" y="2157"/>
              <a:ext cx="46" cy="18"/>
            </a:xfrm>
            <a:custGeom>
              <a:avLst/>
              <a:gdLst>
                <a:gd name="T0" fmla="*/ 18 w 18"/>
                <a:gd name="T1" fmla="*/ 7 h 7"/>
                <a:gd name="T2" fmla="*/ 18 w 18"/>
                <a:gd name="T3" fmla="*/ 7 h 7"/>
                <a:gd name="T4" fmla="*/ 13 w 18"/>
                <a:gd name="T5" fmla="*/ 5 h 7"/>
                <a:gd name="T6" fmla="*/ 0 w 18"/>
                <a:gd name="T7" fmla="*/ 0 h 7"/>
                <a:gd name="T8" fmla="*/ 0 w 18"/>
                <a:gd name="T9" fmla="*/ 0 h 7"/>
                <a:gd name="T10" fmla="*/ 0 w 18"/>
                <a:gd name="T11" fmla="*/ 0 h 7"/>
                <a:gd name="T12" fmla="*/ 13 w 18"/>
                <a:gd name="T13" fmla="*/ 4 h 7"/>
                <a:gd name="T14" fmla="*/ 18 w 18"/>
                <a:gd name="T15" fmla="*/ 6 h 7"/>
                <a:gd name="T16" fmla="*/ 18 w 18"/>
                <a:gd name="T17" fmla="*/ 6 h 7"/>
                <a:gd name="T18" fmla="*/ 18 w 18"/>
                <a:gd name="T19"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7">
                  <a:moveTo>
                    <a:pt x="18" y="7"/>
                  </a:moveTo>
                  <a:cubicBezTo>
                    <a:pt x="18" y="7"/>
                    <a:pt x="18" y="7"/>
                    <a:pt x="18" y="7"/>
                  </a:cubicBezTo>
                  <a:cubicBezTo>
                    <a:pt x="16" y="6"/>
                    <a:pt x="15" y="6"/>
                    <a:pt x="13" y="5"/>
                  </a:cubicBezTo>
                  <a:cubicBezTo>
                    <a:pt x="8" y="3"/>
                    <a:pt x="2" y="1"/>
                    <a:pt x="0" y="0"/>
                  </a:cubicBezTo>
                  <a:cubicBezTo>
                    <a:pt x="0" y="0"/>
                    <a:pt x="0" y="0"/>
                    <a:pt x="0" y="0"/>
                  </a:cubicBezTo>
                  <a:cubicBezTo>
                    <a:pt x="0" y="0"/>
                    <a:pt x="0" y="0"/>
                    <a:pt x="0" y="0"/>
                  </a:cubicBezTo>
                  <a:cubicBezTo>
                    <a:pt x="2" y="0"/>
                    <a:pt x="9" y="3"/>
                    <a:pt x="13" y="4"/>
                  </a:cubicBezTo>
                  <a:cubicBezTo>
                    <a:pt x="15" y="5"/>
                    <a:pt x="17" y="5"/>
                    <a:pt x="18" y="6"/>
                  </a:cubicBezTo>
                  <a:cubicBezTo>
                    <a:pt x="18" y="6"/>
                    <a:pt x="18" y="6"/>
                    <a:pt x="18" y="6"/>
                  </a:cubicBezTo>
                  <a:cubicBezTo>
                    <a:pt x="18" y="6"/>
                    <a:pt x="18" y="7"/>
                    <a:pt x="18"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78" name="Freeform 527"/>
            <p:cNvSpPr>
              <a:spLocks/>
            </p:cNvSpPr>
            <p:nvPr/>
          </p:nvSpPr>
          <p:spPr bwMode="auto">
            <a:xfrm>
              <a:off x="3883" y="2178"/>
              <a:ext cx="2" cy="12"/>
            </a:xfrm>
            <a:custGeom>
              <a:avLst/>
              <a:gdLst>
                <a:gd name="T0" fmla="*/ 0 w 1"/>
                <a:gd name="T1" fmla="*/ 5 h 5"/>
                <a:gd name="T2" fmla="*/ 0 w 1"/>
                <a:gd name="T3" fmla="*/ 5 h 5"/>
                <a:gd name="T4" fmla="*/ 0 w 1"/>
                <a:gd name="T5" fmla="*/ 5 h 5"/>
                <a:gd name="T6" fmla="*/ 0 w 1"/>
                <a:gd name="T7" fmla="*/ 2 h 5"/>
                <a:gd name="T8" fmla="*/ 0 w 1"/>
                <a:gd name="T9" fmla="*/ 0 h 5"/>
                <a:gd name="T10" fmla="*/ 1 w 1"/>
                <a:gd name="T11" fmla="*/ 0 h 5"/>
                <a:gd name="T12" fmla="*/ 1 w 1"/>
                <a:gd name="T13" fmla="*/ 0 h 5"/>
                <a:gd name="T14" fmla="*/ 1 w 1"/>
                <a:gd name="T15" fmla="*/ 2 h 5"/>
                <a:gd name="T16" fmla="*/ 0 w 1"/>
                <a:gd name="T17" fmla="*/ 5 h 5"/>
                <a:gd name="T18" fmla="*/ 0 w 1"/>
                <a:gd name="T19"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 h="5">
                  <a:moveTo>
                    <a:pt x="0" y="5"/>
                  </a:moveTo>
                  <a:cubicBezTo>
                    <a:pt x="0" y="5"/>
                    <a:pt x="0" y="5"/>
                    <a:pt x="0" y="5"/>
                  </a:cubicBezTo>
                  <a:cubicBezTo>
                    <a:pt x="0" y="5"/>
                    <a:pt x="0" y="5"/>
                    <a:pt x="0" y="5"/>
                  </a:cubicBezTo>
                  <a:cubicBezTo>
                    <a:pt x="0" y="4"/>
                    <a:pt x="0" y="3"/>
                    <a:pt x="0" y="2"/>
                  </a:cubicBezTo>
                  <a:cubicBezTo>
                    <a:pt x="0" y="1"/>
                    <a:pt x="0" y="1"/>
                    <a:pt x="0" y="0"/>
                  </a:cubicBezTo>
                  <a:cubicBezTo>
                    <a:pt x="0" y="0"/>
                    <a:pt x="1" y="0"/>
                    <a:pt x="1" y="0"/>
                  </a:cubicBezTo>
                  <a:cubicBezTo>
                    <a:pt x="1" y="0"/>
                    <a:pt x="1" y="0"/>
                    <a:pt x="1" y="0"/>
                  </a:cubicBezTo>
                  <a:cubicBezTo>
                    <a:pt x="1" y="1"/>
                    <a:pt x="1" y="1"/>
                    <a:pt x="1" y="2"/>
                  </a:cubicBezTo>
                  <a:cubicBezTo>
                    <a:pt x="1" y="5"/>
                    <a:pt x="1" y="5"/>
                    <a:pt x="0" y="5"/>
                  </a:cubicBezTo>
                  <a:cubicBezTo>
                    <a:pt x="0" y="5"/>
                    <a:pt x="0" y="5"/>
                    <a:pt x="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79" name="Freeform 528"/>
            <p:cNvSpPr>
              <a:spLocks/>
            </p:cNvSpPr>
            <p:nvPr/>
          </p:nvSpPr>
          <p:spPr bwMode="auto">
            <a:xfrm>
              <a:off x="3883" y="2170"/>
              <a:ext cx="5" cy="15"/>
            </a:xfrm>
            <a:custGeom>
              <a:avLst/>
              <a:gdLst>
                <a:gd name="T0" fmla="*/ 1 w 2"/>
                <a:gd name="T1" fmla="*/ 6 h 6"/>
                <a:gd name="T2" fmla="*/ 1 w 2"/>
                <a:gd name="T3" fmla="*/ 6 h 6"/>
                <a:gd name="T4" fmla="*/ 1 w 2"/>
                <a:gd name="T5" fmla="*/ 6 h 6"/>
                <a:gd name="T6" fmla="*/ 1 w 2"/>
                <a:gd name="T7" fmla="*/ 5 h 6"/>
                <a:gd name="T8" fmla="*/ 1 w 2"/>
                <a:gd name="T9" fmla="*/ 5 h 6"/>
                <a:gd name="T10" fmla="*/ 1 w 2"/>
                <a:gd name="T11" fmla="*/ 1 h 6"/>
                <a:gd name="T12" fmla="*/ 2 w 2"/>
                <a:gd name="T13" fmla="*/ 0 h 6"/>
                <a:gd name="T14" fmla="*/ 2 w 2"/>
                <a:gd name="T15" fmla="*/ 1 h 6"/>
                <a:gd name="T16" fmla="*/ 2 w 2"/>
                <a:gd name="T17" fmla="*/ 6 h 6"/>
                <a:gd name="T18" fmla="*/ 2 w 2"/>
                <a:gd name="T19" fmla="*/ 6 h 6"/>
                <a:gd name="T20" fmla="*/ 1 w 2"/>
                <a:gd name="T21"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 h="6">
                  <a:moveTo>
                    <a:pt x="1" y="6"/>
                  </a:moveTo>
                  <a:cubicBezTo>
                    <a:pt x="1" y="6"/>
                    <a:pt x="1" y="6"/>
                    <a:pt x="1" y="6"/>
                  </a:cubicBezTo>
                  <a:cubicBezTo>
                    <a:pt x="1" y="6"/>
                    <a:pt x="1" y="6"/>
                    <a:pt x="1" y="6"/>
                  </a:cubicBezTo>
                  <a:cubicBezTo>
                    <a:pt x="1" y="6"/>
                    <a:pt x="0" y="5"/>
                    <a:pt x="1" y="5"/>
                  </a:cubicBezTo>
                  <a:cubicBezTo>
                    <a:pt x="1" y="5"/>
                    <a:pt x="1" y="5"/>
                    <a:pt x="1" y="5"/>
                  </a:cubicBezTo>
                  <a:cubicBezTo>
                    <a:pt x="1" y="1"/>
                    <a:pt x="1" y="1"/>
                    <a:pt x="1" y="1"/>
                  </a:cubicBezTo>
                  <a:cubicBezTo>
                    <a:pt x="1" y="1"/>
                    <a:pt x="2" y="0"/>
                    <a:pt x="2" y="0"/>
                  </a:cubicBezTo>
                  <a:cubicBezTo>
                    <a:pt x="2" y="0"/>
                    <a:pt x="2" y="1"/>
                    <a:pt x="2" y="1"/>
                  </a:cubicBezTo>
                  <a:cubicBezTo>
                    <a:pt x="2" y="6"/>
                    <a:pt x="2" y="6"/>
                    <a:pt x="2" y="6"/>
                  </a:cubicBezTo>
                  <a:cubicBezTo>
                    <a:pt x="2" y="6"/>
                    <a:pt x="2" y="6"/>
                    <a:pt x="2" y="6"/>
                  </a:cubicBezTo>
                  <a:cubicBezTo>
                    <a:pt x="1" y="6"/>
                    <a:pt x="1" y="6"/>
                    <a:pt x="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80" name="Freeform 529"/>
            <p:cNvSpPr>
              <a:spLocks/>
            </p:cNvSpPr>
            <p:nvPr/>
          </p:nvSpPr>
          <p:spPr bwMode="auto">
            <a:xfrm>
              <a:off x="3885" y="2140"/>
              <a:ext cx="8" cy="48"/>
            </a:xfrm>
            <a:custGeom>
              <a:avLst/>
              <a:gdLst>
                <a:gd name="T0" fmla="*/ 1 w 3"/>
                <a:gd name="T1" fmla="*/ 19 h 19"/>
                <a:gd name="T2" fmla="*/ 0 w 3"/>
                <a:gd name="T3" fmla="*/ 19 h 19"/>
                <a:gd name="T4" fmla="*/ 0 w 3"/>
                <a:gd name="T5" fmla="*/ 18 h 19"/>
                <a:gd name="T6" fmla="*/ 1 w 3"/>
                <a:gd name="T7" fmla="*/ 17 h 19"/>
                <a:gd name="T8" fmla="*/ 1 w 3"/>
                <a:gd name="T9" fmla="*/ 17 h 19"/>
                <a:gd name="T10" fmla="*/ 2 w 3"/>
                <a:gd name="T11" fmla="*/ 10 h 19"/>
                <a:gd name="T12" fmla="*/ 1 w 3"/>
                <a:gd name="T13" fmla="*/ 1 h 19"/>
                <a:gd name="T14" fmla="*/ 1 w 3"/>
                <a:gd name="T15" fmla="*/ 1 h 19"/>
                <a:gd name="T16" fmla="*/ 2 w 3"/>
                <a:gd name="T17" fmla="*/ 1 h 19"/>
                <a:gd name="T18" fmla="*/ 3 w 3"/>
                <a:gd name="T19" fmla="*/ 10 h 19"/>
                <a:gd name="T20" fmla="*/ 1 w 3"/>
                <a:gd name="T21" fmla="*/ 18 h 19"/>
                <a:gd name="T22" fmla="*/ 1 w 3"/>
                <a:gd name="T23"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 h="19">
                  <a:moveTo>
                    <a:pt x="1" y="19"/>
                  </a:moveTo>
                  <a:cubicBezTo>
                    <a:pt x="1" y="19"/>
                    <a:pt x="1" y="19"/>
                    <a:pt x="0" y="19"/>
                  </a:cubicBezTo>
                  <a:cubicBezTo>
                    <a:pt x="0" y="18"/>
                    <a:pt x="0" y="18"/>
                    <a:pt x="0" y="18"/>
                  </a:cubicBezTo>
                  <a:cubicBezTo>
                    <a:pt x="0" y="17"/>
                    <a:pt x="0" y="17"/>
                    <a:pt x="1" y="17"/>
                  </a:cubicBezTo>
                  <a:cubicBezTo>
                    <a:pt x="1" y="17"/>
                    <a:pt x="1" y="17"/>
                    <a:pt x="1" y="17"/>
                  </a:cubicBezTo>
                  <a:cubicBezTo>
                    <a:pt x="2" y="15"/>
                    <a:pt x="2" y="13"/>
                    <a:pt x="2" y="10"/>
                  </a:cubicBezTo>
                  <a:cubicBezTo>
                    <a:pt x="2" y="7"/>
                    <a:pt x="2" y="4"/>
                    <a:pt x="1" y="1"/>
                  </a:cubicBezTo>
                  <a:cubicBezTo>
                    <a:pt x="1" y="1"/>
                    <a:pt x="1" y="1"/>
                    <a:pt x="1" y="1"/>
                  </a:cubicBezTo>
                  <a:cubicBezTo>
                    <a:pt x="2" y="0"/>
                    <a:pt x="2" y="1"/>
                    <a:pt x="2" y="1"/>
                  </a:cubicBezTo>
                  <a:cubicBezTo>
                    <a:pt x="2" y="4"/>
                    <a:pt x="3" y="7"/>
                    <a:pt x="3" y="10"/>
                  </a:cubicBezTo>
                  <a:cubicBezTo>
                    <a:pt x="3" y="13"/>
                    <a:pt x="2" y="16"/>
                    <a:pt x="1" y="18"/>
                  </a:cubicBezTo>
                  <a:cubicBezTo>
                    <a:pt x="1" y="18"/>
                    <a:pt x="1" y="19"/>
                    <a:pt x="1"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81" name="Freeform 530"/>
            <p:cNvSpPr>
              <a:spLocks/>
            </p:cNvSpPr>
            <p:nvPr/>
          </p:nvSpPr>
          <p:spPr bwMode="auto">
            <a:xfrm>
              <a:off x="3840" y="2150"/>
              <a:ext cx="2" cy="10"/>
            </a:xfrm>
            <a:custGeom>
              <a:avLst/>
              <a:gdLst>
                <a:gd name="T0" fmla="*/ 1 w 1"/>
                <a:gd name="T1" fmla="*/ 4 h 4"/>
                <a:gd name="T2" fmla="*/ 1 w 1"/>
                <a:gd name="T3" fmla="*/ 4 h 4"/>
                <a:gd name="T4" fmla="*/ 0 w 1"/>
                <a:gd name="T5" fmla="*/ 4 h 4"/>
                <a:gd name="T6" fmla="*/ 0 w 1"/>
                <a:gd name="T7" fmla="*/ 2 h 4"/>
                <a:gd name="T8" fmla="*/ 0 w 1"/>
                <a:gd name="T9" fmla="*/ 1 h 4"/>
                <a:gd name="T10" fmla="*/ 1 w 1"/>
                <a:gd name="T11" fmla="*/ 0 h 4"/>
                <a:gd name="T12" fmla="*/ 1 w 1"/>
                <a:gd name="T13" fmla="*/ 1 h 4"/>
                <a:gd name="T14" fmla="*/ 1 w 1"/>
                <a:gd name="T15" fmla="*/ 2 h 4"/>
                <a:gd name="T16" fmla="*/ 1 w 1"/>
                <a:gd name="T17" fmla="*/ 4 h 4"/>
                <a:gd name="T18" fmla="*/ 1 w 1"/>
                <a:gd name="T19"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 h="4">
                  <a:moveTo>
                    <a:pt x="1" y="4"/>
                  </a:moveTo>
                  <a:cubicBezTo>
                    <a:pt x="1" y="4"/>
                    <a:pt x="1" y="4"/>
                    <a:pt x="1" y="4"/>
                  </a:cubicBezTo>
                  <a:cubicBezTo>
                    <a:pt x="0" y="4"/>
                    <a:pt x="0" y="4"/>
                    <a:pt x="0" y="4"/>
                  </a:cubicBezTo>
                  <a:cubicBezTo>
                    <a:pt x="0" y="3"/>
                    <a:pt x="0" y="3"/>
                    <a:pt x="0" y="2"/>
                  </a:cubicBezTo>
                  <a:cubicBezTo>
                    <a:pt x="0" y="2"/>
                    <a:pt x="0" y="1"/>
                    <a:pt x="0" y="1"/>
                  </a:cubicBezTo>
                  <a:cubicBezTo>
                    <a:pt x="0" y="0"/>
                    <a:pt x="1" y="0"/>
                    <a:pt x="1" y="0"/>
                  </a:cubicBezTo>
                  <a:cubicBezTo>
                    <a:pt x="1" y="0"/>
                    <a:pt x="1" y="1"/>
                    <a:pt x="1" y="1"/>
                  </a:cubicBezTo>
                  <a:cubicBezTo>
                    <a:pt x="1" y="1"/>
                    <a:pt x="1" y="2"/>
                    <a:pt x="1" y="2"/>
                  </a:cubicBezTo>
                  <a:cubicBezTo>
                    <a:pt x="1" y="3"/>
                    <a:pt x="1" y="3"/>
                    <a:pt x="1" y="4"/>
                  </a:cubicBezTo>
                  <a:cubicBezTo>
                    <a:pt x="1" y="4"/>
                    <a:pt x="1" y="4"/>
                    <a:pt x="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82" name="Freeform 531"/>
            <p:cNvSpPr>
              <a:spLocks/>
            </p:cNvSpPr>
            <p:nvPr/>
          </p:nvSpPr>
          <p:spPr bwMode="auto">
            <a:xfrm>
              <a:off x="3790" y="2170"/>
              <a:ext cx="5" cy="8"/>
            </a:xfrm>
            <a:custGeom>
              <a:avLst/>
              <a:gdLst>
                <a:gd name="T0" fmla="*/ 0 w 2"/>
                <a:gd name="T1" fmla="*/ 3 h 3"/>
                <a:gd name="T2" fmla="*/ 0 w 2"/>
                <a:gd name="T3" fmla="*/ 3 h 3"/>
                <a:gd name="T4" fmla="*/ 0 w 2"/>
                <a:gd name="T5" fmla="*/ 2 h 3"/>
                <a:gd name="T6" fmla="*/ 1 w 2"/>
                <a:gd name="T7" fmla="*/ 0 h 3"/>
                <a:gd name="T8" fmla="*/ 1 w 2"/>
                <a:gd name="T9" fmla="*/ 0 h 3"/>
                <a:gd name="T10" fmla="*/ 2 w 2"/>
                <a:gd name="T11" fmla="*/ 1 h 3"/>
                <a:gd name="T12" fmla="*/ 1 w 2"/>
                <a:gd name="T13" fmla="*/ 3 h 3"/>
                <a:gd name="T14" fmla="*/ 0 w 2"/>
                <a:gd name="T15" fmla="*/ 3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3">
                  <a:moveTo>
                    <a:pt x="0" y="3"/>
                  </a:moveTo>
                  <a:cubicBezTo>
                    <a:pt x="0" y="3"/>
                    <a:pt x="0" y="3"/>
                    <a:pt x="0" y="3"/>
                  </a:cubicBezTo>
                  <a:cubicBezTo>
                    <a:pt x="0" y="3"/>
                    <a:pt x="0" y="3"/>
                    <a:pt x="0" y="2"/>
                  </a:cubicBezTo>
                  <a:cubicBezTo>
                    <a:pt x="1" y="0"/>
                    <a:pt x="1" y="0"/>
                    <a:pt x="1" y="0"/>
                  </a:cubicBezTo>
                  <a:cubicBezTo>
                    <a:pt x="1" y="0"/>
                    <a:pt x="1" y="0"/>
                    <a:pt x="1" y="0"/>
                  </a:cubicBezTo>
                  <a:cubicBezTo>
                    <a:pt x="2" y="0"/>
                    <a:pt x="2" y="1"/>
                    <a:pt x="2" y="1"/>
                  </a:cubicBezTo>
                  <a:cubicBezTo>
                    <a:pt x="1" y="3"/>
                    <a:pt x="1" y="3"/>
                    <a:pt x="1" y="3"/>
                  </a:cubicBezTo>
                  <a:cubicBezTo>
                    <a:pt x="1" y="3"/>
                    <a:pt x="0" y="3"/>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83" name="Freeform 532"/>
            <p:cNvSpPr>
              <a:spLocks/>
            </p:cNvSpPr>
            <p:nvPr/>
          </p:nvSpPr>
          <p:spPr bwMode="auto">
            <a:xfrm>
              <a:off x="3792" y="2175"/>
              <a:ext cx="5" cy="8"/>
            </a:xfrm>
            <a:custGeom>
              <a:avLst/>
              <a:gdLst>
                <a:gd name="T0" fmla="*/ 0 w 2"/>
                <a:gd name="T1" fmla="*/ 3 h 3"/>
                <a:gd name="T2" fmla="*/ 0 w 2"/>
                <a:gd name="T3" fmla="*/ 3 h 3"/>
                <a:gd name="T4" fmla="*/ 0 w 2"/>
                <a:gd name="T5" fmla="*/ 2 h 3"/>
                <a:gd name="T6" fmla="*/ 1 w 2"/>
                <a:gd name="T7" fmla="*/ 1 h 3"/>
                <a:gd name="T8" fmla="*/ 1 w 2"/>
                <a:gd name="T9" fmla="*/ 1 h 3"/>
                <a:gd name="T10" fmla="*/ 1 w 2"/>
                <a:gd name="T11" fmla="*/ 1 h 3"/>
                <a:gd name="T12" fmla="*/ 0 w 2"/>
                <a:gd name="T13" fmla="*/ 3 h 3"/>
                <a:gd name="T14" fmla="*/ 0 w 2"/>
                <a:gd name="T15" fmla="*/ 3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3">
                  <a:moveTo>
                    <a:pt x="0" y="3"/>
                  </a:moveTo>
                  <a:cubicBezTo>
                    <a:pt x="0" y="3"/>
                    <a:pt x="0" y="3"/>
                    <a:pt x="0" y="3"/>
                  </a:cubicBezTo>
                  <a:cubicBezTo>
                    <a:pt x="0" y="3"/>
                    <a:pt x="0" y="3"/>
                    <a:pt x="0" y="2"/>
                  </a:cubicBezTo>
                  <a:cubicBezTo>
                    <a:pt x="0" y="2"/>
                    <a:pt x="0" y="1"/>
                    <a:pt x="1" y="1"/>
                  </a:cubicBezTo>
                  <a:cubicBezTo>
                    <a:pt x="1" y="1"/>
                    <a:pt x="1" y="0"/>
                    <a:pt x="1" y="1"/>
                  </a:cubicBezTo>
                  <a:cubicBezTo>
                    <a:pt x="1" y="1"/>
                    <a:pt x="2" y="1"/>
                    <a:pt x="1" y="1"/>
                  </a:cubicBezTo>
                  <a:cubicBezTo>
                    <a:pt x="1" y="2"/>
                    <a:pt x="1" y="2"/>
                    <a:pt x="0" y="3"/>
                  </a:cubicBezTo>
                  <a:cubicBezTo>
                    <a:pt x="0" y="3"/>
                    <a:pt x="0" y="3"/>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84" name="Freeform 533"/>
            <p:cNvSpPr>
              <a:spLocks/>
            </p:cNvSpPr>
            <p:nvPr/>
          </p:nvSpPr>
          <p:spPr bwMode="auto">
            <a:xfrm>
              <a:off x="3792" y="2180"/>
              <a:ext cx="8" cy="8"/>
            </a:xfrm>
            <a:custGeom>
              <a:avLst/>
              <a:gdLst>
                <a:gd name="T0" fmla="*/ 1 w 3"/>
                <a:gd name="T1" fmla="*/ 3 h 3"/>
                <a:gd name="T2" fmla="*/ 1 w 3"/>
                <a:gd name="T3" fmla="*/ 3 h 3"/>
                <a:gd name="T4" fmla="*/ 1 w 3"/>
                <a:gd name="T5" fmla="*/ 3 h 3"/>
                <a:gd name="T6" fmla="*/ 2 w 3"/>
                <a:gd name="T7" fmla="*/ 0 h 3"/>
                <a:gd name="T8" fmla="*/ 2 w 3"/>
                <a:gd name="T9" fmla="*/ 0 h 3"/>
                <a:gd name="T10" fmla="*/ 2 w 3"/>
                <a:gd name="T11" fmla="*/ 1 h 3"/>
                <a:gd name="T12" fmla="*/ 1 w 3"/>
                <a:gd name="T13" fmla="*/ 3 h 3"/>
                <a:gd name="T14" fmla="*/ 1 w 3"/>
                <a:gd name="T15" fmla="*/ 3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3">
                  <a:moveTo>
                    <a:pt x="1" y="3"/>
                  </a:moveTo>
                  <a:cubicBezTo>
                    <a:pt x="1" y="3"/>
                    <a:pt x="1" y="3"/>
                    <a:pt x="1" y="3"/>
                  </a:cubicBezTo>
                  <a:cubicBezTo>
                    <a:pt x="0" y="3"/>
                    <a:pt x="0" y="3"/>
                    <a:pt x="1" y="3"/>
                  </a:cubicBezTo>
                  <a:cubicBezTo>
                    <a:pt x="2" y="0"/>
                    <a:pt x="2" y="0"/>
                    <a:pt x="2" y="0"/>
                  </a:cubicBezTo>
                  <a:cubicBezTo>
                    <a:pt x="2" y="0"/>
                    <a:pt x="2" y="0"/>
                    <a:pt x="2" y="0"/>
                  </a:cubicBezTo>
                  <a:cubicBezTo>
                    <a:pt x="3" y="0"/>
                    <a:pt x="3" y="1"/>
                    <a:pt x="2" y="1"/>
                  </a:cubicBezTo>
                  <a:cubicBezTo>
                    <a:pt x="1" y="3"/>
                    <a:pt x="1" y="3"/>
                    <a:pt x="1" y="3"/>
                  </a:cubicBezTo>
                  <a:cubicBezTo>
                    <a:pt x="1" y="3"/>
                    <a:pt x="1" y="3"/>
                    <a:pt x="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85" name="Freeform 534"/>
            <p:cNvSpPr>
              <a:spLocks/>
            </p:cNvSpPr>
            <p:nvPr/>
          </p:nvSpPr>
          <p:spPr bwMode="auto">
            <a:xfrm>
              <a:off x="3795" y="2183"/>
              <a:ext cx="7" cy="10"/>
            </a:xfrm>
            <a:custGeom>
              <a:avLst/>
              <a:gdLst>
                <a:gd name="T0" fmla="*/ 1 w 3"/>
                <a:gd name="T1" fmla="*/ 4 h 4"/>
                <a:gd name="T2" fmla="*/ 1 w 3"/>
                <a:gd name="T3" fmla="*/ 4 h 4"/>
                <a:gd name="T4" fmla="*/ 0 w 3"/>
                <a:gd name="T5" fmla="*/ 3 h 4"/>
                <a:gd name="T6" fmla="*/ 2 w 3"/>
                <a:gd name="T7" fmla="*/ 1 h 4"/>
                <a:gd name="T8" fmla="*/ 2 w 3"/>
                <a:gd name="T9" fmla="*/ 0 h 4"/>
                <a:gd name="T10" fmla="*/ 3 w 3"/>
                <a:gd name="T11" fmla="*/ 1 h 4"/>
                <a:gd name="T12" fmla="*/ 1 w 3"/>
                <a:gd name="T13" fmla="*/ 3 h 4"/>
                <a:gd name="T14" fmla="*/ 1 w 3"/>
                <a:gd name="T15" fmla="*/ 4 h 4"/>
                <a:gd name="T16" fmla="*/ 1 w 3"/>
                <a:gd name="T1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4">
                  <a:moveTo>
                    <a:pt x="1" y="4"/>
                  </a:moveTo>
                  <a:cubicBezTo>
                    <a:pt x="1" y="4"/>
                    <a:pt x="1" y="4"/>
                    <a:pt x="1" y="4"/>
                  </a:cubicBezTo>
                  <a:cubicBezTo>
                    <a:pt x="0" y="4"/>
                    <a:pt x="0" y="3"/>
                    <a:pt x="0" y="3"/>
                  </a:cubicBezTo>
                  <a:cubicBezTo>
                    <a:pt x="1" y="2"/>
                    <a:pt x="1" y="1"/>
                    <a:pt x="2" y="1"/>
                  </a:cubicBezTo>
                  <a:cubicBezTo>
                    <a:pt x="2" y="0"/>
                    <a:pt x="2" y="0"/>
                    <a:pt x="2" y="0"/>
                  </a:cubicBezTo>
                  <a:cubicBezTo>
                    <a:pt x="3" y="1"/>
                    <a:pt x="3" y="1"/>
                    <a:pt x="3" y="1"/>
                  </a:cubicBezTo>
                  <a:cubicBezTo>
                    <a:pt x="2" y="2"/>
                    <a:pt x="2" y="2"/>
                    <a:pt x="1" y="3"/>
                  </a:cubicBezTo>
                  <a:cubicBezTo>
                    <a:pt x="1" y="3"/>
                    <a:pt x="1" y="4"/>
                    <a:pt x="1" y="4"/>
                  </a:cubicBezTo>
                  <a:cubicBezTo>
                    <a:pt x="1" y="4"/>
                    <a:pt x="1" y="4"/>
                    <a:pt x="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86" name="Freeform 535"/>
            <p:cNvSpPr>
              <a:spLocks/>
            </p:cNvSpPr>
            <p:nvPr/>
          </p:nvSpPr>
          <p:spPr bwMode="auto">
            <a:xfrm>
              <a:off x="3800" y="2188"/>
              <a:ext cx="5" cy="10"/>
            </a:xfrm>
            <a:custGeom>
              <a:avLst/>
              <a:gdLst>
                <a:gd name="T0" fmla="*/ 0 w 2"/>
                <a:gd name="T1" fmla="*/ 4 h 4"/>
                <a:gd name="T2" fmla="*/ 0 w 2"/>
                <a:gd name="T3" fmla="*/ 4 h 4"/>
                <a:gd name="T4" fmla="*/ 0 w 2"/>
                <a:gd name="T5" fmla="*/ 3 h 4"/>
                <a:gd name="T6" fmla="*/ 1 w 2"/>
                <a:gd name="T7" fmla="*/ 0 h 4"/>
                <a:gd name="T8" fmla="*/ 2 w 2"/>
                <a:gd name="T9" fmla="*/ 0 h 4"/>
                <a:gd name="T10" fmla="*/ 2 w 2"/>
                <a:gd name="T11" fmla="*/ 0 h 4"/>
                <a:gd name="T12" fmla="*/ 1 w 2"/>
                <a:gd name="T13" fmla="*/ 3 h 4"/>
                <a:gd name="T14" fmla="*/ 0 w 2"/>
                <a:gd name="T15" fmla="*/ 4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4">
                  <a:moveTo>
                    <a:pt x="0" y="4"/>
                  </a:moveTo>
                  <a:cubicBezTo>
                    <a:pt x="0" y="4"/>
                    <a:pt x="0" y="4"/>
                    <a:pt x="0" y="4"/>
                  </a:cubicBezTo>
                  <a:cubicBezTo>
                    <a:pt x="0" y="4"/>
                    <a:pt x="0" y="3"/>
                    <a:pt x="0" y="3"/>
                  </a:cubicBezTo>
                  <a:cubicBezTo>
                    <a:pt x="1" y="0"/>
                    <a:pt x="1" y="0"/>
                    <a:pt x="1" y="0"/>
                  </a:cubicBezTo>
                  <a:cubicBezTo>
                    <a:pt x="1" y="0"/>
                    <a:pt x="2" y="0"/>
                    <a:pt x="2" y="0"/>
                  </a:cubicBezTo>
                  <a:cubicBezTo>
                    <a:pt x="2" y="0"/>
                    <a:pt x="2" y="0"/>
                    <a:pt x="2" y="0"/>
                  </a:cubicBezTo>
                  <a:cubicBezTo>
                    <a:pt x="1" y="3"/>
                    <a:pt x="1" y="3"/>
                    <a:pt x="1" y="3"/>
                  </a:cubicBezTo>
                  <a:cubicBezTo>
                    <a:pt x="1" y="4"/>
                    <a:pt x="0" y="4"/>
                    <a:pt x="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87" name="Freeform 536"/>
            <p:cNvSpPr>
              <a:spLocks/>
            </p:cNvSpPr>
            <p:nvPr/>
          </p:nvSpPr>
          <p:spPr bwMode="auto">
            <a:xfrm>
              <a:off x="3802" y="2190"/>
              <a:ext cx="8" cy="10"/>
            </a:xfrm>
            <a:custGeom>
              <a:avLst/>
              <a:gdLst>
                <a:gd name="T0" fmla="*/ 1 w 3"/>
                <a:gd name="T1" fmla="*/ 4 h 4"/>
                <a:gd name="T2" fmla="*/ 1 w 3"/>
                <a:gd name="T3" fmla="*/ 4 h 4"/>
                <a:gd name="T4" fmla="*/ 0 w 3"/>
                <a:gd name="T5" fmla="*/ 3 h 4"/>
                <a:gd name="T6" fmla="*/ 2 w 3"/>
                <a:gd name="T7" fmla="*/ 0 h 4"/>
                <a:gd name="T8" fmla="*/ 3 w 3"/>
                <a:gd name="T9" fmla="*/ 0 h 4"/>
                <a:gd name="T10" fmla="*/ 3 w 3"/>
                <a:gd name="T11" fmla="*/ 0 h 4"/>
                <a:gd name="T12" fmla="*/ 1 w 3"/>
                <a:gd name="T13" fmla="*/ 4 h 4"/>
                <a:gd name="T14" fmla="*/ 1 w 3"/>
                <a:gd name="T15" fmla="*/ 4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4">
                  <a:moveTo>
                    <a:pt x="1" y="4"/>
                  </a:moveTo>
                  <a:cubicBezTo>
                    <a:pt x="1" y="4"/>
                    <a:pt x="1" y="4"/>
                    <a:pt x="1" y="4"/>
                  </a:cubicBezTo>
                  <a:cubicBezTo>
                    <a:pt x="0" y="4"/>
                    <a:pt x="0" y="4"/>
                    <a:pt x="0" y="3"/>
                  </a:cubicBezTo>
                  <a:cubicBezTo>
                    <a:pt x="1" y="2"/>
                    <a:pt x="1" y="1"/>
                    <a:pt x="2" y="0"/>
                  </a:cubicBezTo>
                  <a:cubicBezTo>
                    <a:pt x="2" y="0"/>
                    <a:pt x="2" y="0"/>
                    <a:pt x="3" y="0"/>
                  </a:cubicBezTo>
                  <a:cubicBezTo>
                    <a:pt x="3" y="0"/>
                    <a:pt x="3" y="0"/>
                    <a:pt x="3" y="0"/>
                  </a:cubicBezTo>
                  <a:cubicBezTo>
                    <a:pt x="2" y="1"/>
                    <a:pt x="2" y="3"/>
                    <a:pt x="1" y="4"/>
                  </a:cubicBezTo>
                  <a:cubicBezTo>
                    <a:pt x="1" y="4"/>
                    <a:pt x="1" y="4"/>
                    <a:pt x="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88" name="Freeform 537"/>
            <p:cNvSpPr>
              <a:spLocks/>
            </p:cNvSpPr>
            <p:nvPr/>
          </p:nvSpPr>
          <p:spPr bwMode="auto">
            <a:xfrm>
              <a:off x="3807" y="2193"/>
              <a:ext cx="8" cy="12"/>
            </a:xfrm>
            <a:custGeom>
              <a:avLst/>
              <a:gdLst>
                <a:gd name="T0" fmla="*/ 1 w 3"/>
                <a:gd name="T1" fmla="*/ 5 h 5"/>
                <a:gd name="T2" fmla="*/ 0 w 3"/>
                <a:gd name="T3" fmla="*/ 5 h 5"/>
                <a:gd name="T4" fmla="*/ 0 w 3"/>
                <a:gd name="T5" fmla="*/ 4 h 5"/>
                <a:gd name="T6" fmla="*/ 2 w 3"/>
                <a:gd name="T7" fmla="*/ 0 h 5"/>
                <a:gd name="T8" fmla="*/ 2 w 3"/>
                <a:gd name="T9" fmla="*/ 0 h 5"/>
                <a:gd name="T10" fmla="*/ 3 w 3"/>
                <a:gd name="T11" fmla="*/ 0 h 5"/>
                <a:gd name="T12" fmla="*/ 3 w 3"/>
                <a:gd name="T13" fmla="*/ 0 h 5"/>
                <a:gd name="T14" fmla="*/ 3 w 3"/>
                <a:gd name="T15" fmla="*/ 1 h 5"/>
                <a:gd name="T16" fmla="*/ 1 w 3"/>
                <a:gd name="T17" fmla="*/ 4 h 5"/>
                <a:gd name="T18" fmla="*/ 1 w 3"/>
                <a:gd name="T19"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5">
                  <a:moveTo>
                    <a:pt x="1" y="5"/>
                  </a:moveTo>
                  <a:cubicBezTo>
                    <a:pt x="1" y="5"/>
                    <a:pt x="1" y="5"/>
                    <a:pt x="0" y="5"/>
                  </a:cubicBezTo>
                  <a:cubicBezTo>
                    <a:pt x="0" y="5"/>
                    <a:pt x="0" y="4"/>
                    <a:pt x="0" y="4"/>
                  </a:cubicBezTo>
                  <a:cubicBezTo>
                    <a:pt x="1" y="3"/>
                    <a:pt x="1" y="1"/>
                    <a:pt x="2" y="0"/>
                  </a:cubicBezTo>
                  <a:cubicBezTo>
                    <a:pt x="2" y="0"/>
                    <a:pt x="2" y="0"/>
                    <a:pt x="2" y="0"/>
                  </a:cubicBezTo>
                  <a:cubicBezTo>
                    <a:pt x="3" y="0"/>
                    <a:pt x="3" y="0"/>
                    <a:pt x="3" y="0"/>
                  </a:cubicBezTo>
                  <a:cubicBezTo>
                    <a:pt x="3" y="0"/>
                    <a:pt x="3" y="0"/>
                    <a:pt x="3" y="0"/>
                  </a:cubicBezTo>
                  <a:cubicBezTo>
                    <a:pt x="3" y="1"/>
                    <a:pt x="3" y="1"/>
                    <a:pt x="3" y="1"/>
                  </a:cubicBezTo>
                  <a:cubicBezTo>
                    <a:pt x="2" y="2"/>
                    <a:pt x="2" y="3"/>
                    <a:pt x="1" y="4"/>
                  </a:cubicBezTo>
                  <a:cubicBezTo>
                    <a:pt x="1" y="5"/>
                    <a:pt x="1" y="5"/>
                    <a:pt x="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89" name="Freeform 538"/>
            <p:cNvSpPr>
              <a:spLocks/>
            </p:cNvSpPr>
            <p:nvPr/>
          </p:nvSpPr>
          <p:spPr bwMode="auto">
            <a:xfrm>
              <a:off x="3812" y="2195"/>
              <a:ext cx="10" cy="13"/>
            </a:xfrm>
            <a:custGeom>
              <a:avLst/>
              <a:gdLst>
                <a:gd name="T0" fmla="*/ 1 w 4"/>
                <a:gd name="T1" fmla="*/ 5 h 5"/>
                <a:gd name="T2" fmla="*/ 1 w 4"/>
                <a:gd name="T3" fmla="*/ 5 h 5"/>
                <a:gd name="T4" fmla="*/ 1 w 4"/>
                <a:gd name="T5" fmla="*/ 4 h 5"/>
                <a:gd name="T6" fmla="*/ 3 w 4"/>
                <a:gd name="T7" fmla="*/ 0 h 5"/>
                <a:gd name="T8" fmla="*/ 3 w 4"/>
                <a:gd name="T9" fmla="*/ 0 h 5"/>
                <a:gd name="T10" fmla="*/ 3 w 4"/>
                <a:gd name="T11" fmla="*/ 1 h 5"/>
                <a:gd name="T12" fmla="*/ 1 w 4"/>
                <a:gd name="T13" fmla="*/ 4 h 5"/>
                <a:gd name="T14" fmla="*/ 1 w 4"/>
                <a:gd name="T15" fmla="*/ 5 h 5"/>
                <a:gd name="T16" fmla="*/ 1 w 4"/>
                <a:gd name="T17" fmla="*/ 5 h 5"/>
                <a:gd name="T18" fmla="*/ 1 w 4"/>
                <a:gd name="T19"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 h="5">
                  <a:moveTo>
                    <a:pt x="1" y="5"/>
                  </a:moveTo>
                  <a:cubicBezTo>
                    <a:pt x="1" y="5"/>
                    <a:pt x="1" y="5"/>
                    <a:pt x="1" y="5"/>
                  </a:cubicBezTo>
                  <a:cubicBezTo>
                    <a:pt x="0" y="5"/>
                    <a:pt x="1" y="4"/>
                    <a:pt x="1" y="4"/>
                  </a:cubicBezTo>
                  <a:cubicBezTo>
                    <a:pt x="3" y="0"/>
                    <a:pt x="3" y="0"/>
                    <a:pt x="3" y="0"/>
                  </a:cubicBezTo>
                  <a:cubicBezTo>
                    <a:pt x="3" y="0"/>
                    <a:pt x="3" y="0"/>
                    <a:pt x="3" y="0"/>
                  </a:cubicBezTo>
                  <a:cubicBezTo>
                    <a:pt x="3" y="0"/>
                    <a:pt x="4" y="0"/>
                    <a:pt x="3" y="1"/>
                  </a:cubicBezTo>
                  <a:cubicBezTo>
                    <a:pt x="1" y="4"/>
                    <a:pt x="1" y="4"/>
                    <a:pt x="1" y="4"/>
                  </a:cubicBezTo>
                  <a:cubicBezTo>
                    <a:pt x="1" y="4"/>
                    <a:pt x="1" y="5"/>
                    <a:pt x="1" y="5"/>
                  </a:cubicBezTo>
                  <a:cubicBezTo>
                    <a:pt x="1" y="5"/>
                    <a:pt x="1" y="5"/>
                    <a:pt x="1" y="5"/>
                  </a:cubicBezTo>
                  <a:cubicBezTo>
                    <a:pt x="1" y="5"/>
                    <a:pt x="1" y="5"/>
                    <a:pt x="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90" name="Freeform 539"/>
            <p:cNvSpPr>
              <a:spLocks/>
            </p:cNvSpPr>
            <p:nvPr/>
          </p:nvSpPr>
          <p:spPr bwMode="auto">
            <a:xfrm>
              <a:off x="3820" y="2198"/>
              <a:ext cx="7" cy="15"/>
            </a:xfrm>
            <a:custGeom>
              <a:avLst/>
              <a:gdLst>
                <a:gd name="T0" fmla="*/ 1 w 3"/>
                <a:gd name="T1" fmla="*/ 6 h 6"/>
                <a:gd name="T2" fmla="*/ 0 w 3"/>
                <a:gd name="T3" fmla="*/ 5 h 6"/>
                <a:gd name="T4" fmla="*/ 0 w 3"/>
                <a:gd name="T5" fmla="*/ 5 h 6"/>
                <a:gd name="T6" fmla="*/ 2 w 3"/>
                <a:gd name="T7" fmla="*/ 0 h 6"/>
                <a:gd name="T8" fmla="*/ 3 w 3"/>
                <a:gd name="T9" fmla="*/ 0 h 6"/>
                <a:gd name="T10" fmla="*/ 3 w 3"/>
                <a:gd name="T11" fmla="*/ 0 h 6"/>
                <a:gd name="T12" fmla="*/ 1 w 3"/>
                <a:gd name="T13" fmla="*/ 5 h 6"/>
                <a:gd name="T14" fmla="*/ 1 w 3"/>
                <a:gd name="T15" fmla="*/ 6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6">
                  <a:moveTo>
                    <a:pt x="1" y="6"/>
                  </a:moveTo>
                  <a:cubicBezTo>
                    <a:pt x="1" y="6"/>
                    <a:pt x="0" y="6"/>
                    <a:pt x="0" y="5"/>
                  </a:cubicBezTo>
                  <a:cubicBezTo>
                    <a:pt x="0" y="5"/>
                    <a:pt x="0" y="5"/>
                    <a:pt x="0" y="5"/>
                  </a:cubicBezTo>
                  <a:cubicBezTo>
                    <a:pt x="1" y="3"/>
                    <a:pt x="2" y="1"/>
                    <a:pt x="2" y="0"/>
                  </a:cubicBezTo>
                  <a:cubicBezTo>
                    <a:pt x="3" y="0"/>
                    <a:pt x="3" y="0"/>
                    <a:pt x="3" y="0"/>
                  </a:cubicBezTo>
                  <a:cubicBezTo>
                    <a:pt x="3" y="0"/>
                    <a:pt x="3" y="0"/>
                    <a:pt x="3" y="0"/>
                  </a:cubicBezTo>
                  <a:cubicBezTo>
                    <a:pt x="2" y="2"/>
                    <a:pt x="2" y="4"/>
                    <a:pt x="1" y="5"/>
                  </a:cubicBezTo>
                  <a:cubicBezTo>
                    <a:pt x="1" y="5"/>
                    <a:pt x="1" y="6"/>
                    <a:pt x="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91" name="Freeform 540"/>
            <p:cNvSpPr>
              <a:spLocks/>
            </p:cNvSpPr>
            <p:nvPr/>
          </p:nvSpPr>
          <p:spPr bwMode="auto">
            <a:xfrm>
              <a:off x="3825" y="2198"/>
              <a:ext cx="7" cy="15"/>
            </a:xfrm>
            <a:custGeom>
              <a:avLst/>
              <a:gdLst>
                <a:gd name="T0" fmla="*/ 1 w 3"/>
                <a:gd name="T1" fmla="*/ 6 h 6"/>
                <a:gd name="T2" fmla="*/ 1 w 3"/>
                <a:gd name="T3" fmla="*/ 6 h 6"/>
                <a:gd name="T4" fmla="*/ 0 w 3"/>
                <a:gd name="T5" fmla="*/ 6 h 6"/>
                <a:gd name="T6" fmla="*/ 2 w 3"/>
                <a:gd name="T7" fmla="*/ 1 h 6"/>
                <a:gd name="T8" fmla="*/ 3 w 3"/>
                <a:gd name="T9" fmla="*/ 0 h 6"/>
                <a:gd name="T10" fmla="*/ 3 w 3"/>
                <a:gd name="T11" fmla="*/ 1 h 6"/>
                <a:gd name="T12" fmla="*/ 1 w 3"/>
                <a:gd name="T13" fmla="*/ 6 h 6"/>
                <a:gd name="T14" fmla="*/ 1 w 3"/>
                <a:gd name="T15" fmla="*/ 6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6">
                  <a:moveTo>
                    <a:pt x="1" y="6"/>
                  </a:moveTo>
                  <a:cubicBezTo>
                    <a:pt x="1" y="6"/>
                    <a:pt x="1" y="6"/>
                    <a:pt x="1" y="6"/>
                  </a:cubicBezTo>
                  <a:cubicBezTo>
                    <a:pt x="1" y="6"/>
                    <a:pt x="0" y="6"/>
                    <a:pt x="0" y="6"/>
                  </a:cubicBezTo>
                  <a:cubicBezTo>
                    <a:pt x="1" y="4"/>
                    <a:pt x="2" y="2"/>
                    <a:pt x="2" y="1"/>
                  </a:cubicBezTo>
                  <a:cubicBezTo>
                    <a:pt x="2" y="0"/>
                    <a:pt x="3" y="0"/>
                    <a:pt x="3" y="0"/>
                  </a:cubicBezTo>
                  <a:cubicBezTo>
                    <a:pt x="3" y="0"/>
                    <a:pt x="3" y="1"/>
                    <a:pt x="3" y="1"/>
                  </a:cubicBezTo>
                  <a:cubicBezTo>
                    <a:pt x="2" y="3"/>
                    <a:pt x="2" y="4"/>
                    <a:pt x="1" y="6"/>
                  </a:cubicBezTo>
                  <a:cubicBezTo>
                    <a:pt x="1" y="6"/>
                    <a:pt x="1" y="6"/>
                    <a:pt x="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92" name="Freeform 541"/>
            <p:cNvSpPr>
              <a:spLocks/>
            </p:cNvSpPr>
            <p:nvPr/>
          </p:nvSpPr>
          <p:spPr bwMode="auto">
            <a:xfrm>
              <a:off x="3832" y="2198"/>
              <a:ext cx="8" cy="15"/>
            </a:xfrm>
            <a:custGeom>
              <a:avLst/>
              <a:gdLst>
                <a:gd name="T0" fmla="*/ 0 w 3"/>
                <a:gd name="T1" fmla="*/ 6 h 6"/>
                <a:gd name="T2" fmla="*/ 0 w 3"/>
                <a:gd name="T3" fmla="*/ 6 h 6"/>
                <a:gd name="T4" fmla="*/ 0 w 3"/>
                <a:gd name="T5" fmla="*/ 6 h 6"/>
                <a:gd name="T6" fmla="*/ 2 w 3"/>
                <a:gd name="T7" fmla="*/ 0 h 6"/>
                <a:gd name="T8" fmla="*/ 2 w 3"/>
                <a:gd name="T9" fmla="*/ 0 h 6"/>
                <a:gd name="T10" fmla="*/ 3 w 3"/>
                <a:gd name="T11" fmla="*/ 1 h 6"/>
                <a:gd name="T12" fmla="*/ 1 w 3"/>
                <a:gd name="T13" fmla="*/ 6 h 6"/>
                <a:gd name="T14" fmla="*/ 0 w 3"/>
                <a:gd name="T15" fmla="*/ 6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6">
                  <a:moveTo>
                    <a:pt x="0" y="6"/>
                  </a:moveTo>
                  <a:cubicBezTo>
                    <a:pt x="0" y="6"/>
                    <a:pt x="0" y="6"/>
                    <a:pt x="0" y="6"/>
                  </a:cubicBezTo>
                  <a:cubicBezTo>
                    <a:pt x="0" y="6"/>
                    <a:pt x="0" y="6"/>
                    <a:pt x="0" y="6"/>
                  </a:cubicBezTo>
                  <a:cubicBezTo>
                    <a:pt x="2" y="0"/>
                    <a:pt x="2" y="0"/>
                    <a:pt x="2" y="0"/>
                  </a:cubicBezTo>
                  <a:cubicBezTo>
                    <a:pt x="2" y="0"/>
                    <a:pt x="2" y="0"/>
                    <a:pt x="2" y="0"/>
                  </a:cubicBezTo>
                  <a:cubicBezTo>
                    <a:pt x="3" y="0"/>
                    <a:pt x="3" y="0"/>
                    <a:pt x="3" y="1"/>
                  </a:cubicBezTo>
                  <a:cubicBezTo>
                    <a:pt x="1" y="6"/>
                    <a:pt x="1" y="6"/>
                    <a:pt x="1" y="6"/>
                  </a:cubicBezTo>
                  <a:cubicBezTo>
                    <a:pt x="1" y="6"/>
                    <a:pt x="0" y="6"/>
                    <a:pt x="0"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93" name="Freeform 542"/>
            <p:cNvSpPr>
              <a:spLocks/>
            </p:cNvSpPr>
            <p:nvPr/>
          </p:nvSpPr>
          <p:spPr bwMode="auto">
            <a:xfrm>
              <a:off x="3837" y="2198"/>
              <a:ext cx="8" cy="15"/>
            </a:xfrm>
            <a:custGeom>
              <a:avLst/>
              <a:gdLst>
                <a:gd name="T0" fmla="*/ 1 w 3"/>
                <a:gd name="T1" fmla="*/ 6 h 6"/>
                <a:gd name="T2" fmla="*/ 0 w 3"/>
                <a:gd name="T3" fmla="*/ 6 h 6"/>
                <a:gd name="T4" fmla="*/ 0 w 3"/>
                <a:gd name="T5" fmla="*/ 6 h 6"/>
                <a:gd name="T6" fmla="*/ 2 w 3"/>
                <a:gd name="T7" fmla="*/ 1 h 6"/>
                <a:gd name="T8" fmla="*/ 3 w 3"/>
                <a:gd name="T9" fmla="*/ 0 h 6"/>
                <a:gd name="T10" fmla="*/ 3 w 3"/>
                <a:gd name="T11" fmla="*/ 1 h 6"/>
                <a:gd name="T12" fmla="*/ 1 w 3"/>
                <a:gd name="T13" fmla="*/ 5 h 6"/>
                <a:gd name="T14" fmla="*/ 1 w 3"/>
                <a:gd name="T15" fmla="*/ 6 h 6"/>
                <a:gd name="T16" fmla="*/ 1 w 3"/>
                <a:gd name="T17" fmla="*/ 6 h 6"/>
                <a:gd name="T18" fmla="*/ 1 w 3"/>
                <a:gd name="T19"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6">
                  <a:moveTo>
                    <a:pt x="1" y="6"/>
                  </a:moveTo>
                  <a:cubicBezTo>
                    <a:pt x="1" y="6"/>
                    <a:pt x="0" y="6"/>
                    <a:pt x="0" y="6"/>
                  </a:cubicBezTo>
                  <a:cubicBezTo>
                    <a:pt x="0" y="6"/>
                    <a:pt x="0" y="6"/>
                    <a:pt x="0" y="6"/>
                  </a:cubicBezTo>
                  <a:cubicBezTo>
                    <a:pt x="2" y="1"/>
                    <a:pt x="2" y="1"/>
                    <a:pt x="2" y="1"/>
                  </a:cubicBezTo>
                  <a:cubicBezTo>
                    <a:pt x="3" y="0"/>
                    <a:pt x="3" y="0"/>
                    <a:pt x="3" y="0"/>
                  </a:cubicBezTo>
                  <a:cubicBezTo>
                    <a:pt x="3" y="0"/>
                    <a:pt x="3" y="1"/>
                    <a:pt x="3" y="1"/>
                  </a:cubicBezTo>
                  <a:cubicBezTo>
                    <a:pt x="1" y="5"/>
                    <a:pt x="1" y="5"/>
                    <a:pt x="1" y="5"/>
                  </a:cubicBezTo>
                  <a:cubicBezTo>
                    <a:pt x="1" y="6"/>
                    <a:pt x="1" y="6"/>
                    <a:pt x="1" y="6"/>
                  </a:cubicBezTo>
                  <a:cubicBezTo>
                    <a:pt x="1" y="6"/>
                    <a:pt x="1" y="6"/>
                    <a:pt x="1" y="6"/>
                  </a:cubicBezTo>
                  <a:cubicBezTo>
                    <a:pt x="1" y="6"/>
                    <a:pt x="1" y="6"/>
                    <a:pt x="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94" name="Freeform 543"/>
            <p:cNvSpPr>
              <a:spLocks/>
            </p:cNvSpPr>
            <p:nvPr/>
          </p:nvSpPr>
          <p:spPr bwMode="auto">
            <a:xfrm>
              <a:off x="3845" y="2198"/>
              <a:ext cx="8" cy="15"/>
            </a:xfrm>
            <a:custGeom>
              <a:avLst/>
              <a:gdLst>
                <a:gd name="T0" fmla="*/ 0 w 3"/>
                <a:gd name="T1" fmla="*/ 6 h 6"/>
                <a:gd name="T2" fmla="*/ 0 w 3"/>
                <a:gd name="T3" fmla="*/ 6 h 6"/>
                <a:gd name="T4" fmla="*/ 0 w 3"/>
                <a:gd name="T5" fmla="*/ 6 h 6"/>
                <a:gd name="T6" fmla="*/ 2 w 3"/>
                <a:gd name="T7" fmla="*/ 0 h 6"/>
                <a:gd name="T8" fmla="*/ 2 w 3"/>
                <a:gd name="T9" fmla="*/ 0 h 6"/>
                <a:gd name="T10" fmla="*/ 3 w 3"/>
                <a:gd name="T11" fmla="*/ 0 h 6"/>
                <a:gd name="T12" fmla="*/ 1 w 3"/>
                <a:gd name="T13" fmla="*/ 6 h 6"/>
                <a:gd name="T14" fmla="*/ 0 w 3"/>
                <a:gd name="T15" fmla="*/ 6 h 6"/>
                <a:gd name="T16" fmla="*/ 0 w 3"/>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6">
                  <a:moveTo>
                    <a:pt x="0" y="6"/>
                  </a:moveTo>
                  <a:cubicBezTo>
                    <a:pt x="0" y="6"/>
                    <a:pt x="0" y="6"/>
                    <a:pt x="0" y="6"/>
                  </a:cubicBezTo>
                  <a:cubicBezTo>
                    <a:pt x="0" y="6"/>
                    <a:pt x="0" y="6"/>
                    <a:pt x="0" y="6"/>
                  </a:cubicBezTo>
                  <a:cubicBezTo>
                    <a:pt x="0" y="4"/>
                    <a:pt x="1" y="2"/>
                    <a:pt x="2" y="0"/>
                  </a:cubicBezTo>
                  <a:cubicBezTo>
                    <a:pt x="2" y="0"/>
                    <a:pt x="2" y="0"/>
                    <a:pt x="2" y="0"/>
                  </a:cubicBezTo>
                  <a:cubicBezTo>
                    <a:pt x="3" y="0"/>
                    <a:pt x="3" y="0"/>
                    <a:pt x="3" y="0"/>
                  </a:cubicBezTo>
                  <a:cubicBezTo>
                    <a:pt x="2" y="2"/>
                    <a:pt x="1" y="4"/>
                    <a:pt x="1" y="6"/>
                  </a:cubicBezTo>
                  <a:cubicBezTo>
                    <a:pt x="1" y="6"/>
                    <a:pt x="1" y="6"/>
                    <a:pt x="0" y="6"/>
                  </a:cubicBezTo>
                  <a:cubicBezTo>
                    <a:pt x="0" y="6"/>
                    <a:pt x="0" y="6"/>
                    <a:pt x="0"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95" name="Freeform 544"/>
            <p:cNvSpPr>
              <a:spLocks/>
            </p:cNvSpPr>
            <p:nvPr/>
          </p:nvSpPr>
          <p:spPr bwMode="auto">
            <a:xfrm>
              <a:off x="3848" y="2203"/>
              <a:ext cx="5" cy="10"/>
            </a:xfrm>
            <a:custGeom>
              <a:avLst/>
              <a:gdLst>
                <a:gd name="T0" fmla="*/ 1 w 2"/>
                <a:gd name="T1" fmla="*/ 4 h 4"/>
                <a:gd name="T2" fmla="*/ 0 w 2"/>
                <a:gd name="T3" fmla="*/ 4 h 4"/>
                <a:gd name="T4" fmla="*/ 0 w 2"/>
                <a:gd name="T5" fmla="*/ 3 h 4"/>
                <a:gd name="T6" fmla="*/ 2 w 2"/>
                <a:gd name="T7" fmla="*/ 0 h 4"/>
                <a:gd name="T8" fmla="*/ 2 w 2"/>
                <a:gd name="T9" fmla="*/ 0 h 4"/>
                <a:gd name="T10" fmla="*/ 2 w 2"/>
                <a:gd name="T11" fmla="*/ 0 h 4"/>
                <a:gd name="T12" fmla="*/ 1 w 2"/>
                <a:gd name="T13" fmla="*/ 3 h 4"/>
                <a:gd name="T14" fmla="*/ 1 w 2"/>
                <a:gd name="T15" fmla="*/ 4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4">
                  <a:moveTo>
                    <a:pt x="1" y="4"/>
                  </a:moveTo>
                  <a:cubicBezTo>
                    <a:pt x="1" y="4"/>
                    <a:pt x="1" y="4"/>
                    <a:pt x="0" y="4"/>
                  </a:cubicBezTo>
                  <a:cubicBezTo>
                    <a:pt x="0" y="4"/>
                    <a:pt x="0" y="3"/>
                    <a:pt x="0" y="3"/>
                  </a:cubicBezTo>
                  <a:cubicBezTo>
                    <a:pt x="2" y="0"/>
                    <a:pt x="2" y="0"/>
                    <a:pt x="2" y="0"/>
                  </a:cubicBezTo>
                  <a:cubicBezTo>
                    <a:pt x="2" y="0"/>
                    <a:pt x="2" y="0"/>
                    <a:pt x="2" y="0"/>
                  </a:cubicBezTo>
                  <a:cubicBezTo>
                    <a:pt x="2" y="0"/>
                    <a:pt x="2" y="0"/>
                    <a:pt x="2" y="0"/>
                  </a:cubicBezTo>
                  <a:cubicBezTo>
                    <a:pt x="1" y="3"/>
                    <a:pt x="1" y="3"/>
                    <a:pt x="1" y="3"/>
                  </a:cubicBezTo>
                  <a:cubicBezTo>
                    <a:pt x="1" y="4"/>
                    <a:pt x="1" y="4"/>
                    <a:pt x="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96" name="Freeform 545"/>
            <p:cNvSpPr>
              <a:spLocks/>
            </p:cNvSpPr>
            <p:nvPr/>
          </p:nvSpPr>
          <p:spPr bwMode="auto">
            <a:xfrm>
              <a:off x="3842" y="2168"/>
              <a:ext cx="3" cy="5"/>
            </a:xfrm>
            <a:custGeom>
              <a:avLst/>
              <a:gdLst>
                <a:gd name="T0" fmla="*/ 0 w 1"/>
                <a:gd name="T1" fmla="*/ 2 h 2"/>
                <a:gd name="T2" fmla="*/ 0 w 1"/>
                <a:gd name="T3" fmla="*/ 2 h 2"/>
                <a:gd name="T4" fmla="*/ 0 w 1"/>
                <a:gd name="T5" fmla="*/ 1 h 2"/>
                <a:gd name="T6" fmla="*/ 0 w 1"/>
                <a:gd name="T7" fmla="*/ 0 h 2"/>
                <a:gd name="T8" fmla="*/ 1 w 1"/>
                <a:gd name="T9" fmla="*/ 0 h 2"/>
                <a:gd name="T10" fmla="*/ 1 w 1"/>
                <a:gd name="T11" fmla="*/ 0 h 2"/>
                <a:gd name="T12" fmla="*/ 0 w 1"/>
                <a:gd name="T13" fmla="*/ 2 h 2"/>
                <a:gd name="T14" fmla="*/ 0 w 1"/>
                <a:gd name="T15" fmla="*/ 2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 h="2">
                  <a:moveTo>
                    <a:pt x="0" y="2"/>
                  </a:moveTo>
                  <a:cubicBezTo>
                    <a:pt x="0" y="2"/>
                    <a:pt x="0" y="2"/>
                    <a:pt x="0" y="2"/>
                  </a:cubicBezTo>
                  <a:cubicBezTo>
                    <a:pt x="0" y="2"/>
                    <a:pt x="0" y="2"/>
                    <a:pt x="0" y="1"/>
                  </a:cubicBezTo>
                  <a:cubicBezTo>
                    <a:pt x="0" y="0"/>
                    <a:pt x="0" y="0"/>
                    <a:pt x="0" y="0"/>
                  </a:cubicBezTo>
                  <a:cubicBezTo>
                    <a:pt x="0" y="0"/>
                    <a:pt x="1" y="0"/>
                    <a:pt x="1" y="0"/>
                  </a:cubicBezTo>
                  <a:cubicBezTo>
                    <a:pt x="1" y="0"/>
                    <a:pt x="1" y="0"/>
                    <a:pt x="1" y="0"/>
                  </a:cubicBezTo>
                  <a:cubicBezTo>
                    <a:pt x="0" y="2"/>
                    <a:pt x="0" y="2"/>
                    <a:pt x="0" y="2"/>
                  </a:cubicBezTo>
                  <a:cubicBezTo>
                    <a:pt x="0" y="2"/>
                    <a:pt x="0" y="2"/>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97" name="Freeform 546"/>
            <p:cNvSpPr>
              <a:spLocks/>
            </p:cNvSpPr>
            <p:nvPr/>
          </p:nvSpPr>
          <p:spPr bwMode="auto">
            <a:xfrm>
              <a:off x="3842" y="2168"/>
              <a:ext cx="6" cy="7"/>
            </a:xfrm>
            <a:custGeom>
              <a:avLst/>
              <a:gdLst>
                <a:gd name="T0" fmla="*/ 1 w 2"/>
                <a:gd name="T1" fmla="*/ 3 h 3"/>
                <a:gd name="T2" fmla="*/ 1 w 2"/>
                <a:gd name="T3" fmla="*/ 3 h 3"/>
                <a:gd name="T4" fmla="*/ 1 w 2"/>
                <a:gd name="T5" fmla="*/ 2 h 3"/>
                <a:gd name="T6" fmla="*/ 1 w 2"/>
                <a:gd name="T7" fmla="*/ 1 h 3"/>
                <a:gd name="T8" fmla="*/ 2 w 2"/>
                <a:gd name="T9" fmla="*/ 0 h 3"/>
                <a:gd name="T10" fmla="*/ 2 w 2"/>
                <a:gd name="T11" fmla="*/ 1 h 3"/>
                <a:gd name="T12" fmla="*/ 1 w 2"/>
                <a:gd name="T13" fmla="*/ 3 h 3"/>
                <a:gd name="T14" fmla="*/ 1 w 2"/>
                <a:gd name="T15" fmla="*/ 3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3">
                  <a:moveTo>
                    <a:pt x="1" y="3"/>
                  </a:moveTo>
                  <a:cubicBezTo>
                    <a:pt x="1" y="3"/>
                    <a:pt x="1" y="3"/>
                    <a:pt x="1" y="3"/>
                  </a:cubicBezTo>
                  <a:cubicBezTo>
                    <a:pt x="0" y="3"/>
                    <a:pt x="0" y="3"/>
                    <a:pt x="1" y="2"/>
                  </a:cubicBezTo>
                  <a:cubicBezTo>
                    <a:pt x="1" y="2"/>
                    <a:pt x="1" y="1"/>
                    <a:pt x="1" y="1"/>
                  </a:cubicBezTo>
                  <a:cubicBezTo>
                    <a:pt x="1" y="1"/>
                    <a:pt x="1" y="0"/>
                    <a:pt x="2" y="0"/>
                  </a:cubicBezTo>
                  <a:cubicBezTo>
                    <a:pt x="2" y="1"/>
                    <a:pt x="2" y="1"/>
                    <a:pt x="2" y="1"/>
                  </a:cubicBezTo>
                  <a:cubicBezTo>
                    <a:pt x="2" y="2"/>
                    <a:pt x="2" y="2"/>
                    <a:pt x="1" y="3"/>
                  </a:cubicBezTo>
                  <a:cubicBezTo>
                    <a:pt x="1" y="3"/>
                    <a:pt x="1" y="3"/>
                    <a:pt x="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98" name="Freeform 547"/>
            <p:cNvSpPr>
              <a:spLocks/>
            </p:cNvSpPr>
            <p:nvPr/>
          </p:nvSpPr>
          <p:spPr bwMode="auto">
            <a:xfrm>
              <a:off x="3845" y="2173"/>
              <a:ext cx="5" cy="7"/>
            </a:xfrm>
            <a:custGeom>
              <a:avLst/>
              <a:gdLst>
                <a:gd name="T0" fmla="*/ 0 w 2"/>
                <a:gd name="T1" fmla="*/ 3 h 3"/>
                <a:gd name="T2" fmla="*/ 0 w 2"/>
                <a:gd name="T3" fmla="*/ 3 h 3"/>
                <a:gd name="T4" fmla="*/ 0 w 2"/>
                <a:gd name="T5" fmla="*/ 2 h 3"/>
                <a:gd name="T6" fmla="*/ 1 w 2"/>
                <a:gd name="T7" fmla="*/ 1 h 3"/>
                <a:gd name="T8" fmla="*/ 2 w 2"/>
                <a:gd name="T9" fmla="*/ 0 h 3"/>
                <a:gd name="T10" fmla="*/ 2 w 2"/>
                <a:gd name="T11" fmla="*/ 1 h 3"/>
                <a:gd name="T12" fmla="*/ 1 w 2"/>
                <a:gd name="T13" fmla="*/ 3 h 3"/>
                <a:gd name="T14" fmla="*/ 0 w 2"/>
                <a:gd name="T15" fmla="*/ 3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3">
                  <a:moveTo>
                    <a:pt x="0" y="3"/>
                  </a:moveTo>
                  <a:cubicBezTo>
                    <a:pt x="0" y="3"/>
                    <a:pt x="0" y="3"/>
                    <a:pt x="0" y="3"/>
                  </a:cubicBezTo>
                  <a:cubicBezTo>
                    <a:pt x="0" y="3"/>
                    <a:pt x="0" y="3"/>
                    <a:pt x="0" y="2"/>
                  </a:cubicBezTo>
                  <a:cubicBezTo>
                    <a:pt x="1" y="1"/>
                    <a:pt x="1" y="1"/>
                    <a:pt x="1" y="1"/>
                  </a:cubicBezTo>
                  <a:cubicBezTo>
                    <a:pt x="1" y="0"/>
                    <a:pt x="1" y="0"/>
                    <a:pt x="2" y="0"/>
                  </a:cubicBezTo>
                  <a:cubicBezTo>
                    <a:pt x="2" y="0"/>
                    <a:pt x="2" y="1"/>
                    <a:pt x="2" y="1"/>
                  </a:cubicBezTo>
                  <a:cubicBezTo>
                    <a:pt x="1" y="3"/>
                    <a:pt x="1" y="3"/>
                    <a:pt x="1" y="3"/>
                  </a:cubicBezTo>
                  <a:cubicBezTo>
                    <a:pt x="1" y="3"/>
                    <a:pt x="1" y="3"/>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399" name="Freeform 548"/>
            <p:cNvSpPr>
              <a:spLocks/>
            </p:cNvSpPr>
            <p:nvPr/>
          </p:nvSpPr>
          <p:spPr bwMode="auto">
            <a:xfrm>
              <a:off x="3848" y="2178"/>
              <a:ext cx="5" cy="10"/>
            </a:xfrm>
            <a:custGeom>
              <a:avLst/>
              <a:gdLst>
                <a:gd name="T0" fmla="*/ 0 w 2"/>
                <a:gd name="T1" fmla="*/ 4 h 4"/>
                <a:gd name="T2" fmla="*/ 0 w 2"/>
                <a:gd name="T3" fmla="*/ 3 h 4"/>
                <a:gd name="T4" fmla="*/ 0 w 2"/>
                <a:gd name="T5" fmla="*/ 3 h 4"/>
                <a:gd name="T6" fmla="*/ 1 w 2"/>
                <a:gd name="T7" fmla="*/ 0 h 4"/>
                <a:gd name="T8" fmla="*/ 1 w 2"/>
                <a:gd name="T9" fmla="*/ 0 h 4"/>
                <a:gd name="T10" fmla="*/ 2 w 2"/>
                <a:gd name="T11" fmla="*/ 1 h 4"/>
                <a:gd name="T12" fmla="*/ 1 w 2"/>
                <a:gd name="T13" fmla="*/ 3 h 4"/>
                <a:gd name="T14" fmla="*/ 0 w 2"/>
                <a:gd name="T15" fmla="*/ 4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4">
                  <a:moveTo>
                    <a:pt x="0" y="4"/>
                  </a:moveTo>
                  <a:cubicBezTo>
                    <a:pt x="0" y="4"/>
                    <a:pt x="0" y="4"/>
                    <a:pt x="0" y="3"/>
                  </a:cubicBezTo>
                  <a:cubicBezTo>
                    <a:pt x="0" y="3"/>
                    <a:pt x="0" y="3"/>
                    <a:pt x="0" y="3"/>
                  </a:cubicBezTo>
                  <a:cubicBezTo>
                    <a:pt x="1" y="0"/>
                    <a:pt x="1" y="0"/>
                    <a:pt x="1" y="0"/>
                  </a:cubicBezTo>
                  <a:cubicBezTo>
                    <a:pt x="1" y="0"/>
                    <a:pt x="1" y="0"/>
                    <a:pt x="1" y="0"/>
                  </a:cubicBezTo>
                  <a:cubicBezTo>
                    <a:pt x="2" y="0"/>
                    <a:pt x="2" y="1"/>
                    <a:pt x="2" y="1"/>
                  </a:cubicBezTo>
                  <a:cubicBezTo>
                    <a:pt x="1" y="3"/>
                    <a:pt x="1" y="3"/>
                    <a:pt x="1" y="3"/>
                  </a:cubicBezTo>
                  <a:cubicBezTo>
                    <a:pt x="0" y="3"/>
                    <a:pt x="0" y="4"/>
                    <a:pt x="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00" name="Freeform 549"/>
            <p:cNvSpPr>
              <a:spLocks/>
            </p:cNvSpPr>
            <p:nvPr/>
          </p:nvSpPr>
          <p:spPr bwMode="auto">
            <a:xfrm>
              <a:off x="3850" y="2183"/>
              <a:ext cx="5" cy="10"/>
            </a:xfrm>
            <a:custGeom>
              <a:avLst/>
              <a:gdLst>
                <a:gd name="T0" fmla="*/ 0 w 2"/>
                <a:gd name="T1" fmla="*/ 4 h 4"/>
                <a:gd name="T2" fmla="*/ 0 w 2"/>
                <a:gd name="T3" fmla="*/ 3 h 4"/>
                <a:gd name="T4" fmla="*/ 0 w 2"/>
                <a:gd name="T5" fmla="*/ 3 h 4"/>
                <a:gd name="T6" fmla="*/ 1 w 2"/>
                <a:gd name="T7" fmla="*/ 0 h 4"/>
                <a:gd name="T8" fmla="*/ 2 w 2"/>
                <a:gd name="T9" fmla="*/ 0 h 4"/>
                <a:gd name="T10" fmla="*/ 2 w 2"/>
                <a:gd name="T11" fmla="*/ 1 h 4"/>
                <a:gd name="T12" fmla="*/ 1 w 2"/>
                <a:gd name="T13" fmla="*/ 3 h 4"/>
                <a:gd name="T14" fmla="*/ 0 w 2"/>
                <a:gd name="T15" fmla="*/ 4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4">
                  <a:moveTo>
                    <a:pt x="0" y="4"/>
                  </a:moveTo>
                  <a:cubicBezTo>
                    <a:pt x="0" y="4"/>
                    <a:pt x="0" y="3"/>
                    <a:pt x="0" y="3"/>
                  </a:cubicBezTo>
                  <a:cubicBezTo>
                    <a:pt x="0" y="3"/>
                    <a:pt x="0" y="3"/>
                    <a:pt x="0" y="3"/>
                  </a:cubicBezTo>
                  <a:cubicBezTo>
                    <a:pt x="0" y="2"/>
                    <a:pt x="1" y="1"/>
                    <a:pt x="1" y="0"/>
                  </a:cubicBezTo>
                  <a:cubicBezTo>
                    <a:pt x="1" y="0"/>
                    <a:pt x="1" y="0"/>
                    <a:pt x="2" y="0"/>
                  </a:cubicBezTo>
                  <a:cubicBezTo>
                    <a:pt x="2" y="0"/>
                    <a:pt x="2" y="1"/>
                    <a:pt x="2" y="1"/>
                  </a:cubicBezTo>
                  <a:cubicBezTo>
                    <a:pt x="1" y="2"/>
                    <a:pt x="1" y="2"/>
                    <a:pt x="1" y="3"/>
                  </a:cubicBezTo>
                  <a:cubicBezTo>
                    <a:pt x="0" y="3"/>
                    <a:pt x="0" y="4"/>
                    <a:pt x="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01" name="Freeform 550"/>
            <p:cNvSpPr>
              <a:spLocks/>
            </p:cNvSpPr>
            <p:nvPr/>
          </p:nvSpPr>
          <p:spPr bwMode="auto">
            <a:xfrm>
              <a:off x="3850" y="2188"/>
              <a:ext cx="8" cy="10"/>
            </a:xfrm>
            <a:custGeom>
              <a:avLst/>
              <a:gdLst>
                <a:gd name="T0" fmla="*/ 1 w 3"/>
                <a:gd name="T1" fmla="*/ 4 h 4"/>
                <a:gd name="T2" fmla="*/ 1 w 3"/>
                <a:gd name="T3" fmla="*/ 4 h 4"/>
                <a:gd name="T4" fmla="*/ 1 w 3"/>
                <a:gd name="T5" fmla="*/ 3 h 4"/>
                <a:gd name="T6" fmla="*/ 2 w 3"/>
                <a:gd name="T7" fmla="*/ 0 h 4"/>
                <a:gd name="T8" fmla="*/ 3 w 3"/>
                <a:gd name="T9" fmla="*/ 0 h 4"/>
                <a:gd name="T10" fmla="*/ 3 w 3"/>
                <a:gd name="T11" fmla="*/ 1 h 4"/>
                <a:gd name="T12" fmla="*/ 1 w 3"/>
                <a:gd name="T13" fmla="*/ 3 h 4"/>
                <a:gd name="T14" fmla="*/ 1 w 3"/>
                <a:gd name="T15" fmla="*/ 4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4">
                  <a:moveTo>
                    <a:pt x="1" y="4"/>
                  </a:moveTo>
                  <a:cubicBezTo>
                    <a:pt x="1" y="4"/>
                    <a:pt x="1" y="4"/>
                    <a:pt x="1" y="4"/>
                  </a:cubicBezTo>
                  <a:cubicBezTo>
                    <a:pt x="1" y="4"/>
                    <a:pt x="0" y="3"/>
                    <a:pt x="1" y="3"/>
                  </a:cubicBezTo>
                  <a:cubicBezTo>
                    <a:pt x="1" y="2"/>
                    <a:pt x="1" y="1"/>
                    <a:pt x="2" y="0"/>
                  </a:cubicBezTo>
                  <a:cubicBezTo>
                    <a:pt x="2" y="0"/>
                    <a:pt x="2" y="0"/>
                    <a:pt x="3" y="0"/>
                  </a:cubicBezTo>
                  <a:cubicBezTo>
                    <a:pt x="3" y="0"/>
                    <a:pt x="3" y="0"/>
                    <a:pt x="3" y="1"/>
                  </a:cubicBezTo>
                  <a:cubicBezTo>
                    <a:pt x="2" y="2"/>
                    <a:pt x="2" y="2"/>
                    <a:pt x="1" y="3"/>
                  </a:cubicBezTo>
                  <a:cubicBezTo>
                    <a:pt x="1" y="4"/>
                    <a:pt x="1" y="4"/>
                    <a:pt x="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02" name="Freeform 551"/>
            <p:cNvSpPr>
              <a:spLocks/>
            </p:cNvSpPr>
            <p:nvPr/>
          </p:nvSpPr>
          <p:spPr bwMode="auto">
            <a:xfrm>
              <a:off x="3853" y="2193"/>
              <a:ext cx="7" cy="10"/>
            </a:xfrm>
            <a:custGeom>
              <a:avLst/>
              <a:gdLst>
                <a:gd name="T0" fmla="*/ 1 w 3"/>
                <a:gd name="T1" fmla="*/ 4 h 4"/>
                <a:gd name="T2" fmla="*/ 1 w 3"/>
                <a:gd name="T3" fmla="*/ 4 h 4"/>
                <a:gd name="T4" fmla="*/ 0 w 3"/>
                <a:gd name="T5" fmla="*/ 4 h 4"/>
                <a:gd name="T6" fmla="*/ 1 w 3"/>
                <a:gd name="T7" fmla="*/ 2 h 4"/>
                <a:gd name="T8" fmla="*/ 1 w 3"/>
                <a:gd name="T9" fmla="*/ 1 h 4"/>
                <a:gd name="T10" fmla="*/ 2 w 3"/>
                <a:gd name="T11" fmla="*/ 0 h 4"/>
                <a:gd name="T12" fmla="*/ 2 w 3"/>
                <a:gd name="T13" fmla="*/ 0 h 4"/>
                <a:gd name="T14" fmla="*/ 3 w 3"/>
                <a:gd name="T15" fmla="*/ 0 h 4"/>
                <a:gd name="T16" fmla="*/ 2 w 3"/>
                <a:gd name="T17" fmla="*/ 2 h 4"/>
                <a:gd name="T18" fmla="*/ 2 w 3"/>
                <a:gd name="T19" fmla="*/ 2 h 4"/>
                <a:gd name="T20" fmla="*/ 1 w 3"/>
                <a:gd name="T21" fmla="*/ 4 h 4"/>
                <a:gd name="T22" fmla="*/ 1 w 3"/>
                <a:gd name="T23"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 h="4">
                  <a:moveTo>
                    <a:pt x="1" y="4"/>
                  </a:moveTo>
                  <a:cubicBezTo>
                    <a:pt x="1" y="4"/>
                    <a:pt x="1" y="4"/>
                    <a:pt x="1" y="4"/>
                  </a:cubicBezTo>
                  <a:cubicBezTo>
                    <a:pt x="0" y="4"/>
                    <a:pt x="0" y="4"/>
                    <a:pt x="0" y="4"/>
                  </a:cubicBezTo>
                  <a:cubicBezTo>
                    <a:pt x="0" y="3"/>
                    <a:pt x="1" y="2"/>
                    <a:pt x="1" y="2"/>
                  </a:cubicBezTo>
                  <a:cubicBezTo>
                    <a:pt x="1" y="1"/>
                    <a:pt x="1" y="1"/>
                    <a:pt x="1" y="1"/>
                  </a:cubicBezTo>
                  <a:cubicBezTo>
                    <a:pt x="2" y="1"/>
                    <a:pt x="2" y="1"/>
                    <a:pt x="2" y="0"/>
                  </a:cubicBezTo>
                  <a:cubicBezTo>
                    <a:pt x="2" y="0"/>
                    <a:pt x="2" y="0"/>
                    <a:pt x="2" y="0"/>
                  </a:cubicBezTo>
                  <a:cubicBezTo>
                    <a:pt x="2" y="0"/>
                    <a:pt x="3" y="0"/>
                    <a:pt x="3" y="0"/>
                  </a:cubicBezTo>
                  <a:cubicBezTo>
                    <a:pt x="3" y="1"/>
                    <a:pt x="2" y="1"/>
                    <a:pt x="2" y="2"/>
                  </a:cubicBezTo>
                  <a:cubicBezTo>
                    <a:pt x="2" y="2"/>
                    <a:pt x="2" y="2"/>
                    <a:pt x="2" y="2"/>
                  </a:cubicBezTo>
                  <a:cubicBezTo>
                    <a:pt x="2" y="3"/>
                    <a:pt x="1" y="3"/>
                    <a:pt x="1" y="4"/>
                  </a:cubicBezTo>
                  <a:cubicBezTo>
                    <a:pt x="1" y="4"/>
                    <a:pt x="1" y="4"/>
                    <a:pt x="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03" name="Freeform 552"/>
            <p:cNvSpPr>
              <a:spLocks/>
            </p:cNvSpPr>
            <p:nvPr/>
          </p:nvSpPr>
          <p:spPr bwMode="auto">
            <a:xfrm>
              <a:off x="3855" y="2200"/>
              <a:ext cx="5" cy="8"/>
            </a:xfrm>
            <a:custGeom>
              <a:avLst/>
              <a:gdLst>
                <a:gd name="T0" fmla="*/ 0 w 2"/>
                <a:gd name="T1" fmla="*/ 3 h 3"/>
                <a:gd name="T2" fmla="*/ 0 w 2"/>
                <a:gd name="T3" fmla="*/ 2 h 3"/>
                <a:gd name="T4" fmla="*/ 0 w 2"/>
                <a:gd name="T5" fmla="*/ 2 h 3"/>
                <a:gd name="T6" fmla="*/ 1 w 2"/>
                <a:gd name="T7" fmla="*/ 0 h 3"/>
                <a:gd name="T8" fmla="*/ 2 w 2"/>
                <a:gd name="T9" fmla="*/ 0 h 3"/>
                <a:gd name="T10" fmla="*/ 2 w 2"/>
                <a:gd name="T11" fmla="*/ 0 h 3"/>
                <a:gd name="T12" fmla="*/ 1 w 2"/>
                <a:gd name="T13" fmla="*/ 2 h 3"/>
                <a:gd name="T14" fmla="*/ 0 w 2"/>
                <a:gd name="T15" fmla="*/ 3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3">
                  <a:moveTo>
                    <a:pt x="0" y="3"/>
                  </a:moveTo>
                  <a:cubicBezTo>
                    <a:pt x="0" y="3"/>
                    <a:pt x="0" y="3"/>
                    <a:pt x="0" y="2"/>
                  </a:cubicBezTo>
                  <a:cubicBezTo>
                    <a:pt x="0" y="2"/>
                    <a:pt x="0" y="2"/>
                    <a:pt x="0" y="2"/>
                  </a:cubicBezTo>
                  <a:cubicBezTo>
                    <a:pt x="1" y="0"/>
                    <a:pt x="1" y="0"/>
                    <a:pt x="1" y="0"/>
                  </a:cubicBezTo>
                  <a:cubicBezTo>
                    <a:pt x="1" y="0"/>
                    <a:pt x="1" y="0"/>
                    <a:pt x="2" y="0"/>
                  </a:cubicBezTo>
                  <a:cubicBezTo>
                    <a:pt x="2" y="0"/>
                    <a:pt x="2" y="0"/>
                    <a:pt x="2" y="0"/>
                  </a:cubicBezTo>
                  <a:cubicBezTo>
                    <a:pt x="1" y="2"/>
                    <a:pt x="1" y="2"/>
                    <a:pt x="1" y="2"/>
                  </a:cubicBezTo>
                  <a:cubicBezTo>
                    <a:pt x="1" y="2"/>
                    <a:pt x="1" y="3"/>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04" name="Freeform 553"/>
            <p:cNvSpPr>
              <a:spLocks/>
            </p:cNvSpPr>
            <p:nvPr/>
          </p:nvSpPr>
          <p:spPr bwMode="auto">
            <a:xfrm>
              <a:off x="3848" y="2157"/>
              <a:ext cx="2" cy="5"/>
            </a:xfrm>
            <a:custGeom>
              <a:avLst/>
              <a:gdLst>
                <a:gd name="T0" fmla="*/ 0 w 1"/>
                <a:gd name="T1" fmla="*/ 2 h 2"/>
                <a:gd name="T2" fmla="*/ 0 w 1"/>
                <a:gd name="T3" fmla="*/ 2 h 2"/>
                <a:gd name="T4" fmla="*/ 1 w 1"/>
                <a:gd name="T5" fmla="*/ 1 h 2"/>
                <a:gd name="T6" fmla="*/ 1 w 1"/>
                <a:gd name="T7" fmla="*/ 1 h 2"/>
                <a:gd name="T8" fmla="*/ 1 w 1"/>
                <a:gd name="T9" fmla="*/ 1 h 2"/>
                <a:gd name="T10" fmla="*/ 1 w 1"/>
                <a:gd name="T11" fmla="*/ 2 h 2"/>
                <a:gd name="T12" fmla="*/ 0 w 1"/>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1" h="2">
                  <a:moveTo>
                    <a:pt x="0" y="2"/>
                  </a:moveTo>
                  <a:cubicBezTo>
                    <a:pt x="0" y="2"/>
                    <a:pt x="0" y="2"/>
                    <a:pt x="0" y="2"/>
                  </a:cubicBezTo>
                  <a:cubicBezTo>
                    <a:pt x="0" y="1"/>
                    <a:pt x="0" y="1"/>
                    <a:pt x="1" y="1"/>
                  </a:cubicBezTo>
                  <a:cubicBezTo>
                    <a:pt x="1" y="0"/>
                    <a:pt x="1" y="0"/>
                    <a:pt x="1" y="1"/>
                  </a:cubicBezTo>
                  <a:cubicBezTo>
                    <a:pt x="1" y="1"/>
                    <a:pt x="1" y="1"/>
                    <a:pt x="1" y="1"/>
                  </a:cubicBezTo>
                  <a:cubicBezTo>
                    <a:pt x="1" y="1"/>
                    <a:pt x="1" y="2"/>
                    <a:pt x="1" y="2"/>
                  </a:cubicBezTo>
                  <a:cubicBezTo>
                    <a:pt x="1" y="2"/>
                    <a:pt x="1" y="2"/>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05" name="Freeform 554"/>
            <p:cNvSpPr>
              <a:spLocks/>
            </p:cNvSpPr>
            <p:nvPr/>
          </p:nvSpPr>
          <p:spPr bwMode="auto">
            <a:xfrm>
              <a:off x="3850" y="2160"/>
              <a:ext cx="5" cy="5"/>
            </a:xfrm>
            <a:custGeom>
              <a:avLst/>
              <a:gdLst>
                <a:gd name="T0" fmla="*/ 1 w 2"/>
                <a:gd name="T1" fmla="*/ 2 h 2"/>
                <a:gd name="T2" fmla="*/ 1 w 2"/>
                <a:gd name="T3" fmla="*/ 2 h 2"/>
                <a:gd name="T4" fmla="*/ 0 w 2"/>
                <a:gd name="T5" fmla="*/ 1 h 2"/>
                <a:gd name="T6" fmla="*/ 1 w 2"/>
                <a:gd name="T7" fmla="*/ 0 h 2"/>
                <a:gd name="T8" fmla="*/ 1 w 2"/>
                <a:gd name="T9" fmla="*/ 0 h 2"/>
                <a:gd name="T10" fmla="*/ 2 w 2"/>
                <a:gd name="T11" fmla="*/ 0 h 2"/>
                <a:gd name="T12" fmla="*/ 1 w 2"/>
                <a:gd name="T13" fmla="*/ 2 h 2"/>
                <a:gd name="T14" fmla="*/ 1 w 2"/>
                <a:gd name="T15" fmla="*/ 2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2">
                  <a:moveTo>
                    <a:pt x="1" y="2"/>
                  </a:moveTo>
                  <a:cubicBezTo>
                    <a:pt x="1" y="2"/>
                    <a:pt x="1" y="2"/>
                    <a:pt x="1" y="2"/>
                  </a:cubicBezTo>
                  <a:cubicBezTo>
                    <a:pt x="0" y="2"/>
                    <a:pt x="0" y="2"/>
                    <a:pt x="0" y="1"/>
                  </a:cubicBezTo>
                  <a:cubicBezTo>
                    <a:pt x="1" y="1"/>
                    <a:pt x="1" y="1"/>
                    <a:pt x="1" y="0"/>
                  </a:cubicBezTo>
                  <a:cubicBezTo>
                    <a:pt x="1" y="0"/>
                    <a:pt x="1" y="0"/>
                    <a:pt x="1" y="0"/>
                  </a:cubicBezTo>
                  <a:cubicBezTo>
                    <a:pt x="2" y="0"/>
                    <a:pt x="2" y="0"/>
                    <a:pt x="2" y="0"/>
                  </a:cubicBezTo>
                  <a:cubicBezTo>
                    <a:pt x="2" y="1"/>
                    <a:pt x="1" y="1"/>
                    <a:pt x="1" y="2"/>
                  </a:cubicBezTo>
                  <a:cubicBezTo>
                    <a:pt x="1" y="2"/>
                    <a:pt x="1" y="2"/>
                    <a:pt x="1"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06" name="Freeform 555"/>
            <p:cNvSpPr>
              <a:spLocks/>
            </p:cNvSpPr>
            <p:nvPr/>
          </p:nvSpPr>
          <p:spPr bwMode="auto">
            <a:xfrm>
              <a:off x="3855" y="2162"/>
              <a:ext cx="5" cy="6"/>
            </a:xfrm>
            <a:custGeom>
              <a:avLst/>
              <a:gdLst>
                <a:gd name="T0" fmla="*/ 1 w 2"/>
                <a:gd name="T1" fmla="*/ 2 h 2"/>
                <a:gd name="T2" fmla="*/ 1 w 2"/>
                <a:gd name="T3" fmla="*/ 2 h 2"/>
                <a:gd name="T4" fmla="*/ 0 w 2"/>
                <a:gd name="T5" fmla="*/ 1 h 2"/>
                <a:gd name="T6" fmla="*/ 1 w 2"/>
                <a:gd name="T7" fmla="*/ 0 h 2"/>
                <a:gd name="T8" fmla="*/ 2 w 2"/>
                <a:gd name="T9" fmla="*/ 0 h 2"/>
                <a:gd name="T10" fmla="*/ 2 w 2"/>
                <a:gd name="T11" fmla="*/ 1 h 2"/>
                <a:gd name="T12" fmla="*/ 1 w 2"/>
                <a:gd name="T13" fmla="*/ 2 h 2"/>
                <a:gd name="T14" fmla="*/ 1 w 2"/>
                <a:gd name="T15" fmla="*/ 2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2">
                  <a:moveTo>
                    <a:pt x="1" y="2"/>
                  </a:moveTo>
                  <a:cubicBezTo>
                    <a:pt x="1" y="2"/>
                    <a:pt x="1" y="2"/>
                    <a:pt x="1" y="2"/>
                  </a:cubicBezTo>
                  <a:cubicBezTo>
                    <a:pt x="0" y="2"/>
                    <a:pt x="0" y="1"/>
                    <a:pt x="0" y="1"/>
                  </a:cubicBezTo>
                  <a:cubicBezTo>
                    <a:pt x="1" y="1"/>
                    <a:pt x="1" y="1"/>
                    <a:pt x="1" y="0"/>
                  </a:cubicBezTo>
                  <a:cubicBezTo>
                    <a:pt x="1" y="0"/>
                    <a:pt x="1" y="0"/>
                    <a:pt x="2" y="0"/>
                  </a:cubicBezTo>
                  <a:cubicBezTo>
                    <a:pt x="2" y="0"/>
                    <a:pt x="2" y="0"/>
                    <a:pt x="2" y="1"/>
                  </a:cubicBezTo>
                  <a:cubicBezTo>
                    <a:pt x="1" y="1"/>
                    <a:pt x="1" y="1"/>
                    <a:pt x="1" y="2"/>
                  </a:cubicBezTo>
                  <a:cubicBezTo>
                    <a:pt x="1" y="2"/>
                    <a:pt x="1" y="2"/>
                    <a:pt x="1"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07" name="Freeform 556"/>
            <p:cNvSpPr>
              <a:spLocks/>
            </p:cNvSpPr>
            <p:nvPr/>
          </p:nvSpPr>
          <p:spPr bwMode="auto">
            <a:xfrm>
              <a:off x="3860" y="2162"/>
              <a:ext cx="5" cy="8"/>
            </a:xfrm>
            <a:custGeom>
              <a:avLst/>
              <a:gdLst>
                <a:gd name="T0" fmla="*/ 0 w 2"/>
                <a:gd name="T1" fmla="*/ 3 h 3"/>
                <a:gd name="T2" fmla="*/ 0 w 2"/>
                <a:gd name="T3" fmla="*/ 3 h 3"/>
                <a:gd name="T4" fmla="*/ 0 w 2"/>
                <a:gd name="T5" fmla="*/ 2 h 3"/>
                <a:gd name="T6" fmla="*/ 1 w 2"/>
                <a:gd name="T7" fmla="*/ 1 h 3"/>
                <a:gd name="T8" fmla="*/ 1 w 2"/>
                <a:gd name="T9" fmla="*/ 0 h 3"/>
                <a:gd name="T10" fmla="*/ 2 w 2"/>
                <a:gd name="T11" fmla="*/ 1 h 3"/>
                <a:gd name="T12" fmla="*/ 1 w 2"/>
                <a:gd name="T13" fmla="*/ 2 h 3"/>
                <a:gd name="T14" fmla="*/ 0 w 2"/>
                <a:gd name="T15" fmla="*/ 3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3">
                  <a:moveTo>
                    <a:pt x="0" y="3"/>
                  </a:moveTo>
                  <a:cubicBezTo>
                    <a:pt x="0" y="3"/>
                    <a:pt x="0" y="3"/>
                    <a:pt x="0" y="3"/>
                  </a:cubicBezTo>
                  <a:cubicBezTo>
                    <a:pt x="0" y="3"/>
                    <a:pt x="0" y="2"/>
                    <a:pt x="0" y="2"/>
                  </a:cubicBezTo>
                  <a:cubicBezTo>
                    <a:pt x="1" y="1"/>
                    <a:pt x="1" y="1"/>
                    <a:pt x="1" y="1"/>
                  </a:cubicBezTo>
                  <a:cubicBezTo>
                    <a:pt x="1" y="0"/>
                    <a:pt x="1" y="0"/>
                    <a:pt x="1" y="0"/>
                  </a:cubicBezTo>
                  <a:cubicBezTo>
                    <a:pt x="2" y="1"/>
                    <a:pt x="2" y="1"/>
                    <a:pt x="2" y="1"/>
                  </a:cubicBezTo>
                  <a:cubicBezTo>
                    <a:pt x="1" y="2"/>
                    <a:pt x="1" y="2"/>
                    <a:pt x="1" y="2"/>
                  </a:cubicBezTo>
                  <a:cubicBezTo>
                    <a:pt x="1" y="3"/>
                    <a:pt x="1" y="3"/>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08" name="Freeform 557"/>
            <p:cNvSpPr>
              <a:spLocks/>
            </p:cNvSpPr>
            <p:nvPr/>
          </p:nvSpPr>
          <p:spPr bwMode="auto">
            <a:xfrm>
              <a:off x="3865" y="2165"/>
              <a:ext cx="5" cy="8"/>
            </a:xfrm>
            <a:custGeom>
              <a:avLst/>
              <a:gdLst>
                <a:gd name="T0" fmla="*/ 1 w 2"/>
                <a:gd name="T1" fmla="*/ 3 h 3"/>
                <a:gd name="T2" fmla="*/ 0 w 2"/>
                <a:gd name="T3" fmla="*/ 3 h 3"/>
                <a:gd name="T4" fmla="*/ 0 w 2"/>
                <a:gd name="T5" fmla="*/ 2 h 3"/>
                <a:gd name="T6" fmla="*/ 1 w 2"/>
                <a:gd name="T7" fmla="*/ 1 h 3"/>
                <a:gd name="T8" fmla="*/ 2 w 2"/>
                <a:gd name="T9" fmla="*/ 0 h 3"/>
                <a:gd name="T10" fmla="*/ 2 w 2"/>
                <a:gd name="T11" fmla="*/ 1 h 3"/>
                <a:gd name="T12" fmla="*/ 1 w 2"/>
                <a:gd name="T13" fmla="*/ 3 h 3"/>
                <a:gd name="T14" fmla="*/ 1 w 2"/>
                <a:gd name="T15" fmla="*/ 3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3">
                  <a:moveTo>
                    <a:pt x="1" y="3"/>
                  </a:moveTo>
                  <a:cubicBezTo>
                    <a:pt x="1" y="3"/>
                    <a:pt x="0" y="3"/>
                    <a:pt x="0" y="3"/>
                  </a:cubicBezTo>
                  <a:cubicBezTo>
                    <a:pt x="0" y="3"/>
                    <a:pt x="0" y="2"/>
                    <a:pt x="0" y="2"/>
                  </a:cubicBezTo>
                  <a:cubicBezTo>
                    <a:pt x="1" y="1"/>
                    <a:pt x="1" y="1"/>
                    <a:pt x="1" y="1"/>
                  </a:cubicBezTo>
                  <a:cubicBezTo>
                    <a:pt x="1" y="0"/>
                    <a:pt x="1" y="0"/>
                    <a:pt x="2" y="0"/>
                  </a:cubicBezTo>
                  <a:cubicBezTo>
                    <a:pt x="2" y="0"/>
                    <a:pt x="2" y="1"/>
                    <a:pt x="2" y="1"/>
                  </a:cubicBezTo>
                  <a:cubicBezTo>
                    <a:pt x="1" y="3"/>
                    <a:pt x="1" y="3"/>
                    <a:pt x="1" y="3"/>
                  </a:cubicBezTo>
                  <a:cubicBezTo>
                    <a:pt x="1" y="3"/>
                    <a:pt x="1" y="3"/>
                    <a:pt x="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09" name="Freeform 558"/>
            <p:cNvSpPr>
              <a:spLocks/>
            </p:cNvSpPr>
            <p:nvPr/>
          </p:nvSpPr>
          <p:spPr bwMode="auto">
            <a:xfrm>
              <a:off x="3870" y="2168"/>
              <a:ext cx="3" cy="5"/>
            </a:xfrm>
            <a:custGeom>
              <a:avLst/>
              <a:gdLst>
                <a:gd name="T0" fmla="*/ 0 w 1"/>
                <a:gd name="T1" fmla="*/ 2 h 2"/>
                <a:gd name="T2" fmla="*/ 0 w 1"/>
                <a:gd name="T3" fmla="*/ 2 h 2"/>
                <a:gd name="T4" fmla="*/ 0 w 1"/>
                <a:gd name="T5" fmla="*/ 1 h 2"/>
                <a:gd name="T6" fmla="*/ 0 w 1"/>
                <a:gd name="T7" fmla="*/ 0 h 2"/>
                <a:gd name="T8" fmla="*/ 1 w 1"/>
                <a:gd name="T9" fmla="*/ 0 h 2"/>
                <a:gd name="T10" fmla="*/ 1 w 1"/>
                <a:gd name="T11" fmla="*/ 0 h 2"/>
                <a:gd name="T12" fmla="*/ 0 w 1"/>
                <a:gd name="T13" fmla="*/ 2 h 2"/>
                <a:gd name="T14" fmla="*/ 0 w 1"/>
                <a:gd name="T15" fmla="*/ 2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 h="2">
                  <a:moveTo>
                    <a:pt x="0" y="2"/>
                  </a:moveTo>
                  <a:cubicBezTo>
                    <a:pt x="0" y="2"/>
                    <a:pt x="0" y="2"/>
                    <a:pt x="0" y="2"/>
                  </a:cubicBezTo>
                  <a:cubicBezTo>
                    <a:pt x="0" y="2"/>
                    <a:pt x="0" y="2"/>
                    <a:pt x="0" y="1"/>
                  </a:cubicBezTo>
                  <a:cubicBezTo>
                    <a:pt x="0" y="1"/>
                    <a:pt x="0" y="0"/>
                    <a:pt x="0" y="0"/>
                  </a:cubicBezTo>
                  <a:cubicBezTo>
                    <a:pt x="1" y="0"/>
                    <a:pt x="1" y="0"/>
                    <a:pt x="1" y="0"/>
                  </a:cubicBezTo>
                  <a:cubicBezTo>
                    <a:pt x="1" y="0"/>
                    <a:pt x="1" y="0"/>
                    <a:pt x="1" y="0"/>
                  </a:cubicBezTo>
                  <a:cubicBezTo>
                    <a:pt x="1" y="1"/>
                    <a:pt x="1" y="1"/>
                    <a:pt x="0" y="2"/>
                  </a:cubicBezTo>
                  <a:cubicBezTo>
                    <a:pt x="0" y="2"/>
                    <a:pt x="0" y="2"/>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10" name="Freeform 559"/>
            <p:cNvSpPr>
              <a:spLocks/>
            </p:cNvSpPr>
            <p:nvPr/>
          </p:nvSpPr>
          <p:spPr bwMode="auto">
            <a:xfrm>
              <a:off x="3875" y="2170"/>
              <a:ext cx="5" cy="5"/>
            </a:xfrm>
            <a:custGeom>
              <a:avLst/>
              <a:gdLst>
                <a:gd name="T0" fmla="*/ 0 w 2"/>
                <a:gd name="T1" fmla="*/ 2 h 2"/>
                <a:gd name="T2" fmla="*/ 0 w 2"/>
                <a:gd name="T3" fmla="*/ 2 h 2"/>
                <a:gd name="T4" fmla="*/ 0 w 2"/>
                <a:gd name="T5" fmla="*/ 2 h 2"/>
                <a:gd name="T6" fmla="*/ 1 w 2"/>
                <a:gd name="T7" fmla="*/ 0 h 2"/>
                <a:gd name="T8" fmla="*/ 2 w 2"/>
                <a:gd name="T9" fmla="*/ 0 h 2"/>
                <a:gd name="T10" fmla="*/ 2 w 2"/>
                <a:gd name="T11" fmla="*/ 1 h 2"/>
                <a:gd name="T12" fmla="*/ 1 w 2"/>
                <a:gd name="T13" fmla="*/ 2 h 2"/>
                <a:gd name="T14" fmla="*/ 0 w 2"/>
                <a:gd name="T15" fmla="*/ 2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2">
                  <a:moveTo>
                    <a:pt x="0" y="2"/>
                  </a:moveTo>
                  <a:cubicBezTo>
                    <a:pt x="0" y="2"/>
                    <a:pt x="0" y="2"/>
                    <a:pt x="0" y="2"/>
                  </a:cubicBezTo>
                  <a:cubicBezTo>
                    <a:pt x="0" y="2"/>
                    <a:pt x="0" y="2"/>
                    <a:pt x="0" y="2"/>
                  </a:cubicBezTo>
                  <a:cubicBezTo>
                    <a:pt x="0" y="1"/>
                    <a:pt x="1" y="0"/>
                    <a:pt x="1" y="0"/>
                  </a:cubicBezTo>
                  <a:cubicBezTo>
                    <a:pt x="1" y="0"/>
                    <a:pt x="1" y="0"/>
                    <a:pt x="2" y="0"/>
                  </a:cubicBezTo>
                  <a:cubicBezTo>
                    <a:pt x="2" y="0"/>
                    <a:pt x="2" y="0"/>
                    <a:pt x="2" y="1"/>
                  </a:cubicBezTo>
                  <a:cubicBezTo>
                    <a:pt x="1" y="1"/>
                    <a:pt x="1" y="1"/>
                    <a:pt x="1" y="2"/>
                  </a:cubicBezTo>
                  <a:cubicBezTo>
                    <a:pt x="1" y="2"/>
                    <a:pt x="1" y="2"/>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11" name="Freeform 560"/>
            <p:cNvSpPr>
              <a:spLocks/>
            </p:cNvSpPr>
            <p:nvPr/>
          </p:nvSpPr>
          <p:spPr bwMode="auto">
            <a:xfrm>
              <a:off x="3880" y="2170"/>
              <a:ext cx="5" cy="8"/>
            </a:xfrm>
            <a:custGeom>
              <a:avLst/>
              <a:gdLst>
                <a:gd name="T0" fmla="*/ 0 w 2"/>
                <a:gd name="T1" fmla="*/ 3 h 3"/>
                <a:gd name="T2" fmla="*/ 0 w 2"/>
                <a:gd name="T3" fmla="*/ 3 h 3"/>
                <a:gd name="T4" fmla="*/ 0 w 2"/>
                <a:gd name="T5" fmla="*/ 3 h 3"/>
                <a:gd name="T6" fmla="*/ 1 w 2"/>
                <a:gd name="T7" fmla="*/ 0 h 3"/>
                <a:gd name="T8" fmla="*/ 2 w 2"/>
                <a:gd name="T9" fmla="*/ 0 h 3"/>
                <a:gd name="T10" fmla="*/ 2 w 2"/>
                <a:gd name="T11" fmla="*/ 1 h 3"/>
                <a:gd name="T12" fmla="*/ 1 w 2"/>
                <a:gd name="T13" fmla="*/ 3 h 3"/>
                <a:gd name="T14" fmla="*/ 0 w 2"/>
                <a:gd name="T15" fmla="*/ 3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3">
                  <a:moveTo>
                    <a:pt x="0" y="3"/>
                  </a:moveTo>
                  <a:cubicBezTo>
                    <a:pt x="0" y="3"/>
                    <a:pt x="0" y="3"/>
                    <a:pt x="0" y="3"/>
                  </a:cubicBezTo>
                  <a:cubicBezTo>
                    <a:pt x="0" y="3"/>
                    <a:pt x="0" y="3"/>
                    <a:pt x="0" y="3"/>
                  </a:cubicBezTo>
                  <a:cubicBezTo>
                    <a:pt x="0" y="2"/>
                    <a:pt x="1" y="1"/>
                    <a:pt x="1" y="0"/>
                  </a:cubicBezTo>
                  <a:cubicBezTo>
                    <a:pt x="1" y="0"/>
                    <a:pt x="2" y="0"/>
                    <a:pt x="2" y="0"/>
                  </a:cubicBezTo>
                  <a:cubicBezTo>
                    <a:pt x="2" y="1"/>
                    <a:pt x="2" y="1"/>
                    <a:pt x="2" y="1"/>
                  </a:cubicBezTo>
                  <a:cubicBezTo>
                    <a:pt x="1" y="2"/>
                    <a:pt x="1" y="2"/>
                    <a:pt x="1" y="3"/>
                  </a:cubicBezTo>
                  <a:cubicBezTo>
                    <a:pt x="1" y="3"/>
                    <a:pt x="0" y="3"/>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12" name="Freeform 561"/>
            <p:cNvSpPr>
              <a:spLocks/>
            </p:cNvSpPr>
            <p:nvPr/>
          </p:nvSpPr>
          <p:spPr bwMode="auto">
            <a:xfrm>
              <a:off x="3883" y="2175"/>
              <a:ext cx="5" cy="5"/>
            </a:xfrm>
            <a:custGeom>
              <a:avLst/>
              <a:gdLst>
                <a:gd name="T0" fmla="*/ 0 w 2"/>
                <a:gd name="T1" fmla="*/ 2 h 2"/>
                <a:gd name="T2" fmla="*/ 0 w 2"/>
                <a:gd name="T3" fmla="*/ 2 h 2"/>
                <a:gd name="T4" fmla="*/ 0 w 2"/>
                <a:gd name="T5" fmla="*/ 1 h 2"/>
                <a:gd name="T6" fmla="*/ 1 w 2"/>
                <a:gd name="T7" fmla="*/ 0 h 2"/>
                <a:gd name="T8" fmla="*/ 2 w 2"/>
                <a:gd name="T9" fmla="*/ 0 h 2"/>
                <a:gd name="T10" fmla="*/ 2 w 2"/>
                <a:gd name="T11" fmla="*/ 0 h 2"/>
                <a:gd name="T12" fmla="*/ 1 w 2"/>
                <a:gd name="T13" fmla="*/ 2 h 2"/>
                <a:gd name="T14" fmla="*/ 0 w 2"/>
                <a:gd name="T15" fmla="*/ 2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2">
                  <a:moveTo>
                    <a:pt x="0" y="2"/>
                  </a:moveTo>
                  <a:cubicBezTo>
                    <a:pt x="0" y="2"/>
                    <a:pt x="0" y="2"/>
                    <a:pt x="0" y="2"/>
                  </a:cubicBezTo>
                  <a:cubicBezTo>
                    <a:pt x="0" y="2"/>
                    <a:pt x="0" y="2"/>
                    <a:pt x="0" y="1"/>
                  </a:cubicBezTo>
                  <a:cubicBezTo>
                    <a:pt x="0" y="1"/>
                    <a:pt x="1" y="0"/>
                    <a:pt x="1" y="0"/>
                  </a:cubicBezTo>
                  <a:cubicBezTo>
                    <a:pt x="1" y="0"/>
                    <a:pt x="2" y="0"/>
                    <a:pt x="2" y="0"/>
                  </a:cubicBezTo>
                  <a:cubicBezTo>
                    <a:pt x="2" y="0"/>
                    <a:pt x="2" y="0"/>
                    <a:pt x="2" y="0"/>
                  </a:cubicBezTo>
                  <a:cubicBezTo>
                    <a:pt x="1" y="1"/>
                    <a:pt x="1" y="1"/>
                    <a:pt x="1" y="2"/>
                  </a:cubicBezTo>
                  <a:cubicBezTo>
                    <a:pt x="1" y="2"/>
                    <a:pt x="0" y="2"/>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13" name="Freeform 562"/>
            <p:cNvSpPr>
              <a:spLocks/>
            </p:cNvSpPr>
            <p:nvPr/>
          </p:nvSpPr>
          <p:spPr bwMode="auto">
            <a:xfrm>
              <a:off x="3860" y="2193"/>
              <a:ext cx="8" cy="15"/>
            </a:xfrm>
            <a:custGeom>
              <a:avLst/>
              <a:gdLst>
                <a:gd name="T0" fmla="*/ 1 w 3"/>
                <a:gd name="T1" fmla="*/ 6 h 6"/>
                <a:gd name="T2" fmla="*/ 1 w 3"/>
                <a:gd name="T3" fmla="*/ 6 h 6"/>
                <a:gd name="T4" fmla="*/ 0 w 3"/>
                <a:gd name="T5" fmla="*/ 6 h 6"/>
                <a:gd name="T6" fmla="*/ 2 w 3"/>
                <a:gd name="T7" fmla="*/ 1 h 6"/>
                <a:gd name="T8" fmla="*/ 2 w 3"/>
                <a:gd name="T9" fmla="*/ 0 h 6"/>
                <a:gd name="T10" fmla="*/ 3 w 3"/>
                <a:gd name="T11" fmla="*/ 1 h 6"/>
                <a:gd name="T12" fmla="*/ 1 w 3"/>
                <a:gd name="T13" fmla="*/ 6 h 6"/>
                <a:gd name="T14" fmla="*/ 1 w 3"/>
                <a:gd name="T15" fmla="*/ 6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6">
                  <a:moveTo>
                    <a:pt x="1" y="6"/>
                  </a:moveTo>
                  <a:cubicBezTo>
                    <a:pt x="1" y="6"/>
                    <a:pt x="1" y="6"/>
                    <a:pt x="1" y="6"/>
                  </a:cubicBezTo>
                  <a:cubicBezTo>
                    <a:pt x="0" y="6"/>
                    <a:pt x="0" y="6"/>
                    <a:pt x="0" y="6"/>
                  </a:cubicBezTo>
                  <a:cubicBezTo>
                    <a:pt x="2" y="1"/>
                    <a:pt x="2" y="1"/>
                    <a:pt x="2" y="1"/>
                  </a:cubicBezTo>
                  <a:cubicBezTo>
                    <a:pt x="2" y="0"/>
                    <a:pt x="2" y="0"/>
                    <a:pt x="2" y="0"/>
                  </a:cubicBezTo>
                  <a:cubicBezTo>
                    <a:pt x="3" y="0"/>
                    <a:pt x="3" y="1"/>
                    <a:pt x="3" y="1"/>
                  </a:cubicBezTo>
                  <a:cubicBezTo>
                    <a:pt x="1" y="6"/>
                    <a:pt x="1" y="6"/>
                    <a:pt x="1" y="6"/>
                  </a:cubicBezTo>
                  <a:cubicBezTo>
                    <a:pt x="1" y="6"/>
                    <a:pt x="1" y="6"/>
                    <a:pt x="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14" name="Freeform 563"/>
            <p:cNvSpPr>
              <a:spLocks/>
            </p:cNvSpPr>
            <p:nvPr/>
          </p:nvSpPr>
          <p:spPr bwMode="auto">
            <a:xfrm>
              <a:off x="3865" y="2190"/>
              <a:ext cx="5" cy="18"/>
            </a:xfrm>
            <a:custGeom>
              <a:avLst/>
              <a:gdLst>
                <a:gd name="T0" fmla="*/ 0 w 2"/>
                <a:gd name="T1" fmla="*/ 7 h 7"/>
                <a:gd name="T2" fmla="*/ 0 w 2"/>
                <a:gd name="T3" fmla="*/ 7 h 7"/>
                <a:gd name="T4" fmla="*/ 0 w 2"/>
                <a:gd name="T5" fmla="*/ 6 h 7"/>
                <a:gd name="T6" fmla="*/ 2 w 2"/>
                <a:gd name="T7" fmla="*/ 1 h 7"/>
                <a:gd name="T8" fmla="*/ 2 w 2"/>
                <a:gd name="T9" fmla="*/ 0 h 7"/>
                <a:gd name="T10" fmla="*/ 2 w 2"/>
                <a:gd name="T11" fmla="*/ 1 h 7"/>
                <a:gd name="T12" fmla="*/ 1 w 2"/>
                <a:gd name="T13" fmla="*/ 6 h 7"/>
                <a:gd name="T14" fmla="*/ 1 w 2"/>
                <a:gd name="T15" fmla="*/ 6 h 7"/>
                <a:gd name="T16" fmla="*/ 1 w 2"/>
                <a:gd name="T17" fmla="*/ 7 h 7"/>
                <a:gd name="T18" fmla="*/ 0 w 2"/>
                <a:gd name="T19"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 h="7">
                  <a:moveTo>
                    <a:pt x="0" y="7"/>
                  </a:moveTo>
                  <a:cubicBezTo>
                    <a:pt x="0" y="7"/>
                    <a:pt x="0" y="7"/>
                    <a:pt x="0" y="7"/>
                  </a:cubicBezTo>
                  <a:cubicBezTo>
                    <a:pt x="0" y="7"/>
                    <a:pt x="0" y="6"/>
                    <a:pt x="0" y="6"/>
                  </a:cubicBezTo>
                  <a:cubicBezTo>
                    <a:pt x="1" y="4"/>
                    <a:pt x="1" y="3"/>
                    <a:pt x="2" y="1"/>
                  </a:cubicBezTo>
                  <a:cubicBezTo>
                    <a:pt x="2" y="1"/>
                    <a:pt x="2" y="0"/>
                    <a:pt x="2" y="0"/>
                  </a:cubicBezTo>
                  <a:cubicBezTo>
                    <a:pt x="2" y="0"/>
                    <a:pt x="2" y="1"/>
                    <a:pt x="2" y="1"/>
                  </a:cubicBezTo>
                  <a:cubicBezTo>
                    <a:pt x="2" y="3"/>
                    <a:pt x="1" y="4"/>
                    <a:pt x="1" y="6"/>
                  </a:cubicBezTo>
                  <a:cubicBezTo>
                    <a:pt x="1" y="6"/>
                    <a:pt x="1" y="6"/>
                    <a:pt x="1" y="6"/>
                  </a:cubicBezTo>
                  <a:cubicBezTo>
                    <a:pt x="1" y="7"/>
                    <a:pt x="1" y="7"/>
                    <a:pt x="1" y="7"/>
                  </a:cubicBezTo>
                  <a:cubicBezTo>
                    <a:pt x="1" y="7"/>
                    <a:pt x="0" y="7"/>
                    <a:pt x="0"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15" name="Freeform 564"/>
            <p:cNvSpPr>
              <a:spLocks/>
            </p:cNvSpPr>
            <p:nvPr/>
          </p:nvSpPr>
          <p:spPr bwMode="auto">
            <a:xfrm>
              <a:off x="3870" y="2188"/>
              <a:ext cx="5" cy="17"/>
            </a:xfrm>
            <a:custGeom>
              <a:avLst/>
              <a:gdLst>
                <a:gd name="T0" fmla="*/ 0 w 2"/>
                <a:gd name="T1" fmla="*/ 7 h 7"/>
                <a:gd name="T2" fmla="*/ 0 w 2"/>
                <a:gd name="T3" fmla="*/ 7 h 7"/>
                <a:gd name="T4" fmla="*/ 0 w 2"/>
                <a:gd name="T5" fmla="*/ 6 h 7"/>
                <a:gd name="T6" fmla="*/ 1 w 2"/>
                <a:gd name="T7" fmla="*/ 1 h 7"/>
                <a:gd name="T8" fmla="*/ 2 w 2"/>
                <a:gd name="T9" fmla="*/ 0 h 7"/>
                <a:gd name="T10" fmla="*/ 2 w 2"/>
                <a:gd name="T11" fmla="*/ 1 h 7"/>
                <a:gd name="T12" fmla="*/ 1 w 2"/>
                <a:gd name="T13" fmla="*/ 6 h 7"/>
                <a:gd name="T14" fmla="*/ 1 w 2"/>
                <a:gd name="T15" fmla="*/ 6 h 7"/>
                <a:gd name="T16" fmla="*/ 1 w 2"/>
                <a:gd name="T17" fmla="*/ 7 h 7"/>
                <a:gd name="T18" fmla="*/ 0 w 2"/>
                <a:gd name="T19"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 h="7">
                  <a:moveTo>
                    <a:pt x="0" y="7"/>
                  </a:moveTo>
                  <a:cubicBezTo>
                    <a:pt x="0" y="7"/>
                    <a:pt x="0" y="7"/>
                    <a:pt x="0" y="7"/>
                  </a:cubicBezTo>
                  <a:cubicBezTo>
                    <a:pt x="0" y="7"/>
                    <a:pt x="0" y="6"/>
                    <a:pt x="0" y="6"/>
                  </a:cubicBezTo>
                  <a:cubicBezTo>
                    <a:pt x="0" y="4"/>
                    <a:pt x="1" y="2"/>
                    <a:pt x="1" y="1"/>
                  </a:cubicBezTo>
                  <a:cubicBezTo>
                    <a:pt x="2" y="0"/>
                    <a:pt x="2" y="0"/>
                    <a:pt x="2" y="0"/>
                  </a:cubicBezTo>
                  <a:cubicBezTo>
                    <a:pt x="2" y="0"/>
                    <a:pt x="2" y="1"/>
                    <a:pt x="2" y="1"/>
                  </a:cubicBezTo>
                  <a:cubicBezTo>
                    <a:pt x="2" y="2"/>
                    <a:pt x="1" y="4"/>
                    <a:pt x="1" y="6"/>
                  </a:cubicBezTo>
                  <a:cubicBezTo>
                    <a:pt x="1" y="6"/>
                    <a:pt x="1" y="6"/>
                    <a:pt x="1" y="6"/>
                  </a:cubicBezTo>
                  <a:cubicBezTo>
                    <a:pt x="1" y="7"/>
                    <a:pt x="1" y="7"/>
                    <a:pt x="1" y="7"/>
                  </a:cubicBezTo>
                  <a:cubicBezTo>
                    <a:pt x="0" y="7"/>
                    <a:pt x="0" y="7"/>
                    <a:pt x="0"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16" name="Freeform 565"/>
            <p:cNvSpPr>
              <a:spLocks/>
            </p:cNvSpPr>
            <p:nvPr/>
          </p:nvSpPr>
          <p:spPr bwMode="auto">
            <a:xfrm>
              <a:off x="3875" y="2183"/>
              <a:ext cx="5" cy="17"/>
            </a:xfrm>
            <a:custGeom>
              <a:avLst/>
              <a:gdLst>
                <a:gd name="T0" fmla="*/ 0 w 2"/>
                <a:gd name="T1" fmla="*/ 7 h 7"/>
                <a:gd name="T2" fmla="*/ 0 w 2"/>
                <a:gd name="T3" fmla="*/ 7 h 7"/>
                <a:gd name="T4" fmla="*/ 0 w 2"/>
                <a:gd name="T5" fmla="*/ 6 h 7"/>
                <a:gd name="T6" fmla="*/ 1 w 2"/>
                <a:gd name="T7" fmla="*/ 1 h 7"/>
                <a:gd name="T8" fmla="*/ 2 w 2"/>
                <a:gd name="T9" fmla="*/ 0 h 7"/>
                <a:gd name="T10" fmla="*/ 2 w 2"/>
                <a:gd name="T11" fmla="*/ 1 h 7"/>
                <a:gd name="T12" fmla="*/ 1 w 2"/>
                <a:gd name="T13" fmla="*/ 7 h 7"/>
                <a:gd name="T14" fmla="*/ 0 w 2"/>
                <a:gd name="T15" fmla="*/ 7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7">
                  <a:moveTo>
                    <a:pt x="0" y="7"/>
                  </a:moveTo>
                  <a:cubicBezTo>
                    <a:pt x="0" y="7"/>
                    <a:pt x="0" y="7"/>
                    <a:pt x="0" y="7"/>
                  </a:cubicBezTo>
                  <a:cubicBezTo>
                    <a:pt x="0" y="7"/>
                    <a:pt x="0" y="7"/>
                    <a:pt x="0" y="6"/>
                  </a:cubicBezTo>
                  <a:cubicBezTo>
                    <a:pt x="1" y="4"/>
                    <a:pt x="1" y="3"/>
                    <a:pt x="1" y="1"/>
                  </a:cubicBezTo>
                  <a:cubicBezTo>
                    <a:pt x="2" y="0"/>
                    <a:pt x="2" y="0"/>
                    <a:pt x="2" y="0"/>
                  </a:cubicBezTo>
                  <a:cubicBezTo>
                    <a:pt x="2" y="0"/>
                    <a:pt x="2" y="0"/>
                    <a:pt x="2" y="1"/>
                  </a:cubicBezTo>
                  <a:cubicBezTo>
                    <a:pt x="2" y="3"/>
                    <a:pt x="1" y="5"/>
                    <a:pt x="1" y="7"/>
                  </a:cubicBezTo>
                  <a:cubicBezTo>
                    <a:pt x="1" y="7"/>
                    <a:pt x="0" y="7"/>
                    <a:pt x="0"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17" name="Freeform 566"/>
            <p:cNvSpPr>
              <a:spLocks/>
            </p:cNvSpPr>
            <p:nvPr/>
          </p:nvSpPr>
          <p:spPr bwMode="auto">
            <a:xfrm>
              <a:off x="3845" y="2147"/>
              <a:ext cx="5" cy="10"/>
            </a:xfrm>
            <a:custGeom>
              <a:avLst/>
              <a:gdLst>
                <a:gd name="T0" fmla="*/ 1 w 2"/>
                <a:gd name="T1" fmla="*/ 4 h 4"/>
                <a:gd name="T2" fmla="*/ 1 w 2"/>
                <a:gd name="T3" fmla="*/ 4 h 4"/>
                <a:gd name="T4" fmla="*/ 0 w 2"/>
                <a:gd name="T5" fmla="*/ 4 h 4"/>
                <a:gd name="T6" fmla="*/ 1 w 2"/>
                <a:gd name="T7" fmla="*/ 0 h 4"/>
                <a:gd name="T8" fmla="*/ 2 w 2"/>
                <a:gd name="T9" fmla="*/ 0 h 4"/>
                <a:gd name="T10" fmla="*/ 2 w 2"/>
                <a:gd name="T11" fmla="*/ 1 h 4"/>
                <a:gd name="T12" fmla="*/ 1 w 2"/>
                <a:gd name="T13" fmla="*/ 4 h 4"/>
                <a:gd name="T14" fmla="*/ 1 w 2"/>
                <a:gd name="T15" fmla="*/ 4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4">
                  <a:moveTo>
                    <a:pt x="1" y="4"/>
                  </a:moveTo>
                  <a:cubicBezTo>
                    <a:pt x="1" y="4"/>
                    <a:pt x="1" y="4"/>
                    <a:pt x="1" y="4"/>
                  </a:cubicBezTo>
                  <a:cubicBezTo>
                    <a:pt x="0" y="4"/>
                    <a:pt x="0" y="4"/>
                    <a:pt x="0" y="4"/>
                  </a:cubicBezTo>
                  <a:cubicBezTo>
                    <a:pt x="0" y="3"/>
                    <a:pt x="1" y="1"/>
                    <a:pt x="1" y="0"/>
                  </a:cubicBezTo>
                  <a:cubicBezTo>
                    <a:pt x="1" y="0"/>
                    <a:pt x="2" y="0"/>
                    <a:pt x="2" y="0"/>
                  </a:cubicBezTo>
                  <a:cubicBezTo>
                    <a:pt x="2" y="0"/>
                    <a:pt x="2" y="1"/>
                    <a:pt x="2" y="1"/>
                  </a:cubicBezTo>
                  <a:cubicBezTo>
                    <a:pt x="2" y="2"/>
                    <a:pt x="1" y="3"/>
                    <a:pt x="1" y="4"/>
                  </a:cubicBezTo>
                  <a:cubicBezTo>
                    <a:pt x="1" y="4"/>
                    <a:pt x="1" y="4"/>
                    <a:pt x="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18" name="Freeform 567"/>
            <p:cNvSpPr>
              <a:spLocks/>
            </p:cNvSpPr>
            <p:nvPr/>
          </p:nvSpPr>
          <p:spPr bwMode="auto">
            <a:xfrm>
              <a:off x="3853" y="2145"/>
              <a:ext cx="5" cy="10"/>
            </a:xfrm>
            <a:custGeom>
              <a:avLst/>
              <a:gdLst>
                <a:gd name="T0" fmla="*/ 0 w 2"/>
                <a:gd name="T1" fmla="*/ 4 h 4"/>
                <a:gd name="T2" fmla="*/ 0 w 2"/>
                <a:gd name="T3" fmla="*/ 4 h 4"/>
                <a:gd name="T4" fmla="*/ 0 w 2"/>
                <a:gd name="T5" fmla="*/ 3 h 4"/>
                <a:gd name="T6" fmla="*/ 1 w 2"/>
                <a:gd name="T7" fmla="*/ 0 h 4"/>
                <a:gd name="T8" fmla="*/ 2 w 2"/>
                <a:gd name="T9" fmla="*/ 0 h 4"/>
                <a:gd name="T10" fmla="*/ 2 w 2"/>
                <a:gd name="T11" fmla="*/ 0 h 4"/>
                <a:gd name="T12" fmla="*/ 1 w 2"/>
                <a:gd name="T13" fmla="*/ 4 h 4"/>
                <a:gd name="T14" fmla="*/ 0 w 2"/>
                <a:gd name="T15" fmla="*/ 4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4">
                  <a:moveTo>
                    <a:pt x="0" y="4"/>
                  </a:moveTo>
                  <a:cubicBezTo>
                    <a:pt x="0" y="4"/>
                    <a:pt x="0" y="4"/>
                    <a:pt x="0" y="4"/>
                  </a:cubicBezTo>
                  <a:cubicBezTo>
                    <a:pt x="0" y="4"/>
                    <a:pt x="0" y="4"/>
                    <a:pt x="0" y="3"/>
                  </a:cubicBezTo>
                  <a:cubicBezTo>
                    <a:pt x="0" y="2"/>
                    <a:pt x="1" y="1"/>
                    <a:pt x="1" y="0"/>
                  </a:cubicBezTo>
                  <a:cubicBezTo>
                    <a:pt x="1" y="0"/>
                    <a:pt x="1" y="0"/>
                    <a:pt x="2" y="0"/>
                  </a:cubicBezTo>
                  <a:cubicBezTo>
                    <a:pt x="2" y="0"/>
                    <a:pt x="2" y="0"/>
                    <a:pt x="2" y="0"/>
                  </a:cubicBezTo>
                  <a:cubicBezTo>
                    <a:pt x="1" y="1"/>
                    <a:pt x="1" y="3"/>
                    <a:pt x="1" y="4"/>
                  </a:cubicBezTo>
                  <a:cubicBezTo>
                    <a:pt x="0" y="4"/>
                    <a:pt x="0" y="4"/>
                    <a:pt x="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19" name="Freeform 568"/>
            <p:cNvSpPr>
              <a:spLocks/>
            </p:cNvSpPr>
            <p:nvPr/>
          </p:nvSpPr>
          <p:spPr bwMode="auto">
            <a:xfrm>
              <a:off x="3855" y="2142"/>
              <a:ext cx="8" cy="13"/>
            </a:xfrm>
            <a:custGeom>
              <a:avLst/>
              <a:gdLst>
                <a:gd name="T0" fmla="*/ 1 w 3"/>
                <a:gd name="T1" fmla="*/ 5 h 5"/>
                <a:gd name="T2" fmla="*/ 1 w 3"/>
                <a:gd name="T3" fmla="*/ 5 h 5"/>
                <a:gd name="T4" fmla="*/ 0 w 3"/>
                <a:gd name="T5" fmla="*/ 4 h 5"/>
                <a:gd name="T6" fmla="*/ 2 w 3"/>
                <a:gd name="T7" fmla="*/ 0 h 5"/>
                <a:gd name="T8" fmla="*/ 3 w 3"/>
                <a:gd name="T9" fmla="*/ 0 h 5"/>
                <a:gd name="T10" fmla="*/ 3 w 3"/>
                <a:gd name="T11" fmla="*/ 0 h 5"/>
                <a:gd name="T12" fmla="*/ 1 w 3"/>
                <a:gd name="T13" fmla="*/ 4 h 5"/>
                <a:gd name="T14" fmla="*/ 1 w 3"/>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5">
                  <a:moveTo>
                    <a:pt x="1" y="5"/>
                  </a:moveTo>
                  <a:cubicBezTo>
                    <a:pt x="1" y="5"/>
                    <a:pt x="1" y="5"/>
                    <a:pt x="1" y="5"/>
                  </a:cubicBezTo>
                  <a:cubicBezTo>
                    <a:pt x="0" y="5"/>
                    <a:pt x="0" y="4"/>
                    <a:pt x="0" y="4"/>
                  </a:cubicBezTo>
                  <a:cubicBezTo>
                    <a:pt x="1" y="3"/>
                    <a:pt x="1" y="1"/>
                    <a:pt x="2" y="0"/>
                  </a:cubicBezTo>
                  <a:cubicBezTo>
                    <a:pt x="2" y="0"/>
                    <a:pt x="3" y="0"/>
                    <a:pt x="3" y="0"/>
                  </a:cubicBezTo>
                  <a:cubicBezTo>
                    <a:pt x="3" y="0"/>
                    <a:pt x="3" y="0"/>
                    <a:pt x="3" y="0"/>
                  </a:cubicBezTo>
                  <a:cubicBezTo>
                    <a:pt x="2" y="2"/>
                    <a:pt x="2" y="3"/>
                    <a:pt x="1" y="4"/>
                  </a:cubicBezTo>
                  <a:cubicBezTo>
                    <a:pt x="1" y="5"/>
                    <a:pt x="1" y="5"/>
                    <a:pt x="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20" name="Freeform 569"/>
            <p:cNvSpPr>
              <a:spLocks/>
            </p:cNvSpPr>
            <p:nvPr/>
          </p:nvSpPr>
          <p:spPr bwMode="auto">
            <a:xfrm>
              <a:off x="3863" y="2137"/>
              <a:ext cx="5" cy="13"/>
            </a:xfrm>
            <a:custGeom>
              <a:avLst/>
              <a:gdLst>
                <a:gd name="T0" fmla="*/ 0 w 2"/>
                <a:gd name="T1" fmla="*/ 5 h 5"/>
                <a:gd name="T2" fmla="*/ 0 w 2"/>
                <a:gd name="T3" fmla="*/ 5 h 5"/>
                <a:gd name="T4" fmla="*/ 0 w 2"/>
                <a:gd name="T5" fmla="*/ 5 h 5"/>
                <a:gd name="T6" fmla="*/ 2 w 2"/>
                <a:gd name="T7" fmla="*/ 0 h 5"/>
                <a:gd name="T8" fmla="*/ 2 w 2"/>
                <a:gd name="T9" fmla="*/ 0 h 5"/>
                <a:gd name="T10" fmla="*/ 2 w 2"/>
                <a:gd name="T11" fmla="*/ 1 h 5"/>
                <a:gd name="T12" fmla="*/ 1 w 2"/>
                <a:gd name="T13" fmla="*/ 5 h 5"/>
                <a:gd name="T14" fmla="*/ 0 w 2"/>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5">
                  <a:moveTo>
                    <a:pt x="0" y="5"/>
                  </a:moveTo>
                  <a:cubicBezTo>
                    <a:pt x="0" y="5"/>
                    <a:pt x="0" y="5"/>
                    <a:pt x="0" y="5"/>
                  </a:cubicBezTo>
                  <a:cubicBezTo>
                    <a:pt x="0" y="5"/>
                    <a:pt x="0" y="5"/>
                    <a:pt x="0" y="5"/>
                  </a:cubicBezTo>
                  <a:cubicBezTo>
                    <a:pt x="2" y="0"/>
                    <a:pt x="2" y="0"/>
                    <a:pt x="2" y="0"/>
                  </a:cubicBezTo>
                  <a:cubicBezTo>
                    <a:pt x="2" y="0"/>
                    <a:pt x="2" y="0"/>
                    <a:pt x="2" y="0"/>
                  </a:cubicBezTo>
                  <a:cubicBezTo>
                    <a:pt x="2" y="0"/>
                    <a:pt x="2" y="0"/>
                    <a:pt x="2" y="1"/>
                  </a:cubicBezTo>
                  <a:cubicBezTo>
                    <a:pt x="1" y="5"/>
                    <a:pt x="1" y="5"/>
                    <a:pt x="1" y="5"/>
                  </a:cubicBezTo>
                  <a:cubicBezTo>
                    <a:pt x="1" y="5"/>
                    <a:pt x="0" y="5"/>
                    <a:pt x="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21" name="Freeform 570"/>
            <p:cNvSpPr>
              <a:spLocks/>
            </p:cNvSpPr>
            <p:nvPr/>
          </p:nvSpPr>
          <p:spPr bwMode="auto">
            <a:xfrm>
              <a:off x="3870" y="2132"/>
              <a:ext cx="5" cy="15"/>
            </a:xfrm>
            <a:custGeom>
              <a:avLst/>
              <a:gdLst>
                <a:gd name="T0" fmla="*/ 0 w 2"/>
                <a:gd name="T1" fmla="*/ 6 h 6"/>
                <a:gd name="T2" fmla="*/ 0 w 2"/>
                <a:gd name="T3" fmla="*/ 6 h 6"/>
                <a:gd name="T4" fmla="*/ 0 w 2"/>
                <a:gd name="T5" fmla="*/ 5 h 6"/>
                <a:gd name="T6" fmla="*/ 1 w 2"/>
                <a:gd name="T7" fmla="*/ 1 h 6"/>
                <a:gd name="T8" fmla="*/ 2 w 2"/>
                <a:gd name="T9" fmla="*/ 0 h 6"/>
                <a:gd name="T10" fmla="*/ 2 w 2"/>
                <a:gd name="T11" fmla="*/ 1 h 6"/>
                <a:gd name="T12" fmla="*/ 1 w 2"/>
                <a:gd name="T13" fmla="*/ 6 h 6"/>
                <a:gd name="T14" fmla="*/ 0 w 2"/>
                <a:gd name="T15" fmla="*/ 6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6">
                  <a:moveTo>
                    <a:pt x="0" y="6"/>
                  </a:moveTo>
                  <a:cubicBezTo>
                    <a:pt x="0" y="6"/>
                    <a:pt x="0" y="6"/>
                    <a:pt x="0" y="6"/>
                  </a:cubicBezTo>
                  <a:cubicBezTo>
                    <a:pt x="0" y="6"/>
                    <a:pt x="0" y="6"/>
                    <a:pt x="0" y="5"/>
                  </a:cubicBezTo>
                  <a:cubicBezTo>
                    <a:pt x="0" y="4"/>
                    <a:pt x="1" y="2"/>
                    <a:pt x="1" y="1"/>
                  </a:cubicBezTo>
                  <a:cubicBezTo>
                    <a:pt x="1" y="0"/>
                    <a:pt x="2" y="0"/>
                    <a:pt x="2" y="0"/>
                  </a:cubicBezTo>
                  <a:cubicBezTo>
                    <a:pt x="2" y="0"/>
                    <a:pt x="2" y="1"/>
                    <a:pt x="2" y="1"/>
                  </a:cubicBezTo>
                  <a:cubicBezTo>
                    <a:pt x="2" y="2"/>
                    <a:pt x="1" y="4"/>
                    <a:pt x="1" y="6"/>
                  </a:cubicBezTo>
                  <a:cubicBezTo>
                    <a:pt x="1" y="6"/>
                    <a:pt x="0" y="6"/>
                    <a:pt x="0"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22" name="Freeform 571"/>
            <p:cNvSpPr>
              <a:spLocks/>
            </p:cNvSpPr>
            <p:nvPr/>
          </p:nvSpPr>
          <p:spPr bwMode="auto">
            <a:xfrm>
              <a:off x="3875" y="2130"/>
              <a:ext cx="8" cy="15"/>
            </a:xfrm>
            <a:custGeom>
              <a:avLst/>
              <a:gdLst>
                <a:gd name="T0" fmla="*/ 1 w 3"/>
                <a:gd name="T1" fmla="*/ 6 h 6"/>
                <a:gd name="T2" fmla="*/ 0 w 3"/>
                <a:gd name="T3" fmla="*/ 5 h 6"/>
                <a:gd name="T4" fmla="*/ 0 w 3"/>
                <a:gd name="T5" fmla="*/ 5 h 6"/>
                <a:gd name="T6" fmla="*/ 2 w 3"/>
                <a:gd name="T7" fmla="*/ 0 h 6"/>
                <a:gd name="T8" fmla="*/ 2 w 3"/>
                <a:gd name="T9" fmla="*/ 0 h 6"/>
                <a:gd name="T10" fmla="*/ 3 w 3"/>
                <a:gd name="T11" fmla="*/ 0 h 6"/>
                <a:gd name="T12" fmla="*/ 1 w 3"/>
                <a:gd name="T13" fmla="*/ 5 h 6"/>
                <a:gd name="T14" fmla="*/ 1 w 3"/>
                <a:gd name="T15" fmla="*/ 5 h 6"/>
                <a:gd name="T16" fmla="*/ 1 w 3"/>
                <a:gd name="T17" fmla="*/ 6 h 6"/>
                <a:gd name="T18" fmla="*/ 1 w 3"/>
                <a:gd name="T19"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6">
                  <a:moveTo>
                    <a:pt x="1" y="6"/>
                  </a:moveTo>
                  <a:cubicBezTo>
                    <a:pt x="0" y="6"/>
                    <a:pt x="0" y="6"/>
                    <a:pt x="0" y="5"/>
                  </a:cubicBezTo>
                  <a:cubicBezTo>
                    <a:pt x="0" y="5"/>
                    <a:pt x="0" y="5"/>
                    <a:pt x="0" y="5"/>
                  </a:cubicBezTo>
                  <a:cubicBezTo>
                    <a:pt x="1" y="3"/>
                    <a:pt x="1" y="2"/>
                    <a:pt x="2" y="0"/>
                  </a:cubicBezTo>
                  <a:cubicBezTo>
                    <a:pt x="2" y="0"/>
                    <a:pt x="2" y="0"/>
                    <a:pt x="2" y="0"/>
                  </a:cubicBezTo>
                  <a:cubicBezTo>
                    <a:pt x="3" y="0"/>
                    <a:pt x="3" y="0"/>
                    <a:pt x="3" y="0"/>
                  </a:cubicBezTo>
                  <a:cubicBezTo>
                    <a:pt x="2" y="2"/>
                    <a:pt x="1" y="3"/>
                    <a:pt x="1" y="5"/>
                  </a:cubicBezTo>
                  <a:cubicBezTo>
                    <a:pt x="1" y="5"/>
                    <a:pt x="1" y="5"/>
                    <a:pt x="1" y="5"/>
                  </a:cubicBezTo>
                  <a:cubicBezTo>
                    <a:pt x="1" y="5"/>
                    <a:pt x="1" y="5"/>
                    <a:pt x="1" y="6"/>
                  </a:cubicBezTo>
                  <a:cubicBezTo>
                    <a:pt x="1" y="6"/>
                    <a:pt x="1" y="6"/>
                    <a:pt x="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423" name="Freeform 572"/>
            <p:cNvSpPr>
              <a:spLocks/>
            </p:cNvSpPr>
            <p:nvPr/>
          </p:nvSpPr>
          <p:spPr bwMode="auto">
            <a:xfrm>
              <a:off x="3880" y="2127"/>
              <a:ext cx="5" cy="15"/>
            </a:xfrm>
            <a:custGeom>
              <a:avLst/>
              <a:gdLst>
                <a:gd name="T0" fmla="*/ 0 w 2"/>
                <a:gd name="T1" fmla="*/ 6 h 6"/>
                <a:gd name="T2" fmla="*/ 0 w 2"/>
                <a:gd name="T3" fmla="*/ 6 h 6"/>
                <a:gd name="T4" fmla="*/ 0 w 2"/>
                <a:gd name="T5" fmla="*/ 5 h 6"/>
                <a:gd name="T6" fmla="*/ 1 w 2"/>
                <a:gd name="T7" fmla="*/ 1 h 6"/>
                <a:gd name="T8" fmla="*/ 2 w 2"/>
                <a:gd name="T9" fmla="*/ 0 h 6"/>
                <a:gd name="T10" fmla="*/ 2 w 2"/>
                <a:gd name="T11" fmla="*/ 1 h 6"/>
                <a:gd name="T12" fmla="*/ 1 w 2"/>
                <a:gd name="T13" fmla="*/ 5 h 6"/>
                <a:gd name="T14" fmla="*/ 1 w 2"/>
                <a:gd name="T15" fmla="*/ 5 h 6"/>
                <a:gd name="T16" fmla="*/ 1 w 2"/>
                <a:gd name="T17" fmla="*/ 6 h 6"/>
                <a:gd name="T18" fmla="*/ 0 w 2"/>
                <a:gd name="T19"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 h="6">
                  <a:moveTo>
                    <a:pt x="0" y="6"/>
                  </a:moveTo>
                  <a:cubicBezTo>
                    <a:pt x="0" y="6"/>
                    <a:pt x="0" y="6"/>
                    <a:pt x="0" y="6"/>
                  </a:cubicBezTo>
                  <a:cubicBezTo>
                    <a:pt x="0" y="6"/>
                    <a:pt x="0" y="6"/>
                    <a:pt x="0" y="5"/>
                  </a:cubicBezTo>
                  <a:cubicBezTo>
                    <a:pt x="0" y="4"/>
                    <a:pt x="1" y="2"/>
                    <a:pt x="1" y="1"/>
                  </a:cubicBezTo>
                  <a:cubicBezTo>
                    <a:pt x="2" y="0"/>
                    <a:pt x="2" y="0"/>
                    <a:pt x="2" y="0"/>
                  </a:cubicBezTo>
                  <a:cubicBezTo>
                    <a:pt x="2" y="0"/>
                    <a:pt x="2" y="1"/>
                    <a:pt x="2" y="1"/>
                  </a:cubicBezTo>
                  <a:cubicBezTo>
                    <a:pt x="2" y="2"/>
                    <a:pt x="1" y="4"/>
                    <a:pt x="1" y="5"/>
                  </a:cubicBezTo>
                  <a:cubicBezTo>
                    <a:pt x="1" y="5"/>
                    <a:pt x="1" y="5"/>
                    <a:pt x="1" y="5"/>
                  </a:cubicBezTo>
                  <a:cubicBezTo>
                    <a:pt x="1" y="6"/>
                    <a:pt x="1" y="6"/>
                    <a:pt x="1" y="6"/>
                  </a:cubicBezTo>
                  <a:cubicBezTo>
                    <a:pt x="1" y="6"/>
                    <a:pt x="0" y="6"/>
                    <a:pt x="0"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sp>
        <p:nvSpPr>
          <p:cNvPr id="587" name="任意多边形 586"/>
          <p:cNvSpPr/>
          <p:nvPr/>
        </p:nvSpPr>
        <p:spPr>
          <a:xfrm flipV="1">
            <a:off x="5143415" y="1226120"/>
            <a:ext cx="140426" cy="158366"/>
          </a:xfrm>
          <a:custGeom>
            <a:avLst/>
            <a:gdLst>
              <a:gd name="connsiteX0" fmla="*/ 0 w 187235"/>
              <a:gd name="connsiteY0" fmla="*/ 211154 h 211154"/>
              <a:gd name="connsiteX1" fmla="*/ 4007 w 187235"/>
              <a:gd name="connsiteY1" fmla="*/ 211154 h 211154"/>
              <a:gd name="connsiteX2" fmla="*/ 93617 w 187235"/>
              <a:gd name="connsiteY2" fmla="*/ 167392 h 211154"/>
              <a:gd name="connsiteX3" fmla="*/ 183227 w 187235"/>
              <a:gd name="connsiteY3" fmla="*/ 211154 h 211154"/>
              <a:gd name="connsiteX4" fmla="*/ 187235 w 187235"/>
              <a:gd name="connsiteY4" fmla="*/ 211154 h 211154"/>
              <a:gd name="connsiteX5" fmla="*/ 93618 w 187235"/>
              <a:gd name="connsiteY5" fmla="*/ 0 h 211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7235" h="211154">
                <a:moveTo>
                  <a:pt x="0" y="211154"/>
                </a:moveTo>
                <a:lnTo>
                  <a:pt x="4007" y="211154"/>
                </a:lnTo>
                <a:lnTo>
                  <a:pt x="93617" y="167392"/>
                </a:lnTo>
                <a:lnTo>
                  <a:pt x="183227" y="211154"/>
                </a:lnTo>
                <a:lnTo>
                  <a:pt x="187235" y="211154"/>
                </a:lnTo>
                <a:lnTo>
                  <a:pt x="93618" y="0"/>
                </a:lnTo>
                <a:close/>
              </a:path>
            </a:pathLst>
          </a:custGeom>
          <a:solidFill>
            <a:srgbClr val="C00000"/>
          </a:solidFill>
          <a:ln>
            <a:noFill/>
          </a:ln>
          <a:effectLst>
            <a:reflection blurRad="6350" stA="50000" endA="300" endPos="5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prstClr val="white"/>
              </a:solidFill>
            </a:endParaRPr>
          </a:p>
        </p:txBody>
      </p:sp>
      <p:sp>
        <p:nvSpPr>
          <p:cNvPr id="588" name="文本框 1872"/>
          <p:cNvSpPr txBox="1"/>
          <p:nvPr/>
        </p:nvSpPr>
        <p:spPr>
          <a:xfrm>
            <a:off x="4923446" y="941914"/>
            <a:ext cx="549896" cy="300083"/>
          </a:xfrm>
          <a:prstGeom prst="rect">
            <a:avLst/>
          </a:prstGeom>
          <a:noFill/>
        </p:spPr>
        <p:txBody>
          <a:bodyPr wrap="square" lIns="68580" tIns="34290" rIns="68580" bIns="34290" rtlCol="0">
            <a:spAutoFit/>
          </a:bodyPr>
          <a:lstStyle/>
          <a:p>
            <a:r>
              <a:rPr lang="zh-CN" altLang="en-US" sz="1500" dirty="0">
                <a:latin typeface="方正综艺简体" panose="03000509000000000000" pitchFamily="65" charset="-122"/>
                <a:ea typeface="方正综艺简体" panose="03000509000000000000" pitchFamily="65" charset="-122"/>
              </a:rPr>
              <a:t>成功</a:t>
            </a:r>
          </a:p>
        </p:txBody>
      </p:sp>
      <p:grpSp>
        <p:nvGrpSpPr>
          <p:cNvPr id="589" name="组合 588"/>
          <p:cNvGrpSpPr/>
          <p:nvPr/>
        </p:nvGrpSpPr>
        <p:grpSpPr>
          <a:xfrm>
            <a:off x="4140886" y="1406171"/>
            <a:ext cx="364642" cy="437624"/>
            <a:chOff x="7816851" y="3132140"/>
            <a:chExt cx="133341" cy="187323"/>
          </a:xfrm>
          <a:solidFill>
            <a:schemeClr val="tx1"/>
          </a:solidFill>
          <a:effectLst>
            <a:reflection stA="33000" endPos="90000" dir="5400000" sy="-100000" algn="bl" rotWithShape="0"/>
          </a:effectLst>
        </p:grpSpPr>
        <p:sp>
          <p:nvSpPr>
            <p:cNvPr id="590" name="Freeform 1099"/>
            <p:cNvSpPr>
              <a:spLocks/>
            </p:cNvSpPr>
            <p:nvPr/>
          </p:nvSpPr>
          <p:spPr bwMode="auto">
            <a:xfrm>
              <a:off x="7875587" y="3132140"/>
              <a:ext cx="34925" cy="42863"/>
            </a:xfrm>
            <a:custGeom>
              <a:avLst/>
              <a:gdLst>
                <a:gd name="T0" fmla="*/ 5 w 9"/>
                <a:gd name="T1" fmla="*/ 10 h 11"/>
                <a:gd name="T2" fmla="*/ 8 w 9"/>
                <a:gd name="T3" fmla="*/ 4 h 11"/>
                <a:gd name="T4" fmla="*/ 5 w 9"/>
                <a:gd name="T5" fmla="*/ 0 h 11"/>
                <a:gd name="T6" fmla="*/ 0 w 9"/>
                <a:gd name="T7" fmla="*/ 4 h 11"/>
                <a:gd name="T8" fmla="*/ 5 w 9"/>
                <a:gd name="T9" fmla="*/ 10 h 11"/>
              </a:gdLst>
              <a:ahLst/>
              <a:cxnLst>
                <a:cxn ang="0">
                  <a:pos x="T0" y="T1"/>
                </a:cxn>
                <a:cxn ang="0">
                  <a:pos x="T2" y="T3"/>
                </a:cxn>
                <a:cxn ang="0">
                  <a:pos x="T4" y="T5"/>
                </a:cxn>
                <a:cxn ang="0">
                  <a:pos x="T6" y="T7"/>
                </a:cxn>
                <a:cxn ang="0">
                  <a:pos x="T8" y="T9"/>
                </a:cxn>
              </a:cxnLst>
              <a:rect l="0" t="0" r="r" b="b"/>
              <a:pathLst>
                <a:path w="9" h="11">
                  <a:moveTo>
                    <a:pt x="5" y="10"/>
                  </a:moveTo>
                  <a:cubicBezTo>
                    <a:pt x="8" y="10"/>
                    <a:pt x="8" y="7"/>
                    <a:pt x="8" y="4"/>
                  </a:cubicBezTo>
                  <a:cubicBezTo>
                    <a:pt x="9" y="2"/>
                    <a:pt x="7" y="0"/>
                    <a:pt x="5" y="0"/>
                  </a:cubicBezTo>
                  <a:cubicBezTo>
                    <a:pt x="2" y="0"/>
                    <a:pt x="0" y="2"/>
                    <a:pt x="0" y="4"/>
                  </a:cubicBezTo>
                  <a:cubicBezTo>
                    <a:pt x="1" y="8"/>
                    <a:pt x="4" y="11"/>
                    <a:pt x="5"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591" name="Freeform 1100"/>
            <p:cNvSpPr>
              <a:spLocks/>
            </p:cNvSpPr>
            <p:nvPr/>
          </p:nvSpPr>
          <p:spPr bwMode="auto">
            <a:xfrm>
              <a:off x="7820025" y="3249613"/>
              <a:ext cx="55563" cy="69850"/>
            </a:xfrm>
            <a:custGeom>
              <a:avLst/>
              <a:gdLst>
                <a:gd name="T0" fmla="*/ 12 w 14"/>
                <a:gd name="T1" fmla="*/ 1 h 18"/>
                <a:gd name="T2" fmla="*/ 10 w 14"/>
                <a:gd name="T3" fmla="*/ 0 h 18"/>
                <a:gd name="T4" fmla="*/ 8 w 14"/>
                <a:gd name="T5" fmla="*/ 6 h 18"/>
                <a:gd name="T6" fmla="*/ 1 w 14"/>
                <a:gd name="T7" fmla="*/ 14 h 18"/>
                <a:gd name="T8" fmla="*/ 1 w 14"/>
                <a:gd name="T9" fmla="*/ 17 h 18"/>
                <a:gd name="T10" fmla="*/ 4 w 14"/>
                <a:gd name="T11" fmla="*/ 17 h 18"/>
                <a:gd name="T12" fmla="*/ 12 w 14"/>
                <a:gd name="T13" fmla="*/ 9 h 18"/>
                <a:gd name="T14" fmla="*/ 13 w 14"/>
                <a:gd name="T15" fmla="*/ 8 h 18"/>
                <a:gd name="T16" fmla="*/ 14 w 14"/>
                <a:gd name="T17" fmla="*/ 3 h 18"/>
                <a:gd name="T18" fmla="*/ 12 w 14"/>
                <a:gd name="T19" fmla="*/ 1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8">
                  <a:moveTo>
                    <a:pt x="12" y="1"/>
                  </a:moveTo>
                  <a:cubicBezTo>
                    <a:pt x="11" y="1"/>
                    <a:pt x="10" y="0"/>
                    <a:pt x="10" y="0"/>
                  </a:cubicBezTo>
                  <a:cubicBezTo>
                    <a:pt x="8" y="6"/>
                    <a:pt x="8" y="6"/>
                    <a:pt x="8" y="6"/>
                  </a:cubicBezTo>
                  <a:cubicBezTo>
                    <a:pt x="1" y="14"/>
                    <a:pt x="1" y="14"/>
                    <a:pt x="1" y="14"/>
                  </a:cubicBezTo>
                  <a:cubicBezTo>
                    <a:pt x="0" y="15"/>
                    <a:pt x="0" y="16"/>
                    <a:pt x="1" y="17"/>
                  </a:cubicBezTo>
                  <a:cubicBezTo>
                    <a:pt x="2" y="18"/>
                    <a:pt x="4" y="18"/>
                    <a:pt x="4" y="17"/>
                  </a:cubicBezTo>
                  <a:cubicBezTo>
                    <a:pt x="12" y="9"/>
                    <a:pt x="12" y="9"/>
                    <a:pt x="12" y="9"/>
                  </a:cubicBezTo>
                  <a:cubicBezTo>
                    <a:pt x="12" y="9"/>
                    <a:pt x="13" y="8"/>
                    <a:pt x="13" y="8"/>
                  </a:cubicBezTo>
                  <a:cubicBezTo>
                    <a:pt x="14" y="3"/>
                    <a:pt x="14" y="3"/>
                    <a:pt x="14" y="3"/>
                  </a:cubicBezTo>
                  <a:cubicBezTo>
                    <a:pt x="13" y="2"/>
                    <a:pt x="13" y="2"/>
                    <a:pt x="1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592" name="Freeform 1101"/>
            <p:cNvSpPr>
              <a:spLocks/>
            </p:cNvSpPr>
            <p:nvPr/>
          </p:nvSpPr>
          <p:spPr bwMode="auto">
            <a:xfrm>
              <a:off x="7899392" y="3175002"/>
              <a:ext cx="50800" cy="31750"/>
            </a:xfrm>
            <a:custGeom>
              <a:avLst/>
              <a:gdLst>
                <a:gd name="T0" fmla="*/ 6 w 13"/>
                <a:gd name="T1" fmla="*/ 8 h 8"/>
                <a:gd name="T2" fmla="*/ 12 w 13"/>
                <a:gd name="T3" fmla="*/ 4 h 8"/>
                <a:gd name="T4" fmla="*/ 12 w 13"/>
                <a:gd name="T5" fmla="*/ 1 h 8"/>
                <a:gd name="T6" fmla="*/ 10 w 13"/>
                <a:gd name="T7" fmla="*/ 1 h 8"/>
                <a:gd name="T8" fmla="*/ 5 w 13"/>
                <a:gd name="T9" fmla="*/ 4 h 8"/>
                <a:gd name="T10" fmla="*/ 1 w 13"/>
                <a:gd name="T11" fmla="*/ 3 h 8"/>
                <a:gd name="T12" fmla="*/ 1 w 13"/>
                <a:gd name="T13" fmla="*/ 5 h 8"/>
                <a:gd name="T14" fmla="*/ 0 w 13"/>
                <a:gd name="T15" fmla="*/ 7 h 8"/>
                <a:gd name="T16" fmla="*/ 5 w 13"/>
                <a:gd name="T17" fmla="*/ 8 h 8"/>
                <a:gd name="T18" fmla="*/ 6 w 13"/>
                <a:gd name="T19"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8">
                  <a:moveTo>
                    <a:pt x="6" y="8"/>
                  </a:moveTo>
                  <a:cubicBezTo>
                    <a:pt x="12" y="4"/>
                    <a:pt x="12" y="4"/>
                    <a:pt x="12" y="4"/>
                  </a:cubicBezTo>
                  <a:cubicBezTo>
                    <a:pt x="13" y="3"/>
                    <a:pt x="13" y="2"/>
                    <a:pt x="12" y="1"/>
                  </a:cubicBezTo>
                  <a:cubicBezTo>
                    <a:pt x="12" y="1"/>
                    <a:pt x="11" y="0"/>
                    <a:pt x="10" y="1"/>
                  </a:cubicBezTo>
                  <a:cubicBezTo>
                    <a:pt x="5" y="4"/>
                    <a:pt x="5" y="4"/>
                    <a:pt x="5" y="4"/>
                  </a:cubicBezTo>
                  <a:cubicBezTo>
                    <a:pt x="1" y="3"/>
                    <a:pt x="1" y="3"/>
                    <a:pt x="1" y="3"/>
                  </a:cubicBezTo>
                  <a:cubicBezTo>
                    <a:pt x="1" y="3"/>
                    <a:pt x="1" y="4"/>
                    <a:pt x="1" y="5"/>
                  </a:cubicBezTo>
                  <a:cubicBezTo>
                    <a:pt x="1" y="6"/>
                    <a:pt x="0" y="7"/>
                    <a:pt x="0" y="7"/>
                  </a:cubicBezTo>
                  <a:cubicBezTo>
                    <a:pt x="5" y="8"/>
                    <a:pt x="5" y="8"/>
                    <a:pt x="5" y="8"/>
                  </a:cubicBezTo>
                  <a:cubicBezTo>
                    <a:pt x="5" y="8"/>
                    <a:pt x="6" y="8"/>
                    <a:pt x="6"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593" name="Freeform 1102"/>
            <p:cNvSpPr>
              <a:spLocks/>
            </p:cNvSpPr>
            <p:nvPr/>
          </p:nvSpPr>
          <p:spPr bwMode="auto">
            <a:xfrm>
              <a:off x="7816851" y="3175001"/>
              <a:ext cx="88900" cy="136525"/>
            </a:xfrm>
            <a:custGeom>
              <a:avLst/>
              <a:gdLst>
                <a:gd name="T0" fmla="*/ 18 w 23"/>
                <a:gd name="T1" fmla="*/ 17 h 35"/>
                <a:gd name="T2" fmla="*/ 21 w 23"/>
                <a:gd name="T3" fmla="*/ 5 h 35"/>
                <a:gd name="T4" fmla="*/ 21 w 23"/>
                <a:gd name="T5" fmla="*/ 2 h 35"/>
                <a:gd name="T6" fmla="*/ 20 w 23"/>
                <a:gd name="T7" fmla="*/ 2 h 35"/>
                <a:gd name="T8" fmla="*/ 19 w 23"/>
                <a:gd name="T9" fmla="*/ 7 h 35"/>
                <a:gd name="T10" fmla="*/ 20 w 23"/>
                <a:gd name="T11" fmla="*/ 3 h 35"/>
                <a:gd name="T12" fmla="*/ 20 w 23"/>
                <a:gd name="T13" fmla="*/ 2 h 35"/>
                <a:gd name="T14" fmla="*/ 20 w 23"/>
                <a:gd name="T15" fmla="*/ 1 h 35"/>
                <a:gd name="T16" fmla="*/ 19 w 23"/>
                <a:gd name="T17" fmla="*/ 1 h 35"/>
                <a:gd name="T18" fmla="*/ 18 w 23"/>
                <a:gd name="T19" fmla="*/ 2 h 35"/>
                <a:gd name="T20" fmla="*/ 19 w 23"/>
                <a:gd name="T21" fmla="*/ 3 h 35"/>
                <a:gd name="T22" fmla="*/ 18 w 23"/>
                <a:gd name="T23" fmla="*/ 6 h 35"/>
                <a:gd name="T24" fmla="*/ 17 w 23"/>
                <a:gd name="T25" fmla="*/ 0 h 35"/>
                <a:gd name="T26" fmla="*/ 17 w 23"/>
                <a:gd name="T27" fmla="*/ 0 h 35"/>
                <a:gd name="T28" fmla="*/ 17 w 23"/>
                <a:gd name="T29" fmla="*/ 0 h 35"/>
                <a:gd name="T30" fmla="*/ 15 w 23"/>
                <a:gd name="T31" fmla="*/ 0 h 35"/>
                <a:gd name="T32" fmla="*/ 8 w 23"/>
                <a:gd name="T33" fmla="*/ 0 h 35"/>
                <a:gd name="T34" fmla="*/ 1 w 23"/>
                <a:gd name="T35" fmla="*/ 5 h 35"/>
                <a:gd name="T36" fmla="*/ 1 w 23"/>
                <a:gd name="T37" fmla="*/ 8 h 35"/>
                <a:gd name="T38" fmla="*/ 4 w 23"/>
                <a:gd name="T39" fmla="*/ 8 h 35"/>
                <a:gd name="T40" fmla="*/ 4 w 23"/>
                <a:gd name="T41" fmla="*/ 8 h 35"/>
                <a:gd name="T42" fmla="*/ 9 w 23"/>
                <a:gd name="T43" fmla="*/ 4 h 35"/>
                <a:gd name="T44" fmla="*/ 13 w 23"/>
                <a:gd name="T45" fmla="*/ 4 h 35"/>
                <a:gd name="T46" fmla="*/ 12 w 23"/>
                <a:gd name="T47" fmla="*/ 4 h 35"/>
                <a:gd name="T48" fmla="*/ 9 w 23"/>
                <a:gd name="T49" fmla="*/ 15 h 35"/>
                <a:gd name="T50" fmla="*/ 10 w 23"/>
                <a:gd name="T51" fmla="*/ 16 h 35"/>
                <a:gd name="T52" fmla="*/ 14 w 23"/>
                <a:gd name="T53" fmla="*/ 20 h 35"/>
                <a:gd name="T54" fmla="*/ 18 w 23"/>
                <a:gd name="T55" fmla="*/ 24 h 35"/>
                <a:gd name="T56" fmla="*/ 17 w 23"/>
                <a:gd name="T57" fmla="*/ 32 h 35"/>
                <a:gd name="T58" fmla="*/ 19 w 23"/>
                <a:gd name="T59" fmla="*/ 35 h 35"/>
                <a:gd name="T60" fmla="*/ 22 w 23"/>
                <a:gd name="T61" fmla="*/ 33 h 35"/>
                <a:gd name="T62" fmla="*/ 23 w 23"/>
                <a:gd name="T63" fmla="*/ 24 h 35"/>
                <a:gd name="T64" fmla="*/ 23 w 23"/>
                <a:gd name="T65" fmla="*/ 22 h 35"/>
                <a:gd name="T66" fmla="*/ 18 w 23"/>
                <a:gd name="T67" fmla="*/ 1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 h="35">
                  <a:moveTo>
                    <a:pt x="18" y="17"/>
                  </a:moveTo>
                  <a:cubicBezTo>
                    <a:pt x="19" y="10"/>
                    <a:pt x="21" y="6"/>
                    <a:pt x="21" y="5"/>
                  </a:cubicBezTo>
                  <a:cubicBezTo>
                    <a:pt x="21" y="3"/>
                    <a:pt x="21" y="2"/>
                    <a:pt x="21" y="2"/>
                  </a:cubicBezTo>
                  <a:cubicBezTo>
                    <a:pt x="20" y="2"/>
                    <a:pt x="20" y="2"/>
                    <a:pt x="20" y="2"/>
                  </a:cubicBezTo>
                  <a:cubicBezTo>
                    <a:pt x="20" y="5"/>
                    <a:pt x="19" y="7"/>
                    <a:pt x="19" y="7"/>
                  </a:cubicBezTo>
                  <a:cubicBezTo>
                    <a:pt x="19" y="7"/>
                    <a:pt x="20" y="4"/>
                    <a:pt x="20" y="3"/>
                  </a:cubicBezTo>
                  <a:cubicBezTo>
                    <a:pt x="20" y="2"/>
                    <a:pt x="20" y="2"/>
                    <a:pt x="20" y="2"/>
                  </a:cubicBezTo>
                  <a:cubicBezTo>
                    <a:pt x="20" y="1"/>
                    <a:pt x="20" y="1"/>
                    <a:pt x="20" y="1"/>
                  </a:cubicBezTo>
                  <a:cubicBezTo>
                    <a:pt x="19" y="1"/>
                    <a:pt x="19" y="1"/>
                    <a:pt x="19" y="1"/>
                  </a:cubicBezTo>
                  <a:cubicBezTo>
                    <a:pt x="18" y="2"/>
                    <a:pt x="18" y="2"/>
                    <a:pt x="18" y="2"/>
                  </a:cubicBezTo>
                  <a:cubicBezTo>
                    <a:pt x="18" y="2"/>
                    <a:pt x="18" y="2"/>
                    <a:pt x="19" y="3"/>
                  </a:cubicBezTo>
                  <a:cubicBezTo>
                    <a:pt x="19" y="3"/>
                    <a:pt x="18" y="4"/>
                    <a:pt x="18" y="6"/>
                  </a:cubicBezTo>
                  <a:cubicBezTo>
                    <a:pt x="18" y="1"/>
                    <a:pt x="17" y="0"/>
                    <a:pt x="17" y="0"/>
                  </a:cubicBezTo>
                  <a:cubicBezTo>
                    <a:pt x="17" y="0"/>
                    <a:pt x="17" y="0"/>
                    <a:pt x="17" y="0"/>
                  </a:cubicBezTo>
                  <a:cubicBezTo>
                    <a:pt x="17" y="0"/>
                    <a:pt x="17" y="0"/>
                    <a:pt x="17" y="0"/>
                  </a:cubicBezTo>
                  <a:cubicBezTo>
                    <a:pt x="16" y="0"/>
                    <a:pt x="15" y="0"/>
                    <a:pt x="15" y="0"/>
                  </a:cubicBezTo>
                  <a:cubicBezTo>
                    <a:pt x="13" y="0"/>
                    <a:pt x="11" y="0"/>
                    <a:pt x="8" y="0"/>
                  </a:cubicBezTo>
                  <a:cubicBezTo>
                    <a:pt x="1" y="5"/>
                    <a:pt x="1" y="5"/>
                    <a:pt x="1" y="5"/>
                  </a:cubicBezTo>
                  <a:cubicBezTo>
                    <a:pt x="0" y="6"/>
                    <a:pt x="0" y="7"/>
                    <a:pt x="1" y="8"/>
                  </a:cubicBezTo>
                  <a:cubicBezTo>
                    <a:pt x="2" y="8"/>
                    <a:pt x="3" y="9"/>
                    <a:pt x="4" y="8"/>
                  </a:cubicBezTo>
                  <a:cubicBezTo>
                    <a:pt x="4" y="8"/>
                    <a:pt x="4" y="8"/>
                    <a:pt x="4" y="8"/>
                  </a:cubicBezTo>
                  <a:cubicBezTo>
                    <a:pt x="9" y="4"/>
                    <a:pt x="9" y="4"/>
                    <a:pt x="9" y="4"/>
                  </a:cubicBezTo>
                  <a:cubicBezTo>
                    <a:pt x="13" y="4"/>
                    <a:pt x="13" y="4"/>
                    <a:pt x="13" y="4"/>
                  </a:cubicBezTo>
                  <a:cubicBezTo>
                    <a:pt x="12" y="4"/>
                    <a:pt x="12" y="4"/>
                    <a:pt x="12" y="4"/>
                  </a:cubicBezTo>
                  <a:cubicBezTo>
                    <a:pt x="11" y="7"/>
                    <a:pt x="9" y="13"/>
                    <a:pt x="9" y="15"/>
                  </a:cubicBezTo>
                  <a:cubicBezTo>
                    <a:pt x="10" y="16"/>
                    <a:pt x="10" y="16"/>
                    <a:pt x="10" y="16"/>
                  </a:cubicBezTo>
                  <a:cubicBezTo>
                    <a:pt x="10" y="16"/>
                    <a:pt x="11" y="18"/>
                    <a:pt x="14" y="20"/>
                  </a:cubicBezTo>
                  <a:cubicBezTo>
                    <a:pt x="14" y="20"/>
                    <a:pt x="18" y="24"/>
                    <a:pt x="18" y="24"/>
                  </a:cubicBezTo>
                  <a:cubicBezTo>
                    <a:pt x="17" y="32"/>
                    <a:pt x="17" y="32"/>
                    <a:pt x="17" y="32"/>
                  </a:cubicBezTo>
                  <a:cubicBezTo>
                    <a:pt x="17" y="34"/>
                    <a:pt x="18" y="35"/>
                    <a:pt x="19" y="35"/>
                  </a:cubicBezTo>
                  <a:cubicBezTo>
                    <a:pt x="20" y="35"/>
                    <a:pt x="21" y="35"/>
                    <a:pt x="22" y="33"/>
                  </a:cubicBezTo>
                  <a:cubicBezTo>
                    <a:pt x="23" y="24"/>
                    <a:pt x="23" y="24"/>
                    <a:pt x="23" y="24"/>
                  </a:cubicBezTo>
                  <a:cubicBezTo>
                    <a:pt x="23" y="23"/>
                    <a:pt x="23" y="22"/>
                    <a:pt x="23" y="22"/>
                  </a:cubicBezTo>
                  <a:cubicBezTo>
                    <a:pt x="22" y="21"/>
                    <a:pt x="18" y="17"/>
                    <a:pt x="18"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nvGrpSpPr>
          <p:cNvPr id="603" name="组合 602"/>
          <p:cNvGrpSpPr/>
          <p:nvPr/>
        </p:nvGrpSpPr>
        <p:grpSpPr>
          <a:xfrm>
            <a:off x="2409493" y="2956951"/>
            <a:ext cx="950885" cy="92835"/>
            <a:chOff x="3166157" y="1945699"/>
            <a:chExt cx="1267846" cy="123780"/>
          </a:xfrm>
          <a:solidFill>
            <a:schemeClr val="tx1"/>
          </a:solidFill>
        </p:grpSpPr>
        <p:cxnSp>
          <p:nvCxnSpPr>
            <p:cNvPr id="604" name="直接连接符 603"/>
            <p:cNvCxnSpPr/>
            <p:nvPr/>
          </p:nvCxnSpPr>
          <p:spPr>
            <a:xfrm flipH="1">
              <a:off x="3233469" y="2012479"/>
              <a:ext cx="1200534" cy="0"/>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05" name="椭圆 604"/>
            <p:cNvSpPr/>
            <p:nvPr/>
          </p:nvSpPr>
          <p:spPr>
            <a:xfrm>
              <a:off x="3166157" y="1945699"/>
              <a:ext cx="123780" cy="1237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nvGrpSpPr>
          <p:cNvPr id="606" name="组合 605"/>
          <p:cNvGrpSpPr/>
          <p:nvPr/>
        </p:nvGrpSpPr>
        <p:grpSpPr>
          <a:xfrm flipH="1">
            <a:off x="5662520" y="3628507"/>
            <a:ext cx="725041" cy="92835"/>
            <a:chOff x="3166157" y="1945699"/>
            <a:chExt cx="966721" cy="123780"/>
          </a:xfrm>
          <a:solidFill>
            <a:srgbClr val="C00000"/>
          </a:solidFill>
        </p:grpSpPr>
        <p:cxnSp>
          <p:nvCxnSpPr>
            <p:cNvPr id="607" name="直接连接符 606"/>
            <p:cNvCxnSpPr/>
            <p:nvPr/>
          </p:nvCxnSpPr>
          <p:spPr>
            <a:xfrm flipH="1">
              <a:off x="3233469" y="2012479"/>
              <a:ext cx="899409" cy="0"/>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08" name="椭圆 607"/>
            <p:cNvSpPr/>
            <p:nvPr/>
          </p:nvSpPr>
          <p:spPr>
            <a:xfrm>
              <a:off x="3166157" y="1945699"/>
              <a:ext cx="123780" cy="12378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nvGrpSpPr>
          <p:cNvPr id="609" name="组合 608"/>
          <p:cNvGrpSpPr/>
          <p:nvPr/>
        </p:nvGrpSpPr>
        <p:grpSpPr>
          <a:xfrm flipH="1">
            <a:off x="5438510" y="1894228"/>
            <a:ext cx="950885" cy="92835"/>
            <a:chOff x="3166157" y="1945699"/>
            <a:chExt cx="1267846" cy="123780"/>
          </a:xfrm>
          <a:solidFill>
            <a:srgbClr val="C00000"/>
          </a:solidFill>
        </p:grpSpPr>
        <p:cxnSp>
          <p:nvCxnSpPr>
            <p:cNvPr id="610" name="直接连接符 609"/>
            <p:cNvCxnSpPr/>
            <p:nvPr/>
          </p:nvCxnSpPr>
          <p:spPr>
            <a:xfrm flipH="1">
              <a:off x="3233469" y="2012479"/>
              <a:ext cx="1200534" cy="0"/>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11" name="椭圆 610"/>
            <p:cNvSpPr/>
            <p:nvPr/>
          </p:nvSpPr>
          <p:spPr>
            <a:xfrm>
              <a:off x="3166157" y="1945699"/>
              <a:ext cx="123780" cy="12378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cxnSp>
        <p:nvCxnSpPr>
          <p:cNvPr id="614" name="直接连接符 613"/>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15" name="直接连接符 614"/>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616" name="椭圆 615"/>
          <p:cNvSpPr/>
          <p:nvPr/>
        </p:nvSpPr>
        <p:spPr>
          <a:xfrm>
            <a:off x="646880" y="242192"/>
            <a:ext cx="274777" cy="274777"/>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7" name="TextBox 616"/>
          <p:cNvSpPr txBox="1"/>
          <p:nvPr/>
        </p:nvSpPr>
        <p:spPr>
          <a:xfrm>
            <a:off x="908957" y="206330"/>
            <a:ext cx="1364476" cy="400110"/>
          </a:xfrm>
          <a:prstGeom prst="rect">
            <a:avLst/>
          </a:prstGeom>
          <a:noFill/>
        </p:spPr>
        <p:txBody>
          <a:bodyPr wrap="none" rtlCol="0">
            <a:spAutoFit/>
          </a:bodyPr>
          <a:lstStyle/>
          <a:p>
            <a:r>
              <a:rPr lang="zh-CN" altLang="en-US" sz="2000" spc="300" dirty="0" smtClean="0">
                <a:latin typeface="方正兰亭细黑_GBK" pitchFamily="2" charset="-122"/>
                <a:ea typeface="方正兰亭细黑_GBK" pitchFamily="2" charset="-122"/>
              </a:rPr>
              <a:t>电子复兴</a:t>
            </a:r>
            <a:endParaRPr lang="zh-CN" altLang="en-US" sz="2000" spc="300" dirty="0">
              <a:latin typeface="方正兰亭细黑_GBK" pitchFamily="2" charset="-122"/>
              <a:ea typeface="方正兰亭细黑_GBK" pitchFamily="2" charset="-122"/>
            </a:endParaRPr>
          </a:p>
        </p:txBody>
      </p:sp>
      <p:cxnSp>
        <p:nvCxnSpPr>
          <p:cNvPr id="619" name="直接连接符 618"/>
          <p:cNvCxnSpPr/>
          <p:nvPr/>
        </p:nvCxnSpPr>
        <p:spPr>
          <a:xfrm>
            <a:off x="2259818" y="288299"/>
            <a:ext cx="0" cy="20859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20" name="矩形 619"/>
          <p:cNvSpPr/>
          <p:nvPr/>
        </p:nvSpPr>
        <p:spPr>
          <a:xfrm>
            <a:off x="0" y="4949825"/>
            <a:ext cx="9144000" cy="2159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1" name="文本框 1952"/>
          <p:cNvSpPr txBox="1"/>
          <p:nvPr/>
        </p:nvSpPr>
        <p:spPr>
          <a:xfrm>
            <a:off x="970875" y="2744693"/>
            <a:ext cx="1240640" cy="1792798"/>
          </a:xfrm>
          <a:prstGeom prst="rect">
            <a:avLst/>
          </a:prstGeom>
          <a:noFill/>
        </p:spPr>
        <p:txBody>
          <a:bodyPr wrap="square" lIns="68580" tIns="34290" rIns="68580" bIns="34290" rtlCol="0">
            <a:spAutoFit/>
          </a:bodyPr>
          <a:lstStyle/>
          <a:p>
            <a:r>
              <a:rPr lang="zh-CN" altLang="en-US" sz="1400" dirty="0">
                <a:latin typeface="方正正中黑简体" panose="02000000000000000000" pitchFamily="2" charset="-122"/>
                <a:ea typeface="方正正中黑简体" panose="02000000000000000000" pitchFamily="2" charset="-122"/>
              </a:rPr>
              <a:t>在数据密集访问而精度要求不高的</a:t>
            </a:r>
            <a:r>
              <a:rPr lang="en-US" altLang="zh-CN" sz="1400" dirty="0">
                <a:latin typeface="方正正中黑简体" panose="02000000000000000000" pitchFamily="2" charset="-122"/>
                <a:ea typeface="方正正中黑简体" panose="02000000000000000000" pitchFamily="2" charset="-122"/>
              </a:rPr>
              <a:t>AI</a:t>
            </a:r>
            <a:r>
              <a:rPr lang="zh-CN" altLang="en-US" sz="1400" dirty="0">
                <a:latin typeface="方正正中黑简体" panose="02000000000000000000" pitchFamily="2" charset="-122"/>
                <a:ea typeface="方正正中黑简体" panose="02000000000000000000" pitchFamily="2" charset="-122"/>
              </a:rPr>
              <a:t>算法中，基于忆阻器的存算</a:t>
            </a:r>
            <a:r>
              <a:rPr lang="zh-CN" altLang="en-US" sz="1400" dirty="0" smtClean="0">
                <a:latin typeface="方正正中黑简体" panose="02000000000000000000" pitchFamily="2" charset="-122"/>
                <a:ea typeface="方正正中黑简体" panose="02000000000000000000" pitchFamily="2" charset="-122"/>
              </a:rPr>
              <a:t>一体</a:t>
            </a:r>
            <a:r>
              <a:rPr lang="en-US" altLang="zh-CN" sz="1400" dirty="0" smtClean="0">
                <a:latin typeface="方正正中黑简体" panose="02000000000000000000" pitchFamily="2" charset="-122"/>
                <a:ea typeface="方正正中黑简体" panose="02000000000000000000" pitchFamily="2" charset="-122"/>
              </a:rPr>
              <a:t>AI</a:t>
            </a:r>
            <a:r>
              <a:rPr lang="zh-CN" altLang="en-US" sz="1400" dirty="0" smtClean="0">
                <a:latin typeface="方正正中黑简体" panose="02000000000000000000" pitchFamily="2" charset="-122"/>
                <a:ea typeface="方正正中黑简体" panose="02000000000000000000" pitchFamily="2" charset="-122"/>
              </a:rPr>
              <a:t>芯片性能、功耗成本都有广阔前景</a:t>
            </a:r>
            <a:endParaRPr lang="zh-CN" altLang="en-US" sz="1400" dirty="0">
              <a:latin typeface="方正正中黑简体" panose="02000000000000000000" pitchFamily="2" charset="-122"/>
              <a:ea typeface="方正正中黑简体" panose="02000000000000000000" pitchFamily="2" charset="-122"/>
            </a:endParaRPr>
          </a:p>
        </p:txBody>
      </p:sp>
      <p:sp>
        <p:nvSpPr>
          <p:cNvPr id="623" name="文本框 1952"/>
          <p:cNvSpPr txBox="1"/>
          <p:nvPr/>
        </p:nvSpPr>
        <p:spPr>
          <a:xfrm>
            <a:off x="6638250" y="3542669"/>
            <a:ext cx="1896150" cy="1146468"/>
          </a:xfrm>
          <a:prstGeom prst="rect">
            <a:avLst/>
          </a:prstGeom>
          <a:noFill/>
        </p:spPr>
        <p:txBody>
          <a:bodyPr wrap="square" lIns="68580" tIns="34290" rIns="68580" bIns="34290" rtlCol="0">
            <a:spAutoFit/>
          </a:bodyPr>
          <a:lstStyle/>
          <a:p>
            <a:r>
              <a:rPr lang="zh-CN" altLang="en-US" sz="1400" dirty="0">
                <a:latin typeface="方正正中黑简体" panose="02000000000000000000" pitchFamily="2" charset="-122"/>
                <a:ea typeface="方正正中黑简体" panose="02000000000000000000" pitchFamily="2" charset="-122"/>
              </a:rPr>
              <a:t>人脑体积小、算力大、能耗低</a:t>
            </a:r>
            <a:r>
              <a:rPr lang="zh-CN" altLang="en-US" sz="1400" dirty="0" smtClean="0">
                <a:latin typeface="方正正中黑简体" panose="02000000000000000000" pitchFamily="2" charset="-122"/>
                <a:ea typeface="方正正中黑简体" panose="02000000000000000000" pitchFamily="2" charset="-122"/>
              </a:rPr>
              <a:t>，信息</a:t>
            </a:r>
            <a:r>
              <a:rPr lang="zh-CN" altLang="en-US" sz="1400" dirty="0">
                <a:latin typeface="方正正中黑简体" panose="02000000000000000000" pitchFamily="2" charset="-122"/>
                <a:ea typeface="方正正中黑简体" panose="02000000000000000000" pitchFamily="2" charset="-122"/>
              </a:rPr>
              <a:t>存储</a:t>
            </a:r>
            <a:r>
              <a:rPr lang="zh-CN" altLang="en-US" sz="1400" dirty="0" smtClean="0">
                <a:latin typeface="方正正中黑简体" panose="02000000000000000000" pitchFamily="2" charset="-122"/>
                <a:ea typeface="方正正中黑简体" panose="02000000000000000000" pitchFamily="2" charset="-122"/>
              </a:rPr>
              <a:t>不分离，</a:t>
            </a:r>
            <a:r>
              <a:rPr lang="zh-CN" altLang="en-US" sz="1400" dirty="0">
                <a:latin typeface="方正正中黑简体" panose="02000000000000000000" pitchFamily="2" charset="-122"/>
                <a:ea typeface="方正正中黑简体" panose="02000000000000000000" pitchFamily="2" charset="-122"/>
              </a:rPr>
              <a:t>这或许启发着类脑芯片进一步发展的方向</a:t>
            </a:r>
          </a:p>
        </p:txBody>
      </p:sp>
      <p:sp>
        <p:nvSpPr>
          <p:cNvPr id="625" name="文本框 1952"/>
          <p:cNvSpPr txBox="1"/>
          <p:nvPr/>
        </p:nvSpPr>
        <p:spPr>
          <a:xfrm>
            <a:off x="6451598" y="960390"/>
            <a:ext cx="2374141" cy="1577355"/>
          </a:xfrm>
          <a:prstGeom prst="rect">
            <a:avLst/>
          </a:prstGeom>
          <a:noFill/>
        </p:spPr>
        <p:txBody>
          <a:bodyPr wrap="square" lIns="68580" tIns="34290" rIns="68580" bIns="34290" rtlCol="0">
            <a:spAutoFit/>
          </a:bodyPr>
          <a:lstStyle/>
          <a:p>
            <a:r>
              <a:rPr lang="zh-CN" altLang="en-US" sz="1400" dirty="0">
                <a:latin typeface="方正正中黑简体" panose="02000000000000000000" pitchFamily="2" charset="-122"/>
                <a:ea typeface="方正正中黑简体" panose="02000000000000000000" pitchFamily="2" charset="-122"/>
              </a:rPr>
              <a:t>在“十四五”和中长期集成电路研发与产业化布局中，将存算一体作为重点方向</a:t>
            </a:r>
            <a:r>
              <a:rPr lang="zh-CN" altLang="en-US" sz="1400" dirty="0" smtClean="0">
                <a:latin typeface="方正正中黑简体" panose="02000000000000000000" pitchFamily="2" charset="-122"/>
                <a:ea typeface="方正正中黑简体" panose="02000000000000000000" pitchFamily="2" charset="-122"/>
              </a:rPr>
              <a:t>，进行基础</a:t>
            </a:r>
            <a:r>
              <a:rPr lang="zh-CN" altLang="en-US" sz="1400" dirty="0">
                <a:latin typeface="方正正中黑简体" panose="02000000000000000000" pitchFamily="2" charset="-122"/>
                <a:ea typeface="方正正中黑简体" panose="02000000000000000000" pitchFamily="2" charset="-122"/>
              </a:rPr>
              <a:t>器件、架构、电路系统、应用的跨层</a:t>
            </a:r>
            <a:r>
              <a:rPr lang="zh-CN" altLang="en-US" sz="1400" dirty="0" smtClean="0">
                <a:latin typeface="方正正中黑简体" panose="02000000000000000000" pitchFamily="2" charset="-122"/>
                <a:ea typeface="方正正中黑简体" panose="02000000000000000000" pitchFamily="2" charset="-122"/>
              </a:rPr>
              <a:t>协同集成创新</a:t>
            </a:r>
            <a:r>
              <a:rPr lang="zh-CN" altLang="en-US" sz="1400" dirty="0">
                <a:latin typeface="方正正中黑简体" panose="02000000000000000000" pitchFamily="2" charset="-122"/>
                <a:ea typeface="方正正中黑简体" panose="02000000000000000000" pitchFamily="2" charset="-122"/>
              </a:rPr>
              <a:t>，力争实现我国在芯片领域对美国的弯道超车</a:t>
            </a:r>
          </a:p>
        </p:txBody>
      </p:sp>
      <p:sp>
        <p:nvSpPr>
          <p:cNvPr id="6" name="灯片编号占位符 5"/>
          <p:cNvSpPr>
            <a:spLocks noGrp="1"/>
          </p:cNvSpPr>
          <p:nvPr>
            <p:ph type="sldNum" sz="quarter" idx="12"/>
          </p:nvPr>
        </p:nvSpPr>
        <p:spPr>
          <a:xfrm>
            <a:off x="6638250" y="4927731"/>
            <a:ext cx="2133600" cy="273844"/>
          </a:xfrm>
        </p:spPr>
        <p:txBody>
          <a:bodyPr/>
          <a:lstStyle/>
          <a:p>
            <a:fld id="{B5B5BF9F-75C6-42BD-8363-2F606FE0B601}" type="slidenum">
              <a:rPr lang="zh-CN" altLang="en-US" smtClean="0"/>
              <a:t>20</a:t>
            </a:fld>
            <a:endParaRPr lang="zh-CN" altLang="en-US"/>
          </a:p>
        </p:txBody>
      </p:sp>
      <p:sp>
        <p:nvSpPr>
          <p:cNvPr id="7" name="日期占位符 6"/>
          <p:cNvSpPr>
            <a:spLocks noGrp="1"/>
          </p:cNvSpPr>
          <p:nvPr>
            <p:ph type="dt" sz="half" idx="10"/>
          </p:nvPr>
        </p:nvSpPr>
        <p:spPr>
          <a:xfrm>
            <a:off x="366012" y="4920853"/>
            <a:ext cx="2133600" cy="273844"/>
          </a:xfrm>
        </p:spPr>
        <p:txBody>
          <a:bodyPr/>
          <a:lstStyle/>
          <a:p>
            <a:fld id="{BF2282BD-DCC2-477D-B732-E3864732C1A2}" type="datetime1">
              <a:rPr lang="zh-CN" altLang="en-US" smtClean="0"/>
              <a:t>2020/12/3</a:t>
            </a:fld>
            <a:endParaRPr lang="zh-CN" altLang="en-US" dirty="0"/>
          </a:p>
        </p:txBody>
      </p:sp>
    </p:spTree>
    <p:extLst>
      <p:ext uri="{BB962C8B-B14F-4D97-AF65-F5344CB8AC3E}">
        <p14:creationId xmlns:p14="http://schemas.microsoft.com/office/powerpoint/2010/main" val="2495484221"/>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615"/>
                                        </p:tgtEl>
                                        <p:attrNameLst>
                                          <p:attrName>style.visibility</p:attrName>
                                        </p:attrNameLst>
                                      </p:cBhvr>
                                      <p:to>
                                        <p:strVal val="visible"/>
                                      </p:to>
                                    </p:set>
                                    <p:animEffect transition="in" filter="wipe(left)">
                                      <p:cBhvr>
                                        <p:cTn id="7" dur="300"/>
                                        <p:tgtEl>
                                          <p:spTgt spid="615"/>
                                        </p:tgtEl>
                                      </p:cBhvr>
                                    </p:animEffect>
                                  </p:childTnLst>
                                </p:cTn>
                              </p:par>
                            </p:childTnLst>
                          </p:cTn>
                        </p:par>
                        <p:par>
                          <p:cTn id="8" fill="hold">
                            <p:stCondLst>
                              <p:cond delay="300"/>
                            </p:stCondLst>
                            <p:childTnLst>
                              <p:par>
                                <p:cTn id="9" presetID="22" presetClass="entr" presetSubtype="4" fill="hold" grpId="0" nodeType="afterEffect">
                                  <p:stCondLst>
                                    <p:cond delay="0"/>
                                  </p:stCondLst>
                                  <p:childTnLst>
                                    <p:set>
                                      <p:cBhvr>
                                        <p:cTn id="10" dur="1" fill="hold">
                                          <p:stCondLst>
                                            <p:cond delay="0"/>
                                          </p:stCondLst>
                                        </p:cTn>
                                        <p:tgtEl>
                                          <p:spTgt spid="616"/>
                                        </p:tgtEl>
                                        <p:attrNameLst>
                                          <p:attrName>style.visibility</p:attrName>
                                        </p:attrNameLst>
                                      </p:cBhvr>
                                      <p:to>
                                        <p:strVal val="visible"/>
                                      </p:to>
                                    </p:set>
                                    <p:animEffect transition="in" filter="wipe(down)">
                                      <p:cBhvr>
                                        <p:cTn id="11" dur="300"/>
                                        <p:tgtEl>
                                          <p:spTgt spid="616"/>
                                        </p:tgtEl>
                                      </p:cBhvr>
                                    </p:animEffect>
                                  </p:childTnLst>
                                </p:cTn>
                              </p:par>
                            </p:childTnLst>
                          </p:cTn>
                        </p:par>
                        <p:par>
                          <p:cTn id="12" fill="hold">
                            <p:stCondLst>
                              <p:cond delay="600"/>
                            </p:stCondLst>
                            <p:childTnLst>
                              <p:par>
                                <p:cTn id="13" presetID="12" presetClass="entr" presetSubtype="8" fill="hold" grpId="0" nodeType="afterEffect">
                                  <p:stCondLst>
                                    <p:cond delay="0"/>
                                  </p:stCondLst>
                                  <p:childTnLst>
                                    <p:set>
                                      <p:cBhvr>
                                        <p:cTn id="14" dur="1" fill="hold">
                                          <p:stCondLst>
                                            <p:cond delay="0"/>
                                          </p:stCondLst>
                                        </p:cTn>
                                        <p:tgtEl>
                                          <p:spTgt spid="617"/>
                                        </p:tgtEl>
                                        <p:attrNameLst>
                                          <p:attrName>style.visibility</p:attrName>
                                        </p:attrNameLst>
                                      </p:cBhvr>
                                      <p:to>
                                        <p:strVal val="visible"/>
                                      </p:to>
                                    </p:set>
                                    <p:anim calcmode="lin" valueType="num">
                                      <p:cBhvr additive="base">
                                        <p:cTn id="15" dur="500"/>
                                        <p:tgtEl>
                                          <p:spTgt spid="617"/>
                                        </p:tgtEl>
                                        <p:attrNameLst>
                                          <p:attrName>ppt_x</p:attrName>
                                        </p:attrNameLst>
                                      </p:cBhvr>
                                      <p:tavLst>
                                        <p:tav tm="0">
                                          <p:val>
                                            <p:strVal val="#ppt_x-#ppt_w*1.125000"/>
                                          </p:val>
                                        </p:tav>
                                        <p:tav tm="100000">
                                          <p:val>
                                            <p:strVal val="#ppt_x"/>
                                          </p:val>
                                        </p:tav>
                                      </p:tavLst>
                                    </p:anim>
                                    <p:animEffect transition="in" filter="wipe(right)">
                                      <p:cBhvr>
                                        <p:cTn id="16" dur="500"/>
                                        <p:tgtEl>
                                          <p:spTgt spid="617"/>
                                        </p:tgtEl>
                                      </p:cBhvr>
                                    </p:animEffect>
                                  </p:childTnLst>
                                </p:cTn>
                              </p:par>
                              <p:par>
                                <p:cTn id="17" presetID="12" presetClass="entr" presetSubtype="8" fill="hold" nodeType="withEffect">
                                  <p:stCondLst>
                                    <p:cond delay="0"/>
                                  </p:stCondLst>
                                  <p:childTnLst>
                                    <p:set>
                                      <p:cBhvr>
                                        <p:cTn id="18" dur="1" fill="hold">
                                          <p:stCondLst>
                                            <p:cond delay="0"/>
                                          </p:stCondLst>
                                        </p:cTn>
                                        <p:tgtEl>
                                          <p:spTgt spid="619"/>
                                        </p:tgtEl>
                                        <p:attrNameLst>
                                          <p:attrName>style.visibility</p:attrName>
                                        </p:attrNameLst>
                                      </p:cBhvr>
                                      <p:to>
                                        <p:strVal val="visible"/>
                                      </p:to>
                                    </p:set>
                                    <p:anim calcmode="lin" valueType="num">
                                      <p:cBhvr additive="base">
                                        <p:cTn id="19" dur="500"/>
                                        <p:tgtEl>
                                          <p:spTgt spid="619"/>
                                        </p:tgtEl>
                                        <p:attrNameLst>
                                          <p:attrName>ppt_x</p:attrName>
                                        </p:attrNameLst>
                                      </p:cBhvr>
                                      <p:tavLst>
                                        <p:tav tm="0">
                                          <p:val>
                                            <p:strVal val="#ppt_x-#ppt_w*1.125000"/>
                                          </p:val>
                                        </p:tav>
                                        <p:tav tm="100000">
                                          <p:val>
                                            <p:strVal val="#ppt_x"/>
                                          </p:val>
                                        </p:tav>
                                      </p:tavLst>
                                    </p:anim>
                                    <p:animEffect transition="in" filter="wipe(right)">
                                      <p:cBhvr>
                                        <p:cTn id="20" dur="500"/>
                                        <p:tgtEl>
                                          <p:spTgt spid="619"/>
                                        </p:tgtEl>
                                      </p:cBhvr>
                                    </p:animEffect>
                                  </p:childTnLst>
                                </p:cTn>
                              </p:par>
                              <p:par>
                                <p:cTn id="21" presetID="22" presetClass="entr" presetSubtype="8" fill="hold" nodeType="withEffect">
                                  <p:stCondLst>
                                    <p:cond delay="0"/>
                                  </p:stCondLst>
                                  <p:childTnLst>
                                    <p:set>
                                      <p:cBhvr>
                                        <p:cTn id="22" dur="1" fill="hold">
                                          <p:stCondLst>
                                            <p:cond delay="0"/>
                                          </p:stCondLst>
                                        </p:cTn>
                                        <p:tgtEl>
                                          <p:spTgt spid="614"/>
                                        </p:tgtEl>
                                        <p:attrNameLst>
                                          <p:attrName>style.visibility</p:attrName>
                                        </p:attrNameLst>
                                      </p:cBhvr>
                                      <p:to>
                                        <p:strVal val="visible"/>
                                      </p:to>
                                    </p:set>
                                    <p:animEffect transition="in" filter="wipe(left)">
                                      <p:cBhvr>
                                        <p:cTn id="23" dur="300"/>
                                        <p:tgtEl>
                                          <p:spTgt spid="614"/>
                                        </p:tgtEl>
                                      </p:cBhvr>
                                    </p:animEffect>
                                  </p:childTnLst>
                                </p:cTn>
                              </p:par>
                            </p:childTnLst>
                          </p:cTn>
                        </p:par>
                        <p:par>
                          <p:cTn id="24" fill="hold">
                            <p:stCondLst>
                              <p:cond delay="1100"/>
                            </p:stCondLst>
                            <p:childTnLst>
                              <p:par>
                                <p:cTn id="25" presetID="22" presetClass="entr" presetSubtype="8" fill="hold" nodeType="afterEffect">
                                  <p:stCondLst>
                                    <p:cond delay="0"/>
                                  </p:stCondLst>
                                  <p:childTnLst>
                                    <p:set>
                                      <p:cBhvr>
                                        <p:cTn id="26" dur="1" fill="hold">
                                          <p:stCondLst>
                                            <p:cond delay="0"/>
                                          </p:stCondLst>
                                        </p:cTn>
                                        <p:tgtEl>
                                          <p:spTgt spid="49"/>
                                        </p:tgtEl>
                                        <p:attrNameLst>
                                          <p:attrName>style.visibility</p:attrName>
                                        </p:attrNameLst>
                                      </p:cBhvr>
                                      <p:to>
                                        <p:strVal val="visible"/>
                                      </p:to>
                                    </p:set>
                                    <p:animEffect transition="in" filter="wipe(left)">
                                      <p:cBhvr>
                                        <p:cTn id="27" dur="500"/>
                                        <p:tgtEl>
                                          <p:spTgt spid="49"/>
                                        </p:tgtEl>
                                      </p:cBhvr>
                                    </p:animEffect>
                                  </p:childTnLst>
                                </p:cTn>
                              </p:par>
                              <p:par>
                                <p:cTn id="28" presetID="22" presetClass="entr" presetSubtype="8" fill="hold" nodeType="withEffect">
                                  <p:stCondLst>
                                    <p:cond delay="0"/>
                                  </p:stCondLst>
                                  <p:childTnLst>
                                    <p:set>
                                      <p:cBhvr>
                                        <p:cTn id="29" dur="1" fill="hold">
                                          <p:stCondLst>
                                            <p:cond delay="0"/>
                                          </p:stCondLst>
                                        </p:cTn>
                                        <p:tgtEl>
                                          <p:spTgt spid="86"/>
                                        </p:tgtEl>
                                        <p:attrNameLst>
                                          <p:attrName>style.visibility</p:attrName>
                                        </p:attrNameLst>
                                      </p:cBhvr>
                                      <p:to>
                                        <p:strVal val="visible"/>
                                      </p:to>
                                    </p:set>
                                    <p:animEffect transition="in" filter="wipe(left)">
                                      <p:cBhvr>
                                        <p:cTn id="30" dur="500"/>
                                        <p:tgtEl>
                                          <p:spTgt spid="86"/>
                                        </p:tgtEl>
                                      </p:cBhvr>
                                    </p:animEffect>
                                  </p:childTnLst>
                                </p:cTn>
                              </p:par>
                              <p:par>
                                <p:cTn id="31" presetID="10" presetClass="entr" presetSubtype="0" fill="hold" nodeType="withEffect">
                                  <p:stCondLst>
                                    <p:cond delay="0"/>
                                  </p:stCondLst>
                                  <p:childTnLst>
                                    <p:set>
                                      <p:cBhvr>
                                        <p:cTn id="32" dur="1" fill="hold">
                                          <p:stCondLst>
                                            <p:cond delay="0"/>
                                          </p:stCondLst>
                                        </p:cTn>
                                        <p:tgtEl>
                                          <p:spTgt spid="147"/>
                                        </p:tgtEl>
                                        <p:attrNameLst>
                                          <p:attrName>style.visibility</p:attrName>
                                        </p:attrNameLst>
                                      </p:cBhvr>
                                      <p:to>
                                        <p:strVal val="visible"/>
                                      </p:to>
                                    </p:set>
                                    <p:animEffect transition="in" filter="fade">
                                      <p:cBhvr>
                                        <p:cTn id="33" dur="500"/>
                                        <p:tgtEl>
                                          <p:spTgt spid="147"/>
                                        </p:tgtEl>
                                      </p:cBhvr>
                                    </p:animEffect>
                                  </p:childTnLst>
                                </p:cTn>
                              </p:par>
                            </p:childTnLst>
                          </p:cTn>
                        </p:par>
                        <p:par>
                          <p:cTn id="34" fill="hold">
                            <p:stCondLst>
                              <p:cond delay="1600"/>
                            </p:stCondLst>
                            <p:childTnLst>
                              <p:par>
                                <p:cTn id="35" presetID="22" presetClass="entr" presetSubtype="8" fill="hold" nodeType="afterEffect">
                                  <p:stCondLst>
                                    <p:cond delay="0"/>
                                  </p:stCondLst>
                                  <p:childTnLst>
                                    <p:set>
                                      <p:cBhvr>
                                        <p:cTn id="36" dur="1" fill="hold">
                                          <p:stCondLst>
                                            <p:cond delay="0"/>
                                          </p:stCondLst>
                                        </p:cTn>
                                        <p:tgtEl>
                                          <p:spTgt spid="606"/>
                                        </p:tgtEl>
                                        <p:attrNameLst>
                                          <p:attrName>style.visibility</p:attrName>
                                        </p:attrNameLst>
                                      </p:cBhvr>
                                      <p:to>
                                        <p:strVal val="visible"/>
                                      </p:to>
                                    </p:set>
                                    <p:animEffect transition="in" filter="wipe(left)">
                                      <p:cBhvr>
                                        <p:cTn id="37" dur="500"/>
                                        <p:tgtEl>
                                          <p:spTgt spid="606"/>
                                        </p:tgtEl>
                                      </p:cBhvr>
                                    </p:animEffect>
                                  </p:childTnLst>
                                </p:cTn>
                              </p:par>
                            </p:childTnLst>
                          </p:cTn>
                        </p:par>
                        <p:par>
                          <p:cTn id="38" fill="hold">
                            <p:stCondLst>
                              <p:cond delay="2100"/>
                            </p:stCondLst>
                            <p:childTnLst>
                              <p:par>
                                <p:cTn id="39" presetID="22" presetClass="entr" presetSubtype="2" fill="hold" nodeType="afterEffect">
                                  <p:stCondLst>
                                    <p:cond delay="0"/>
                                  </p:stCondLst>
                                  <p:childTnLst>
                                    <p:set>
                                      <p:cBhvr>
                                        <p:cTn id="40" dur="1" fill="hold">
                                          <p:stCondLst>
                                            <p:cond delay="0"/>
                                          </p:stCondLst>
                                        </p:cTn>
                                        <p:tgtEl>
                                          <p:spTgt spid="89"/>
                                        </p:tgtEl>
                                        <p:attrNameLst>
                                          <p:attrName>style.visibility</p:attrName>
                                        </p:attrNameLst>
                                      </p:cBhvr>
                                      <p:to>
                                        <p:strVal val="visible"/>
                                      </p:to>
                                    </p:set>
                                    <p:animEffect transition="in" filter="wipe(right)">
                                      <p:cBhvr>
                                        <p:cTn id="41" dur="500"/>
                                        <p:tgtEl>
                                          <p:spTgt spid="89"/>
                                        </p:tgtEl>
                                      </p:cBhvr>
                                    </p:animEffect>
                                  </p:childTnLst>
                                </p:cTn>
                              </p:par>
                              <p:par>
                                <p:cTn id="42" presetID="22" presetClass="entr" presetSubtype="2" fill="hold" grpId="0" nodeType="withEffect">
                                  <p:stCondLst>
                                    <p:cond delay="0"/>
                                  </p:stCondLst>
                                  <p:childTnLst>
                                    <p:set>
                                      <p:cBhvr>
                                        <p:cTn id="43" dur="1" fill="hold">
                                          <p:stCondLst>
                                            <p:cond delay="0"/>
                                          </p:stCondLst>
                                        </p:cTn>
                                        <p:tgtEl>
                                          <p:spTgt spid="46"/>
                                        </p:tgtEl>
                                        <p:attrNameLst>
                                          <p:attrName>style.visibility</p:attrName>
                                        </p:attrNameLst>
                                      </p:cBhvr>
                                      <p:to>
                                        <p:strVal val="visible"/>
                                      </p:to>
                                    </p:set>
                                    <p:animEffect transition="in" filter="wipe(right)">
                                      <p:cBhvr>
                                        <p:cTn id="44" dur="500"/>
                                        <p:tgtEl>
                                          <p:spTgt spid="46"/>
                                        </p:tgtEl>
                                      </p:cBhvr>
                                    </p:animEffect>
                                  </p:childTnLst>
                                </p:cTn>
                              </p:par>
                              <p:par>
                                <p:cTn id="45" presetID="22" presetClass="entr" presetSubtype="2" fill="hold" nodeType="withEffect">
                                  <p:stCondLst>
                                    <p:cond delay="0"/>
                                  </p:stCondLst>
                                  <p:childTnLst>
                                    <p:set>
                                      <p:cBhvr>
                                        <p:cTn id="46" dur="1" fill="hold">
                                          <p:stCondLst>
                                            <p:cond delay="0"/>
                                          </p:stCondLst>
                                        </p:cTn>
                                        <p:tgtEl>
                                          <p:spTgt spid="98"/>
                                        </p:tgtEl>
                                        <p:attrNameLst>
                                          <p:attrName>style.visibility</p:attrName>
                                        </p:attrNameLst>
                                      </p:cBhvr>
                                      <p:to>
                                        <p:strVal val="visible"/>
                                      </p:to>
                                    </p:set>
                                    <p:animEffect transition="in" filter="wipe(right)">
                                      <p:cBhvr>
                                        <p:cTn id="47" dur="500"/>
                                        <p:tgtEl>
                                          <p:spTgt spid="98"/>
                                        </p:tgtEl>
                                      </p:cBhvr>
                                    </p:animEffect>
                                  </p:childTnLst>
                                </p:cTn>
                              </p:par>
                            </p:childTnLst>
                          </p:cTn>
                        </p:par>
                        <p:par>
                          <p:cTn id="48" fill="hold">
                            <p:stCondLst>
                              <p:cond delay="2600"/>
                            </p:stCondLst>
                            <p:childTnLst>
                              <p:par>
                                <p:cTn id="49" presetID="22" presetClass="entr" presetSubtype="2" fill="hold" nodeType="afterEffect">
                                  <p:stCondLst>
                                    <p:cond delay="0"/>
                                  </p:stCondLst>
                                  <p:childTnLst>
                                    <p:set>
                                      <p:cBhvr>
                                        <p:cTn id="50" dur="1" fill="hold">
                                          <p:stCondLst>
                                            <p:cond delay="0"/>
                                          </p:stCondLst>
                                        </p:cTn>
                                        <p:tgtEl>
                                          <p:spTgt spid="603"/>
                                        </p:tgtEl>
                                        <p:attrNameLst>
                                          <p:attrName>style.visibility</p:attrName>
                                        </p:attrNameLst>
                                      </p:cBhvr>
                                      <p:to>
                                        <p:strVal val="visible"/>
                                      </p:to>
                                    </p:set>
                                    <p:animEffect transition="in" filter="wipe(right)">
                                      <p:cBhvr>
                                        <p:cTn id="51" dur="500"/>
                                        <p:tgtEl>
                                          <p:spTgt spid="603"/>
                                        </p:tgtEl>
                                      </p:cBhvr>
                                    </p:animEffect>
                                  </p:childTnLst>
                                </p:cTn>
                              </p:par>
                            </p:childTnLst>
                          </p:cTn>
                        </p:par>
                        <p:par>
                          <p:cTn id="52" fill="hold">
                            <p:stCondLst>
                              <p:cond delay="3100"/>
                            </p:stCondLst>
                            <p:childTnLst>
                              <p:par>
                                <p:cTn id="53" presetID="22" presetClass="entr" presetSubtype="8" fill="hold" grpId="0" nodeType="afterEffect">
                                  <p:stCondLst>
                                    <p:cond delay="0"/>
                                  </p:stCondLst>
                                  <p:childTnLst>
                                    <p:set>
                                      <p:cBhvr>
                                        <p:cTn id="54" dur="1" fill="hold">
                                          <p:stCondLst>
                                            <p:cond delay="0"/>
                                          </p:stCondLst>
                                        </p:cTn>
                                        <p:tgtEl>
                                          <p:spTgt spid="30"/>
                                        </p:tgtEl>
                                        <p:attrNameLst>
                                          <p:attrName>style.visibility</p:attrName>
                                        </p:attrNameLst>
                                      </p:cBhvr>
                                      <p:to>
                                        <p:strVal val="visible"/>
                                      </p:to>
                                    </p:set>
                                    <p:animEffect transition="in" filter="wipe(left)">
                                      <p:cBhvr>
                                        <p:cTn id="55" dur="500"/>
                                        <p:tgtEl>
                                          <p:spTgt spid="30"/>
                                        </p:tgtEl>
                                      </p:cBhvr>
                                    </p:animEffect>
                                  </p:childTnLst>
                                </p:cTn>
                              </p:par>
                              <p:par>
                                <p:cTn id="56" presetID="22" presetClass="entr" presetSubtype="8" fill="hold" grpId="0" nodeType="withEffect">
                                  <p:stCondLst>
                                    <p:cond delay="0"/>
                                  </p:stCondLst>
                                  <p:childTnLst>
                                    <p:set>
                                      <p:cBhvr>
                                        <p:cTn id="57" dur="1" fill="hold">
                                          <p:stCondLst>
                                            <p:cond delay="0"/>
                                          </p:stCondLst>
                                        </p:cTn>
                                        <p:tgtEl>
                                          <p:spTgt spid="29"/>
                                        </p:tgtEl>
                                        <p:attrNameLst>
                                          <p:attrName>style.visibility</p:attrName>
                                        </p:attrNameLst>
                                      </p:cBhvr>
                                      <p:to>
                                        <p:strVal val="visible"/>
                                      </p:to>
                                    </p:set>
                                    <p:animEffect transition="in" filter="wipe(left)">
                                      <p:cBhvr>
                                        <p:cTn id="58" dur="500"/>
                                        <p:tgtEl>
                                          <p:spTgt spid="29"/>
                                        </p:tgtEl>
                                      </p:cBhvr>
                                    </p:animEffect>
                                  </p:childTnLst>
                                </p:cTn>
                              </p:par>
                              <p:par>
                                <p:cTn id="59" presetID="22" presetClass="entr" presetSubtype="8" fill="hold" nodeType="withEffect">
                                  <p:stCondLst>
                                    <p:cond delay="0"/>
                                  </p:stCondLst>
                                  <p:childTnLst>
                                    <p:set>
                                      <p:cBhvr>
                                        <p:cTn id="60" dur="1" fill="hold">
                                          <p:stCondLst>
                                            <p:cond delay="0"/>
                                          </p:stCondLst>
                                        </p:cTn>
                                        <p:tgtEl>
                                          <p:spTgt spid="301"/>
                                        </p:tgtEl>
                                        <p:attrNameLst>
                                          <p:attrName>style.visibility</p:attrName>
                                        </p:attrNameLst>
                                      </p:cBhvr>
                                      <p:to>
                                        <p:strVal val="visible"/>
                                      </p:to>
                                    </p:set>
                                    <p:animEffect transition="in" filter="wipe(left)">
                                      <p:cBhvr>
                                        <p:cTn id="61" dur="500"/>
                                        <p:tgtEl>
                                          <p:spTgt spid="301"/>
                                        </p:tgtEl>
                                      </p:cBhvr>
                                    </p:animEffect>
                                  </p:childTnLst>
                                </p:cTn>
                              </p:par>
                              <p:par>
                                <p:cTn id="62" presetID="22" presetClass="entr" presetSubtype="8" fill="hold" nodeType="withEffect">
                                  <p:stCondLst>
                                    <p:cond delay="0"/>
                                  </p:stCondLst>
                                  <p:childTnLst>
                                    <p:set>
                                      <p:cBhvr>
                                        <p:cTn id="63" dur="1" fill="hold">
                                          <p:stCondLst>
                                            <p:cond delay="0"/>
                                          </p:stCondLst>
                                        </p:cTn>
                                        <p:tgtEl>
                                          <p:spTgt spid="95"/>
                                        </p:tgtEl>
                                        <p:attrNameLst>
                                          <p:attrName>style.visibility</p:attrName>
                                        </p:attrNameLst>
                                      </p:cBhvr>
                                      <p:to>
                                        <p:strVal val="visible"/>
                                      </p:to>
                                    </p:set>
                                    <p:animEffect transition="in" filter="wipe(left)">
                                      <p:cBhvr>
                                        <p:cTn id="64" dur="500"/>
                                        <p:tgtEl>
                                          <p:spTgt spid="95"/>
                                        </p:tgtEl>
                                      </p:cBhvr>
                                    </p:animEffect>
                                  </p:childTnLst>
                                </p:cTn>
                              </p:par>
                            </p:childTnLst>
                          </p:cTn>
                        </p:par>
                        <p:par>
                          <p:cTn id="65" fill="hold">
                            <p:stCondLst>
                              <p:cond delay="3600"/>
                            </p:stCondLst>
                            <p:childTnLst>
                              <p:par>
                                <p:cTn id="66" presetID="22" presetClass="entr" presetSubtype="8" fill="hold" nodeType="afterEffect">
                                  <p:stCondLst>
                                    <p:cond delay="0"/>
                                  </p:stCondLst>
                                  <p:childTnLst>
                                    <p:set>
                                      <p:cBhvr>
                                        <p:cTn id="67" dur="1" fill="hold">
                                          <p:stCondLst>
                                            <p:cond delay="0"/>
                                          </p:stCondLst>
                                        </p:cTn>
                                        <p:tgtEl>
                                          <p:spTgt spid="609"/>
                                        </p:tgtEl>
                                        <p:attrNameLst>
                                          <p:attrName>style.visibility</p:attrName>
                                        </p:attrNameLst>
                                      </p:cBhvr>
                                      <p:to>
                                        <p:strVal val="visible"/>
                                      </p:to>
                                    </p:set>
                                    <p:animEffect transition="in" filter="wipe(left)">
                                      <p:cBhvr>
                                        <p:cTn id="68" dur="500"/>
                                        <p:tgtEl>
                                          <p:spTgt spid="609"/>
                                        </p:tgtEl>
                                      </p:cBhvr>
                                    </p:animEffect>
                                  </p:childTnLst>
                                </p:cTn>
                              </p:par>
                            </p:childTnLst>
                          </p:cTn>
                        </p:par>
                        <p:par>
                          <p:cTn id="69" fill="hold">
                            <p:stCondLst>
                              <p:cond delay="4100"/>
                            </p:stCondLst>
                            <p:childTnLst>
                              <p:par>
                                <p:cTn id="70" presetID="42" presetClass="entr" presetSubtype="0" fill="hold" grpId="0" nodeType="afterEffect">
                                  <p:stCondLst>
                                    <p:cond delay="0"/>
                                  </p:stCondLst>
                                  <p:childTnLst>
                                    <p:set>
                                      <p:cBhvr>
                                        <p:cTn id="71" dur="1" fill="hold">
                                          <p:stCondLst>
                                            <p:cond delay="0"/>
                                          </p:stCondLst>
                                        </p:cTn>
                                        <p:tgtEl>
                                          <p:spTgt spid="587"/>
                                        </p:tgtEl>
                                        <p:attrNameLst>
                                          <p:attrName>style.visibility</p:attrName>
                                        </p:attrNameLst>
                                      </p:cBhvr>
                                      <p:to>
                                        <p:strVal val="visible"/>
                                      </p:to>
                                    </p:set>
                                    <p:animEffect transition="in" filter="fade">
                                      <p:cBhvr>
                                        <p:cTn id="72" dur="1000"/>
                                        <p:tgtEl>
                                          <p:spTgt spid="587"/>
                                        </p:tgtEl>
                                      </p:cBhvr>
                                    </p:animEffect>
                                    <p:anim calcmode="lin" valueType="num">
                                      <p:cBhvr>
                                        <p:cTn id="73" dur="1000" fill="hold"/>
                                        <p:tgtEl>
                                          <p:spTgt spid="587"/>
                                        </p:tgtEl>
                                        <p:attrNameLst>
                                          <p:attrName>ppt_x</p:attrName>
                                        </p:attrNameLst>
                                      </p:cBhvr>
                                      <p:tavLst>
                                        <p:tav tm="0">
                                          <p:val>
                                            <p:strVal val="#ppt_x"/>
                                          </p:val>
                                        </p:tav>
                                        <p:tav tm="100000">
                                          <p:val>
                                            <p:strVal val="#ppt_x"/>
                                          </p:val>
                                        </p:tav>
                                      </p:tavLst>
                                    </p:anim>
                                    <p:anim calcmode="lin" valueType="num">
                                      <p:cBhvr>
                                        <p:cTn id="74" dur="1000" fill="hold"/>
                                        <p:tgtEl>
                                          <p:spTgt spid="587"/>
                                        </p:tgtEl>
                                        <p:attrNameLst>
                                          <p:attrName>ppt_y</p:attrName>
                                        </p:attrNameLst>
                                      </p:cBhvr>
                                      <p:tavLst>
                                        <p:tav tm="0">
                                          <p:val>
                                            <p:strVal val="#ppt_y+.1"/>
                                          </p:val>
                                        </p:tav>
                                        <p:tav tm="100000">
                                          <p:val>
                                            <p:strVal val="#ppt_y"/>
                                          </p:val>
                                        </p:tav>
                                      </p:tavLst>
                                    </p:anim>
                                  </p:childTnLst>
                                </p:cTn>
                              </p:par>
                            </p:childTnLst>
                          </p:cTn>
                        </p:par>
                        <p:par>
                          <p:cTn id="75" fill="hold">
                            <p:stCondLst>
                              <p:cond delay="5100"/>
                            </p:stCondLst>
                            <p:childTnLst>
                              <p:par>
                                <p:cTn id="76" presetID="10" presetClass="entr" presetSubtype="0" fill="hold" nodeType="afterEffect">
                                  <p:stCondLst>
                                    <p:cond delay="0"/>
                                  </p:stCondLst>
                                  <p:childTnLst>
                                    <p:set>
                                      <p:cBhvr>
                                        <p:cTn id="77" dur="1" fill="hold">
                                          <p:stCondLst>
                                            <p:cond delay="0"/>
                                          </p:stCondLst>
                                        </p:cTn>
                                        <p:tgtEl>
                                          <p:spTgt spid="589"/>
                                        </p:tgtEl>
                                        <p:attrNameLst>
                                          <p:attrName>style.visibility</p:attrName>
                                        </p:attrNameLst>
                                      </p:cBhvr>
                                      <p:to>
                                        <p:strVal val="visible"/>
                                      </p:to>
                                    </p:set>
                                    <p:animEffect transition="in" filter="fade">
                                      <p:cBhvr>
                                        <p:cTn id="78" dur="500"/>
                                        <p:tgtEl>
                                          <p:spTgt spid="589"/>
                                        </p:tgtEl>
                                      </p:cBhvr>
                                    </p:animEffect>
                                  </p:childTnLst>
                                </p:cTn>
                              </p:par>
                            </p:childTnLst>
                          </p:cTn>
                        </p:par>
                        <p:par>
                          <p:cTn id="79" fill="hold">
                            <p:stCondLst>
                              <p:cond delay="5600"/>
                            </p:stCondLst>
                            <p:childTnLst>
                              <p:par>
                                <p:cTn id="80" presetID="42" presetClass="entr" presetSubtype="0" fill="hold" grpId="0" nodeType="afterEffect">
                                  <p:stCondLst>
                                    <p:cond delay="0"/>
                                  </p:stCondLst>
                                  <p:childTnLst>
                                    <p:set>
                                      <p:cBhvr>
                                        <p:cTn id="81" dur="1" fill="hold">
                                          <p:stCondLst>
                                            <p:cond delay="0"/>
                                          </p:stCondLst>
                                        </p:cTn>
                                        <p:tgtEl>
                                          <p:spTgt spid="588"/>
                                        </p:tgtEl>
                                        <p:attrNameLst>
                                          <p:attrName>style.visibility</p:attrName>
                                        </p:attrNameLst>
                                      </p:cBhvr>
                                      <p:to>
                                        <p:strVal val="visible"/>
                                      </p:to>
                                    </p:set>
                                    <p:animEffect transition="in" filter="fade">
                                      <p:cBhvr>
                                        <p:cTn id="82" dur="1000"/>
                                        <p:tgtEl>
                                          <p:spTgt spid="588"/>
                                        </p:tgtEl>
                                      </p:cBhvr>
                                    </p:animEffect>
                                    <p:anim calcmode="lin" valueType="num">
                                      <p:cBhvr>
                                        <p:cTn id="83" dur="1000" fill="hold"/>
                                        <p:tgtEl>
                                          <p:spTgt spid="588"/>
                                        </p:tgtEl>
                                        <p:attrNameLst>
                                          <p:attrName>ppt_x</p:attrName>
                                        </p:attrNameLst>
                                      </p:cBhvr>
                                      <p:tavLst>
                                        <p:tav tm="0">
                                          <p:val>
                                            <p:strVal val="#ppt_x"/>
                                          </p:val>
                                        </p:tav>
                                        <p:tav tm="100000">
                                          <p:val>
                                            <p:strVal val="#ppt_x"/>
                                          </p:val>
                                        </p:tav>
                                      </p:tavLst>
                                    </p:anim>
                                    <p:anim calcmode="lin" valueType="num">
                                      <p:cBhvr>
                                        <p:cTn id="84" dur="1000" fill="hold"/>
                                        <p:tgtEl>
                                          <p:spTgt spid="588"/>
                                        </p:tgtEl>
                                        <p:attrNameLst>
                                          <p:attrName>ppt_y</p:attrName>
                                        </p:attrNameLst>
                                      </p:cBhvr>
                                      <p:tavLst>
                                        <p:tav tm="0">
                                          <p:val>
                                            <p:strVal val="#ppt_y+.1"/>
                                          </p:val>
                                        </p:tav>
                                        <p:tav tm="100000">
                                          <p:val>
                                            <p:strVal val="#ppt_y"/>
                                          </p:val>
                                        </p:tav>
                                      </p:tavLst>
                                    </p:anim>
                                  </p:childTnLst>
                                </p:cTn>
                              </p:par>
                              <p:par>
                                <p:cTn id="85" presetID="16" presetClass="entr" presetSubtype="21" fill="hold" grpId="0" nodeType="withEffect">
                                  <p:stCondLst>
                                    <p:cond delay="0"/>
                                  </p:stCondLst>
                                  <p:childTnLst>
                                    <p:set>
                                      <p:cBhvr>
                                        <p:cTn id="86" dur="1" fill="hold">
                                          <p:stCondLst>
                                            <p:cond delay="0"/>
                                          </p:stCondLst>
                                        </p:cTn>
                                        <p:tgtEl>
                                          <p:spTgt spid="621"/>
                                        </p:tgtEl>
                                        <p:attrNameLst>
                                          <p:attrName>style.visibility</p:attrName>
                                        </p:attrNameLst>
                                      </p:cBhvr>
                                      <p:to>
                                        <p:strVal val="visible"/>
                                      </p:to>
                                    </p:set>
                                    <p:animEffect transition="in" filter="barn(inVertical)">
                                      <p:cBhvr>
                                        <p:cTn id="87" dur="500"/>
                                        <p:tgtEl>
                                          <p:spTgt spid="621"/>
                                        </p:tgtEl>
                                      </p:cBhvr>
                                    </p:animEffect>
                                  </p:childTnLst>
                                </p:cTn>
                              </p:par>
                              <p:par>
                                <p:cTn id="88" presetID="16" presetClass="entr" presetSubtype="21" fill="hold" grpId="0" nodeType="withEffect">
                                  <p:stCondLst>
                                    <p:cond delay="0"/>
                                  </p:stCondLst>
                                  <p:childTnLst>
                                    <p:set>
                                      <p:cBhvr>
                                        <p:cTn id="89" dur="1" fill="hold">
                                          <p:stCondLst>
                                            <p:cond delay="0"/>
                                          </p:stCondLst>
                                        </p:cTn>
                                        <p:tgtEl>
                                          <p:spTgt spid="623"/>
                                        </p:tgtEl>
                                        <p:attrNameLst>
                                          <p:attrName>style.visibility</p:attrName>
                                        </p:attrNameLst>
                                      </p:cBhvr>
                                      <p:to>
                                        <p:strVal val="visible"/>
                                      </p:to>
                                    </p:set>
                                    <p:animEffect transition="in" filter="barn(inVertical)">
                                      <p:cBhvr>
                                        <p:cTn id="90" dur="500"/>
                                        <p:tgtEl>
                                          <p:spTgt spid="623"/>
                                        </p:tgtEl>
                                      </p:cBhvr>
                                    </p:animEffect>
                                  </p:childTnLst>
                                </p:cTn>
                              </p:par>
                              <p:par>
                                <p:cTn id="91" presetID="16" presetClass="entr" presetSubtype="21" fill="hold" grpId="0" nodeType="withEffect">
                                  <p:stCondLst>
                                    <p:cond delay="0"/>
                                  </p:stCondLst>
                                  <p:childTnLst>
                                    <p:set>
                                      <p:cBhvr>
                                        <p:cTn id="92" dur="1" fill="hold">
                                          <p:stCondLst>
                                            <p:cond delay="0"/>
                                          </p:stCondLst>
                                        </p:cTn>
                                        <p:tgtEl>
                                          <p:spTgt spid="625"/>
                                        </p:tgtEl>
                                        <p:attrNameLst>
                                          <p:attrName>style.visibility</p:attrName>
                                        </p:attrNameLst>
                                      </p:cBhvr>
                                      <p:to>
                                        <p:strVal val="visible"/>
                                      </p:to>
                                    </p:set>
                                    <p:animEffect transition="in" filter="barn(inVertical)">
                                      <p:cBhvr>
                                        <p:cTn id="93" dur="500"/>
                                        <p:tgtEl>
                                          <p:spTgt spid="6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46" grpId="0" animBg="1"/>
      <p:bldP spid="587" grpId="0" animBg="1"/>
      <p:bldP spid="588" grpId="0"/>
      <p:bldP spid="616" grpId="0" animBg="1"/>
      <p:bldP spid="617" grpId="0"/>
      <p:bldP spid="621" grpId="0"/>
      <p:bldP spid="623" grpId="0"/>
      <p:bldP spid="625"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7" name="矩形 2"/>
          <p:cNvSpPr/>
          <p:nvPr/>
        </p:nvSpPr>
        <p:spPr>
          <a:xfrm>
            <a:off x="-1307069" y="-38491"/>
            <a:ext cx="5631135" cy="6859588"/>
          </a:xfrm>
          <a:custGeom>
            <a:avLst/>
            <a:gdLst>
              <a:gd name="connsiteX0" fmla="*/ 0 w 4716735"/>
              <a:gd name="connsiteY0" fmla="*/ 0 h 6859588"/>
              <a:gd name="connsiteX1" fmla="*/ 4716735 w 4716735"/>
              <a:gd name="connsiteY1" fmla="*/ 0 h 6859588"/>
              <a:gd name="connsiteX2" fmla="*/ 4716735 w 4716735"/>
              <a:gd name="connsiteY2" fmla="*/ 6859588 h 6859588"/>
              <a:gd name="connsiteX3" fmla="*/ 0 w 4716735"/>
              <a:gd name="connsiteY3" fmla="*/ 6859588 h 6859588"/>
              <a:gd name="connsiteX4" fmla="*/ 0 w 4716735"/>
              <a:gd name="connsiteY4" fmla="*/ 0 h 6859588"/>
              <a:gd name="connsiteX0" fmla="*/ 0 w 6070972"/>
              <a:gd name="connsiteY0" fmla="*/ 0 h 6859588"/>
              <a:gd name="connsiteX1" fmla="*/ 4716735 w 6070972"/>
              <a:gd name="connsiteY1" fmla="*/ 0 h 6859588"/>
              <a:gd name="connsiteX2" fmla="*/ 6070972 w 6070972"/>
              <a:gd name="connsiteY2" fmla="*/ 3734423 h 6859588"/>
              <a:gd name="connsiteX3" fmla="*/ 0 w 6070972"/>
              <a:gd name="connsiteY3" fmla="*/ 6859588 h 6859588"/>
              <a:gd name="connsiteX4" fmla="*/ 0 w 6070972"/>
              <a:gd name="connsiteY4" fmla="*/ 0 h 6859588"/>
              <a:gd name="connsiteX0" fmla="*/ 0 w 5631134"/>
              <a:gd name="connsiteY0" fmla="*/ 0 h 6859588"/>
              <a:gd name="connsiteX1" fmla="*/ 4716735 w 5631134"/>
              <a:gd name="connsiteY1" fmla="*/ 0 h 6859588"/>
              <a:gd name="connsiteX2" fmla="*/ 5631134 w 5631134"/>
              <a:gd name="connsiteY2" fmla="*/ 2519082 h 6859588"/>
              <a:gd name="connsiteX3" fmla="*/ 0 w 5631134"/>
              <a:gd name="connsiteY3" fmla="*/ 6859588 h 6859588"/>
              <a:gd name="connsiteX4" fmla="*/ 0 w 5631134"/>
              <a:gd name="connsiteY4" fmla="*/ 0 h 68595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31134" h="6859588">
                <a:moveTo>
                  <a:pt x="0" y="0"/>
                </a:moveTo>
                <a:lnTo>
                  <a:pt x="4716735" y="0"/>
                </a:lnTo>
                <a:lnTo>
                  <a:pt x="5631134" y="2519082"/>
                </a:lnTo>
                <a:lnTo>
                  <a:pt x="0" y="6859588"/>
                </a:lnTo>
                <a:lnTo>
                  <a:pt x="0" y="0"/>
                </a:lnTo>
                <a:close/>
              </a:path>
            </a:pathLst>
          </a:custGeom>
          <a:solidFill>
            <a:srgbClr val="C00000">
              <a:alpha val="78000"/>
            </a:srgbClr>
          </a:solidFill>
          <a:effectLst>
            <a:glow rad="254000">
              <a:schemeClr val="tx1">
                <a:lumMod val="95000"/>
                <a:lumOff val="5000"/>
                <a:alpha val="34000"/>
              </a:schemeClr>
            </a:glow>
            <a:outerShdw blurRad="50800" dist="38100" algn="l" rotWithShape="0">
              <a:prstClr val="black">
                <a:alpha val="40000"/>
              </a:prstClr>
            </a:outerShdw>
            <a:softEdge rad="0"/>
          </a:effectLst>
        </p:spPr>
        <p:txBody>
          <a:bodyPr wrap="square" lIns="121758" tIns="60879" rIns="121758" bIns="60879" rtlCol="0" anchor="ctr">
            <a:spAutoFit/>
          </a:bodyPr>
          <a:lstStyle/>
          <a:p>
            <a:pPr algn="ctr" defTabSz="1243700"/>
            <a:endParaRPr lang="zh-CN" altLang="en-US" sz="4300" b="1" dirty="0">
              <a:solidFill>
                <a:srgbClr val="FF3300"/>
              </a:solidFill>
              <a:latin typeface="微软雅黑" panose="020B0503020204020204" pitchFamily="34" charset="-122"/>
              <a:ea typeface="微软雅黑" panose="020B0503020204020204" pitchFamily="34" charset="-122"/>
            </a:endParaRPr>
          </a:p>
        </p:txBody>
      </p:sp>
      <p:sp>
        <p:nvSpPr>
          <p:cNvPr id="5" name="Oval 53"/>
          <p:cNvSpPr>
            <a:spLocks noChangeArrowheads="1"/>
          </p:cNvSpPr>
          <p:nvPr/>
        </p:nvSpPr>
        <p:spPr bwMode="auto">
          <a:xfrm>
            <a:off x="1061526" y="1152236"/>
            <a:ext cx="252723" cy="252028"/>
          </a:xfrm>
          <a:prstGeom prst="ellipse">
            <a:avLst/>
          </a:prstGeom>
          <a:gradFill flip="none" rotWithShape="1">
            <a:gsLst>
              <a:gs pos="100000">
                <a:srgbClr val="FFFFFF"/>
              </a:gs>
              <a:gs pos="0">
                <a:srgbClr val="D9DEDF"/>
              </a:gs>
            </a:gsLst>
            <a:lin ang="2700000" scaled="0"/>
            <a:tileRect/>
          </a:gradFill>
          <a:ln w="28575">
            <a:gradFill flip="none" rotWithShape="1">
              <a:gsLst>
                <a:gs pos="0">
                  <a:srgbClr val="FFFFFF"/>
                </a:gs>
                <a:gs pos="100000">
                  <a:srgbClr val="D9D9DA"/>
                </a:gs>
              </a:gsLst>
              <a:lin ang="2700000" scaled="0"/>
              <a:tileRect/>
            </a:gradFill>
          </a:ln>
          <a:effectLst>
            <a:outerShdw blurRad="279400" dist="76200" dir="2700000" sx="101000" sy="101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1316" tIns="35658" rIns="71316" bIns="35658" anchor="ctr"/>
          <a:lstStyle/>
          <a:p>
            <a:pPr algn="ctr">
              <a:defRPr/>
            </a:pPr>
            <a:endParaRPr lang="zh-CN" altLang="en-US">
              <a:solidFill>
                <a:prstClr val="white"/>
              </a:solidFill>
            </a:endParaRPr>
          </a:p>
        </p:txBody>
      </p:sp>
      <p:sp>
        <p:nvSpPr>
          <p:cNvPr id="48" name="Oval 53"/>
          <p:cNvSpPr>
            <a:spLocks noChangeArrowheads="1"/>
          </p:cNvSpPr>
          <p:nvPr/>
        </p:nvSpPr>
        <p:spPr bwMode="auto">
          <a:xfrm>
            <a:off x="691548" y="2789703"/>
            <a:ext cx="252723" cy="252028"/>
          </a:xfrm>
          <a:prstGeom prst="ellipse">
            <a:avLst/>
          </a:prstGeom>
          <a:gradFill flip="none" rotWithShape="1">
            <a:gsLst>
              <a:gs pos="100000">
                <a:srgbClr val="FFFFFF"/>
              </a:gs>
              <a:gs pos="0">
                <a:srgbClr val="D9DEDF"/>
              </a:gs>
            </a:gsLst>
            <a:lin ang="2700000" scaled="0"/>
            <a:tileRect/>
          </a:gradFill>
          <a:ln w="28575">
            <a:gradFill flip="none" rotWithShape="1">
              <a:gsLst>
                <a:gs pos="0">
                  <a:srgbClr val="FFFFFF"/>
                </a:gs>
                <a:gs pos="100000">
                  <a:srgbClr val="D9D9DA"/>
                </a:gs>
              </a:gsLst>
              <a:lin ang="2700000" scaled="0"/>
              <a:tileRect/>
            </a:gradFill>
          </a:ln>
          <a:effectLst>
            <a:outerShdw blurRad="279400" dist="76200" dir="2700000" sx="101000" sy="101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1316" tIns="35658" rIns="71316" bIns="35658" anchor="ctr"/>
          <a:lstStyle/>
          <a:p>
            <a:pPr algn="ctr">
              <a:defRPr/>
            </a:pPr>
            <a:endParaRPr lang="zh-CN" altLang="en-US">
              <a:solidFill>
                <a:prstClr val="white"/>
              </a:solidFill>
            </a:endParaRPr>
          </a:p>
        </p:txBody>
      </p:sp>
      <p:grpSp>
        <p:nvGrpSpPr>
          <p:cNvPr id="59" name="组合 58"/>
          <p:cNvGrpSpPr/>
          <p:nvPr/>
        </p:nvGrpSpPr>
        <p:grpSpPr>
          <a:xfrm>
            <a:off x="1821733" y="3322608"/>
            <a:ext cx="226693" cy="226693"/>
            <a:chOff x="2889188" y="1494971"/>
            <a:chExt cx="1360493" cy="1360493"/>
          </a:xfrm>
        </p:grpSpPr>
        <p:grpSp>
          <p:nvGrpSpPr>
            <p:cNvPr id="60" name="组合 59"/>
            <p:cNvGrpSpPr/>
            <p:nvPr/>
          </p:nvGrpSpPr>
          <p:grpSpPr>
            <a:xfrm>
              <a:off x="2889188" y="1494971"/>
              <a:ext cx="1360493" cy="1360493"/>
              <a:chOff x="304800" y="673100"/>
              <a:chExt cx="4000500" cy="4000500"/>
            </a:xfrm>
            <a:effectLst>
              <a:outerShdw blurRad="444500" dist="254000" dir="8100000" algn="tr" rotWithShape="0">
                <a:prstClr val="black">
                  <a:alpha val="50000"/>
                </a:prstClr>
              </a:outerShdw>
            </a:effectLst>
          </p:grpSpPr>
          <p:sp>
            <p:nvSpPr>
              <p:cNvPr id="62" name="同心圆 61"/>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endParaRPr>
              </a:p>
            </p:txBody>
          </p:sp>
          <p:sp>
            <p:nvSpPr>
              <p:cNvPr id="63" name="椭圆 62"/>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61" name="TextBox 60"/>
            <p:cNvSpPr txBox="1"/>
            <p:nvPr/>
          </p:nvSpPr>
          <p:spPr>
            <a:xfrm>
              <a:off x="3185233" y="1625415"/>
              <a:ext cx="241246" cy="1205805"/>
            </a:xfrm>
            <a:prstGeom prst="rect">
              <a:avLst/>
            </a:prstGeom>
            <a:noFill/>
          </p:spPr>
          <p:txBody>
            <a:bodyPr wrap="none" rtlCol="0">
              <a:spAutoFit/>
            </a:bodyPr>
            <a:lstStyle/>
            <a:p>
              <a:endParaRPr lang="zh-CN" altLang="en-US" sz="5400" dirty="0">
                <a:solidFill>
                  <a:prstClr val="black"/>
                </a:solidFill>
                <a:latin typeface="方正大黑简体" panose="02010601030101010101" pitchFamily="2" charset="-122"/>
                <a:ea typeface="方正大黑简体" panose="02010601030101010101" pitchFamily="2" charset="-122"/>
              </a:endParaRPr>
            </a:p>
          </p:txBody>
        </p:sp>
      </p:grpSp>
      <p:sp>
        <p:nvSpPr>
          <p:cNvPr id="69" name="TextBox 68"/>
          <p:cNvSpPr txBox="1"/>
          <p:nvPr/>
        </p:nvSpPr>
        <p:spPr>
          <a:xfrm>
            <a:off x="4328637" y="2430211"/>
            <a:ext cx="4592924" cy="707886"/>
          </a:xfrm>
          <a:prstGeom prst="rect">
            <a:avLst/>
          </a:prstGeom>
          <a:noFill/>
        </p:spPr>
        <p:txBody>
          <a:bodyPr wrap="none" rtlCol="0">
            <a:spAutoFit/>
          </a:bodyPr>
          <a:lstStyle/>
          <a:p>
            <a:r>
              <a:rPr lang="zh-CN" altLang="en-US" sz="4000" b="1" dirty="0" smtClean="0">
                <a:solidFill>
                  <a:srgbClr val="C00000"/>
                </a:solidFill>
                <a:latin typeface="微软雅黑" pitchFamily="34" charset="-122"/>
                <a:ea typeface="微软雅黑" pitchFamily="34" charset="-122"/>
              </a:rPr>
              <a:t>谢谢观赏  敬请指导</a:t>
            </a:r>
            <a:endParaRPr lang="zh-CN" altLang="en-US" sz="4000" b="1" dirty="0">
              <a:solidFill>
                <a:srgbClr val="C00000"/>
              </a:solidFill>
              <a:latin typeface="微软雅黑" pitchFamily="34" charset="-122"/>
              <a:ea typeface="微软雅黑" pitchFamily="34" charset="-122"/>
            </a:endParaRPr>
          </a:p>
        </p:txBody>
      </p:sp>
      <p:sp>
        <p:nvSpPr>
          <p:cNvPr id="84" name="椭圆 83"/>
          <p:cNvSpPr/>
          <p:nvPr/>
        </p:nvSpPr>
        <p:spPr>
          <a:xfrm>
            <a:off x="1911038" y="898492"/>
            <a:ext cx="274777" cy="274777"/>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85" name="组合 84"/>
          <p:cNvGrpSpPr/>
          <p:nvPr/>
        </p:nvGrpSpPr>
        <p:grpSpPr>
          <a:xfrm>
            <a:off x="3267870" y="2705534"/>
            <a:ext cx="219777" cy="219777"/>
            <a:chOff x="304800" y="673100"/>
            <a:chExt cx="4000500" cy="4000500"/>
          </a:xfrm>
          <a:effectLst>
            <a:outerShdw blurRad="381000" dist="152400" dir="8100000" algn="tr" rotWithShape="0">
              <a:prstClr val="black">
                <a:alpha val="70000"/>
              </a:prstClr>
            </a:outerShdw>
          </a:effectLst>
        </p:grpSpPr>
        <p:sp>
          <p:nvSpPr>
            <p:cNvPr id="86" name="同心圆 8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endParaRPr>
            </a:p>
          </p:txBody>
        </p:sp>
        <p:sp>
          <p:nvSpPr>
            <p:cNvPr id="87" name="椭圆 86"/>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88" name="椭圆 87"/>
          <p:cNvSpPr/>
          <p:nvPr/>
        </p:nvSpPr>
        <p:spPr>
          <a:xfrm>
            <a:off x="3321114" y="1803893"/>
            <a:ext cx="274777" cy="274777"/>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89" name="椭圆 88"/>
          <p:cNvSpPr/>
          <p:nvPr/>
        </p:nvSpPr>
        <p:spPr>
          <a:xfrm>
            <a:off x="1314249" y="3209419"/>
            <a:ext cx="137389" cy="137389"/>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22" name="组合 21"/>
          <p:cNvGrpSpPr/>
          <p:nvPr/>
        </p:nvGrpSpPr>
        <p:grpSpPr>
          <a:xfrm>
            <a:off x="873530" y="1215237"/>
            <a:ext cx="2458629" cy="1922860"/>
            <a:chOff x="304800" y="673100"/>
            <a:chExt cx="4000500" cy="4000500"/>
          </a:xfrm>
          <a:effectLst>
            <a:outerShdw blurRad="444500" dist="254000" dir="8100000" algn="tr" rotWithShape="0">
              <a:prstClr val="black">
                <a:alpha val="50000"/>
              </a:prstClr>
            </a:outerShdw>
          </a:effectLst>
        </p:grpSpPr>
        <p:sp>
          <p:nvSpPr>
            <p:cNvPr id="23" name="同心圆 2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4" name="椭圆 23"/>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5" name="图片 2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55576" y="1296326"/>
            <a:ext cx="2285464" cy="1799803"/>
          </a:xfrm>
          <a:prstGeom prst="rect">
            <a:avLst/>
          </a:prstGeom>
          <a:effectLst>
            <a:softEdge rad="0"/>
          </a:effectLst>
        </p:spPr>
      </p:pic>
      <p:sp>
        <p:nvSpPr>
          <p:cNvPr id="27" name="TextBox 7"/>
          <p:cNvSpPr>
            <a:spLocks noChangeArrowheads="1"/>
          </p:cNvSpPr>
          <p:nvPr/>
        </p:nvSpPr>
        <p:spPr bwMode="auto">
          <a:xfrm>
            <a:off x="4851530" y="2139293"/>
            <a:ext cx="355226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atinLnBrk="1"/>
            <a:r>
              <a:rPr lang="en-US" altLang="zh-CN" sz="2400" b="1" dirty="0" smtClean="0"/>
              <a:t>Scientific research </a:t>
            </a:r>
            <a:r>
              <a:rPr lang="en-US" altLang="zh-CN" sz="2400" b="1" smtClean="0"/>
              <a:t>defence</a:t>
            </a:r>
            <a:endParaRPr lang="en-US" altLang="zh-CN" sz="2400" b="1" dirty="0"/>
          </a:p>
        </p:txBody>
      </p:sp>
    </p:spTree>
    <p:extLst>
      <p:ext uri="{BB962C8B-B14F-4D97-AF65-F5344CB8AC3E}">
        <p14:creationId xmlns:p14="http://schemas.microsoft.com/office/powerpoint/2010/main" val="1965345709"/>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7"/>
                                        </p:tgtEl>
                                        <p:attrNameLst>
                                          <p:attrName>style.visibility</p:attrName>
                                        </p:attrNameLst>
                                      </p:cBhvr>
                                      <p:to>
                                        <p:strVal val="visible"/>
                                      </p:to>
                                    </p:set>
                                    <p:anim calcmode="lin" valueType="num">
                                      <p:cBhvr additive="base">
                                        <p:cTn id="7" dur="500" fill="hold"/>
                                        <p:tgtEl>
                                          <p:spTgt spid="47"/>
                                        </p:tgtEl>
                                        <p:attrNameLst>
                                          <p:attrName>ppt_x</p:attrName>
                                        </p:attrNameLst>
                                      </p:cBhvr>
                                      <p:tavLst>
                                        <p:tav tm="0">
                                          <p:val>
                                            <p:strVal val="0-#ppt_w/2"/>
                                          </p:val>
                                        </p:tav>
                                        <p:tav tm="100000">
                                          <p:val>
                                            <p:strVal val="#ppt_x"/>
                                          </p:val>
                                        </p:tav>
                                      </p:tavLst>
                                    </p:anim>
                                    <p:anim calcmode="lin" valueType="num">
                                      <p:cBhvr additive="base">
                                        <p:cTn id="8" dur="500" fill="hold"/>
                                        <p:tgtEl>
                                          <p:spTgt spid="47"/>
                                        </p:tgtEl>
                                        <p:attrNameLst>
                                          <p:attrName>ppt_y</p:attrName>
                                        </p:attrNameLst>
                                      </p:cBhvr>
                                      <p:tavLst>
                                        <p:tav tm="0">
                                          <p:val>
                                            <p:strVal val="#ppt_y"/>
                                          </p:val>
                                        </p:tav>
                                        <p:tav tm="100000">
                                          <p:val>
                                            <p:strVal val="#ppt_y"/>
                                          </p:val>
                                        </p:tav>
                                      </p:tavLst>
                                    </p:anim>
                                  </p:childTnLst>
                                </p:cTn>
                              </p:par>
                              <p:par>
                                <p:cTn id="9" presetID="10" presetClass="entr" presetSubtype="0" fill="hold" nodeType="withEffect">
                                  <p:stCondLst>
                                    <p:cond delay="800"/>
                                  </p:stCondLst>
                                  <p:childTnLst>
                                    <p:set>
                                      <p:cBhvr>
                                        <p:cTn id="10" dur="1" fill="hold">
                                          <p:stCondLst>
                                            <p:cond delay="0"/>
                                          </p:stCondLst>
                                        </p:cTn>
                                        <p:tgtEl>
                                          <p:spTgt spid="59"/>
                                        </p:tgtEl>
                                        <p:attrNameLst>
                                          <p:attrName>style.visibility</p:attrName>
                                        </p:attrNameLst>
                                      </p:cBhvr>
                                      <p:to>
                                        <p:strVal val="visible"/>
                                      </p:to>
                                    </p:set>
                                    <p:animEffect transition="in" filter="fade">
                                      <p:cBhvr>
                                        <p:cTn id="11" dur="500"/>
                                        <p:tgtEl>
                                          <p:spTgt spid="59"/>
                                        </p:tgtEl>
                                      </p:cBhvr>
                                    </p:animEffect>
                                  </p:childTnLst>
                                </p:cTn>
                              </p:par>
                              <p:par>
                                <p:cTn id="12" presetID="1" presetClass="entr" presetSubtype="0" fill="hold" grpId="0" nodeType="withEffect">
                                  <p:stCondLst>
                                    <p:cond delay="800"/>
                                  </p:stCondLst>
                                  <p:childTnLst>
                                    <p:set>
                                      <p:cBhvr>
                                        <p:cTn id="13" dur="1" fill="hold">
                                          <p:stCondLst>
                                            <p:cond delay="0"/>
                                          </p:stCondLst>
                                        </p:cTn>
                                        <p:tgtEl>
                                          <p:spTgt spid="88"/>
                                        </p:tgtEl>
                                        <p:attrNameLst>
                                          <p:attrName>style.visibility</p:attrName>
                                        </p:attrNameLst>
                                      </p:cBhvr>
                                      <p:to>
                                        <p:strVal val="visible"/>
                                      </p:to>
                                    </p:set>
                                  </p:childTnLst>
                                </p:cTn>
                              </p:par>
                              <p:par>
                                <p:cTn id="14" presetID="53" presetClass="entr" presetSubtype="16" fill="hold" grpId="1" nodeType="withEffect">
                                  <p:stCondLst>
                                    <p:cond delay="800"/>
                                  </p:stCondLst>
                                  <p:childTnLst>
                                    <p:set>
                                      <p:cBhvr>
                                        <p:cTn id="15" dur="1" fill="hold">
                                          <p:stCondLst>
                                            <p:cond delay="0"/>
                                          </p:stCondLst>
                                        </p:cTn>
                                        <p:tgtEl>
                                          <p:spTgt spid="88"/>
                                        </p:tgtEl>
                                        <p:attrNameLst>
                                          <p:attrName>style.visibility</p:attrName>
                                        </p:attrNameLst>
                                      </p:cBhvr>
                                      <p:to>
                                        <p:strVal val="visible"/>
                                      </p:to>
                                    </p:set>
                                    <p:anim calcmode="lin" valueType="num">
                                      <p:cBhvr>
                                        <p:cTn id="16" dur="1000" fill="hold"/>
                                        <p:tgtEl>
                                          <p:spTgt spid="88"/>
                                        </p:tgtEl>
                                        <p:attrNameLst>
                                          <p:attrName>ppt_w</p:attrName>
                                        </p:attrNameLst>
                                      </p:cBhvr>
                                      <p:tavLst>
                                        <p:tav tm="0">
                                          <p:val>
                                            <p:fltVal val="0"/>
                                          </p:val>
                                        </p:tav>
                                        <p:tav tm="100000">
                                          <p:val>
                                            <p:strVal val="#ppt_w"/>
                                          </p:val>
                                        </p:tav>
                                      </p:tavLst>
                                    </p:anim>
                                    <p:anim calcmode="lin" valueType="num">
                                      <p:cBhvr>
                                        <p:cTn id="17" dur="1000" fill="hold"/>
                                        <p:tgtEl>
                                          <p:spTgt spid="88"/>
                                        </p:tgtEl>
                                        <p:attrNameLst>
                                          <p:attrName>ppt_h</p:attrName>
                                        </p:attrNameLst>
                                      </p:cBhvr>
                                      <p:tavLst>
                                        <p:tav tm="0">
                                          <p:val>
                                            <p:fltVal val="0"/>
                                          </p:val>
                                        </p:tav>
                                        <p:tav tm="100000">
                                          <p:val>
                                            <p:strVal val="#ppt_h"/>
                                          </p:val>
                                        </p:tav>
                                      </p:tavLst>
                                    </p:anim>
                                    <p:animEffect transition="in" filter="fade">
                                      <p:cBhvr>
                                        <p:cTn id="18" dur="1000"/>
                                        <p:tgtEl>
                                          <p:spTgt spid="88"/>
                                        </p:tgtEl>
                                      </p:cBhvr>
                                    </p:animEffect>
                                  </p:childTnLst>
                                </p:cTn>
                              </p:par>
                              <p:par>
                                <p:cTn id="19" presetID="64" presetClass="path" presetSubtype="0" fill="hold" grpId="2" nodeType="withEffect">
                                  <p:stCondLst>
                                    <p:cond delay="800"/>
                                  </p:stCondLst>
                                  <p:childTnLst>
                                    <p:animMotion origin="layout" path="M -2.22222E-6 1.18319E-6 L 0.21702 -0.37071 " pathEditMode="relative" rAng="0" ptsTypes="AA">
                                      <p:cBhvr>
                                        <p:cTn id="20" dur="1000" spd="-100000" fill="hold"/>
                                        <p:tgtEl>
                                          <p:spTgt spid="88"/>
                                        </p:tgtEl>
                                        <p:attrNameLst>
                                          <p:attrName>ppt_x</p:attrName>
                                          <p:attrName>ppt_y</p:attrName>
                                        </p:attrNameLst>
                                      </p:cBhvr>
                                      <p:rCtr x="10851" y="-18536"/>
                                    </p:animMotion>
                                  </p:childTnLst>
                                </p:cTn>
                              </p:par>
                              <p:par>
                                <p:cTn id="21" presetID="1" presetClass="entr" presetSubtype="0" fill="hold" grpId="0" nodeType="withEffect">
                                  <p:stCondLst>
                                    <p:cond delay="800"/>
                                  </p:stCondLst>
                                  <p:childTnLst>
                                    <p:set>
                                      <p:cBhvr>
                                        <p:cTn id="22" dur="1" fill="hold">
                                          <p:stCondLst>
                                            <p:cond delay="0"/>
                                          </p:stCondLst>
                                        </p:cTn>
                                        <p:tgtEl>
                                          <p:spTgt spid="84"/>
                                        </p:tgtEl>
                                        <p:attrNameLst>
                                          <p:attrName>style.visibility</p:attrName>
                                        </p:attrNameLst>
                                      </p:cBhvr>
                                      <p:to>
                                        <p:strVal val="visible"/>
                                      </p:to>
                                    </p:set>
                                  </p:childTnLst>
                                </p:cTn>
                              </p:par>
                              <p:par>
                                <p:cTn id="23" presetID="53" presetClass="entr" presetSubtype="16" fill="hold" grpId="1" nodeType="withEffect">
                                  <p:stCondLst>
                                    <p:cond delay="800"/>
                                  </p:stCondLst>
                                  <p:childTnLst>
                                    <p:set>
                                      <p:cBhvr>
                                        <p:cTn id="24" dur="1" fill="hold">
                                          <p:stCondLst>
                                            <p:cond delay="0"/>
                                          </p:stCondLst>
                                        </p:cTn>
                                        <p:tgtEl>
                                          <p:spTgt spid="84"/>
                                        </p:tgtEl>
                                        <p:attrNameLst>
                                          <p:attrName>style.visibility</p:attrName>
                                        </p:attrNameLst>
                                      </p:cBhvr>
                                      <p:to>
                                        <p:strVal val="visible"/>
                                      </p:to>
                                    </p:set>
                                    <p:anim calcmode="lin" valueType="num">
                                      <p:cBhvr>
                                        <p:cTn id="25" dur="1000" fill="hold"/>
                                        <p:tgtEl>
                                          <p:spTgt spid="84"/>
                                        </p:tgtEl>
                                        <p:attrNameLst>
                                          <p:attrName>ppt_w</p:attrName>
                                        </p:attrNameLst>
                                      </p:cBhvr>
                                      <p:tavLst>
                                        <p:tav tm="0">
                                          <p:val>
                                            <p:fltVal val="0"/>
                                          </p:val>
                                        </p:tav>
                                        <p:tav tm="100000">
                                          <p:val>
                                            <p:strVal val="#ppt_w"/>
                                          </p:val>
                                        </p:tav>
                                      </p:tavLst>
                                    </p:anim>
                                    <p:anim calcmode="lin" valueType="num">
                                      <p:cBhvr>
                                        <p:cTn id="26" dur="1000" fill="hold"/>
                                        <p:tgtEl>
                                          <p:spTgt spid="84"/>
                                        </p:tgtEl>
                                        <p:attrNameLst>
                                          <p:attrName>ppt_h</p:attrName>
                                        </p:attrNameLst>
                                      </p:cBhvr>
                                      <p:tavLst>
                                        <p:tav tm="0">
                                          <p:val>
                                            <p:fltVal val="0"/>
                                          </p:val>
                                        </p:tav>
                                        <p:tav tm="100000">
                                          <p:val>
                                            <p:strVal val="#ppt_h"/>
                                          </p:val>
                                        </p:tav>
                                      </p:tavLst>
                                    </p:anim>
                                    <p:animEffect transition="in" filter="fade">
                                      <p:cBhvr>
                                        <p:cTn id="27" dur="1000"/>
                                        <p:tgtEl>
                                          <p:spTgt spid="84"/>
                                        </p:tgtEl>
                                      </p:cBhvr>
                                    </p:animEffect>
                                  </p:childTnLst>
                                </p:cTn>
                              </p:par>
                              <p:par>
                                <p:cTn id="28" presetID="64" presetClass="path" presetSubtype="0" fill="hold" grpId="2" nodeType="withEffect">
                                  <p:stCondLst>
                                    <p:cond delay="800"/>
                                  </p:stCondLst>
                                  <p:childTnLst>
                                    <p:animMotion origin="layout" path="M 2.77778E-6 2.422E-6 L 0.39375 -0.33797 " pathEditMode="relative" rAng="0" ptsTypes="AA">
                                      <p:cBhvr>
                                        <p:cTn id="29" dur="1000" spd="-100000" fill="hold"/>
                                        <p:tgtEl>
                                          <p:spTgt spid="84"/>
                                        </p:tgtEl>
                                        <p:attrNameLst>
                                          <p:attrName>ppt_x</p:attrName>
                                          <p:attrName>ppt_y</p:attrName>
                                        </p:attrNameLst>
                                      </p:cBhvr>
                                      <p:rCtr x="19688" y="-16898"/>
                                    </p:animMotion>
                                  </p:childTnLst>
                                </p:cTn>
                              </p:par>
                              <p:par>
                                <p:cTn id="30" presetID="1" presetClass="entr" presetSubtype="0" fill="hold" grpId="0" nodeType="withEffect">
                                  <p:stCondLst>
                                    <p:cond delay="800"/>
                                  </p:stCondLst>
                                  <p:childTnLst>
                                    <p:set>
                                      <p:cBhvr>
                                        <p:cTn id="31" dur="1" fill="hold">
                                          <p:stCondLst>
                                            <p:cond delay="0"/>
                                          </p:stCondLst>
                                        </p:cTn>
                                        <p:tgtEl>
                                          <p:spTgt spid="89"/>
                                        </p:tgtEl>
                                        <p:attrNameLst>
                                          <p:attrName>style.visibility</p:attrName>
                                        </p:attrNameLst>
                                      </p:cBhvr>
                                      <p:to>
                                        <p:strVal val="visible"/>
                                      </p:to>
                                    </p:set>
                                  </p:childTnLst>
                                </p:cTn>
                              </p:par>
                              <p:par>
                                <p:cTn id="32" presetID="53" presetClass="entr" presetSubtype="16" fill="hold" grpId="1" nodeType="withEffect">
                                  <p:stCondLst>
                                    <p:cond delay="800"/>
                                  </p:stCondLst>
                                  <p:childTnLst>
                                    <p:set>
                                      <p:cBhvr>
                                        <p:cTn id="33" dur="1" fill="hold">
                                          <p:stCondLst>
                                            <p:cond delay="0"/>
                                          </p:stCondLst>
                                        </p:cTn>
                                        <p:tgtEl>
                                          <p:spTgt spid="89"/>
                                        </p:tgtEl>
                                        <p:attrNameLst>
                                          <p:attrName>style.visibility</p:attrName>
                                        </p:attrNameLst>
                                      </p:cBhvr>
                                      <p:to>
                                        <p:strVal val="visible"/>
                                      </p:to>
                                    </p:set>
                                    <p:anim calcmode="lin" valueType="num">
                                      <p:cBhvr>
                                        <p:cTn id="34" dur="1000" fill="hold"/>
                                        <p:tgtEl>
                                          <p:spTgt spid="89"/>
                                        </p:tgtEl>
                                        <p:attrNameLst>
                                          <p:attrName>ppt_w</p:attrName>
                                        </p:attrNameLst>
                                      </p:cBhvr>
                                      <p:tavLst>
                                        <p:tav tm="0">
                                          <p:val>
                                            <p:fltVal val="0"/>
                                          </p:val>
                                        </p:tav>
                                        <p:tav tm="100000">
                                          <p:val>
                                            <p:strVal val="#ppt_w"/>
                                          </p:val>
                                        </p:tav>
                                      </p:tavLst>
                                    </p:anim>
                                    <p:anim calcmode="lin" valueType="num">
                                      <p:cBhvr>
                                        <p:cTn id="35" dur="1000" fill="hold"/>
                                        <p:tgtEl>
                                          <p:spTgt spid="89"/>
                                        </p:tgtEl>
                                        <p:attrNameLst>
                                          <p:attrName>ppt_h</p:attrName>
                                        </p:attrNameLst>
                                      </p:cBhvr>
                                      <p:tavLst>
                                        <p:tav tm="0">
                                          <p:val>
                                            <p:fltVal val="0"/>
                                          </p:val>
                                        </p:tav>
                                        <p:tav tm="100000">
                                          <p:val>
                                            <p:strVal val="#ppt_h"/>
                                          </p:val>
                                        </p:tav>
                                      </p:tavLst>
                                    </p:anim>
                                    <p:animEffect transition="in" filter="fade">
                                      <p:cBhvr>
                                        <p:cTn id="36" dur="1000"/>
                                        <p:tgtEl>
                                          <p:spTgt spid="89"/>
                                        </p:tgtEl>
                                      </p:cBhvr>
                                    </p:animEffect>
                                  </p:childTnLst>
                                </p:cTn>
                              </p:par>
                              <p:par>
                                <p:cTn id="37" presetID="64" presetClass="path" presetSubtype="0" fill="hold" grpId="2" nodeType="withEffect">
                                  <p:stCondLst>
                                    <p:cond delay="800"/>
                                  </p:stCondLst>
                                  <p:childTnLst>
                                    <p:animMotion origin="layout" path="M 5E-6 2.09762E-6 L -0.18855 -1.11369 " pathEditMode="relative" rAng="0" ptsTypes="AA">
                                      <p:cBhvr>
                                        <p:cTn id="38" dur="1000" spd="-100000" fill="hold"/>
                                        <p:tgtEl>
                                          <p:spTgt spid="89"/>
                                        </p:tgtEl>
                                        <p:attrNameLst>
                                          <p:attrName>ppt_x</p:attrName>
                                          <p:attrName>ppt_y</p:attrName>
                                        </p:attrNameLst>
                                      </p:cBhvr>
                                      <p:rCtr x="-9427" y="-55700"/>
                                    </p:animMotion>
                                  </p:childTnLst>
                                </p:cTn>
                              </p:par>
                              <p:par>
                                <p:cTn id="39" presetID="2" presetClass="entr" presetSubtype="4" fill="hold" grpId="0" nodeType="withEffect">
                                  <p:stCondLst>
                                    <p:cond delay="1800"/>
                                  </p:stCondLst>
                                  <p:childTnLst>
                                    <p:set>
                                      <p:cBhvr>
                                        <p:cTn id="40" dur="1" fill="hold">
                                          <p:stCondLst>
                                            <p:cond delay="0"/>
                                          </p:stCondLst>
                                        </p:cTn>
                                        <p:tgtEl>
                                          <p:spTgt spid="48"/>
                                        </p:tgtEl>
                                        <p:attrNameLst>
                                          <p:attrName>style.visibility</p:attrName>
                                        </p:attrNameLst>
                                      </p:cBhvr>
                                      <p:to>
                                        <p:strVal val="visible"/>
                                      </p:to>
                                    </p:set>
                                    <p:anim calcmode="lin" valueType="num">
                                      <p:cBhvr additive="base">
                                        <p:cTn id="41" dur="500" fill="hold"/>
                                        <p:tgtEl>
                                          <p:spTgt spid="48"/>
                                        </p:tgtEl>
                                        <p:attrNameLst>
                                          <p:attrName>ppt_x</p:attrName>
                                        </p:attrNameLst>
                                      </p:cBhvr>
                                      <p:tavLst>
                                        <p:tav tm="0">
                                          <p:val>
                                            <p:strVal val="#ppt_x"/>
                                          </p:val>
                                        </p:tav>
                                        <p:tav tm="100000">
                                          <p:val>
                                            <p:strVal val="#ppt_x"/>
                                          </p:val>
                                        </p:tav>
                                      </p:tavLst>
                                    </p:anim>
                                    <p:anim calcmode="lin" valueType="num">
                                      <p:cBhvr additive="base">
                                        <p:cTn id="42" dur="500" fill="hold"/>
                                        <p:tgtEl>
                                          <p:spTgt spid="48"/>
                                        </p:tgtEl>
                                        <p:attrNameLst>
                                          <p:attrName>ppt_y</p:attrName>
                                        </p:attrNameLst>
                                      </p:cBhvr>
                                      <p:tavLst>
                                        <p:tav tm="0">
                                          <p:val>
                                            <p:strVal val="1+#ppt_h/2"/>
                                          </p:val>
                                        </p:tav>
                                        <p:tav tm="100000">
                                          <p:val>
                                            <p:strVal val="#ppt_y"/>
                                          </p:val>
                                        </p:tav>
                                      </p:tavLst>
                                    </p:anim>
                                  </p:childTnLst>
                                </p:cTn>
                              </p:par>
                              <p:par>
                                <p:cTn id="43" presetID="12" presetClass="entr" presetSubtype="8" fill="hold" nodeType="withEffect">
                                  <p:stCondLst>
                                    <p:cond delay="1600"/>
                                  </p:stCondLst>
                                  <p:childTnLst>
                                    <p:set>
                                      <p:cBhvr>
                                        <p:cTn id="44" dur="1" fill="hold">
                                          <p:stCondLst>
                                            <p:cond delay="0"/>
                                          </p:stCondLst>
                                        </p:cTn>
                                        <p:tgtEl>
                                          <p:spTgt spid="5"/>
                                        </p:tgtEl>
                                        <p:attrNameLst>
                                          <p:attrName>style.visibility</p:attrName>
                                        </p:attrNameLst>
                                      </p:cBhvr>
                                      <p:to>
                                        <p:strVal val="visible"/>
                                      </p:to>
                                    </p:set>
                                    <p:animEffect transition="in" filter="slide(fromLeft)">
                                      <p:cBhvr>
                                        <p:cTn id="45" dur="500"/>
                                        <p:tgtEl>
                                          <p:spTgt spid="5"/>
                                        </p:tgtEl>
                                      </p:cBhvr>
                                    </p:animEffect>
                                  </p:childTnLst>
                                </p:cTn>
                              </p:par>
                              <p:par>
                                <p:cTn id="46" presetID="1" presetClass="entr" presetSubtype="0" fill="hold" nodeType="withEffect">
                                  <p:stCondLst>
                                    <p:cond delay="1600"/>
                                  </p:stCondLst>
                                  <p:childTnLst>
                                    <p:set>
                                      <p:cBhvr>
                                        <p:cTn id="47" dur="1" fill="hold">
                                          <p:stCondLst>
                                            <p:cond delay="0"/>
                                          </p:stCondLst>
                                        </p:cTn>
                                        <p:tgtEl>
                                          <p:spTgt spid="85"/>
                                        </p:tgtEl>
                                        <p:attrNameLst>
                                          <p:attrName>style.visibility</p:attrName>
                                        </p:attrNameLst>
                                      </p:cBhvr>
                                      <p:to>
                                        <p:strVal val="visible"/>
                                      </p:to>
                                    </p:set>
                                  </p:childTnLst>
                                </p:cTn>
                              </p:par>
                              <p:par>
                                <p:cTn id="48" presetID="53" presetClass="entr" presetSubtype="16" fill="hold" nodeType="withEffect">
                                  <p:stCondLst>
                                    <p:cond delay="1600"/>
                                  </p:stCondLst>
                                  <p:childTnLst>
                                    <p:set>
                                      <p:cBhvr>
                                        <p:cTn id="49" dur="1" fill="hold">
                                          <p:stCondLst>
                                            <p:cond delay="0"/>
                                          </p:stCondLst>
                                        </p:cTn>
                                        <p:tgtEl>
                                          <p:spTgt spid="85"/>
                                        </p:tgtEl>
                                        <p:attrNameLst>
                                          <p:attrName>style.visibility</p:attrName>
                                        </p:attrNameLst>
                                      </p:cBhvr>
                                      <p:to>
                                        <p:strVal val="visible"/>
                                      </p:to>
                                    </p:set>
                                    <p:anim calcmode="lin" valueType="num">
                                      <p:cBhvr>
                                        <p:cTn id="50" dur="1000" fill="hold"/>
                                        <p:tgtEl>
                                          <p:spTgt spid="85"/>
                                        </p:tgtEl>
                                        <p:attrNameLst>
                                          <p:attrName>ppt_w</p:attrName>
                                        </p:attrNameLst>
                                      </p:cBhvr>
                                      <p:tavLst>
                                        <p:tav tm="0">
                                          <p:val>
                                            <p:fltVal val="0"/>
                                          </p:val>
                                        </p:tav>
                                        <p:tav tm="100000">
                                          <p:val>
                                            <p:strVal val="#ppt_w"/>
                                          </p:val>
                                        </p:tav>
                                      </p:tavLst>
                                    </p:anim>
                                    <p:anim calcmode="lin" valueType="num">
                                      <p:cBhvr>
                                        <p:cTn id="51" dur="1000" fill="hold"/>
                                        <p:tgtEl>
                                          <p:spTgt spid="85"/>
                                        </p:tgtEl>
                                        <p:attrNameLst>
                                          <p:attrName>ppt_h</p:attrName>
                                        </p:attrNameLst>
                                      </p:cBhvr>
                                      <p:tavLst>
                                        <p:tav tm="0">
                                          <p:val>
                                            <p:fltVal val="0"/>
                                          </p:val>
                                        </p:tav>
                                        <p:tav tm="100000">
                                          <p:val>
                                            <p:strVal val="#ppt_h"/>
                                          </p:val>
                                        </p:tav>
                                      </p:tavLst>
                                    </p:anim>
                                    <p:animEffect transition="in" filter="fade">
                                      <p:cBhvr>
                                        <p:cTn id="52" dur="1000"/>
                                        <p:tgtEl>
                                          <p:spTgt spid="85"/>
                                        </p:tgtEl>
                                      </p:cBhvr>
                                    </p:animEffect>
                                  </p:childTnLst>
                                </p:cTn>
                              </p:par>
                              <p:par>
                                <p:cTn id="53" presetID="64" presetClass="path" presetSubtype="0" fill="hold" nodeType="withEffect">
                                  <p:stCondLst>
                                    <p:cond delay="1600"/>
                                  </p:stCondLst>
                                  <p:childTnLst>
                                    <p:animMotion origin="layout" path="M 1.38889E-6 3.41057E-6 L -0.71736 -0.40563 " pathEditMode="relative" rAng="0" ptsTypes="AA">
                                      <p:cBhvr>
                                        <p:cTn id="54" dur="1000" spd="-100000" fill="hold"/>
                                        <p:tgtEl>
                                          <p:spTgt spid="85"/>
                                        </p:tgtEl>
                                        <p:attrNameLst>
                                          <p:attrName>ppt_x</p:attrName>
                                          <p:attrName>ppt_y</p:attrName>
                                        </p:attrNameLst>
                                      </p:cBhvr>
                                      <p:rCtr x="-35868" y="-20297"/>
                                    </p:animMotion>
                                  </p:childTnLst>
                                </p:cTn>
                              </p:par>
                            </p:childTnLst>
                          </p:cTn>
                        </p:par>
                        <p:par>
                          <p:cTn id="55" fill="hold">
                            <p:stCondLst>
                              <p:cond delay="2600"/>
                            </p:stCondLst>
                            <p:childTnLst>
                              <p:par>
                                <p:cTn id="56" presetID="2" presetClass="entr" presetSubtype="8" fill="hold" grpId="0" nodeType="afterEffect">
                                  <p:stCondLst>
                                    <p:cond delay="0"/>
                                  </p:stCondLst>
                                  <p:iterate type="lt">
                                    <p:tmPct val="36000"/>
                                  </p:iterate>
                                  <p:childTnLst>
                                    <p:set>
                                      <p:cBhvr>
                                        <p:cTn id="57" dur="1" fill="hold">
                                          <p:stCondLst>
                                            <p:cond delay="0"/>
                                          </p:stCondLst>
                                        </p:cTn>
                                        <p:tgtEl>
                                          <p:spTgt spid="69"/>
                                        </p:tgtEl>
                                        <p:attrNameLst>
                                          <p:attrName>style.visibility</p:attrName>
                                        </p:attrNameLst>
                                      </p:cBhvr>
                                      <p:to>
                                        <p:strVal val="visible"/>
                                      </p:to>
                                    </p:set>
                                    <p:anim calcmode="lin" valueType="num">
                                      <p:cBhvr additive="base">
                                        <p:cTn id="58" dur="500" fill="hold"/>
                                        <p:tgtEl>
                                          <p:spTgt spid="69"/>
                                        </p:tgtEl>
                                        <p:attrNameLst>
                                          <p:attrName>ppt_x</p:attrName>
                                        </p:attrNameLst>
                                      </p:cBhvr>
                                      <p:tavLst>
                                        <p:tav tm="0">
                                          <p:val>
                                            <p:strVal val="0-#ppt_w/2"/>
                                          </p:val>
                                        </p:tav>
                                        <p:tav tm="100000">
                                          <p:val>
                                            <p:strVal val="#ppt_x"/>
                                          </p:val>
                                        </p:tav>
                                      </p:tavLst>
                                    </p:anim>
                                    <p:anim calcmode="lin" valueType="num">
                                      <p:cBhvr additive="base">
                                        <p:cTn id="59" dur="500" fill="hold"/>
                                        <p:tgtEl>
                                          <p:spTgt spid="69"/>
                                        </p:tgtEl>
                                        <p:attrNameLst>
                                          <p:attrName>ppt_y</p:attrName>
                                        </p:attrNameLst>
                                      </p:cBhvr>
                                      <p:tavLst>
                                        <p:tav tm="0">
                                          <p:val>
                                            <p:strVal val="#ppt_y"/>
                                          </p:val>
                                        </p:tav>
                                        <p:tav tm="100000">
                                          <p:val>
                                            <p:strVal val="#ppt_y"/>
                                          </p:val>
                                        </p:tav>
                                      </p:tavLst>
                                    </p:anim>
                                  </p:childTnLst>
                                </p:cTn>
                              </p:par>
                            </p:childTnLst>
                          </p:cTn>
                        </p:par>
                        <p:par>
                          <p:cTn id="60" fill="hold">
                            <p:stCondLst>
                              <p:cond delay="4360"/>
                            </p:stCondLst>
                            <p:childTnLst>
                              <p:par>
                                <p:cTn id="61" presetID="31" presetClass="entr" presetSubtype="0" fill="hold" nodeType="afterEffect">
                                  <p:stCondLst>
                                    <p:cond delay="0"/>
                                  </p:stCondLst>
                                  <p:childTnLst>
                                    <p:set>
                                      <p:cBhvr>
                                        <p:cTn id="62" dur="1" fill="hold">
                                          <p:stCondLst>
                                            <p:cond delay="0"/>
                                          </p:stCondLst>
                                        </p:cTn>
                                        <p:tgtEl>
                                          <p:spTgt spid="22"/>
                                        </p:tgtEl>
                                        <p:attrNameLst>
                                          <p:attrName>style.visibility</p:attrName>
                                        </p:attrNameLst>
                                      </p:cBhvr>
                                      <p:to>
                                        <p:strVal val="visible"/>
                                      </p:to>
                                    </p:set>
                                    <p:anim calcmode="lin" valueType="num">
                                      <p:cBhvr>
                                        <p:cTn id="63" dur="1000" fill="hold"/>
                                        <p:tgtEl>
                                          <p:spTgt spid="22"/>
                                        </p:tgtEl>
                                        <p:attrNameLst>
                                          <p:attrName>ppt_w</p:attrName>
                                        </p:attrNameLst>
                                      </p:cBhvr>
                                      <p:tavLst>
                                        <p:tav tm="0">
                                          <p:val>
                                            <p:fltVal val="0"/>
                                          </p:val>
                                        </p:tav>
                                        <p:tav tm="100000">
                                          <p:val>
                                            <p:strVal val="#ppt_w"/>
                                          </p:val>
                                        </p:tav>
                                      </p:tavLst>
                                    </p:anim>
                                    <p:anim calcmode="lin" valueType="num">
                                      <p:cBhvr>
                                        <p:cTn id="64" dur="1000" fill="hold"/>
                                        <p:tgtEl>
                                          <p:spTgt spid="22"/>
                                        </p:tgtEl>
                                        <p:attrNameLst>
                                          <p:attrName>ppt_h</p:attrName>
                                        </p:attrNameLst>
                                      </p:cBhvr>
                                      <p:tavLst>
                                        <p:tav tm="0">
                                          <p:val>
                                            <p:fltVal val="0"/>
                                          </p:val>
                                        </p:tav>
                                        <p:tav tm="100000">
                                          <p:val>
                                            <p:strVal val="#ppt_h"/>
                                          </p:val>
                                        </p:tav>
                                      </p:tavLst>
                                    </p:anim>
                                    <p:anim calcmode="lin" valueType="num">
                                      <p:cBhvr>
                                        <p:cTn id="65" dur="1000" fill="hold"/>
                                        <p:tgtEl>
                                          <p:spTgt spid="22"/>
                                        </p:tgtEl>
                                        <p:attrNameLst>
                                          <p:attrName>style.rotation</p:attrName>
                                        </p:attrNameLst>
                                      </p:cBhvr>
                                      <p:tavLst>
                                        <p:tav tm="0">
                                          <p:val>
                                            <p:fltVal val="90"/>
                                          </p:val>
                                        </p:tav>
                                        <p:tav tm="100000">
                                          <p:val>
                                            <p:fltVal val="0"/>
                                          </p:val>
                                        </p:tav>
                                      </p:tavLst>
                                    </p:anim>
                                    <p:animEffect transition="in" filter="fade">
                                      <p:cBhvr>
                                        <p:cTn id="66" dur="1000"/>
                                        <p:tgtEl>
                                          <p:spTgt spid="22"/>
                                        </p:tgtEl>
                                      </p:cBhvr>
                                    </p:animEffect>
                                  </p:childTnLst>
                                </p:cTn>
                              </p:par>
                            </p:childTnLst>
                          </p:cTn>
                        </p:par>
                        <p:par>
                          <p:cTn id="67" fill="hold">
                            <p:stCondLst>
                              <p:cond delay="5360"/>
                            </p:stCondLst>
                            <p:childTnLst>
                              <p:par>
                                <p:cTn id="68" presetID="38" presetClass="entr" presetSubtype="0" accel="50000" fill="hold" grpId="0" nodeType="afterEffect">
                                  <p:stCondLst>
                                    <p:cond delay="0"/>
                                  </p:stCondLst>
                                  <p:iterate type="lt">
                                    <p:tmPct val="50000"/>
                                  </p:iterate>
                                  <p:childTnLst>
                                    <p:set>
                                      <p:cBhvr>
                                        <p:cTn id="69" dur="1" fill="hold">
                                          <p:stCondLst>
                                            <p:cond delay="0"/>
                                          </p:stCondLst>
                                        </p:cTn>
                                        <p:tgtEl>
                                          <p:spTgt spid="27"/>
                                        </p:tgtEl>
                                        <p:attrNameLst>
                                          <p:attrName>style.visibility</p:attrName>
                                        </p:attrNameLst>
                                      </p:cBhvr>
                                      <p:to>
                                        <p:strVal val="visible"/>
                                      </p:to>
                                    </p:set>
                                    <p:set>
                                      <p:cBhvr>
                                        <p:cTn id="70" dur="114" fill="hold">
                                          <p:stCondLst>
                                            <p:cond delay="0"/>
                                          </p:stCondLst>
                                        </p:cTn>
                                        <p:tgtEl>
                                          <p:spTgt spid="27"/>
                                        </p:tgtEl>
                                        <p:attrNameLst>
                                          <p:attrName>style.rotation</p:attrName>
                                        </p:attrNameLst>
                                      </p:cBhvr>
                                      <p:to>
                                        <p:strVal val="-45.0"/>
                                      </p:to>
                                    </p:set>
                                    <p:anim calcmode="lin" valueType="num">
                                      <p:cBhvr>
                                        <p:cTn id="71" dur="114" fill="hold">
                                          <p:stCondLst>
                                            <p:cond delay="114"/>
                                          </p:stCondLst>
                                        </p:cTn>
                                        <p:tgtEl>
                                          <p:spTgt spid="27"/>
                                        </p:tgtEl>
                                        <p:attrNameLst>
                                          <p:attrName>style.rotation</p:attrName>
                                        </p:attrNameLst>
                                      </p:cBhvr>
                                      <p:tavLst>
                                        <p:tav tm="0">
                                          <p:val>
                                            <p:fltVal val="-45"/>
                                          </p:val>
                                        </p:tav>
                                        <p:tav tm="69900">
                                          <p:val>
                                            <p:fltVal val="45"/>
                                          </p:val>
                                        </p:tav>
                                        <p:tav tm="100000">
                                          <p:val>
                                            <p:fltVal val="0"/>
                                          </p:val>
                                        </p:tav>
                                      </p:tavLst>
                                    </p:anim>
                                    <p:anim calcmode="lin" valueType="num">
                                      <p:cBhvr>
                                        <p:cTn id="72" dur="114" fill="hold">
                                          <p:stCondLst>
                                            <p:cond delay="0"/>
                                          </p:stCondLst>
                                        </p:cTn>
                                        <p:tgtEl>
                                          <p:spTgt spid="27"/>
                                        </p:tgtEl>
                                        <p:attrNameLst>
                                          <p:attrName>ppt_y</p:attrName>
                                        </p:attrNameLst>
                                      </p:cBhvr>
                                      <p:tavLst>
                                        <p:tav tm="0">
                                          <p:val>
                                            <p:strVal val="#ppt_y-1"/>
                                          </p:val>
                                        </p:tav>
                                        <p:tav tm="100000">
                                          <p:val>
                                            <p:strVal val="#ppt_y-(0.354*#ppt_w-0.172*#ppt_h)"/>
                                          </p:val>
                                        </p:tav>
                                      </p:tavLst>
                                    </p:anim>
                                    <p:anim calcmode="lin" valueType="num">
                                      <p:cBhvr>
                                        <p:cTn id="73" dur="39" decel="50000" autoRev="1" fill="hold">
                                          <p:stCondLst>
                                            <p:cond delay="114"/>
                                          </p:stCondLst>
                                        </p:cTn>
                                        <p:tgtEl>
                                          <p:spTgt spid="27"/>
                                        </p:tgtEl>
                                        <p:attrNameLst>
                                          <p:attrName>ppt_y</p:attrName>
                                        </p:attrNameLst>
                                      </p:cBhvr>
                                      <p:tavLst>
                                        <p:tav tm="0">
                                          <p:val>
                                            <p:strVal val="#ppt_y-(0.354*#ppt_w-0.172*#ppt_h)"/>
                                          </p:val>
                                        </p:tav>
                                        <p:tav tm="100000">
                                          <p:val>
                                            <p:strVal val="#ppt_y-(0.354*#ppt_w-0.172*#ppt_h)-#ppt_h/2"/>
                                          </p:val>
                                        </p:tav>
                                      </p:tavLst>
                                    </p:anim>
                                    <p:anim calcmode="lin" valueType="num">
                                      <p:cBhvr>
                                        <p:cTn id="74" dur="34" fill="hold">
                                          <p:stCondLst>
                                            <p:cond delay="216"/>
                                          </p:stCondLst>
                                        </p:cTn>
                                        <p:tgtEl>
                                          <p:spTgt spid="27"/>
                                        </p:tgtEl>
                                        <p:attrNameLst>
                                          <p:attrName>ppt_y</p:attrName>
                                        </p:attrNameLst>
                                      </p:cBhvr>
                                      <p:tavLst>
                                        <p:tav tm="0">
                                          <p:val>
                                            <p:strVal val="#ppt_y-(0.354*#ppt_w-0.172*#ppt_h)"/>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8" grpId="0" animBg="1"/>
      <p:bldP spid="69" grpId="0"/>
      <p:bldP spid="84" grpId="0" animBg="1"/>
      <p:bldP spid="84" grpId="1" animBg="1"/>
      <p:bldP spid="84" grpId="2" animBg="1"/>
      <p:bldP spid="88" grpId="0" animBg="1"/>
      <p:bldP spid="88" grpId="1" animBg="1"/>
      <p:bldP spid="88" grpId="2" animBg="1"/>
      <p:bldP spid="89" grpId="0" animBg="1"/>
      <p:bldP spid="89" grpId="1" animBg="1"/>
      <p:bldP spid="89" grpId="2" animBg="1"/>
      <p:bldP spid="2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9144000" cy="18796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TextBox 93"/>
          <p:cNvSpPr txBox="1"/>
          <p:nvPr/>
        </p:nvSpPr>
        <p:spPr>
          <a:xfrm>
            <a:off x="3575907" y="2178201"/>
            <a:ext cx="1713931" cy="646331"/>
          </a:xfrm>
          <a:prstGeom prst="rect">
            <a:avLst/>
          </a:prstGeom>
          <a:noFill/>
        </p:spPr>
        <p:txBody>
          <a:bodyPr wrap="none" rtlCol="0">
            <a:spAutoFit/>
          </a:bodyPr>
          <a:lstStyle/>
          <a:p>
            <a:r>
              <a:rPr lang="zh-CN" altLang="en-US" sz="3600" b="1" spc="300" dirty="0" smtClean="0">
                <a:solidFill>
                  <a:srgbClr val="C00000"/>
                </a:solidFill>
                <a:latin typeface="微软雅黑" pitchFamily="34" charset="-122"/>
                <a:ea typeface="微软雅黑" pitchFamily="34" charset="-122"/>
              </a:rPr>
              <a:t>引   言</a:t>
            </a:r>
            <a:endParaRPr lang="zh-CN" altLang="en-US" sz="3600" b="1" spc="300" dirty="0">
              <a:solidFill>
                <a:srgbClr val="C00000"/>
              </a:solidFill>
              <a:latin typeface="微软雅黑" pitchFamily="34" charset="-122"/>
              <a:ea typeface="微软雅黑" pitchFamily="34" charset="-122"/>
            </a:endParaRPr>
          </a:p>
        </p:txBody>
      </p:sp>
      <p:grpSp>
        <p:nvGrpSpPr>
          <p:cNvPr id="6" name="组合 5"/>
          <p:cNvGrpSpPr/>
          <p:nvPr/>
        </p:nvGrpSpPr>
        <p:grpSpPr>
          <a:xfrm>
            <a:off x="806019" y="289247"/>
            <a:ext cx="1301106" cy="1301106"/>
            <a:chOff x="2683251" y="1980687"/>
            <a:chExt cx="1301106" cy="1301106"/>
          </a:xfrm>
          <a:solidFill>
            <a:schemeClr val="bg1"/>
          </a:solidFill>
          <a:effectLst>
            <a:outerShdw blurRad="254000" dist="254000" dir="8100000" algn="tr" rotWithShape="0">
              <a:prstClr val="black">
                <a:alpha val="50000"/>
              </a:prstClr>
            </a:outerShdw>
          </a:effectLst>
        </p:grpSpPr>
        <p:sp>
          <p:nvSpPr>
            <p:cNvPr id="88" name="椭圆 87"/>
            <p:cNvSpPr/>
            <p:nvPr/>
          </p:nvSpPr>
          <p:spPr>
            <a:xfrm>
              <a:off x="2683251" y="1980687"/>
              <a:ext cx="1301106" cy="130110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TextBox 107"/>
            <p:cNvSpPr txBox="1"/>
            <p:nvPr/>
          </p:nvSpPr>
          <p:spPr>
            <a:xfrm>
              <a:off x="3002623" y="2185262"/>
              <a:ext cx="662361" cy="830997"/>
            </a:xfrm>
            <a:prstGeom prst="rect">
              <a:avLst/>
            </a:prstGeom>
            <a:grpFill/>
          </p:spPr>
          <p:txBody>
            <a:bodyPr wrap="none" rtlCol="0">
              <a:spAutoFit/>
            </a:bodyPr>
            <a:lstStyle/>
            <a:p>
              <a:r>
                <a:rPr lang="en-US" altLang="zh-CN" sz="4800" dirty="0" smtClean="0">
                  <a:solidFill>
                    <a:srgbClr val="C00000"/>
                  </a:solidFill>
                  <a:latin typeface="Watford DB" pitchFamily="2" charset="0"/>
                  <a:ea typeface="造字工房劲黑（非商用）常规体" pitchFamily="50" charset="-122"/>
                </a:rPr>
                <a:t>1</a:t>
              </a:r>
              <a:endParaRPr lang="zh-CN" altLang="en-US" sz="4800" dirty="0">
                <a:solidFill>
                  <a:srgbClr val="C00000"/>
                </a:solidFill>
                <a:latin typeface="Watford DB" pitchFamily="2" charset="0"/>
                <a:ea typeface="造字工房劲黑（非商用）常规体" pitchFamily="50" charset="-122"/>
              </a:endParaRPr>
            </a:p>
          </p:txBody>
        </p:sp>
      </p:grpSp>
      <p:sp>
        <p:nvSpPr>
          <p:cNvPr id="11" name="文本框 9"/>
          <p:cNvSpPr txBox="1"/>
          <p:nvPr/>
        </p:nvSpPr>
        <p:spPr>
          <a:xfrm>
            <a:off x="3936325" y="3080018"/>
            <a:ext cx="1167799" cy="153888"/>
          </a:xfrm>
          <a:prstGeom prst="rect">
            <a:avLst/>
          </a:prstGeom>
          <a:noFill/>
        </p:spPr>
        <p:txBody>
          <a:bodyPr wrap="square" lIns="0" tIns="0" rIns="0" bIns="0" rtlCol="0">
            <a:spAutoFit/>
          </a:bodyPr>
          <a:lstStyle/>
          <a:p>
            <a:pPr marL="171450" lvl="1" indent="-171450">
              <a:buFont typeface="Wingdings" pitchFamily="2" charset="2"/>
              <a:buChar char="l"/>
            </a:pPr>
            <a:r>
              <a:rPr lang="zh-CN" altLang="en-US" sz="1000" dirty="0">
                <a:latin typeface="微软雅黑" pitchFamily="34" charset="-122"/>
                <a:ea typeface="微软雅黑" pitchFamily="34" charset="-122"/>
              </a:rPr>
              <a:t>研究</a:t>
            </a:r>
            <a:r>
              <a:rPr lang="zh-CN" altLang="en-US" sz="1000" dirty="0" smtClean="0">
                <a:latin typeface="微软雅黑" pitchFamily="34" charset="-122"/>
                <a:ea typeface="微软雅黑" pitchFamily="34" charset="-122"/>
              </a:rPr>
              <a:t>背景</a:t>
            </a:r>
            <a:endParaRPr lang="zh-CN" altLang="en-US" sz="1000" dirty="0">
              <a:latin typeface="微软雅黑" pitchFamily="34" charset="-122"/>
              <a:ea typeface="微软雅黑" pitchFamily="34" charset="-122"/>
            </a:endParaRPr>
          </a:p>
        </p:txBody>
      </p:sp>
      <p:sp>
        <p:nvSpPr>
          <p:cNvPr id="12" name="文本框 9"/>
          <p:cNvSpPr txBox="1"/>
          <p:nvPr/>
        </p:nvSpPr>
        <p:spPr>
          <a:xfrm>
            <a:off x="3936324" y="3304283"/>
            <a:ext cx="1753279" cy="153888"/>
          </a:xfrm>
          <a:prstGeom prst="rect">
            <a:avLst/>
          </a:prstGeom>
          <a:noFill/>
        </p:spPr>
        <p:txBody>
          <a:bodyPr wrap="square" lIns="0" tIns="0" rIns="0" bIns="0" rtlCol="0">
            <a:spAutoFit/>
          </a:bodyPr>
          <a:lstStyle/>
          <a:p>
            <a:pPr marL="171450" lvl="1" indent="-171450">
              <a:buFont typeface="Wingdings" pitchFamily="2" charset="2"/>
              <a:buChar char="l"/>
            </a:pPr>
            <a:r>
              <a:rPr lang="zh-CN" altLang="en-US" sz="1000" dirty="0" smtClean="0">
                <a:latin typeface="微软雅黑" pitchFamily="34" charset="-122"/>
                <a:ea typeface="微软雅黑" pitchFamily="34" charset="-122"/>
              </a:rPr>
              <a:t>国内外相关研究综述</a:t>
            </a:r>
            <a:endParaRPr lang="zh-CN" altLang="en-US" sz="1000" dirty="0">
              <a:latin typeface="微软雅黑" pitchFamily="34" charset="-122"/>
              <a:ea typeface="微软雅黑" pitchFamily="34" charset="-122"/>
            </a:endParaRPr>
          </a:p>
        </p:txBody>
      </p:sp>
      <p:sp>
        <p:nvSpPr>
          <p:cNvPr id="13" name="文本框 9"/>
          <p:cNvSpPr txBox="1"/>
          <p:nvPr/>
        </p:nvSpPr>
        <p:spPr>
          <a:xfrm>
            <a:off x="3936325" y="3528548"/>
            <a:ext cx="1912935" cy="153888"/>
          </a:xfrm>
          <a:prstGeom prst="rect">
            <a:avLst/>
          </a:prstGeom>
          <a:noFill/>
        </p:spPr>
        <p:txBody>
          <a:bodyPr wrap="square" lIns="0" tIns="0" rIns="0" bIns="0" rtlCol="0">
            <a:spAutoFit/>
          </a:bodyPr>
          <a:lstStyle/>
          <a:p>
            <a:pPr marL="171450" lvl="1" indent="-171450">
              <a:buFont typeface="Wingdings" pitchFamily="2" charset="2"/>
              <a:buChar char="l"/>
            </a:pPr>
            <a:r>
              <a:rPr lang="zh-CN" altLang="en-US" sz="1000" dirty="0" smtClean="0">
                <a:latin typeface="微软雅黑" pitchFamily="34" charset="-122"/>
                <a:ea typeface="微软雅黑" pitchFamily="34" charset="-122"/>
              </a:rPr>
              <a:t>研究主题</a:t>
            </a:r>
            <a:endParaRPr lang="zh-CN" altLang="en-US" sz="1000" dirty="0">
              <a:latin typeface="微软雅黑" pitchFamily="34" charset="-122"/>
              <a:ea typeface="微软雅黑" pitchFamily="34" charset="-122"/>
            </a:endParaRPr>
          </a:p>
        </p:txBody>
      </p:sp>
      <p:sp>
        <p:nvSpPr>
          <p:cNvPr id="5" name="日期占位符 4"/>
          <p:cNvSpPr>
            <a:spLocks noGrp="1"/>
          </p:cNvSpPr>
          <p:nvPr>
            <p:ph type="dt" sz="half" idx="10"/>
          </p:nvPr>
        </p:nvSpPr>
        <p:spPr/>
        <p:txBody>
          <a:bodyPr/>
          <a:lstStyle/>
          <a:p>
            <a:fld id="{451260E2-B54F-4636-8496-68E90438161E}" type="datetime1">
              <a:rPr lang="zh-CN" altLang="en-US" smtClean="0"/>
              <a:t>2020/12/3</a:t>
            </a:fld>
            <a:endParaRPr lang="zh-CN" altLang="en-US"/>
          </a:p>
        </p:txBody>
      </p:sp>
      <p:sp>
        <p:nvSpPr>
          <p:cNvPr id="7" name="灯片编号占位符 6"/>
          <p:cNvSpPr>
            <a:spLocks noGrp="1"/>
          </p:cNvSpPr>
          <p:nvPr>
            <p:ph type="sldNum" sz="quarter" idx="12"/>
          </p:nvPr>
        </p:nvSpPr>
        <p:spPr/>
        <p:txBody>
          <a:bodyPr/>
          <a:lstStyle/>
          <a:p>
            <a:fld id="{B5B5BF9F-75C6-42BD-8363-2F606FE0B601}" type="slidenum">
              <a:rPr lang="zh-CN" altLang="en-US" smtClean="0"/>
              <a:t>3</a:t>
            </a:fld>
            <a:endParaRPr lang="zh-CN" altLang="en-US"/>
          </a:p>
        </p:txBody>
      </p:sp>
    </p:spTree>
    <p:custDataLst>
      <p:tags r:id="rId1"/>
    </p:custDataLst>
    <p:extLst>
      <p:ext uri="{BB962C8B-B14F-4D97-AF65-F5344CB8AC3E}">
        <p14:creationId xmlns:p14="http://schemas.microsoft.com/office/powerpoint/2010/main" val="3347561195"/>
      </p:ext>
    </p:extLst>
  </p:cSld>
  <p:clrMapOvr>
    <a:masterClrMapping/>
  </p:clrMapOvr>
  <mc:AlternateContent xmlns:mc="http://schemas.openxmlformats.org/markup-compatibility/2006" xmlns:p14="http://schemas.microsoft.com/office/powerpoint/2010/main">
    <mc:Choice Requires="p14">
      <p:transition spd="slow" p14:dur="2500" advClick="0" advTm="0">
        <p:checker/>
      </p:transition>
    </mc:Choice>
    <mc:Fallback xmlns="">
      <p:transition spd="slow" advClick="0" advTm="0">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par>
                          <p:cTn id="8" fill="hold">
                            <p:stCondLst>
                              <p:cond delay="500"/>
                            </p:stCondLst>
                            <p:childTnLst>
                              <p:par>
                                <p:cTn id="9" presetID="12" presetClass="entr" presetSubtype="2"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p:tgtEl>
                                          <p:spTgt spid="6"/>
                                        </p:tgtEl>
                                        <p:attrNameLst>
                                          <p:attrName>ppt_x</p:attrName>
                                        </p:attrNameLst>
                                      </p:cBhvr>
                                      <p:tavLst>
                                        <p:tav tm="0">
                                          <p:val>
                                            <p:strVal val="#ppt_x+#ppt_w*1.125000"/>
                                          </p:val>
                                        </p:tav>
                                        <p:tav tm="100000">
                                          <p:val>
                                            <p:strVal val="#ppt_x"/>
                                          </p:val>
                                        </p:tav>
                                      </p:tavLst>
                                    </p:anim>
                                    <p:animEffect transition="in" filter="wipe(left)">
                                      <p:cBhvr>
                                        <p:cTn id="12" dur="500"/>
                                        <p:tgtEl>
                                          <p:spTgt spid="6"/>
                                        </p:tgtEl>
                                      </p:cBhvr>
                                    </p:animEffect>
                                  </p:childTnLst>
                                </p:cTn>
                              </p:par>
                              <p:par>
                                <p:cTn id="13" presetID="12" presetClass="entr" presetSubtype="8" fill="hold" grpId="0" nodeType="withEffect">
                                  <p:stCondLst>
                                    <p:cond delay="0"/>
                                  </p:stCondLst>
                                  <p:childTnLst>
                                    <p:set>
                                      <p:cBhvr>
                                        <p:cTn id="14" dur="1" fill="hold">
                                          <p:stCondLst>
                                            <p:cond delay="0"/>
                                          </p:stCondLst>
                                        </p:cTn>
                                        <p:tgtEl>
                                          <p:spTgt spid="94"/>
                                        </p:tgtEl>
                                        <p:attrNameLst>
                                          <p:attrName>style.visibility</p:attrName>
                                        </p:attrNameLst>
                                      </p:cBhvr>
                                      <p:to>
                                        <p:strVal val="visible"/>
                                      </p:to>
                                    </p:set>
                                    <p:anim calcmode="lin" valueType="num">
                                      <p:cBhvr additive="base">
                                        <p:cTn id="15" dur="500"/>
                                        <p:tgtEl>
                                          <p:spTgt spid="94"/>
                                        </p:tgtEl>
                                        <p:attrNameLst>
                                          <p:attrName>ppt_x</p:attrName>
                                        </p:attrNameLst>
                                      </p:cBhvr>
                                      <p:tavLst>
                                        <p:tav tm="0">
                                          <p:val>
                                            <p:strVal val="#ppt_x-#ppt_w*1.125000"/>
                                          </p:val>
                                        </p:tav>
                                        <p:tav tm="100000">
                                          <p:val>
                                            <p:strVal val="#ppt_x"/>
                                          </p:val>
                                        </p:tav>
                                      </p:tavLst>
                                    </p:anim>
                                    <p:animEffect transition="in" filter="wipe(right)">
                                      <p:cBhvr>
                                        <p:cTn id="16" dur="500"/>
                                        <p:tgtEl>
                                          <p:spTgt spid="94"/>
                                        </p:tgtEl>
                                      </p:cBhvr>
                                    </p:animEffect>
                                  </p:childTnLst>
                                </p:cTn>
                              </p:par>
                            </p:childTnLst>
                          </p:cTn>
                        </p:par>
                        <p:par>
                          <p:cTn id="17" fill="hold">
                            <p:stCondLst>
                              <p:cond delay="1000"/>
                            </p:stCondLst>
                            <p:childTnLst>
                              <p:par>
                                <p:cTn id="18" presetID="2" presetClass="entr" presetSubtype="4"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additive="base">
                                        <p:cTn id="20" dur="500" fill="hold"/>
                                        <p:tgtEl>
                                          <p:spTgt spid="11"/>
                                        </p:tgtEl>
                                        <p:attrNameLst>
                                          <p:attrName>ppt_x</p:attrName>
                                        </p:attrNameLst>
                                      </p:cBhvr>
                                      <p:tavLst>
                                        <p:tav tm="0">
                                          <p:val>
                                            <p:strVal val="#ppt_x"/>
                                          </p:val>
                                        </p:tav>
                                        <p:tav tm="100000">
                                          <p:val>
                                            <p:strVal val="#ppt_x"/>
                                          </p:val>
                                        </p:tav>
                                      </p:tavLst>
                                    </p:anim>
                                    <p:anim calcmode="lin" valueType="num">
                                      <p:cBhvr additive="base">
                                        <p:cTn id="21" dur="500" fill="hold"/>
                                        <p:tgtEl>
                                          <p:spTgt spid="11"/>
                                        </p:tgtEl>
                                        <p:attrNameLst>
                                          <p:attrName>ppt_y</p:attrName>
                                        </p:attrNameLst>
                                      </p:cBhvr>
                                      <p:tavLst>
                                        <p:tav tm="0">
                                          <p:val>
                                            <p:strVal val="1+#ppt_h/2"/>
                                          </p:val>
                                        </p:tav>
                                        <p:tav tm="100000">
                                          <p:val>
                                            <p:strVal val="#ppt_y"/>
                                          </p:val>
                                        </p:tav>
                                      </p:tavLst>
                                    </p:anim>
                                  </p:childTnLst>
                                </p:cTn>
                              </p:par>
                              <p:par>
                                <p:cTn id="22" presetID="2" presetClass="entr" presetSubtype="4" fill="hold" grpId="0" nodeType="withEffect">
                                  <p:stCondLst>
                                    <p:cond delay="200"/>
                                  </p:stCondLst>
                                  <p:childTnLst>
                                    <p:set>
                                      <p:cBhvr>
                                        <p:cTn id="23" dur="1" fill="hold">
                                          <p:stCondLst>
                                            <p:cond delay="0"/>
                                          </p:stCondLst>
                                        </p:cTn>
                                        <p:tgtEl>
                                          <p:spTgt spid="12"/>
                                        </p:tgtEl>
                                        <p:attrNameLst>
                                          <p:attrName>style.visibility</p:attrName>
                                        </p:attrNameLst>
                                      </p:cBhvr>
                                      <p:to>
                                        <p:strVal val="visible"/>
                                      </p:to>
                                    </p:set>
                                    <p:anim calcmode="lin" valueType="num">
                                      <p:cBhvr additive="base">
                                        <p:cTn id="24" dur="500" fill="hold"/>
                                        <p:tgtEl>
                                          <p:spTgt spid="12"/>
                                        </p:tgtEl>
                                        <p:attrNameLst>
                                          <p:attrName>ppt_x</p:attrName>
                                        </p:attrNameLst>
                                      </p:cBhvr>
                                      <p:tavLst>
                                        <p:tav tm="0">
                                          <p:val>
                                            <p:strVal val="#ppt_x"/>
                                          </p:val>
                                        </p:tav>
                                        <p:tav tm="100000">
                                          <p:val>
                                            <p:strVal val="#ppt_x"/>
                                          </p:val>
                                        </p:tav>
                                      </p:tavLst>
                                    </p:anim>
                                    <p:anim calcmode="lin" valueType="num">
                                      <p:cBhvr additive="base">
                                        <p:cTn id="25" dur="500" fill="hold"/>
                                        <p:tgtEl>
                                          <p:spTgt spid="12"/>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400"/>
                                  </p:stCondLst>
                                  <p:childTnLst>
                                    <p:set>
                                      <p:cBhvr>
                                        <p:cTn id="27" dur="1" fill="hold">
                                          <p:stCondLst>
                                            <p:cond delay="0"/>
                                          </p:stCondLst>
                                        </p:cTn>
                                        <p:tgtEl>
                                          <p:spTgt spid="13"/>
                                        </p:tgtEl>
                                        <p:attrNameLst>
                                          <p:attrName>style.visibility</p:attrName>
                                        </p:attrNameLst>
                                      </p:cBhvr>
                                      <p:to>
                                        <p:strVal val="visible"/>
                                      </p:to>
                                    </p:set>
                                    <p:anim calcmode="lin" valueType="num">
                                      <p:cBhvr additive="base">
                                        <p:cTn id="28" dur="500" fill="hold"/>
                                        <p:tgtEl>
                                          <p:spTgt spid="13"/>
                                        </p:tgtEl>
                                        <p:attrNameLst>
                                          <p:attrName>ppt_x</p:attrName>
                                        </p:attrNameLst>
                                      </p:cBhvr>
                                      <p:tavLst>
                                        <p:tav tm="0">
                                          <p:val>
                                            <p:strVal val="#ppt_x"/>
                                          </p:val>
                                        </p:tav>
                                        <p:tav tm="100000">
                                          <p:val>
                                            <p:strVal val="#ppt_x"/>
                                          </p:val>
                                        </p:tav>
                                      </p:tavLst>
                                    </p:anim>
                                    <p:anim calcmode="lin" valueType="num">
                                      <p:cBhvr additive="base">
                                        <p:cTn id="29"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4" grpId="0"/>
      <p:bldP spid="11" grpId="0"/>
      <p:bldP spid="12" grpId="0"/>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03" name="椭圆 102"/>
          <p:cNvSpPr/>
          <p:nvPr/>
        </p:nvSpPr>
        <p:spPr>
          <a:xfrm>
            <a:off x="646880" y="242192"/>
            <a:ext cx="274777" cy="274777"/>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TextBox 93"/>
          <p:cNvSpPr txBox="1"/>
          <p:nvPr/>
        </p:nvSpPr>
        <p:spPr>
          <a:xfrm>
            <a:off x="908957" y="206330"/>
            <a:ext cx="2249334" cy="400110"/>
          </a:xfrm>
          <a:prstGeom prst="rect">
            <a:avLst/>
          </a:prstGeom>
          <a:noFill/>
        </p:spPr>
        <p:txBody>
          <a:bodyPr wrap="none" rtlCol="0">
            <a:spAutoFit/>
          </a:bodyPr>
          <a:lstStyle/>
          <a:p>
            <a:r>
              <a:rPr lang="zh-CN" altLang="en-US" sz="2000" spc="300" dirty="0" smtClean="0">
                <a:latin typeface="方正兰亭细黑_GBK" pitchFamily="2" charset="-122"/>
                <a:ea typeface="方正兰亭细黑_GBK" pitchFamily="2" charset="-122"/>
              </a:rPr>
              <a:t>存算融合的背景</a:t>
            </a:r>
            <a:endParaRPr lang="zh-CN" altLang="en-US" sz="2000" spc="300" dirty="0">
              <a:latin typeface="方正兰亭细黑_GBK" pitchFamily="2" charset="-122"/>
              <a:ea typeface="方正兰亭细黑_GBK" pitchFamily="2" charset="-122"/>
            </a:endParaRPr>
          </a:p>
        </p:txBody>
      </p:sp>
      <p:cxnSp>
        <p:nvCxnSpPr>
          <p:cNvPr id="14" name="直接连接符 13"/>
          <p:cNvCxnSpPr/>
          <p:nvPr/>
        </p:nvCxnSpPr>
        <p:spPr>
          <a:xfrm>
            <a:off x="3080013" y="308377"/>
            <a:ext cx="0" cy="20859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0" y="4940300"/>
            <a:ext cx="9144000" cy="2159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0" name="TextBox 129"/>
          <p:cNvSpPr txBox="1"/>
          <p:nvPr/>
        </p:nvSpPr>
        <p:spPr>
          <a:xfrm>
            <a:off x="5548749" y="239970"/>
            <a:ext cx="2971800" cy="276999"/>
          </a:xfrm>
          <a:prstGeom prst="rect">
            <a:avLst/>
          </a:prstGeom>
          <a:noFill/>
        </p:spPr>
        <p:txBody>
          <a:bodyPr wrap="square" lIns="0" tIns="0" rIns="0" bIns="0" rtlCol="0">
            <a:spAutoFit/>
          </a:bodyPr>
          <a:lstStyle/>
          <a:p>
            <a:r>
              <a:rPr lang="zh-CN" altLang="en-US" b="1" dirty="0" smtClean="0">
                <a:latin typeface="微软雅黑" pitchFamily="34" charset="-122"/>
                <a:ea typeface="微软雅黑" pitchFamily="34" charset="-122"/>
              </a:rPr>
              <a:t>性能之殇</a:t>
            </a:r>
            <a:r>
              <a:rPr lang="en-US" altLang="zh-CN" b="1" dirty="0">
                <a:latin typeface="微软雅黑" pitchFamily="34" charset="-122"/>
                <a:ea typeface="微软雅黑" pitchFamily="34" charset="-122"/>
              </a:rPr>
              <a:t>——</a:t>
            </a:r>
            <a:r>
              <a:rPr lang="zh-CN" altLang="en-US" b="1" dirty="0" smtClean="0">
                <a:latin typeface="微软雅黑" pitchFamily="34" charset="-122"/>
                <a:ea typeface="微软雅黑" pitchFamily="34" charset="-122"/>
              </a:rPr>
              <a:t>摩尔定律终结？</a:t>
            </a:r>
            <a:endParaRPr lang="zh-CN" altLang="en-US" b="1" dirty="0">
              <a:latin typeface="微软雅黑" pitchFamily="34" charset="-122"/>
              <a:ea typeface="微软雅黑" pitchFamily="34" charset="-122"/>
            </a:endParaRPr>
          </a:p>
        </p:txBody>
      </p:sp>
      <p:pic>
        <p:nvPicPr>
          <p:cNvPr id="5" name="图片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15257" y="2716444"/>
            <a:ext cx="2576100" cy="2063324"/>
          </a:xfrm>
          <a:prstGeom prst="rect">
            <a:avLst/>
          </a:prstGeom>
          <a:effectLst>
            <a:softEdge rad="12700"/>
          </a:effectLst>
        </p:spPr>
      </p:pic>
      <p:sp>
        <p:nvSpPr>
          <p:cNvPr id="6" name="文本框 5"/>
          <p:cNvSpPr txBox="1"/>
          <p:nvPr/>
        </p:nvSpPr>
        <p:spPr>
          <a:xfrm>
            <a:off x="3061227" y="2960540"/>
            <a:ext cx="461665" cy="1619340"/>
          </a:xfrm>
          <a:prstGeom prst="rect">
            <a:avLst/>
          </a:prstGeom>
          <a:noFill/>
        </p:spPr>
        <p:txBody>
          <a:bodyPr vert="eaVert" wrap="square" rtlCol="0">
            <a:spAutoFit/>
          </a:bodyPr>
          <a:lstStyle/>
          <a:p>
            <a:r>
              <a:rPr lang="zh-CN" altLang="en-US" b="1" dirty="0" smtClean="0">
                <a:latin typeface="微软雅黑" pitchFamily="34" charset="-122"/>
                <a:ea typeface="微软雅黑" pitchFamily="34" charset="-122"/>
              </a:rPr>
              <a:t>冯</a:t>
            </a:r>
            <a:r>
              <a:rPr lang="en-US" altLang="zh-CN" b="1" dirty="0" smtClean="0">
                <a:latin typeface="微软雅黑" pitchFamily="34" charset="-122"/>
                <a:ea typeface="微软雅黑" pitchFamily="34" charset="-122"/>
              </a:rPr>
              <a:t>·</a:t>
            </a:r>
            <a:r>
              <a:rPr lang="zh-CN" altLang="en-US" b="1" dirty="0">
                <a:latin typeface="微软雅黑" pitchFamily="34" charset="-122"/>
                <a:ea typeface="微软雅黑" pitchFamily="34" charset="-122"/>
              </a:rPr>
              <a:t>诺依曼瓶颈 </a:t>
            </a:r>
          </a:p>
        </p:txBody>
      </p:sp>
      <p:sp>
        <p:nvSpPr>
          <p:cNvPr id="38" name="文本框 37"/>
          <p:cNvSpPr txBox="1"/>
          <p:nvPr/>
        </p:nvSpPr>
        <p:spPr>
          <a:xfrm>
            <a:off x="4305839" y="933859"/>
            <a:ext cx="4065275" cy="3785652"/>
          </a:xfrm>
          <a:prstGeom prst="rect">
            <a:avLst/>
          </a:prstGeom>
          <a:noFill/>
        </p:spPr>
        <p:txBody>
          <a:bodyPr wrap="square" rtlCol="0">
            <a:spAutoFit/>
          </a:bodyPr>
          <a:lstStyle/>
          <a:p>
            <a:pPr marL="342900" indent="-342900">
              <a:lnSpc>
                <a:spcPct val="150000"/>
              </a:lnSpc>
              <a:buClr>
                <a:srgbClr val="009A46"/>
              </a:buClr>
              <a:buSzPct val="60000"/>
              <a:buFont typeface="Wingdings" panose="05000000000000000000" pitchFamily="2" charset="2"/>
              <a:buChar char="n"/>
            </a:pPr>
            <a:r>
              <a:rPr lang="zh-CN" altLang="en-US" sz="2000" dirty="0" smtClean="0">
                <a:latin typeface="Times New Roman" panose="02020603050405020304" pitchFamily="18" charset="0"/>
                <a:ea typeface="黑体" panose="02010609060101010101" pitchFamily="49" charset="-122"/>
              </a:rPr>
              <a:t>硅</a:t>
            </a:r>
            <a:r>
              <a:rPr lang="en-US" altLang="zh-CN" sz="2000" dirty="0" smtClean="0">
                <a:latin typeface="Times New Roman" panose="02020603050405020304" pitchFamily="18" charset="0"/>
                <a:ea typeface="黑体" panose="02010609060101010101" pitchFamily="49" charset="-122"/>
              </a:rPr>
              <a:t>CMOS   </a:t>
            </a:r>
            <a:r>
              <a:rPr lang="zh-CN" altLang="en-US" sz="2000" dirty="0" smtClean="0">
                <a:latin typeface="Times New Roman" panose="02020603050405020304" pitchFamily="18" charset="0"/>
                <a:ea typeface="黑体" panose="02010609060101010101" pitchFamily="49" charset="-122"/>
              </a:rPr>
              <a:t>物理极限，芯片性能提升只能改变材料或架构，对应碳基芯片和非冯体系</a:t>
            </a:r>
            <a:endParaRPr lang="en-US" altLang="zh-CN" sz="2000" dirty="0" smtClean="0">
              <a:latin typeface="Times New Roman" panose="02020603050405020304" pitchFamily="18" charset="0"/>
              <a:ea typeface="黑体" panose="02010609060101010101" pitchFamily="49" charset="-122"/>
            </a:endParaRPr>
          </a:p>
          <a:p>
            <a:pPr marL="342900" indent="-342900">
              <a:lnSpc>
                <a:spcPct val="150000"/>
              </a:lnSpc>
              <a:buClr>
                <a:srgbClr val="009A46"/>
              </a:buClr>
              <a:buSzPct val="60000"/>
              <a:buFont typeface="Wingdings" panose="05000000000000000000" pitchFamily="2" charset="2"/>
              <a:buChar char="n"/>
            </a:pPr>
            <a:r>
              <a:rPr lang="zh-CN" altLang="en-US" sz="2000" dirty="0" smtClean="0">
                <a:latin typeface="Times New Roman" panose="02020603050405020304" pitchFamily="18" charset="0"/>
                <a:ea typeface="黑体" panose="02010609060101010101" pitchFamily="49" charset="-122"/>
              </a:rPr>
              <a:t>大数据物联网时代，芯片算力与</a:t>
            </a:r>
            <a:r>
              <a:rPr lang="en-US" altLang="zh-CN" sz="2000" dirty="0" smtClean="0">
                <a:latin typeface="Times New Roman" panose="02020603050405020304" pitchFamily="18" charset="0"/>
                <a:ea typeface="黑体" panose="02010609060101010101" pitchFamily="49" charset="-122"/>
              </a:rPr>
              <a:t>AI</a:t>
            </a:r>
            <a:r>
              <a:rPr lang="zh-CN" altLang="en-US" sz="2000" dirty="0" smtClean="0">
                <a:latin typeface="Times New Roman" panose="02020603050405020304" pitchFamily="18" charset="0"/>
                <a:ea typeface="黑体" panose="02010609060101010101" pitchFamily="49" charset="-122"/>
              </a:rPr>
              <a:t>需求矛盾，需硬件革新</a:t>
            </a:r>
            <a:endParaRPr lang="en-US" altLang="zh-CN" sz="2000" dirty="0" smtClean="0">
              <a:latin typeface="Times New Roman" panose="02020603050405020304" pitchFamily="18" charset="0"/>
              <a:ea typeface="黑体" panose="02010609060101010101" pitchFamily="49" charset="-122"/>
            </a:endParaRPr>
          </a:p>
          <a:p>
            <a:pPr marL="342900" indent="-342900">
              <a:lnSpc>
                <a:spcPct val="150000"/>
              </a:lnSpc>
              <a:buClr>
                <a:srgbClr val="009A46"/>
              </a:buClr>
              <a:buSzPct val="60000"/>
              <a:buFont typeface="Wingdings" panose="05000000000000000000" pitchFamily="2" charset="2"/>
              <a:buChar char="n"/>
            </a:pPr>
            <a:r>
              <a:rPr lang="zh-CN" altLang="en-US" sz="2000" dirty="0" smtClean="0">
                <a:latin typeface="Times New Roman" panose="02020603050405020304" pitchFamily="18" charset="0"/>
                <a:ea typeface="黑体" panose="02010609060101010101" pitchFamily="49" charset="-122"/>
              </a:rPr>
              <a:t>处理器与存储器速度失配，性能受限访存，深度学习算法更为明显，造成冯</a:t>
            </a:r>
            <a:r>
              <a:rPr lang="en-US" altLang="zh-CN" sz="2000" dirty="0">
                <a:latin typeface="Times New Roman" panose="02020603050405020304" pitchFamily="18" charset="0"/>
                <a:ea typeface="黑体" panose="02010609060101010101" pitchFamily="49" charset="-122"/>
              </a:rPr>
              <a:t>·</a:t>
            </a:r>
            <a:r>
              <a:rPr lang="zh-CN" altLang="en-US" sz="2000" dirty="0">
                <a:latin typeface="Times New Roman" panose="02020603050405020304" pitchFamily="18" charset="0"/>
                <a:ea typeface="黑体" panose="02010609060101010101" pitchFamily="49" charset="-122"/>
              </a:rPr>
              <a:t>诺依曼瓶颈 </a:t>
            </a:r>
          </a:p>
        </p:txBody>
      </p:sp>
      <p:graphicFrame>
        <p:nvGraphicFramePr>
          <p:cNvPr id="8" name="对象 7"/>
          <p:cNvGraphicFramePr>
            <a:graphicFrameLocks noChangeAspect="1"/>
          </p:cNvGraphicFramePr>
          <p:nvPr>
            <p:extLst>
              <p:ext uri="{D42A27DB-BD31-4B8C-83A1-F6EECF244321}">
                <p14:modId xmlns:p14="http://schemas.microsoft.com/office/powerpoint/2010/main" val="2820692461"/>
              </p:ext>
            </p:extLst>
          </p:nvPr>
        </p:nvGraphicFramePr>
        <p:xfrm>
          <a:off x="5548749" y="984535"/>
          <a:ext cx="560640" cy="525449"/>
        </p:xfrm>
        <a:graphic>
          <a:graphicData uri="http://schemas.openxmlformats.org/presentationml/2006/ole">
            <mc:AlternateContent xmlns:mc="http://schemas.openxmlformats.org/markup-compatibility/2006">
              <mc:Choice xmlns:v="urn:schemas-microsoft-com:vml" Requires="v">
                <p:oleObj spid="_x0000_s1113" name="AxMath" r:id="rId6" imgW="176400" imgH="226800" progId="Equation.AxMath">
                  <p:embed/>
                </p:oleObj>
              </mc:Choice>
              <mc:Fallback>
                <p:oleObj name="AxMath" r:id="rId6" imgW="176400" imgH="226800" progId="Equation.AxMath">
                  <p:embed/>
                  <p:pic>
                    <p:nvPicPr>
                      <p:cNvPr id="0" name=""/>
                      <p:cNvPicPr/>
                      <p:nvPr/>
                    </p:nvPicPr>
                    <p:blipFill>
                      <a:blip r:embed="rId7"/>
                      <a:stretch>
                        <a:fillRect/>
                      </a:stretch>
                    </p:blipFill>
                    <p:spPr>
                      <a:xfrm>
                        <a:off x="5548749" y="984535"/>
                        <a:ext cx="560640" cy="525449"/>
                      </a:xfrm>
                      <a:prstGeom prst="rect">
                        <a:avLst/>
                      </a:prstGeom>
                    </p:spPr>
                  </p:pic>
                </p:oleObj>
              </mc:Fallback>
            </mc:AlternateContent>
          </a:graphicData>
        </a:graphic>
      </p:graphicFrame>
      <p:pic>
        <p:nvPicPr>
          <p:cNvPr id="2" name="图片 1"/>
          <p:cNvPicPr>
            <a:picLocks noChangeAspect="1"/>
          </p:cNvPicPr>
          <p:nvPr/>
        </p:nvPicPr>
        <p:blipFill>
          <a:blip r:embed="rId8"/>
          <a:stretch>
            <a:fillRect/>
          </a:stretch>
        </p:blipFill>
        <p:spPr>
          <a:xfrm>
            <a:off x="283741" y="619016"/>
            <a:ext cx="3239151" cy="2320691"/>
          </a:xfrm>
          <a:prstGeom prst="rect">
            <a:avLst/>
          </a:prstGeom>
          <a:effectLst>
            <a:softEdge rad="114300"/>
          </a:effectLst>
        </p:spPr>
      </p:pic>
      <p:sp>
        <p:nvSpPr>
          <p:cNvPr id="10" name="日期占位符 9"/>
          <p:cNvSpPr>
            <a:spLocks noGrp="1"/>
          </p:cNvSpPr>
          <p:nvPr>
            <p:ph type="dt" sz="half" idx="10"/>
          </p:nvPr>
        </p:nvSpPr>
        <p:spPr>
          <a:xfrm>
            <a:off x="283741" y="4927061"/>
            <a:ext cx="2133600" cy="273844"/>
          </a:xfrm>
        </p:spPr>
        <p:txBody>
          <a:bodyPr/>
          <a:lstStyle/>
          <a:p>
            <a:fld id="{D5D12299-22A2-4BBB-A983-8F8DCAF1E95C}" type="datetime1">
              <a:rPr lang="zh-CN" altLang="en-US" smtClean="0"/>
              <a:t>2020/12/3</a:t>
            </a:fld>
            <a:endParaRPr lang="zh-CN" altLang="en-US" dirty="0"/>
          </a:p>
        </p:txBody>
      </p:sp>
      <p:sp>
        <p:nvSpPr>
          <p:cNvPr id="11" name="灯片编号占位符 10"/>
          <p:cNvSpPr>
            <a:spLocks noGrp="1"/>
          </p:cNvSpPr>
          <p:nvPr>
            <p:ph type="sldNum" sz="quarter" idx="12"/>
          </p:nvPr>
        </p:nvSpPr>
        <p:spPr>
          <a:xfrm>
            <a:off x="6613161" y="4915424"/>
            <a:ext cx="2133600" cy="273844"/>
          </a:xfrm>
        </p:spPr>
        <p:txBody>
          <a:bodyPr/>
          <a:lstStyle/>
          <a:p>
            <a:fld id="{B5B5BF9F-75C6-42BD-8363-2F606FE0B601}" type="slidenum">
              <a:rPr lang="zh-CN" altLang="en-US" smtClean="0"/>
              <a:t>4</a:t>
            </a:fld>
            <a:endParaRPr lang="zh-CN" altLang="en-US" dirty="0"/>
          </a:p>
        </p:txBody>
      </p:sp>
    </p:spTree>
    <p:custDataLst>
      <p:tags r:id="rId2"/>
    </p:custDataLst>
    <p:extLst>
      <p:ext uri="{BB962C8B-B14F-4D97-AF65-F5344CB8AC3E}">
        <p14:creationId xmlns:p14="http://schemas.microsoft.com/office/powerpoint/2010/main" val="3212584457"/>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300"/>
                                        <p:tgtEl>
                                          <p:spTgt spid="7"/>
                                        </p:tgtEl>
                                      </p:cBhvr>
                                    </p:animEffect>
                                  </p:childTnLst>
                                </p:cTn>
                              </p:par>
                            </p:childTnLst>
                          </p:cTn>
                        </p:par>
                        <p:par>
                          <p:cTn id="8" fill="hold">
                            <p:stCondLst>
                              <p:cond delay="300"/>
                            </p:stCondLst>
                            <p:childTnLst>
                              <p:par>
                                <p:cTn id="9" presetID="22" presetClass="entr" presetSubtype="4" fill="hold" grpId="0" nodeType="afterEffect">
                                  <p:stCondLst>
                                    <p:cond delay="0"/>
                                  </p:stCondLst>
                                  <p:childTnLst>
                                    <p:set>
                                      <p:cBhvr>
                                        <p:cTn id="10" dur="1" fill="hold">
                                          <p:stCondLst>
                                            <p:cond delay="0"/>
                                          </p:stCondLst>
                                        </p:cTn>
                                        <p:tgtEl>
                                          <p:spTgt spid="103"/>
                                        </p:tgtEl>
                                        <p:attrNameLst>
                                          <p:attrName>style.visibility</p:attrName>
                                        </p:attrNameLst>
                                      </p:cBhvr>
                                      <p:to>
                                        <p:strVal val="visible"/>
                                      </p:to>
                                    </p:set>
                                    <p:animEffect transition="in" filter="wipe(down)">
                                      <p:cBhvr>
                                        <p:cTn id="11" dur="300"/>
                                        <p:tgtEl>
                                          <p:spTgt spid="103"/>
                                        </p:tgtEl>
                                      </p:cBhvr>
                                    </p:animEffect>
                                  </p:childTnLst>
                                </p:cTn>
                              </p:par>
                            </p:childTnLst>
                          </p:cTn>
                        </p:par>
                        <p:par>
                          <p:cTn id="12" fill="hold">
                            <p:stCondLst>
                              <p:cond delay="600"/>
                            </p:stCondLst>
                            <p:childTnLst>
                              <p:par>
                                <p:cTn id="13" presetID="12" presetClass="entr" presetSubtype="8" fill="hold" grpId="0" nodeType="afterEffect">
                                  <p:stCondLst>
                                    <p:cond delay="0"/>
                                  </p:stCondLst>
                                  <p:childTnLst>
                                    <p:set>
                                      <p:cBhvr>
                                        <p:cTn id="14" dur="1" fill="hold">
                                          <p:stCondLst>
                                            <p:cond delay="0"/>
                                          </p:stCondLst>
                                        </p:cTn>
                                        <p:tgtEl>
                                          <p:spTgt spid="94"/>
                                        </p:tgtEl>
                                        <p:attrNameLst>
                                          <p:attrName>style.visibility</p:attrName>
                                        </p:attrNameLst>
                                      </p:cBhvr>
                                      <p:to>
                                        <p:strVal val="visible"/>
                                      </p:to>
                                    </p:set>
                                    <p:anim calcmode="lin" valueType="num">
                                      <p:cBhvr additive="base">
                                        <p:cTn id="15" dur="500"/>
                                        <p:tgtEl>
                                          <p:spTgt spid="94"/>
                                        </p:tgtEl>
                                        <p:attrNameLst>
                                          <p:attrName>ppt_x</p:attrName>
                                        </p:attrNameLst>
                                      </p:cBhvr>
                                      <p:tavLst>
                                        <p:tav tm="0">
                                          <p:val>
                                            <p:strVal val="#ppt_x-#ppt_w*1.125000"/>
                                          </p:val>
                                        </p:tav>
                                        <p:tav tm="100000">
                                          <p:val>
                                            <p:strVal val="#ppt_x"/>
                                          </p:val>
                                        </p:tav>
                                      </p:tavLst>
                                    </p:anim>
                                    <p:animEffect transition="in" filter="wipe(right)">
                                      <p:cBhvr>
                                        <p:cTn id="16" dur="500"/>
                                        <p:tgtEl>
                                          <p:spTgt spid="94"/>
                                        </p:tgtEl>
                                      </p:cBhvr>
                                    </p:animEffect>
                                  </p:childTnLst>
                                </p:cTn>
                              </p:par>
                              <p:par>
                                <p:cTn id="17" presetID="12" presetClass="entr" presetSubtype="8"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p:tgtEl>
                                          <p:spTgt spid="14"/>
                                        </p:tgtEl>
                                        <p:attrNameLst>
                                          <p:attrName>ppt_x</p:attrName>
                                        </p:attrNameLst>
                                      </p:cBhvr>
                                      <p:tavLst>
                                        <p:tav tm="0">
                                          <p:val>
                                            <p:strVal val="#ppt_x-#ppt_w*1.125000"/>
                                          </p:val>
                                        </p:tav>
                                        <p:tav tm="100000">
                                          <p:val>
                                            <p:strVal val="#ppt_x"/>
                                          </p:val>
                                        </p:tav>
                                      </p:tavLst>
                                    </p:anim>
                                    <p:animEffect transition="in" filter="wipe(right)">
                                      <p:cBhvr>
                                        <p:cTn id="20" dur="500"/>
                                        <p:tgtEl>
                                          <p:spTgt spid="14"/>
                                        </p:tgtEl>
                                      </p:cBhvr>
                                    </p:animEffect>
                                  </p:childTnLst>
                                </p:cTn>
                              </p:par>
                            </p:childTnLst>
                          </p:cTn>
                        </p:par>
                        <p:par>
                          <p:cTn id="21" fill="hold">
                            <p:stCondLst>
                              <p:cond delay="1100"/>
                            </p:stCondLst>
                            <p:childTnLst>
                              <p:par>
                                <p:cTn id="22" presetID="42" presetClass="entr" presetSubtype="0" fill="hold" grpId="0" nodeType="afterEffect">
                                  <p:stCondLst>
                                    <p:cond delay="0"/>
                                  </p:stCondLst>
                                  <p:childTnLst>
                                    <p:set>
                                      <p:cBhvr>
                                        <p:cTn id="23" dur="1" fill="hold">
                                          <p:stCondLst>
                                            <p:cond delay="0"/>
                                          </p:stCondLst>
                                        </p:cTn>
                                        <p:tgtEl>
                                          <p:spTgt spid="130"/>
                                        </p:tgtEl>
                                        <p:attrNameLst>
                                          <p:attrName>style.visibility</p:attrName>
                                        </p:attrNameLst>
                                      </p:cBhvr>
                                      <p:to>
                                        <p:strVal val="visible"/>
                                      </p:to>
                                    </p:set>
                                    <p:animEffect transition="in" filter="fade">
                                      <p:cBhvr>
                                        <p:cTn id="24" dur="1000"/>
                                        <p:tgtEl>
                                          <p:spTgt spid="130"/>
                                        </p:tgtEl>
                                      </p:cBhvr>
                                    </p:animEffect>
                                    <p:anim calcmode="lin" valueType="num">
                                      <p:cBhvr>
                                        <p:cTn id="25" dur="1000" fill="hold"/>
                                        <p:tgtEl>
                                          <p:spTgt spid="130"/>
                                        </p:tgtEl>
                                        <p:attrNameLst>
                                          <p:attrName>ppt_x</p:attrName>
                                        </p:attrNameLst>
                                      </p:cBhvr>
                                      <p:tavLst>
                                        <p:tav tm="0">
                                          <p:val>
                                            <p:strVal val="#ppt_x"/>
                                          </p:val>
                                        </p:tav>
                                        <p:tav tm="100000">
                                          <p:val>
                                            <p:strVal val="#ppt_x"/>
                                          </p:val>
                                        </p:tav>
                                      </p:tavLst>
                                    </p:anim>
                                    <p:anim calcmode="lin" valueType="num">
                                      <p:cBhvr>
                                        <p:cTn id="26" dur="1000" fill="hold"/>
                                        <p:tgtEl>
                                          <p:spTgt spid="1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 grpId="0" animBg="1"/>
      <p:bldP spid="94" grpId="0"/>
      <p:bldP spid="13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03" name="椭圆 102"/>
          <p:cNvSpPr/>
          <p:nvPr/>
        </p:nvSpPr>
        <p:spPr>
          <a:xfrm>
            <a:off x="134820" y="139079"/>
            <a:ext cx="274777" cy="274777"/>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TextBox 93"/>
          <p:cNvSpPr txBox="1"/>
          <p:nvPr/>
        </p:nvSpPr>
        <p:spPr>
          <a:xfrm>
            <a:off x="506494" y="107451"/>
            <a:ext cx="2249334" cy="400110"/>
          </a:xfrm>
          <a:prstGeom prst="rect">
            <a:avLst/>
          </a:prstGeom>
          <a:noFill/>
        </p:spPr>
        <p:txBody>
          <a:bodyPr wrap="none" rtlCol="0">
            <a:spAutoFit/>
          </a:bodyPr>
          <a:lstStyle/>
          <a:p>
            <a:r>
              <a:rPr lang="zh-CN" altLang="en-US" sz="2000" spc="300" dirty="0" smtClean="0">
                <a:latin typeface="方正兰亭细黑_GBK" pitchFamily="2" charset="-122"/>
                <a:ea typeface="方正兰亭细黑_GBK" pitchFamily="2" charset="-122"/>
              </a:rPr>
              <a:t>存储墙相关对策</a:t>
            </a:r>
            <a:endParaRPr lang="zh-CN" altLang="en-US" sz="2000" spc="300" dirty="0">
              <a:latin typeface="方正兰亭细黑_GBK" pitchFamily="2" charset="-122"/>
              <a:ea typeface="方正兰亭细黑_GBK" pitchFamily="2" charset="-122"/>
            </a:endParaRPr>
          </a:p>
        </p:txBody>
      </p:sp>
      <p:cxnSp>
        <p:nvCxnSpPr>
          <p:cNvPr id="14" name="直接连接符 13"/>
          <p:cNvCxnSpPr/>
          <p:nvPr/>
        </p:nvCxnSpPr>
        <p:spPr>
          <a:xfrm>
            <a:off x="2700623" y="205264"/>
            <a:ext cx="0" cy="20859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直接连接符 91"/>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00" name="矩形 99"/>
          <p:cNvSpPr/>
          <p:nvPr/>
        </p:nvSpPr>
        <p:spPr>
          <a:xfrm>
            <a:off x="0" y="4940300"/>
            <a:ext cx="9144000" cy="2159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13102"/>
            <a:ext cx="3689951" cy="4205424"/>
          </a:xfrm>
          <a:prstGeom prst="rect">
            <a:avLst/>
          </a:prstGeom>
          <a:effectLst>
            <a:softEdge rad="114300"/>
          </a:effectLst>
        </p:spPr>
      </p:pic>
      <p:sp>
        <p:nvSpPr>
          <p:cNvPr id="39" name="文本框 38"/>
          <p:cNvSpPr txBox="1"/>
          <p:nvPr/>
        </p:nvSpPr>
        <p:spPr>
          <a:xfrm>
            <a:off x="3689951" y="751142"/>
            <a:ext cx="5172756" cy="4194738"/>
          </a:xfrm>
          <a:prstGeom prst="rect">
            <a:avLst/>
          </a:prstGeom>
          <a:noFill/>
        </p:spPr>
        <p:txBody>
          <a:bodyPr wrap="square" rtlCol="0">
            <a:spAutoFit/>
          </a:bodyPr>
          <a:lstStyle/>
          <a:p>
            <a:pPr marL="285750" indent="-285750">
              <a:lnSpc>
                <a:spcPct val="150000"/>
              </a:lnSpc>
              <a:buClr>
                <a:srgbClr val="606ED8"/>
              </a:buClr>
              <a:buSzPct val="80000"/>
              <a:buFont typeface="Wingdings" panose="05000000000000000000" pitchFamily="2" charset="2"/>
              <a:buChar char="Ø"/>
            </a:pPr>
            <a:r>
              <a:rPr lang="zh-CN" altLang="en-US" dirty="0" smtClean="0">
                <a:latin typeface="Times New Roman" panose="02020603050405020304" pitchFamily="18" charset="0"/>
                <a:ea typeface="黑体" panose="02010609060101010101" pitchFamily="49" charset="-122"/>
              </a:rPr>
              <a:t>高速带宽数据通信</a:t>
            </a:r>
            <a:r>
              <a:rPr lang="en-US" altLang="zh-CN" dirty="0" smtClean="0">
                <a:latin typeface="Times New Roman" panose="02020603050405020304" pitchFamily="18" charset="0"/>
                <a:ea typeface="黑体" panose="02010609060101010101" pitchFamily="49" charset="-122"/>
              </a:rPr>
              <a:t>:</a:t>
            </a:r>
            <a:r>
              <a:rPr lang="zh-CN" altLang="en-US" dirty="0" smtClean="0">
                <a:latin typeface="Times New Roman" panose="02020603050405020304" pitchFamily="18" charset="0"/>
                <a:ea typeface="黑体" panose="02010609060101010101" pitchFamily="49" charset="-122"/>
              </a:rPr>
              <a:t>光互连、</a:t>
            </a:r>
            <a:r>
              <a:rPr lang="en-US" altLang="zh-CN" dirty="0" smtClean="0">
                <a:latin typeface="Times New Roman" panose="02020603050405020304" pitchFamily="18" charset="0"/>
                <a:ea typeface="黑体" panose="02010609060101010101" pitchFamily="49" charset="-122"/>
              </a:rPr>
              <a:t>2.5D/3D</a:t>
            </a:r>
            <a:r>
              <a:rPr lang="zh-CN" altLang="en-US" dirty="0" smtClean="0">
                <a:latin typeface="Times New Roman" panose="02020603050405020304" pitchFamily="18" charset="0"/>
                <a:ea typeface="黑体" panose="02010609060101010101" pitchFamily="49" charset="-122"/>
              </a:rPr>
              <a:t>堆叠</a:t>
            </a:r>
            <a:endParaRPr lang="en-US" altLang="zh-CN" dirty="0" smtClean="0">
              <a:latin typeface="Times New Roman" panose="02020603050405020304" pitchFamily="18" charset="0"/>
              <a:ea typeface="黑体" panose="02010609060101010101" pitchFamily="49" charset="-122"/>
            </a:endParaRPr>
          </a:p>
          <a:p>
            <a:pPr marL="285750" indent="-285750">
              <a:lnSpc>
                <a:spcPct val="150000"/>
              </a:lnSpc>
              <a:buClr>
                <a:srgbClr val="606ED8"/>
              </a:buClr>
              <a:buSzPct val="80000"/>
              <a:buFont typeface="Wingdings" panose="05000000000000000000" pitchFamily="2" charset="2"/>
              <a:buChar char="Ø"/>
            </a:pPr>
            <a:r>
              <a:rPr lang="zh-CN" altLang="en-US" dirty="0" smtClean="0">
                <a:latin typeface="Times New Roman" panose="02020603050405020304" pitchFamily="18" charset="0"/>
                <a:ea typeface="黑体" panose="02010609060101010101" pitchFamily="49" charset="-122"/>
              </a:rPr>
              <a:t>近数据存储：增加缓存级数、高密度片上存储</a:t>
            </a:r>
            <a:endParaRPr lang="en-US" altLang="zh-CN" dirty="0" smtClean="0">
              <a:latin typeface="Times New Roman" panose="02020603050405020304" pitchFamily="18" charset="0"/>
              <a:ea typeface="黑体" panose="02010609060101010101" pitchFamily="49" charset="-122"/>
            </a:endParaRPr>
          </a:p>
          <a:p>
            <a:pPr marL="285750" indent="-285750">
              <a:lnSpc>
                <a:spcPct val="150000"/>
              </a:lnSpc>
              <a:buClr>
                <a:srgbClr val="606ED8"/>
              </a:buClr>
              <a:buSzPct val="80000"/>
              <a:buFont typeface="Wingdings" panose="05000000000000000000" pitchFamily="2" charset="2"/>
              <a:buChar char="Ø"/>
            </a:pPr>
            <a:r>
              <a:rPr lang="zh-CN" altLang="en-US" dirty="0">
                <a:latin typeface="Times New Roman" panose="02020603050405020304" pitchFamily="18" charset="0"/>
                <a:ea typeface="黑体" panose="02010609060101010101" pitchFamily="49" charset="-122"/>
              </a:rPr>
              <a:t>存</a:t>
            </a:r>
            <a:r>
              <a:rPr lang="zh-CN" altLang="en-US" dirty="0" smtClean="0">
                <a:latin typeface="Times New Roman" panose="02020603050405020304" pitchFamily="18" charset="0"/>
                <a:ea typeface="黑体" panose="02010609060101010101" pitchFamily="49" charset="-122"/>
              </a:rPr>
              <a:t>算堆叠：</a:t>
            </a:r>
            <a:r>
              <a:rPr lang="en-US" altLang="zh-CN" dirty="0" smtClean="0">
                <a:latin typeface="Times New Roman" panose="02020603050405020304" pitchFamily="18" charset="0"/>
                <a:ea typeface="黑体" panose="02010609060101010101" pitchFamily="49" charset="-122"/>
              </a:rPr>
              <a:t>DRAM</a:t>
            </a:r>
            <a:r>
              <a:rPr lang="zh-CN" altLang="en-US" dirty="0" smtClean="0">
                <a:latin typeface="Times New Roman" panose="02020603050405020304" pitchFamily="18" charset="0"/>
                <a:ea typeface="黑体" panose="02010609060101010101" pitchFamily="49" charset="-122"/>
              </a:rPr>
              <a:t>的逻辑层与存储层堆叠</a:t>
            </a:r>
            <a:r>
              <a:rPr lang="en-US" altLang="zh-CN" dirty="0" smtClean="0">
                <a:latin typeface="Times New Roman" panose="02020603050405020304" pitchFamily="18" charset="0"/>
                <a:ea typeface="黑体" panose="02010609060101010101" pitchFamily="49" charset="-122"/>
              </a:rPr>
              <a:t>(</a:t>
            </a:r>
            <a:r>
              <a:rPr lang="zh-CN" altLang="en-US" dirty="0" smtClean="0">
                <a:latin typeface="Times New Roman" panose="02020603050405020304" pitchFamily="18" charset="0"/>
                <a:ea typeface="黑体" panose="02010609060101010101" pitchFamily="49" charset="-122"/>
              </a:rPr>
              <a:t>近数据存储的升级</a:t>
            </a:r>
            <a:r>
              <a:rPr lang="en-US" altLang="zh-CN" dirty="0" smtClean="0">
                <a:latin typeface="Times New Roman" panose="02020603050405020304" pitchFamily="18" charset="0"/>
                <a:ea typeface="黑体" panose="02010609060101010101" pitchFamily="49" charset="-122"/>
              </a:rPr>
              <a:t>)</a:t>
            </a:r>
          </a:p>
          <a:p>
            <a:pPr marL="285750" indent="-285750">
              <a:lnSpc>
                <a:spcPct val="150000"/>
              </a:lnSpc>
              <a:buClr>
                <a:srgbClr val="606ED8"/>
              </a:buClr>
              <a:buSzPct val="80000"/>
              <a:buFont typeface="Wingdings" panose="05000000000000000000" pitchFamily="2" charset="2"/>
              <a:buChar char="Ø"/>
            </a:pPr>
            <a:r>
              <a:rPr lang="zh-CN" altLang="en-US" dirty="0">
                <a:latin typeface="Times New Roman" panose="02020603050405020304" pitchFamily="18" charset="0"/>
                <a:ea typeface="黑体" panose="02010609060101010101" pitchFamily="49" charset="-122"/>
              </a:rPr>
              <a:t>存</a:t>
            </a:r>
            <a:r>
              <a:rPr lang="zh-CN" altLang="en-US" dirty="0" smtClean="0">
                <a:latin typeface="Times New Roman" panose="02020603050405020304" pitchFamily="18" charset="0"/>
                <a:ea typeface="黑体" panose="02010609060101010101" pitchFamily="49" charset="-122"/>
              </a:rPr>
              <a:t>算一体：基于易失性</a:t>
            </a:r>
            <a:r>
              <a:rPr lang="en-US" altLang="zh-CN" dirty="0" smtClean="0">
                <a:latin typeface="Times New Roman" panose="02020603050405020304" pitchFamily="18" charset="0"/>
                <a:ea typeface="黑体" panose="02010609060101010101" pitchFamily="49" charset="-122"/>
              </a:rPr>
              <a:t>(SRAM</a:t>
            </a:r>
            <a:r>
              <a:rPr lang="zh-CN" altLang="en-US" dirty="0" smtClean="0">
                <a:latin typeface="Times New Roman" panose="02020603050405020304" pitchFamily="18" charset="0"/>
                <a:ea typeface="黑体" panose="02010609060101010101" pitchFamily="49" charset="-122"/>
              </a:rPr>
              <a:t>、</a:t>
            </a:r>
            <a:r>
              <a:rPr lang="en-US" altLang="zh-CN" dirty="0" smtClean="0">
                <a:latin typeface="Times New Roman" panose="02020603050405020304" pitchFamily="18" charset="0"/>
                <a:ea typeface="黑体" panose="02010609060101010101" pitchFamily="49" charset="-122"/>
              </a:rPr>
              <a:t>DRAM)</a:t>
            </a:r>
            <a:r>
              <a:rPr lang="zh-CN" altLang="en-US" dirty="0" smtClean="0">
                <a:latin typeface="Times New Roman" panose="02020603050405020304" pitchFamily="18" charset="0"/>
                <a:ea typeface="黑体" panose="02010609060101010101" pitchFamily="49" charset="-122"/>
              </a:rPr>
              <a:t>和非易失性存储器</a:t>
            </a:r>
            <a:r>
              <a:rPr lang="en-US" altLang="zh-CN" dirty="0" smtClean="0">
                <a:latin typeface="Times New Roman" panose="02020603050405020304" pitchFamily="18" charset="0"/>
                <a:ea typeface="黑体" panose="02010609060101010101" pitchFamily="49" charset="-122"/>
              </a:rPr>
              <a:t>(</a:t>
            </a:r>
            <a:r>
              <a:rPr lang="zh-CN" altLang="en-US" dirty="0" smtClean="0">
                <a:latin typeface="Times New Roman" panose="02020603050405020304" pitchFamily="18" charset="0"/>
                <a:ea typeface="黑体" panose="02010609060101010101" pitchFamily="49" charset="-122"/>
              </a:rPr>
              <a:t>忆阻器、</a:t>
            </a:r>
            <a:r>
              <a:rPr lang="en-US" altLang="zh-CN" dirty="0" smtClean="0">
                <a:latin typeface="Times New Roman" panose="02020603050405020304" pitchFamily="18" charset="0"/>
                <a:ea typeface="黑体" panose="02010609060101010101" pitchFamily="49" charset="-122"/>
              </a:rPr>
              <a:t>Flash)</a:t>
            </a:r>
            <a:r>
              <a:rPr lang="zh-CN" altLang="en-US" dirty="0" smtClean="0">
                <a:latin typeface="Times New Roman" panose="02020603050405020304" pitchFamily="18" charset="0"/>
                <a:ea typeface="黑体" panose="02010609060101010101" pitchFamily="49" charset="-122"/>
              </a:rPr>
              <a:t>的存内计算，存储颗粒本身的算法嵌入</a:t>
            </a:r>
            <a:endParaRPr lang="en-US" altLang="zh-CN" dirty="0" smtClean="0">
              <a:latin typeface="Times New Roman" panose="02020603050405020304" pitchFamily="18" charset="0"/>
              <a:ea typeface="黑体" panose="02010609060101010101" pitchFamily="49" charset="-122"/>
            </a:endParaRPr>
          </a:p>
          <a:p>
            <a:pPr marL="285750" indent="-285750">
              <a:lnSpc>
                <a:spcPct val="150000"/>
              </a:lnSpc>
              <a:buClr>
                <a:srgbClr val="606ED8"/>
              </a:buClr>
              <a:buSzPct val="80000"/>
              <a:buFont typeface="Wingdings" panose="05000000000000000000" pitchFamily="2" charset="2"/>
              <a:buChar char="Ø"/>
            </a:pPr>
            <a:r>
              <a:rPr lang="zh-CN" altLang="en-US" dirty="0">
                <a:latin typeface="Times New Roman" panose="02020603050405020304" pitchFamily="18" charset="0"/>
                <a:ea typeface="黑体" panose="02010609060101010101" pitchFamily="49" charset="-122"/>
              </a:rPr>
              <a:t>类</a:t>
            </a:r>
            <a:r>
              <a:rPr lang="zh-CN" altLang="en-US" dirty="0" smtClean="0">
                <a:latin typeface="Times New Roman" panose="02020603050405020304" pitchFamily="18" charset="0"/>
                <a:ea typeface="黑体" panose="02010609060101010101" pitchFamily="49" charset="-122"/>
              </a:rPr>
              <a:t>脑计算：不同权重电子元件相互卷积建立类似大脑中神经元和突触的存储计算系统，也叫神经拟态计算</a:t>
            </a:r>
            <a:endParaRPr lang="zh-CN" altLang="en-US" dirty="0">
              <a:latin typeface="Times New Roman" panose="02020603050405020304" pitchFamily="18" charset="0"/>
              <a:ea typeface="黑体" panose="02010609060101010101" pitchFamily="49" charset="-122"/>
            </a:endParaRPr>
          </a:p>
        </p:txBody>
      </p:sp>
      <p:sp>
        <p:nvSpPr>
          <p:cNvPr id="5" name="日期占位符 4"/>
          <p:cNvSpPr>
            <a:spLocks noGrp="1"/>
          </p:cNvSpPr>
          <p:nvPr>
            <p:ph type="dt" sz="half" idx="10"/>
          </p:nvPr>
        </p:nvSpPr>
        <p:spPr>
          <a:xfrm>
            <a:off x="409597" y="4911328"/>
            <a:ext cx="2133600" cy="273844"/>
          </a:xfrm>
        </p:spPr>
        <p:txBody>
          <a:bodyPr/>
          <a:lstStyle/>
          <a:p>
            <a:fld id="{26012DF4-39DC-446C-9C8A-F37CB5C972B2}" type="datetime1">
              <a:rPr lang="zh-CN" altLang="en-US" smtClean="0"/>
              <a:t>2020/12/3</a:t>
            </a:fld>
            <a:endParaRPr lang="zh-CN" altLang="en-US" dirty="0"/>
          </a:p>
        </p:txBody>
      </p:sp>
      <p:sp>
        <p:nvSpPr>
          <p:cNvPr id="6" name="灯片编号占位符 5"/>
          <p:cNvSpPr>
            <a:spLocks noGrp="1"/>
          </p:cNvSpPr>
          <p:nvPr>
            <p:ph type="sldNum" sz="quarter" idx="12"/>
          </p:nvPr>
        </p:nvSpPr>
        <p:spPr>
          <a:xfrm>
            <a:off x="6665627" y="4904185"/>
            <a:ext cx="2133600" cy="273844"/>
          </a:xfrm>
        </p:spPr>
        <p:txBody>
          <a:bodyPr/>
          <a:lstStyle/>
          <a:p>
            <a:fld id="{B5B5BF9F-75C6-42BD-8363-2F606FE0B601}" type="slidenum">
              <a:rPr lang="zh-CN" altLang="en-US" smtClean="0"/>
              <a:t>5</a:t>
            </a:fld>
            <a:endParaRPr lang="zh-CN" altLang="en-US" dirty="0"/>
          </a:p>
        </p:txBody>
      </p:sp>
    </p:spTree>
    <p:custDataLst>
      <p:tags r:id="rId1"/>
    </p:custDataLst>
    <p:extLst>
      <p:ext uri="{BB962C8B-B14F-4D97-AF65-F5344CB8AC3E}">
        <p14:creationId xmlns:p14="http://schemas.microsoft.com/office/powerpoint/2010/main" val="3658593370"/>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300"/>
                                        <p:tgtEl>
                                          <p:spTgt spid="7"/>
                                        </p:tgtEl>
                                      </p:cBhvr>
                                    </p:animEffect>
                                  </p:childTnLst>
                                </p:cTn>
                              </p:par>
                            </p:childTnLst>
                          </p:cTn>
                        </p:par>
                        <p:par>
                          <p:cTn id="8" fill="hold">
                            <p:stCondLst>
                              <p:cond delay="300"/>
                            </p:stCondLst>
                            <p:childTnLst>
                              <p:par>
                                <p:cTn id="9" presetID="22" presetClass="entr" presetSubtype="4" fill="hold" grpId="0" nodeType="afterEffect">
                                  <p:stCondLst>
                                    <p:cond delay="0"/>
                                  </p:stCondLst>
                                  <p:childTnLst>
                                    <p:set>
                                      <p:cBhvr>
                                        <p:cTn id="10" dur="1" fill="hold">
                                          <p:stCondLst>
                                            <p:cond delay="0"/>
                                          </p:stCondLst>
                                        </p:cTn>
                                        <p:tgtEl>
                                          <p:spTgt spid="103"/>
                                        </p:tgtEl>
                                        <p:attrNameLst>
                                          <p:attrName>style.visibility</p:attrName>
                                        </p:attrNameLst>
                                      </p:cBhvr>
                                      <p:to>
                                        <p:strVal val="visible"/>
                                      </p:to>
                                    </p:set>
                                    <p:animEffect transition="in" filter="wipe(down)">
                                      <p:cBhvr>
                                        <p:cTn id="11" dur="300"/>
                                        <p:tgtEl>
                                          <p:spTgt spid="103"/>
                                        </p:tgtEl>
                                      </p:cBhvr>
                                    </p:animEffect>
                                  </p:childTnLst>
                                </p:cTn>
                              </p:par>
                            </p:childTnLst>
                          </p:cTn>
                        </p:par>
                        <p:par>
                          <p:cTn id="12" fill="hold">
                            <p:stCondLst>
                              <p:cond delay="600"/>
                            </p:stCondLst>
                            <p:childTnLst>
                              <p:par>
                                <p:cTn id="13" presetID="12" presetClass="entr" presetSubtype="8" fill="hold" grpId="0" nodeType="afterEffect">
                                  <p:stCondLst>
                                    <p:cond delay="0"/>
                                  </p:stCondLst>
                                  <p:childTnLst>
                                    <p:set>
                                      <p:cBhvr>
                                        <p:cTn id="14" dur="1" fill="hold">
                                          <p:stCondLst>
                                            <p:cond delay="0"/>
                                          </p:stCondLst>
                                        </p:cTn>
                                        <p:tgtEl>
                                          <p:spTgt spid="94"/>
                                        </p:tgtEl>
                                        <p:attrNameLst>
                                          <p:attrName>style.visibility</p:attrName>
                                        </p:attrNameLst>
                                      </p:cBhvr>
                                      <p:to>
                                        <p:strVal val="visible"/>
                                      </p:to>
                                    </p:set>
                                    <p:anim calcmode="lin" valueType="num">
                                      <p:cBhvr additive="base">
                                        <p:cTn id="15" dur="500"/>
                                        <p:tgtEl>
                                          <p:spTgt spid="94"/>
                                        </p:tgtEl>
                                        <p:attrNameLst>
                                          <p:attrName>ppt_x</p:attrName>
                                        </p:attrNameLst>
                                      </p:cBhvr>
                                      <p:tavLst>
                                        <p:tav tm="0">
                                          <p:val>
                                            <p:strVal val="#ppt_x-#ppt_w*1.125000"/>
                                          </p:val>
                                        </p:tav>
                                        <p:tav tm="100000">
                                          <p:val>
                                            <p:strVal val="#ppt_x"/>
                                          </p:val>
                                        </p:tav>
                                      </p:tavLst>
                                    </p:anim>
                                    <p:animEffect transition="in" filter="wipe(right)">
                                      <p:cBhvr>
                                        <p:cTn id="16" dur="500"/>
                                        <p:tgtEl>
                                          <p:spTgt spid="94"/>
                                        </p:tgtEl>
                                      </p:cBhvr>
                                    </p:animEffect>
                                  </p:childTnLst>
                                </p:cTn>
                              </p:par>
                              <p:par>
                                <p:cTn id="17" presetID="12" presetClass="entr" presetSubtype="8"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p:tgtEl>
                                          <p:spTgt spid="14"/>
                                        </p:tgtEl>
                                        <p:attrNameLst>
                                          <p:attrName>ppt_x</p:attrName>
                                        </p:attrNameLst>
                                      </p:cBhvr>
                                      <p:tavLst>
                                        <p:tav tm="0">
                                          <p:val>
                                            <p:strVal val="#ppt_x-#ppt_w*1.125000"/>
                                          </p:val>
                                        </p:tav>
                                        <p:tav tm="100000">
                                          <p:val>
                                            <p:strVal val="#ppt_x"/>
                                          </p:val>
                                        </p:tav>
                                      </p:tavLst>
                                    </p:anim>
                                    <p:animEffect transition="in" filter="wipe(right)">
                                      <p:cBhvr>
                                        <p:cTn id="20" dur="500"/>
                                        <p:tgtEl>
                                          <p:spTgt spid="14"/>
                                        </p:tgtEl>
                                      </p:cBhvr>
                                    </p:animEffect>
                                  </p:childTnLst>
                                </p:cTn>
                              </p:par>
                              <p:par>
                                <p:cTn id="21" presetID="22" presetClass="entr" presetSubtype="8" fill="hold" nodeType="withEffect">
                                  <p:stCondLst>
                                    <p:cond delay="0"/>
                                  </p:stCondLst>
                                  <p:childTnLst>
                                    <p:set>
                                      <p:cBhvr>
                                        <p:cTn id="22" dur="1" fill="hold">
                                          <p:stCondLst>
                                            <p:cond delay="0"/>
                                          </p:stCondLst>
                                        </p:cTn>
                                        <p:tgtEl>
                                          <p:spTgt spid="92"/>
                                        </p:tgtEl>
                                        <p:attrNameLst>
                                          <p:attrName>style.visibility</p:attrName>
                                        </p:attrNameLst>
                                      </p:cBhvr>
                                      <p:to>
                                        <p:strVal val="visible"/>
                                      </p:to>
                                    </p:set>
                                    <p:animEffect transition="in" filter="wipe(left)">
                                      <p:cBhvr>
                                        <p:cTn id="23" dur="30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 grpId="0" animBg="1"/>
      <p:bldP spid="9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0" y="665591"/>
            <a:ext cx="3668485" cy="256986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latin typeface="微软雅黑" pitchFamily="34" charset="-122"/>
                <a:ea typeface="微软雅黑" pitchFamily="34" charset="-122"/>
              </a:rPr>
              <a:t>       </a:t>
            </a:r>
            <a:r>
              <a:rPr lang="zh-CN" altLang="en-US" b="1" dirty="0" smtClean="0">
                <a:latin typeface="微软雅黑" pitchFamily="34" charset="-122"/>
                <a:ea typeface="微软雅黑" pitchFamily="34" charset="-122"/>
              </a:rPr>
              <a:t>人工智能的另一方向：基于忆阻器的存算一体技术。一旦</a:t>
            </a:r>
            <a:r>
              <a:rPr lang="zh-CN" altLang="en-US" b="1" dirty="0">
                <a:latin typeface="微软雅黑" pitchFamily="34" charset="-122"/>
                <a:ea typeface="微软雅黑" pitchFamily="34" charset="-122"/>
              </a:rPr>
              <a:t>基于忆阻器的神经形态计算芯片技术成熟，制作类似甚至超越人脑智能和能效的‘超级人工大脑’将变成现实</a:t>
            </a:r>
          </a:p>
          <a:p>
            <a:endParaRPr lang="en-US" altLang="zh-CN" b="1" dirty="0" smtClean="0">
              <a:latin typeface="微软雅黑" pitchFamily="34" charset="-122"/>
              <a:ea typeface="微软雅黑" pitchFamily="34" charset="-122"/>
            </a:endParaRPr>
          </a:p>
          <a:p>
            <a:pPr algn="ctr"/>
            <a:endParaRPr lang="zh-CN" altLang="en-US" sz="1100" dirty="0">
              <a:latin typeface="微软雅黑" pitchFamily="34" charset="-122"/>
              <a:ea typeface="微软雅黑" pitchFamily="34" charset="-122"/>
            </a:endParaRPr>
          </a:p>
          <a:p>
            <a:pPr algn="ctr"/>
            <a:endParaRPr lang="zh-CN" altLang="en-US" sz="1100" dirty="0">
              <a:latin typeface="微软雅黑" pitchFamily="34" charset="-122"/>
              <a:ea typeface="微软雅黑" pitchFamily="34" charset="-122"/>
            </a:endParaRPr>
          </a:p>
        </p:txBody>
      </p:sp>
      <p:sp>
        <p:nvSpPr>
          <p:cNvPr id="28" name="矩形 27"/>
          <p:cNvSpPr/>
          <p:nvPr/>
        </p:nvSpPr>
        <p:spPr>
          <a:xfrm>
            <a:off x="5736772" y="665591"/>
            <a:ext cx="3407228" cy="256986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latin typeface="微软雅黑" pitchFamily="34" charset="-122"/>
                <a:ea typeface="微软雅黑" pitchFamily="34" charset="-122"/>
              </a:rPr>
              <a:t> </a:t>
            </a:r>
            <a:r>
              <a:rPr lang="zh-CN" altLang="en-US" dirty="0" smtClean="0">
                <a:latin typeface="微软雅黑" pitchFamily="34" charset="-122"/>
                <a:ea typeface="微软雅黑" pitchFamily="34" charset="-122"/>
              </a:rPr>
              <a:t>     </a:t>
            </a:r>
            <a:r>
              <a:rPr lang="zh-CN" altLang="en-US" b="1" dirty="0" smtClean="0">
                <a:latin typeface="微软雅黑" pitchFamily="34" charset="-122"/>
                <a:ea typeface="微软雅黑" pitchFamily="34" charset="-122"/>
              </a:rPr>
              <a:t>基于</a:t>
            </a:r>
            <a:r>
              <a:rPr lang="zh-CN" altLang="en-US" b="1" dirty="0">
                <a:latin typeface="微软雅黑" pitchFamily="34" charset="-122"/>
                <a:ea typeface="微软雅黑" pitchFamily="34" charset="-122"/>
              </a:rPr>
              <a:t>忆阻器阵列乘累加运算的核心单元的计算能效比现有</a:t>
            </a:r>
            <a:r>
              <a:rPr lang="en-US" altLang="zh-CN" b="1" dirty="0">
                <a:latin typeface="微软雅黑" pitchFamily="34" charset="-122"/>
                <a:ea typeface="微软雅黑" pitchFamily="34" charset="-122"/>
              </a:rPr>
              <a:t>CMOS</a:t>
            </a:r>
            <a:r>
              <a:rPr lang="zh-CN" altLang="en-US" b="1" dirty="0">
                <a:latin typeface="微软雅黑" pitchFamily="34" charset="-122"/>
                <a:ea typeface="微软雅黑" pitchFamily="34" charset="-122"/>
              </a:rPr>
              <a:t>器件提高了两个数量级，这对于具有大量乘累加运算的</a:t>
            </a:r>
            <a:r>
              <a:rPr lang="en-US" altLang="zh-CN" b="1" dirty="0">
                <a:latin typeface="微软雅黑" pitchFamily="34" charset="-122"/>
                <a:ea typeface="微软雅黑" pitchFamily="34" charset="-122"/>
              </a:rPr>
              <a:t>AI</a:t>
            </a:r>
            <a:r>
              <a:rPr lang="zh-CN" altLang="en-US" b="1" dirty="0">
                <a:latin typeface="微软雅黑" pitchFamily="34" charset="-122"/>
                <a:ea typeface="微软雅黑" pitchFamily="34" charset="-122"/>
              </a:rPr>
              <a:t>任务具有重要意义，适合神经形态计算</a:t>
            </a:r>
            <a:endParaRPr lang="en-US" altLang="zh-CN" b="1" dirty="0">
              <a:latin typeface="微软雅黑" pitchFamily="34" charset="-122"/>
              <a:ea typeface="微软雅黑" pitchFamily="34" charset="-122"/>
            </a:endParaRPr>
          </a:p>
        </p:txBody>
      </p:sp>
      <p:sp>
        <p:nvSpPr>
          <p:cNvPr id="29" name="矩形 28"/>
          <p:cNvSpPr/>
          <p:nvPr/>
        </p:nvSpPr>
        <p:spPr>
          <a:xfrm>
            <a:off x="3262301" y="2775563"/>
            <a:ext cx="3239300" cy="217426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a:latin typeface="微软雅黑" pitchFamily="34" charset="-122"/>
                <a:ea typeface="微软雅黑" pitchFamily="34" charset="-122"/>
              </a:rPr>
              <a:t> </a:t>
            </a:r>
            <a:r>
              <a:rPr lang="zh-CN" altLang="en-US" sz="1400" dirty="0" smtClean="0">
                <a:latin typeface="微软雅黑" pitchFamily="34" charset="-122"/>
                <a:ea typeface="微软雅黑" pitchFamily="34" charset="-122"/>
              </a:rPr>
              <a:t>                                                      </a:t>
            </a:r>
            <a:r>
              <a:rPr lang="zh-CN" altLang="en-US" sz="1600" b="1" dirty="0" smtClean="0">
                <a:latin typeface="微软雅黑" pitchFamily="34" charset="-122"/>
                <a:ea typeface="微软雅黑" pitchFamily="34" charset="-122"/>
              </a:rPr>
              <a:t>忆</a:t>
            </a:r>
            <a:r>
              <a:rPr lang="zh-CN" altLang="en-US" sz="1600" b="1" dirty="0">
                <a:latin typeface="微软雅黑" pitchFamily="34" charset="-122"/>
                <a:ea typeface="微软雅黑" pitchFamily="34" charset="-122"/>
              </a:rPr>
              <a:t>阻</a:t>
            </a:r>
            <a:r>
              <a:rPr lang="zh-CN" altLang="en-US" sz="1600" b="1" dirty="0" smtClean="0">
                <a:latin typeface="微软雅黑" pitchFamily="34" charset="-122"/>
                <a:ea typeface="微软雅黑" pitchFamily="34" charset="-122"/>
              </a:rPr>
              <a:t>器与突触</a:t>
            </a:r>
            <a:r>
              <a:rPr lang="zh-CN" altLang="en-US" sz="1600" b="1" dirty="0">
                <a:latin typeface="微软雅黑" pitchFamily="34" charset="-122"/>
                <a:ea typeface="微软雅黑" pitchFamily="34" charset="-122"/>
              </a:rPr>
              <a:t>的</a:t>
            </a:r>
            <a:r>
              <a:rPr lang="zh-CN" altLang="en-US" sz="1600" b="1" dirty="0" smtClean="0">
                <a:latin typeface="微软雅黑" pitchFamily="34" charset="-122"/>
                <a:ea typeface="微软雅黑" pitchFamily="34" charset="-122"/>
              </a:rPr>
              <a:t>特性十分相似，突触</a:t>
            </a:r>
            <a:r>
              <a:rPr lang="zh-CN" altLang="en-US" sz="1600" b="1" dirty="0">
                <a:latin typeface="微软雅黑" pitchFamily="34" charset="-122"/>
                <a:ea typeface="微软雅黑" pitchFamily="34" charset="-122"/>
              </a:rPr>
              <a:t>可以根据前后神经元的激励来改变其权重 ，而忆阻器也可通过外加电压的调制来改变其电导值。忆阻器可以实现数据存储的同时进行原位计算，从根本上</a:t>
            </a:r>
            <a:r>
              <a:rPr lang="zh-CN" altLang="en-US" sz="1600" b="1" dirty="0" smtClean="0">
                <a:latin typeface="微软雅黑" pitchFamily="34" charset="-122"/>
                <a:ea typeface="微软雅黑" pitchFamily="34" charset="-122"/>
              </a:rPr>
              <a:t>消除内存瓶颈</a:t>
            </a:r>
            <a:endParaRPr lang="en-US" altLang="zh-CN" sz="1600" b="1" dirty="0">
              <a:latin typeface="微软雅黑" pitchFamily="34" charset="-122"/>
              <a:ea typeface="微软雅黑" pitchFamily="34" charset="-122"/>
            </a:endParaRPr>
          </a:p>
        </p:txBody>
      </p:sp>
      <p:cxnSp>
        <p:nvCxnSpPr>
          <p:cNvPr id="9" name="直接连接符 8"/>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0" name="椭圆 9"/>
          <p:cNvSpPr/>
          <p:nvPr/>
        </p:nvSpPr>
        <p:spPr>
          <a:xfrm>
            <a:off x="646880" y="242192"/>
            <a:ext cx="274777" cy="274777"/>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extBox 10"/>
          <p:cNvSpPr txBox="1"/>
          <p:nvPr/>
        </p:nvSpPr>
        <p:spPr>
          <a:xfrm>
            <a:off x="908957" y="206330"/>
            <a:ext cx="1364476" cy="400110"/>
          </a:xfrm>
          <a:prstGeom prst="rect">
            <a:avLst/>
          </a:prstGeom>
          <a:noFill/>
        </p:spPr>
        <p:txBody>
          <a:bodyPr wrap="none" rtlCol="0">
            <a:spAutoFit/>
          </a:bodyPr>
          <a:lstStyle/>
          <a:p>
            <a:r>
              <a:rPr lang="zh-CN" altLang="en-US" sz="2000" spc="300" dirty="0" smtClean="0">
                <a:latin typeface="方正兰亭细黑_GBK" pitchFamily="2" charset="-122"/>
                <a:ea typeface="方正兰亭细黑_GBK" pitchFamily="2" charset="-122"/>
              </a:rPr>
              <a:t>研究主题</a:t>
            </a:r>
            <a:endParaRPr lang="zh-CN" altLang="en-US" sz="2000" spc="300" dirty="0">
              <a:latin typeface="方正兰亭细黑_GBK" pitchFamily="2" charset="-122"/>
              <a:ea typeface="方正兰亭细黑_GBK" pitchFamily="2" charset="-122"/>
            </a:endParaRPr>
          </a:p>
        </p:txBody>
      </p:sp>
      <p:cxnSp>
        <p:nvCxnSpPr>
          <p:cNvPr id="12" name="直接连接符 11"/>
          <p:cNvCxnSpPr/>
          <p:nvPr/>
        </p:nvCxnSpPr>
        <p:spPr>
          <a:xfrm>
            <a:off x="2195736" y="275284"/>
            <a:ext cx="0" cy="20859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0" y="4949825"/>
            <a:ext cx="9144000" cy="2159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074" name="Picture 2" descr="忆阻器推动“超级人工大脑”成为现实-清华大学"/>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3220327"/>
            <a:ext cx="3262300" cy="1729498"/>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清华类脑芯片再登《Nature》: 全球首款基于忆阻器的CNN存算一体芯片，能效高出GPU两个数量级| 机器之心"/>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01601" y="3217998"/>
            <a:ext cx="2642399" cy="1731827"/>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清华团队获突破，AI忆阻器打破“冯诺依曼限制”-控制器/处理器-与非网"/>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668485" y="665591"/>
            <a:ext cx="2068287" cy="21327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358120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300"/>
                                        <p:tgtEl>
                                          <p:spTgt spid="9"/>
                                        </p:tgtEl>
                                      </p:cBhvr>
                                    </p:animEffect>
                                  </p:childTnLst>
                                </p:cTn>
                              </p:par>
                            </p:childTnLst>
                          </p:cTn>
                        </p:par>
                        <p:par>
                          <p:cTn id="8" fill="hold">
                            <p:stCondLst>
                              <p:cond delay="300"/>
                            </p:stCondLst>
                            <p:childTnLst>
                              <p:par>
                                <p:cTn id="9" presetID="22" presetClass="entr" presetSubtype="4"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down)">
                                      <p:cBhvr>
                                        <p:cTn id="11" dur="300"/>
                                        <p:tgtEl>
                                          <p:spTgt spid="10"/>
                                        </p:tgtEl>
                                      </p:cBhvr>
                                    </p:animEffect>
                                  </p:childTnLst>
                                </p:cTn>
                              </p:par>
                            </p:childTnLst>
                          </p:cTn>
                        </p:par>
                        <p:par>
                          <p:cTn id="12" fill="hold">
                            <p:stCondLst>
                              <p:cond delay="600"/>
                            </p:stCondLst>
                            <p:childTnLst>
                              <p:par>
                                <p:cTn id="13" presetID="12" presetClass="entr" presetSubtype="8"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p:tgtEl>
                                          <p:spTgt spid="11"/>
                                        </p:tgtEl>
                                        <p:attrNameLst>
                                          <p:attrName>ppt_x</p:attrName>
                                        </p:attrNameLst>
                                      </p:cBhvr>
                                      <p:tavLst>
                                        <p:tav tm="0">
                                          <p:val>
                                            <p:strVal val="#ppt_x-#ppt_w*1.125000"/>
                                          </p:val>
                                        </p:tav>
                                        <p:tav tm="100000">
                                          <p:val>
                                            <p:strVal val="#ppt_x"/>
                                          </p:val>
                                        </p:tav>
                                      </p:tavLst>
                                    </p:anim>
                                    <p:animEffect transition="in" filter="wipe(right)">
                                      <p:cBhvr>
                                        <p:cTn id="16" dur="500"/>
                                        <p:tgtEl>
                                          <p:spTgt spid="11"/>
                                        </p:tgtEl>
                                      </p:cBhvr>
                                    </p:animEffect>
                                  </p:childTnLst>
                                </p:cTn>
                              </p:par>
                              <p:par>
                                <p:cTn id="17" presetID="12" presetClass="entr" presetSubtype="8"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p:tgtEl>
                                          <p:spTgt spid="12"/>
                                        </p:tgtEl>
                                        <p:attrNameLst>
                                          <p:attrName>ppt_x</p:attrName>
                                        </p:attrNameLst>
                                      </p:cBhvr>
                                      <p:tavLst>
                                        <p:tav tm="0">
                                          <p:val>
                                            <p:strVal val="#ppt_x-#ppt_w*1.125000"/>
                                          </p:val>
                                        </p:tav>
                                        <p:tav tm="100000">
                                          <p:val>
                                            <p:strVal val="#ppt_x"/>
                                          </p:val>
                                        </p:tav>
                                      </p:tavLst>
                                    </p:anim>
                                    <p:animEffect transition="in" filter="wipe(right)">
                                      <p:cBhvr>
                                        <p:cTn id="20" dur="500"/>
                                        <p:tgtEl>
                                          <p:spTgt spid="12"/>
                                        </p:tgtEl>
                                      </p:cBhvr>
                                    </p:animEffect>
                                  </p:childTnLst>
                                </p:cTn>
                              </p:par>
                            </p:childTnLst>
                          </p:cTn>
                        </p:par>
                        <p:par>
                          <p:cTn id="21" fill="hold">
                            <p:stCondLst>
                              <p:cond delay="1100"/>
                            </p:stCondLst>
                            <p:childTnLst>
                              <p:par>
                                <p:cTn id="22" presetID="14" presetClass="entr" presetSubtype="5" fill="hold" grpId="0" nodeType="after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randombar(vertical)">
                                      <p:cBhvr>
                                        <p:cTn id="24" dur="500"/>
                                        <p:tgtEl>
                                          <p:spTgt spid="27"/>
                                        </p:tgtEl>
                                      </p:cBhvr>
                                    </p:animEffect>
                                  </p:childTnLst>
                                </p:cTn>
                              </p:par>
                            </p:childTnLst>
                          </p:cTn>
                        </p:par>
                        <p:par>
                          <p:cTn id="25" fill="hold">
                            <p:stCondLst>
                              <p:cond delay="1600"/>
                            </p:stCondLst>
                            <p:childTnLst>
                              <p:par>
                                <p:cTn id="26" presetID="53" presetClass="entr" presetSubtype="16" fill="hold" grpId="0" nodeType="afterEffect">
                                  <p:stCondLst>
                                    <p:cond delay="0"/>
                                  </p:stCondLst>
                                  <p:childTnLst>
                                    <p:set>
                                      <p:cBhvr>
                                        <p:cTn id="27" dur="1" fill="hold">
                                          <p:stCondLst>
                                            <p:cond delay="0"/>
                                          </p:stCondLst>
                                        </p:cTn>
                                        <p:tgtEl>
                                          <p:spTgt spid="29"/>
                                        </p:tgtEl>
                                        <p:attrNameLst>
                                          <p:attrName>style.visibility</p:attrName>
                                        </p:attrNameLst>
                                      </p:cBhvr>
                                      <p:to>
                                        <p:strVal val="visible"/>
                                      </p:to>
                                    </p:set>
                                    <p:anim calcmode="lin" valueType="num">
                                      <p:cBhvr>
                                        <p:cTn id="28" dur="500" fill="hold"/>
                                        <p:tgtEl>
                                          <p:spTgt spid="29"/>
                                        </p:tgtEl>
                                        <p:attrNameLst>
                                          <p:attrName>ppt_w</p:attrName>
                                        </p:attrNameLst>
                                      </p:cBhvr>
                                      <p:tavLst>
                                        <p:tav tm="0">
                                          <p:val>
                                            <p:fltVal val="0"/>
                                          </p:val>
                                        </p:tav>
                                        <p:tav tm="100000">
                                          <p:val>
                                            <p:strVal val="#ppt_w"/>
                                          </p:val>
                                        </p:tav>
                                      </p:tavLst>
                                    </p:anim>
                                    <p:anim calcmode="lin" valueType="num">
                                      <p:cBhvr>
                                        <p:cTn id="29" dur="500" fill="hold"/>
                                        <p:tgtEl>
                                          <p:spTgt spid="29"/>
                                        </p:tgtEl>
                                        <p:attrNameLst>
                                          <p:attrName>ppt_h</p:attrName>
                                        </p:attrNameLst>
                                      </p:cBhvr>
                                      <p:tavLst>
                                        <p:tav tm="0">
                                          <p:val>
                                            <p:fltVal val="0"/>
                                          </p:val>
                                        </p:tav>
                                        <p:tav tm="100000">
                                          <p:val>
                                            <p:strVal val="#ppt_h"/>
                                          </p:val>
                                        </p:tav>
                                      </p:tavLst>
                                    </p:anim>
                                    <p:animEffect transition="in" filter="fade">
                                      <p:cBhvr>
                                        <p:cTn id="30" dur="500"/>
                                        <p:tgtEl>
                                          <p:spTgt spid="29"/>
                                        </p:tgtEl>
                                      </p:cBhvr>
                                    </p:animEffect>
                                  </p:childTnLst>
                                </p:cTn>
                              </p:par>
                            </p:childTnLst>
                          </p:cTn>
                        </p:par>
                        <p:par>
                          <p:cTn id="31" fill="hold">
                            <p:stCondLst>
                              <p:cond delay="2100"/>
                            </p:stCondLst>
                            <p:childTnLst>
                              <p:par>
                                <p:cTn id="32" presetID="42" presetClass="entr" presetSubtype="0" fill="hold" grpId="0" nodeType="afterEffect">
                                  <p:stCondLst>
                                    <p:cond delay="0"/>
                                  </p:stCondLst>
                                  <p:childTnLst>
                                    <p:set>
                                      <p:cBhvr>
                                        <p:cTn id="33" dur="1" fill="hold">
                                          <p:stCondLst>
                                            <p:cond delay="0"/>
                                          </p:stCondLst>
                                        </p:cTn>
                                        <p:tgtEl>
                                          <p:spTgt spid="28"/>
                                        </p:tgtEl>
                                        <p:attrNameLst>
                                          <p:attrName>style.visibility</p:attrName>
                                        </p:attrNameLst>
                                      </p:cBhvr>
                                      <p:to>
                                        <p:strVal val="visible"/>
                                      </p:to>
                                    </p:set>
                                    <p:animEffect transition="in" filter="fade">
                                      <p:cBhvr>
                                        <p:cTn id="34" dur="1000"/>
                                        <p:tgtEl>
                                          <p:spTgt spid="28"/>
                                        </p:tgtEl>
                                      </p:cBhvr>
                                    </p:animEffect>
                                    <p:anim calcmode="lin" valueType="num">
                                      <p:cBhvr>
                                        <p:cTn id="35" dur="1000" fill="hold"/>
                                        <p:tgtEl>
                                          <p:spTgt spid="28"/>
                                        </p:tgtEl>
                                        <p:attrNameLst>
                                          <p:attrName>ppt_x</p:attrName>
                                        </p:attrNameLst>
                                      </p:cBhvr>
                                      <p:tavLst>
                                        <p:tav tm="0">
                                          <p:val>
                                            <p:strVal val="#ppt_x"/>
                                          </p:val>
                                        </p:tav>
                                        <p:tav tm="100000">
                                          <p:val>
                                            <p:strVal val="#ppt_x"/>
                                          </p:val>
                                        </p:tav>
                                      </p:tavLst>
                                    </p:anim>
                                    <p:anim calcmode="lin" valueType="num">
                                      <p:cBhvr>
                                        <p:cTn id="36"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29" grpId="0" animBg="1"/>
      <p:bldP spid="10" grpId="0" animBg="1"/>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0"/>
            <a:ext cx="9144000" cy="18796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TextBox 93"/>
          <p:cNvSpPr txBox="1"/>
          <p:nvPr/>
        </p:nvSpPr>
        <p:spPr>
          <a:xfrm>
            <a:off x="3220662" y="2198971"/>
            <a:ext cx="2172390" cy="523220"/>
          </a:xfrm>
          <a:prstGeom prst="rect">
            <a:avLst/>
          </a:prstGeom>
          <a:noFill/>
        </p:spPr>
        <p:txBody>
          <a:bodyPr wrap="none" rtlCol="0">
            <a:spAutoFit/>
          </a:bodyPr>
          <a:lstStyle/>
          <a:p>
            <a:r>
              <a:rPr lang="zh-CN" altLang="en-US" sz="2800" b="1" spc="300" dirty="0">
                <a:solidFill>
                  <a:srgbClr val="C00000"/>
                </a:solidFill>
                <a:latin typeface="微软雅黑" pitchFamily="34" charset="-122"/>
                <a:ea typeface="微软雅黑" pitchFamily="34" charset="-122"/>
              </a:rPr>
              <a:t>机遇</a:t>
            </a:r>
            <a:r>
              <a:rPr lang="zh-CN" altLang="en-US" sz="2800" b="1" spc="300" dirty="0" smtClean="0">
                <a:solidFill>
                  <a:srgbClr val="C00000"/>
                </a:solidFill>
                <a:latin typeface="微软雅黑" pitchFamily="34" charset="-122"/>
                <a:ea typeface="微软雅黑" pitchFamily="34" charset="-122"/>
              </a:rPr>
              <a:t>与挑战</a:t>
            </a:r>
            <a:endParaRPr lang="zh-CN" altLang="en-US" sz="2800" b="1" spc="300" dirty="0">
              <a:solidFill>
                <a:srgbClr val="C00000"/>
              </a:solidFill>
              <a:latin typeface="微软雅黑" pitchFamily="34" charset="-122"/>
              <a:ea typeface="微软雅黑" pitchFamily="34" charset="-122"/>
            </a:endParaRPr>
          </a:p>
        </p:txBody>
      </p:sp>
      <p:grpSp>
        <p:nvGrpSpPr>
          <p:cNvPr id="6" name="组合 5"/>
          <p:cNvGrpSpPr/>
          <p:nvPr/>
        </p:nvGrpSpPr>
        <p:grpSpPr>
          <a:xfrm>
            <a:off x="788962" y="289247"/>
            <a:ext cx="1301106" cy="1301106"/>
            <a:chOff x="2683251" y="1980687"/>
            <a:chExt cx="1301106" cy="1301106"/>
          </a:xfrm>
          <a:solidFill>
            <a:schemeClr val="bg1"/>
          </a:solidFill>
          <a:effectLst>
            <a:outerShdw blurRad="254000" dist="254000" dir="8100000" algn="tr" rotWithShape="0">
              <a:prstClr val="black">
                <a:alpha val="50000"/>
              </a:prstClr>
            </a:outerShdw>
          </a:effectLst>
        </p:grpSpPr>
        <p:sp>
          <p:nvSpPr>
            <p:cNvPr id="88" name="椭圆 87"/>
            <p:cNvSpPr/>
            <p:nvPr/>
          </p:nvSpPr>
          <p:spPr>
            <a:xfrm>
              <a:off x="2683251" y="1980687"/>
              <a:ext cx="1301106" cy="130110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TextBox 107"/>
            <p:cNvSpPr txBox="1"/>
            <p:nvPr/>
          </p:nvSpPr>
          <p:spPr>
            <a:xfrm>
              <a:off x="3002623" y="2185262"/>
              <a:ext cx="662361" cy="830997"/>
            </a:xfrm>
            <a:prstGeom prst="rect">
              <a:avLst/>
            </a:prstGeom>
            <a:grpFill/>
          </p:spPr>
          <p:txBody>
            <a:bodyPr wrap="none" rtlCol="0">
              <a:spAutoFit/>
            </a:bodyPr>
            <a:lstStyle/>
            <a:p>
              <a:r>
                <a:rPr lang="en-US" altLang="zh-CN" sz="4800" dirty="0" smtClean="0">
                  <a:solidFill>
                    <a:srgbClr val="C00000"/>
                  </a:solidFill>
                  <a:latin typeface="Watford DB" pitchFamily="2" charset="0"/>
                  <a:ea typeface="造字工房劲黑（非商用）常规体" pitchFamily="50" charset="-122"/>
                </a:rPr>
                <a:t>2</a:t>
              </a:r>
              <a:endParaRPr lang="zh-CN" altLang="en-US" sz="4800" dirty="0">
                <a:solidFill>
                  <a:srgbClr val="C00000"/>
                </a:solidFill>
                <a:latin typeface="Watford DB" pitchFamily="2" charset="0"/>
                <a:ea typeface="造字工房劲黑（非商用）常规体" pitchFamily="50" charset="-122"/>
              </a:endParaRPr>
            </a:p>
          </p:txBody>
        </p:sp>
      </p:grpSp>
      <p:sp>
        <p:nvSpPr>
          <p:cNvPr id="11" name="文本框 9"/>
          <p:cNvSpPr txBox="1"/>
          <p:nvPr/>
        </p:nvSpPr>
        <p:spPr>
          <a:xfrm>
            <a:off x="3802016" y="2823789"/>
            <a:ext cx="1336041" cy="153888"/>
          </a:xfrm>
          <a:prstGeom prst="rect">
            <a:avLst/>
          </a:prstGeom>
          <a:noFill/>
        </p:spPr>
        <p:txBody>
          <a:bodyPr wrap="square" lIns="0" tIns="0" rIns="0" bIns="0" rtlCol="0">
            <a:spAutoFit/>
          </a:bodyPr>
          <a:lstStyle/>
          <a:p>
            <a:pPr marL="171450" lvl="1" indent="-171450">
              <a:buFont typeface="Wingdings" pitchFamily="2" charset="2"/>
              <a:buChar char="l"/>
            </a:pPr>
            <a:r>
              <a:rPr lang="zh-CN" altLang="en-US" sz="1000" dirty="0">
                <a:latin typeface="微软雅黑" pitchFamily="34" charset="-122"/>
                <a:ea typeface="微软雅黑" pitchFamily="34" charset="-122"/>
              </a:rPr>
              <a:t>存</a:t>
            </a:r>
            <a:r>
              <a:rPr lang="zh-CN" altLang="en-US" sz="1000" dirty="0" smtClean="0">
                <a:latin typeface="微软雅黑" pitchFamily="34" charset="-122"/>
                <a:ea typeface="微软雅黑" pitchFamily="34" charset="-122"/>
              </a:rPr>
              <a:t>算一体的机遇</a:t>
            </a:r>
            <a:endParaRPr lang="zh-CN" altLang="en-US" sz="1000" dirty="0">
              <a:latin typeface="微软雅黑" pitchFamily="34" charset="-122"/>
              <a:ea typeface="微软雅黑" pitchFamily="34" charset="-122"/>
            </a:endParaRPr>
          </a:p>
        </p:txBody>
      </p:sp>
      <p:sp>
        <p:nvSpPr>
          <p:cNvPr id="12" name="文本框 9"/>
          <p:cNvSpPr txBox="1"/>
          <p:nvPr/>
        </p:nvSpPr>
        <p:spPr>
          <a:xfrm>
            <a:off x="3802015" y="3120624"/>
            <a:ext cx="1167799" cy="153888"/>
          </a:xfrm>
          <a:prstGeom prst="rect">
            <a:avLst/>
          </a:prstGeom>
          <a:noFill/>
        </p:spPr>
        <p:txBody>
          <a:bodyPr wrap="square" lIns="0" tIns="0" rIns="0" bIns="0" rtlCol="0">
            <a:spAutoFit/>
          </a:bodyPr>
          <a:lstStyle/>
          <a:p>
            <a:pPr marL="171450" lvl="1" indent="-171450">
              <a:buFont typeface="Wingdings" pitchFamily="2" charset="2"/>
              <a:buChar char="l"/>
            </a:pPr>
            <a:r>
              <a:rPr lang="zh-CN" altLang="en-US" sz="1000" dirty="0">
                <a:latin typeface="微软雅黑" pitchFamily="34" charset="-122"/>
                <a:ea typeface="微软雅黑" pitchFamily="34" charset="-122"/>
              </a:rPr>
              <a:t>核心</a:t>
            </a:r>
            <a:r>
              <a:rPr lang="zh-CN" altLang="en-US" sz="1000" dirty="0" smtClean="0">
                <a:latin typeface="微软雅黑" pitchFamily="34" charset="-122"/>
                <a:ea typeface="微软雅黑" pitchFamily="34" charset="-122"/>
              </a:rPr>
              <a:t>技术挑战</a:t>
            </a:r>
            <a:endParaRPr lang="zh-CN" altLang="en-US" sz="1000" dirty="0">
              <a:latin typeface="微软雅黑" pitchFamily="34" charset="-122"/>
              <a:ea typeface="微软雅黑" pitchFamily="34" charset="-122"/>
            </a:endParaRPr>
          </a:p>
        </p:txBody>
      </p:sp>
      <p:sp>
        <p:nvSpPr>
          <p:cNvPr id="4" name="日期占位符 3"/>
          <p:cNvSpPr>
            <a:spLocks noGrp="1"/>
          </p:cNvSpPr>
          <p:nvPr>
            <p:ph type="dt" sz="half" idx="10"/>
          </p:nvPr>
        </p:nvSpPr>
        <p:spPr/>
        <p:txBody>
          <a:bodyPr/>
          <a:lstStyle/>
          <a:p>
            <a:fld id="{0E24373C-0CB6-42FB-BEF9-B99BA37E2001}" type="datetime1">
              <a:rPr lang="zh-CN" altLang="en-US" smtClean="0"/>
              <a:t>2020/12/3</a:t>
            </a:fld>
            <a:endParaRPr lang="zh-CN" altLang="en-US"/>
          </a:p>
        </p:txBody>
      </p:sp>
      <p:sp>
        <p:nvSpPr>
          <p:cNvPr id="5" name="灯片编号占位符 4"/>
          <p:cNvSpPr>
            <a:spLocks noGrp="1"/>
          </p:cNvSpPr>
          <p:nvPr>
            <p:ph type="sldNum" sz="quarter" idx="12"/>
          </p:nvPr>
        </p:nvSpPr>
        <p:spPr/>
        <p:txBody>
          <a:bodyPr/>
          <a:lstStyle/>
          <a:p>
            <a:fld id="{B5B5BF9F-75C6-42BD-8363-2F606FE0B601}" type="slidenum">
              <a:rPr lang="zh-CN" altLang="en-US" smtClean="0"/>
              <a:t>7</a:t>
            </a:fld>
            <a:endParaRPr lang="zh-CN" altLang="en-US"/>
          </a:p>
        </p:txBody>
      </p:sp>
    </p:spTree>
    <p:custDataLst>
      <p:tags r:id="rId1"/>
    </p:custDataLst>
    <p:extLst>
      <p:ext uri="{BB962C8B-B14F-4D97-AF65-F5344CB8AC3E}">
        <p14:creationId xmlns:p14="http://schemas.microsoft.com/office/powerpoint/2010/main" val="2521271385"/>
      </p:ext>
    </p:extLst>
  </p:cSld>
  <p:clrMapOvr>
    <a:masterClrMapping/>
  </p:clrMapOvr>
  <mc:AlternateContent xmlns:mc="http://schemas.openxmlformats.org/markup-compatibility/2006" xmlns:p14="http://schemas.microsoft.com/office/powerpoint/2010/main">
    <mc:Choice Requires="p14">
      <p:transition spd="slow" p14:dur="2500" advClick="0" advTm="0">
        <p:checker/>
      </p:transition>
    </mc:Choice>
    <mc:Fallback xmlns="">
      <p:transition spd="slow" advClick="0" advTm="0">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randombar(horizontal)">
                                      <p:cBhvr>
                                        <p:cTn id="7" dur="500"/>
                                        <p:tgtEl>
                                          <p:spTgt spid="17"/>
                                        </p:tgtEl>
                                      </p:cBhvr>
                                    </p:animEffect>
                                  </p:childTnLst>
                                </p:cTn>
                              </p:par>
                            </p:childTnLst>
                          </p:cTn>
                        </p:par>
                        <p:par>
                          <p:cTn id="8" fill="hold">
                            <p:stCondLst>
                              <p:cond delay="500"/>
                            </p:stCondLst>
                            <p:childTnLst>
                              <p:par>
                                <p:cTn id="9" presetID="12" presetClass="entr" presetSubtype="2"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p:tgtEl>
                                          <p:spTgt spid="6"/>
                                        </p:tgtEl>
                                        <p:attrNameLst>
                                          <p:attrName>ppt_x</p:attrName>
                                        </p:attrNameLst>
                                      </p:cBhvr>
                                      <p:tavLst>
                                        <p:tav tm="0">
                                          <p:val>
                                            <p:strVal val="#ppt_x+#ppt_w*1.125000"/>
                                          </p:val>
                                        </p:tav>
                                        <p:tav tm="100000">
                                          <p:val>
                                            <p:strVal val="#ppt_x"/>
                                          </p:val>
                                        </p:tav>
                                      </p:tavLst>
                                    </p:anim>
                                    <p:animEffect transition="in" filter="wipe(left)">
                                      <p:cBhvr>
                                        <p:cTn id="12" dur="500"/>
                                        <p:tgtEl>
                                          <p:spTgt spid="6"/>
                                        </p:tgtEl>
                                      </p:cBhvr>
                                    </p:animEffect>
                                  </p:childTnLst>
                                </p:cTn>
                              </p:par>
                              <p:par>
                                <p:cTn id="13" presetID="12" presetClass="entr" presetSubtype="8" fill="hold" grpId="0" nodeType="withEffect">
                                  <p:stCondLst>
                                    <p:cond delay="0"/>
                                  </p:stCondLst>
                                  <p:childTnLst>
                                    <p:set>
                                      <p:cBhvr>
                                        <p:cTn id="14" dur="1" fill="hold">
                                          <p:stCondLst>
                                            <p:cond delay="0"/>
                                          </p:stCondLst>
                                        </p:cTn>
                                        <p:tgtEl>
                                          <p:spTgt spid="94"/>
                                        </p:tgtEl>
                                        <p:attrNameLst>
                                          <p:attrName>style.visibility</p:attrName>
                                        </p:attrNameLst>
                                      </p:cBhvr>
                                      <p:to>
                                        <p:strVal val="visible"/>
                                      </p:to>
                                    </p:set>
                                    <p:anim calcmode="lin" valueType="num">
                                      <p:cBhvr additive="base">
                                        <p:cTn id="15" dur="500"/>
                                        <p:tgtEl>
                                          <p:spTgt spid="94"/>
                                        </p:tgtEl>
                                        <p:attrNameLst>
                                          <p:attrName>ppt_x</p:attrName>
                                        </p:attrNameLst>
                                      </p:cBhvr>
                                      <p:tavLst>
                                        <p:tav tm="0">
                                          <p:val>
                                            <p:strVal val="#ppt_x-#ppt_w*1.125000"/>
                                          </p:val>
                                        </p:tav>
                                        <p:tav tm="100000">
                                          <p:val>
                                            <p:strVal val="#ppt_x"/>
                                          </p:val>
                                        </p:tav>
                                      </p:tavLst>
                                    </p:anim>
                                    <p:animEffect transition="in" filter="wipe(right)">
                                      <p:cBhvr>
                                        <p:cTn id="16" dur="500"/>
                                        <p:tgtEl>
                                          <p:spTgt spid="94"/>
                                        </p:tgtEl>
                                      </p:cBhvr>
                                    </p:animEffect>
                                  </p:childTnLst>
                                </p:cTn>
                              </p:par>
                            </p:childTnLst>
                          </p:cTn>
                        </p:par>
                        <p:par>
                          <p:cTn id="17" fill="hold">
                            <p:stCondLst>
                              <p:cond delay="1000"/>
                            </p:stCondLst>
                            <p:childTnLst>
                              <p:par>
                                <p:cTn id="18" presetID="2" presetClass="entr" presetSubtype="4"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additive="base">
                                        <p:cTn id="20" dur="500" fill="hold"/>
                                        <p:tgtEl>
                                          <p:spTgt spid="11"/>
                                        </p:tgtEl>
                                        <p:attrNameLst>
                                          <p:attrName>ppt_x</p:attrName>
                                        </p:attrNameLst>
                                      </p:cBhvr>
                                      <p:tavLst>
                                        <p:tav tm="0">
                                          <p:val>
                                            <p:strVal val="#ppt_x"/>
                                          </p:val>
                                        </p:tav>
                                        <p:tav tm="100000">
                                          <p:val>
                                            <p:strVal val="#ppt_x"/>
                                          </p:val>
                                        </p:tav>
                                      </p:tavLst>
                                    </p:anim>
                                    <p:anim calcmode="lin" valueType="num">
                                      <p:cBhvr additive="base">
                                        <p:cTn id="21" dur="500" fill="hold"/>
                                        <p:tgtEl>
                                          <p:spTgt spid="11"/>
                                        </p:tgtEl>
                                        <p:attrNameLst>
                                          <p:attrName>ppt_y</p:attrName>
                                        </p:attrNameLst>
                                      </p:cBhvr>
                                      <p:tavLst>
                                        <p:tav tm="0">
                                          <p:val>
                                            <p:strVal val="1+#ppt_h/2"/>
                                          </p:val>
                                        </p:tav>
                                        <p:tav tm="100000">
                                          <p:val>
                                            <p:strVal val="#ppt_y"/>
                                          </p:val>
                                        </p:tav>
                                      </p:tavLst>
                                    </p:anim>
                                  </p:childTnLst>
                                </p:cTn>
                              </p:par>
                              <p:par>
                                <p:cTn id="22" presetID="2" presetClass="entr" presetSubtype="4" fill="hold" grpId="0" nodeType="withEffect">
                                  <p:stCondLst>
                                    <p:cond delay="200"/>
                                  </p:stCondLst>
                                  <p:childTnLst>
                                    <p:set>
                                      <p:cBhvr>
                                        <p:cTn id="23" dur="1" fill="hold">
                                          <p:stCondLst>
                                            <p:cond delay="0"/>
                                          </p:stCondLst>
                                        </p:cTn>
                                        <p:tgtEl>
                                          <p:spTgt spid="12"/>
                                        </p:tgtEl>
                                        <p:attrNameLst>
                                          <p:attrName>style.visibility</p:attrName>
                                        </p:attrNameLst>
                                      </p:cBhvr>
                                      <p:to>
                                        <p:strVal val="visible"/>
                                      </p:to>
                                    </p:set>
                                    <p:anim calcmode="lin" valueType="num">
                                      <p:cBhvr additive="base">
                                        <p:cTn id="24" dur="500" fill="hold"/>
                                        <p:tgtEl>
                                          <p:spTgt spid="12"/>
                                        </p:tgtEl>
                                        <p:attrNameLst>
                                          <p:attrName>ppt_x</p:attrName>
                                        </p:attrNameLst>
                                      </p:cBhvr>
                                      <p:tavLst>
                                        <p:tav tm="0">
                                          <p:val>
                                            <p:strVal val="#ppt_x"/>
                                          </p:val>
                                        </p:tav>
                                        <p:tav tm="100000">
                                          <p:val>
                                            <p:strVal val="#ppt_x"/>
                                          </p:val>
                                        </p:tav>
                                      </p:tavLst>
                                    </p:anim>
                                    <p:anim calcmode="lin" valueType="num">
                                      <p:cBhvr additive="base">
                                        <p:cTn id="25"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94" grpId="0"/>
      <p:bldP spid="11" grpId="0"/>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1" name="Straight Connector 31"/>
          <p:cNvCxnSpPr/>
          <p:nvPr/>
        </p:nvCxnSpPr>
        <p:spPr>
          <a:xfrm>
            <a:off x="1003467" y="2084584"/>
            <a:ext cx="7138654" cy="0"/>
          </a:xfrm>
          <a:prstGeom prst="line">
            <a:avLst/>
          </a:prstGeom>
          <a:ln>
            <a:solidFill>
              <a:schemeClr val="tx1">
                <a:lumMod val="50000"/>
                <a:lumOff val="50000"/>
              </a:schemeClr>
            </a:solidFill>
            <a:prstDash val="sysDot"/>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73" name="Title 13"/>
          <p:cNvSpPr txBox="1">
            <a:spLocks/>
          </p:cNvSpPr>
          <p:nvPr/>
        </p:nvSpPr>
        <p:spPr>
          <a:xfrm>
            <a:off x="1333896" y="2962564"/>
            <a:ext cx="2006022" cy="1631228"/>
          </a:xfrm>
          <a:prstGeom prst="rect">
            <a:avLst/>
          </a:prstGeom>
        </p:spPr>
        <p:txBody>
          <a:bodyPr vert="horz" wrap="square" lIns="91452" tIns="45726" rIns="91452" bIns="45726" rtlCol="0" anchor="ctr">
            <a:sp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zh-CN" altLang="en-US" sz="2000" dirty="0" smtClean="0">
                <a:latin typeface="方正黑体简体" pitchFamily="2" charset="-122"/>
                <a:ea typeface="方正黑体简体" pitchFamily="2" charset="-122"/>
              </a:rPr>
              <a:t>阿里达摩院发布</a:t>
            </a:r>
            <a:r>
              <a:rPr lang="en-US" altLang="zh-CN" sz="2000" dirty="0" smtClean="0">
                <a:latin typeface="方正黑体简体" pitchFamily="2" charset="-122"/>
                <a:ea typeface="方正黑体简体" pitchFamily="2" charset="-122"/>
              </a:rPr>
              <a:t>2020</a:t>
            </a:r>
            <a:r>
              <a:rPr lang="zh-CN" altLang="en-US" sz="2000" dirty="0" smtClean="0">
                <a:latin typeface="方正黑体简体" pitchFamily="2" charset="-122"/>
                <a:ea typeface="方正黑体简体" pitchFamily="2" charset="-122"/>
              </a:rPr>
              <a:t>年十大科技趋势，认为存算一体有望突破</a:t>
            </a:r>
            <a:r>
              <a:rPr lang="en-US" altLang="zh-CN" sz="2000" dirty="0" smtClean="0">
                <a:latin typeface="方正黑体简体" pitchFamily="2" charset="-122"/>
                <a:ea typeface="方正黑体简体" pitchFamily="2" charset="-122"/>
              </a:rPr>
              <a:t>AI</a:t>
            </a:r>
            <a:r>
              <a:rPr lang="zh-CN" altLang="en-US" sz="2000" dirty="0" smtClean="0">
                <a:latin typeface="方正黑体简体" pitchFamily="2" charset="-122"/>
                <a:ea typeface="方正黑体简体" pitchFamily="2" charset="-122"/>
              </a:rPr>
              <a:t>算力瓶颈</a:t>
            </a:r>
            <a:endParaRPr lang="en-US" sz="2000" dirty="0">
              <a:latin typeface="方正黑体简体" pitchFamily="2" charset="-122"/>
              <a:ea typeface="方正黑体简体" pitchFamily="2" charset="-122"/>
            </a:endParaRPr>
          </a:p>
        </p:txBody>
      </p:sp>
      <p:sp>
        <p:nvSpPr>
          <p:cNvPr id="75" name="Title 13"/>
          <p:cNvSpPr txBox="1">
            <a:spLocks/>
          </p:cNvSpPr>
          <p:nvPr/>
        </p:nvSpPr>
        <p:spPr>
          <a:xfrm>
            <a:off x="5774447" y="2956914"/>
            <a:ext cx="2367672" cy="1200341"/>
          </a:xfrm>
          <a:prstGeom prst="rect">
            <a:avLst/>
          </a:prstGeom>
        </p:spPr>
        <p:txBody>
          <a:bodyPr vert="horz" wrap="square" lIns="91452" tIns="45726" rIns="91452" bIns="45726" rtlCol="0" anchor="ctr">
            <a:sp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en-US" altLang="zh-CN" sz="1800" dirty="0" smtClean="0">
                <a:latin typeface="方正黑体简体" pitchFamily="2" charset="-122"/>
                <a:ea typeface="方正黑体简体" pitchFamily="2" charset="-122"/>
              </a:rPr>
              <a:t>IBM</a:t>
            </a:r>
            <a:r>
              <a:rPr lang="zh-CN" altLang="en-US" sz="1800" dirty="0">
                <a:latin typeface="方正黑体简体" pitchFamily="2" charset="-122"/>
                <a:ea typeface="方正黑体简体" pitchFamily="2" charset="-122"/>
              </a:rPr>
              <a:t>、</a:t>
            </a:r>
            <a:r>
              <a:rPr lang="en-US" altLang="zh-CN" sz="1800" dirty="0" smtClean="0">
                <a:latin typeface="方正黑体简体" pitchFamily="2" charset="-122"/>
                <a:ea typeface="方正黑体简体" pitchFamily="2" charset="-122"/>
              </a:rPr>
              <a:t>Intel</a:t>
            </a:r>
            <a:r>
              <a:rPr lang="zh-CN" altLang="en-US" sz="1800" dirty="0" smtClean="0">
                <a:latin typeface="方正黑体简体" pitchFamily="2" charset="-122"/>
                <a:ea typeface="方正黑体简体" pitchFamily="2" charset="-122"/>
              </a:rPr>
              <a:t>、微软大公司纷纷布局</a:t>
            </a:r>
            <a:r>
              <a:rPr lang="zh-CN" altLang="en-US" sz="1800" dirty="0">
                <a:latin typeface="方正黑体简体" pitchFamily="2" charset="-122"/>
                <a:ea typeface="方正黑体简体" pitchFamily="2" charset="-122"/>
              </a:rPr>
              <a:t>、</a:t>
            </a:r>
            <a:r>
              <a:rPr lang="zh-CN" altLang="en-US" sz="1800" dirty="0" smtClean="0">
                <a:latin typeface="方正黑体简体" pitchFamily="2" charset="-122"/>
                <a:ea typeface="方正黑体简体" pitchFamily="2" charset="-122"/>
              </a:rPr>
              <a:t>投资和探索，蛋糕很大，市场需求强烈</a:t>
            </a:r>
            <a:endParaRPr lang="en-US" altLang="zh-CN" sz="1800" dirty="0">
              <a:latin typeface="方正黑体简体" pitchFamily="2" charset="-122"/>
              <a:ea typeface="方正黑体简体" pitchFamily="2" charset="-122"/>
            </a:endParaRPr>
          </a:p>
        </p:txBody>
      </p:sp>
      <p:sp>
        <p:nvSpPr>
          <p:cNvPr id="81" name="Title 13"/>
          <p:cNvSpPr txBox="1">
            <a:spLocks/>
          </p:cNvSpPr>
          <p:nvPr/>
        </p:nvSpPr>
        <p:spPr>
          <a:xfrm>
            <a:off x="3424764" y="2962564"/>
            <a:ext cx="2264837" cy="1477340"/>
          </a:xfrm>
          <a:prstGeom prst="rect">
            <a:avLst/>
          </a:prstGeom>
        </p:spPr>
        <p:txBody>
          <a:bodyPr vert="horz" wrap="square" lIns="91452" tIns="45726" rIns="91452" bIns="45726" rtlCol="0" anchor="ctr">
            <a:sp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zh-CN" altLang="en-US" sz="1800" dirty="0">
                <a:latin typeface="方正黑体简体" pitchFamily="2" charset="-122"/>
                <a:ea typeface="方正黑体简体" pitchFamily="2" charset="-122"/>
              </a:rPr>
              <a:t>多</a:t>
            </a:r>
            <a:r>
              <a:rPr lang="zh-CN" altLang="en-US" sz="1800" dirty="0" smtClean="0">
                <a:latin typeface="方正黑体简体" pitchFamily="2" charset="-122"/>
                <a:ea typeface="方正黑体简体" pitchFamily="2" charset="-122"/>
              </a:rPr>
              <a:t>家公司给出可行方案，但尚无一家公司的存算一体方案受到广泛的市场认可，呈现百家争鸣状态</a:t>
            </a:r>
            <a:endParaRPr lang="en-US" altLang="zh-CN" sz="1800" dirty="0">
              <a:latin typeface="方正黑体简体" pitchFamily="2" charset="-122"/>
              <a:ea typeface="方正黑体简体" pitchFamily="2" charset="-122"/>
            </a:endParaRPr>
          </a:p>
        </p:txBody>
      </p:sp>
      <p:grpSp>
        <p:nvGrpSpPr>
          <p:cNvPr id="97" name="组合 79"/>
          <p:cNvGrpSpPr>
            <a:grpSpLocks/>
          </p:cNvGrpSpPr>
          <p:nvPr/>
        </p:nvGrpSpPr>
        <p:grpSpPr bwMode="auto">
          <a:xfrm>
            <a:off x="1579790" y="1402185"/>
            <a:ext cx="1400624" cy="1403646"/>
            <a:chOff x="6379729" y="2488774"/>
            <a:chExt cx="2513016" cy="2513016"/>
          </a:xfrm>
        </p:grpSpPr>
        <p:sp>
          <p:nvSpPr>
            <p:cNvPr id="99"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fontAlgn="base">
                <a:spcBef>
                  <a:spcPct val="0"/>
                </a:spcBef>
                <a:spcAft>
                  <a:spcPct val="0"/>
                </a:spcAft>
                <a:defRPr/>
              </a:pPr>
              <a:endParaRPr lang="zh-CN" altLang="en-US" kern="0">
                <a:solidFill>
                  <a:srgbClr val="FFFFFF"/>
                </a:solidFill>
                <a:latin typeface="Arial"/>
                <a:ea typeface="宋体"/>
              </a:endParaRPr>
            </a:p>
          </p:txBody>
        </p:sp>
        <p:sp>
          <p:nvSpPr>
            <p:cNvPr id="100" name="任意多边形 83"/>
            <p:cNvSpPr/>
            <p:nvPr/>
          </p:nvSpPr>
          <p:spPr>
            <a:xfrm rot="16377237">
              <a:off x="6409518" y="2506881"/>
              <a:ext cx="2476803" cy="247680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defRPr/>
              </a:pPr>
              <a:endParaRPr lang="zh-CN" altLang="en-US" kern="0">
                <a:solidFill>
                  <a:srgbClr val="FFFFFF"/>
                </a:solidFill>
              </a:endParaRPr>
            </a:p>
          </p:txBody>
        </p:sp>
      </p:grpSp>
      <p:grpSp>
        <p:nvGrpSpPr>
          <p:cNvPr id="105" name="组合 79"/>
          <p:cNvGrpSpPr>
            <a:grpSpLocks/>
          </p:cNvGrpSpPr>
          <p:nvPr/>
        </p:nvGrpSpPr>
        <p:grpSpPr bwMode="auto">
          <a:xfrm>
            <a:off x="3693545" y="1131588"/>
            <a:ext cx="1814346" cy="1818260"/>
            <a:chOff x="6379729" y="2488774"/>
            <a:chExt cx="2513016" cy="2513016"/>
          </a:xfrm>
        </p:grpSpPr>
        <p:sp>
          <p:nvSpPr>
            <p:cNvPr id="107"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fontAlgn="base">
                <a:spcBef>
                  <a:spcPct val="0"/>
                </a:spcBef>
                <a:spcAft>
                  <a:spcPct val="0"/>
                </a:spcAft>
                <a:defRPr/>
              </a:pPr>
              <a:endParaRPr lang="zh-CN" altLang="en-US" kern="0">
                <a:solidFill>
                  <a:srgbClr val="FFFFFF"/>
                </a:solidFill>
                <a:latin typeface="Arial"/>
                <a:ea typeface="宋体"/>
              </a:endParaRPr>
            </a:p>
          </p:txBody>
        </p:sp>
        <p:sp>
          <p:nvSpPr>
            <p:cNvPr id="108" name="任意多边形 83"/>
            <p:cNvSpPr/>
            <p:nvPr/>
          </p:nvSpPr>
          <p:spPr>
            <a:xfrm rot="16377237">
              <a:off x="6409518" y="2506881"/>
              <a:ext cx="2476803" cy="247680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defRPr/>
              </a:pPr>
              <a:endParaRPr lang="zh-CN" altLang="en-US" kern="0">
                <a:solidFill>
                  <a:srgbClr val="FFFFFF"/>
                </a:solidFill>
              </a:endParaRPr>
            </a:p>
          </p:txBody>
        </p:sp>
      </p:grpSp>
      <p:grpSp>
        <p:nvGrpSpPr>
          <p:cNvPr id="113" name="组合 79"/>
          <p:cNvGrpSpPr>
            <a:grpSpLocks/>
          </p:cNvGrpSpPr>
          <p:nvPr/>
        </p:nvGrpSpPr>
        <p:grpSpPr bwMode="auto">
          <a:xfrm>
            <a:off x="6180249" y="1398499"/>
            <a:ext cx="1400624" cy="1403646"/>
            <a:chOff x="6379729" y="2488774"/>
            <a:chExt cx="2513016" cy="2513016"/>
          </a:xfrm>
        </p:grpSpPr>
        <p:sp>
          <p:nvSpPr>
            <p:cNvPr id="115"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fontAlgn="base">
                <a:spcBef>
                  <a:spcPct val="0"/>
                </a:spcBef>
                <a:spcAft>
                  <a:spcPct val="0"/>
                </a:spcAft>
                <a:defRPr/>
              </a:pPr>
              <a:endParaRPr lang="zh-CN" altLang="en-US" kern="0">
                <a:solidFill>
                  <a:srgbClr val="FFFFFF"/>
                </a:solidFill>
                <a:latin typeface="Arial"/>
                <a:ea typeface="宋体"/>
              </a:endParaRPr>
            </a:p>
          </p:txBody>
        </p:sp>
        <p:sp>
          <p:nvSpPr>
            <p:cNvPr id="116" name="任意多边形 83"/>
            <p:cNvSpPr/>
            <p:nvPr/>
          </p:nvSpPr>
          <p:spPr>
            <a:xfrm rot="16377237">
              <a:off x="6409518" y="2506881"/>
              <a:ext cx="2476803" cy="247680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defRPr/>
              </a:pPr>
              <a:endParaRPr lang="zh-CN" altLang="en-US" kern="0">
                <a:solidFill>
                  <a:srgbClr val="FFFFFF"/>
                </a:solidFill>
              </a:endParaRPr>
            </a:p>
          </p:txBody>
        </p:sp>
      </p:grpSp>
      <p:cxnSp>
        <p:nvCxnSpPr>
          <p:cNvPr id="31" name="直接连接符 30"/>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2" name="椭圆 31"/>
          <p:cNvSpPr/>
          <p:nvPr/>
        </p:nvSpPr>
        <p:spPr>
          <a:xfrm>
            <a:off x="646880" y="242192"/>
            <a:ext cx="274777" cy="274777"/>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TextBox 32"/>
          <p:cNvSpPr txBox="1"/>
          <p:nvPr/>
        </p:nvSpPr>
        <p:spPr>
          <a:xfrm>
            <a:off x="908957" y="206330"/>
            <a:ext cx="1364476" cy="400110"/>
          </a:xfrm>
          <a:prstGeom prst="rect">
            <a:avLst/>
          </a:prstGeom>
          <a:noFill/>
        </p:spPr>
        <p:txBody>
          <a:bodyPr wrap="none" rtlCol="0">
            <a:spAutoFit/>
          </a:bodyPr>
          <a:lstStyle/>
          <a:p>
            <a:r>
              <a:rPr lang="zh-CN" altLang="en-US" sz="2000" spc="300" dirty="0" smtClean="0">
                <a:latin typeface="方正兰亭细黑_GBK" pitchFamily="2" charset="-122"/>
                <a:ea typeface="方正兰亭细黑_GBK" pitchFamily="2" charset="-122"/>
              </a:rPr>
              <a:t>前景可期</a:t>
            </a:r>
            <a:endParaRPr lang="zh-CN" altLang="en-US" sz="2000" spc="300" dirty="0">
              <a:latin typeface="方正兰亭细黑_GBK" pitchFamily="2" charset="-122"/>
              <a:ea typeface="方正兰亭细黑_GBK" pitchFamily="2" charset="-122"/>
            </a:endParaRPr>
          </a:p>
        </p:txBody>
      </p:sp>
      <p:cxnSp>
        <p:nvCxnSpPr>
          <p:cNvPr id="34" name="直接连接符 33"/>
          <p:cNvCxnSpPr/>
          <p:nvPr/>
        </p:nvCxnSpPr>
        <p:spPr>
          <a:xfrm>
            <a:off x="2195736" y="275284"/>
            <a:ext cx="0" cy="20859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矩形 34"/>
          <p:cNvSpPr/>
          <p:nvPr/>
        </p:nvSpPr>
        <p:spPr>
          <a:xfrm>
            <a:off x="0" y="4949825"/>
            <a:ext cx="9144000" cy="2159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3"/>
          <a:stretch>
            <a:fillRect/>
          </a:stretch>
        </p:blipFill>
        <p:spPr>
          <a:xfrm>
            <a:off x="3868387" y="1325346"/>
            <a:ext cx="1430745" cy="1430745"/>
          </a:xfrm>
          <a:prstGeom prst="rect">
            <a:avLst/>
          </a:prstGeom>
          <a:effectLst>
            <a:softEdge rad="88900"/>
          </a:effectLst>
        </p:spPr>
      </p:pic>
      <p:pic>
        <p:nvPicPr>
          <p:cNvPr id="4" name="图片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93767" y="1504918"/>
            <a:ext cx="1159332" cy="1159332"/>
          </a:xfrm>
          <a:prstGeom prst="rect">
            <a:avLst/>
          </a:prstGeom>
          <a:effectLst>
            <a:softEdge rad="88900"/>
          </a:effectLst>
        </p:spPr>
      </p:pic>
      <p:pic>
        <p:nvPicPr>
          <p:cNvPr id="5" name="图片 4"/>
          <p:cNvPicPr>
            <a:picLocks noChangeAspect="1"/>
          </p:cNvPicPr>
          <p:nvPr/>
        </p:nvPicPr>
        <p:blipFill>
          <a:blip r:embed="rId5"/>
          <a:stretch>
            <a:fillRect/>
          </a:stretch>
        </p:blipFill>
        <p:spPr>
          <a:xfrm>
            <a:off x="6286539" y="1533191"/>
            <a:ext cx="1200831" cy="1149776"/>
          </a:xfrm>
          <a:prstGeom prst="rect">
            <a:avLst/>
          </a:prstGeom>
          <a:effectLst>
            <a:softEdge rad="101600"/>
          </a:effectLst>
        </p:spPr>
      </p:pic>
    </p:spTree>
    <p:extLst>
      <p:ext uri="{BB962C8B-B14F-4D97-AF65-F5344CB8AC3E}">
        <p14:creationId xmlns:p14="http://schemas.microsoft.com/office/powerpoint/2010/main" val="9959485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left)">
                                      <p:cBhvr>
                                        <p:cTn id="7" dur="300"/>
                                        <p:tgtEl>
                                          <p:spTgt spid="31"/>
                                        </p:tgtEl>
                                      </p:cBhvr>
                                    </p:animEffect>
                                  </p:childTnLst>
                                </p:cTn>
                              </p:par>
                            </p:childTnLst>
                          </p:cTn>
                        </p:par>
                        <p:par>
                          <p:cTn id="8" fill="hold">
                            <p:stCondLst>
                              <p:cond delay="300"/>
                            </p:stCondLst>
                            <p:childTnLst>
                              <p:par>
                                <p:cTn id="9" presetID="22" presetClass="entr" presetSubtype="4" fill="hold" grpId="0" nodeType="after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wipe(down)">
                                      <p:cBhvr>
                                        <p:cTn id="11" dur="300"/>
                                        <p:tgtEl>
                                          <p:spTgt spid="32"/>
                                        </p:tgtEl>
                                      </p:cBhvr>
                                    </p:animEffect>
                                  </p:childTnLst>
                                </p:cTn>
                              </p:par>
                            </p:childTnLst>
                          </p:cTn>
                        </p:par>
                        <p:par>
                          <p:cTn id="12" fill="hold">
                            <p:stCondLst>
                              <p:cond delay="600"/>
                            </p:stCondLst>
                            <p:childTnLst>
                              <p:par>
                                <p:cTn id="13" presetID="12" presetClass="entr" presetSubtype="8" fill="hold" grpId="0" nodeType="afterEffect">
                                  <p:stCondLst>
                                    <p:cond delay="0"/>
                                  </p:stCondLst>
                                  <p:childTnLst>
                                    <p:set>
                                      <p:cBhvr>
                                        <p:cTn id="14" dur="1" fill="hold">
                                          <p:stCondLst>
                                            <p:cond delay="0"/>
                                          </p:stCondLst>
                                        </p:cTn>
                                        <p:tgtEl>
                                          <p:spTgt spid="33"/>
                                        </p:tgtEl>
                                        <p:attrNameLst>
                                          <p:attrName>style.visibility</p:attrName>
                                        </p:attrNameLst>
                                      </p:cBhvr>
                                      <p:to>
                                        <p:strVal val="visible"/>
                                      </p:to>
                                    </p:set>
                                    <p:anim calcmode="lin" valueType="num">
                                      <p:cBhvr additive="base">
                                        <p:cTn id="15" dur="500"/>
                                        <p:tgtEl>
                                          <p:spTgt spid="33"/>
                                        </p:tgtEl>
                                        <p:attrNameLst>
                                          <p:attrName>ppt_x</p:attrName>
                                        </p:attrNameLst>
                                      </p:cBhvr>
                                      <p:tavLst>
                                        <p:tav tm="0">
                                          <p:val>
                                            <p:strVal val="#ppt_x-#ppt_w*1.125000"/>
                                          </p:val>
                                        </p:tav>
                                        <p:tav tm="100000">
                                          <p:val>
                                            <p:strVal val="#ppt_x"/>
                                          </p:val>
                                        </p:tav>
                                      </p:tavLst>
                                    </p:anim>
                                    <p:animEffect transition="in" filter="wipe(right)">
                                      <p:cBhvr>
                                        <p:cTn id="16" dur="500"/>
                                        <p:tgtEl>
                                          <p:spTgt spid="33"/>
                                        </p:tgtEl>
                                      </p:cBhvr>
                                    </p:animEffect>
                                  </p:childTnLst>
                                </p:cTn>
                              </p:par>
                              <p:par>
                                <p:cTn id="17" presetID="12" presetClass="entr" presetSubtype="8" fill="hold" nodeType="withEffect">
                                  <p:stCondLst>
                                    <p:cond delay="0"/>
                                  </p:stCondLst>
                                  <p:childTnLst>
                                    <p:set>
                                      <p:cBhvr>
                                        <p:cTn id="18" dur="1" fill="hold">
                                          <p:stCondLst>
                                            <p:cond delay="0"/>
                                          </p:stCondLst>
                                        </p:cTn>
                                        <p:tgtEl>
                                          <p:spTgt spid="34"/>
                                        </p:tgtEl>
                                        <p:attrNameLst>
                                          <p:attrName>style.visibility</p:attrName>
                                        </p:attrNameLst>
                                      </p:cBhvr>
                                      <p:to>
                                        <p:strVal val="visible"/>
                                      </p:to>
                                    </p:set>
                                    <p:anim calcmode="lin" valueType="num">
                                      <p:cBhvr additive="base">
                                        <p:cTn id="19" dur="500"/>
                                        <p:tgtEl>
                                          <p:spTgt spid="34"/>
                                        </p:tgtEl>
                                        <p:attrNameLst>
                                          <p:attrName>ppt_x</p:attrName>
                                        </p:attrNameLst>
                                      </p:cBhvr>
                                      <p:tavLst>
                                        <p:tav tm="0">
                                          <p:val>
                                            <p:strVal val="#ppt_x-#ppt_w*1.125000"/>
                                          </p:val>
                                        </p:tav>
                                        <p:tav tm="100000">
                                          <p:val>
                                            <p:strVal val="#ppt_x"/>
                                          </p:val>
                                        </p:tav>
                                      </p:tavLst>
                                    </p:anim>
                                    <p:animEffect transition="in" filter="wipe(right)">
                                      <p:cBhvr>
                                        <p:cTn id="20" dur="500"/>
                                        <p:tgtEl>
                                          <p:spTgt spid="34"/>
                                        </p:tgtEl>
                                      </p:cBhvr>
                                    </p:animEffect>
                                  </p:childTnLst>
                                </p:cTn>
                              </p:par>
                            </p:childTnLst>
                          </p:cTn>
                        </p:par>
                        <p:par>
                          <p:cTn id="21" fill="hold">
                            <p:stCondLst>
                              <p:cond delay="1100"/>
                            </p:stCondLst>
                            <p:childTnLst>
                              <p:par>
                                <p:cTn id="22" presetID="16" presetClass="entr" presetSubtype="37" fill="hold" nodeType="afterEffect">
                                  <p:stCondLst>
                                    <p:cond delay="0"/>
                                  </p:stCondLst>
                                  <p:childTnLst>
                                    <p:set>
                                      <p:cBhvr>
                                        <p:cTn id="23" dur="1" fill="hold">
                                          <p:stCondLst>
                                            <p:cond delay="0"/>
                                          </p:stCondLst>
                                        </p:cTn>
                                        <p:tgtEl>
                                          <p:spTgt spid="71"/>
                                        </p:tgtEl>
                                        <p:attrNameLst>
                                          <p:attrName>style.visibility</p:attrName>
                                        </p:attrNameLst>
                                      </p:cBhvr>
                                      <p:to>
                                        <p:strVal val="visible"/>
                                      </p:to>
                                    </p:set>
                                    <p:animEffect transition="in" filter="barn(outVertical)">
                                      <p:cBhvr>
                                        <p:cTn id="24" dur="1500"/>
                                        <p:tgtEl>
                                          <p:spTgt spid="71"/>
                                        </p:tgtEl>
                                      </p:cBhvr>
                                    </p:animEffect>
                                  </p:childTnLst>
                                </p:cTn>
                              </p:par>
                            </p:childTnLst>
                          </p:cTn>
                        </p:par>
                        <p:par>
                          <p:cTn id="25" fill="hold">
                            <p:stCondLst>
                              <p:cond delay="2600"/>
                            </p:stCondLst>
                            <p:childTnLst>
                              <p:par>
                                <p:cTn id="26" presetID="10" presetClass="entr" presetSubtype="0" fill="hold" grpId="0" nodeType="afterEffect">
                                  <p:stCondLst>
                                    <p:cond delay="0"/>
                                  </p:stCondLst>
                                  <p:childTnLst>
                                    <p:set>
                                      <p:cBhvr>
                                        <p:cTn id="27" dur="1" fill="hold">
                                          <p:stCondLst>
                                            <p:cond delay="0"/>
                                          </p:stCondLst>
                                        </p:cTn>
                                        <p:tgtEl>
                                          <p:spTgt spid="73"/>
                                        </p:tgtEl>
                                        <p:attrNameLst>
                                          <p:attrName>style.visibility</p:attrName>
                                        </p:attrNameLst>
                                      </p:cBhvr>
                                      <p:to>
                                        <p:strVal val="visible"/>
                                      </p:to>
                                    </p:set>
                                    <p:animEffect transition="in" filter="fade">
                                      <p:cBhvr>
                                        <p:cTn id="28" dur="500"/>
                                        <p:tgtEl>
                                          <p:spTgt spid="73"/>
                                        </p:tgtEl>
                                      </p:cBhvr>
                                    </p:animEffect>
                                  </p:childTnLst>
                                </p:cTn>
                              </p:par>
                            </p:childTnLst>
                          </p:cTn>
                        </p:par>
                        <p:par>
                          <p:cTn id="29" fill="hold">
                            <p:stCondLst>
                              <p:cond delay="3100"/>
                            </p:stCondLst>
                            <p:childTnLst>
                              <p:par>
                                <p:cTn id="30" presetID="10" presetClass="entr" presetSubtype="0" fill="hold" grpId="0" nodeType="afterEffect">
                                  <p:stCondLst>
                                    <p:cond delay="0"/>
                                  </p:stCondLst>
                                  <p:childTnLst>
                                    <p:set>
                                      <p:cBhvr>
                                        <p:cTn id="31" dur="1" fill="hold">
                                          <p:stCondLst>
                                            <p:cond delay="0"/>
                                          </p:stCondLst>
                                        </p:cTn>
                                        <p:tgtEl>
                                          <p:spTgt spid="75"/>
                                        </p:tgtEl>
                                        <p:attrNameLst>
                                          <p:attrName>style.visibility</p:attrName>
                                        </p:attrNameLst>
                                      </p:cBhvr>
                                      <p:to>
                                        <p:strVal val="visible"/>
                                      </p:to>
                                    </p:set>
                                    <p:animEffect transition="in" filter="fade">
                                      <p:cBhvr>
                                        <p:cTn id="32" dur="500"/>
                                        <p:tgtEl>
                                          <p:spTgt spid="75"/>
                                        </p:tgtEl>
                                      </p:cBhvr>
                                    </p:animEffect>
                                  </p:childTnLst>
                                </p:cTn>
                              </p:par>
                            </p:childTnLst>
                          </p:cTn>
                        </p:par>
                        <p:par>
                          <p:cTn id="33" fill="hold">
                            <p:stCondLst>
                              <p:cond delay="3600"/>
                            </p:stCondLst>
                            <p:childTnLst>
                              <p:par>
                                <p:cTn id="34" presetID="10" presetClass="entr" presetSubtype="0" fill="hold" grpId="0" nodeType="afterEffect">
                                  <p:stCondLst>
                                    <p:cond delay="0"/>
                                  </p:stCondLst>
                                  <p:childTnLst>
                                    <p:set>
                                      <p:cBhvr>
                                        <p:cTn id="35" dur="1" fill="hold">
                                          <p:stCondLst>
                                            <p:cond delay="0"/>
                                          </p:stCondLst>
                                        </p:cTn>
                                        <p:tgtEl>
                                          <p:spTgt spid="81"/>
                                        </p:tgtEl>
                                        <p:attrNameLst>
                                          <p:attrName>style.visibility</p:attrName>
                                        </p:attrNameLst>
                                      </p:cBhvr>
                                      <p:to>
                                        <p:strVal val="visible"/>
                                      </p:to>
                                    </p:set>
                                    <p:animEffect transition="in" filter="fade">
                                      <p:cBhvr>
                                        <p:cTn id="36"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p:bldP spid="75" grpId="0"/>
      <p:bldP spid="81" grpId="0"/>
      <p:bldP spid="32" grpId="0" animBg="1"/>
      <p:bldP spid="3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0" name="组合 69"/>
          <p:cNvGrpSpPr/>
          <p:nvPr/>
        </p:nvGrpSpPr>
        <p:grpSpPr>
          <a:xfrm>
            <a:off x="761775" y="2196656"/>
            <a:ext cx="7452586" cy="1025288"/>
            <a:chOff x="1015699" y="2928875"/>
            <a:chExt cx="9936781" cy="1367050"/>
          </a:xfrm>
        </p:grpSpPr>
        <p:cxnSp>
          <p:nvCxnSpPr>
            <p:cNvPr id="71" name="Straight Connector 31"/>
            <p:cNvCxnSpPr/>
            <p:nvPr/>
          </p:nvCxnSpPr>
          <p:spPr>
            <a:xfrm flipV="1">
              <a:off x="1015699" y="3621611"/>
              <a:ext cx="9936781" cy="1"/>
            </a:xfrm>
            <a:prstGeom prst="line">
              <a:avLst/>
            </a:prstGeom>
            <a:ln w="13970">
              <a:solidFill>
                <a:schemeClr val="tx1"/>
              </a:solidFill>
              <a:prstDash val="dash"/>
              <a:headEnd type="none" w="med" len="med"/>
              <a:tailEnd type="stealth" w="med" len="med"/>
            </a:ln>
          </p:spPr>
          <p:style>
            <a:lnRef idx="1">
              <a:schemeClr val="accent1"/>
            </a:lnRef>
            <a:fillRef idx="0">
              <a:schemeClr val="accent1"/>
            </a:fillRef>
            <a:effectRef idx="0">
              <a:schemeClr val="accent1"/>
            </a:effectRef>
            <a:fontRef idx="minor">
              <a:schemeClr val="tx1"/>
            </a:fontRef>
          </p:style>
        </p:cxnSp>
        <p:cxnSp>
          <p:nvCxnSpPr>
            <p:cNvPr id="73" name="Straight Connector 31"/>
            <p:cNvCxnSpPr>
              <a:endCxn id="107" idx="4"/>
            </p:cNvCxnSpPr>
            <p:nvPr/>
          </p:nvCxnSpPr>
          <p:spPr>
            <a:xfrm flipV="1">
              <a:off x="2311076" y="2928875"/>
              <a:ext cx="7039" cy="696490"/>
            </a:xfrm>
            <a:prstGeom prst="line">
              <a:avLst/>
            </a:prstGeom>
            <a:ln w="13970">
              <a:solidFill>
                <a:schemeClr val="tx1"/>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4" name="Oval 5"/>
            <p:cNvSpPr/>
            <p:nvPr/>
          </p:nvSpPr>
          <p:spPr>
            <a:xfrm>
              <a:off x="2247244" y="3561532"/>
              <a:ext cx="127665" cy="127665"/>
            </a:xfrm>
            <a:prstGeom prst="ellipse">
              <a:avLst/>
            </a:prstGeom>
            <a:solidFill>
              <a:schemeClr val="tx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800">
                <a:solidFill>
                  <a:prstClr val="white"/>
                </a:solidFill>
              </a:endParaRPr>
            </a:p>
          </p:txBody>
        </p:sp>
        <p:cxnSp>
          <p:nvCxnSpPr>
            <p:cNvPr id="78" name="Straight Connector 31"/>
            <p:cNvCxnSpPr/>
            <p:nvPr/>
          </p:nvCxnSpPr>
          <p:spPr>
            <a:xfrm flipV="1">
              <a:off x="7265810" y="2928875"/>
              <a:ext cx="7039" cy="696490"/>
            </a:xfrm>
            <a:prstGeom prst="line">
              <a:avLst/>
            </a:prstGeom>
            <a:ln w="13970">
              <a:solidFill>
                <a:schemeClr val="tx1"/>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9" name="Oval 5"/>
            <p:cNvSpPr/>
            <p:nvPr/>
          </p:nvSpPr>
          <p:spPr>
            <a:xfrm>
              <a:off x="7201978" y="3561532"/>
              <a:ext cx="127665" cy="127665"/>
            </a:xfrm>
            <a:prstGeom prst="ellipse">
              <a:avLst/>
            </a:prstGeom>
            <a:solidFill>
              <a:schemeClr val="bg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800">
                <a:solidFill>
                  <a:prstClr val="white"/>
                </a:solidFill>
              </a:endParaRPr>
            </a:p>
          </p:txBody>
        </p:sp>
        <p:cxnSp>
          <p:nvCxnSpPr>
            <p:cNvPr id="84" name="Straight Connector 31"/>
            <p:cNvCxnSpPr/>
            <p:nvPr/>
          </p:nvCxnSpPr>
          <p:spPr>
            <a:xfrm flipV="1">
              <a:off x="4777173" y="3599435"/>
              <a:ext cx="7039" cy="696490"/>
            </a:xfrm>
            <a:prstGeom prst="line">
              <a:avLst/>
            </a:prstGeom>
            <a:ln w="13970">
              <a:solidFill>
                <a:schemeClr val="tx1"/>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5" name="Oval 5"/>
            <p:cNvSpPr/>
            <p:nvPr/>
          </p:nvSpPr>
          <p:spPr>
            <a:xfrm>
              <a:off x="4713341" y="3561532"/>
              <a:ext cx="127665" cy="127665"/>
            </a:xfrm>
            <a:prstGeom prst="ellipse">
              <a:avLst/>
            </a:prstGeom>
            <a:solidFill>
              <a:schemeClr val="bg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800">
                <a:solidFill>
                  <a:prstClr val="white"/>
                </a:solidFill>
              </a:endParaRPr>
            </a:p>
          </p:txBody>
        </p:sp>
        <p:cxnSp>
          <p:nvCxnSpPr>
            <p:cNvPr id="90" name="Straight Connector 31"/>
            <p:cNvCxnSpPr/>
            <p:nvPr/>
          </p:nvCxnSpPr>
          <p:spPr>
            <a:xfrm flipV="1">
              <a:off x="9743294" y="3599435"/>
              <a:ext cx="7039" cy="696490"/>
            </a:xfrm>
            <a:prstGeom prst="line">
              <a:avLst/>
            </a:prstGeom>
            <a:ln w="13970">
              <a:solidFill>
                <a:schemeClr val="tx1"/>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1" name="Oval 5"/>
            <p:cNvSpPr/>
            <p:nvPr/>
          </p:nvSpPr>
          <p:spPr>
            <a:xfrm>
              <a:off x="9679462" y="3561532"/>
              <a:ext cx="127665" cy="127665"/>
            </a:xfrm>
            <a:prstGeom prst="ellipse">
              <a:avLst/>
            </a:prstGeom>
            <a:solidFill>
              <a:schemeClr val="tx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800">
                <a:solidFill>
                  <a:prstClr val="white"/>
                </a:solidFill>
              </a:endParaRPr>
            </a:p>
          </p:txBody>
        </p:sp>
      </p:grpSp>
      <p:sp>
        <p:nvSpPr>
          <p:cNvPr id="92" name="矩形 91"/>
          <p:cNvSpPr/>
          <p:nvPr/>
        </p:nvSpPr>
        <p:spPr>
          <a:xfrm>
            <a:off x="2293841" y="1523838"/>
            <a:ext cx="2504854" cy="1038746"/>
          </a:xfrm>
          <a:prstGeom prst="rect">
            <a:avLst/>
          </a:prstGeom>
        </p:spPr>
        <p:txBody>
          <a:bodyPr wrap="square" lIns="68580" tIns="34290" rIns="68580" bIns="34290">
            <a:spAutoFit/>
          </a:bodyPr>
          <a:lstStyle/>
          <a:p>
            <a:pPr>
              <a:lnSpc>
                <a:spcPct val="150000"/>
              </a:lnSpc>
              <a:spcBef>
                <a:spcPts val="750"/>
              </a:spcBef>
              <a:buFont typeface="Arial" charset="0"/>
              <a:buChar char="•"/>
            </a:pPr>
            <a:r>
              <a:rPr lang="zh-CN" altLang="en-US" sz="1400" dirty="0" smtClean="0">
                <a:solidFill>
                  <a:srgbClr val="7F7F7F"/>
                </a:solidFill>
                <a:latin typeface="微软雅黑" pitchFamily="34" charset="-122"/>
                <a:cs typeface="宋体" charset="-122"/>
              </a:rPr>
              <a:t>工艺上，存算一体芯片的设计和流片周期长，类脑芯片集成度低，增加规模有能耗问题</a:t>
            </a:r>
            <a:endParaRPr lang="zh-CN" altLang="en-US" sz="1400" dirty="0">
              <a:solidFill>
                <a:srgbClr val="7F7F7F"/>
              </a:solidFill>
              <a:latin typeface="微软雅黑" pitchFamily="34" charset="-122"/>
              <a:cs typeface="宋体" charset="-122"/>
            </a:endParaRPr>
          </a:p>
        </p:txBody>
      </p:sp>
      <p:sp>
        <p:nvSpPr>
          <p:cNvPr id="93" name="矩形 92"/>
          <p:cNvSpPr/>
          <p:nvPr/>
        </p:nvSpPr>
        <p:spPr>
          <a:xfrm>
            <a:off x="6019095" y="1523838"/>
            <a:ext cx="2504854" cy="1372171"/>
          </a:xfrm>
          <a:prstGeom prst="rect">
            <a:avLst/>
          </a:prstGeom>
        </p:spPr>
        <p:txBody>
          <a:bodyPr wrap="square" lIns="68580" tIns="34290" rIns="68580" bIns="34290">
            <a:spAutoFit/>
          </a:bodyPr>
          <a:lstStyle/>
          <a:p>
            <a:pPr>
              <a:lnSpc>
                <a:spcPct val="150000"/>
              </a:lnSpc>
              <a:spcBef>
                <a:spcPts val="750"/>
              </a:spcBef>
              <a:buFont typeface="Arial" charset="0"/>
              <a:buChar char="•"/>
            </a:pPr>
            <a:r>
              <a:rPr lang="zh-CN" altLang="en-US" sz="1400" dirty="0" smtClean="0">
                <a:solidFill>
                  <a:srgbClr val="7F7F7F"/>
                </a:solidFill>
                <a:latin typeface="微软雅黑" pitchFamily="34" charset="-122"/>
                <a:cs typeface="宋体" charset="-122"/>
              </a:rPr>
              <a:t>芯片设计制造需要器件物理、数模集、体系结构的跨层协同的集成创新，对团队要求高</a:t>
            </a:r>
            <a:endParaRPr lang="zh-CN" altLang="en-US" sz="1400" dirty="0">
              <a:solidFill>
                <a:srgbClr val="7F7F7F"/>
              </a:solidFill>
              <a:latin typeface="微软雅黑" pitchFamily="34" charset="-122"/>
              <a:cs typeface="宋体" charset="-122"/>
            </a:endParaRPr>
          </a:p>
          <a:p>
            <a:pPr>
              <a:lnSpc>
                <a:spcPct val="150000"/>
              </a:lnSpc>
              <a:spcBef>
                <a:spcPts val="750"/>
              </a:spcBef>
              <a:buFont typeface="Arial" charset="0"/>
              <a:buChar char="•"/>
            </a:pPr>
            <a:endParaRPr lang="zh-CN" altLang="en-US" sz="1000" dirty="0">
              <a:solidFill>
                <a:srgbClr val="7F7F7F"/>
              </a:solidFill>
              <a:latin typeface="微软雅黑" pitchFamily="34" charset="-122"/>
              <a:cs typeface="宋体" charset="-122"/>
            </a:endParaRPr>
          </a:p>
        </p:txBody>
      </p:sp>
      <p:sp>
        <p:nvSpPr>
          <p:cNvPr id="94" name="矩形 93"/>
          <p:cNvSpPr/>
          <p:nvPr/>
        </p:nvSpPr>
        <p:spPr>
          <a:xfrm>
            <a:off x="729928" y="3221943"/>
            <a:ext cx="2168097" cy="1361911"/>
          </a:xfrm>
          <a:prstGeom prst="rect">
            <a:avLst/>
          </a:prstGeom>
        </p:spPr>
        <p:txBody>
          <a:bodyPr wrap="square" lIns="68580" tIns="34290" rIns="68580" bIns="34290">
            <a:spAutoFit/>
          </a:bodyPr>
          <a:lstStyle/>
          <a:p>
            <a:pPr>
              <a:lnSpc>
                <a:spcPct val="150000"/>
              </a:lnSpc>
              <a:spcBef>
                <a:spcPts val="750"/>
              </a:spcBef>
              <a:buFont typeface="Arial" charset="0"/>
              <a:buChar char="•"/>
            </a:pPr>
            <a:r>
              <a:rPr lang="zh-CN" altLang="en-US" sz="1400" dirty="0" smtClean="0">
                <a:solidFill>
                  <a:srgbClr val="7F7F7F"/>
                </a:solidFill>
                <a:latin typeface="微软雅黑" pitchFamily="34" charset="-122"/>
                <a:cs typeface="宋体" charset="-122"/>
              </a:rPr>
              <a:t>器件上，</a:t>
            </a:r>
            <a:r>
              <a:rPr lang="en-US" altLang="zh-CN" sz="1400" dirty="0" smtClean="0">
                <a:solidFill>
                  <a:srgbClr val="7F7F7F"/>
                </a:solidFill>
                <a:latin typeface="微软雅黑" pitchFamily="34" charset="-122"/>
                <a:cs typeface="宋体" charset="-122"/>
              </a:rPr>
              <a:t>Flash</a:t>
            </a:r>
            <a:r>
              <a:rPr lang="zh-CN" altLang="en-US" sz="1400" dirty="0" smtClean="0">
                <a:solidFill>
                  <a:srgbClr val="7F7F7F"/>
                </a:solidFill>
                <a:latin typeface="微软雅黑" pitchFamily="34" charset="-122"/>
                <a:cs typeface="宋体" charset="-122"/>
              </a:rPr>
              <a:t>等存储器不适合存内计算，数字逻辑速度慢，模拟计算误差</a:t>
            </a:r>
            <a:r>
              <a:rPr lang="zh-CN" altLang="en-US" sz="1400" dirty="0">
                <a:solidFill>
                  <a:srgbClr val="7F7F7F"/>
                </a:solidFill>
                <a:latin typeface="微软雅黑" pitchFamily="34" charset="-122"/>
                <a:cs typeface="宋体" charset="-122"/>
              </a:rPr>
              <a:t>大</a:t>
            </a:r>
            <a:r>
              <a:rPr lang="zh-CN" altLang="en-US" sz="1400" dirty="0" smtClean="0">
                <a:solidFill>
                  <a:srgbClr val="7F7F7F"/>
                </a:solidFill>
                <a:latin typeface="微软雅黑" pitchFamily="34" charset="-122"/>
                <a:cs typeface="宋体" charset="-122"/>
              </a:rPr>
              <a:t>，易受低信噪比的影响</a:t>
            </a:r>
            <a:endParaRPr lang="zh-CN" altLang="en-US" sz="1400" dirty="0">
              <a:solidFill>
                <a:srgbClr val="7F7F7F"/>
              </a:solidFill>
              <a:latin typeface="微软雅黑" pitchFamily="34" charset="-122"/>
              <a:cs typeface="宋体" charset="-122"/>
            </a:endParaRPr>
          </a:p>
        </p:txBody>
      </p:sp>
      <p:sp>
        <p:nvSpPr>
          <p:cNvPr id="95" name="矩形 94"/>
          <p:cNvSpPr/>
          <p:nvPr/>
        </p:nvSpPr>
        <p:spPr>
          <a:xfrm>
            <a:off x="4312308" y="3221944"/>
            <a:ext cx="2504854" cy="1321516"/>
          </a:xfrm>
          <a:prstGeom prst="rect">
            <a:avLst/>
          </a:prstGeom>
        </p:spPr>
        <p:txBody>
          <a:bodyPr wrap="square" lIns="68580" tIns="34290" rIns="68580" bIns="34290">
            <a:spAutoFit/>
          </a:bodyPr>
          <a:lstStyle/>
          <a:p>
            <a:pPr>
              <a:lnSpc>
                <a:spcPct val="150000"/>
              </a:lnSpc>
              <a:spcBef>
                <a:spcPts val="750"/>
              </a:spcBef>
              <a:buFont typeface="Arial" charset="0"/>
              <a:buChar char="•"/>
            </a:pPr>
            <a:r>
              <a:rPr lang="zh-CN" altLang="en-US" sz="1400" dirty="0" smtClean="0">
                <a:solidFill>
                  <a:srgbClr val="7F7F7F"/>
                </a:solidFill>
                <a:latin typeface="微软雅黑" pitchFamily="34" charset="-122"/>
                <a:cs typeface="宋体" charset="-122"/>
              </a:rPr>
              <a:t>配套的软件生态基本没有，软件研究者不愿意围绕硬件特征设计，硬件研究者的软件能力又不够丰富</a:t>
            </a:r>
            <a:endParaRPr lang="zh-CN" altLang="en-US" sz="1400" dirty="0">
              <a:solidFill>
                <a:srgbClr val="7F7F7F"/>
              </a:solidFill>
              <a:latin typeface="微软雅黑" pitchFamily="34" charset="-122"/>
              <a:cs typeface="宋体" charset="-122"/>
            </a:endParaRPr>
          </a:p>
        </p:txBody>
      </p:sp>
      <p:grpSp>
        <p:nvGrpSpPr>
          <p:cNvPr id="96" name="组合 95"/>
          <p:cNvGrpSpPr/>
          <p:nvPr/>
        </p:nvGrpSpPr>
        <p:grpSpPr>
          <a:xfrm>
            <a:off x="1262027" y="1384450"/>
            <a:ext cx="938264" cy="940162"/>
            <a:chOff x="1771602" y="1706233"/>
            <a:chExt cx="1251019" cy="1253549"/>
          </a:xfrm>
        </p:grpSpPr>
        <p:grpSp>
          <p:nvGrpSpPr>
            <p:cNvPr id="104" name="Group 38"/>
            <p:cNvGrpSpPr/>
            <p:nvPr/>
          </p:nvGrpSpPr>
          <p:grpSpPr>
            <a:xfrm>
              <a:off x="1771602" y="1706233"/>
              <a:ext cx="1251019" cy="1253549"/>
              <a:chOff x="3692576" y="1742634"/>
              <a:chExt cx="2790379" cy="2796023"/>
            </a:xfrm>
          </p:grpSpPr>
          <p:grpSp>
            <p:nvGrpSpPr>
              <p:cNvPr id="106" name="组合 79"/>
              <p:cNvGrpSpPr>
                <a:grpSpLocks/>
              </p:cNvGrpSpPr>
              <p:nvPr/>
            </p:nvGrpSpPr>
            <p:grpSpPr bwMode="auto">
              <a:xfrm>
                <a:off x="3692576" y="1742634"/>
                <a:ext cx="2790379" cy="2796023"/>
                <a:chOff x="6379729" y="2488774"/>
                <a:chExt cx="2513016" cy="2513016"/>
              </a:xfrm>
            </p:grpSpPr>
            <p:sp>
              <p:nvSpPr>
                <p:cNvPr id="10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fontAlgn="base">
                    <a:spcBef>
                      <a:spcPct val="0"/>
                    </a:spcBef>
                    <a:spcAft>
                      <a:spcPct val="0"/>
                    </a:spcAft>
                    <a:defRPr/>
                  </a:pPr>
                  <a:endParaRPr lang="zh-CN" altLang="en-US" kern="0">
                    <a:solidFill>
                      <a:srgbClr val="FFFFFF"/>
                    </a:solidFill>
                    <a:ea typeface="宋体"/>
                  </a:endParaRPr>
                </a:p>
              </p:txBody>
            </p:sp>
            <p:sp>
              <p:nvSpPr>
                <p:cNvPr id="109" name="任意多边形 83"/>
                <p:cNvSpPr/>
                <p:nvPr/>
              </p:nvSpPr>
              <p:spPr>
                <a:xfrm rot="16377237">
                  <a:off x="6409518" y="2506881"/>
                  <a:ext cx="2476803" cy="247680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defRPr/>
                  </a:pPr>
                  <a:endParaRPr lang="zh-CN" altLang="en-US" kern="0">
                    <a:solidFill>
                      <a:srgbClr val="FFFFFF"/>
                    </a:solidFill>
                  </a:endParaRPr>
                </a:p>
              </p:txBody>
            </p:sp>
          </p:grpSp>
          <p:sp>
            <p:nvSpPr>
              <p:cNvPr id="107" name="椭圆 80"/>
              <p:cNvSpPr/>
              <p:nvPr/>
            </p:nvSpPr>
            <p:spPr bwMode="auto">
              <a:xfrm>
                <a:off x="4101618" y="2137562"/>
                <a:ext cx="2016471" cy="2020558"/>
              </a:xfrm>
              <a:prstGeom prst="ellipse">
                <a:avLst/>
              </a:prstGeom>
              <a:solidFill>
                <a:srgbClr val="C00000"/>
              </a:solidFill>
              <a:ln w="25400" cap="flat" cmpd="sng" algn="ctr">
                <a:no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defRPr/>
                </a:pPr>
                <a:endParaRPr lang="zh-CN" altLang="en-US" kern="0">
                  <a:solidFill>
                    <a:srgbClr val="FFFFFF"/>
                  </a:solidFill>
                </a:endParaRPr>
              </a:p>
            </p:txBody>
          </p:sp>
        </p:grpSp>
        <p:pic>
          <p:nvPicPr>
            <p:cNvPr id="105" name="Picture 5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56482" y="2107859"/>
              <a:ext cx="487177" cy="487177"/>
            </a:xfrm>
            <a:prstGeom prst="rect">
              <a:avLst/>
            </a:prstGeom>
          </p:spPr>
        </p:pic>
      </p:grpSp>
      <p:grpSp>
        <p:nvGrpSpPr>
          <p:cNvPr id="110" name="组合 109"/>
          <p:cNvGrpSpPr/>
          <p:nvPr/>
        </p:nvGrpSpPr>
        <p:grpSpPr>
          <a:xfrm>
            <a:off x="4963387" y="1383126"/>
            <a:ext cx="938264" cy="940162"/>
            <a:chOff x="6706749" y="1704468"/>
            <a:chExt cx="1251019" cy="1253549"/>
          </a:xfrm>
        </p:grpSpPr>
        <p:grpSp>
          <p:nvGrpSpPr>
            <p:cNvPr id="111" name="Group 43"/>
            <p:cNvGrpSpPr/>
            <p:nvPr/>
          </p:nvGrpSpPr>
          <p:grpSpPr>
            <a:xfrm>
              <a:off x="6706749" y="1704468"/>
              <a:ext cx="1251019" cy="1253549"/>
              <a:chOff x="3692576" y="1742634"/>
              <a:chExt cx="2790379" cy="2796023"/>
            </a:xfrm>
          </p:grpSpPr>
          <p:grpSp>
            <p:nvGrpSpPr>
              <p:cNvPr id="126" name="组合 79"/>
              <p:cNvGrpSpPr>
                <a:grpSpLocks/>
              </p:cNvGrpSpPr>
              <p:nvPr/>
            </p:nvGrpSpPr>
            <p:grpSpPr bwMode="auto">
              <a:xfrm>
                <a:off x="3692576" y="1742634"/>
                <a:ext cx="2790379" cy="2796023"/>
                <a:chOff x="6379729" y="2488774"/>
                <a:chExt cx="2513016" cy="2513016"/>
              </a:xfrm>
            </p:grpSpPr>
            <p:sp>
              <p:nvSpPr>
                <p:cNvPr id="12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fontAlgn="base">
                    <a:spcBef>
                      <a:spcPct val="0"/>
                    </a:spcBef>
                    <a:spcAft>
                      <a:spcPct val="0"/>
                    </a:spcAft>
                    <a:defRPr/>
                  </a:pPr>
                  <a:endParaRPr lang="zh-CN" altLang="en-US" kern="0">
                    <a:solidFill>
                      <a:srgbClr val="FFFFFF"/>
                    </a:solidFill>
                    <a:ea typeface="宋体"/>
                  </a:endParaRPr>
                </a:p>
              </p:txBody>
            </p:sp>
            <p:sp>
              <p:nvSpPr>
                <p:cNvPr id="129" name="任意多边形 83"/>
                <p:cNvSpPr/>
                <p:nvPr/>
              </p:nvSpPr>
              <p:spPr>
                <a:xfrm rot="16377237">
                  <a:off x="6409518" y="2506881"/>
                  <a:ext cx="2476803" cy="247680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defRPr/>
                  </a:pPr>
                  <a:endParaRPr lang="zh-CN" altLang="en-US" kern="0">
                    <a:solidFill>
                      <a:srgbClr val="FFFFFF"/>
                    </a:solidFill>
                  </a:endParaRPr>
                </a:p>
              </p:txBody>
            </p:sp>
          </p:grpSp>
          <p:sp>
            <p:nvSpPr>
              <p:cNvPr id="127" name="椭圆 80"/>
              <p:cNvSpPr/>
              <p:nvPr/>
            </p:nvSpPr>
            <p:spPr bwMode="auto">
              <a:xfrm>
                <a:off x="4101618" y="2137562"/>
                <a:ext cx="2016471" cy="2020558"/>
              </a:xfrm>
              <a:prstGeom prst="ellipse">
                <a:avLst/>
              </a:prstGeom>
              <a:solidFill>
                <a:schemeClr val="tx1">
                  <a:lumMod val="95000"/>
                  <a:lumOff val="5000"/>
                </a:schemeClr>
              </a:solidFill>
              <a:ln w="25400" cap="flat" cmpd="sng" algn="ctr">
                <a:no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defRPr/>
                </a:pPr>
                <a:endParaRPr lang="zh-CN" altLang="en-US" kern="0">
                  <a:solidFill>
                    <a:srgbClr val="FFFFFF"/>
                  </a:solidFill>
                </a:endParaRPr>
              </a:p>
            </p:txBody>
          </p:sp>
        </p:grpSp>
        <p:grpSp>
          <p:nvGrpSpPr>
            <p:cNvPr id="112" name="Group 24"/>
            <p:cNvGrpSpPr>
              <a:grpSpLocks noChangeAspect="1"/>
            </p:cNvGrpSpPr>
            <p:nvPr/>
          </p:nvGrpSpPr>
          <p:grpSpPr>
            <a:xfrm>
              <a:off x="7152542" y="2112972"/>
              <a:ext cx="404336" cy="404336"/>
              <a:chOff x="6111586" y="318800"/>
              <a:chExt cx="490538" cy="490538"/>
            </a:xfrm>
            <a:solidFill>
              <a:srgbClr val="FFFFFF"/>
            </a:solidFill>
          </p:grpSpPr>
          <p:sp>
            <p:nvSpPr>
              <p:cNvPr id="113" name="Freeform 5"/>
              <p:cNvSpPr>
                <a:spLocks noEditPoints="1"/>
              </p:cNvSpPr>
              <p:nvPr/>
            </p:nvSpPr>
            <p:spPr bwMode="auto">
              <a:xfrm>
                <a:off x="6111586" y="318800"/>
                <a:ext cx="490538" cy="490538"/>
              </a:xfrm>
              <a:custGeom>
                <a:avLst/>
                <a:gdLst>
                  <a:gd name="T0" fmla="*/ 116 w 128"/>
                  <a:gd name="T1" fmla="*/ 0 h 128"/>
                  <a:gd name="T2" fmla="*/ 28 w 128"/>
                  <a:gd name="T3" fmla="*/ 0 h 128"/>
                  <a:gd name="T4" fmla="*/ 16 w 128"/>
                  <a:gd name="T5" fmla="*/ 12 h 128"/>
                  <a:gd name="T6" fmla="*/ 16 w 128"/>
                  <a:gd name="T7" fmla="*/ 20 h 128"/>
                  <a:gd name="T8" fmla="*/ 12 w 128"/>
                  <a:gd name="T9" fmla="*/ 20 h 128"/>
                  <a:gd name="T10" fmla="*/ 0 w 128"/>
                  <a:gd name="T11" fmla="*/ 32 h 128"/>
                  <a:gd name="T12" fmla="*/ 0 w 128"/>
                  <a:gd name="T13" fmla="*/ 112 h 128"/>
                  <a:gd name="T14" fmla="*/ 16 w 128"/>
                  <a:gd name="T15" fmla="*/ 128 h 128"/>
                  <a:gd name="T16" fmla="*/ 112 w 128"/>
                  <a:gd name="T17" fmla="*/ 128 h 128"/>
                  <a:gd name="T18" fmla="*/ 128 w 128"/>
                  <a:gd name="T19" fmla="*/ 112 h 128"/>
                  <a:gd name="T20" fmla="*/ 128 w 128"/>
                  <a:gd name="T21" fmla="*/ 12 h 128"/>
                  <a:gd name="T22" fmla="*/ 116 w 128"/>
                  <a:gd name="T23" fmla="*/ 0 h 128"/>
                  <a:gd name="T24" fmla="*/ 120 w 128"/>
                  <a:gd name="T25" fmla="*/ 112 h 128"/>
                  <a:gd name="T26" fmla="*/ 112 w 128"/>
                  <a:gd name="T27" fmla="*/ 120 h 128"/>
                  <a:gd name="T28" fmla="*/ 16 w 128"/>
                  <a:gd name="T29" fmla="*/ 120 h 128"/>
                  <a:gd name="T30" fmla="*/ 8 w 128"/>
                  <a:gd name="T31" fmla="*/ 112 h 128"/>
                  <a:gd name="T32" fmla="*/ 8 w 128"/>
                  <a:gd name="T33" fmla="*/ 32 h 128"/>
                  <a:gd name="T34" fmla="*/ 12 w 128"/>
                  <a:gd name="T35" fmla="*/ 28 h 128"/>
                  <a:gd name="T36" fmla="*/ 16 w 128"/>
                  <a:gd name="T37" fmla="*/ 28 h 128"/>
                  <a:gd name="T38" fmla="*/ 16 w 128"/>
                  <a:gd name="T39" fmla="*/ 108 h 128"/>
                  <a:gd name="T40" fmla="*/ 20 w 128"/>
                  <a:gd name="T41" fmla="*/ 112 h 128"/>
                  <a:gd name="T42" fmla="*/ 24 w 128"/>
                  <a:gd name="T43" fmla="*/ 108 h 128"/>
                  <a:gd name="T44" fmla="*/ 24 w 128"/>
                  <a:gd name="T45" fmla="*/ 12 h 128"/>
                  <a:gd name="T46" fmla="*/ 28 w 128"/>
                  <a:gd name="T47" fmla="*/ 8 h 128"/>
                  <a:gd name="T48" fmla="*/ 116 w 128"/>
                  <a:gd name="T49" fmla="*/ 8 h 128"/>
                  <a:gd name="T50" fmla="*/ 120 w 128"/>
                  <a:gd name="T51" fmla="*/ 12 h 128"/>
                  <a:gd name="T52" fmla="*/ 120 w 128"/>
                  <a:gd name="T53" fmla="*/ 112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8" h="128">
                    <a:moveTo>
                      <a:pt x="116" y="0"/>
                    </a:moveTo>
                    <a:cubicBezTo>
                      <a:pt x="28" y="0"/>
                      <a:pt x="28" y="0"/>
                      <a:pt x="28" y="0"/>
                    </a:cubicBezTo>
                    <a:cubicBezTo>
                      <a:pt x="21" y="0"/>
                      <a:pt x="16" y="5"/>
                      <a:pt x="16" y="12"/>
                    </a:cubicBezTo>
                    <a:cubicBezTo>
                      <a:pt x="16" y="20"/>
                      <a:pt x="16" y="20"/>
                      <a:pt x="16" y="20"/>
                    </a:cubicBezTo>
                    <a:cubicBezTo>
                      <a:pt x="12" y="20"/>
                      <a:pt x="12" y="20"/>
                      <a:pt x="12" y="20"/>
                    </a:cubicBezTo>
                    <a:cubicBezTo>
                      <a:pt x="5" y="20"/>
                      <a:pt x="0" y="25"/>
                      <a:pt x="0" y="32"/>
                    </a:cubicBezTo>
                    <a:cubicBezTo>
                      <a:pt x="0" y="112"/>
                      <a:pt x="0" y="112"/>
                      <a:pt x="0" y="112"/>
                    </a:cubicBezTo>
                    <a:cubicBezTo>
                      <a:pt x="0" y="121"/>
                      <a:pt x="7" y="128"/>
                      <a:pt x="16" y="128"/>
                    </a:cubicBezTo>
                    <a:cubicBezTo>
                      <a:pt x="112" y="128"/>
                      <a:pt x="112" y="128"/>
                      <a:pt x="112" y="128"/>
                    </a:cubicBezTo>
                    <a:cubicBezTo>
                      <a:pt x="121" y="128"/>
                      <a:pt x="128" y="121"/>
                      <a:pt x="128" y="112"/>
                    </a:cubicBezTo>
                    <a:cubicBezTo>
                      <a:pt x="128" y="12"/>
                      <a:pt x="128" y="12"/>
                      <a:pt x="128" y="12"/>
                    </a:cubicBezTo>
                    <a:cubicBezTo>
                      <a:pt x="128" y="5"/>
                      <a:pt x="123" y="0"/>
                      <a:pt x="116" y="0"/>
                    </a:cubicBezTo>
                    <a:close/>
                    <a:moveTo>
                      <a:pt x="120" y="112"/>
                    </a:moveTo>
                    <a:cubicBezTo>
                      <a:pt x="120" y="116"/>
                      <a:pt x="116" y="120"/>
                      <a:pt x="112" y="120"/>
                    </a:cubicBezTo>
                    <a:cubicBezTo>
                      <a:pt x="16" y="120"/>
                      <a:pt x="16" y="120"/>
                      <a:pt x="16" y="120"/>
                    </a:cubicBezTo>
                    <a:cubicBezTo>
                      <a:pt x="12" y="120"/>
                      <a:pt x="8" y="116"/>
                      <a:pt x="8" y="112"/>
                    </a:cubicBezTo>
                    <a:cubicBezTo>
                      <a:pt x="8" y="32"/>
                      <a:pt x="8" y="32"/>
                      <a:pt x="8" y="32"/>
                    </a:cubicBezTo>
                    <a:cubicBezTo>
                      <a:pt x="8" y="30"/>
                      <a:pt x="10" y="28"/>
                      <a:pt x="12" y="28"/>
                    </a:cubicBezTo>
                    <a:cubicBezTo>
                      <a:pt x="16" y="28"/>
                      <a:pt x="16" y="28"/>
                      <a:pt x="16" y="28"/>
                    </a:cubicBezTo>
                    <a:cubicBezTo>
                      <a:pt x="16" y="108"/>
                      <a:pt x="16" y="108"/>
                      <a:pt x="16" y="108"/>
                    </a:cubicBezTo>
                    <a:cubicBezTo>
                      <a:pt x="16" y="110"/>
                      <a:pt x="18" y="112"/>
                      <a:pt x="20" y="112"/>
                    </a:cubicBezTo>
                    <a:cubicBezTo>
                      <a:pt x="22" y="112"/>
                      <a:pt x="24" y="110"/>
                      <a:pt x="24" y="108"/>
                    </a:cubicBezTo>
                    <a:cubicBezTo>
                      <a:pt x="24" y="12"/>
                      <a:pt x="24" y="12"/>
                      <a:pt x="24" y="12"/>
                    </a:cubicBezTo>
                    <a:cubicBezTo>
                      <a:pt x="24" y="10"/>
                      <a:pt x="26" y="8"/>
                      <a:pt x="28" y="8"/>
                    </a:cubicBezTo>
                    <a:cubicBezTo>
                      <a:pt x="116" y="8"/>
                      <a:pt x="116" y="8"/>
                      <a:pt x="116" y="8"/>
                    </a:cubicBezTo>
                    <a:cubicBezTo>
                      <a:pt x="118" y="8"/>
                      <a:pt x="120" y="10"/>
                      <a:pt x="120" y="12"/>
                    </a:cubicBezTo>
                    <a:lnTo>
                      <a:pt x="120" y="1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7F7F7F"/>
                  </a:solidFill>
                </a:endParaRPr>
              </a:p>
            </p:txBody>
          </p:sp>
          <p:sp>
            <p:nvSpPr>
              <p:cNvPr id="114" name="Freeform 6"/>
              <p:cNvSpPr>
                <a:spLocks/>
              </p:cNvSpPr>
              <p:nvPr/>
            </p:nvSpPr>
            <p:spPr bwMode="auto">
              <a:xfrm>
                <a:off x="6402099" y="502950"/>
                <a:ext cx="138113" cy="14288"/>
              </a:xfrm>
              <a:custGeom>
                <a:avLst/>
                <a:gdLst>
                  <a:gd name="T0" fmla="*/ 2 w 36"/>
                  <a:gd name="T1" fmla="*/ 4 h 4"/>
                  <a:gd name="T2" fmla="*/ 34 w 36"/>
                  <a:gd name="T3" fmla="*/ 4 h 4"/>
                  <a:gd name="T4" fmla="*/ 36 w 36"/>
                  <a:gd name="T5" fmla="*/ 2 h 4"/>
                  <a:gd name="T6" fmla="*/ 34 w 36"/>
                  <a:gd name="T7" fmla="*/ 0 h 4"/>
                  <a:gd name="T8" fmla="*/ 2 w 36"/>
                  <a:gd name="T9" fmla="*/ 0 h 4"/>
                  <a:gd name="T10" fmla="*/ 0 w 36"/>
                  <a:gd name="T11" fmla="*/ 2 h 4"/>
                  <a:gd name="T12" fmla="*/ 2 w 36"/>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2" y="4"/>
                    </a:moveTo>
                    <a:cubicBezTo>
                      <a:pt x="34" y="4"/>
                      <a:pt x="34" y="4"/>
                      <a:pt x="34" y="4"/>
                    </a:cubicBezTo>
                    <a:cubicBezTo>
                      <a:pt x="35" y="4"/>
                      <a:pt x="36" y="3"/>
                      <a:pt x="36" y="2"/>
                    </a:cubicBezTo>
                    <a:cubicBezTo>
                      <a:pt x="36" y="1"/>
                      <a:pt x="35" y="0"/>
                      <a:pt x="34" y="0"/>
                    </a:cubicBezTo>
                    <a:cubicBezTo>
                      <a:pt x="2" y="0"/>
                      <a:pt x="2" y="0"/>
                      <a:pt x="2" y="0"/>
                    </a:cubicBezTo>
                    <a:cubicBezTo>
                      <a:pt x="1" y="0"/>
                      <a:pt x="0" y="1"/>
                      <a:pt x="0" y="2"/>
                    </a:cubicBezTo>
                    <a:cubicBezTo>
                      <a:pt x="0" y="3"/>
                      <a:pt x="1" y="4"/>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7F7F7F"/>
                  </a:solidFill>
                </a:endParaRPr>
              </a:p>
            </p:txBody>
          </p:sp>
          <p:sp>
            <p:nvSpPr>
              <p:cNvPr id="115" name="Freeform 7"/>
              <p:cNvSpPr>
                <a:spLocks/>
              </p:cNvSpPr>
              <p:nvPr/>
            </p:nvSpPr>
            <p:spPr bwMode="auto">
              <a:xfrm>
                <a:off x="6402099" y="456912"/>
                <a:ext cx="138113" cy="14288"/>
              </a:xfrm>
              <a:custGeom>
                <a:avLst/>
                <a:gdLst>
                  <a:gd name="T0" fmla="*/ 2 w 36"/>
                  <a:gd name="T1" fmla="*/ 4 h 4"/>
                  <a:gd name="T2" fmla="*/ 34 w 36"/>
                  <a:gd name="T3" fmla="*/ 4 h 4"/>
                  <a:gd name="T4" fmla="*/ 36 w 36"/>
                  <a:gd name="T5" fmla="*/ 2 h 4"/>
                  <a:gd name="T6" fmla="*/ 34 w 36"/>
                  <a:gd name="T7" fmla="*/ 0 h 4"/>
                  <a:gd name="T8" fmla="*/ 2 w 36"/>
                  <a:gd name="T9" fmla="*/ 0 h 4"/>
                  <a:gd name="T10" fmla="*/ 0 w 36"/>
                  <a:gd name="T11" fmla="*/ 2 h 4"/>
                  <a:gd name="T12" fmla="*/ 2 w 36"/>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2" y="4"/>
                    </a:moveTo>
                    <a:cubicBezTo>
                      <a:pt x="34" y="4"/>
                      <a:pt x="34" y="4"/>
                      <a:pt x="34" y="4"/>
                    </a:cubicBezTo>
                    <a:cubicBezTo>
                      <a:pt x="35" y="4"/>
                      <a:pt x="36" y="3"/>
                      <a:pt x="36" y="2"/>
                    </a:cubicBezTo>
                    <a:cubicBezTo>
                      <a:pt x="36" y="1"/>
                      <a:pt x="35" y="0"/>
                      <a:pt x="34" y="0"/>
                    </a:cubicBezTo>
                    <a:cubicBezTo>
                      <a:pt x="2" y="0"/>
                      <a:pt x="2" y="0"/>
                      <a:pt x="2" y="0"/>
                    </a:cubicBezTo>
                    <a:cubicBezTo>
                      <a:pt x="1" y="0"/>
                      <a:pt x="0" y="1"/>
                      <a:pt x="0" y="2"/>
                    </a:cubicBezTo>
                    <a:cubicBezTo>
                      <a:pt x="0" y="3"/>
                      <a:pt x="1" y="4"/>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7F7F7F"/>
                  </a:solidFill>
                </a:endParaRPr>
              </a:p>
            </p:txBody>
          </p:sp>
          <p:sp>
            <p:nvSpPr>
              <p:cNvPr id="116" name="Freeform 8"/>
              <p:cNvSpPr>
                <a:spLocks/>
              </p:cNvSpPr>
              <p:nvPr/>
            </p:nvSpPr>
            <p:spPr bwMode="auto">
              <a:xfrm>
                <a:off x="6402099" y="410875"/>
                <a:ext cx="138113" cy="14288"/>
              </a:xfrm>
              <a:custGeom>
                <a:avLst/>
                <a:gdLst>
                  <a:gd name="T0" fmla="*/ 2 w 36"/>
                  <a:gd name="T1" fmla="*/ 4 h 4"/>
                  <a:gd name="T2" fmla="*/ 34 w 36"/>
                  <a:gd name="T3" fmla="*/ 4 h 4"/>
                  <a:gd name="T4" fmla="*/ 36 w 36"/>
                  <a:gd name="T5" fmla="*/ 2 h 4"/>
                  <a:gd name="T6" fmla="*/ 34 w 36"/>
                  <a:gd name="T7" fmla="*/ 0 h 4"/>
                  <a:gd name="T8" fmla="*/ 2 w 36"/>
                  <a:gd name="T9" fmla="*/ 0 h 4"/>
                  <a:gd name="T10" fmla="*/ 0 w 36"/>
                  <a:gd name="T11" fmla="*/ 2 h 4"/>
                  <a:gd name="T12" fmla="*/ 2 w 36"/>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2" y="4"/>
                    </a:moveTo>
                    <a:cubicBezTo>
                      <a:pt x="34" y="4"/>
                      <a:pt x="34" y="4"/>
                      <a:pt x="34" y="4"/>
                    </a:cubicBezTo>
                    <a:cubicBezTo>
                      <a:pt x="35" y="4"/>
                      <a:pt x="36" y="3"/>
                      <a:pt x="36" y="2"/>
                    </a:cubicBezTo>
                    <a:cubicBezTo>
                      <a:pt x="36" y="1"/>
                      <a:pt x="35" y="0"/>
                      <a:pt x="34" y="0"/>
                    </a:cubicBezTo>
                    <a:cubicBezTo>
                      <a:pt x="2" y="0"/>
                      <a:pt x="2" y="0"/>
                      <a:pt x="2" y="0"/>
                    </a:cubicBezTo>
                    <a:cubicBezTo>
                      <a:pt x="1" y="0"/>
                      <a:pt x="0" y="1"/>
                      <a:pt x="0" y="2"/>
                    </a:cubicBezTo>
                    <a:cubicBezTo>
                      <a:pt x="0" y="3"/>
                      <a:pt x="1" y="4"/>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7F7F7F"/>
                  </a:solidFill>
                </a:endParaRPr>
              </a:p>
            </p:txBody>
          </p:sp>
          <p:sp>
            <p:nvSpPr>
              <p:cNvPr id="117" name="Freeform 9"/>
              <p:cNvSpPr>
                <a:spLocks/>
              </p:cNvSpPr>
              <p:nvPr/>
            </p:nvSpPr>
            <p:spPr bwMode="auto">
              <a:xfrm>
                <a:off x="6233824" y="733137"/>
                <a:ext cx="138113" cy="14288"/>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7F7F7F"/>
                  </a:solidFill>
                </a:endParaRPr>
              </a:p>
            </p:txBody>
          </p:sp>
          <p:sp>
            <p:nvSpPr>
              <p:cNvPr id="118" name="Freeform 10"/>
              <p:cNvSpPr>
                <a:spLocks/>
              </p:cNvSpPr>
              <p:nvPr/>
            </p:nvSpPr>
            <p:spPr bwMode="auto">
              <a:xfrm>
                <a:off x="6233824" y="687100"/>
                <a:ext cx="138113" cy="14288"/>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7F7F7F"/>
                  </a:solidFill>
                </a:endParaRPr>
              </a:p>
            </p:txBody>
          </p:sp>
          <p:sp>
            <p:nvSpPr>
              <p:cNvPr id="119" name="Freeform 11"/>
              <p:cNvSpPr>
                <a:spLocks/>
              </p:cNvSpPr>
              <p:nvPr/>
            </p:nvSpPr>
            <p:spPr bwMode="auto">
              <a:xfrm>
                <a:off x="6233824" y="641062"/>
                <a:ext cx="138113" cy="14288"/>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7F7F7F"/>
                  </a:solidFill>
                </a:endParaRPr>
              </a:p>
            </p:txBody>
          </p:sp>
          <p:sp>
            <p:nvSpPr>
              <p:cNvPr id="120" name="Freeform 12"/>
              <p:cNvSpPr>
                <a:spLocks/>
              </p:cNvSpPr>
              <p:nvPr/>
            </p:nvSpPr>
            <p:spPr bwMode="auto">
              <a:xfrm>
                <a:off x="6402099" y="733137"/>
                <a:ext cx="138113" cy="14288"/>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7F7F7F"/>
                  </a:solidFill>
                </a:endParaRPr>
              </a:p>
            </p:txBody>
          </p:sp>
          <p:sp>
            <p:nvSpPr>
              <p:cNvPr id="121" name="Freeform 13"/>
              <p:cNvSpPr>
                <a:spLocks/>
              </p:cNvSpPr>
              <p:nvPr/>
            </p:nvSpPr>
            <p:spPr bwMode="auto">
              <a:xfrm>
                <a:off x="6402099" y="687100"/>
                <a:ext cx="138113" cy="14288"/>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7F7F7F"/>
                  </a:solidFill>
                </a:endParaRPr>
              </a:p>
            </p:txBody>
          </p:sp>
          <p:sp>
            <p:nvSpPr>
              <p:cNvPr id="122" name="Freeform 14"/>
              <p:cNvSpPr>
                <a:spLocks/>
              </p:cNvSpPr>
              <p:nvPr/>
            </p:nvSpPr>
            <p:spPr bwMode="auto">
              <a:xfrm>
                <a:off x="6402099" y="641062"/>
                <a:ext cx="138113" cy="14288"/>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7F7F7F"/>
                  </a:solidFill>
                </a:endParaRPr>
              </a:p>
            </p:txBody>
          </p:sp>
          <p:sp>
            <p:nvSpPr>
              <p:cNvPr id="123" name="Freeform 15"/>
              <p:cNvSpPr>
                <a:spLocks/>
              </p:cNvSpPr>
              <p:nvPr/>
            </p:nvSpPr>
            <p:spPr bwMode="auto">
              <a:xfrm>
                <a:off x="6233824" y="548987"/>
                <a:ext cx="306388" cy="14288"/>
              </a:xfrm>
              <a:custGeom>
                <a:avLst/>
                <a:gdLst>
                  <a:gd name="T0" fmla="*/ 78 w 80"/>
                  <a:gd name="T1" fmla="*/ 0 h 4"/>
                  <a:gd name="T2" fmla="*/ 2 w 80"/>
                  <a:gd name="T3" fmla="*/ 0 h 4"/>
                  <a:gd name="T4" fmla="*/ 0 w 80"/>
                  <a:gd name="T5" fmla="*/ 2 h 4"/>
                  <a:gd name="T6" fmla="*/ 2 w 80"/>
                  <a:gd name="T7" fmla="*/ 4 h 4"/>
                  <a:gd name="T8" fmla="*/ 78 w 80"/>
                  <a:gd name="T9" fmla="*/ 4 h 4"/>
                  <a:gd name="T10" fmla="*/ 80 w 80"/>
                  <a:gd name="T11" fmla="*/ 2 h 4"/>
                  <a:gd name="T12" fmla="*/ 78 w 80"/>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80" h="4">
                    <a:moveTo>
                      <a:pt x="78" y="0"/>
                    </a:moveTo>
                    <a:cubicBezTo>
                      <a:pt x="2" y="0"/>
                      <a:pt x="2" y="0"/>
                      <a:pt x="2" y="0"/>
                    </a:cubicBezTo>
                    <a:cubicBezTo>
                      <a:pt x="1" y="0"/>
                      <a:pt x="0" y="1"/>
                      <a:pt x="0" y="2"/>
                    </a:cubicBezTo>
                    <a:cubicBezTo>
                      <a:pt x="0" y="3"/>
                      <a:pt x="1" y="4"/>
                      <a:pt x="2" y="4"/>
                    </a:cubicBezTo>
                    <a:cubicBezTo>
                      <a:pt x="78" y="4"/>
                      <a:pt x="78" y="4"/>
                      <a:pt x="78" y="4"/>
                    </a:cubicBezTo>
                    <a:cubicBezTo>
                      <a:pt x="79" y="4"/>
                      <a:pt x="80" y="3"/>
                      <a:pt x="80" y="2"/>
                    </a:cubicBezTo>
                    <a:cubicBezTo>
                      <a:pt x="80" y="1"/>
                      <a:pt x="79" y="0"/>
                      <a:pt x="7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7F7F7F"/>
                  </a:solidFill>
                </a:endParaRPr>
              </a:p>
            </p:txBody>
          </p:sp>
          <p:sp>
            <p:nvSpPr>
              <p:cNvPr id="124" name="Freeform 16"/>
              <p:cNvSpPr>
                <a:spLocks/>
              </p:cNvSpPr>
              <p:nvPr/>
            </p:nvSpPr>
            <p:spPr bwMode="auto">
              <a:xfrm>
                <a:off x="6233824" y="595025"/>
                <a:ext cx="306388" cy="14288"/>
              </a:xfrm>
              <a:custGeom>
                <a:avLst/>
                <a:gdLst>
                  <a:gd name="T0" fmla="*/ 78 w 80"/>
                  <a:gd name="T1" fmla="*/ 0 h 4"/>
                  <a:gd name="T2" fmla="*/ 2 w 80"/>
                  <a:gd name="T3" fmla="*/ 0 h 4"/>
                  <a:gd name="T4" fmla="*/ 0 w 80"/>
                  <a:gd name="T5" fmla="*/ 2 h 4"/>
                  <a:gd name="T6" fmla="*/ 2 w 80"/>
                  <a:gd name="T7" fmla="*/ 4 h 4"/>
                  <a:gd name="T8" fmla="*/ 78 w 80"/>
                  <a:gd name="T9" fmla="*/ 4 h 4"/>
                  <a:gd name="T10" fmla="*/ 80 w 80"/>
                  <a:gd name="T11" fmla="*/ 2 h 4"/>
                  <a:gd name="T12" fmla="*/ 78 w 80"/>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80" h="4">
                    <a:moveTo>
                      <a:pt x="78" y="0"/>
                    </a:moveTo>
                    <a:cubicBezTo>
                      <a:pt x="2" y="0"/>
                      <a:pt x="2" y="0"/>
                      <a:pt x="2" y="0"/>
                    </a:cubicBezTo>
                    <a:cubicBezTo>
                      <a:pt x="1" y="0"/>
                      <a:pt x="0" y="1"/>
                      <a:pt x="0" y="2"/>
                    </a:cubicBezTo>
                    <a:cubicBezTo>
                      <a:pt x="0" y="3"/>
                      <a:pt x="1" y="4"/>
                      <a:pt x="2" y="4"/>
                    </a:cubicBezTo>
                    <a:cubicBezTo>
                      <a:pt x="78" y="4"/>
                      <a:pt x="78" y="4"/>
                      <a:pt x="78" y="4"/>
                    </a:cubicBezTo>
                    <a:cubicBezTo>
                      <a:pt x="79" y="4"/>
                      <a:pt x="80" y="3"/>
                      <a:pt x="80" y="2"/>
                    </a:cubicBezTo>
                    <a:cubicBezTo>
                      <a:pt x="80" y="1"/>
                      <a:pt x="79" y="0"/>
                      <a:pt x="7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7F7F7F"/>
                  </a:solidFill>
                </a:endParaRPr>
              </a:p>
            </p:txBody>
          </p:sp>
          <p:sp>
            <p:nvSpPr>
              <p:cNvPr id="125" name="Freeform 17"/>
              <p:cNvSpPr>
                <a:spLocks noEditPoints="1"/>
              </p:cNvSpPr>
              <p:nvPr/>
            </p:nvSpPr>
            <p:spPr bwMode="auto">
              <a:xfrm>
                <a:off x="6233824" y="379125"/>
                <a:ext cx="138113" cy="138113"/>
              </a:xfrm>
              <a:custGeom>
                <a:avLst/>
                <a:gdLst>
                  <a:gd name="T0" fmla="*/ 4 w 36"/>
                  <a:gd name="T1" fmla="*/ 36 h 36"/>
                  <a:gd name="T2" fmla="*/ 32 w 36"/>
                  <a:gd name="T3" fmla="*/ 36 h 36"/>
                  <a:gd name="T4" fmla="*/ 36 w 36"/>
                  <a:gd name="T5" fmla="*/ 32 h 36"/>
                  <a:gd name="T6" fmla="*/ 36 w 36"/>
                  <a:gd name="T7" fmla="*/ 4 h 36"/>
                  <a:gd name="T8" fmla="*/ 32 w 36"/>
                  <a:gd name="T9" fmla="*/ 0 h 36"/>
                  <a:gd name="T10" fmla="*/ 4 w 36"/>
                  <a:gd name="T11" fmla="*/ 0 h 36"/>
                  <a:gd name="T12" fmla="*/ 0 w 36"/>
                  <a:gd name="T13" fmla="*/ 4 h 36"/>
                  <a:gd name="T14" fmla="*/ 0 w 36"/>
                  <a:gd name="T15" fmla="*/ 32 h 36"/>
                  <a:gd name="T16" fmla="*/ 4 w 36"/>
                  <a:gd name="T17" fmla="*/ 36 h 36"/>
                  <a:gd name="T18" fmla="*/ 8 w 36"/>
                  <a:gd name="T19" fmla="*/ 8 h 36"/>
                  <a:gd name="T20" fmla="*/ 28 w 36"/>
                  <a:gd name="T21" fmla="*/ 8 h 36"/>
                  <a:gd name="T22" fmla="*/ 28 w 36"/>
                  <a:gd name="T23" fmla="*/ 28 h 36"/>
                  <a:gd name="T24" fmla="*/ 8 w 36"/>
                  <a:gd name="T25" fmla="*/ 28 h 36"/>
                  <a:gd name="T26" fmla="*/ 8 w 36"/>
                  <a:gd name="T27" fmla="*/ 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 h="36">
                    <a:moveTo>
                      <a:pt x="4" y="36"/>
                    </a:moveTo>
                    <a:cubicBezTo>
                      <a:pt x="32" y="36"/>
                      <a:pt x="32" y="36"/>
                      <a:pt x="32" y="36"/>
                    </a:cubicBezTo>
                    <a:cubicBezTo>
                      <a:pt x="34" y="36"/>
                      <a:pt x="36" y="34"/>
                      <a:pt x="36" y="32"/>
                    </a:cubicBezTo>
                    <a:cubicBezTo>
                      <a:pt x="36" y="4"/>
                      <a:pt x="36" y="4"/>
                      <a:pt x="36" y="4"/>
                    </a:cubicBezTo>
                    <a:cubicBezTo>
                      <a:pt x="36" y="2"/>
                      <a:pt x="34" y="0"/>
                      <a:pt x="32" y="0"/>
                    </a:cubicBezTo>
                    <a:cubicBezTo>
                      <a:pt x="4" y="0"/>
                      <a:pt x="4" y="0"/>
                      <a:pt x="4" y="0"/>
                    </a:cubicBezTo>
                    <a:cubicBezTo>
                      <a:pt x="2" y="0"/>
                      <a:pt x="0" y="2"/>
                      <a:pt x="0" y="4"/>
                    </a:cubicBezTo>
                    <a:cubicBezTo>
                      <a:pt x="0" y="32"/>
                      <a:pt x="0" y="32"/>
                      <a:pt x="0" y="32"/>
                    </a:cubicBezTo>
                    <a:cubicBezTo>
                      <a:pt x="0" y="34"/>
                      <a:pt x="2" y="36"/>
                      <a:pt x="4" y="36"/>
                    </a:cubicBezTo>
                    <a:close/>
                    <a:moveTo>
                      <a:pt x="8" y="8"/>
                    </a:moveTo>
                    <a:cubicBezTo>
                      <a:pt x="28" y="8"/>
                      <a:pt x="28" y="8"/>
                      <a:pt x="28" y="8"/>
                    </a:cubicBezTo>
                    <a:cubicBezTo>
                      <a:pt x="28" y="28"/>
                      <a:pt x="28" y="28"/>
                      <a:pt x="28" y="28"/>
                    </a:cubicBezTo>
                    <a:cubicBezTo>
                      <a:pt x="8" y="28"/>
                      <a:pt x="8" y="28"/>
                      <a:pt x="8" y="28"/>
                    </a:cubicBezTo>
                    <a:lnTo>
                      <a:pt x="8"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7F7F7F"/>
                  </a:solidFill>
                </a:endParaRPr>
              </a:p>
            </p:txBody>
          </p:sp>
        </p:grpSp>
      </p:grpSp>
      <p:grpSp>
        <p:nvGrpSpPr>
          <p:cNvPr id="130" name="组合 129"/>
          <p:cNvGrpSpPr/>
          <p:nvPr/>
        </p:nvGrpSpPr>
        <p:grpSpPr>
          <a:xfrm>
            <a:off x="6843799" y="3116996"/>
            <a:ext cx="938264" cy="940162"/>
            <a:chOff x="9213965" y="4016294"/>
            <a:chExt cx="1251019" cy="1253549"/>
          </a:xfrm>
        </p:grpSpPr>
        <p:grpSp>
          <p:nvGrpSpPr>
            <p:cNvPr id="131" name="Group 48"/>
            <p:cNvGrpSpPr/>
            <p:nvPr/>
          </p:nvGrpSpPr>
          <p:grpSpPr>
            <a:xfrm>
              <a:off x="9213965" y="4016294"/>
              <a:ext cx="1251019" cy="1253549"/>
              <a:chOff x="3692576" y="1742634"/>
              <a:chExt cx="2790379" cy="2796023"/>
            </a:xfrm>
          </p:grpSpPr>
          <p:grpSp>
            <p:nvGrpSpPr>
              <p:cNvPr id="137" name="组合 79"/>
              <p:cNvGrpSpPr>
                <a:grpSpLocks/>
              </p:cNvGrpSpPr>
              <p:nvPr/>
            </p:nvGrpSpPr>
            <p:grpSpPr bwMode="auto">
              <a:xfrm>
                <a:off x="3692576" y="1742634"/>
                <a:ext cx="2790379" cy="2796023"/>
                <a:chOff x="6379729" y="2488774"/>
                <a:chExt cx="2513016" cy="2513016"/>
              </a:xfrm>
            </p:grpSpPr>
            <p:sp>
              <p:nvSpPr>
                <p:cNvPr id="139"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fontAlgn="base">
                    <a:spcBef>
                      <a:spcPct val="0"/>
                    </a:spcBef>
                    <a:spcAft>
                      <a:spcPct val="0"/>
                    </a:spcAft>
                    <a:defRPr/>
                  </a:pPr>
                  <a:endParaRPr lang="zh-CN" altLang="en-US" kern="0">
                    <a:solidFill>
                      <a:srgbClr val="FFFFFF"/>
                    </a:solidFill>
                    <a:ea typeface="宋体"/>
                  </a:endParaRPr>
                </a:p>
              </p:txBody>
            </p:sp>
            <p:sp>
              <p:nvSpPr>
                <p:cNvPr id="140" name="任意多边形 83"/>
                <p:cNvSpPr/>
                <p:nvPr/>
              </p:nvSpPr>
              <p:spPr>
                <a:xfrm rot="16377237">
                  <a:off x="6409518" y="2506881"/>
                  <a:ext cx="2476803" cy="247680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defRPr/>
                  </a:pPr>
                  <a:endParaRPr lang="zh-CN" altLang="en-US" kern="0">
                    <a:solidFill>
                      <a:srgbClr val="FFFFFF"/>
                    </a:solidFill>
                  </a:endParaRPr>
                </a:p>
              </p:txBody>
            </p:sp>
          </p:grpSp>
          <p:sp>
            <p:nvSpPr>
              <p:cNvPr id="138" name="椭圆 80"/>
              <p:cNvSpPr/>
              <p:nvPr/>
            </p:nvSpPr>
            <p:spPr bwMode="auto">
              <a:xfrm>
                <a:off x="4101618" y="2137562"/>
                <a:ext cx="2016471" cy="2020558"/>
              </a:xfrm>
              <a:prstGeom prst="ellipse">
                <a:avLst/>
              </a:prstGeom>
              <a:solidFill>
                <a:srgbClr val="C00000"/>
              </a:solidFill>
              <a:ln w="25400" cap="flat" cmpd="sng" algn="ctr">
                <a:no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defRPr/>
                </a:pPr>
                <a:endParaRPr lang="zh-CN" altLang="en-US" kern="0">
                  <a:solidFill>
                    <a:srgbClr val="FFFFFF"/>
                  </a:solidFill>
                </a:endParaRPr>
              </a:p>
            </p:txBody>
          </p:sp>
        </p:grpSp>
        <p:grpSp>
          <p:nvGrpSpPr>
            <p:cNvPr id="132" name="Group 132"/>
            <p:cNvGrpSpPr>
              <a:grpSpLocks noChangeAspect="1"/>
            </p:cNvGrpSpPr>
            <p:nvPr/>
          </p:nvGrpSpPr>
          <p:grpSpPr>
            <a:xfrm>
              <a:off x="9613622" y="4409789"/>
              <a:ext cx="471510" cy="461033"/>
              <a:chOff x="-6349" y="-1587"/>
              <a:chExt cx="500062" cy="488950"/>
            </a:xfrm>
            <a:solidFill>
              <a:srgbClr val="FFFFFF"/>
            </a:solidFill>
          </p:grpSpPr>
          <p:sp>
            <p:nvSpPr>
              <p:cNvPr id="133" name="Freeform 17"/>
              <p:cNvSpPr>
                <a:spLocks noEditPoints="1"/>
              </p:cNvSpPr>
              <p:nvPr/>
            </p:nvSpPr>
            <p:spPr bwMode="auto">
              <a:xfrm>
                <a:off x="-6349" y="-1587"/>
                <a:ext cx="500062" cy="488950"/>
              </a:xfrm>
              <a:custGeom>
                <a:avLst/>
                <a:gdLst>
                  <a:gd name="T0" fmla="*/ 127 w 130"/>
                  <a:gd name="T1" fmla="*/ 42 h 128"/>
                  <a:gd name="T2" fmla="*/ 87 w 130"/>
                  <a:gd name="T3" fmla="*/ 2 h 128"/>
                  <a:gd name="T4" fmla="*/ 79 w 130"/>
                  <a:gd name="T5" fmla="*/ 0 h 128"/>
                  <a:gd name="T6" fmla="*/ 75 w 130"/>
                  <a:gd name="T7" fmla="*/ 2 h 128"/>
                  <a:gd name="T8" fmla="*/ 73 w 130"/>
                  <a:gd name="T9" fmla="*/ 6 h 128"/>
                  <a:gd name="T10" fmla="*/ 64 w 130"/>
                  <a:gd name="T11" fmla="*/ 21 h 128"/>
                  <a:gd name="T12" fmla="*/ 41 w 130"/>
                  <a:gd name="T13" fmla="*/ 37 h 128"/>
                  <a:gd name="T14" fmla="*/ 15 w 130"/>
                  <a:gd name="T15" fmla="*/ 55 h 128"/>
                  <a:gd name="T16" fmla="*/ 1 w 130"/>
                  <a:gd name="T17" fmla="*/ 78 h 128"/>
                  <a:gd name="T18" fmla="*/ 3 w 130"/>
                  <a:gd name="T19" fmla="*/ 86 h 128"/>
                  <a:gd name="T20" fmla="*/ 43 w 130"/>
                  <a:gd name="T21" fmla="*/ 126 h 128"/>
                  <a:gd name="T22" fmla="*/ 51 w 130"/>
                  <a:gd name="T23" fmla="*/ 128 h 128"/>
                  <a:gd name="T24" fmla="*/ 55 w 130"/>
                  <a:gd name="T25" fmla="*/ 126 h 128"/>
                  <a:gd name="T26" fmla="*/ 57 w 130"/>
                  <a:gd name="T27" fmla="*/ 122 h 128"/>
                  <a:gd name="T28" fmla="*/ 66 w 130"/>
                  <a:gd name="T29" fmla="*/ 107 h 128"/>
                  <a:gd name="T30" fmla="*/ 89 w 130"/>
                  <a:gd name="T31" fmla="*/ 91 h 128"/>
                  <a:gd name="T32" fmla="*/ 115 w 130"/>
                  <a:gd name="T33" fmla="*/ 73 h 128"/>
                  <a:gd name="T34" fmla="*/ 129 w 130"/>
                  <a:gd name="T35" fmla="*/ 50 h 128"/>
                  <a:gd name="T36" fmla="*/ 127 w 130"/>
                  <a:gd name="T37" fmla="*/ 42 h 128"/>
                  <a:gd name="T38" fmla="*/ 49 w 130"/>
                  <a:gd name="T39" fmla="*/ 120 h 128"/>
                  <a:gd name="T40" fmla="*/ 9 w 130"/>
                  <a:gd name="T41" fmla="*/ 80 h 128"/>
                  <a:gd name="T42" fmla="*/ 81 w 130"/>
                  <a:gd name="T43" fmla="*/ 8 h 128"/>
                  <a:gd name="T44" fmla="*/ 121 w 130"/>
                  <a:gd name="T45" fmla="*/ 48 h 128"/>
                  <a:gd name="T46" fmla="*/ 49 w 130"/>
                  <a:gd name="T47" fmla="*/ 12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30" h="128">
                    <a:moveTo>
                      <a:pt x="127" y="42"/>
                    </a:moveTo>
                    <a:cubicBezTo>
                      <a:pt x="87" y="2"/>
                      <a:pt x="87" y="2"/>
                      <a:pt x="87" y="2"/>
                    </a:cubicBezTo>
                    <a:cubicBezTo>
                      <a:pt x="85" y="0"/>
                      <a:pt x="82" y="0"/>
                      <a:pt x="79" y="0"/>
                    </a:cubicBezTo>
                    <a:cubicBezTo>
                      <a:pt x="78" y="1"/>
                      <a:pt x="76" y="1"/>
                      <a:pt x="75" y="2"/>
                    </a:cubicBezTo>
                    <a:cubicBezTo>
                      <a:pt x="74" y="3"/>
                      <a:pt x="74" y="4"/>
                      <a:pt x="73" y="6"/>
                    </a:cubicBezTo>
                    <a:cubicBezTo>
                      <a:pt x="72" y="12"/>
                      <a:pt x="68" y="17"/>
                      <a:pt x="64" y="21"/>
                    </a:cubicBezTo>
                    <a:cubicBezTo>
                      <a:pt x="58" y="27"/>
                      <a:pt x="50" y="32"/>
                      <a:pt x="41" y="37"/>
                    </a:cubicBezTo>
                    <a:cubicBezTo>
                      <a:pt x="32" y="42"/>
                      <a:pt x="23" y="48"/>
                      <a:pt x="15" y="55"/>
                    </a:cubicBezTo>
                    <a:cubicBezTo>
                      <a:pt x="8" y="62"/>
                      <a:pt x="4" y="69"/>
                      <a:pt x="1" y="78"/>
                    </a:cubicBezTo>
                    <a:cubicBezTo>
                      <a:pt x="0" y="80"/>
                      <a:pt x="1" y="84"/>
                      <a:pt x="3" y="86"/>
                    </a:cubicBezTo>
                    <a:cubicBezTo>
                      <a:pt x="43" y="126"/>
                      <a:pt x="43" y="126"/>
                      <a:pt x="43" y="126"/>
                    </a:cubicBezTo>
                    <a:cubicBezTo>
                      <a:pt x="45" y="128"/>
                      <a:pt x="48" y="128"/>
                      <a:pt x="51" y="128"/>
                    </a:cubicBezTo>
                    <a:cubicBezTo>
                      <a:pt x="52" y="127"/>
                      <a:pt x="54" y="127"/>
                      <a:pt x="55" y="126"/>
                    </a:cubicBezTo>
                    <a:cubicBezTo>
                      <a:pt x="56" y="125"/>
                      <a:pt x="56" y="124"/>
                      <a:pt x="57" y="122"/>
                    </a:cubicBezTo>
                    <a:cubicBezTo>
                      <a:pt x="58" y="116"/>
                      <a:pt x="62" y="111"/>
                      <a:pt x="66" y="107"/>
                    </a:cubicBezTo>
                    <a:cubicBezTo>
                      <a:pt x="72" y="101"/>
                      <a:pt x="80" y="96"/>
                      <a:pt x="89" y="91"/>
                    </a:cubicBezTo>
                    <a:cubicBezTo>
                      <a:pt x="98" y="86"/>
                      <a:pt x="107" y="80"/>
                      <a:pt x="115" y="73"/>
                    </a:cubicBezTo>
                    <a:cubicBezTo>
                      <a:pt x="122" y="66"/>
                      <a:pt x="126" y="59"/>
                      <a:pt x="129" y="50"/>
                    </a:cubicBezTo>
                    <a:cubicBezTo>
                      <a:pt x="130" y="48"/>
                      <a:pt x="129" y="44"/>
                      <a:pt x="127" y="42"/>
                    </a:cubicBezTo>
                    <a:close/>
                    <a:moveTo>
                      <a:pt x="49" y="120"/>
                    </a:moveTo>
                    <a:cubicBezTo>
                      <a:pt x="36" y="107"/>
                      <a:pt x="22" y="93"/>
                      <a:pt x="9" y="80"/>
                    </a:cubicBezTo>
                    <a:cubicBezTo>
                      <a:pt x="20" y="43"/>
                      <a:pt x="70" y="45"/>
                      <a:pt x="81" y="8"/>
                    </a:cubicBezTo>
                    <a:cubicBezTo>
                      <a:pt x="94" y="21"/>
                      <a:pt x="108" y="35"/>
                      <a:pt x="121" y="48"/>
                    </a:cubicBezTo>
                    <a:cubicBezTo>
                      <a:pt x="110" y="85"/>
                      <a:pt x="60" y="83"/>
                      <a:pt x="49" y="1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7F7F7F"/>
                  </a:solidFill>
                </a:endParaRPr>
              </a:p>
            </p:txBody>
          </p:sp>
          <p:sp>
            <p:nvSpPr>
              <p:cNvPr id="134" name="Freeform 18"/>
              <p:cNvSpPr>
                <a:spLocks noEditPoints="1"/>
              </p:cNvSpPr>
              <p:nvPr/>
            </p:nvSpPr>
            <p:spPr bwMode="auto">
              <a:xfrm>
                <a:off x="174625" y="169863"/>
                <a:ext cx="134937" cy="138113"/>
              </a:xfrm>
              <a:custGeom>
                <a:avLst/>
                <a:gdLst>
                  <a:gd name="T0" fmla="*/ 28 w 35"/>
                  <a:gd name="T1" fmla="*/ 12 h 36"/>
                  <a:gd name="T2" fmla="*/ 20 w 35"/>
                  <a:gd name="T3" fmla="*/ 13 h 36"/>
                  <a:gd name="T4" fmla="*/ 10 w 35"/>
                  <a:gd name="T5" fmla="*/ 7 h 36"/>
                  <a:gd name="T6" fmla="*/ 15 w 35"/>
                  <a:gd name="T7" fmla="*/ 6 h 36"/>
                  <a:gd name="T8" fmla="*/ 19 w 35"/>
                  <a:gd name="T9" fmla="*/ 6 h 36"/>
                  <a:gd name="T10" fmla="*/ 20 w 35"/>
                  <a:gd name="T11" fmla="*/ 2 h 36"/>
                  <a:gd name="T12" fmla="*/ 13 w 35"/>
                  <a:gd name="T13" fmla="*/ 1 h 36"/>
                  <a:gd name="T14" fmla="*/ 6 w 35"/>
                  <a:gd name="T15" fmla="*/ 4 h 36"/>
                  <a:gd name="T16" fmla="*/ 5 w 35"/>
                  <a:gd name="T17" fmla="*/ 3 h 36"/>
                  <a:gd name="T18" fmla="*/ 3 w 35"/>
                  <a:gd name="T19" fmla="*/ 5 h 36"/>
                  <a:gd name="T20" fmla="*/ 4 w 35"/>
                  <a:gd name="T21" fmla="*/ 6 h 36"/>
                  <a:gd name="T22" fmla="*/ 1 w 35"/>
                  <a:gd name="T23" fmla="*/ 15 h 36"/>
                  <a:gd name="T24" fmla="*/ 3 w 35"/>
                  <a:gd name="T25" fmla="*/ 22 h 36"/>
                  <a:gd name="T26" fmla="*/ 18 w 35"/>
                  <a:gd name="T27" fmla="*/ 21 h 36"/>
                  <a:gd name="T28" fmla="*/ 23 w 35"/>
                  <a:gd name="T29" fmla="*/ 31 h 36"/>
                  <a:gd name="T30" fmla="*/ 19 w 35"/>
                  <a:gd name="T31" fmla="*/ 30 h 36"/>
                  <a:gd name="T32" fmla="*/ 16 w 35"/>
                  <a:gd name="T33" fmla="*/ 28 h 36"/>
                  <a:gd name="T34" fmla="*/ 13 w 35"/>
                  <a:gd name="T35" fmla="*/ 31 h 36"/>
                  <a:gd name="T36" fmla="*/ 17 w 35"/>
                  <a:gd name="T37" fmla="*/ 35 h 36"/>
                  <a:gd name="T38" fmla="*/ 25 w 35"/>
                  <a:gd name="T39" fmla="*/ 36 h 36"/>
                  <a:gd name="T40" fmla="*/ 31 w 35"/>
                  <a:gd name="T41" fmla="*/ 35 h 36"/>
                  <a:gd name="T42" fmla="*/ 33 w 35"/>
                  <a:gd name="T43" fmla="*/ 34 h 36"/>
                  <a:gd name="T44" fmla="*/ 33 w 35"/>
                  <a:gd name="T45" fmla="*/ 32 h 36"/>
                  <a:gd name="T46" fmla="*/ 34 w 35"/>
                  <a:gd name="T47" fmla="*/ 26 h 36"/>
                  <a:gd name="T48" fmla="*/ 35 w 35"/>
                  <a:gd name="T49" fmla="*/ 18 h 36"/>
                  <a:gd name="T50" fmla="*/ 10 w 35"/>
                  <a:gd name="T51" fmla="*/ 17 h 36"/>
                  <a:gd name="T52" fmla="*/ 6 w 35"/>
                  <a:gd name="T53" fmla="*/ 15 h 36"/>
                  <a:gd name="T54" fmla="*/ 7 w 35"/>
                  <a:gd name="T55" fmla="*/ 11 h 36"/>
                  <a:gd name="T56" fmla="*/ 14 w 35"/>
                  <a:gd name="T57" fmla="*/ 16 h 36"/>
                  <a:gd name="T58" fmla="*/ 29 w 35"/>
                  <a:gd name="T59" fmla="*/ 25 h 36"/>
                  <a:gd name="T60" fmla="*/ 21 w 35"/>
                  <a:gd name="T61" fmla="*/ 20 h 36"/>
                  <a:gd name="T62" fmla="*/ 25 w 35"/>
                  <a:gd name="T63" fmla="*/ 18 h 36"/>
                  <a:gd name="T64" fmla="*/ 28 w 35"/>
                  <a:gd name="T65" fmla="*/ 20 h 36"/>
                  <a:gd name="T66" fmla="*/ 29 w 35"/>
                  <a:gd name="T67" fmla="*/ 2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5" h="36">
                    <a:moveTo>
                      <a:pt x="32" y="15"/>
                    </a:moveTo>
                    <a:cubicBezTo>
                      <a:pt x="31" y="14"/>
                      <a:pt x="30" y="13"/>
                      <a:pt x="28" y="12"/>
                    </a:cubicBezTo>
                    <a:cubicBezTo>
                      <a:pt x="27" y="12"/>
                      <a:pt x="26" y="12"/>
                      <a:pt x="24" y="12"/>
                    </a:cubicBezTo>
                    <a:cubicBezTo>
                      <a:pt x="23" y="12"/>
                      <a:pt x="22" y="12"/>
                      <a:pt x="20" y="13"/>
                    </a:cubicBezTo>
                    <a:cubicBezTo>
                      <a:pt x="19" y="13"/>
                      <a:pt x="18" y="14"/>
                      <a:pt x="16" y="15"/>
                    </a:cubicBezTo>
                    <a:cubicBezTo>
                      <a:pt x="14" y="12"/>
                      <a:pt x="12" y="10"/>
                      <a:pt x="10" y="7"/>
                    </a:cubicBezTo>
                    <a:cubicBezTo>
                      <a:pt x="11" y="7"/>
                      <a:pt x="12" y="6"/>
                      <a:pt x="13" y="6"/>
                    </a:cubicBezTo>
                    <a:cubicBezTo>
                      <a:pt x="14" y="6"/>
                      <a:pt x="14" y="6"/>
                      <a:pt x="15" y="6"/>
                    </a:cubicBezTo>
                    <a:cubicBezTo>
                      <a:pt x="16" y="7"/>
                      <a:pt x="17" y="7"/>
                      <a:pt x="18" y="7"/>
                    </a:cubicBezTo>
                    <a:cubicBezTo>
                      <a:pt x="18" y="7"/>
                      <a:pt x="19" y="7"/>
                      <a:pt x="19" y="6"/>
                    </a:cubicBezTo>
                    <a:cubicBezTo>
                      <a:pt x="20" y="6"/>
                      <a:pt x="20" y="5"/>
                      <a:pt x="20" y="5"/>
                    </a:cubicBezTo>
                    <a:cubicBezTo>
                      <a:pt x="20" y="4"/>
                      <a:pt x="20" y="3"/>
                      <a:pt x="20" y="2"/>
                    </a:cubicBezTo>
                    <a:cubicBezTo>
                      <a:pt x="19" y="1"/>
                      <a:pt x="18" y="1"/>
                      <a:pt x="16" y="0"/>
                    </a:cubicBezTo>
                    <a:cubicBezTo>
                      <a:pt x="15" y="0"/>
                      <a:pt x="14" y="0"/>
                      <a:pt x="13" y="1"/>
                    </a:cubicBezTo>
                    <a:cubicBezTo>
                      <a:pt x="11" y="1"/>
                      <a:pt x="10" y="1"/>
                      <a:pt x="9" y="2"/>
                    </a:cubicBezTo>
                    <a:cubicBezTo>
                      <a:pt x="8" y="3"/>
                      <a:pt x="7" y="3"/>
                      <a:pt x="6" y="4"/>
                    </a:cubicBezTo>
                    <a:cubicBezTo>
                      <a:pt x="6" y="4"/>
                      <a:pt x="6" y="3"/>
                      <a:pt x="6" y="3"/>
                    </a:cubicBezTo>
                    <a:cubicBezTo>
                      <a:pt x="5" y="3"/>
                      <a:pt x="5" y="3"/>
                      <a:pt x="5" y="3"/>
                    </a:cubicBezTo>
                    <a:cubicBezTo>
                      <a:pt x="4" y="3"/>
                      <a:pt x="4" y="3"/>
                      <a:pt x="3" y="3"/>
                    </a:cubicBezTo>
                    <a:cubicBezTo>
                      <a:pt x="3" y="4"/>
                      <a:pt x="3" y="4"/>
                      <a:pt x="3" y="5"/>
                    </a:cubicBezTo>
                    <a:cubicBezTo>
                      <a:pt x="3" y="5"/>
                      <a:pt x="3" y="5"/>
                      <a:pt x="4" y="6"/>
                    </a:cubicBezTo>
                    <a:cubicBezTo>
                      <a:pt x="4" y="6"/>
                      <a:pt x="4" y="6"/>
                      <a:pt x="4" y="6"/>
                    </a:cubicBezTo>
                    <a:cubicBezTo>
                      <a:pt x="3" y="7"/>
                      <a:pt x="2" y="9"/>
                      <a:pt x="2" y="10"/>
                    </a:cubicBezTo>
                    <a:cubicBezTo>
                      <a:pt x="1" y="12"/>
                      <a:pt x="1" y="13"/>
                      <a:pt x="1" y="15"/>
                    </a:cubicBezTo>
                    <a:cubicBezTo>
                      <a:pt x="0" y="16"/>
                      <a:pt x="1" y="17"/>
                      <a:pt x="1" y="18"/>
                    </a:cubicBezTo>
                    <a:cubicBezTo>
                      <a:pt x="1" y="20"/>
                      <a:pt x="2" y="21"/>
                      <a:pt x="3" y="22"/>
                    </a:cubicBezTo>
                    <a:cubicBezTo>
                      <a:pt x="5" y="23"/>
                      <a:pt x="8" y="24"/>
                      <a:pt x="10" y="24"/>
                    </a:cubicBezTo>
                    <a:cubicBezTo>
                      <a:pt x="13" y="23"/>
                      <a:pt x="15" y="23"/>
                      <a:pt x="18" y="21"/>
                    </a:cubicBezTo>
                    <a:cubicBezTo>
                      <a:pt x="21" y="24"/>
                      <a:pt x="23" y="27"/>
                      <a:pt x="25" y="29"/>
                    </a:cubicBezTo>
                    <a:cubicBezTo>
                      <a:pt x="24" y="30"/>
                      <a:pt x="24" y="30"/>
                      <a:pt x="23" y="31"/>
                    </a:cubicBezTo>
                    <a:cubicBezTo>
                      <a:pt x="22" y="31"/>
                      <a:pt x="21" y="31"/>
                      <a:pt x="21" y="31"/>
                    </a:cubicBezTo>
                    <a:cubicBezTo>
                      <a:pt x="20" y="30"/>
                      <a:pt x="20" y="30"/>
                      <a:pt x="19" y="30"/>
                    </a:cubicBezTo>
                    <a:cubicBezTo>
                      <a:pt x="18" y="29"/>
                      <a:pt x="18" y="29"/>
                      <a:pt x="17" y="29"/>
                    </a:cubicBezTo>
                    <a:cubicBezTo>
                      <a:pt x="17" y="28"/>
                      <a:pt x="16" y="28"/>
                      <a:pt x="16" y="28"/>
                    </a:cubicBezTo>
                    <a:cubicBezTo>
                      <a:pt x="15" y="28"/>
                      <a:pt x="15" y="29"/>
                      <a:pt x="14" y="29"/>
                    </a:cubicBezTo>
                    <a:cubicBezTo>
                      <a:pt x="13" y="30"/>
                      <a:pt x="13" y="30"/>
                      <a:pt x="13" y="31"/>
                    </a:cubicBezTo>
                    <a:cubicBezTo>
                      <a:pt x="13" y="32"/>
                      <a:pt x="13" y="33"/>
                      <a:pt x="14" y="33"/>
                    </a:cubicBezTo>
                    <a:cubicBezTo>
                      <a:pt x="15" y="34"/>
                      <a:pt x="16" y="35"/>
                      <a:pt x="17" y="35"/>
                    </a:cubicBezTo>
                    <a:cubicBezTo>
                      <a:pt x="18" y="36"/>
                      <a:pt x="19" y="36"/>
                      <a:pt x="20" y="36"/>
                    </a:cubicBezTo>
                    <a:cubicBezTo>
                      <a:pt x="22" y="36"/>
                      <a:pt x="23" y="36"/>
                      <a:pt x="25" y="36"/>
                    </a:cubicBezTo>
                    <a:cubicBezTo>
                      <a:pt x="26" y="35"/>
                      <a:pt x="27" y="34"/>
                      <a:pt x="29" y="33"/>
                    </a:cubicBezTo>
                    <a:cubicBezTo>
                      <a:pt x="30" y="33"/>
                      <a:pt x="30" y="34"/>
                      <a:pt x="31" y="35"/>
                    </a:cubicBezTo>
                    <a:cubicBezTo>
                      <a:pt x="31" y="35"/>
                      <a:pt x="32" y="35"/>
                      <a:pt x="32" y="35"/>
                    </a:cubicBezTo>
                    <a:cubicBezTo>
                      <a:pt x="33" y="35"/>
                      <a:pt x="33" y="35"/>
                      <a:pt x="33" y="34"/>
                    </a:cubicBezTo>
                    <a:cubicBezTo>
                      <a:pt x="33" y="34"/>
                      <a:pt x="34" y="34"/>
                      <a:pt x="34" y="33"/>
                    </a:cubicBezTo>
                    <a:cubicBezTo>
                      <a:pt x="34" y="33"/>
                      <a:pt x="33" y="32"/>
                      <a:pt x="33" y="32"/>
                    </a:cubicBezTo>
                    <a:cubicBezTo>
                      <a:pt x="32" y="32"/>
                      <a:pt x="32" y="31"/>
                      <a:pt x="31" y="30"/>
                    </a:cubicBezTo>
                    <a:cubicBezTo>
                      <a:pt x="32" y="29"/>
                      <a:pt x="33" y="27"/>
                      <a:pt x="34" y="26"/>
                    </a:cubicBezTo>
                    <a:cubicBezTo>
                      <a:pt x="35" y="24"/>
                      <a:pt x="35" y="23"/>
                      <a:pt x="35" y="21"/>
                    </a:cubicBezTo>
                    <a:cubicBezTo>
                      <a:pt x="35" y="20"/>
                      <a:pt x="35" y="19"/>
                      <a:pt x="35" y="18"/>
                    </a:cubicBezTo>
                    <a:cubicBezTo>
                      <a:pt x="34" y="17"/>
                      <a:pt x="33" y="16"/>
                      <a:pt x="32" y="15"/>
                    </a:cubicBezTo>
                    <a:close/>
                    <a:moveTo>
                      <a:pt x="10" y="17"/>
                    </a:moveTo>
                    <a:cubicBezTo>
                      <a:pt x="9" y="17"/>
                      <a:pt x="8" y="17"/>
                      <a:pt x="7" y="16"/>
                    </a:cubicBezTo>
                    <a:cubicBezTo>
                      <a:pt x="7" y="16"/>
                      <a:pt x="6" y="15"/>
                      <a:pt x="6" y="15"/>
                    </a:cubicBezTo>
                    <a:cubicBezTo>
                      <a:pt x="6" y="14"/>
                      <a:pt x="6" y="14"/>
                      <a:pt x="6" y="13"/>
                    </a:cubicBezTo>
                    <a:cubicBezTo>
                      <a:pt x="6" y="13"/>
                      <a:pt x="6" y="12"/>
                      <a:pt x="7" y="11"/>
                    </a:cubicBezTo>
                    <a:cubicBezTo>
                      <a:pt x="7" y="11"/>
                      <a:pt x="7" y="10"/>
                      <a:pt x="8" y="9"/>
                    </a:cubicBezTo>
                    <a:cubicBezTo>
                      <a:pt x="10" y="11"/>
                      <a:pt x="12" y="14"/>
                      <a:pt x="14" y="16"/>
                    </a:cubicBezTo>
                    <a:cubicBezTo>
                      <a:pt x="12" y="17"/>
                      <a:pt x="11" y="17"/>
                      <a:pt x="10" y="17"/>
                    </a:cubicBezTo>
                    <a:close/>
                    <a:moveTo>
                      <a:pt x="29" y="25"/>
                    </a:moveTo>
                    <a:cubicBezTo>
                      <a:pt x="28" y="26"/>
                      <a:pt x="28" y="27"/>
                      <a:pt x="27" y="27"/>
                    </a:cubicBezTo>
                    <a:cubicBezTo>
                      <a:pt x="25" y="25"/>
                      <a:pt x="23" y="22"/>
                      <a:pt x="21" y="20"/>
                    </a:cubicBezTo>
                    <a:cubicBezTo>
                      <a:pt x="21" y="20"/>
                      <a:pt x="22" y="19"/>
                      <a:pt x="23" y="19"/>
                    </a:cubicBezTo>
                    <a:cubicBezTo>
                      <a:pt x="23" y="19"/>
                      <a:pt x="24" y="19"/>
                      <a:pt x="25" y="18"/>
                    </a:cubicBezTo>
                    <a:cubicBezTo>
                      <a:pt x="25" y="18"/>
                      <a:pt x="26" y="18"/>
                      <a:pt x="27" y="19"/>
                    </a:cubicBezTo>
                    <a:cubicBezTo>
                      <a:pt x="27" y="19"/>
                      <a:pt x="28" y="19"/>
                      <a:pt x="28" y="20"/>
                    </a:cubicBezTo>
                    <a:cubicBezTo>
                      <a:pt x="29" y="20"/>
                      <a:pt x="29" y="21"/>
                      <a:pt x="29" y="21"/>
                    </a:cubicBezTo>
                    <a:cubicBezTo>
                      <a:pt x="30" y="22"/>
                      <a:pt x="30" y="23"/>
                      <a:pt x="29" y="23"/>
                    </a:cubicBezTo>
                    <a:cubicBezTo>
                      <a:pt x="29" y="24"/>
                      <a:pt x="29" y="25"/>
                      <a:pt x="29"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7F7F7F"/>
                  </a:solidFill>
                </a:endParaRPr>
              </a:p>
            </p:txBody>
          </p:sp>
          <p:sp>
            <p:nvSpPr>
              <p:cNvPr id="135" name="Freeform 19"/>
              <p:cNvSpPr>
                <a:spLocks/>
              </p:cNvSpPr>
              <p:nvPr/>
            </p:nvSpPr>
            <p:spPr bwMode="auto">
              <a:xfrm>
                <a:off x="163513" y="334963"/>
                <a:ext cx="73025" cy="80963"/>
              </a:xfrm>
              <a:custGeom>
                <a:avLst/>
                <a:gdLst>
                  <a:gd name="T0" fmla="*/ 16 w 19"/>
                  <a:gd name="T1" fmla="*/ 1 h 21"/>
                  <a:gd name="T2" fmla="*/ 16 w 19"/>
                  <a:gd name="T3" fmla="*/ 1 h 21"/>
                  <a:gd name="T4" fmla="*/ 9 w 19"/>
                  <a:gd name="T5" fmla="*/ 7 h 21"/>
                  <a:gd name="T6" fmla="*/ 3 w 19"/>
                  <a:gd name="T7" fmla="*/ 14 h 21"/>
                  <a:gd name="T8" fmla="*/ 0 w 19"/>
                  <a:gd name="T9" fmla="*/ 17 h 21"/>
                  <a:gd name="T10" fmla="*/ 0 w 19"/>
                  <a:gd name="T11" fmla="*/ 17 h 21"/>
                  <a:gd name="T12" fmla="*/ 0 w 19"/>
                  <a:gd name="T13" fmla="*/ 20 h 21"/>
                  <a:gd name="T14" fmla="*/ 3 w 19"/>
                  <a:gd name="T15" fmla="*/ 20 h 21"/>
                  <a:gd name="T16" fmla="*/ 3 w 19"/>
                  <a:gd name="T17" fmla="*/ 20 h 21"/>
                  <a:gd name="T18" fmla="*/ 6 w 19"/>
                  <a:gd name="T19" fmla="*/ 16 h 21"/>
                  <a:gd name="T20" fmla="*/ 11 w 19"/>
                  <a:gd name="T21" fmla="*/ 10 h 21"/>
                  <a:gd name="T22" fmla="*/ 18 w 19"/>
                  <a:gd name="T23" fmla="*/ 4 h 21"/>
                  <a:gd name="T24" fmla="*/ 18 w 19"/>
                  <a:gd name="T25" fmla="*/ 4 h 21"/>
                  <a:gd name="T26" fmla="*/ 19 w 19"/>
                  <a:gd name="T27" fmla="*/ 4 h 21"/>
                  <a:gd name="T28" fmla="*/ 19 w 19"/>
                  <a:gd name="T29" fmla="*/ 1 h 21"/>
                  <a:gd name="T30" fmla="*/ 16 w 19"/>
                  <a:gd name="T31" fmla="*/ 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 h="21">
                    <a:moveTo>
                      <a:pt x="16" y="1"/>
                    </a:moveTo>
                    <a:cubicBezTo>
                      <a:pt x="16" y="1"/>
                      <a:pt x="16" y="1"/>
                      <a:pt x="16" y="1"/>
                    </a:cubicBezTo>
                    <a:cubicBezTo>
                      <a:pt x="13" y="3"/>
                      <a:pt x="11" y="5"/>
                      <a:pt x="9" y="7"/>
                    </a:cubicBezTo>
                    <a:cubicBezTo>
                      <a:pt x="6" y="9"/>
                      <a:pt x="5" y="11"/>
                      <a:pt x="3" y="14"/>
                    </a:cubicBezTo>
                    <a:cubicBezTo>
                      <a:pt x="0" y="17"/>
                      <a:pt x="0" y="17"/>
                      <a:pt x="0" y="17"/>
                    </a:cubicBezTo>
                    <a:cubicBezTo>
                      <a:pt x="0" y="17"/>
                      <a:pt x="0" y="17"/>
                      <a:pt x="0" y="17"/>
                    </a:cubicBezTo>
                    <a:cubicBezTo>
                      <a:pt x="0" y="18"/>
                      <a:pt x="0" y="19"/>
                      <a:pt x="0" y="20"/>
                    </a:cubicBezTo>
                    <a:cubicBezTo>
                      <a:pt x="1" y="21"/>
                      <a:pt x="2" y="21"/>
                      <a:pt x="3" y="20"/>
                    </a:cubicBezTo>
                    <a:cubicBezTo>
                      <a:pt x="3" y="20"/>
                      <a:pt x="3" y="20"/>
                      <a:pt x="3" y="20"/>
                    </a:cubicBezTo>
                    <a:cubicBezTo>
                      <a:pt x="6" y="16"/>
                      <a:pt x="6" y="16"/>
                      <a:pt x="6" y="16"/>
                    </a:cubicBezTo>
                    <a:cubicBezTo>
                      <a:pt x="8" y="14"/>
                      <a:pt x="9" y="12"/>
                      <a:pt x="11" y="10"/>
                    </a:cubicBezTo>
                    <a:cubicBezTo>
                      <a:pt x="14" y="8"/>
                      <a:pt x="16" y="6"/>
                      <a:pt x="18" y="4"/>
                    </a:cubicBezTo>
                    <a:cubicBezTo>
                      <a:pt x="18" y="4"/>
                      <a:pt x="18" y="4"/>
                      <a:pt x="18" y="4"/>
                    </a:cubicBezTo>
                    <a:cubicBezTo>
                      <a:pt x="18" y="4"/>
                      <a:pt x="18" y="4"/>
                      <a:pt x="19" y="4"/>
                    </a:cubicBezTo>
                    <a:cubicBezTo>
                      <a:pt x="19" y="3"/>
                      <a:pt x="19" y="2"/>
                      <a:pt x="19" y="1"/>
                    </a:cubicBezTo>
                    <a:cubicBezTo>
                      <a:pt x="18" y="0"/>
                      <a:pt x="17" y="0"/>
                      <a:pt x="16"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7F7F7F"/>
                  </a:solidFill>
                </a:endParaRPr>
              </a:p>
            </p:txBody>
          </p:sp>
          <p:sp>
            <p:nvSpPr>
              <p:cNvPr id="136" name="Freeform 20"/>
              <p:cNvSpPr>
                <a:spLocks/>
              </p:cNvSpPr>
              <p:nvPr/>
            </p:nvSpPr>
            <p:spPr bwMode="auto">
              <a:xfrm>
                <a:off x="250825" y="74613"/>
                <a:ext cx="77787" cy="80963"/>
              </a:xfrm>
              <a:custGeom>
                <a:avLst/>
                <a:gdLst>
                  <a:gd name="T0" fmla="*/ 8 w 20"/>
                  <a:gd name="T1" fmla="*/ 11 h 21"/>
                  <a:gd name="T2" fmla="*/ 1 w 20"/>
                  <a:gd name="T3" fmla="*/ 17 h 21"/>
                  <a:gd name="T4" fmla="*/ 0 w 20"/>
                  <a:gd name="T5" fmla="*/ 17 h 21"/>
                  <a:gd name="T6" fmla="*/ 0 w 20"/>
                  <a:gd name="T7" fmla="*/ 20 h 21"/>
                  <a:gd name="T8" fmla="*/ 3 w 20"/>
                  <a:gd name="T9" fmla="*/ 20 h 21"/>
                  <a:gd name="T10" fmla="*/ 3 w 20"/>
                  <a:gd name="T11" fmla="*/ 20 h 21"/>
                  <a:gd name="T12" fmla="*/ 10 w 20"/>
                  <a:gd name="T13" fmla="*/ 14 h 21"/>
                  <a:gd name="T14" fmla="*/ 16 w 20"/>
                  <a:gd name="T15" fmla="*/ 7 h 21"/>
                  <a:gd name="T16" fmla="*/ 19 w 20"/>
                  <a:gd name="T17" fmla="*/ 3 h 21"/>
                  <a:gd name="T18" fmla="*/ 19 w 20"/>
                  <a:gd name="T19" fmla="*/ 3 h 21"/>
                  <a:gd name="T20" fmla="*/ 19 w 20"/>
                  <a:gd name="T21" fmla="*/ 0 h 21"/>
                  <a:gd name="T22" fmla="*/ 16 w 20"/>
                  <a:gd name="T23" fmla="*/ 0 h 21"/>
                  <a:gd name="T24" fmla="*/ 16 w 20"/>
                  <a:gd name="T25" fmla="*/ 1 h 21"/>
                  <a:gd name="T26" fmla="*/ 13 w 20"/>
                  <a:gd name="T27" fmla="*/ 5 h 21"/>
                  <a:gd name="T28" fmla="*/ 8 w 20"/>
                  <a:gd name="T29" fmla="*/ 1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21">
                    <a:moveTo>
                      <a:pt x="8" y="11"/>
                    </a:moveTo>
                    <a:cubicBezTo>
                      <a:pt x="5" y="13"/>
                      <a:pt x="3" y="15"/>
                      <a:pt x="1" y="17"/>
                    </a:cubicBezTo>
                    <a:cubicBezTo>
                      <a:pt x="1" y="17"/>
                      <a:pt x="0" y="17"/>
                      <a:pt x="0" y="17"/>
                    </a:cubicBezTo>
                    <a:cubicBezTo>
                      <a:pt x="0" y="18"/>
                      <a:pt x="0" y="19"/>
                      <a:pt x="0" y="20"/>
                    </a:cubicBezTo>
                    <a:cubicBezTo>
                      <a:pt x="1" y="21"/>
                      <a:pt x="2" y="21"/>
                      <a:pt x="3" y="20"/>
                    </a:cubicBezTo>
                    <a:cubicBezTo>
                      <a:pt x="3" y="20"/>
                      <a:pt x="3" y="20"/>
                      <a:pt x="3" y="20"/>
                    </a:cubicBezTo>
                    <a:cubicBezTo>
                      <a:pt x="6" y="18"/>
                      <a:pt x="8" y="16"/>
                      <a:pt x="10" y="14"/>
                    </a:cubicBezTo>
                    <a:cubicBezTo>
                      <a:pt x="13" y="12"/>
                      <a:pt x="14" y="9"/>
                      <a:pt x="16" y="7"/>
                    </a:cubicBezTo>
                    <a:cubicBezTo>
                      <a:pt x="19" y="3"/>
                      <a:pt x="19" y="3"/>
                      <a:pt x="19" y="3"/>
                    </a:cubicBezTo>
                    <a:cubicBezTo>
                      <a:pt x="19" y="3"/>
                      <a:pt x="19" y="3"/>
                      <a:pt x="19" y="3"/>
                    </a:cubicBezTo>
                    <a:cubicBezTo>
                      <a:pt x="20" y="2"/>
                      <a:pt x="20" y="1"/>
                      <a:pt x="19" y="0"/>
                    </a:cubicBezTo>
                    <a:cubicBezTo>
                      <a:pt x="18" y="0"/>
                      <a:pt x="17" y="0"/>
                      <a:pt x="16" y="0"/>
                    </a:cubicBezTo>
                    <a:cubicBezTo>
                      <a:pt x="16" y="1"/>
                      <a:pt x="16" y="1"/>
                      <a:pt x="16" y="1"/>
                    </a:cubicBezTo>
                    <a:cubicBezTo>
                      <a:pt x="13" y="5"/>
                      <a:pt x="13" y="5"/>
                      <a:pt x="13" y="5"/>
                    </a:cubicBezTo>
                    <a:cubicBezTo>
                      <a:pt x="11" y="7"/>
                      <a:pt x="10" y="9"/>
                      <a:pt x="8"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7F7F7F"/>
                  </a:solidFill>
                </a:endParaRPr>
              </a:p>
            </p:txBody>
          </p:sp>
        </p:grpSp>
      </p:grpSp>
      <p:grpSp>
        <p:nvGrpSpPr>
          <p:cNvPr id="141" name="组合 140"/>
          <p:cNvGrpSpPr/>
          <p:nvPr/>
        </p:nvGrpSpPr>
        <p:grpSpPr>
          <a:xfrm>
            <a:off x="3129049" y="3116996"/>
            <a:ext cx="938264" cy="940162"/>
            <a:chOff x="4260965" y="4016294"/>
            <a:chExt cx="1251019" cy="1253549"/>
          </a:xfrm>
        </p:grpSpPr>
        <p:grpSp>
          <p:nvGrpSpPr>
            <p:cNvPr id="142" name="Group 48"/>
            <p:cNvGrpSpPr/>
            <p:nvPr/>
          </p:nvGrpSpPr>
          <p:grpSpPr>
            <a:xfrm>
              <a:off x="4260965" y="4016294"/>
              <a:ext cx="1251019" cy="1253549"/>
              <a:chOff x="3692576" y="1742634"/>
              <a:chExt cx="2790379" cy="2796023"/>
            </a:xfrm>
          </p:grpSpPr>
          <p:grpSp>
            <p:nvGrpSpPr>
              <p:cNvPr id="161" name="组合 79"/>
              <p:cNvGrpSpPr>
                <a:grpSpLocks/>
              </p:cNvGrpSpPr>
              <p:nvPr/>
            </p:nvGrpSpPr>
            <p:grpSpPr bwMode="auto">
              <a:xfrm>
                <a:off x="3692576" y="1742634"/>
                <a:ext cx="2790379" cy="2796023"/>
                <a:chOff x="6379729" y="2488774"/>
                <a:chExt cx="2513016" cy="2513016"/>
              </a:xfrm>
            </p:grpSpPr>
            <p:sp>
              <p:nvSpPr>
                <p:cNvPr id="163"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fontAlgn="base">
                    <a:spcBef>
                      <a:spcPct val="0"/>
                    </a:spcBef>
                    <a:spcAft>
                      <a:spcPct val="0"/>
                    </a:spcAft>
                    <a:defRPr/>
                  </a:pPr>
                  <a:endParaRPr lang="zh-CN" altLang="en-US" kern="0">
                    <a:solidFill>
                      <a:srgbClr val="FFFFFF"/>
                    </a:solidFill>
                    <a:ea typeface="宋体"/>
                  </a:endParaRPr>
                </a:p>
              </p:txBody>
            </p:sp>
            <p:sp>
              <p:nvSpPr>
                <p:cNvPr id="164" name="任意多边形 83"/>
                <p:cNvSpPr/>
                <p:nvPr/>
              </p:nvSpPr>
              <p:spPr>
                <a:xfrm rot="16377237">
                  <a:off x="6409518" y="2506881"/>
                  <a:ext cx="2476803" cy="247680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defRPr/>
                  </a:pPr>
                  <a:endParaRPr lang="zh-CN" altLang="en-US" kern="0">
                    <a:solidFill>
                      <a:srgbClr val="FFFFFF"/>
                    </a:solidFill>
                  </a:endParaRPr>
                </a:p>
              </p:txBody>
            </p:sp>
          </p:grpSp>
          <p:sp>
            <p:nvSpPr>
              <p:cNvPr id="162" name="椭圆 80"/>
              <p:cNvSpPr/>
              <p:nvPr/>
            </p:nvSpPr>
            <p:spPr bwMode="auto">
              <a:xfrm>
                <a:off x="4101618" y="2137562"/>
                <a:ext cx="2016471" cy="2020558"/>
              </a:xfrm>
              <a:prstGeom prst="ellipse">
                <a:avLst/>
              </a:prstGeom>
              <a:solidFill>
                <a:schemeClr val="tx1">
                  <a:lumMod val="95000"/>
                  <a:lumOff val="5000"/>
                </a:schemeClr>
              </a:solidFill>
              <a:ln w="25400" cap="flat" cmpd="sng" algn="ctr">
                <a:no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defRPr/>
                </a:pPr>
                <a:endParaRPr lang="zh-CN" altLang="en-US" kern="0">
                  <a:solidFill>
                    <a:srgbClr val="FFFFFF"/>
                  </a:solidFill>
                </a:endParaRPr>
              </a:p>
            </p:txBody>
          </p:sp>
        </p:grpSp>
        <p:grpSp>
          <p:nvGrpSpPr>
            <p:cNvPr id="143" name="组合 142"/>
            <p:cNvGrpSpPr/>
            <p:nvPr/>
          </p:nvGrpSpPr>
          <p:grpSpPr>
            <a:xfrm>
              <a:off x="4665262" y="4441971"/>
              <a:ext cx="476042" cy="437541"/>
              <a:chOff x="4470401" y="1481138"/>
              <a:chExt cx="215900" cy="198438"/>
            </a:xfrm>
            <a:solidFill>
              <a:schemeClr val="bg1"/>
            </a:solidFill>
          </p:grpSpPr>
          <p:sp>
            <p:nvSpPr>
              <p:cNvPr id="144" name="Freeform 355"/>
              <p:cNvSpPr>
                <a:spLocks/>
              </p:cNvSpPr>
              <p:nvPr/>
            </p:nvSpPr>
            <p:spPr bwMode="auto">
              <a:xfrm>
                <a:off x="4546601" y="1651001"/>
                <a:ext cx="65088" cy="28575"/>
              </a:xfrm>
              <a:custGeom>
                <a:avLst/>
                <a:gdLst>
                  <a:gd name="T0" fmla="*/ 10 w 81"/>
                  <a:gd name="T1" fmla="*/ 0 h 37"/>
                  <a:gd name="T2" fmla="*/ 0 w 81"/>
                  <a:gd name="T3" fmla="*/ 33 h 37"/>
                  <a:gd name="T4" fmla="*/ 0 w 81"/>
                  <a:gd name="T5" fmla="*/ 33 h 37"/>
                  <a:gd name="T6" fmla="*/ 1 w 81"/>
                  <a:gd name="T7" fmla="*/ 36 h 37"/>
                  <a:gd name="T8" fmla="*/ 5 w 81"/>
                  <a:gd name="T9" fmla="*/ 37 h 37"/>
                  <a:gd name="T10" fmla="*/ 76 w 81"/>
                  <a:gd name="T11" fmla="*/ 37 h 37"/>
                  <a:gd name="T12" fmla="*/ 76 w 81"/>
                  <a:gd name="T13" fmla="*/ 37 h 37"/>
                  <a:gd name="T14" fmla="*/ 79 w 81"/>
                  <a:gd name="T15" fmla="*/ 36 h 37"/>
                  <a:gd name="T16" fmla="*/ 81 w 81"/>
                  <a:gd name="T17" fmla="*/ 33 h 37"/>
                  <a:gd name="T18" fmla="*/ 70 w 81"/>
                  <a:gd name="T19" fmla="*/ 0 h 37"/>
                  <a:gd name="T20" fmla="*/ 10 w 81"/>
                  <a:gd name="T21"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1" h="37">
                    <a:moveTo>
                      <a:pt x="10" y="0"/>
                    </a:moveTo>
                    <a:lnTo>
                      <a:pt x="0" y="33"/>
                    </a:lnTo>
                    <a:lnTo>
                      <a:pt x="0" y="33"/>
                    </a:lnTo>
                    <a:lnTo>
                      <a:pt x="1" y="36"/>
                    </a:lnTo>
                    <a:lnTo>
                      <a:pt x="5" y="37"/>
                    </a:lnTo>
                    <a:lnTo>
                      <a:pt x="76" y="37"/>
                    </a:lnTo>
                    <a:lnTo>
                      <a:pt x="76" y="37"/>
                    </a:lnTo>
                    <a:lnTo>
                      <a:pt x="79" y="36"/>
                    </a:lnTo>
                    <a:lnTo>
                      <a:pt x="81" y="33"/>
                    </a:lnTo>
                    <a:lnTo>
                      <a:pt x="70" y="0"/>
                    </a:lnTo>
                    <a:lnTo>
                      <a:pt x="1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7F7F7F"/>
                  </a:solidFill>
                </a:endParaRPr>
              </a:p>
            </p:txBody>
          </p:sp>
          <p:sp>
            <p:nvSpPr>
              <p:cNvPr id="145" name="Freeform 356"/>
              <p:cNvSpPr>
                <a:spLocks noEditPoints="1"/>
              </p:cNvSpPr>
              <p:nvPr/>
            </p:nvSpPr>
            <p:spPr bwMode="auto">
              <a:xfrm>
                <a:off x="4470401" y="1481138"/>
                <a:ext cx="215900" cy="163513"/>
              </a:xfrm>
              <a:custGeom>
                <a:avLst/>
                <a:gdLst>
                  <a:gd name="T0" fmla="*/ 252 w 272"/>
                  <a:gd name="T1" fmla="*/ 0 h 206"/>
                  <a:gd name="T2" fmla="*/ 19 w 272"/>
                  <a:gd name="T3" fmla="*/ 0 h 206"/>
                  <a:gd name="T4" fmla="*/ 19 w 272"/>
                  <a:gd name="T5" fmla="*/ 0 h 206"/>
                  <a:gd name="T6" fmla="*/ 12 w 272"/>
                  <a:gd name="T7" fmla="*/ 2 h 206"/>
                  <a:gd name="T8" fmla="*/ 5 w 272"/>
                  <a:gd name="T9" fmla="*/ 6 h 206"/>
                  <a:gd name="T10" fmla="*/ 1 w 272"/>
                  <a:gd name="T11" fmla="*/ 13 h 206"/>
                  <a:gd name="T12" fmla="*/ 0 w 272"/>
                  <a:gd name="T13" fmla="*/ 21 h 206"/>
                  <a:gd name="T14" fmla="*/ 0 w 272"/>
                  <a:gd name="T15" fmla="*/ 187 h 206"/>
                  <a:gd name="T16" fmla="*/ 0 w 272"/>
                  <a:gd name="T17" fmla="*/ 187 h 206"/>
                  <a:gd name="T18" fmla="*/ 1 w 272"/>
                  <a:gd name="T19" fmla="*/ 195 h 206"/>
                  <a:gd name="T20" fmla="*/ 5 w 272"/>
                  <a:gd name="T21" fmla="*/ 201 h 206"/>
                  <a:gd name="T22" fmla="*/ 12 w 272"/>
                  <a:gd name="T23" fmla="*/ 205 h 206"/>
                  <a:gd name="T24" fmla="*/ 19 w 272"/>
                  <a:gd name="T25" fmla="*/ 206 h 206"/>
                  <a:gd name="T26" fmla="*/ 252 w 272"/>
                  <a:gd name="T27" fmla="*/ 206 h 206"/>
                  <a:gd name="T28" fmla="*/ 252 w 272"/>
                  <a:gd name="T29" fmla="*/ 206 h 206"/>
                  <a:gd name="T30" fmla="*/ 259 w 272"/>
                  <a:gd name="T31" fmla="*/ 205 h 206"/>
                  <a:gd name="T32" fmla="*/ 266 w 272"/>
                  <a:gd name="T33" fmla="*/ 201 h 206"/>
                  <a:gd name="T34" fmla="*/ 270 w 272"/>
                  <a:gd name="T35" fmla="*/ 195 h 206"/>
                  <a:gd name="T36" fmla="*/ 272 w 272"/>
                  <a:gd name="T37" fmla="*/ 187 h 206"/>
                  <a:gd name="T38" fmla="*/ 272 w 272"/>
                  <a:gd name="T39" fmla="*/ 21 h 206"/>
                  <a:gd name="T40" fmla="*/ 272 w 272"/>
                  <a:gd name="T41" fmla="*/ 21 h 206"/>
                  <a:gd name="T42" fmla="*/ 270 w 272"/>
                  <a:gd name="T43" fmla="*/ 13 h 206"/>
                  <a:gd name="T44" fmla="*/ 266 w 272"/>
                  <a:gd name="T45" fmla="*/ 6 h 206"/>
                  <a:gd name="T46" fmla="*/ 259 w 272"/>
                  <a:gd name="T47" fmla="*/ 2 h 206"/>
                  <a:gd name="T48" fmla="*/ 252 w 272"/>
                  <a:gd name="T49" fmla="*/ 0 h 206"/>
                  <a:gd name="T50" fmla="*/ 252 w 272"/>
                  <a:gd name="T51" fmla="*/ 0 h 206"/>
                  <a:gd name="T52" fmla="*/ 257 w 272"/>
                  <a:gd name="T53" fmla="*/ 189 h 206"/>
                  <a:gd name="T54" fmla="*/ 15 w 272"/>
                  <a:gd name="T55" fmla="*/ 189 h 206"/>
                  <a:gd name="T56" fmla="*/ 15 w 272"/>
                  <a:gd name="T57" fmla="*/ 14 h 206"/>
                  <a:gd name="T58" fmla="*/ 257 w 272"/>
                  <a:gd name="T59" fmla="*/ 14 h 206"/>
                  <a:gd name="T60" fmla="*/ 257 w 272"/>
                  <a:gd name="T61" fmla="*/ 189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72" h="206">
                    <a:moveTo>
                      <a:pt x="252" y="0"/>
                    </a:moveTo>
                    <a:lnTo>
                      <a:pt x="19" y="0"/>
                    </a:lnTo>
                    <a:lnTo>
                      <a:pt x="19" y="0"/>
                    </a:lnTo>
                    <a:lnTo>
                      <a:pt x="12" y="2"/>
                    </a:lnTo>
                    <a:lnTo>
                      <a:pt x="5" y="6"/>
                    </a:lnTo>
                    <a:lnTo>
                      <a:pt x="1" y="13"/>
                    </a:lnTo>
                    <a:lnTo>
                      <a:pt x="0" y="21"/>
                    </a:lnTo>
                    <a:lnTo>
                      <a:pt x="0" y="187"/>
                    </a:lnTo>
                    <a:lnTo>
                      <a:pt x="0" y="187"/>
                    </a:lnTo>
                    <a:lnTo>
                      <a:pt x="1" y="195"/>
                    </a:lnTo>
                    <a:lnTo>
                      <a:pt x="5" y="201"/>
                    </a:lnTo>
                    <a:lnTo>
                      <a:pt x="12" y="205"/>
                    </a:lnTo>
                    <a:lnTo>
                      <a:pt x="19" y="206"/>
                    </a:lnTo>
                    <a:lnTo>
                      <a:pt x="252" y="206"/>
                    </a:lnTo>
                    <a:lnTo>
                      <a:pt x="252" y="206"/>
                    </a:lnTo>
                    <a:lnTo>
                      <a:pt x="259" y="205"/>
                    </a:lnTo>
                    <a:lnTo>
                      <a:pt x="266" y="201"/>
                    </a:lnTo>
                    <a:lnTo>
                      <a:pt x="270" y="195"/>
                    </a:lnTo>
                    <a:lnTo>
                      <a:pt x="272" y="187"/>
                    </a:lnTo>
                    <a:lnTo>
                      <a:pt x="272" y="21"/>
                    </a:lnTo>
                    <a:lnTo>
                      <a:pt x="272" y="21"/>
                    </a:lnTo>
                    <a:lnTo>
                      <a:pt x="270" y="13"/>
                    </a:lnTo>
                    <a:lnTo>
                      <a:pt x="266" y="6"/>
                    </a:lnTo>
                    <a:lnTo>
                      <a:pt x="259" y="2"/>
                    </a:lnTo>
                    <a:lnTo>
                      <a:pt x="252" y="0"/>
                    </a:lnTo>
                    <a:lnTo>
                      <a:pt x="252" y="0"/>
                    </a:lnTo>
                    <a:close/>
                    <a:moveTo>
                      <a:pt x="257" y="189"/>
                    </a:moveTo>
                    <a:lnTo>
                      <a:pt x="15" y="189"/>
                    </a:lnTo>
                    <a:lnTo>
                      <a:pt x="15" y="14"/>
                    </a:lnTo>
                    <a:lnTo>
                      <a:pt x="257" y="14"/>
                    </a:lnTo>
                    <a:lnTo>
                      <a:pt x="257" y="18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7F7F7F"/>
                  </a:solidFill>
                </a:endParaRPr>
              </a:p>
            </p:txBody>
          </p:sp>
          <p:sp>
            <p:nvSpPr>
              <p:cNvPr id="146" name="Freeform 357"/>
              <p:cNvSpPr>
                <a:spLocks noEditPoints="1"/>
              </p:cNvSpPr>
              <p:nvPr/>
            </p:nvSpPr>
            <p:spPr bwMode="auto">
              <a:xfrm>
                <a:off x="4554538" y="1519238"/>
                <a:ext cx="44450" cy="46038"/>
              </a:xfrm>
              <a:custGeom>
                <a:avLst/>
                <a:gdLst>
                  <a:gd name="T0" fmla="*/ 29 w 57"/>
                  <a:gd name="T1" fmla="*/ 59 h 59"/>
                  <a:gd name="T2" fmla="*/ 40 w 57"/>
                  <a:gd name="T3" fmla="*/ 56 h 59"/>
                  <a:gd name="T4" fmla="*/ 49 w 57"/>
                  <a:gd name="T5" fmla="*/ 51 h 59"/>
                  <a:gd name="T6" fmla="*/ 56 w 57"/>
                  <a:gd name="T7" fmla="*/ 41 h 59"/>
                  <a:gd name="T8" fmla="*/ 57 w 57"/>
                  <a:gd name="T9" fmla="*/ 29 h 59"/>
                  <a:gd name="T10" fmla="*/ 57 w 57"/>
                  <a:gd name="T11" fmla="*/ 23 h 59"/>
                  <a:gd name="T12" fmla="*/ 53 w 57"/>
                  <a:gd name="T13" fmla="*/ 12 h 59"/>
                  <a:gd name="T14" fmla="*/ 45 w 57"/>
                  <a:gd name="T15" fmla="*/ 4 h 59"/>
                  <a:gd name="T16" fmla="*/ 36 w 57"/>
                  <a:gd name="T17" fmla="*/ 0 h 59"/>
                  <a:gd name="T18" fmla="*/ 29 w 57"/>
                  <a:gd name="T19" fmla="*/ 0 h 59"/>
                  <a:gd name="T20" fmla="*/ 16 w 57"/>
                  <a:gd name="T21" fmla="*/ 3 h 59"/>
                  <a:gd name="T22" fmla="*/ 7 w 57"/>
                  <a:gd name="T23" fmla="*/ 11 h 59"/>
                  <a:gd name="T24" fmla="*/ 6 w 57"/>
                  <a:gd name="T25" fmla="*/ 11 h 59"/>
                  <a:gd name="T26" fmla="*/ 6 w 57"/>
                  <a:gd name="T27" fmla="*/ 12 h 59"/>
                  <a:gd name="T28" fmla="*/ 1 w 57"/>
                  <a:gd name="T29" fmla="*/ 20 h 59"/>
                  <a:gd name="T30" fmla="*/ 0 w 57"/>
                  <a:gd name="T31" fmla="*/ 29 h 59"/>
                  <a:gd name="T32" fmla="*/ 3 w 57"/>
                  <a:gd name="T33" fmla="*/ 41 h 59"/>
                  <a:gd name="T34" fmla="*/ 8 w 57"/>
                  <a:gd name="T35" fmla="*/ 51 h 59"/>
                  <a:gd name="T36" fmla="*/ 18 w 57"/>
                  <a:gd name="T37" fmla="*/ 56 h 59"/>
                  <a:gd name="T38" fmla="*/ 29 w 57"/>
                  <a:gd name="T39" fmla="*/ 59 h 59"/>
                  <a:gd name="T40" fmla="*/ 29 w 57"/>
                  <a:gd name="T41" fmla="*/ 5 h 59"/>
                  <a:gd name="T42" fmla="*/ 36 w 57"/>
                  <a:gd name="T43" fmla="*/ 7 h 59"/>
                  <a:gd name="T44" fmla="*/ 41 w 57"/>
                  <a:gd name="T45" fmla="*/ 10 h 59"/>
                  <a:gd name="T46" fmla="*/ 29 w 57"/>
                  <a:gd name="T47" fmla="*/ 15 h 59"/>
                  <a:gd name="T48" fmla="*/ 23 w 57"/>
                  <a:gd name="T49" fmla="*/ 16 h 59"/>
                  <a:gd name="T50" fmla="*/ 12 w 57"/>
                  <a:gd name="T51" fmla="*/ 14 h 59"/>
                  <a:gd name="T52" fmla="*/ 16 w 57"/>
                  <a:gd name="T53" fmla="*/ 11 h 59"/>
                  <a:gd name="T54" fmla="*/ 25 w 57"/>
                  <a:gd name="T55" fmla="*/ 7 h 59"/>
                  <a:gd name="T56" fmla="*/ 29 w 57"/>
                  <a:gd name="T57" fmla="*/ 5 h 59"/>
                  <a:gd name="T58" fmla="*/ 10 w 57"/>
                  <a:gd name="T59" fmla="*/ 18 h 59"/>
                  <a:gd name="T60" fmla="*/ 22 w 57"/>
                  <a:gd name="T61" fmla="*/ 22 h 59"/>
                  <a:gd name="T62" fmla="*/ 26 w 57"/>
                  <a:gd name="T63" fmla="*/ 20 h 59"/>
                  <a:gd name="T64" fmla="*/ 30 w 57"/>
                  <a:gd name="T65" fmla="*/ 19 h 59"/>
                  <a:gd name="T66" fmla="*/ 44 w 57"/>
                  <a:gd name="T67" fmla="*/ 15 h 59"/>
                  <a:gd name="T68" fmla="*/ 46 w 57"/>
                  <a:gd name="T69" fmla="*/ 16 h 59"/>
                  <a:gd name="T70" fmla="*/ 48 w 57"/>
                  <a:gd name="T71" fmla="*/ 16 h 59"/>
                  <a:gd name="T72" fmla="*/ 52 w 57"/>
                  <a:gd name="T73" fmla="*/ 29 h 59"/>
                  <a:gd name="T74" fmla="*/ 51 w 57"/>
                  <a:gd name="T75" fmla="*/ 34 h 59"/>
                  <a:gd name="T76" fmla="*/ 48 w 57"/>
                  <a:gd name="T77" fmla="*/ 42 h 59"/>
                  <a:gd name="T78" fmla="*/ 41 w 57"/>
                  <a:gd name="T79" fmla="*/ 48 h 59"/>
                  <a:gd name="T80" fmla="*/ 34 w 57"/>
                  <a:gd name="T81" fmla="*/ 52 h 59"/>
                  <a:gd name="T82" fmla="*/ 29 w 57"/>
                  <a:gd name="T83" fmla="*/ 52 h 59"/>
                  <a:gd name="T84" fmla="*/ 21 w 57"/>
                  <a:gd name="T85" fmla="*/ 51 h 59"/>
                  <a:gd name="T86" fmla="*/ 14 w 57"/>
                  <a:gd name="T87" fmla="*/ 45 h 59"/>
                  <a:gd name="T88" fmla="*/ 8 w 57"/>
                  <a:gd name="T89" fmla="*/ 38 h 59"/>
                  <a:gd name="T90" fmla="*/ 7 w 57"/>
                  <a:gd name="T91" fmla="*/ 29 h 59"/>
                  <a:gd name="T92" fmla="*/ 7 w 57"/>
                  <a:gd name="T93" fmla="*/ 23 h 59"/>
                  <a:gd name="T94" fmla="*/ 10 w 57"/>
                  <a:gd name="T95" fmla="*/ 18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7" h="59">
                    <a:moveTo>
                      <a:pt x="29" y="59"/>
                    </a:moveTo>
                    <a:lnTo>
                      <a:pt x="29" y="59"/>
                    </a:lnTo>
                    <a:lnTo>
                      <a:pt x="36" y="57"/>
                    </a:lnTo>
                    <a:lnTo>
                      <a:pt x="40" y="56"/>
                    </a:lnTo>
                    <a:lnTo>
                      <a:pt x="45" y="53"/>
                    </a:lnTo>
                    <a:lnTo>
                      <a:pt x="49" y="51"/>
                    </a:lnTo>
                    <a:lnTo>
                      <a:pt x="53" y="45"/>
                    </a:lnTo>
                    <a:lnTo>
                      <a:pt x="56" y="41"/>
                    </a:lnTo>
                    <a:lnTo>
                      <a:pt x="57" y="36"/>
                    </a:lnTo>
                    <a:lnTo>
                      <a:pt x="57" y="29"/>
                    </a:lnTo>
                    <a:lnTo>
                      <a:pt x="57" y="29"/>
                    </a:lnTo>
                    <a:lnTo>
                      <a:pt x="57" y="23"/>
                    </a:lnTo>
                    <a:lnTo>
                      <a:pt x="56" y="18"/>
                    </a:lnTo>
                    <a:lnTo>
                      <a:pt x="53" y="12"/>
                    </a:lnTo>
                    <a:lnTo>
                      <a:pt x="49" y="8"/>
                    </a:lnTo>
                    <a:lnTo>
                      <a:pt x="45" y="4"/>
                    </a:lnTo>
                    <a:lnTo>
                      <a:pt x="40" y="1"/>
                    </a:lnTo>
                    <a:lnTo>
                      <a:pt x="36" y="0"/>
                    </a:lnTo>
                    <a:lnTo>
                      <a:pt x="29" y="0"/>
                    </a:lnTo>
                    <a:lnTo>
                      <a:pt x="29" y="0"/>
                    </a:lnTo>
                    <a:lnTo>
                      <a:pt x="22" y="0"/>
                    </a:lnTo>
                    <a:lnTo>
                      <a:pt x="16" y="3"/>
                    </a:lnTo>
                    <a:lnTo>
                      <a:pt x="11" y="7"/>
                    </a:lnTo>
                    <a:lnTo>
                      <a:pt x="7" y="11"/>
                    </a:lnTo>
                    <a:lnTo>
                      <a:pt x="7" y="11"/>
                    </a:lnTo>
                    <a:lnTo>
                      <a:pt x="6" y="11"/>
                    </a:lnTo>
                    <a:lnTo>
                      <a:pt x="6" y="11"/>
                    </a:lnTo>
                    <a:lnTo>
                      <a:pt x="6" y="12"/>
                    </a:lnTo>
                    <a:lnTo>
                      <a:pt x="6" y="12"/>
                    </a:lnTo>
                    <a:lnTo>
                      <a:pt x="1" y="20"/>
                    </a:lnTo>
                    <a:lnTo>
                      <a:pt x="0" y="29"/>
                    </a:lnTo>
                    <a:lnTo>
                      <a:pt x="0" y="29"/>
                    </a:lnTo>
                    <a:lnTo>
                      <a:pt x="1" y="36"/>
                    </a:lnTo>
                    <a:lnTo>
                      <a:pt x="3" y="41"/>
                    </a:lnTo>
                    <a:lnTo>
                      <a:pt x="6" y="45"/>
                    </a:lnTo>
                    <a:lnTo>
                      <a:pt x="8" y="51"/>
                    </a:lnTo>
                    <a:lnTo>
                      <a:pt x="14" y="53"/>
                    </a:lnTo>
                    <a:lnTo>
                      <a:pt x="18" y="56"/>
                    </a:lnTo>
                    <a:lnTo>
                      <a:pt x="23" y="57"/>
                    </a:lnTo>
                    <a:lnTo>
                      <a:pt x="29" y="59"/>
                    </a:lnTo>
                    <a:lnTo>
                      <a:pt x="29" y="59"/>
                    </a:lnTo>
                    <a:close/>
                    <a:moveTo>
                      <a:pt x="29" y="5"/>
                    </a:moveTo>
                    <a:lnTo>
                      <a:pt x="29" y="5"/>
                    </a:lnTo>
                    <a:lnTo>
                      <a:pt x="36" y="7"/>
                    </a:lnTo>
                    <a:lnTo>
                      <a:pt x="41" y="10"/>
                    </a:lnTo>
                    <a:lnTo>
                      <a:pt x="41" y="10"/>
                    </a:lnTo>
                    <a:lnTo>
                      <a:pt x="36" y="11"/>
                    </a:lnTo>
                    <a:lnTo>
                      <a:pt x="29" y="15"/>
                    </a:lnTo>
                    <a:lnTo>
                      <a:pt x="29" y="15"/>
                    </a:lnTo>
                    <a:lnTo>
                      <a:pt x="23" y="16"/>
                    </a:lnTo>
                    <a:lnTo>
                      <a:pt x="19" y="16"/>
                    </a:lnTo>
                    <a:lnTo>
                      <a:pt x="12" y="14"/>
                    </a:lnTo>
                    <a:lnTo>
                      <a:pt x="12" y="14"/>
                    </a:lnTo>
                    <a:lnTo>
                      <a:pt x="16" y="11"/>
                    </a:lnTo>
                    <a:lnTo>
                      <a:pt x="21" y="8"/>
                    </a:lnTo>
                    <a:lnTo>
                      <a:pt x="25" y="7"/>
                    </a:lnTo>
                    <a:lnTo>
                      <a:pt x="29" y="5"/>
                    </a:lnTo>
                    <a:lnTo>
                      <a:pt x="29" y="5"/>
                    </a:lnTo>
                    <a:close/>
                    <a:moveTo>
                      <a:pt x="10" y="18"/>
                    </a:moveTo>
                    <a:lnTo>
                      <a:pt x="10" y="18"/>
                    </a:lnTo>
                    <a:lnTo>
                      <a:pt x="15" y="20"/>
                    </a:lnTo>
                    <a:lnTo>
                      <a:pt x="22" y="22"/>
                    </a:lnTo>
                    <a:lnTo>
                      <a:pt x="22" y="22"/>
                    </a:lnTo>
                    <a:lnTo>
                      <a:pt x="26" y="20"/>
                    </a:lnTo>
                    <a:lnTo>
                      <a:pt x="30" y="19"/>
                    </a:lnTo>
                    <a:lnTo>
                      <a:pt x="30" y="19"/>
                    </a:lnTo>
                    <a:lnTo>
                      <a:pt x="41" y="15"/>
                    </a:lnTo>
                    <a:lnTo>
                      <a:pt x="44" y="15"/>
                    </a:lnTo>
                    <a:lnTo>
                      <a:pt x="46" y="16"/>
                    </a:lnTo>
                    <a:lnTo>
                      <a:pt x="46" y="16"/>
                    </a:lnTo>
                    <a:lnTo>
                      <a:pt x="48" y="16"/>
                    </a:lnTo>
                    <a:lnTo>
                      <a:pt x="48" y="16"/>
                    </a:lnTo>
                    <a:lnTo>
                      <a:pt x="51" y="22"/>
                    </a:lnTo>
                    <a:lnTo>
                      <a:pt x="52" y="29"/>
                    </a:lnTo>
                    <a:lnTo>
                      <a:pt x="52" y="29"/>
                    </a:lnTo>
                    <a:lnTo>
                      <a:pt x="51" y="34"/>
                    </a:lnTo>
                    <a:lnTo>
                      <a:pt x="49" y="38"/>
                    </a:lnTo>
                    <a:lnTo>
                      <a:pt x="48" y="42"/>
                    </a:lnTo>
                    <a:lnTo>
                      <a:pt x="45" y="45"/>
                    </a:lnTo>
                    <a:lnTo>
                      <a:pt x="41" y="48"/>
                    </a:lnTo>
                    <a:lnTo>
                      <a:pt x="38" y="51"/>
                    </a:lnTo>
                    <a:lnTo>
                      <a:pt x="34" y="52"/>
                    </a:lnTo>
                    <a:lnTo>
                      <a:pt x="29" y="52"/>
                    </a:lnTo>
                    <a:lnTo>
                      <a:pt x="29" y="52"/>
                    </a:lnTo>
                    <a:lnTo>
                      <a:pt x="25" y="52"/>
                    </a:lnTo>
                    <a:lnTo>
                      <a:pt x="21" y="51"/>
                    </a:lnTo>
                    <a:lnTo>
                      <a:pt x="16" y="48"/>
                    </a:lnTo>
                    <a:lnTo>
                      <a:pt x="14" y="45"/>
                    </a:lnTo>
                    <a:lnTo>
                      <a:pt x="11" y="42"/>
                    </a:lnTo>
                    <a:lnTo>
                      <a:pt x="8" y="38"/>
                    </a:lnTo>
                    <a:lnTo>
                      <a:pt x="7" y="34"/>
                    </a:lnTo>
                    <a:lnTo>
                      <a:pt x="7" y="29"/>
                    </a:lnTo>
                    <a:lnTo>
                      <a:pt x="7" y="29"/>
                    </a:lnTo>
                    <a:lnTo>
                      <a:pt x="7" y="23"/>
                    </a:lnTo>
                    <a:lnTo>
                      <a:pt x="10" y="18"/>
                    </a:lnTo>
                    <a:lnTo>
                      <a:pt x="10"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7F7F7F"/>
                  </a:solidFill>
                </a:endParaRPr>
              </a:p>
            </p:txBody>
          </p:sp>
          <p:sp>
            <p:nvSpPr>
              <p:cNvPr id="147" name="Freeform 358"/>
              <p:cNvSpPr>
                <a:spLocks/>
              </p:cNvSpPr>
              <p:nvPr/>
            </p:nvSpPr>
            <p:spPr bwMode="auto">
              <a:xfrm>
                <a:off x="4603751" y="1552576"/>
                <a:ext cx="22225" cy="34925"/>
              </a:xfrm>
              <a:custGeom>
                <a:avLst/>
                <a:gdLst>
                  <a:gd name="T0" fmla="*/ 24 w 29"/>
                  <a:gd name="T1" fmla="*/ 43 h 43"/>
                  <a:gd name="T2" fmla="*/ 24 w 29"/>
                  <a:gd name="T3" fmla="*/ 43 h 43"/>
                  <a:gd name="T4" fmla="*/ 24 w 29"/>
                  <a:gd name="T5" fmla="*/ 42 h 43"/>
                  <a:gd name="T6" fmla="*/ 29 w 29"/>
                  <a:gd name="T7" fmla="*/ 19 h 43"/>
                  <a:gd name="T8" fmla="*/ 29 w 29"/>
                  <a:gd name="T9" fmla="*/ 19 h 43"/>
                  <a:gd name="T10" fmla="*/ 29 w 29"/>
                  <a:gd name="T11" fmla="*/ 17 h 43"/>
                  <a:gd name="T12" fmla="*/ 29 w 29"/>
                  <a:gd name="T13" fmla="*/ 17 h 43"/>
                  <a:gd name="T14" fmla="*/ 27 w 29"/>
                  <a:gd name="T15" fmla="*/ 15 h 43"/>
                  <a:gd name="T16" fmla="*/ 26 w 29"/>
                  <a:gd name="T17" fmla="*/ 12 h 43"/>
                  <a:gd name="T18" fmla="*/ 26 w 29"/>
                  <a:gd name="T19" fmla="*/ 12 h 43"/>
                  <a:gd name="T20" fmla="*/ 26 w 29"/>
                  <a:gd name="T21" fmla="*/ 9 h 43"/>
                  <a:gd name="T22" fmla="*/ 29 w 29"/>
                  <a:gd name="T23" fmla="*/ 7 h 43"/>
                  <a:gd name="T24" fmla="*/ 29 w 29"/>
                  <a:gd name="T25" fmla="*/ 7 h 43"/>
                  <a:gd name="T26" fmla="*/ 29 w 29"/>
                  <a:gd name="T27" fmla="*/ 5 h 43"/>
                  <a:gd name="T28" fmla="*/ 29 w 29"/>
                  <a:gd name="T29" fmla="*/ 5 h 43"/>
                  <a:gd name="T30" fmla="*/ 29 w 29"/>
                  <a:gd name="T31" fmla="*/ 5 h 43"/>
                  <a:gd name="T32" fmla="*/ 29 w 29"/>
                  <a:gd name="T33" fmla="*/ 5 h 43"/>
                  <a:gd name="T34" fmla="*/ 23 w 29"/>
                  <a:gd name="T35" fmla="*/ 2 h 43"/>
                  <a:gd name="T36" fmla="*/ 18 w 29"/>
                  <a:gd name="T37" fmla="*/ 0 h 43"/>
                  <a:gd name="T38" fmla="*/ 18 w 29"/>
                  <a:gd name="T39" fmla="*/ 0 h 43"/>
                  <a:gd name="T40" fmla="*/ 16 w 29"/>
                  <a:gd name="T41" fmla="*/ 0 h 43"/>
                  <a:gd name="T42" fmla="*/ 16 w 29"/>
                  <a:gd name="T43" fmla="*/ 0 h 43"/>
                  <a:gd name="T44" fmla="*/ 11 w 29"/>
                  <a:gd name="T45" fmla="*/ 2 h 43"/>
                  <a:gd name="T46" fmla="*/ 7 w 29"/>
                  <a:gd name="T47" fmla="*/ 7 h 43"/>
                  <a:gd name="T48" fmla="*/ 3 w 29"/>
                  <a:gd name="T49" fmla="*/ 12 h 43"/>
                  <a:gd name="T50" fmla="*/ 0 w 29"/>
                  <a:gd name="T51" fmla="*/ 17 h 43"/>
                  <a:gd name="T52" fmla="*/ 0 w 29"/>
                  <a:gd name="T53" fmla="*/ 17 h 43"/>
                  <a:gd name="T54" fmla="*/ 5 w 29"/>
                  <a:gd name="T55" fmla="*/ 23 h 43"/>
                  <a:gd name="T56" fmla="*/ 9 w 29"/>
                  <a:gd name="T57" fmla="*/ 28 h 43"/>
                  <a:gd name="T58" fmla="*/ 13 w 29"/>
                  <a:gd name="T59" fmla="*/ 35 h 43"/>
                  <a:gd name="T60" fmla="*/ 16 w 29"/>
                  <a:gd name="T61" fmla="*/ 43 h 43"/>
                  <a:gd name="T62" fmla="*/ 24 w 29"/>
                  <a:gd name="T63"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 h="43">
                    <a:moveTo>
                      <a:pt x="24" y="43"/>
                    </a:moveTo>
                    <a:lnTo>
                      <a:pt x="24" y="43"/>
                    </a:lnTo>
                    <a:lnTo>
                      <a:pt x="24" y="42"/>
                    </a:lnTo>
                    <a:lnTo>
                      <a:pt x="29" y="19"/>
                    </a:lnTo>
                    <a:lnTo>
                      <a:pt x="29" y="19"/>
                    </a:lnTo>
                    <a:lnTo>
                      <a:pt x="29" y="17"/>
                    </a:lnTo>
                    <a:lnTo>
                      <a:pt x="29" y="17"/>
                    </a:lnTo>
                    <a:lnTo>
                      <a:pt x="27" y="15"/>
                    </a:lnTo>
                    <a:lnTo>
                      <a:pt x="26" y="12"/>
                    </a:lnTo>
                    <a:lnTo>
                      <a:pt x="26" y="12"/>
                    </a:lnTo>
                    <a:lnTo>
                      <a:pt x="26" y="9"/>
                    </a:lnTo>
                    <a:lnTo>
                      <a:pt x="29" y="7"/>
                    </a:lnTo>
                    <a:lnTo>
                      <a:pt x="29" y="7"/>
                    </a:lnTo>
                    <a:lnTo>
                      <a:pt x="29" y="5"/>
                    </a:lnTo>
                    <a:lnTo>
                      <a:pt x="29" y="5"/>
                    </a:lnTo>
                    <a:lnTo>
                      <a:pt x="29" y="5"/>
                    </a:lnTo>
                    <a:lnTo>
                      <a:pt x="29" y="5"/>
                    </a:lnTo>
                    <a:lnTo>
                      <a:pt x="23" y="2"/>
                    </a:lnTo>
                    <a:lnTo>
                      <a:pt x="18" y="0"/>
                    </a:lnTo>
                    <a:lnTo>
                      <a:pt x="18" y="0"/>
                    </a:lnTo>
                    <a:lnTo>
                      <a:pt x="16" y="0"/>
                    </a:lnTo>
                    <a:lnTo>
                      <a:pt x="16" y="0"/>
                    </a:lnTo>
                    <a:lnTo>
                      <a:pt x="11" y="2"/>
                    </a:lnTo>
                    <a:lnTo>
                      <a:pt x="7" y="7"/>
                    </a:lnTo>
                    <a:lnTo>
                      <a:pt x="3" y="12"/>
                    </a:lnTo>
                    <a:lnTo>
                      <a:pt x="0" y="17"/>
                    </a:lnTo>
                    <a:lnTo>
                      <a:pt x="0" y="17"/>
                    </a:lnTo>
                    <a:lnTo>
                      <a:pt x="5" y="23"/>
                    </a:lnTo>
                    <a:lnTo>
                      <a:pt x="9" y="28"/>
                    </a:lnTo>
                    <a:lnTo>
                      <a:pt x="13" y="35"/>
                    </a:lnTo>
                    <a:lnTo>
                      <a:pt x="16" y="43"/>
                    </a:lnTo>
                    <a:lnTo>
                      <a:pt x="24" y="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7F7F7F"/>
                  </a:solidFill>
                </a:endParaRPr>
              </a:p>
            </p:txBody>
          </p:sp>
          <p:sp>
            <p:nvSpPr>
              <p:cNvPr id="148" name="Freeform 359"/>
              <p:cNvSpPr>
                <a:spLocks/>
              </p:cNvSpPr>
              <p:nvPr/>
            </p:nvSpPr>
            <p:spPr bwMode="auto">
              <a:xfrm>
                <a:off x="4632326" y="1552576"/>
                <a:ext cx="26988" cy="34925"/>
              </a:xfrm>
              <a:custGeom>
                <a:avLst/>
                <a:gdLst>
                  <a:gd name="T0" fmla="*/ 11 w 34"/>
                  <a:gd name="T1" fmla="*/ 0 h 43"/>
                  <a:gd name="T2" fmla="*/ 11 w 34"/>
                  <a:gd name="T3" fmla="*/ 0 h 43"/>
                  <a:gd name="T4" fmla="*/ 7 w 34"/>
                  <a:gd name="T5" fmla="*/ 2 h 43"/>
                  <a:gd name="T6" fmla="*/ 1 w 34"/>
                  <a:gd name="T7" fmla="*/ 5 h 43"/>
                  <a:gd name="T8" fmla="*/ 1 w 34"/>
                  <a:gd name="T9" fmla="*/ 5 h 43"/>
                  <a:gd name="T10" fmla="*/ 0 w 34"/>
                  <a:gd name="T11" fmla="*/ 5 h 43"/>
                  <a:gd name="T12" fmla="*/ 0 w 34"/>
                  <a:gd name="T13" fmla="*/ 5 h 43"/>
                  <a:gd name="T14" fmla="*/ 0 w 34"/>
                  <a:gd name="T15" fmla="*/ 7 h 43"/>
                  <a:gd name="T16" fmla="*/ 0 w 34"/>
                  <a:gd name="T17" fmla="*/ 7 h 43"/>
                  <a:gd name="T18" fmla="*/ 2 w 34"/>
                  <a:gd name="T19" fmla="*/ 9 h 43"/>
                  <a:gd name="T20" fmla="*/ 2 w 34"/>
                  <a:gd name="T21" fmla="*/ 12 h 43"/>
                  <a:gd name="T22" fmla="*/ 2 w 34"/>
                  <a:gd name="T23" fmla="*/ 12 h 43"/>
                  <a:gd name="T24" fmla="*/ 2 w 34"/>
                  <a:gd name="T25" fmla="*/ 15 h 43"/>
                  <a:gd name="T26" fmla="*/ 0 w 34"/>
                  <a:gd name="T27" fmla="*/ 17 h 43"/>
                  <a:gd name="T28" fmla="*/ 0 w 34"/>
                  <a:gd name="T29" fmla="*/ 17 h 43"/>
                  <a:gd name="T30" fmla="*/ 0 w 34"/>
                  <a:gd name="T31" fmla="*/ 19 h 43"/>
                  <a:gd name="T32" fmla="*/ 4 w 34"/>
                  <a:gd name="T33" fmla="*/ 42 h 43"/>
                  <a:gd name="T34" fmla="*/ 4 w 34"/>
                  <a:gd name="T35" fmla="*/ 42 h 43"/>
                  <a:gd name="T36" fmla="*/ 4 w 34"/>
                  <a:gd name="T37" fmla="*/ 43 h 43"/>
                  <a:gd name="T38" fmla="*/ 34 w 34"/>
                  <a:gd name="T39" fmla="*/ 43 h 43"/>
                  <a:gd name="T40" fmla="*/ 34 w 34"/>
                  <a:gd name="T41" fmla="*/ 43 h 43"/>
                  <a:gd name="T42" fmla="*/ 34 w 34"/>
                  <a:gd name="T43" fmla="*/ 43 h 43"/>
                  <a:gd name="T44" fmla="*/ 34 w 34"/>
                  <a:gd name="T45" fmla="*/ 43 h 43"/>
                  <a:gd name="T46" fmla="*/ 34 w 34"/>
                  <a:gd name="T47" fmla="*/ 42 h 43"/>
                  <a:gd name="T48" fmla="*/ 34 w 34"/>
                  <a:gd name="T49" fmla="*/ 42 h 43"/>
                  <a:gd name="T50" fmla="*/ 32 w 34"/>
                  <a:gd name="T51" fmla="*/ 28 h 43"/>
                  <a:gd name="T52" fmla="*/ 28 w 34"/>
                  <a:gd name="T53" fmla="*/ 16 h 43"/>
                  <a:gd name="T54" fmla="*/ 24 w 34"/>
                  <a:gd name="T55" fmla="*/ 11 h 43"/>
                  <a:gd name="T56" fmla="*/ 22 w 34"/>
                  <a:gd name="T57" fmla="*/ 7 h 43"/>
                  <a:gd name="T58" fmla="*/ 17 w 34"/>
                  <a:gd name="T59" fmla="*/ 2 h 43"/>
                  <a:gd name="T60" fmla="*/ 12 w 34"/>
                  <a:gd name="T61" fmla="*/ 0 h 43"/>
                  <a:gd name="T62" fmla="*/ 12 w 34"/>
                  <a:gd name="T63" fmla="*/ 0 h 43"/>
                  <a:gd name="T64" fmla="*/ 11 w 34"/>
                  <a:gd name="T65" fmla="*/ 0 h 43"/>
                  <a:gd name="T66" fmla="*/ 11 w 34"/>
                  <a:gd name="T67"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 h="43">
                    <a:moveTo>
                      <a:pt x="11" y="0"/>
                    </a:moveTo>
                    <a:lnTo>
                      <a:pt x="11" y="0"/>
                    </a:lnTo>
                    <a:lnTo>
                      <a:pt x="7" y="2"/>
                    </a:lnTo>
                    <a:lnTo>
                      <a:pt x="1" y="5"/>
                    </a:lnTo>
                    <a:lnTo>
                      <a:pt x="1" y="5"/>
                    </a:lnTo>
                    <a:lnTo>
                      <a:pt x="0" y="5"/>
                    </a:lnTo>
                    <a:lnTo>
                      <a:pt x="0" y="5"/>
                    </a:lnTo>
                    <a:lnTo>
                      <a:pt x="0" y="7"/>
                    </a:lnTo>
                    <a:lnTo>
                      <a:pt x="0" y="7"/>
                    </a:lnTo>
                    <a:lnTo>
                      <a:pt x="2" y="9"/>
                    </a:lnTo>
                    <a:lnTo>
                      <a:pt x="2" y="12"/>
                    </a:lnTo>
                    <a:lnTo>
                      <a:pt x="2" y="12"/>
                    </a:lnTo>
                    <a:lnTo>
                      <a:pt x="2" y="15"/>
                    </a:lnTo>
                    <a:lnTo>
                      <a:pt x="0" y="17"/>
                    </a:lnTo>
                    <a:lnTo>
                      <a:pt x="0" y="17"/>
                    </a:lnTo>
                    <a:lnTo>
                      <a:pt x="0" y="19"/>
                    </a:lnTo>
                    <a:lnTo>
                      <a:pt x="4" y="42"/>
                    </a:lnTo>
                    <a:lnTo>
                      <a:pt x="4" y="42"/>
                    </a:lnTo>
                    <a:lnTo>
                      <a:pt x="4" y="43"/>
                    </a:lnTo>
                    <a:lnTo>
                      <a:pt x="34" y="43"/>
                    </a:lnTo>
                    <a:lnTo>
                      <a:pt x="34" y="43"/>
                    </a:lnTo>
                    <a:lnTo>
                      <a:pt x="34" y="43"/>
                    </a:lnTo>
                    <a:lnTo>
                      <a:pt x="34" y="43"/>
                    </a:lnTo>
                    <a:lnTo>
                      <a:pt x="34" y="42"/>
                    </a:lnTo>
                    <a:lnTo>
                      <a:pt x="34" y="42"/>
                    </a:lnTo>
                    <a:lnTo>
                      <a:pt x="32" y="28"/>
                    </a:lnTo>
                    <a:lnTo>
                      <a:pt x="28" y="16"/>
                    </a:lnTo>
                    <a:lnTo>
                      <a:pt x="24" y="11"/>
                    </a:lnTo>
                    <a:lnTo>
                      <a:pt x="22" y="7"/>
                    </a:lnTo>
                    <a:lnTo>
                      <a:pt x="17" y="2"/>
                    </a:lnTo>
                    <a:lnTo>
                      <a:pt x="12" y="0"/>
                    </a:lnTo>
                    <a:lnTo>
                      <a:pt x="12" y="0"/>
                    </a:lnTo>
                    <a:lnTo>
                      <a:pt x="11" y="0"/>
                    </a:lnTo>
                    <a:lnTo>
                      <a:pt x="1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7F7F7F"/>
                  </a:solidFill>
                </a:endParaRPr>
              </a:p>
            </p:txBody>
          </p:sp>
          <p:sp>
            <p:nvSpPr>
              <p:cNvPr id="149" name="Freeform 360"/>
              <p:cNvSpPr>
                <a:spLocks noEditPoints="1"/>
              </p:cNvSpPr>
              <p:nvPr/>
            </p:nvSpPr>
            <p:spPr bwMode="auto">
              <a:xfrm>
                <a:off x="4611688" y="1516063"/>
                <a:ext cx="36513" cy="36513"/>
              </a:xfrm>
              <a:custGeom>
                <a:avLst/>
                <a:gdLst>
                  <a:gd name="T0" fmla="*/ 22 w 45"/>
                  <a:gd name="T1" fmla="*/ 47 h 47"/>
                  <a:gd name="T2" fmla="*/ 30 w 45"/>
                  <a:gd name="T3" fmla="*/ 45 h 47"/>
                  <a:gd name="T4" fmla="*/ 38 w 45"/>
                  <a:gd name="T5" fmla="*/ 40 h 47"/>
                  <a:gd name="T6" fmla="*/ 42 w 45"/>
                  <a:gd name="T7" fmla="*/ 33 h 47"/>
                  <a:gd name="T8" fmla="*/ 45 w 45"/>
                  <a:gd name="T9" fmla="*/ 23 h 47"/>
                  <a:gd name="T10" fmla="*/ 43 w 45"/>
                  <a:gd name="T11" fmla="*/ 19 h 47"/>
                  <a:gd name="T12" fmla="*/ 41 w 45"/>
                  <a:gd name="T13" fmla="*/ 11 h 47"/>
                  <a:gd name="T14" fmla="*/ 34 w 45"/>
                  <a:gd name="T15" fmla="*/ 4 h 47"/>
                  <a:gd name="T16" fmla="*/ 26 w 45"/>
                  <a:gd name="T17" fmla="*/ 2 h 47"/>
                  <a:gd name="T18" fmla="*/ 22 w 45"/>
                  <a:gd name="T19" fmla="*/ 0 h 47"/>
                  <a:gd name="T20" fmla="*/ 12 w 45"/>
                  <a:gd name="T21" fmla="*/ 3 h 47"/>
                  <a:gd name="T22" fmla="*/ 4 w 45"/>
                  <a:gd name="T23" fmla="*/ 10 h 47"/>
                  <a:gd name="T24" fmla="*/ 4 w 45"/>
                  <a:gd name="T25" fmla="*/ 10 h 47"/>
                  <a:gd name="T26" fmla="*/ 4 w 45"/>
                  <a:gd name="T27" fmla="*/ 10 h 47"/>
                  <a:gd name="T28" fmla="*/ 0 w 45"/>
                  <a:gd name="T29" fmla="*/ 17 h 47"/>
                  <a:gd name="T30" fmla="*/ 0 w 45"/>
                  <a:gd name="T31" fmla="*/ 23 h 47"/>
                  <a:gd name="T32" fmla="*/ 1 w 45"/>
                  <a:gd name="T33" fmla="*/ 33 h 47"/>
                  <a:gd name="T34" fmla="*/ 5 w 45"/>
                  <a:gd name="T35" fmla="*/ 40 h 47"/>
                  <a:gd name="T36" fmla="*/ 13 w 45"/>
                  <a:gd name="T37" fmla="*/ 45 h 47"/>
                  <a:gd name="T38" fmla="*/ 22 w 45"/>
                  <a:gd name="T39" fmla="*/ 47 h 47"/>
                  <a:gd name="T40" fmla="*/ 22 w 45"/>
                  <a:gd name="T41" fmla="*/ 6 h 47"/>
                  <a:gd name="T42" fmla="*/ 27 w 45"/>
                  <a:gd name="T43" fmla="*/ 6 h 47"/>
                  <a:gd name="T44" fmla="*/ 31 w 45"/>
                  <a:gd name="T45" fmla="*/ 8 h 47"/>
                  <a:gd name="T46" fmla="*/ 22 w 45"/>
                  <a:gd name="T47" fmla="*/ 13 h 47"/>
                  <a:gd name="T48" fmla="*/ 18 w 45"/>
                  <a:gd name="T49" fmla="*/ 14 h 47"/>
                  <a:gd name="T50" fmla="*/ 9 w 45"/>
                  <a:gd name="T51" fmla="*/ 11 h 47"/>
                  <a:gd name="T52" fmla="*/ 15 w 45"/>
                  <a:gd name="T53" fmla="*/ 7 h 47"/>
                  <a:gd name="T54" fmla="*/ 22 w 45"/>
                  <a:gd name="T55" fmla="*/ 6 h 47"/>
                  <a:gd name="T56" fmla="*/ 7 w 45"/>
                  <a:gd name="T57" fmla="*/ 14 h 47"/>
                  <a:gd name="T58" fmla="*/ 11 w 45"/>
                  <a:gd name="T59" fmla="*/ 17 h 47"/>
                  <a:gd name="T60" fmla="*/ 16 w 45"/>
                  <a:gd name="T61" fmla="*/ 18 h 47"/>
                  <a:gd name="T62" fmla="*/ 23 w 45"/>
                  <a:gd name="T63" fmla="*/ 15 h 47"/>
                  <a:gd name="T64" fmla="*/ 31 w 45"/>
                  <a:gd name="T65" fmla="*/ 13 h 47"/>
                  <a:gd name="T66" fmla="*/ 35 w 45"/>
                  <a:gd name="T67" fmla="*/ 13 h 47"/>
                  <a:gd name="T68" fmla="*/ 37 w 45"/>
                  <a:gd name="T69" fmla="*/ 13 h 47"/>
                  <a:gd name="T70" fmla="*/ 38 w 45"/>
                  <a:gd name="T71" fmla="*/ 18 h 47"/>
                  <a:gd name="T72" fmla="*/ 39 w 45"/>
                  <a:gd name="T73" fmla="*/ 23 h 47"/>
                  <a:gd name="T74" fmla="*/ 34 w 45"/>
                  <a:gd name="T75" fmla="*/ 36 h 47"/>
                  <a:gd name="T76" fmla="*/ 22 w 45"/>
                  <a:gd name="T77" fmla="*/ 41 h 47"/>
                  <a:gd name="T78" fmla="*/ 15 w 45"/>
                  <a:gd name="T79" fmla="*/ 40 h 47"/>
                  <a:gd name="T80" fmla="*/ 5 w 45"/>
                  <a:gd name="T81" fmla="*/ 30 h 47"/>
                  <a:gd name="T82" fmla="*/ 4 w 45"/>
                  <a:gd name="T83" fmla="*/ 23 h 47"/>
                  <a:gd name="T84" fmla="*/ 7 w 45"/>
                  <a:gd name="T85" fmla="*/ 14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5" h="47">
                    <a:moveTo>
                      <a:pt x="22" y="47"/>
                    </a:moveTo>
                    <a:lnTo>
                      <a:pt x="22" y="47"/>
                    </a:lnTo>
                    <a:lnTo>
                      <a:pt x="26" y="47"/>
                    </a:lnTo>
                    <a:lnTo>
                      <a:pt x="30" y="45"/>
                    </a:lnTo>
                    <a:lnTo>
                      <a:pt x="34" y="43"/>
                    </a:lnTo>
                    <a:lnTo>
                      <a:pt x="38" y="40"/>
                    </a:lnTo>
                    <a:lnTo>
                      <a:pt x="41" y="36"/>
                    </a:lnTo>
                    <a:lnTo>
                      <a:pt x="42" y="33"/>
                    </a:lnTo>
                    <a:lnTo>
                      <a:pt x="43" y="28"/>
                    </a:lnTo>
                    <a:lnTo>
                      <a:pt x="45" y="23"/>
                    </a:lnTo>
                    <a:lnTo>
                      <a:pt x="45" y="23"/>
                    </a:lnTo>
                    <a:lnTo>
                      <a:pt x="43" y="19"/>
                    </a:lnTo>
                    <a:lnTo>
                      <a:pt x="42" y="14"/>
                    </a:lnTo>
                    <a:lnTo>
                      <a:pt x="41" y="11"/>
                    </a:lnTo>
                    <a:lnTo>
                      <a:pt x="38" y="7"/>
                    </a:lnTo>
                    <a:lnTo>
                      <a:pt x="34" y="4"/>
                    </a:lnTo>
                    <a:lnTo>
                      <a:pt x="30" y="3"/>
                    </a:lnTo>
                    <a:lnTo>
                      <a:pt x="26" y="2"/>
                    </a:lnTo>
                    <a:lnTo>
                      <a:pt x="22" y="0"/>
                    </a:lnTo>
                    <a:lnTo>
                      <a:pt x="22" y="0"/>
                    </a:lnTo>
                    <a:lnTo>
                      <a:pt x="16" y="2"/>
                    </a:lnTo>
                    <a:lnTo>
                      <a:pt x="12" y="3"/>
                    </a:lnTo>
                    <a:lnTo>
                      <a:pt x="8" y="6"/>
                    </a:lnTo>
                    <a:lnTo>
                      <a:pt x="4" y="10"/>
                    </a:lnTo>
                    <a:lnTo>
                      <a:pt x="4" y="10"/>
                    </a:lnTo>
                    <a:lnTo>
                      <a:pt x="4" y="10"/>
                    </a:lnTo>
                    <a:lnTo>
                      <a:pt x="4" y="10"/>
                    </a:lnTo>
                    <a:lnTo>
                      <a:pt x="4" y="10"/>
                    </a:lnTo>
                    <a:lnTo>
                      <a:pt x="4" y="10"/>
                    </a:lnTo>
                    <a:lnTo>
                      <a:pt x="0" y="17"/>
                    </a:lnTo>
                    <a:lnTo>
                      <a:pt x="0" y="23"/>
                    </a:lnTo>
                    <a:lnTo>
                      <a:pt x="0" y="23"/>
                    </a:lnTo>
                    <a:lnTo>
                      <a:pt x="0" y="28"/>
                    </a:lnTo>
                    <a:lnTo>
                      <a:pt x="1" y="33"/>
                    </a:lnTo>
                    <a:lnTo>
                      <a:pt x="2" y="36"/>
                    </a:lnTo>
                    <a:lnTo>
                      <a:pt x="5" y="40"/>
                    </a:lnTo>
                    <a:lnTo>
                      <a:pt x="9" y="43"/>
                    </a:lnTo>
                    <a:lnTo>
                      <a:pt x="13" y="45"/>
                    </a:lnTo>
                    <a:lnTo>
                      <a:pt x="18" y="47"/>
                    </a:lnTo>
                    <a:lnTo>
                      <a:pt x="22" y="47"/>
                    </a:lnTo>
                    <a:lnTo>
                      <a:pt x="22" y="47"/>
                    </a:lnTo>
                    <a:close/>
                    <a:moveTo>
                      <a:pt x="22" y="6"/>
                    </a:moveTo>
                    <a:lnTo>
                      <a:pt x="22" y="6"/>
                    </a:lnTo>
                    <a:lnTo>
                      <a:pt x="27" y="6"/>
                    </a:lnTo>
                    <a:lnTo>
                      <a:pt x="31" y="8"/>
                    </a:lnTo>
                    <a:lnTo>
                      <a:pt x="31" y="8"/>
                    </a:lnTo>
                    <a:lnTo>
                      <a:pt x="27" y="10"/>
                    </a:lnTo>
                    <a:lnTo>
                      <a:pt x="22" y="13"/>
                    </a:lnTo>
                    <a:lnTo>
                      <a:pt x="22" y="13"/>
                    </a:lnTo>
                    <a:lnTo>
                      <a:pt x="18" y="14"/>
                    </a:lnTo>
                    <a:lnTo>
                      <a:pt x="15" y="14"/>
                    </a:lnTo>
                    <a:lnTo>
                      <a:pt x="9" y="11"/>
                    </a:lnTo>
                    <a:lnTo>
                      <a:pt x="9" y="11"/>
                    </a:lnTo>
                    <a:lnTo>
                      <a:pt x="15" y="7"/>
                    </a:lnTo>
                    <a:lnTo>
                      <a:pt x="18" y="6"/>
                    </a:lnTo>
                    <a:lnTo>
                      <a:pt x="22" y="6"/>
                    </a:lnTo>
                    <a:lnTo>
                      <a:pt x="22" y="6"/>
                    </a:lnTo>
                    <a:close/>
                    <a:moveTo>
                      <a:pt x="7" y="14"/>
                    </a:moveTo>
                    <a:lnTo>
                      <a:pt x="7" y="14"/>
                    </a:lnTo>
                    <a:lnTo>
                      <a:pt x="11" y="17"/>
                    </a:lnTo>
                    <a:lnTo>
                      <a:pt x="16" y="18"/>
                    </a:lnTo>
                    <a:lnTo>
                      <a:pt x="16" y="18"/>
                    </a:lnTo>
                    <a:lnTo>
                      <a:pt x="20" y="17"/>
                    </a:lnTo>
                    <a:lnTo>
                      <a:pt x="23" y="15"/>
                    </a:lnTo>
                    <a:lnTo>
                      <a:pt x="23" y="15"/>
                    </a:lnTo>
                    <a:lnTo>
                      <a:pt x="31" y="13"/>
                    </a:lnTo>
                    <a:lnTo>
                      <a:pt x="34" y="13"/>
                    </a:lnTo>
                    <a:lnTo>
                      <a:pt x="35" y="13"/>
                    </a:lnTo>
                    <a:lnTo>
                      <a:pt x="35" y="13"/>
                    </a:lnTo>
                    <a:lnTo>
                      <a:pt x="37" y="13"/>
                    </a:lnTo>
                    <a:lnTo>
                      <a:pt x="37" y="13"/>
                    </a:lnTo>
                    <a:lnTo>
                      <a:pt x="38" y="18"/>
                    </a:lnTo>
                    <a:lnTo>
                      <a:pt x="39" y="23"/>
                    </a:lnTo>
                    <a:lnTo>
                      <a:pt x="39" y="23"/>
                    </a:lnTo>
                    <a:lnTo>
                      <a:pt x="38" y="30"/>
                    </a:lnTo>
                    <a:lnTo>
                      <a:pt x="34" y="36"/>
                    </a:lnTo>
                    <a:lnTo>
                      <a:pt x="28" y="40"/>
                    </a:lnTo>
                    <a:lnTo>
                      <a:pt x="22" y="41"/>
                    </a:lnTo>
                    <a:lnTo>
                      <a:pt x="22" y="41"/>
                    </a:lnTo>
                    <a:lnTo>
                      <a:pt x="15" y="40"/>
                    </a:lnTo>
                    <a:lnTo>
                      <a:pt x="9" y="36"/>
                    </a:lnTo>
                    <a:lnTo>
                      <a:pt x="5" y="30"/>
                    </a:lnTo>
                    <a:lnTo>
                      <a:pt x="4" y="23"/>
                    </a:lnTo>
                    <a:lnTo>
                      <a:pt x="4" y="23"/>
                    </a:lnTo>
                    <a:lnTo>
                      <a:pt x="5" y="19"/>
                    </a:lnTo>
                    <a:lnTo>
                      <a:pt x="7" y="14"/>
                    </a:lnTo>
                    <a:lnTo>
                      <a:pt x="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7F7F7F"/>
                  </a:solidFill>
                </a:endParaRPr>
              </a:p>
            </p:txBody>
          </p:sp>
          <p:sp>
            <p:nvSpPr>
              <p:cNvPr id="155" name="Freeform 361"/>
              <p:cNvSpPr>
                <a:spLocks/>
              </p:cNvSpPr>
              <p:nvPr/>
            </p:nvSpPr>
            <p:spPr bwMode="auto">
              <a:xfrm>
                <a:off x="4495801" y="1552576"/>
                <a:ext cx="28575" cy="34925"/>
              </a:xfrm>
              <a:custGeom>
                <a:avLst/>
                <a:gdLst>
                  <a:gd name="T0" fmla="*/ 1 w 35"/>
                  <a:gd name="T1" fmla="*/ 43 h 43"/>
                  <a:gd name="T2" fmla="*/ 30 w 35"/>
                  <a:gd name="T3" fmla="*/ 43 h 43"/>
                  <a:gd name="T4" fmla="*/ 30 w 35"/>
                  <a:gd name="T5" fmla="*/ 43 h 43"/>
                  <a:gd name="T6" fmla="*/ 31 w 35"/>
                  <a:gd name="T7" fmla="*/ 42 h 43"/>
                  <a:gd name="T8" fmla="*/ 35 w 35"/>
                  <a:gd name="T9" fmla="*/ 19 h 43"/>
                  <a:gd name="T10" fmla="*/ 35 w 35"/>
                  <a:gd name="T11" fmla="*/ 19 h 43"/>
                  <a:gd name="T12" fmla="*/ 35 w 35"/>
                  <a:gd name="T13" fmla="*/ 17 h 43"/>
                  <a:gd name="T14" fmla="*/ 35 w 35"/>
                  <a:gd name="T15" fmla="*/ 17 h 43"/>
                  <a:gd name="T16" fmla="*/ 32 w 35"/>
                  <a:gd name="T17" fmla="*/ 15 h 43"/>
                  <a:gd name="T18" fmla="*/ 32 w 35"/>
                  <a:gd name="T19" fmla="*/ 12 h 43"/>
                  <a:gd name="T20" fmla="*/ 32 w 35"/>
                  <a:gd name="T21" fmla="*/ 12 h 43"/>
                  <a:gd name="T22" fmla="*/ 32 w 35"/>
                  <a:gd name="T23" fmla="*/ 9 h 43"/>
                  <a:gd name="T24" fmla="*/ 34 w 35"/>
                  <a:gd name="T25" fmla="*/ 7 h 43"/>
                  <a:gd name="T26" fmla="*/ 34 w 35"/>
                  <a:gd name="T27" fmla="*/ 7 h 43"/>
                  <a:gd name="T28" fmla="*/ 35 w 35"/>
                  <a:gd name="T29" fmla="*/ 5 h 43"/>
                  <a:gd name="T30" fmla="*/ 35 w 35"/>
                  <a:gd name="T31" fmla="*/ 5 h 43"/>
                  <a:gd name="T32" fmla="*/ 34 w 35"/>
                  <a:gd name="T33" fmla="*/ 5 h 43"/>
                  <a:gd name="T34" fmla="*/ 34 w 35"/>
                  <a:gd name="T35" fmla="*/ 5 h 43"/>
                  <a:gd name="T36" fmla="*/ 28 w 35"/>
                  <a:gd name="T37" fmla="*/ 2 h 43"/>
                  <a:gd name="T38" fmla="*/ 23 w 35"/>
                  <a:gd name="T39" fmla="*/ 0 h 43"/>
                  <a:gd name="T40" fmla="*/ 23 w 35"/>
                  <a:gd name="T41" fmla="*/ 0 h 43"/>
                  <a:gd name="T42" fmla="*/ 23 w 35"/>
                  <a:gd name="T43" fmla="*/ 0 h 43"/>
                  <a:gd name="T44" fmla="*/ 23 w 35"/>
                  <a:gd name="T45" fmla="*/ 0 h 43"/>
                  <a:gd name="T46" fmla="*/ 17 w 35"/>
                  <a:gd name="T47" fmla="*/ 2 h 43"/>
                  <a:gd name="T48" fmla="*/ 13 w 35"/>
                  <a:gd name="T49" fmla="*/ 7 h 43"/>
                  <a:gd name="T50" fmla="*/ 9 w 35"/>
                  <a:gd name="T51" fmla="*/ 11 h 43"/>
                  <a:gd name="T52" fmla="*/ 7 w 35"/>
                  <a:gd name="T53" fmla="*/ 16 h 43"/>
                  <a:gd name="T54" fmla="*/ 2 w 35"/>
                  <a:gd name="T55" fmla="*/ 28 h 43"/>
                  <a:gd name="T56" fmla="*/ 0 w 35"/>
                  <a:gd name="T57" fmla="*/ 42 h 43"/>
                  <a:gd name="T58" fmla="*/ 0 w 35"/>
                  <a:gd name="T59" fmla="*/ 42 h 43"/>
                  <a:gd name="T60" fmla="*/ 1 w 35"/>
                  <a:gd name="T61" fmla="*/ 43 h 43"/>
                  <a:gd name="T62" fmla="*/ 1 w 35"/>
                  <a:gd name="T63" fmla="*/ 43 h 43"/>
                  <a:gd name="T64" fmla="*/ 1 w 35"/>
                  <a:gd name="T65" fmla="*/ 43 h 43"/>
                  <a:gd name="T66" fmla="*/ 1 w 35"/>
                  <a:gd name="T67"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5" h="43">
                    <a:moveTo>
                      <a:pt x="1" y="43"/>
                    </a:moveTo>
                    <a:lnTo>
                      <a:pt x="30" y="43"/>
                    </a:lnTo>
                    <a:lnTo>
                      <a:pt x="30" y="43"/>
                    </a:lnTo>
                    <a:lnTo>
                      <a:pt x="31" y="42"/>
                    </a:lnTo>
                    <a:lnTo>
                      <a:pt x="35" y="19"/>
                    </a:lnTo>
                    <a:lnTo>
                      <a:pt x="35" y="19"/>
                    </a:lnTo>
                    <a:lnTo>
                      <a:pt x="35" y="17"/>
                    </a:lnTo>
                    <a:lnTo>
                      <a:pt x="35" y="17"/>
                    </a:lnTo>
                    <a:lnTo>
                      <a:pt x="32" y="15"/>
                    </a:lnTo>
                    <a:lnTo>
                      <a:pt x="32" y="12"/>
                    </a:lnTo>
                    <a:lnTo>
                      <a:pt x="32" y="12"/>
                    </a:lnTo>
                    <a:lnTo>
                      <a:pt x="32" y="9"/>
                    </a:lnTo>
                    <a:lnTo>
                      <a:pt x="34" y="7"/>
                    </a:lnTo>
                    <a:lnTo>
                      <a:pt x="34" y="7"/>
                    </a:lnTo>
                    <a:lnTo>
                      <a:pt x="35" y="5"/>
                    </a:lnTo>
                    <a:lnTo>
                      <a:pt x="35" y="5"/>
                    </a:lnTo>
                    <a:lnTo>
                      <a:pt x="34" y="5"/>
                    </a:lnTo>
                    <a:lnTo>
                      <a:pt x="34" y="5"/>
                    </a:lnTo>
                    <a:lnTo>
                      <a:pt x="28" y="2"/>
                    </a:lnTo>
                    <a:lnTo>
                      <a:pt x="23" y="0"/>
                    </a:lnTo>
                    <a:lnTo>
                      <a:pt x="23" y="0"/>
                    </a:lnTo>
                    <a:lnTo>
                      <a:pt x="23" y="0"/>
                    </a:lnTo>
                    <a:lnTo>
                      <a:pt x="23" y="0"/>
                    </a:lnTo>
                    <a:lnTo>
                      <a:pt x="17" y="2"/>
                    </a:lnTo>
                    <a:lnTo>
                      <a:pt x="13" y="7"/>
                    </a:lnTo>
                    <a:lnTo>
                      <a:pt x="9" y="11"/>
                    </a:lnTo>
                    <a:lnTo>
                      <a:pt x="7" y="16"/>
                    </a:lnTo>
                    <a:lnTo>
                      <a:pt x="2" y="28"/>
                    </a:lnTo>
                    <a:lnTo>
                      <a:pt x="0" y="42"/>
                    </a:lnTo>
                    <a:lnTo>
                      <a:pt x="0" y="42"/>
                    </a:lnTo>
                    <a:lnTo>
                      <a:pt x="1" y="43"/>
                    </a:lnTo>
                    <a:lnTo>
                      <a:pt x="1" y="43"/>
                    </a:lnTo>
                    <a:lnTo>
                      <a:pt x="1" y="43"/>
                    </a:lnTo>
                    <a:lnTo>
                      <a:pt x="1" y="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7F7F7F"/>
                  </a:solidFill>
                </a:endParaRPr>
              </a:p>
            </p:txBody>
          </p:sp>
          <p:sp>
            <p:nvSpPr>
              <p:cNvPr id="156" name="Freeform 362"/>
              <p:cNvSpPr>
                <a:spLocks/>
              </p:cNvSpPr>
              <p:nvPr/>
            </p:nvSpPr>
            <p:spPr bwMode="auto">
              <a:xfrm>
                <a:off x="4530726" y="1552576"/>
                <a:ext cx="22225" cy="34925"/>
              </a:xfrm>
              <a:custGeom>
                <a:avLst/>
                <a:gdLst>
                  <a:gd name="T0" fmla="*/ 12 w 29"/>
                  <a:gd name="T1" fmla="*/ 0 h 43"/>
                  <a:gd name="T2" fmla="*/ 12 w 29"/>
                  <a:gd name="T3" fmla="*/ 0 h 43"/>
                  <a:gd name="T4" fmla="*/ 7 w 29"/>
                  <a:gd name="T5" fmla="*/ 2 h 43"/>
                  <a:gd name="T6" fmla="*/ 1 w 29"/>
                  <a:gd name="T7" fmla="*/ 5 h 43"/>
                  <a:gd name="T8" fmla="*/ 1 w 29"/>
                  <a:gd name="T9" fmla="*/ 5 h 43"/>
                  <a:gd name="T10" fmla="*/ 1 w 29"/>
                  <a:gd name="T11" fmla="*/ 5 h 43"/>
                  <a:gd name="T12" fmla="*/ 1 w 29"/>
                  <a:gd name="T13" fmla="*/ 5 h 43"/>
                  <a:gd name="T14" fmla="*/ 1 w 29"/>
                  <a:gd name="T15" fmla="*/ 7 h 43"/>
                  <a:gd name="T16" fmla="*/ 1 w 29"/>
                  <a:gd name="T17" fmla="*/ 7 h 43"/>
                  <a:gd name="T18" fmla="*/ 3 w 29"/>
                  <a:gd name="T19" fmla="*/ 9 h 43"/>
                  <a:gd name="T20" fmla="*/ 4 w 29"/>
                  <a:gd name="T21" fmla="*/ 12 h 43"/>
                  <a:gd name="T22" fmla="*/ 4 w 29"/>
                  <a:gd name="T23" fmla="*/ 12 h 43"/>
                  <a:gd name="T24" fmla="*/ 3 w 29"/>
                  <a:gd name="T25" fmla="*/ 15 h 43"/>
                  <a:gd name="T26" fmla="*/ 1 w 29"/>
                  <a:gd name="T27" fmla="*/ 17 h 43"/>
                  <a:gd name="T28" fmla="*/ 1 w 29"/>
                  <a:gd name="T29" fmla="*/ 17 h 43"/>
                  <a:gd name="T30" fmla="*/ 0 w 29"/>
                  <a:gd name="T31" fmla="*/ 19 h 43"/>
                  <a:gd name="T32" fmla="*/ 4 w 29"/>
                  <a:gd name="T33" fmla="*/ 42 h 43"/>
                  <a:gd name="T34" fmla="*/ 4 w 29"/>
                  <a:gd name="T35" fmla="*/ 42 h 43"/>
                  <a:gd name="T36" fmla="*/ 5 w 29"/>
                  <a:gd name="T37" fmla="*/ 43 h 43"/>
                  <a:gd name="T38" fmla="*/ 8 w 29"/>
                  <a:gd name="T39" fmla="*/ 43 h 43"/>
                  <a:gd name="T40" fmla="*/ 8 w 29"/>
                  <a:gd name="T41" fmla="*/ 43 h 43"/>
                  <a:gd name="T42" fmla="*/ 12 w 29"/>
                  <a:gd name="T43" fmla="*/ 35 h 43"/>
                  <a:gd name="T44" fmla="*/ 16 w 29"/>
                  <a:gd name="T45" fmla="*/ 27 h 43"/>
                  <a:gd name="T46" fmla="*/ 22 w 29"/>
                  <a:gd name="T47" fmla="*/ 20 h 43"/>
                  <a:gd name="T48" fmla="*/ 29 w 29"/>
                  <a:gd name="T49" fmla="*/ 15 h 43"/>
                  <a:gd name="T50" fmla="*/ 29 w 29"/>
                  <a:gd name="T51" fmla="*/ 15 h 43"/>
                  <a:gd name="T52" fmla="*/ 22 w 29"/>
                  <a:gd name="T53" fmla="*/ 7 h 43"/>
                  <a:gd name="T54" fmla="*/ 18 w 29"/>
                  <a:gd name="T55" fmla="*/ 2 h 43"/>
                  <a:gd name="T56" fmla="*/ 14 w 29"/>
                  <a:gd name="T57" fmla="*/ 0 h 43"/>
                  <a:gd name="T58" fmla="*/ 14 w 29"/>
                  <a:gd name="T59" fmla="*/ 0 h 43"/>
                  <a:gd name="T60" fmla="*/ 12 w 29"/>
                  <a:gd name="T61" fmla="*/ 0 h 43"/>
                  <a:gd name="T62" fmla="*/ 12 w 29"/>
                  <a:gd name="T63"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 h="43">
                    <a:moveTo>
                      <a:pt x="12" y="0"/>
                    </a:moveTo>
                    <a:lnTo>
                      <a:pt x="12" y="0"/>
                    </a:lnTo>
                    <a:lnTo>
                      <a:pt x="7" y="2"/>
                    </a:lnTo>
                    <a:lnTo>
                      <a:pt x="1" y="5"/>
                    </a:lnTo>
                    <a:lnTo>
                      <a:pt x="1" y="5"/>
                    </a:lnTo>
                    <a:lnTo>
                      <a:pt x="1" y="5"/>
                    </a:lnTo>
                    <a:lnTo>
                      <a:pt x="1" y="5"/>
                    </a:lnTo>
                    <a:lnTo>
                      <a:pt x="1" y="7"/>
                    </a:lnTo>
                    <a:lnTo>
                      <a:pt x="1" y="7"/>
                    </a:lnTo>
                    <a:lnTo>
                      <a:pt x="3" y="9"/>
                    </a:lnTo>
                    <a:lnTo>
                      <a:pt x="4" y="12"/>
                    </a:lnTo>
                    <a:lnTo>
                      <a:pt x="4" y="12"/>
                    </a:lnTo>
                    <a:lnTo>
                      <a:pt x="3" y="15"/>
                    </a:lnTo>
                    <a:lnTo>
                      <a:pt x="1" y="17"/>
                    </a:lnTo>
                    <a:lnTo>
                      <a:pt x="1" y="17"/>
                    </a:lnTo>
                    <a:lnTo>
                      <a:pt x="0" y="19"/>
                    </a:lnTo>
                    <a:lnTo>
                      <a:pt x="4" y="42"/>
                    </a:lnTo>
                    <a:lnTo>
                      <a:pt x="4" y="42"/>
                    </a:lnTo>
                    <a:lnTo>
                      <a:pt x="5" y="43"/>
                    </a:lnTo>
                    <a:lnTo>
                      <a:pt x="8" y="43"/>
                    </a:lnTo>
                    <a:lnTo>
                      <a:pt x="8" y="43"/>
                    </a:lnTo>
                    <a:lnTo>
                      <a:pt x="12" y="35"/>
                    </a:lnTo>
                    <a:lnTo>
                      <a:pt x="16" y="27"/>
                    </a:lnTo>
                    <a:lnTo>
                      <a:pt x="22" y="20"/>
                    </a:lnTo>
                    <a:lnTo>
                      <a:pt x="29" y="15"/>
                    </a:lnTo>
                    <a:lnTo>
                      <a:pt x="29" y="15"/>
                    </a:lnTo>
                    <a:lnTo>
                      <a:pt x="22" y="7"/>
                    </a:lnTo>
                    <a:lnTo>
                      <a:pt x="18" y="2"/>
                    </a:lnTo>
                    <a:lnTo>
                      <a:pt x="14" y="0"/>
                    </a:lnTo>
                    <a:lnTo>
                      <a:pt x="14" y="0"/>
                    </a:lnTo>
                    <a:lnTo>
                      <a:pt x="12" y="0"/>
                    </a:lnTo>
                    <a:lnTo>
                      <a:pt x="1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7F7F7F"/>
                  </a:solidFill>
                </a:endParaRPr>
              </a:p>
            </p:txBody>
          </p:sp>
          <p:sp>
            <p:nvSpPr>
              <p:cNvPr id="158" name="Freeform 363"/>
              <p:cNvSpPr>
                <a:spLocks noEditPoints="1"/>
              </p:cNvSpPr>
              <p:nvPr/>
            </p:nvSpPr>
            <p:spPr bwMode="auto">
              <a:xfrm>
                <a:off x="4510088" y="1516063"/>
                <a:ext cx="34925" cy="36513"/>
              </a:xfrm>
              <a:custGeom>
                <a:avLst/>
                <a:gdLst>
                  <a:gd name="T0" fmla="*/ 23 w 45"/>
                  <a:gd name="T1" fmla="*/ 47 h 47"/>
                  <a:gd name="T2" fmla="*/ 31 w 45"/>
                  <a:gd name="T3" fmla="*/ 45 h 47"/>
                  <a:gd name="T4" fmla="*/ 38 w 45"/>
                  <a:gd name="T5" fmla="*/ 40 h 47"/>
                  <a:gd name="T6" fmla="*/ 44 w 45"/>
                  <a:gd name="T7" fmla="*/ 33 h 47"/>
                  <a:gd name="T8" fmla="*/ 45 w 45"/>
                  <a:gd name="T9" fmla="*/ 23 h 47"/>
                  <a:gd name="T10" fmla="*/ 45 w 45"/>
                  <a:gd name="T11" fmla="*/ 19 h 47"/>
                  <a:gd name="T12" fmla="*/ 41 w 45"/>
                  <a:gd name="T13" fmla="*/ 11 h 47"/>
                  <a:gd name="T14" fmla="*/ 36 w 45"/>
                  <a:gd name="T15" fmla="*/ 4 h 47"/>
                  <a:gd name="T16" fmla="*/ 27 w 45"/>
                  <a:gd name="T17" fmla="*/ 2 h 47"/>
                  <a:gd name="T18" fmla="*/ 23 w 45"/>
                  <a:gd name="T19" fmla="*/ 0 h 47"/>
                  <a:gd name="T20" fmla="*/ 12 w 45"/>
                  <a:gd name="T21" fmla="*/ 3 h 47"/>
                  <a:gd name="T22" fmla="*/ 6 w 45"/>
                  <a:gd name="T23" fmla="*/ 10 h 47"/>
                  <a:gd name="T24" fmla="*/ 4 w 45"/>
                  <a:gd name="T25" fmla="*/ 10 h 47"/>
                  <a:gd name="T26" fmla="*/ 4 w 45"/>
                  <a:gd name="T27" fmla="*/ 10 h 47"/>
                  <a:gd name="T28" fmla="*/ 1 w 45"/>
                  <a:gd name="T29" fmla="*/ 17 h 47"/>
                  <a:gd name="T30" fmla="*/ 0 w 45"/>
                  <a:gd name="T31" fmla="*/ 23 h 47"/>
                  <a:gd name="T32" fmla="*/ 1 w 45"/>
                  <a:gd name="T33" fmla="*/ 33 h 47"/>
                  <a:gd name="T34" fmla="*/ 7 w 45"/>
                  <a:gd name="T35" fmla="*/ 40 h 47"/>
                  <a:gd name="T36" fmla="*/ 14 w 45"/>
                  <a:gd name="T37" fmla="*/ 45 h 47"/>
                  <a:gd name="T38" fmla="*/ 23 w 45"/>
                  <a:gd name="T39" fmla="*/ 47 h 47"/>
                  <a:gd name="T40" fmla="*/ 23 w 45"/>
                  <a:gd name="T41" fmla="*/ 6 h 47"/>
                  <a:gd name="T42" fmla="*/ 27 w 45"/>
                  <a:gd name="T43" fmla="*/ 6 h 47"/>
                  <a:gd name="T44" fmla="*/ 33 w 45"/>
                  <a:gd name="T45" fmla="*/ 8 h 47"/>
                  <a:gd name="T46" fmla="*/ 22 w 45"/>
                  <a:gd name="T47" fmla="*/ 13 h 47"/>
                  <a:gd name="T48" fmla="*/ 19 w 45"/>
                  <a:gd name="T49" fmla="*/ 14 h 47"/>
                  <a:gd name="T50" fmla="*/ 10 w 45"/>
                  <a:gd name="T51" fmla="*/ 11 h 47"/>
                  <a:gd name="T52" fmla="*/ 15 w 45"/>
                  <a:gd name="T53" fmla="*/ 7 h 47"/>
                  <a:gd name="T54" fmla="*/ 23 w 45"/>
                  <a:gd name="T55" fmla="*/ 6 h 47"/>
                  <a:gd name="T56" fmla="*/ 8 w 45"/>
                  <a:gd name="T57" fmla="*/ 14 h 47"/>
                  <a:gd name="T58" fmla="*/ 12 w 45"/>
                  <a:gd name="T59" fmla="*/ 17 h 47"/>
                  <a:gd name="T60" fmla="*/ 18 w 45"/>
                  <a:gd name="T61" fmla="*/ 18 h 47"/>
                  <a:gd name="T62" fmla="*/ 23 w 45"/>
                  <a:gd name="T63" fmla="*/ 15 h 47"/>
                  <a:gd name="T64" fmla="*/ 33 w 45"/>
                  <a:gd name="T65" fmla="*/ 13 h 47"/>
                  <a:gd name="T66" fmla="*/ 37 w 45"/>
                  <a:gd name="T67" fmla="*/ 13 h 47"/>
                  <a:gd name="T68" fmla="*/ 37 w 45"/>
                  <a:gd name="T69" fmla="*/ 13 h 47"/>
                  <a:gd name="T70" fmla="*/ 40 w 45"/>
                  <a:gd name="T71" fmla="*/ 18 h 47"/>
                  <a:gd name="T72" fmla="*/ 40 w 45"/>
                  <a:gd name="T73" fmla="*/ 23 h 47"/>
                  <a:gd name="T74" fmla="*/ 36 w 45"/>
                  <a:gd name="T75" fmla="*/ 36 h 47"/>
                  <a:gd name="T76" fmla="*/ 23 w 45"/>
                  <a:gd name="T77" fmla="*/ 41 h 47"/>
                  <a:gd name="T78" fmla="*/ 16 w 45"/>
                  <a:gd name="T79" fmla="*/ 40 h 47"/>
                  <a:gd name="T80" fmla="*/ 7 w 45"/>
                  <a:gd name="T81" fmla="*/ 30 h 47"/>
                  <a:gd name="T82" fmla="*/ 6 w 45"/>
                  <a:gd name="T83" fmla="*/ 23 h 47"/>
                  <a:gd name="T84" fmla="*/ 8 w 45"/>
                  <a:gd name="T85" fmla="*/ 14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5" h="47">
                    <a:moveTo>
                      <a:pt x="23" y="47"/>
                    </a:moveTo>
                    <a:lnTo>
                      <a:pt x="23" y="47"/>
                    </a:lnTo>
                    <a:lnTo>
                      <a:pt x="27" y="47"/>
                    </a:lnTo>
                    <a:lnTo>
                      <a:pt x="31" y="45"/>
                    </a:lnTo>
                    <a:lnTo>
                      <a:pt x="36" y="43"/>
                    </a:lnTo>
                    <a:lnTo>
                      <a:pt x="38" y="40"/>
                    </a:lnTo>
                    <a:lnTo>
                      <a:pt x="41" y="36"/>
                    </a:lnTo>
                    <a:lnTo>
                      <a:pt x="44" y="33"/>
                    </a:lnTo>
                    <a:lnTo>
                      <a:pt x="45" y="28"/>
                    </a:lnTo>
                    <a:lnTo>
                      <a:pt x="45" y="23"/>
                    </a:lnTo>
                    <a:lnTo>
                      <a:pt x="45" y="23"/>
                    </a:lnTo>
                    <a:lnTo>
                      <a:pt x="45" y="19"/>
                    </a:lnTo>
                    <a:lnTo>
                      <a:pt x="44" y="14"/>
                    </a:lnTo>
                    <a:lnTo>
                      <a:pt x="41" y="11"/>
                    </a:lnTo>
                    <a:lnTo>
                      <a:pt x="38" y="7"/>
                    </a:lnTo>
                    <a:lnTo>
                      <a:pt x="36" y="4"/>
                    </a:lnTo>
                    <a:lnTo>
                      <a:pt x="31" y="3"/>
                    </a:lnTo>
                    <a:lnTo>
                      <a:pt x="27" y="2"/>
                    </a:lnTo>
                    <a:lnTo>
                      <a:pt x="23" y="0"/>
                    </a:lnTo>
                    <a:lnTo>
                      <a:pt x="23" y="0"/>
                    </a:lnTo>
                    <a:lnTo>
                      <a:pt x="18" y="2"/>
                    </a:lnTo>
                    <a:lnTo>
                      <a:pt x="12" y="3"/>
                    </a:lnTo>
                    <a:lnTo>
                      <a:pt x="8" y="6"/>
                    </a:lnTo>
                    <a:lnTo>
                      <a:pt x="6" y="10"/>
                    </a:lnTo>
                    <a:lnTo>
                      <a:pt x="6" y="10"/>
                    </a:lnTo>
                    <a:lnTo>
                      <a:pt x="4" y="10"/>
                    </a:lnTo>
                    <a:lnTo>
                      <a:pt x="4" y="10"/>
                    </a:lnTo>
                    <a:lnTo>
                      <a:pt x="4" y="10"/>
                    </a:lnTo>
                    <a:lnTo>
                      <a:pt x="4" y="10"/>
                    </a:lnTo>
                    <a:lnTo>
                      <a:pt x="1" y="17"/>
                    </a:lnTo>
                    <a:lnTo>
                      <a:pt x="0" y="23"/>
                    </a:lnTo>
                    <a:lnTo>
                      <a:pt x="0" y="23"/>
                    </a:lnTo>
                    <a:lnTo>
                      <a:pt x="1" y="28"/>
                    </a:lnTo>
                    <a:lnTo>
                      <a:pt x="1" y="33"/>
                    </a:lnTo>
                    <a:lnTo>
                      <a:pt x="4" y="36"/>
                    </a:lnTo>
                    <a:lnTo>
                      <a:pt x="7" y="40"/>
                    </a:lnTo>
                    <a:lnTo>
                      <a:pt x="10" y="43"/>
                    </a:lnTo>
                    <a:lnTo>
                      <a:pt x="14" y="45"/>
                    </a:lnTo>
                    <a:lnTo>
                      <a:pt x="18" y="47"/>
                    </a:lnTo>
                    <a:lnTo>
                      <a:pt x="23" y="47"/>
                    </a:lnTo>
                    <a:lnTo>
                      <a:pt x="23" y="47"/>
                    </a:lnTo>
                    <a:close/>
                    <a:moveTo>
                      <a:pt x="23" y="6"/>
                    </a:moveTo>
                    <a:lnTo>
                      <a:pt x="23" y="6"/>
                    </a:lnTo>
                    <a:lnTo>
                      <a:pt x="27" y="6"/>
                    </a:lnTo>
                    <a:lnTo>
                      <a:pt x="33" y="8"/>
                    </a:lnTo>
                    <a:lnTo>
                      <a:pt x="33" y="8"/>
                    </a:lnTo>
                    <a:lnTo>
                      <a:pt x="27" y="10"/>
                    </a:lnTo>
                    <a:lnTo>
                      <a:pt x="22" y="13"/>
                    </a:lnTo>
                    <a:lnTo>
                      <a:pt x="22" y="13"/>
                    </a:lnTo>
                    <a:lnTo>
                      <a:pt x="19" y="14"/>
                    </a:lnTo>
                    <a:lnTo>
                      <a:pt x="15" y="14"/>
                    </a:lnTo>
                    <a:lnTo>
                      <a:pt x="10" y="11"/>
                    </a:lnTo>
                    <a:lnTo>
                      <a:pt x="10" y="11"/>
                    </a:lnTo>
                    <a:lnTo>
                      <a:pt x="15" y="7"/>
                    </a:lnTo>
                    <a:lnTo>
                      <a:pt x="19" y="6"/>
                    </a:lnTo>
                    <a:lnTo>
                      <a:pt x="23" y="6"/>
                    </a:lnTo>
                    <a:lnTo>
                      <a:pt x="23" y="6"/>
                    </a:lnTo>
                    <a:close/>
                    <a:moveTo>
                      <a:pt x="8" y="14"/>
                    </a:moveTo>
                    <a:lnTo>
                      <a:pt x="8" y="14"/>
                    </a:lnTo>
                    <a:lnTo>
                      <a:pt x="12" y="17"/>
                    </a:lnTo>
                    <a:lnTo>
                      <a:pt x="18" y="18"/>
                    </a:lnTo>
                    <a:lnTo>
                      <a:pt x="18" y="18"/>
                    </a:lnTo>
                    <a:lnTo>
                      <a:pt x="21" y="17"/>
                    </a:lnTo>
                    <a:lnTo>
                      <a:pt x="23" y="15"/>
                    </a:lnTo>
                    <a:lnTo>
                      <a:pt x="23" y="15"/>
                    </a:lnTo>
                    <a:lnTo>
                      <a:pt x="33" y="13"/>
                    </a:lnTo>
                    <a:lnTo>
                      <a:pt x="34" y="13"/>
                    </a:lnTo>
                    <a:lnTo>
                      <a:pt x="37" y="13"/>
                    </a:lnTo>
                    <a:lnTo>
                      <a:pt x="37" y="13"/>
                    </a:lnTo>
                    <a:lnTo>
                      <a:pt x="37" y="13"/>
                    </a:lnTo>
                    <a:lnTo>
                      <a:pt x="37" y="13"/>
                    </a:lnTo>
                    <a:lnTo>
                      <a:pt x="40" y="18"/>
                    </a:lnTo>
                    <a:lnTo>
                      <a:pt x="40" y="23"/>
                    </a:lnTo>
                    <a:lnTo>
                      <a:pt x="40" y="23"/>
                    </a:lnTo>
                    <a:lnTo>
                      <a:pt x="38" y="30"/>
                    </a:lnTo>
                    <a:lnTo>
                      <a:pt x="36" y="36"/>
                    </a:lnTo>
                    <a:lnTo>
                      <a:pt x="30" y="40"/>
                    </a:lnTo>
                    <a:lnTo>
                      <a:pt x="23" y="41"/>
                    </a:lnTo>
                    <a:lnTo>
                      <a:pt x="23" y="41"/>
                    </a:lnTo>
                    <a:lnTo>
                      <a:pt x="16" y="40"/>
                    </a:lnTo>
                    <a:lnTo>
                      <a:pt x="11" y="36"/>
                    </a:lnTo>
                    <a:lnTo>
                      <a:pt x="7" y="30"/>
                    </a:lnTo>
                    <a:lnTo>
                      <a:pt x="6" y="23"/>
                    </a:lnTo>
                    <a:lnTo>
                      <a:pt x="6" y="23"/>
                    </a:lnTo>
                    <a:lnTo>
                      <a:pt x="6" y="19"/>
                    </a:lnTo>
                    <a:lnTo>
                      <a:pt x="8" y="14"/>
                    </a:lnTo>
                    <a:lnTo>
                      <a:pt x="8"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7F7F7F"/>
                  </a:solidFill>
                </a:endParaRPr>
              </a:p>
            </p:txBody>
          </p:sp>
          <p:sp>
            <p:nvSpPr>
              <p:cNvPr id="159" name="Freeform 364"/>
              <p:cNvSpPr>
                <a:spLocks/>
              </p:cNvSpPr>
              <p:nvPr/>
            </p:nvSpPr>
            <p:spPr bwMode="auto">
              <a:xfrm>
                <a:off x="4537076" y="1565276"/>
                <a:ext cx="36513" cy="44450"/>
              </a:xfrm>
              <a:custGeom>
                <a:avLst/>
                <a:gdLst>
                  <a:gd name="T0" fmla="*/ 41 w 45"/>
                  <a:gd name="T1" fmla="*/ 16 h 56"/>
                  <a:gd name="T2" fmla="*/ 41 w 45"/>
                  <a:gd name="T3" fmla="*/ 16 h 56"/>
                  <a:gd name="T4" fmla="*/ 41 w 45"/>
                  <a:gd name="T5" fmla="*/ 12 h 56"/>
                  <a:gd name="T6" fmla="*/ 43 w 45"/>
                  <a:gd name="T7" fmla="*/ 9 h 56"/>
                  <a:gd name="T8" fmla="*/ 43 w 45"/>
                  <a:gd name="T9" fmla="*/ 9 h 56"/>
                  <a:gd name="T10" fmla="*/ 45 w 45"/>
                  <a:gd name="T11" fmla="*/ 8 h 56"/>
                  <a:gd name="T12" fmla="*/ 45 w 45"/>
                  <a:gd name="T13" fmla="*/ 8 h 56"/>
                  <a:gd name="T14" fmla="*/ 43 w 45"/>
                  <a:gd name="T15" fmla="*/ 7 h 56"/>
                  <a:gd name="T16" fmla="*/ 43 w 45"/>
                  <a:gd name="T17" fmla="*/ 7 h 56"/>
                  <a:gd name="T18" fmla="*/ 36 w 45"/>
                  <a:gd name="T19" fmla="*/ 4 h 56"/>
                  <a:gd name="T20" fmla="*/ 30 w 45"/>
                  <a:gd name="T21" fmla="*/ 0 h 56"/>
                  <a:gd name="T22" fmla="*/ 30 w 45"/>
                  <a:gd name="T23" fmla="*/ 0 h 56"/>
                  <a:gd name="T24" fmla="*/ 28 w 45"/>
                  <a:gd name="T25" fmla="*/ 0 h 56"/>
                  <a:gd name="T26" fmla="*/ 28 w 45"/>
                  <a:gd name="T27" fmla="*/ 0 h 56"/>
                  <a:gd name="T28" fmla="*/ 21 w 45"/>
                  <a:gd name="T29" fmla="*/ 4 h 56"/>
                  <a:gd name="T30" fmla="*/ 16 w 45"/>
                  <a:gd name="T31" fmla="*/ 8 h 56"/>
                  <a:gd name="T32" fmla="*/ 12 w 45"/>
                  <a:gd name="T33" fmla="*/ 15 h 56"/>
                  <a:gd name="T34" fmla="*/ 8 w 45"/>
                  <a:gd name="T35" fmla="*/ 22 h 56"/>
                  <a:gd name="T36" fmla="*/ 5 w 45"/>
                  <a:gd name="T37" fmla="*/ 28 h 56"/>
                  <a:gd name="T38" fmla="*/ 2 w 45"/>
                  <a:gd name="T39" fmla="*/ 37 h 56"/>
                  <a:gd name="T40" fmla="*/ 1 w 45"/>
                  <a:gd name="T41" fmla="*/ 45 h 56"/>
                  <a:gd name="T42" fmla="*/ 0 w 45"/>
                  <a:gd name="T43" fmla="*/ 54 h 56"/>
                  <a:gd name="T44" fmla="*/ 0 w 45"/>
                  <a:gd name="T45" fmla="*/ 54 h 56"/>
                  <a:gd name="T46" fmla="*/ 0 w 45"/>
                  <a:gd name="T47" fmla="*/ 56 h 56"/>
                  <a:gd name="T48" fmla="*/ 0 w 45"/>
                  <a:gd name="T49" fmla="*/ 56 h 56"/>
                  <a:gd name="T50" fmla="*/ 1 w 45"/>
                  <a:gd name="T51" fmla="*/ 56 h 56"/>
                  <a:gd name="T52" fmla="*/ 38 w 45"/>
                  <a:gd name="T53" fmla="*/ 56 h 56"/>
                  <a:gd name="T54" fmla="*/ 38 w 45"/>
                  <a:gd name="T55" fmla="*/ 56 h 56"/>
                  <a:gd name="T56" fmla="*/ 39 w 45"/>
                  <a:gd name="T57" fmla="*/ 54 h 56"/>
                  <a:gd name="T58" fmla="*/ 45 w 45"/>
                  <a:gd name="T59" fmla="*/ 24 h 56"/>
                  <a:gd name="T60" fmla="*/ 45 w 45"/>
                  <a:gd name="T61" fmla="*/ 24 h 56"/>
                  <a:gd name="T62" fmla="*/ 45 w 45"/>
                  <a:gd name="T63" fmla="*/ 23 h 56"/>
                  <a:gd name="T64" fmla="*/ 45 w 45"/>
                  <a:gd name="T65" fmla="*/ 23 h 56"/>
                  <a:gd name="T66" fmla="*/ 41 w 45"/>
                  <a:gd name="T67" fmla="*/ 20 h 56"/>
                  <a:gd name="T68" fmla="*/ 41 w 45"/>
                  <a:gd name="T69" fmla="*/ 16 h 56"/>
                  <a:gd name="T70" fmla="*/ 41 w 45"/>
                  <a:gd name="T71" fmla="*/ 1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5" h="56">
                    <a:moveTo>
                      <a:pt x="41" y="16"/>
                    </a:moveTo>
                    <a:lnTo>
                      <a:pt x="41" y="16"/>
                    </a:lnTo>
                    <a:lnTo>
                      <a:pt x="41" y="12"/>
                    </a:lnTo>
                    <a:lnTo>
                      <a:pt x="43" y="9"/>
                    </a:lnTo>
                    <a:lnTo>
                      <a:pt x="43" y="9"/>
                    </a:lnTo>
                    <a:lnTo>
                      <a:pt x="45" y="8"/>
                    </a:lnTo>
                    <a:lnTo>
                      <a:pt x="45" y="8"/>
                    </a:lnTo>
                    <a:lnTo>
                      <a:pt x="43" y="7"/>
                    </a:lnTo>
                    <a:lnTo>
                      <a:pt x="43" y="7"/>
                    </a:lnTo>
                    <a:lnTo>
                      <a:pt x="36" y="4"/>
                    </a:lnTo>
                    <a:lnTo>
                      <a:pt x="30" y="0"/>
                    </a:lnTo>
                    <a:lnTo>
                      <a:pt x="30" y="0"/>
                    </a:lnTo>
                    <a:lnTo>
                      <a:pt x="28" y="0"/>
                    </a:lnTo>
                    <a:lnTo>
                      <a:pt x="28" y="0"/>
                    </a:lnTo>
                    <a:lnTo>
                      <a:pt x="21" y="4"/>
                    </a:lnTo>
                    <a:lnTo>
                      <a:pt x="16" y="8"/>
                    </a:lnTo>
                    <a:lnTo>
                      <a:pt x="12" y="15"/>
                    </a:lnTo>
                    <a:lnTo>
                      <a:pt x="8" y="22"/>
                    </a:lnTo>
                    <a:lnTo>
                      <a:pt x="5" y="28"/>
                    </a:lnTo>
                    <a:lnTo>
                      <a:pt x="2" y="37"/>
                    </a:lnTo>
                    <a:lnTo>
                      <a:pt x="1" y="45"/>
                    </a:lnTo>
                    <a:lnTo>
                      <a:pt x="0" y="54"/>
                    </a:lnTo>
                    <a:lnTo>
                      <a:pt x="0" y="54"/>
                    </a:lnTo>
                    <a:lnTo>
                      <a:pt x="0" y="56"/>
                    </a:lnTo>
                    <a:lnTo>
                      <a:pt x="0" y="56"/>
                    </a:lnTo>
                    <a:lnTo>
                      <a:pt x="1" y="56"/>
                    </a:lnTo>
                    <a:lnTo>
                      <a:pt x="38" y="56"/>
                    </a:lnTo>
                    <a:lnTo>
                      <a:pt x="38" y="56"/>
                    </a:lnTo>
                    <a:lnTo>
                      <a:pt x="39" y="54"/>
                    </a:lnTo>
                    <a:lnTo>
                      <a:pt x="45" y="24"/>
                    </a:lnTo>
                    <a:lnTo>
                      <a:pt x="45" y="24"/>
                    </a:lnTo>
                    <a:lnTo>
                      <a:pt x="45" y="23"/>
                    </a:lnTo>
                    <a:lnTo>
                      <a:pt x="45" y="23"/>
                    </a:lnTo>
                    <a:lnTo>
                      <a:pt x="41" y="20"/>
                    </a:lnTo>
                    <a:lnTo>
                      <a:pt x="41" y="16"/>
                    </a:lnTo>
                    <a:lnTo>
                      <a:pt x="41"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7F7F7F"/>
                  </a:solidFill>
                </a:endParaRPr>
              </a:p>
            </p:txBody>
          </p:sp>
          <p:sp>
            <p:nvSpPr>
              <p:cNvPr id="160" name="Freeform 365"/>
              <p:cNvSpPr>
                <a:spLocks/>
              </p:cNvSpPr>
              <p:nvPr/>
            </p:nvSpPr>
            <p:spPr bwMode="auto">
              <a:xfrm>
                <a:off x="4581526" y="1565276"/>
                <a:ext cx="33338" cy="44450"/>
              </a:xfrm>
              <a:custGeom>
                <a:avLst/>
                <a:gdLst>
                  <a:gd name="T0" fmla="*/ 15 w 44"/>
                  <a:gd name="T1" fmla="*/ 0 h 56"/>
                  <a:gd name="T2" fmla="*/ 15 w 44"/>
                  <a:gd name="T3" fmla="*/ 0 h 56"/>
                  <a:gd name="T4" fmla="*/ 8 w 44"/>
                  <a:gd name="T5" fmla="*/ 4 h 56"/>
                  <a:gd name="T6" fmla="*/ 2 w 44"/>
                  <a:gd name="T7" fmla="*/ 7 h 56"/>
                  <a:gd name="T8" fmla="*/ 2 w 44"/>
                  <a:gd name="T9" fmla="*/ 7 h 56"/>
                  <a:gd name="T10" fmla="*/ 0 w 44"/>
                  <a:gd name="T11" fmla="*/ 8 h 56"/>
                  <a:gd name="T12" fmla="*/ 0 w 44"/>
                  <a:gd name="T13" fmla="*/ 8 h 56"/>
                  <a:gd name="T14" fmla="*/ 0 w 44"/>
                  <a:gd name="T15" fmla="*/ 9 h 56"/>
                  <a:gd name="T16" fmla="*/ 0 w 44"/>
                  <a:gd name="T17" fmla="*/ 9 h 56"/>
                  <a:gd name="T18" fmla="*/ 3 w 44"/>
                  <a:gd name="T19" fmla="*/ 12 h 56"/>
                  <a:gd name="T20" fmla="*/ 4 w 44"/>
                  <a:gd name="T21" fmla="*/ 16 h 56"/>
                  <a:gd name="T22" fmla="*/ 4 w 44"/>
                  <a:gd name="T23" fmla="*/ 16 h 56"/>
                  <a:gd name="T24" fmla="*/ 3 w 44"/>
                  <a:gd name="T25" fmla="*/ 20 h 56"/>
                  <a:gd name="T26" fmla="*/ 0 w 44"/>
                  <a:gd name="T27" fmla="*/ 23 h 56"/>
                  <a:gd name="T28" fmla="*/ 0 w 44"/>
                  <a:gd name="T29" fmla="*/ 23 h 56"/>
                  <a:gd name="T30" fmla="*/ 0 w 44"/>
                  <a:gd name="T31" fmla="*/ 24 h 56"/>
                  <a:gd name="T32" fmla="*/ 6 w 44"/>
                  <a:gd name="T33" fmla="*/ 54 h 56"/>
                  <a:gd name="T34" fmla="*/ 6 w 44"/>
                  <a:gd name="T35" fmla="*/ 54 h 56"/>
                  <a:gd name="T36" fmla="*/ 6 w 44"/>
                  <a:gd name="T37" fmla="*/ 56 h 56"/>
                  <a:gd name="T38" fmla="*/ 44 w 44"/>
                  <a:gd name="T39" fmla="*/ 56 h 56"/>
                  <a:gd name="T40" fmla="*/ 44 w 44"/>
                  <a:gd name="T41" fmla="*/ 56 h 56"/>
                  <a:gd name="T42" fmla="*/ 44 w 44"/>
                  <a:gd name="T43" fmla="*/ 56 h 56"/>
                  <a:gd name="T44" fmla="*/ 44 w 44"/>
                  <a:gd name="T45" fmla="*/ 56 h 56"/>
                  <a:gd name="T46" fmla="*/ 44 w 44"/>
                  <a:gd name="T47" fmla="*/ 54 h 56"/>
                  <a:gd name="T48" fmla="*/ 44 w 44"/>
                  <a:gd name="T49" fmla="*/ 54 h 56"/>
                  <a:gd name="T50" fmla="*/ 44 w 44"/>
                  <a:gd name="T51" fmla="*/ 45 h 56"/>
                  <a:gd name="T52" fmla="*/ 42 w 44"/>
                  <a:gd name="T53" fmla="*/ 37 h 56"/>
                  <a:gd name="T54" fmla="*/ 40 w 44"/>
                  <a:gd name="T55" fmla="*/ 28 h 56"/>
                  <a:gd name="T56" fmla="*/ 37 w 44"/>
                  <a:gd name="T57" fmla="*/ 22 h 56"/>
                  <a:gd name="T58" fmla="*/ 33 w 44"/>
                  <a:gd name="T59" fmla="*/ 15 h 56"/>
                  <a:gd name="T60" fmla="*/ 27 w 44"/>
                  <a:gd name="T61" fmla="*/ 8 h 56"/>
                  <a:gd name="T62" fmla="*/ 22 w 44"/>
                  <a:gd name="T63" fmla="*/ 4 h 56"/>
                  <a:gd name="T64" fmla="*/ 17 w 44"/>
                  <a:gd name="T65" fmla="*/ 0 h 56"/>
                  <a:gd name="T66" fmla="*/ 17 w 44"/>
                  <a:gd name="T67" fmla="*/ 0 h 56"/>
                  <a:gd name="T68" fmla="*/ 15 w 44"/>
                  <a:gd name="T69" fmla="*/ 0 h 56"/>
                  <a:gd name="T70" fmla="*/ 15 w 44"/>
                  <a:gd name="T71"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4" h="56">
                    <a:moveTo>
                      <a:pt x="15" y="0"/>
                    </a:moveTo>
                    <a:lnTo>
                      <a:pt x="15" y="0"/>
                    </a:lnTo>
                    <a:lnTo>
                      <a:pt x="8" y="4"/>
                    </a:lnTo>
                    <a:lnTo>
                      <a:pt x="2" y="7"/>
                    </a:lnTo>
                    <a:lnTo>
                      <a:pt x="2" y="7"/>
                    </a:lnTo>
                    <a:lnTo>
                      <a:pt x="0" y="8"/>
                    </a:lnTo>
                    <a:lnTo>
                      <a:pt x="0" y="8"/>
                    </a:lnTo>
                    <a:lnTo>
                      <a:pt x="0" y="9"/>
                    </a:lnTo>
                    <a:lnTo>
                      <a:pt x="0" y="9"/>
                    </a:lnTo>
                    <a:lnTo>
                      <a:pt x="3" y="12"/>
                    </a:lnTo>
                    <a:lnTo>
                      <a:pt x="4" y="16"/>
                    </a:lnTo>
                    <a:lnTo>
                      <a:pt x="4" y="16"/>
                    </a:lnTo>
                    <a:lnTo>
                      <a:pt x="3" y="20"/>
                    </a:lnTo>
                    <a:lnTo>
                      <a:pt x="0" y="23"/>
                    </a:lnTo>
                    <a:lnTo>
                      <a:pt x="0" y="23"/>
                    </a:lnTo>
                    <a:lnTo>
                      <a:pt x="0" y="24"/>
                    </a:lnTo>
                    <a:lnTo>
                      <a:pt x="6" y="54"/>
                    </a:lnTo>
                    <a:lnTo>
                      <a:pt x="6" y="54"/>
                    </a:lnTo>
                    <a:lnTo>
                      <a:pt x="6" y="56"/>
                    </a:lnTo>
                    <a:lnTo>
                      <a:pt x="44" y="56"/>
                    </a:lnTo>
                    <a:lnTo>
                      <a:pt x="44" y="56"/>
                    </a:lnTo>
                    <a:lnTo>
                      <a:pt x="44" y="56"/>
                    </a:lnTo>
                    <a:lnTo>
                      <a:pt x="44" y="56"/>
                    </a:lnTo>
                    <a:lnTo>
                      <a:pt x="44" y="54"/>
                    </a:lnTo>
                    <a:lnTo>
                      <a:pt x="44" y="54"/>
                    </a:lnTo>
                    <a:lnTo>
                      <a:pt x="44" y="45"/>
                    </a:lnTo>
                    <a:lnTo>
                      <a:pt x="42" y="37"/>
                    </a:lnTo>
                    <a:lnTo>
                      <a:pt x="40" y="28"/>
                    </a:lnTo>
                    <a:lnTo>
                      <a:pt x="37" y="22"/>
                    </a:lnTo>
                    <a:lnTo>
                      <a:pt x="33" y="15"/>
                    </a:lnTo>
                    <a:lnTo>
                      <a:pt x="27" y="8"/>
                    </a:lnTo>
                    <a:lnTo>
                      <a:pt x="22" y="4"/>
                    </a:lnTo>
                    <a:lnTo>
                      <a:pt x="17" y="0"/>
                    </a:lnTo>
                    <a:lnTo>
                      <a:pt x="17" y="0"/>
                    </a:lnTo>
                    <a:lnTo>
                      <a:pt x="15" y="0"/>
                    </a:lnTo>
                    <a:lnTo>
                      <a:pt x="1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7F7F7F"/>
                  </a:solidFill>
                </a:endParaRPr>
              </a:p>
            </p:txBody>
          </p:sp>
        </p:grpSp>
      </p:grpSp>
      <p:cxnSp>
        <p:nvCxnSpPr>
          <p:cNvPr id="75" name="直接连接符 74"/>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76" name="椭圆 75"/>
          <p:cNvSpPr/>
          <p:nvPr/>
        </p:nvSpPr>
        <p:spPr>
          <a:xfrm>
            <a:off x="646880" y="242192"/>
            <a:ext cx="274777" cy="274777"/>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TextBox 76"/>
          <p:cNvSpPr txBox="1"/>
          <p:nvPr/>
        </p:nvSpPr>
        <p:spPr>
          <a:xfrm>
            <a:off x="908957" y="206330"/>
            <a:ext cx="1364476" cy="400110"/>
          </a:xfrm>
          <a:prstGeom prst="rect">
            <a:avLst/>
          </a:prstGeom>
          <a:noFill/>
        </p:spPr>
        <p:txBody>
          <a:bodyPr wrap="none" rtlCol="0">
            <a:spAutoFit/>
          </a:bodyPr>
          <a:lstStyle/>
          <a:p>
            <a:r>
              <a:rPr lang="zh-CN" altLang="en-US" sz="2000" spc="300" dirty="0" smtClean="0">
                <a:latin typeface="方正兰亭细黑_GBK" pitchFamily="2" charset="-122"/>
                <a:ea typeface="方正兰亭细黑_GBK" pitchFamily="2" charset="-122"/>
              </a:rPr>
              <a:t>挑战并存</a:t>
            </a:r>
            <a:endParaRPr lang="zh-CN" altLang="en-US" sz="2000" spc="300" dirty="0">
              <a:latin typeface="方正兰亭细黑_GBK" pitchFamily="2" charset="-122"/>
              <a:ea typeface="方正兰亭细黑_GBK" pitchFamily="2" charset="-122"/>
            </a:endParaRPr>
          </a:p>
        </p:txBody>
      </p:sp>
      <p:cxnSp>
        <p:nvCxnSpPr>
          <p:cNvPr id="80" name="直接连接符 79"/>
          <p:cNvCxnSpPr/>
          <p:nvPr/>
        </p:nvCxnSpPr>
        <p:spPr>
          <a:xfrm>
            <a:off x="2195736" y="275284"/>
            <a:ext cx="0" cy="20859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1" name="矩形 80"/>
          <p:cNvSpPr/>
          <p:nvPr/>
        </p:nvSpPr>
        <p:spPr>
          <a:xfrm>
            <a:off x="0" y="4949825"/>
            <a:ext cx="9144000" cy="2159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2898881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75"/>
                                        </p:tgtEl>
                                        <p:attrNameLst>
                                          <p:attrName>style.visibility</p:attrName>
                                        </p:attrNameLst>
                                      </p:cBhvr>
                                      <p:to>
                                        <p:strVal val="visible"/>
                                      </p:to>
                                    </p:set>
                                    <p:animEffect transition="in" filter="wipe(left)">
                                      <p:cBhvr>
                                        <p:cTn id="7" dur="300"/>
                                        <p:tgtEl>
                                          <p:spTgt spid="75"/>
                                        </p:tgtEl>
                                      </p:cBhvr>
                                    </p:animEffect>
                                  </p:childTnLst>
                                </p:cTn>
                              </p:par>
                            </p:childTnLst>
                          </p:cTn>
                        </p:par>
                        <p:par>
                          <p:cTn id="8" fill="hold">
                            <p:stCondLst>
                              <p:cond delay="300"/>
                            </p:stCondLst>
                            <p:childTnLst>
                              <p:par>
                                <p:cTn id="9" presetID="22" presetClass="entr" presetSubtype="4" fill="hold" grpId="0" nodeType="afterEffect">
                                  <p:stCondLst>
                                    <p:cond delay="0"/>
                                  </p:stCondLst>
                                  <p:childTnLst>
                                    <p:set>
                                      <p:cBhvr>
                                        <p:cTn id="10" dur="1" fill="hold">
                                          <p:stCondLst>
                                            <p:cond delay="0"/>
                                          </p:stCondLst>
                                        </p:cTn>
                                        <p:tgtEl>
                                          <p:spTgt spid="76"/>
                                        </p:tgtEl>
                                        <p:attrNameLst>
                                          <p:attrName>style.visibility</p:attrName>
                                        </p:attrNameLst>
                                      </p:cBhvr>
                                      <p:to>
                                        <p:strVal val="visible"/>
                                      </p:to>
                                    </p:set>
                                    <p:animEffect transition="in" filter="wipe(down)">
                                      <p:cBhvr>
                                        <p:cTn id="11" dur="300"/>
                                        <p:tgtEl>
                                          <p:spTgt spid="76"/>
                                        </p:tgtEl>
                                      </p:cBhvr>
                                    </p:animEffect>
                                  </p:childTnLst>
                                </p:cTn>
                              </p:par>
                            </p:childTnLst>
                          </p:cTn>
                        </p:par>
                        <p:par>
                          <p:cTn id="12" fill="hold">
                            <p:stCondLst>
                              <p:cond delay="600"/>
                            </p:stCondLst>
                            <p:childTnLst>
                              <p:par>
                                <p:cTn id="13" presetID="12" presetClass="entr" presetSubtype="8" fill="hold" grpId="0" nodeType="afterEffect">
                                  <p:stCondLst>
                                    <p:cond delay="0"/>
                                  </p:stCondLst>
                                  <p:childTnLst>
                                    <p:set>
                                      <p:cBhvr>
                                        <p:cTn id="14" dur="1" fill="hold">
                                          <p:stCondLst>
                                            <p:cond delay="0"/>
                                          </p:stCondLst>
                                        </p:cTn>
                                        <p:tgtEl>
                                          <p:spTgt spid="77"/>
                                        </p:tgtEl>
                                        <p:attrNameLst>
                                          <p:attrName>style.visibility</p:attrName>
                                        </p:attrNameLst>
                                      </p:cBhvr>
                                      <p:to>
                                        <p:strVal val="visible"/>
                                      </p:to>
                                    </p:set>
                                    <p:anim calcmode="lin" valueType="num">
                                      <p:cBhvr additive="base">
                                        <p:cTn id="15" dur="500"/>
                                        <p:tgtEl>
                                          <p:spTgt spid="77"/>
                                        </p:tgtEl>
                                        <p:attrNameLst>
                                          <p:attrName>ppt_x</p:attrName>
                                        </p:attrNameLst>
                                      </p:cBhvr>
                                      <p:tavLst>
                                        <p:tav tm="0">
                                          <p:val>
                                            <p:strVal val="#ppt_x-#ppt_w*1.125000"/>
                                          </p:val>
                                        </p:tav>
                                        <p:tav tm="100000">
                                          <p:val>
                                            <p:strVal val="#ppt_x"/>
                                          </p:val>
                                        </p:tav>
                                      </p:tavLst>
                                    </p:anim>
                                    <p:animEffect transition="in" filter="wipe(right)">
                                      <p:cBhvr>
                                        <p:cTn id="16" dur="500"/>
                                        <p:tgtEl>
                                          <p:spTgt spid="77"/>
                                        </p:tgtEl>
                                      </p:cBhvr>
                                    </p:animEffect>
                                  </p:childTnLst>
                                </p:cTn>
                              </p:par>
                              <p:par>
                                <p:cTn id="17" presetID="12" presetClass="entr" presetSubtype="8" fill="hold" nodeType="withEffect">
                                  <p:stCondLst>
                                    <p:cond delay="0"/>
                                  </p:stCondLst>
                                  <p:childTnLst>
                                    <p:set>
                                      <p:cBhvr>
                                        <p:cTn id="18" dur="1" fill="hold">
                                          <p:stCondLst>
                                            <p:cond delay="0"/>
                                          </p:stCondLst>
                                        </p:cTn>
                                        <p:tgtEl>
                                          <p:spTgt spid="80"/>
                                        </p:tgtEl>
                                        <p:attrNameLst>
                                          <p:attrName>style.visibility</p:attrName>
                                        </p:attrNameLst>
                                      </p:cBhvr>
                                      <p:to>
                                        <p:strVal val="visible"/>
                                      </p:to>
                                    </p:set>
                                    <p:anim calcmode="lin" valueType="num">
                                      <p:cBhvr additive="base">
                                        <p:cTn id="19" dur="500"/>
                                        <p:tgtEl>
                                          <p:spTgt spid="80"/>
                                        </p:tgtEl>
                                        <p:attrNameLst>
                                          <p:attrName>ppt_x</p:attrName>
                                        </p:attrNameLst>
                                      </p:cBhvr>
                                      <p:tavLst>
                                        <p:tav tm="0">
                                          <p:val>
                                            <p:strVal val="#ppt_x-#ppt_w*1.125000"/>
                                          </p:val>
                                        </p:tav>
                                        <p:tav tm="100000">
                                          <p:val>
                                            <p:strVal val="#ppt_x"/>
                                          </p:val>
                                        </p:tav>
                                      </p:tavLst>
                                    </p:anim>
                                    <p:animEffect transition="in" filter="wipe(right)">
                                      <p:cBhvr>
                                        <p:cTn id="20" dur="500"/>
                                        <p:tgtEl>
                                          <p:spTgt spid="80"/>
                                        </p:tgtEl>
                                      </p:cBhvr>
                                    </p:animEffect>
                                  </p:childTnLst>
                                </p:cTn>
                              </p:par>
                            </p:childTnLst>
                          </p:cTn>
                        </p:par>
                        <p:par>
                          <p:cTn id="21" fill="hold">
                            <p:stCondLst>
                              <p:cond delay="1100"/>
                            </p:stCondLst>
                            <p:childTnLst>
                              <p:par>
                                <p:cTn id="22" presetID="2" presetClass="entr" presetSubtype="8" fill="hold" nodeType="afterEffect">
                                  <p:stCondLst>
                                    <p:cond delay="0"/>
                                  </p:stCondLst>
                                  <p:childTnLst>
                                    <p:set>
                                      <p:cBhvr>
                                        <p:cTn id="23" dur="1" fill="hold">
                                          <p:stCondLst>
                                            <p:cond delay="0"/>
                                          </p:stCondLst>
                                        </p:cTn>
                                        <p:tgtEl>
                                          <p:spTgt spid="70"/>
                                        </p:tgtEl>
                                        <p:attrNameLst>
                                          <p:attrName>style.visibility</p:attrName>
                                        </p:attrNameLst>
                                      </p:cBhvr>
                                      <p:to>
                                        <p:strVal val="visible"/>
                                      </p:to>
                                    </p:set>
                                    <p:anim calcmode="lin" valueType="num">
                                      <p:cBhvr additive="base">
                                        <p:cTn id="24" dur="500" fill="hold"/>
                                        <p:tgtEl>
                                          <p:spTgt spid="70"/>
                                        </p:tgtEl>
                                        <p:attrNameLst>
                                          <p:attrName>ppt_x</p:attrName>
                                        </p:attrNameLst>
                                      </p:cBhvr>
                                      <p:tavLst>
                                        <p:tav tm="0">
                                          <p:val>
                                            <p:strVal val="0-#ppt_w/2"/>
                                          </p:val>
                                        </p:tav>
                                        <p:tav tm="100000">
                                          <p:val>
                                            <p:strVal val="#ppt_x"/>
                                          </p:val>
                                        </p:tav>
                                      </p:tavLst>
                                    </p:anim>
                                    <p:anim calcmode="lin" valueType="num">
                                      <p:cBhvr additive="base">
                                        <p:cTn id="25" dur="500" fill="hold"/>
                                        <p:tgtEl>
                                          <p:spTgt spid="70"/>
                                        </p:tgtEl>
                                        <p:attrNameLst>
                                          <p:attrName>ppt_y</p:attrName>
                                        </p:attrNameLst>
                                      </p:cBhvr>
                                      <p:tavLst>
                                        <p:tav tm="0">
                                          <p:val>
                                            <p:strVal val="#ppt_y"/>
                                          </p:val>
                                        </p:tav>
                                        <p:tav tm="100000">
                                          <p:val>
                                            <p:strVal val="#ppt_y"/>
                                          </p:val>
                                        </p:tav>
                                      </p:tavLst>
                                    </p:anim>
                                  </p:childTnLst>
                                </p:cTn>
                              </p:par>
                            </p:childTnLst>
                          </p:cTn>
                        </p:par>
                        <p:par>
                          <p:cTn id="26" fill="hold">
                            <p:stCondLst>
                              <p:cond delay="1600"/>
                            </p:stCondLst>
                            <p:childTnLst>
                              <p:par>
                                <p:cTn id="27" presetID="42" presetClass="entr" presetSubtype="0" fill="hold" nodeType="afterEffect">
                                  <p:stCondLst>
                                    <p:cond delay="0"/>
                                  </p:stCondLst>
                                  <p:childTnLst>
                                    <p:set>
                                      <p:cBhvr>
                                        <p:cTn id="28" dur="1" fill="hold">
                                          <p:stCondLst>
                                            <p:cond delay="0"/>
                                          </p:stCondLst>
                                        </p:cTn>
                                        <p:tgtEl>
                                          <p:spTgt spid="110"/>
                                        </p:tgtEl>
                                        <p:attrNameLst>
                                          <p:attrName>style.visibility</p:attrName>
                                        </p:attrNameLst>
                                      </p:cBhvr>
                                      <p:to>
                                        <p:strVal val="visible"/>
                                      </p:to>
                                    </p:set>
                                    <p:animEffect transition="in" filter="fade">
                                      <p:cBhvr>
                                        <p:cTn id="29" dur="500"/>
                                        <p:tgtEl>
                                          <p:spTgt spid="110"/>
                                        </p:tgtEl>
                                      </p:cBhvr>
                                    </p:animEffect>
                                    <p:anim calcmode="lin" valueType="num">
                                      <p:cBhvr>
                                        <p:cTn id="30" dur="500" fill="hold"/>
                                        <p:tgtEl>
                                          <p:spTgt spid="110"/>
                                        </p:tgtEl>
                                        <p:attrNameLst>
                                          <p:attrName>ppt_x</p:attrName>
                                        </p:attrNameLst>
                                      </p:cBhvr>
                                      <p:tavLst>
                                        <p:tav tm="0">
                                          <p:val>
                                            <p:strVal val="#ppt_x"/>
                                          </p:val>
                                        </p:tav>
                                        <p:tav tm="100000">
                                          <p:val>
                                            <p:strVal val="#ppt_x"/>
                                          </p:val>
                                        </p:tav>
                                      </p:tavLst>
                                    </p:anim>
                                    <p:anim calcmode="lin" valueType="num">
                                      <p:cBhvr>
                                        <p:cTn id="31" dur="500" fill="hold"/>
                                        <p:tgtEl>
                                          <p:spTgt spid="110"/>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96"/>
                                        </p:tgtEl>
                                        <p:attrNameLst>
                                          <p:attrName>style.visibility</p:attrName>
                                        </p:attrNameLst>
                                      </p:cBhvr>
                                      <p:to>
                                        <p:strVal val="visible"/>
                                      </p:to>
                                    </p:set>
                                    <p:animEffect transition="in" filter="fade">
                                      <p:cBhvr>
                                        <p:cTn id="34" dur="500"/>
                                        <p:tgtEl>
                                          <p:spTgt spid="96"/>
                                        </p:tgtEl>
                                      </p:cBhvr>
                                    </p:animEffect>
                                    <p:anim calcmode="lin" valueType="num">
                                      <p:cBhvr>
                                        <p:cTn id="35" dur="500" fill="hold"/>
                                        <p:tgtEl>
                                          <p:spTgt spid="96"/>
                                        </p:tgtEl>
                                        <p:attrNameLst>
                                          <p:attrName>ppt_x</p:attrName>
                                        </p:attrNameLst>
                                      </p:cBhvr>
                                      <p:tavLst>
                                        <p:tav tm="0">
                                          <p:val>
                                            <p:strVal val="#ppt_x"/>
                                          </p:val>
                                        </p:tav>
                                        <p:tav tm="100000">
                                          <p:val>
                                            <p:strVal val="#ppt_x"/>
                                          </p:val>
                                        </p:tav>
                                      </p:tavLst>
                                    </p:anim>
                                    <p:anim calcmode="lin" valueType="num">
                                      <p:cBhvr>
                                        <p:cTn id="36" dur="500" fill="hold"/>
                                        <p:tgtEl>
                                          <p:spTgt spid="96"/>
                                        </p:tgtEl>
                                        <p:attrNameLst>
                                          <p:attrName>ppt_y</p:attrName>
                                        </p:attrNameLst>
                                      </p:cBhvr>
                                      <p:tavLst>
                                        <p:tav tm="0">
                                          <p:val>
                                            <p:strVal val="#ppt_y+.1"/>
                                          </p:val>
                                        </p:tav>
                                        <p:tav tm="100000">
                                          <p:val>
                                            <p:strVal val="#ppt_y"/>
                                          </p:val>
                                        </p:tav>
                                      </p:tavLst>
                                    </p:anim>
                                  </p:childTnLst>
                                </p:cTn>
                              </p:par>
                              <p:par>
                                <p:cTn id="37" presetID="47" presetClass="entr" presetSubtype="0" fill="hold" nodeType="withEffect">
                                  <p:stCondLst>
                                    <p:cond delay="0"/>
                                  </p:stCondLst>
                                  <p:childTnLst>
                                    <p:set>
                                      <p:cBhvr>
                                        <p:cTn id="38" dur="1" fill="hold">
                                          <p:stCondLst>
                                            <p:cond delay="0"/>
                                          </p:stCondLst>
                                        </p:cTn>
                                        <p:tgtEl>
                                          <p:spTgt spid="141"/>
                                        </p:tgtEl>
                                        <p:attrNameLst>
                                          <p:attrName>style.visibility</p:attrName>
                                        </p:attrNameLst>
                                      </p:cBhvr>
                                      <p:to>
                                        <p:strVal val="visible"/>
                                      </p:to>
                                    </p:set>
                                    <p:animEffect transition="in" filter="fade">
                                      <p:cBhvr>
                                        <p:cTn id="39" dur="1000"/>
                                        <p:tgtEl>
                                          <p:spTgt spid="141"/>
                                        </p:tgtEl>
                                      </p:cBhvr>
                                    </p:animEffect>
                                    <p:anim calcmode="lin" valueType="num">
                                      <p:cBhvr>
                                        <p:cTn id="40" dur="1000" fill="hold"/>
                                        <p:tgtEl>
                                          <p:spTgt spid="141"/>
                                        </p:tgtEl>
                                        <p:attrNameLst>
                                          <p:attrName>ppt_x</p:attrName>
                                        </p:attrNameLst>
                                      </p:cBhvr>
                                      <p:tavLst>
                                        <p:tav tm="0">
                                          <p:val>
                                            <p:strVal val="#ppt_x"/>
                                          </p:val>
                                        </p:tav>
                                        <p:tav tm="100000">
                                          <p:val>
                                            <p:strVal val="#ppt_x"/>
                                          </p:val>
                                        </p:tav>
                                      </p:tavLst>
                                    </p:anim>
                                    <p:anim calcmode="lin" valueType="num">
                                      <p:cBhvr>
                                        <p:cTn id="41" dur="1000" fill="hold"/>
                                        <p:tgtEl>
                                          <p:spTgt spid="141"/>
                                        </p:tgtEl>
                                        <p:attrNameLst>
                                          <p:attrName>ppt_y</p:attrName>
                                        </p:attrNameLst>
                                      </p:cBhvr>
                                      <p:tavLst>
                                        <p:tav tm="0">
                                          <p:val>
                                            <p:strVal val="#ppt_y-.1"/>
                                          </p:val>
                                        </p:tav>
                                        <p:tav tm="100000">
                                          <p:val>
                                            <p:strVal val="#ppt_y"/>
                                          </p:val>
                                        </p:tav>
                                      </p:tavLst>
                                    </p:anim>
                                  </p:childTnLst>
                                </p:cTn>
                              </p:par>
                              <p:par>
                                <p:cTn id="42" presetID="47" presetClass="entr" presetSubtype="0" fill="hold" nodeType="withEffect">
                                  <p:stCondLst>
                                    <p:cond delay="0"/>
                                  </p:stCondLst>
                                  <p:childTnLst>
                                    <p:set>
                                      <p:cBhvr>
                                        <p:cTn id="43" dur="1" fill="hold">
                                          <p:stCondLst>
                                            <p:cond delay="0"/>
                                          </p:stCondLst>
                                        </p:cTn>
                                        <p:tgtEl>
                                          <p:spTgt spid="130"/>
                                        </p:tgtEl>
                                        <p:attrNameLst>
                                          <p:attrName>style.visibility</p:attrName>
                                        </p:attrNameLst>
                                      </p:cBhvr>
                                      <p:to>
                                        <p:strVal val="visible"/>
                                      </p:to>
                                    </p:set>
                                    <p:animEffect transition="in" filter="fade">
                                      <p:cBhvr>
                                        <p:cTn id="44" dur="1000"/>
                                        <p:tgtEl>
                                          <p:spTgt spid="130"/>
                                        </p:tgtEl>
                                      </p:cBhvr>
                                    </p:animEffect>
                                    <p:anim calcmode="lin" valueType="num">
                                      <p:cBhvr>
                                        <p:cTn id="45" dur="1000" fill="hold"/>
                                        <p:tgtEl>
                                          <p:spTgt spid="130"/>
                                        </p:tgtEl>
                                        <p:attrNameLst>
                                          <p:attrName>ppt_x</p:attrName>
                                        </p:attrNameLst>
                                      </p:cBhvr>
                                      <p:tavLst>
                                        <p:tav tm="0">
                                          <p:val>
                                            <p:strVal val="#ppt_x"/>
                                          </p:val>
                                        </p:tav>
                                        <p:tav tm="100000">
                                          <p:val>
                                            <p:strVal val="#ppt_x"/>
                                          </p:val>
                                        </p:tav>
                                      </p:tavLst>
                                    </p:anim>
                                    <p:anim calcmode="lin" valueType="num">
                                      <p:cBhvr>
                                        <p:cTn id="46" dur="1000" fill="hold"/>
                                        <p:tgtEl>
                                          <p:spTgt spid="130"/>
                                        </p:tgtEl>
                                        <p:attrNameLst>
                                          <p:attrName>ppt_y</p:attrName>
                                        </p:attrNameLst>
                                      </p:cBhvr>
                                      <p:tavLst>
                                        <p:tav tm="0">
                                          <p:val>
                                            <p:strVal val="#ppt_y-.1"/>
                                          </p:val>
                                        </p:tav>
                                        <p:tav tm="100000">
                                          <p:val>
                                            <p:strVal val="#ppt_y"/>
                                          </p:val>
                                        </p:tav>
                                      </p:tavLst>
                                    </p:anim>
                                  </p:childTnLst>
                                </p:cTn>
                              </p:par>
                            </p:childTnLst>
                          </p:cTn>
                        </p:par>
                        <p:par>
                          <p:cTn id="47" fill="hold">
                            <p:stCondLst>
                              <p:cond delay="2600"/>
                            </p:stCondLst>
                            <p:childTnLst>
                              <p:par>
                                <p:cTn id="48" presetID="2" presetClass="entr" presetSubtype="2" fill="hold" grpId="0" nodeType="afterEffect">
                                  <p:stCondLst>
                                    <p:cond delay="0"/>
                                  </p:stCondLst>
                                  <p:childTnLst>
                                    <p:set>
                                      <p:cBhvr>
                                        <p:cTn id="49" dur="1" fill="hold">
                                          <p:stCondLst>
                                            <p:cond delay="0"/>
                                          </p:stCondLst>
                                        </p:cTn>
                                        <p:tgtEl>
                                          <p:spTgt spid="93"/>
                                        </p:tgtEl>
                                        <p:attrNameLst>
                                          <p:attrName>style.visibility</p:attrName>
                                        </p:attrNameLst>
                                      </p:cBhvr>
                                      <p:to>
                                        <p:strVal val="visible"/>
                                      </p:to>
                                    </p:set>
                                    <p:anim calcmode="lin" valueType="num">
                                      <p:cBhvr additive="base">
                                        <p:cTn id="50" dur="500" fill="hold"/>
                                        <p:tgtEl>
                                          <p:spTgt spid="93"/>
                                        </p:tgtEl>
                                        <p:attrNameLst>
                                          <p:attrName>ppt_x</p:attrName>
                                        </p:attrNameLst>
                                      </p:cBhvr>
                                      <p:tavLst>
                                        <p:tav tm="0">
                                          <p:val>
                                            <p:strVal val="1+#ppt_w/2"/>
                                          </p:val>
                                        </p:tav>
                                        <p:tav tm="100000">
                                          <p:val>
                                            <p:strVal val="#ppt_x"/>
                                          </p:val>
                                        </p:tav>
                                      </p:tavLst>
                                    </p:anim>
                                    <p:anim calcmode="lin" valueType="num">
                                      <p:cBhvr additive="base">
                                        <p:cTn id="51" dur="500" fill="hold"/>
                                        <p:tgtEl>
                                          <p:spTgt spid="93"/>
                                        </p:tgtEl>
                                        <p:attrNameLst>
                                          <p:attrName>ppt_y</p:attrName>
                                        </p:attrNameLst>
                                      </p:cBhvr>
                                      <p:tavLst>
                                        <p:tav tm="0">
                                          <p:val>
                                            <p:strVal val="#ppt_y"/>
                                          </p:val>
                                        </p:tav>
                                        <p:tav tm="100000">
                                          <p:val>
                                            <p:strVal val="#ppt_y"/>
                                          </p:val>
                                        </p:tav>
                                      </p:tavLst>
                                    </p:anim>
                                  </p:childTnLst>
                                </p:cTn>
                              </p:par>
                              <p:par>
                                <p:cTn id="52" presetID="2" presetClass="entr" presetSubtype="2" fill="hold" grpId="0" nodeType="withEffect">
                                  <p:stCondLst>
                                    <p:cond delay="0"/>
                                  </p:stCondLst>
                                  <p:childTnLst>
                                    <p:set>
                                      <p:cBhvr>
                                        <p:cTn id="53" dur="1" fill="hold">
                                          <p:stCondLst>
                                            <p:cond delay="0"/>
                                          </p:stCondLst>
                                        </p:cTn>
                                        <p:tgtEl>
                                          <p:spTgt spid="92"/>
                                        </p:tgtEl>
                                        <p:attrNameLst>
                                          <p:attrName>style.visibility</p:attrName>
                                        </p:attrNameLst>
                                      </p:cBhvr>
                                      <p:to>
                                        <p:strVal val="visible"/>
                                      </p:to>
                                    </p:set>
                                    <p:anim calcmode="lin" valueType="num">
                                      <p:cBhvr additive="base">
                                        <p:cTn id="54" dur="500" fill="hold"/>
                                        <p:tgtEl>
                                          <p:spTgt spid="92"/>
                                        </p:tgtEl>
                                        <p:attrNameLst>
                                          <p:attrName>ppt_x</p:attrName>
                                        </p:attrNameLst>
                                      </p:cBhvr>
                                      <p:tavLst>
                                        <p:tav tm="0">
                                          <p:val>
                                            <p:strVal val="1+#ppt_w/2"/>
                                          </p:val>
                                        </p:tav>
                                        <p:tav tm="100000">
                                          <p:val>
                                            <p:strVal val="#ppt_x"/>
                                          </p:val>
                                        </p:tav>
                                      </p:tavLst>
                                    </p:anim>
                                    <p:anim calcmode="lin" valueType="num">
                                      <p:cBhvr additive="base">
                                        <p:cTn id="55" dur="500" fill="hold"/>
                                        <p:tgtEl>
                                          <p:spTgt spid="92"/>
                                        </p:tgtEl>
                                        <p:attrNameLst>
                                          <p:attrName>ppt_y</p:attrName>
                                        </p:attrNameLst>
                                      </p:cBhvr>
                                      <p:tavLst>
                                        <p:tav tm="0">
                                          <p:val>
                                            <p:strVal val="#ppt_y"/>
                                          </p:val>
                                        </p:tav>
                                        <p:tav tm="100000">
                                          <p:val>
                                            <p:strVal val="#ppt_y"/>
                                          </p:val>
                                        </p:tav>
                                      </p:tavLst>
                                    </p:anim>
                                  </p:childTnLst>
                                </p:cTn>
                              </p:par>
                            </p:childTnLst>
                          </p:cTn>
                        </p:par>
                        <p:par>
                          <p:cTn id="56" fill="hold">
                            <p:stCondLst>
                              <p:cond delay="3100"/>
                            </p:stCondLst>
                            <p:childTnLst>
                              <p:par>
                                <p:cTn id="57" presetID="2" presetClass="entr" presetSubtype="8" fill="hold" grpId="0" nodeType="afterEffect">
                                  <p:stCondLst>
                                    <p:cond delay="0"/>
                                  </p:stCondLst>
                                  <p:childTnLst>
                                    <p:set>
                                      <p:cBhvr>
                                        <p:cTn id="58" dur="1" fill="hold">
                                          <p:stCondLst>
                                            <p:cond delay="0"/>
                                          </p:stCondLst>
                                        </p:cTn>
                                        <p:tgtEl>
                                          <p:spTgt spid="94"/>
                                        </p:tgtEl>
                                        <p:attrNameLst>
                                          <p:attrName>style.visibility</p:attrName>
                                        </p:attrNameLst>
                                      </p:cBhvr>
                                      <p:to>
                                        <p:strVal val="visible"/>
                                      </p:to>
                                    </p:set>
                                    <p:anim calcmode="lin" valueType="num">
                                      <p:cBhvr additive="base">
                                        <p:cTn id="59" dur="500" fill="hold"/>
                                        <p:tgtEl>
                                          <p:spTgt spid="94"/>
                                        </p:tgtEl>
                                        <p:attrNameLst>
                                          <p:attrName>ppt_x</p:attrName>
                                        </p:attrNameLst>
                                      </p:cBhvr>
                                      <p:tavLst>
                                        <p:tav tm="0">
                                          <p:val>
                                            <p:strVal val="0-#ppt_w/2"/>
                                          </p:val>
                                        </p:tav>
                                        <p:tav tm="100000">
                                          <p:val>
                                            <p:strVal val="#ppt_x"/>
                                          </p:val>
                                        </p:tav>
                                      </p:tavLst>
                                    </p:anim>
                                    <p:anim calcmode="lin" valueType="num">
                                      <p:cBhvr additive="base">
                                        <p:cTn id="60" dur="500" fill="hold"/>
                                        <p:tgtEl>
                                          <p:spTgt spid="94"/>
                                        </p:tgtEl>
                                        <p:attrNameLst>
                                          <p:attrName>ppt_y</p:attrName>
                                        </p:attrNameLst>
                                      </p:cBhvr>
                                      <p:tavLst>
                                        <p:tav tm="0">
                                          <p:val>
                                            <p:strVal val="#ppt_y"/>
                                          </p:val>
                                        </p:tav>
                                        <p:tav tm="100000">
                                          <p:val>
                                            <p:strVal val="#ppt_y"/>
                                          </p:val>
                                        </p:tav>
                                      </p:tavLst>
                                    </p:anim>
                                  </p:childTnLst>
                                </p:cTn>
                              </p:par>
                              <p:par>
                                <p:cTn id="61" presetID="2" presetClass="entr" presetSubtype="8" fill="hold" grpId="0" nodeType="withEffect">
                                  <p:stCondLst>
                                    <p:cond delay="0"/>
                                  </p:stCondLst>
                                  <p:childTnLst>
                                    <p:set>
                                      <p:cBhvr>
                                        <p:cTn id="62" dur="1" fill="hold">
                                          <p:stCondLst>
                                            <p:cond delay="0"/>
                                          </p:stCondLst>
                                        </p:cTn>
                                        <p:tgtEl>
                                          <p:spTgt spid="95"/>
                                        </p:tgtEl>
                                        <p:attrNameLst>
                                          <p:attrName>style.visibility</p:attrName>
                                        </p:attrNameLst>
                                      </p:cBhvr>
                                      <p:to>
                                        <p:strVal val="visible"/>
                                      </p:to>
                                    </p:set>
                                    <p:anim calcmode="lin" valueType="num">
                                      <p:cBhvr additive="base">
                                        <p:cTn id="63" dur="500" fill="hold"/>
                                        <p:tgtEl>
                                          <p:spTgt spid="95"/>
                                        </p:tgtEl>
                                        <p:attrNameLst>
                                          <p:attrName>ppt_x</p:attrName>
                                        </p:attrNameLst>
                                      </p:cBhvr>
                                      <p:tavLst>
                                        <p:tav tm="0">
                                          <p:val>
                                            <p:strVal val="0-#ppt_w/2"/>
                                          </p:val>
                                        </p:tav>
                                        <p:tav tm="100000">
                                          <p:val>
                                            <p:strVal val="#ppt_x"/>
                                          </p:val>
                                        </p:tav>
                                      </p:tavLst>
                                    </p:anim>
                                    <p:anim calcmode="lin" valueType="num">
                                      <p:cBhvr additive="base">
                                        <p:cTn id="64" dur="500" fill="hold"/>
                                        <p:tgtEl>
                                          <p:spTgt spid="9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 grpId="0"/>
      <p:bldP spid="93" grpId="0"/>
      <p:bldP spid="94" grpId="0"/>
      <p:bldP spid="95" grpId="0"/>
      <p:bldP spid="76" grpId="0" animBg="1"/>
      <p:bldP spid="77"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56"/>
</p:tagLst>
</file>

<file path=ppt/tags/tag10.xml><?xml version="1.0" encoding="utf-8"?>
<p:tagLst xmlns:a="http://schemas.openxmlformats.org/drawingml/2006/main" xmlns:r="http://schemas.openxmlformats.org/officeDocument/2006/relationships" xmlns:p="http://schemas.openxmlformats.org/presentationml/2006/main">
  <p:tag name="SELECTED" val="True"/>
</p:tagLst>
</file>

<file path=ppt/tags/tag11.xml><?xml version="1.0" encoding="utf-8"?>
<p:tagLst xmlns:a="http://schemas.openxmlformats.org/drawingml/2006/main" xmlns:r="http://schemas.openxmlformats.org/officeDocument/2006/relationships" xmlns:p="http://schemas.openxmlformats.org/presentationml/2006/main">
  <p:tag name="SELECTED" val="True"/>
</p:tagLst>
</file>

<file path=ppt/tags/tag12.xml><?xml version="1.0" encoding="utf-8"?>
<p:tagLst xmlns:a="http://schemas.openxmlformats.org/drawingml/2006/main" xmlns:r="http://schemas.openxmlformats.org/officeDocument/2006/relationships" xmlns:p="http://schemas.openxmlformats.org/presentationml/2006/main">
  <p:tag name="SELECTED" val="True"/>
</p:tagLst>
</file>

<file path=ppt/tags/tag2.xml><?xml version="1.0" encoding="utf-8"?>
<p:tagLst xmlns:a="http://schemas.openxmlformats.org/drawingml/2006/main" xmlns:r="http://schemas.openxmlformats.org/officeDocument/2006/relationships" xmlns:p="http://schemas.openxmlformats.org/presentationml/2006/main">
  <p:tag name="SELECTED" val="True"/>
</p:tagLst>
</file>

<file path=ppt/tags/tag3.xml><?xml version="1.0" encoding="utf-8"?>
<p:tagLst xmlns:a="http://schemas.openxmlformats.org/drawingml/2006/main" xmlns:r="http://schemas.openxmlformats.org/officeDocument/2006/relationships" xmlns:p="http://schemas.openxmlformats.org/presentationml/2006/main">
  <p:tag name="SELECTED" val="True"/>
</p:tagLst>
</file>

<file path=ppt/tags/tag4.xml><?xml version="1.0" encoding="utf-8"?>
<p:tagLst xmlns:a="http://schemas.openxmlformats.org/drawingml/2006/main" xmlns:r="http://schemas.openxmlformats.org/officeDocument/2006/relationships" xmlns:p="http://schemas.openxmlformats.org/presentationml/2006/main">
  <p:tag name="SELECTED" val="True"/>
</p:tagLst>
</file>

<file path=ppt/tags/tag5.xml><?xml version="1.0" encoding="utf-8"?>
<p:tagLst xmlns:a="http://schemas.openxmlformats.org/drawingml/2006/main" xmlns:r="http://schemas.openxmlformats.org/officeDocument/2006/relationships" xmlns:p="http://schemas.openxmlformats.org/presentationml/2006/main">
  <p:tag name="SELECTED" val="True"/>
</p:tagLst>
</file>

<file path=ppt/tags/tag6.xml><?xml version="1.0" encoding="utf-8"?>
<p:tagLst xmlns:a="http://schemas.openxmlformats.org/drawingml/2006/main" xmlns:r="http://schemas.openxmlformats.org/officeDocument/2006/relationships" xmlns:p="http://schemas.openxmlformats.org/presentationml/2006/main">
  <p:tag name="SELECTED" val="True"/>
</p:tagLst>
</file>

<file path=ppt/tags/tag7.xml><?xml version="1.0" encoding="utf-8"?>
<p:tagLst xmlns:a="http://schemas.openxmlformats.org/drawingml/2006/main" xmlns:r="http://schemas.openxmlformats.org/officeDocument/2006/relationships" xmlns:p="http://schemas.openxmlformats.org/presentationml/2006/main">
  <p:tag name="SELECTED" val="True"/>
</p:tagLst>
</file>

<file path=ppt/tags/tag8.xml><?xml version="1.0" encoding="utf-8"?>
<p:tagLst xmlns:a="http://schemas.openxmlformats.org/drawingml/2006/main" xmlns:r="http://schemas.openxmlformats.org/officeDocument/2006/relationships" xmlns:p="http://schemas.openxmlformats.org/presentationml/2006/main">
  <p:tag name="SELECTED" val="True"/>
</p:tagLst>
</file>

<file path=ppt/tags/tag9.xml><?xml version="1.0" encoding="utf-8"?>
<p:tagLst xmlns:a="http://schemas.openxmlformats.org/drawingml/2006/main" xmlns:r="http://schemas.openxmlformats.org/officeDocument/2006/relationships" xmlns:p="http://schemas.openxmlformats.org/presentationml/2006/main">
  <p:tag name="SELECTED" val="True"/>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第一PPT，www.1ppt.co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3839</TotalTime>
  <Words>2091</Words>
  <Application>Microsoft Office PowerPoint</Application>
  <PresentationFormat>全屏显示(16:9)</PresentationFormat>
  <Paragraphs>175</Paragraphs>
  <Slides>21</Slides>
  <Notes>21</Notes>
  <HiddenSlides>0</HiddenSlides>
  <MMClips>0</MMClips>
  <ScaleCrop>false</ScaleCrop>
  <HeadingPairs>
    <vt:vector size="8" baseType="variant">
      <vt:variant>
        <vt:lpstr>已用的字体</vt:lpstr>
      </vt:variant>
      <vt:variant>
        <vt:i4>17</vt:i4>
      </vt:variant>
      <vt:variant>
        <vt:lpstr>主题</vt:lpstr>
      </vt:variant>
      <vt:variant>
        <vt:i4>2</vt:i4>
      </vt:variant>
      <vt:variant>
        <vt:lpstr>嵌入 OLE 服务器</vt:lpstr>
      </vt:variant>
      <vt:variant>
        <vt:i4>1</vt:i4>
      </vt:variant>
      <vt:variant>
        <vt:lpstr>幻灯片标题</vt:lpstr>
      </vt:variant>
      <vt:variant>
        <vt:i4>21</vt:i4>
      </vt:variant>
    </vt:vector>
  </HeadingPairs>
  <TitlesOfParts>
    <vt:vector size="41" baseType="lpstr">
      <vt:lpstr>LiHei Pro</vt:lpstr>
      <vt:lpstr>Watford DB</vt:lpstr>
      <vt:lpstr>等线</vt:lpstr>
      <vt:lpstr>方正大黑简体</vt:lpstr>
      <vt:lpstr>方正黑体简体</vt:lpstr>
      <vt:lpstr>方正兰亭细黑_GBK</vt:lpstr>
      <vt:lpstr>方正正中黑简体</vt:lpstr>
      <vt:lpstr>方正综艺简体</vt:lpstr>
      <vt:lpstr>黑体</vt:lpstr>
      <vt:lpstr>宋体</vt:lpstr>
      <vt:lpstr>微软雅黑</vt:lpstr>
      <vt:lpstr>造字工房劲黑（非商用）常规体</vt:lpstr>
      <vt:lpstr>Arial</vt:lpstr>
      <vt:lpstr>Calibri</vt:lpstr>
      <vt:lpstr>Impact</vt:lpstr>
      <vt:lpstr>Times New Roman</vt:lpstr>
      <vt:lpstr>Wingdings</vt:lpstr>
      <vt:lpstr>第一PPT，www.1ppt.com</vt:lpstr>
      <vt:lpstr>1_第一PPT，www.1ppt.com</vt:lpstr>
      <vt:lpstr>AxMath</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www.microsoft.com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www.1ppt.com</dc:title>
  <dc:creator>user</dc:creator>
  <cp:keywords>user</cp:keywords>
  <cp:lastModifiedBy>LonelyStrange</cp:lastModifiedBy>
  <cp:revision>208</cp:revision>
  <dcterms:created xsi:type="dcterms:W3CDTF">2015-01-22T11:01:02Z</dcterms:created>
  <dcterms:modified xsi:type="dcterms:W3CDTF">2020-12-03T14:19:59Z</dcterms:modified>
</cp:coreProperties>
</file>