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Postural Orthostatic Tachycardia Syndrome (POTS)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History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High-achieving student; recent cutback in sports due to fatigue.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Denies chest pain, shortness of breath, or visual changes.</a:t>
            </a:r>
          </a:p>
          <a:p>
            <a:pPr lvl="0"/>
            <a:r>
              <a:rPr/>
              <a:t>Reports occasional abdominal discomfort and constipation.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Physical Examination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Vital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Supine Vital Signs:</a:t>
            </a:r>
            <a:r>
              <a:rPr/>
              <a:t> HR 78 bpm, BP 110/70 mmHg</a:t>
            </a:r>
          </a:p>
          <a:p>
            <a:pPr lvl="0"/>
            <a:r>
              <a:rPr b="1"/>
              <a:t>Standing (after 10 min):</a:t>
            </a:r>
            <a:r>
              <a:rPr/>
              <a:t> HR 130 bpm, BP 108/68 mmHg</a:t>
            </a:r>
          </a:p>
          <a:p>
            <a:pPr lvl="1"/>
            <a:r>
              <a:rPr/>
              <a:t>Heart rate increase &gt; 40 bpm from supine to standing.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Physical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Normal cardiac and respiratory exam.</a:t>
            </a:r>
          </a:p>
          <a:p>
            <a:pPr lvl="0"/>
            <a:r>
              <a:rPr/>
              <a:t>Neurological exam is normal.</a:t>
            </a:r>
          </a:p>
          <a:p>
            <a:pPr lvl="0"/>
            <a:r>
              <a:rPr/>
              <a:t>Skin: mildly cool extremities, no rash.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Illustrative Questions and Answers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1: Most Likely Diagnosis?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Postural Orthostatic Tachycardia Syndrome (POTS)</a:t>
            </a:r>
          </a:p>
          <a:p>
            <a:pPr lvl="1"/>
            <a:r>
              <a:rPr/>
              <a:t>Characterized by heart rate increase upon standing without significant hypotension.</a:t>
            </a:r>
          </a:p>
          <a:p>
            <a:pPr lvl="1"/>
            <a:r>
              <a:rPr/>
              <a:t>Common symptoms include dizziness, fatigue, and palpitations.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2: Diagnostic Criteria for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Heart rate increase:</a:t>
            </a:r>
            <a:r>
              <a:rPr/>
              <a:t> ≥30 bpm (or ≥40 bpm in adolescents) within 10 minutes of standing.</a:t>
            </a:r>
          </a:p>
          <a:p>
            <a:pPr lvl="0"/>
            <a:r>
              <a:rPr b="1"/>
              <a:t>Symptoms:</a:t>
            </a:r>
            <a:r>
              <a:rPr/>
              <a:t> Lasting ≥6 months.</a:t>
            </a:r>
          </a:p>
          <a:p>
            <a:pPr lvl="0"/>
            <a:r>
              <a:rPr b="1"/>
              <a:t>Exclusion of other causes:</a:t>
            </a:r>
            <a:r>
              <a:rPr/>
              <a:t> Rule out dehydration, medications,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 History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3: Initial Diagnostic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Orthostatic Vital Signs</a:t>
            </a:r>
          </a:p>
          <a:p>
            <a:pPr lvl="0"/>
            <a:r>
              <a:rPr b="1"/>
              <a:t>Head-Up Tilt Test (HUTT)</a:t>
            </a:r>
          </a:p>
          <a:p>
            <a:pPr lvl="0"/>
            <a:r>
              <a:rPr b="1"/>
              <a:t>Blood Tests:</a:t>
            </a:r>
            <a:r>
              <a:rPr/>
              <a:t> Rule out anemia, electrolyte imbalances, thyroid dysfunction.</a:t>
            </a:r>
          </a:p>
          <a:p>
            <a:pPr lvl="0"/>
            <a:r>
              <a:rPr b="1"/>
              <a:t>ECG:</a:t>
            </a:r>
            <a:r>
              <a:rPr/>
              <a:t> Rule out arrhythmias or structural abnormalities.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4: Role of Head-Up Tilt Test (HUTT)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Confirms diagnosis by showing HR increase without BP drop when tilted to 60–70 degrees.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5: Common Comorbid Conditions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Anxiety, migraines, irritable bowel syndrome (IBS), chronic fatigue syndrome.</a:t>
            </a:r>
          </a:p>
          <a:p>
            <a:pPr lvl="0"/>
            <a:r>
              <a:rPr/>
              <a:t>Recognizing comorbidities aids holistic management.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6: Non-Pharmacologic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Hydration and salt:</a:t>
            </a:r>
            <a:r>
              <a:rPr/>
              <a:t> 2–3 liters of fluid and salt supplementation.</a:t>
            </a:r>
          </a:p>
          <a:p>
            <a:pPr lvl="0"/>
            <a:r>
              <a:rPr b="1"/>
              <a:t>Physical reconditioning:</a:t>
            </a:r>
            <a:r>
              <a:rPr/>
              <a:t> Lower body strengthening exercises.</a:t>
            </a:r>
          </a:p>
          <a:p>
            <a:pPr lvl="0"/>
            <a:r>
              <a:rPr b="1"/>
              <a:t>Compression garments:</a:t>
            </a:r>
            <a:r>
              <a:rPr/>
              <a:t> Supports venous return.</a:t>
            </a:r>
          </a:p>
          <a:p>
            <a:pPr lvl="0"/>
            <a:r>
              <a:rPr b="1"/>
              <a:t>Small, frequent meals:</a:t>
            </a:r>
            <a:r>
              <a:rPr/>
              <a:t> Prevents postprandial symptoms.</a:t>
            </a:r>
          </a:p>
          <a:p>
            <a:pPr lvl="0"/>
            <a:r>
              <a:rPr b="1"/>
              <a:t>Sleep hygiene and stress management.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7: 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Consider if significant symptoms persist.</a:t>
            </a:r>
          </a:p>
          <a:p>
            <a:pPr lvl="0"/>
            <a:r>
              <a:rPr b="1"/>
              <a:t>Beta-blockers</a:t>
            </a:r>
            <a:r>
              <a:rPr/>
              <a:t> (e.g., propranolol) for tachycardia.</a:t>
            </a:r>
          </a:p>
          <a:p>
            <a:pPr lvl="0"/>
            <a:r>
              <a:rPr b="1"/>
              <a:t>Midodrine</a:t>
            </a:r>
            <a:r>
              <a:rPr/>
              <a:t> for vasoconstriction support.</a:t>
            </a:r>
          </a:p>
          <a:p>
            <a:pPr lvl="0"/>
            <a:r>
              <a:rPr b="1"/>
              <a:t>Fludrocortisone</a:t>
            </a:r>
            <a:r>
              <a:rPr/>
              <a:t> for volume expansion.</a:t>
            </a:r>
          </a:p>
          <a:p>
            <a:pPr lvl="0"/>
            <a:r>
              <a:rPr b="1"/>
              <a:t>SSRIs/SNRIs</a:t>
            </a:r>
            <a:r>
              <a:rPr/>
              <a:t> for anxiety or dysautonomia symptoms.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Management</a:t>
            </a:r>
          </a:p>
        </p:txBody>
      </p:sp>
      <p:pic>
        <p:nvPicPr>
          <p:cNvPr descr="images/pots_manag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5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8: Prognosis for Adolescents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improve with non-pharmacologic interventions.</a:t>
            </a:r>
          </a:p>
          <a:p>
            <a:pPr lvl="0"/>
            <a:r>
              <a:rPr/>
              <a:t>Some experience symptom reduction or resolution by adulthood.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Points for Teaching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POTS is a form of orthostatic intolerance with a hallmark HR increase upon standing.</a:t>
            </a:r>
          </a:p>
          <a:p>
            <a:pPr lvl="0"/>
            <a:r>
              <a:rPr/>
              <a:t>More common in adolescents, particularly females.</a:t>
            </a:r>
          </a:p>
          <a:p>
            <a:pPr lvl="0"/>
            <a:r>
              <a:rPr/>
              <a:t>Emphasis on hydration, salt intake, physical reconditioning, and adjunct medications if needed.</a:t>
            </a:r>
          </a:p>
          <a:p>
            <a:pPr lvl="0"/>
            <a:r>
              <a:rPr/>
              <a:t>Educate on avoiding prolonged standing and rapid positional changes.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zzy_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5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Dizzy Man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Presenting Complaint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16-year-old girl with dizziness, palpitations, and fatigue, especially upon standing.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Present Illness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Symptoms began six months ago, progressively worsening.</a:t>
            </a:r>
          </a:p>
          <a:p>
            <a:pPr lvl="0"/>
            <a:r>
              <a:rPr/>
              <a:t>Increased dizziness and palpitations in the morning.</a:t>
            </a:r>
          </a:p>
          <a:p>
            <a:pPr lvl="0"/>
            <a:r>
              <a:rPr/>
              <a:t>Fatigue most days, affecting focus in school.</a:t>
            </a:r>
          </a:p>
          <a:p>
            <a:pPr lvl="0"/>
            <a:r>
              <a:rPr/>
              <a:t>Near-syncope episodes without loss of consciousness.</a:t>
            </a:r>
          </a:p>
          <a:p>
            <a:pPr lvl="0"/>
            <a:r>
              <a:rPr/>
              <a:t>Episodes last from seconds to minutes, relieved by lying down.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Past Medical History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 of anxiety, no other significant medical conditions.</a:t>
            </a:r>
          </a:p>
          <a:p>
            <a:pPr lvl="0"/>
            <a:r>
              <a:rPr/>
              <a:t>No syncope, seizure, or head trauma.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Family History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Mother has migraines; sibling with anxiety.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Postural Orthostatic Tachycardia Syndrome (POTS)</dc:title>
  <dc:creator>Your Name</dc:creator>
  <cp:keywords/>
  <dcterms:created xsi:type="dcterms:W3CDTF">2024-11-12T23:58:19Z</dcterms:created>
  <dcterms:modified xsi:type="dcterms:W3CDTF">2024-11-12T23:58:19Z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