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99" r:id="rId2"/>
    <p:sldId id="273" r:id="rId3"/>
    <p:sldId id="258" r:id="rId4"/>
    <p:sldId id="274" r:id="rId5"/>
    <p:sldId id="495" r:id="rId6"/>
    <p:sldId id="496" r:id="rId7"/>
    <p:sldId id="268" r:id="rId8"/>
    <p:sldId id="498" r:id="rId9"/>
    <p:sldId id="500" r:id="rId10"/>
    <p:sldId id="499" r:id="rId11"/>
    <p:sldId id="300" r:id="rId12"/>
    <p:sldId id="493" r:id="rId13"/>
    <p:sldId id="301" r:id="rId14"/>
    <p:sldId id="502" r:id="rId15"/>
    <p:sldId id="281" r:id="rId16"/>
    <p:sldId id="303" r:id="rId17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7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72" d="100"/>
          <a:sy n="72" d="100"/>
        </p:scale>
        <p:origin x="77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6D290-1F44-4E5A-AFA0-4DB5D7863AEB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22E85-07D3-4E55-9842-942DD6BAA26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622E85-07D3-4E55-9842-942DD6BAA26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988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155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633F3-5D0E-4770-8750-05DED033C41B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7718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633F3-5D0E-4770-8750-05DED033C41B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1894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00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622E85-07D3-4E55-9842-942DD6BAA26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851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622E85-07D3-4E55-9842-942DD6BAA26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938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633F3-5D0E-4770-8750-05DED033C41B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714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051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930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287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95000"/>
                  <a:alpha val="7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1" y="1174279"/>
            <a:ext cx="7920203" cy="0"/>
          </a:xfrm>
          <a:prstGeom prst="line">
            <a:avLst/>
          </a:prstGeom>
          <a:ln w="15875">
            <a:gradFill>
              <a:gsLst>
                <a:gs pos="13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7333" y="296902"/>
            <a:ext cx="9792825" cy="649287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9527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63" r:id="rId3"/>
    <p:sldLayoutId id="2147483664" r:id="rId4"/>
  </p:sldLayoutIdLst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8282764" y="5139827"/>
            <a:ext cx="3059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Designed by 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刘润洲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12182" y="2561337"/>
            <a:ext cx="938610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800" dirty="0">
                <a:solidFill>
                  <a:schemeClr val="accent2"/>
                </a:solidFill>
                <a:latin typeface="+mj-ea"/>
                <a:ea typeface="+mj-ea"/>
              </a:rPr>
              <a:t>嵌入式</a:t>
            </a:r>
            <a:r>
              <a:rPr lang="en-US" altLang="zh-CN" sz="5800" dirty="0">
                <a:solidFill>
                  <a:schemeClr val="accent2"/>
                </a:solidFill>
                <a:latin typeface="+mj-ea"/>
                <a:ea typeface="+mj-ea"/>
              </a:rPr>
              <a:t>USB</a:t>
            </a:r>
            <a:r>
              <a:rPr lang="zh-CN" altLang="en-US" sz="5800" dirty="0">
                <a:solidFill>
                  <a:schemeClr val="accent2"/>
                </a:solidFill>
                <a:latin typeface="+mj-ea"/>
                <a:ea typeface="+mj-ea"/>
              </a:rPr>
              <a:t>开关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573243" y="3576763"/>
            <a:ext cx="1849196" cy="226519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 rot="19372238">
            <a:off x="2845889" y="-115345"/>
            <a:ext cx="7525309" cy="694643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 rot="19380000">
            <a:off x="2102651" y="1225703"/>
            <a:ext cx="2262251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9384833" y="480284"/>
            <a:ext cx="1049471" cy="128556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2294392" y="4848908"/>
            <a:ext cx="474985" cy="58183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BC52968-44A6-4212-82E3-1FE715A1DF0D}"/>
              </a:ext>
            </a:extLst>
          </p:cNvPr>
          <p:cNvGrpSpPr/>
          <p:nvPr/>
        </p:nvGrpSpPr>
        <p:grpSpPr>
          <a:xfrm>
            <a:off x="146650" y="5107126"/>
            <a:ext cx="2758596" cy="1780432"/>
            <a:chOff x="3539242" y="2974670"/>
            <a:chExt cx="3830832" cy="2472466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60F23598-B360-4C21-B4D9-68384D9607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690"/>
            <a:stretch/>
          </p:blipFill>
          <p:spPr>
            <a:xfrm>
              <a:off x="3539242" y="2974670"/>
              <a:ext cx="3132649" cy="2265198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8CC2440-D392-4AC0-8ECF-2821DC7A51C1}"/>
                </a:ext>
              </a:extLst>
            </p:cNvPr>
            <p:cNvSpPr txBox="1"/>
            <p:nvPr/>
          </p:nvSpPr>
          <p:spPr>
            <a:xfrm>
              <a:off x="4802116" y="4934249"/>
              <a:ext cx="2567958" cy="512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全都要</a:t>
              </a:r>
              <a:r>
                <a:rPr lang="en-US" altLang="zh-CN" dirty="0"/>
                <a:t>®</a:t>
              </a:r>
              <a:r>
                <a:rPr lang="zh-CN" altLang="en-US" dirty="0"/>
                <a:t>工作室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8709" y="13258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568443" y="319365"/>
            <a:ext cx="1873964" cy="461665"/>
            <a:chOff x="568442" y="319364"/>
            <a:chExt cx="1873965" cy="461666"/>
          </a:xfrm>
        </p:grpSpPr>
        <p:sp>
          <p:nvSpPr>
            <p:cNvPr id="25" name="文本框 23"/>
            <p:cNvSpPr txBox="1"/>
            <p:nvPr/>
          </p:nvSpPr>
          <p:spPr>
            <a:xfrm>
              <a:off x="718857" y="319364"/>
              <a:ext cx="1723550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accent5"/>
                  </a:solidFill>
                  <a:latin typeface="+mn-ea"/>
                  <a:cs typeface="Microsoft New Tai Lue" panose="020B0502040204020203" pitchFamily="34" charset="0"/>
                </a:rPr>
                <a:t>器件及功能</a:t>
              </a:r>
            </a:p>
          </p:txBody>
        </p:sp>
        <p:sp>
          <p:nvSpPr>
            <p:cNvPr id="26" name="等腰三角形 2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 panose="020B0503020204020204" pitchFamily="34" charset="-122"/>
                <a:cs typeface="+mn-ea"/>
              </a:endParaRPr>
            </a:p>
          </p:txBody>
        </p:sp>
      </p:grpSp>
      <p:sp>
        <p:nvSpPr>
          <p:cNvPr id="10" name="Rectangle 53">
            <a:extLst>
              <a:ext uri="{FF2B5EF4-FFF2-40B4-BE49-F238E27FC236}">
                <a16:creationId xmlns:a16="http://schemas.microsoft.com/office/drawing/2014/main" id="{5574733B-4894-480D-9021-B2EC84650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56">
            <a:extLst>
              <a:ext uri="{FF2B5EF4-FFF2-40B4-BE49-F238E27FC236}">
                <a16:creationId xmlns:a16="http://schemas.microsoft.com/office/drawing/2014/main" id="{0BAE04AF-A672-4218-BF94-05F6B0E9A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3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64">
            <a:extLst>
              <a:ext uri="{FF2B5EF4-FFF2-40B4-BE49-F238E27FC236}">
                <a16:creationId xmlns:a16="http://schemas.microsoft.com/office/drawing/2014/main" id="{9A32D917-5338-43F1-8DDD-E7837C383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67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1D2C7D8-A693-4E7E-82DB-402201B565AF}"/>
              </a:ext>
            </a:extLst>
          </p:cNvPr>
          <p:cNvSpPr txBox="1"/>
          <p:nvPr/>
        </p:nvSpPr>
        <p:spPr>
          <a:xfrm>
            <a:off x="4697818" y="3088836"/>
            <a:ext cx="251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人体红外的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00394B1-C83B-418F-BCA4-961FEB5BC1D6}"/>
              </a:ext>
            </a:extLst>
          </p:cNvPr>
          <p:cNvSpPr txBox="1"/>
          <p:nvPr/>
        </p:nvSpPr>
        <p:spPr>
          <a:xfrm>
            <a:off x="4697818" y="3342608"/>
            <a:ext cx="2796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现场演示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4848BCA-0C58-496B-82F1-82B92F14E277}"/>
              </a:ext>
            </a:extLst>
          </p:cNvPr>
          <p:cNvSpPr txBox="1"/>
          <p:nvPr/>
        </p:nvSpPr>
        <p:spPr>
          <a:xfrm>
            <a:off x="1580630" y="1686405"/>
            <a:ext cx="9516138" cy="42473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If</a:t>
            </a:r>
            <a:r>
              <a:rPr lang="zh-CN" altLang="zh-CN" dirty="0"/>
              <a:t>（</a:t>
            </a:r>
            <a:r>
              <a:rPr lang="zh-CN" altLang="en-US" dirty="0"/>
              <a:t>长按按键</a:t>
            </a:r>
            <a:r>
              <a:rPr lang="zh-CN" altLang="zh-CN" dirty="0"/>
              <a:t>红外使能）</a:t>
            </a:r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If</a:t>
            </a:r>
            <a:r>
              <a:rPr lang="zh-CN" altLang="zh-CN" dirty="0"/>
              <a:t>（外电路手动断开）</a:t>
            </a:r>
            <a:r>
              <a:rPr lang="en-US" altLang="zh-CN" dirty="0"/>
              <a:t>{             //</a:t>
            </a:r>
            <a:r>
              <a:rPr lang="zh-CN" altLang="zh-CN" dirty="0"/>
              <a:t>蓝牙或按键断开 休息时</a:t>
            </a:r>
          </a:p>
          <a:p>
            <a:r>
              <a:rPr lang="en-US" altLang="zh-CN" dirty="0"/>
              <a:t>      If</a:t>
            </a:r>
            <a:r>
              <a:rPr lang="zh-CN" altLang="zh-CN" dirty="0"/>
              <a:t>（人离开一段时间）</a:t>
            </a:r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      If</a:t>
            </a:r>
            <a:r>
              <a:rPr lang="zh-CN" altLang="zh-CN" dirty="0"/>
              <a:t>（检测到人）</a:t>
            </a:r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	   </a:t>
            </a:r>
            <a:r>
              <a:rPr lang="zh-CN" altLang="zh-CN" dirty="0"/>
              <a:t>外电路联通；</a:t>
            </a:r>
          </a:p>
          <a:p>
            <a:r>
              <a:rPr lang="en-US" altLang="zh-CN" dirty="0"/>
              <a:t>                 If</a:t>
            </a:r>
            <a:r>
              <a:rPr lang="zh-CN" altLang="zh-CN" dirty="0"/>
              <a:t>（人离开）</a:t>
            </a:r>
            <a:r>
              <a:rPr lang="en-US" altLang="zh-CN" dirty="0"/>
              <a:t>{              //</a:t>
            </a:r>
            <a:r>
              <a:rPr lang="zh-CN" altLang="zh-CN" dirty="0"/>
              <a:t>只有红外打开，才能用红外关闭</a:t>
            </a:r>
          </a:p>
          <a:p>
            <a:r>
              <a:rPr lang="en-US" altLang="zh-CN" dirty="0"/>
              <a:t>	       </a:t>
            </a:r>
            <a:r>
              <a:rPr lang="zh-CN" altLang="zh-CN" dirty="0"/>
              <a:t>外电路断开；</a:t>
            </a:r>
          </a:p>
          <a:p>
            <a:r>
              <a:rPr lang="en-US" altLang="zh-CN" dirty="0"/>
              <a:t>		} </a:t>
            </a:r>
            <a:endParaRPr lang="zh-CN" altLang="zh-CN" dirty="0"/>
          </a:p>
          <a:p>
            <a:r>
              <a:rPr lang="en-US" altLang="zh-CN" dirty="0"/>
              <a:t>	}</a:t>
            </a:r>
            <a:endParaRPr lang="zh-CN" altLang="zh-CN" dirty="0"/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}</a:t>
            </a:r>
            <a:endParaRPr lang="zh-CN" altLang="zh-CN" dirty="0"/>
          </a:p>
          <a:p>
            <a:r>
              <a:rPr lang="en-US" altLang="zh-CN" dirty="0"/>
              <a:t>   If</a:t>
            </a:r>
            <a:r>
              <a:rPr lang="zh-CN" altLang="zh-CN" dirty="0"/>
              <a:t>（手动打断）</a:t>
            </a:r>
            <a:r>
              <a:rPr lang="en-US" altLang="zh-CN" dirty="0"/>
              <a:t>{                       //</a:t>
            </a:r>
            <a:r>
              <a:rPr lang="zh-CN" altLang="zh-CN" dirty="0"/>
              <a:t>蓝牙或按键</a:t>
            </a:r>
          </a:p>
          <a:p>
            <a:r>
              <a:rPr lang="en-US" altLang="zh-CN" dirty="0"/>
              <a:t>       </a:t>
            </a:r>
            <a:r>
              <a:rPr lang="zh-CN" altLang="zh-CN" dirty="0"/>
              <a:t>参数清零到 红外使能 后</a:t>
            </a:r>
            <a:r>
              <a:rPr lang="zh-CN" altLang="en-US" dirty="0"/>
              <a:t>；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B8CD018-450D-4DF6-9048-FEB6CC33DF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163" y="441103"/>
            <a:ext cx="4962163" cy="131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78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 rot="18900000" flipH="1">
            <a:off x="2433347" y="2739404"/>
            <a:ext cx="1494124" cy="13791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58674" y="2921170"/>
            <a:ext cx="134186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600" dirty="0">
                <a:solidFill>
                  <a:schemeClr val="accent5"/>
                </a:solidFill>
                <a:latin typeface="+mn-ea"/>
              </a:rPr>
              <a:t>02</a:t>
            </a:r>
            <a:endParaRPr lang="zh-CN" altLang="en-US" sz="6600" dirty="0">
              <a:solidFill>
                <a:schemeClr val="accent5"/>
              </a:solidFill>
              <a:latin typeface="+mn-ea"/>
              <a:cs typeface="Microsoft New Tai Lue" panose="020B0502040204020203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59220" y="3032896"/>
            <a:ext cx="398775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600" dirty="0">
                <a:solidFill>
                  <a:schemeClr val="accent5"/>
                </a:solidFill>
                <a:latin typeface="+mn-ea"/>
              </a:rPr>
              <a:t>做什么</a:t>
            </a:r>
            <a:endParaRPr lang="en-US" altLang="zh-CN" sz="5600" dirty="0">
              <a:solidFill>
                <a:schemeClr val="accent5"/>
              </a:solidFill>
              <a:latin typeface="+mn-ea"/>
            </a:endParaRPr>
          </a:p>
          <a:p>
            <a:pPr algn="ctr"/>
            <a:r>
              <a:rPr lang="zh-CN" altLang="en-US" sz="3200" dirty="0">
                <a:solidFill>
                  <a:schemeClr val="accent5"/>
                </a:solidFill>
                <a:latin typeface="+mn-ea"/>
              </a:rPr>
              <a:t>应用</a:t>
            </a: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9798603" y="2857438"/>
            <a:ext cx="1553169" cy="15193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10016356" y="2303309"/>
            <a:ext cx="1450428" cy="14188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组合 61"/>
          <p:cNvGrpSpPr/>
          <p:nvPr/>
        </p:nvGrpSpPr>
        <p:grpSpPr>
          <a:xfrm>
            <a:off x="568444" y="319365"/>
            <a:ext cx="830409" cy="420884"/>
            <a:chOff x="568442" y="319364"/>
            <a:chExt cx="830409" cy="420885"/>
          </a:xfrm>
        </p:grpSpPr>
        <p:sp>
          <p:nvSpPr>
            <p:cNvPr id="63" name="文本框 23"/>
            <p:cNvSpPr txBox="1"/>
            <p:nvPr/>
          </p:nvSpPr>
          <p:spPr>
            <a:xfrm>
              <a:off x="665958" y="319364"/>
              <a:ext cx="732893" cy="420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135" dirty="0">
                  <a:solidFill>
                    <a:schemeClr val="bg2"/>
                  </a:solidFill>
                  <a:latin typeface="+mn-ea"/>
                  <a:cs typeface="+mn-ea"/>
                </a:rPr>
                <a:t>应用</a:t>
              </a:r>
            </a:p>
          </p:txBody>
        </p:sp>
        <p:sp>
          <p:nvSpPr>
            <p:cNvPr id="64" name="等腰三角形 6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 panose="020B0503020204020204" pitchFamily="34" charset="-122"/>
                <a:cs typeface="+mn-ea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A46D6FEC-4A90-4941-A304-7D2ED37F6410}"/>
              </a:ext>
            </a:extLst>
          </p:cNvPr>
          <p:cNvGrpSpPr/>
          <p:nvPr/>
        </p:nvGrpSpPr>
        <p:grpSpPr>
          <a:xfrm>
            <a:off x="4659720" y="2600790"/>
            <a:ext cx="1653439" cy="1436990"/>
            <a:chOff x="3982626" y="2658664"/>
            <a:chExt cx="1653439" cy="1436990"/>
          </a:xfrm>
        </p:grpSpPr>
        <p:sp>
          <p:nvSpPr>
            <p:cNvPr id="58" name="矩形 16">
              <a:extLst>
                <a:ext uri="{FF2B5EF4-FFF2-40B4-BE49-F238E27FC236}">
                  <a16:creationId xmlns:a16="http://schemas.microsoft.com/office/drawing/2014/main" id="{A8A50515-92AA-4B20-9327-FD69E39AA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853" y="2832036"/>
              <a:ext cx="1208984" cy="126149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665" b="1" dirty="0">
                  <a:solidFill>
                    <a:schemeClr val="tx2"/>
                  </a:solidFill>
                  <a:latin typeface="Impact" panose="020B0806030902050204" pitchFamily="34" charset="0"/>
                  <a:cs typeface="+mn-ea"/>
                  <a:sym typeface="Impact" panose="020B0806030902050204" pitchFamily="34" charset="0"/>
                </a:rPr>
                <a:t>嵌入式</a:t>
              </a:r>
              <a:endParaRPr lang="en-US" altLang="zh-CN" sz="2665" b="1" dirty="0">
                <a:solidFill>
                  <a:schemeClr val="tx2"/>
                </a:solidFill>
                <a:latin typeface="Impact" panose="020B0806030902050204" pitchFamily="34" charset="0"/>
                <a:cs typeface="+mn-ea"/>
                <a:sym typeface="Impact" panose="020B0806030902050204" pitchFamily="34" charset="0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dirty="0">
                  <a:solidFill>
                    <a:schemeClr val="tx2"/>
                  </a:solidFill>
                  <a:latin typeface="Impact" panose="020B0806030902050204" pitchFamily="34" charset="0"/>
                  <a:cs typeface="+mn-ea"/>
                  <a:sym typeface="Impact" panose="020B0806030902050204" pitchFamily="34" charset="0"/>
                </a:rPr>
                <a:t>(</a:t>
              </a:r>
              <a:r>
                <a:rPr lang="zh-CN" altLang="en-US" dirty="0">
                  <a:solidFill>
                    <a:schemeClr val="tx2"/>
                  </a:solidFill>
                  <a:latin typeface="Impact" panose="020B0806030902050204" pitchFamily="34" charset="0"/>
                  <a:cs typeface="+mn-ea"/>
                  <a:sym typeface="Impact" panose="020B0806030902050204" pitchFamily="34" charset="0"/>
                </a:rPr>
                <a:t>可拓展性</a:t>
              </a:r>
              <a:endParaRPr lang="en-US" altLang="zh-CN" dirty="0">
                <a:solidFill>
                  <a:schemeClr val="tx2"/>
                </a:solidFill>
                <a:latin typeface="Impact" panose="020B0806030902050204" pitchFamily="34" charset="0"/>
                <a:cs typeface="+mn-ea"/>
                <a:sym typeface="Impact" panose="020B0806030902050204" pitchFamily="34" charset="0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chemeClr val="tx2"/>
                  </a:solidFill>
                  <a:latin typeface="Impact" panose="020B0806030902050204" pitchFamily="34" charset="0"/>
                  <a:cs typeface="+mn-ea"/>
                  <a:sym typeface="Impact" panose="020B0806030902050204" pitchFamily="34" charset="0"/>
                </a:rPr>
                <a:t>可移植性</a:t>
              </a:r>
              <a:r>
                <a:rPr lang="en-US" altLang="zh-CN" dirty="0">
                  <a:solidFill>
                    <a:schemeClr val="tx2"/>
                  </a:solidFill>
                  <a:latin typeface="Impact" panose="020B0806030902050204" pitchFamily="34" charset="0"/>
                  <a:cs typeface="+mn-ea"/>
                  <a:sym typeface="Impact" panose="020B0806030902050204" pitchFamily="34" charset="0"/>
                </a:rPr>
                <a:t>)</a:t>
              </a:r>
            </a:p>
          </p:txBody>
        </p:sp>
        <p:sp>
          <p:nvSpPr>
            <p:cNvPr id="59" name="Freeform 5">
              <a:extLst>
                <a:ext uri="{FF2B5EF4-FFF2-40B4-BE49-F238E27FC236}">
                  <a16:creationId xmlns:a16="http://schemas.microsoft.com/office/drawing/2014/main" id="{050D0EB4-6DAB-490E-8AD5-D89C7CA31D6B}"/>
                </a:ext>
              </a:extLst>
            </p:cNvPr>
            <p:cNvSpPr/>
            <p:nvPr/>
          </p:nvSpPr>
          <p:spPr bwMode="auto">
            <a:xfrm>
              <a:off x="3982626" y="2658664"/>
              <a:ext cx="1653439" cy="1436990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noFill/>
            <a:ln w="28575" cap="flat">
              <a:solidFill>
                <a:schemeClr val="accent3"/>
              </a:solidFill>
              <a:prstDash val="solid"/>
              <a:miter lim="800000"/>
            </a:ln>
          </p:spPr>
          <p:txBody>
            <a:bodyPr lIns="72568" tIns="36285" rIns="72568" bIns="36285"/>
            <a:lstStyle/>
            <a:p>
              <a:pPr>
                <a:defRPr/>
              </a:pP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3AE0C5E0-5E54-4929-8C64-7A069F775DF9}"/>
              </a:ext>
            </a:extLst>
          </p:cNvPr>
          <p:cNvGrpSpPr/>
          <p:nvPr/>
        </p:nvGrpSpPr>
        <p:grpSpPr>
          <a:xfrm>
            <a:off x="6910274" y="2600790"/>
            <a:ext cx="1653439" cy="1436990"/>
            <a:chOff x="6233180" y="2658664"/>
            <a:chExt cx="1653439" cy="1436990"/>
          </a:xfrm>
        </p:grpSpPr>
        <p:sp>
          <p:nvSpPr>
            <p:cNvPr id="60" name="Freeform 5">
              <a:extLst>
                <a:ext uri="{FF2B5EF4-FFF2-40B4-BE49-F238E27FC236}">
                  <a16:creationId xmlns:a16="http://schemas.microsoft.com/office/drawing/2014/main" id="{CDFA535F-9C33-4618-B32D-1DE398E2390D}"/>
                </a:ext>
              </a:extLst>
            </p:cNvPr>
            <p:cNvSpPr/>
            <p:nvPr/>
          </p:nvSpPr>
          <p:spPr bwMode="auto">
            <a:xfrm>
              <a:off x="6233180" y="2658664"/>
              <a:ext cx="1653439" cy="1436990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noFill/>
            <a:ln w="28575" cap="flat">
              <a:solidFill>
                <a:schemeClr val="accent3"/>
              </a:solidFill>
              <a:prstDash val="solid"/>
              <a:miter lim="800000"/>
            </a:ln>
          </p:spPr>
          <p:txBody>
            <a:bodyPr lIns="72568" tIns="36285" rIns="72568" bIns="36285"/>
            <a:lstStyle/>
            <a:p>
              <a:pPr>
                <a:defRPr/>
              </a:pP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1" name="矩形 24">
              <a:extLst>
                <a:ext uri="{FF2B5EF4-FFF2-40B4-BE49-F238E27FC236}">
                  <a16:creationId xmlns:a16="http://schemas.microsoft.com/office/drawing/2014/main" id="{96F7A494-1EA0-42AD-8FA5-B1801CED8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5407" y="3111545"/>
              <a:ext cx="1208984" cy="502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F3F3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665" b="1" dirty="0">
                  <a:solidFill>
                    <a:schemeClr val="tx2"/>
                  </a:solidFill>
                  <a:latin typeface="Impact" panose="020B0806030902050204" pitchFamily="34" charset="0"/>
                  <a:cs typeface="+mn-ea"/>
                  <a:sym typeface="Impact" panose="020B0806030902050204" pitchFamily="34" charset="0"/>
                </a:rPr>
                <a:t>过渡性</a:t>
              </a:r>
              <a:endParaRPr lang="en-US" altLang="zh-CN" sz="2665" b="1" dirty="0">
                <a:solidFill>
                  <a:schemeClr val="tx2"/>
                </a:solidFill>
                <a:latin typeface="Impact" panose="020B0806030902050204" pitchFamily="34" charset="0"/>
                <a:cs typeface="+mn-ea"/>
                <a:sym typeface="Impact" panose="020B0806030902050204" pitchFamily="34" charset="0"/>
              </a:endParaRPr>
            </a:p>
          </p:txBody>
        </p:sp>
      </p:grpSp>
      <p:sp>
        <p:nvSpPr>
          <p:cNvPr id="66" name="AutoShape 14">
            <a:extLst>
              <a:ext uri="{FF2B5EF4-FFF2-40B4-BE49-F238E27FC236}">
                <a16:creationId xmlns:a16="http://schemas.microsoft.com/office/drawing/2014/main" id="{A3683341-C539-402E-9A70-6E7AAC83E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5750" y="2225958"/>
            <a:ext cx="2273300" cy="478367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3F3F3F"/>
            </a:solidFill>
            <a:rou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865" dirty="0">
                <a:solidFill>
                  <a:schemeClr val="tx2"/>
                </a:solidFill>
                <a:cs typeface="+mn-ea"/>
              </a:rPr>
              <a:t>照明</a:t>
            </a:r>
          </a:p>
        </p:txBody>
      </p:sp>
      <p:sp>
        <p:nvSpPr>
          <p:cNvPr id="67" name="AutoShape 14">
            <a:extLst>
              <a:ext uri="{FF2B5EF4-FFF2-40B4-BE49-F238E27FC236}">
                <a16:creationId xmlns:a16="http://schemas.microsoft.com/office/drawing/2014/main" id="{4E3D8A5A-386D-4F6D-B5A0-9AEC42998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5750" y="2867279"/>
            <a:ext cx="2273300" cy="478367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3F3F3F"/>
            </a:solidFill>
            <a:rou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865" dirty="0">
                <a:solidFill>
                  <a:schemeClr val="tx2"/>
                </a:solidFill>
                <a:cs typeface="+mn-ea"/>
              </a:rPr>
              <a:t>风扇</a:t>
            </a:r>
          </a:p>
        </p:txBody>
      </p:sp>
      <p:sp>
        <p:nvSpPr>
          <p:cNvPr id="68" name="AutoShape 14">
            <a:extLst>
              <a:ext uri="{FF2B5EF4-FFF2-40B4-BE49-F238E27FC236}">
                <a16:creationId xmlns:a16="http://schemas.microsoft.com/office/drawing/2014/main" id="{54A3BEEB-270C-47ED-B04A-D02D8D1DE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5750" y="4159457"/>
            <a:ext cx="2273300" cy="478367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3F3F3F"/>
            </a:solidFill>
            <a:rou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865" dirty="0">
                <a:solidFill>
                  <a:schemeClr val="tx2"/>
                </a:solidFill>
                <a:cs typeface="+mn-ea"/>
              </a:rPr>
              <a:t>手机，平板</a:t>
            </a:r>
          </a:p>
        </p:txBody>
      </p:sp>
      <p:sp>
        <p:nvSpPr>
          <p:cNvPr id="69" name="AutoShape 14">
            <a:extLst>
              <a:ext uri="{FF2B5EF4-FFF2-40B4-BE49-F238E27FC236}">
                <a16:creationId xmlns:a16="http://schemas.microsoft.com/office/drawing/2014/main" id="{7C8DA2DE-613E-4F03-A777-A6D367459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5750" y="3508600"/>
            <a:ext cx="2273300" cy="478367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3F3F3F"/>
            </a:solidFill>
            <a:rou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865" dirty="0">
                <a:solidFill>
                  <a:schemeClr val="tx2"/>
                </a:solidFill>
                <a:cs typeface="+mn-ea"/>
              </a:rPr>
              <a:t>移动电源</a:t>
            </a:r>
          </a:p>
        </p:txBody>
      </p:sp>
      <p:sp>
        <p:nvSpPr>
          <p:cNvPr id="70" name="AutoShape 14">
            <a:extLst>
              <a:ext uri="{FF2B5EF4-FFF2-40B4-BE49-F238E27FC236}">
                <a16:creationId xmlns:a16="http://schemas.microsoft.com/office/drawing/2014/main" id="{849AC044-9746-4196-ADA9-92879D283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5750" y="4810314"/>
            <a:ext cx="2273300" cy="478367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3F3F3F"/>
            </a:solidFill>
            <a:rou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865" dirty="0">
                <a:solidFill>
                  <a:schemeClr val="tx2"/>
                </a:solidFill>
                <a:cs typeface="+mn-ea"/>
              </a:rPr>
              <a:t>……</a:t>
            </a:r>
            <a:endParaRPr lang="zh-CN" altLang="en-US" sz="1865" dirty="0">
              <a:solidFill>
                <a:schemeClr val="tx2"/>
              </a:solidFill>
              <a:cs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CC6B2E5-2863-41AD-BD66-BF736714A56B}"/>
              </a:ext>
            </a:extLst>
          </p:cNvPr>
          <p:cNvSpPr txBox="1"/>
          <p:nvPr/>
        </p:nvSpPr>
        <p:spPr>
          <a:xfrm>
            <a:off x="720898" y="2141975"/>
            <a:ext cx="1653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7/50</a:t>
            </a:r>
            <a:endParaRPr lang="zh-CN" altLang="en-US" sz="3600" dirty="0"/>
          </a:p>
        </p:txBody>
      </p:sp>
      <p:sp>
        <p:nvSpPr>
          <p:cNvPr id="71" name="AutoShape 14">
            <a:extLst>
              <a:ext uri="{FF2B5EF4-FFF2-40B4-BE49-F238E27FC236}">
                <a16:creationId xmlns:a16="http://schemas.microsoft.com/office/drawing/2014/main" id="{10B4A9BF-FB70-4929-AD99-1D8D708B9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3948" y="3131942"/>
            <a:ext cx="2273300" cy="478367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3F3F3F"/>
            </a:solidFill>
            <a:rou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865" dirty="0">
                <a:solidFill>
                  <a:schemeClr val="tx2"/>
                </a:solidFill>
                <a:cs typeface="+mn-ea"/>
              </a:rPr>
              <a:t>数据线</a:t>
            </a:r>
          </a:p>
        </p:txBody>
      </p:sp>
      <p:sp>
        <p:nvSpPr>
          <p:cNvPr id="72" name="AutoShape 14">
            <a:extLst>
              <a:ext uri="{FF2B5EF4-FFF2-40B4-BE49-F238E27FC236}">
                <a16:creationId xmlns:a16="http://schemas.microsoft.com/office/drawing/2014/main" id="{FAAFB881-C3C5-4D63-8A45-8FD50040D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3948" y="2227599"/>
            <a:ext cx="2273300" cy="478367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3F3F3F"/>
            </a:solidFill>
            <a:rou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865" dirty="0">
                <a:solidFill>
                  <a:schemeClr val="tx2"/>
                </a:solidFill>
                <a:cs typeface="+mn-ea"/>
              </a:rPr>
              <a:t>IoT</a:t>
            </a:r>
            <a:endParaRPr lang="zh-CN" altLang="en-US" sz="1865" dirty="0">
              <a:solidFill>
                <a:schemeClr val="tx2"/>
              </a:solidFill>
              <a:cs typeface="+mn-ea"/>
            </a:endParaRPr>
          </a:p>
        </p:txBody>
      </p:sp>
      <p:sp>
        <p:nvSpPr>
          <p:cNvPr id="73" name="AutoShape 14">
            <a:extLst>
              <a:ext uri="{FF2B5EF4-FFF2-40B4-BE49-F238E27FC236}">
                <a16:creationId xmlns:a16="http://schemas.microsoft.com/office/drawing/2014/main" id="{98A63B0F-B9A9-4195-A6CE-9F56E9920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3948" y="4159456"/>
            <a:ext cx="2273300" cy="478367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3F3F3F"/>
            </a:solidFill>
            <a:rou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865" dirty="0">
                <a:solidFill>
                  <a:schemeClr val="tx2"/>
                </a:solidFill>
                <a:cs typeface="+mn-ea"/>
              </a:rPr>
              <a:t>电源适配器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4CB424A-72F4-453B-8AF3-89029B7F2645}"/>
              </a:ext>
            </a:extLst>
          </p:cNvPr>
          <p:cNvSpPr txBox="1"/>
          <p:nvPr/>
        </p:nvSpPr>
        <p:spPr>
          <a:xfrm>
            <a:off x="810228" y="1177697"/>
            <a:ext cx="1770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两大特点</a:t>
            </a:r>
          </a:p>
        </p:txBody>
      </p:sp>
    </p:spTree>
    <p:extLst>
      <p:ext uri="{BB962C8B-B14F-4D97-AF65-F5344CB8AC3E}">
        <p14:creationId xmlns:p14="http://schemas.microsoft.com/office/powerpoint/2010/main" val="193960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68" grpId="0" animBg="1"/>
      <p:bldP spid="69" grpId="0" animBg="1"/>
      <p:bldP spid="70" grpId="0" animBg="1"/>
      <p:bldP spid="4" grpId="0"/>
      <p:bldP spid="71" grpId="0" animBg="1"/>
      <p:bldP spid="72" grpId="0" animBg="1"/>
      <p:bldP spid="73" grpId="0" animBg="1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 rot="18900000" flipH="1">
            <a:off x="2433347" y="2739404"/>
            <a:ext cx="1494124" cy="13791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58674" y="2921170"/>
            <a:ext cx="134186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600" dirty="0">
                <a:solidFill>
                  <a:schemeClr val="accent5"/>
                </a:solidFill>
                <a:latin typeface="+mn-ea"/>
              </a:rPr>
              <a:t>03</a:t>
            </a:r>
            <a:endParaRPr lang="zh-CN" altLang="en-US" sz="6600" dirty="0">
              <a:solidFill>
                <a:schemeClr val="accent5"/>
              </a:solidFill>
              <a:latin typeface="+mn-ea"/>
              <a:cs typeface="Microsoft New Tai Lue" panose="020B0502040204020203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59220" y="3032896"/>
            <a:ext cx="398775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600" dirty="0">
                <a:solidFill>
                  <a:schemeClr val="accent5"/>
                </a:solidFill>
                <a:latin typeface="+mn-ea"/>
              </a:rPr>
              <a:t>为什么</a:t>
            </a:r>
            <a:endParaRPr lang="en-US" altLang="zh-CN" sz="5600" dirty="0">
              <a:solidFill>
                <a:schemeClr val="accent5"/>
              </a:solidFill>
              <a:latin typeface="+mn-ea"/>
            </a:endParaRPr>
          </a:p>
          <a:p>
            <a:pPr algn="ctr"/>
            <a:r>
              <a:rPr lang="zh-CN" altLang="en-US" sz="2800" dirty="0">
                <a:solidFill>
                  <a:schemeClr val="accent5"/>
                </a:solidFill>
                <a:latin typeface="+mn-ea"/>
              </a:rPr>
              <a:t>产品故事</a:t>
            </a: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9798603" y="2857438"/>
            <a:ext cx="1553169" cy="15193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10016356" y="2303309"/>
            <a:ext cx="1450428" cy="14188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3" name="组合 42"/>
          <p:cNvGrpSpPr/>
          <p:nvPr/>
        </p:nvGrpSpPr>
        <p:grpSpPr>
          <a:xfrm>
            <a:off x="568443" y="319365"/>
            <a:ext cx="1720075" cy="461665"/>
            <a:chOff x="568442" y="319364"/>
            <a:chExt cx="1720077" cy="461666"/>
          </a:xfrm>
        </p:grpSpPr>
        <p:sp>
          <p:nvSpPr>
            <p:cNvPr id="44" name="文本框 23"/>
            <p:cNvSpPr txBox="1"/>
            <p:nvPr/>
          </p:nvSpPr>
          <p:spPr>
            <a:xfrm>
              <a:off x="872745" y="319364"/>
              <a:ext cx="1415774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accent5"/>
                  </a:solidFill>
                  <a:latin typeface="+mn-ea"/>
                  <a:cs typeface="Microsoft New Tai Lue" panose="020B0502040204020203" pitchFamily="34" charset="0"/>
                </a:rPr>
                <a:t>产品故事</a:t>
              </a:r>
            </a:p>
          </p:txBody>
        </p:sp>
        <p:sp>
          <p:nvSpPr>
            <p:cNvPr id="45" name="等腰三角形 44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 panose="020B0503020204020204" pitchFamily="34" charset="-122"/>
                <a:cs typeface="+mn-ea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4F89719B-A5A2-4210-81A0-E8658931544E}"/>
              </a:ext>
            </a:extLst>
          </p:cNvPr>
          <p:cNvSpPr txBox="1"/>
          <p:nvPr/>
        </p:nvSpPr>
        <p:spPr>
          <a:xfrm>
            <a:off x="1580632" y="2065189"/>
            <a:ext cx="58220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600" dirty="0"/>
              <a:t>有很多想法</a:t>
            </a:r>
            <a:r>
              <a:rPr lang="en-US" altLang="zh-CN" sz="3600" dirty="0"/>
              <a:t>……</a:t>
            </a:r>
          </a:p>
          <a:p>
            <a:endParaRPr lang="en-US" altLang="zh-CN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600" dirty="0"/>
              <a:t>从</a:t>
            </a:r>
            <a:r>
              <a:rPr lang="en-US" altLang="zh-CN" sz="3600" dirty="0"/>
              <a:t>idea</a:t>
            </a:r>
            <a:r>
              <a:rPr lang="zh-CN" altLang="en-US" sz="3600" dirty="0"/>
              <a:t>到实际产品</a:t>
            </a:r>
            <a:r>
              <a:rPr lang="en-US" altLang="zh-CN" sz="3600" dirty="0"/>
              <a:t>……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600" dirty="0"/>
              <a:t>延时，延时，延时</a:t>
            </a:r>
            <a:r>
              <a:rPr lang="en-US" altLang="zh-CN" sz="3600" dirty="0"/>
              <a:t>…….</a:t>
            </a:r>
          </a:p>
        </p:txBody>
      </p:sp>
    </p:spTree>
    <p:extLst>
      <p:ext uri="{BB962C8B-B14F-4D97-AF65-F5344CB8AC3E}">
        <p14:creationId xmlns:p14="http://schemas.microsoft.com/office/powerpoint/2010/main" val="376355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直接连接符 3"/>
          <p:cNvSpPr>
            <a:spLocks noChangeShapeType="1"/>
          </p:cNvSpPr>
          <p:nvPr/>
        </p:nvSpPr>
        <p:spPr bwMode="auto">
          <a:xfrm>
            <a:off x="2469078" y="3685511"/>
            <a:ext cx="8862884" cy="0"/>
          </a:xfrm>
          <a:prstGeom prst="line">
            <a:avLst/>
          </a:prstGeom>
          <a:noFill/>
          <a:ln w="38100" cap="flat" cmpd="sng">
            <a:solidFill>
              <a:schemeClr val="bg2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400">
              <a:solidFill>
                <a:schemeClr val="tx2"/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21" name="椭圆 12"/>
          <p:cNvSpPr>
            <a:spLocks noChangeArrowheads="1"/>
          </p:cNvSpPr>
          <p:nvPr/>
        </p:nvSpPr>
        <p:spPr bwMode="auto">
          <a:xfrm>
            <a:off x="3597359" y="3566423"/>
            <a:ext cx="242756" cy="242756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3735" dirty="0">
              <a:solidFill>
                <a:schemeClr val="tx2"/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22" name="椭圆 13"/>
          <p:cNvSpPr>
            <a:spLocks noChangeArrowheads="1"/>
          </p:cNvSpPr>
          <p:nvPr/>
        </p:nvSpPr>
        <p:spPr bwMode="auto">
          <a:xfrm>
            <a:off x="6111945" y="3566423"/>
            <a:ext cx="242756" cy="242756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3735" dirty="0">
              <a:solidFill>
                <a:schemeClr val="tx2"/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23" name="椭圆 14"/>
          <p:cNvSpPr>
            <a:spLocks noChangeArrowheads="1"/>
          </p:cNvSpPr>
          <p:nvPr/>
        </p:nvSpPr>
        <p:spPr bwMode="auto">
          <a:xfrm>
            <a:off x="8628057" y="3566423"/>
            <a:ext cx="242756" cy="2427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3735" dirty="0">
              <a:solidFill>
                <a:schemeClr val="tx2"/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24" name="椭圆 15"/>
          <p:cNvSpPr>
            <a:spLocks noChangeArrowheads="1"/>
          </p:cNvSpPr>
          <p:nvPr/>
        </p:nvSpPr>
        <p:spPr bwMode="auto">
          <a:xfrm>
            <a:off x="11144170" y="3566423"/>
            <a:ext cx="242756" cy="242756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3735" dirty="0">
                <a:solidFill>
                  <a:schemeClr val="tx2"/>
                </a:solidFill>
                <a:latin typeface="+mn-ea"/>
                <a:cs typeface="+mn-ea"/>
                <a:sym typeface="Impact" panose="020B0806030902050204" pitchFamily="34" charset="0"/>
              </a:rPr>
              <a:t>+</a:t>
            </a:r>
            <a:endParaRPr lang="zh-CN" altLang="en-US" sz="3735" dirty="0">
              <a:solidFill>
                <a:schemeClr val="tx2"/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25" name="直接连接符 21"/>
          <p:cNvSpPr>
            <a:spLocks noChangeShapeType="1"/>
          </p:cNvSpPr>
          <p:nvPr/>
        </p:nvSpPr>
        <p:spPr bwMode="auto">
          <a:xfrm flipV="1">
            <a:off x="3731715" y="2940448"/>
            <a:ext cx="627501" cy="627501"/>
          </a:xfrm>
          <a:prstGeom prst="line">
            <a:avLst/>
          </a:prstGeom>
          <a:noFill/>
          <a:ln w="19050" cap="flat" cmpd="sng">
            <a:solidFill>
              <a:srgbClr val="3F3F3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400">
              <a:solidFill>
                <a:schemeClr val="tx2"/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26" name="直接连接符 27"/>
          <p:cNvSpPr>
            <a:spLocks noChangeShapeType="1"/>
          </p:cNvSpPr>
          <p:nvPr/>
        </p:nvSpPr>
        <p:spPr bwMode="auto">
          <a:xfrm flipV="1">
            <a:off x="8760886" y="2940448"/>
            <a:ext cx="627501" cy="627501"/>
          </a:xfrm>
          <a:prstGeom prst="line">
            <a:avLst/>
          </a:prstGeom>
          <a:noFill/>
          <a:ln w="19050" cap="flat" cmpd="sng">
            <a:solidFill>
              <a:schemeClr val="tx2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400">
              <a:solidFill>
                <a:schemeClr val="tx2"/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27" name="直接连接符 30"/>
          <p:cNvSpPr>
            <a:spLocks noChangeShapeType="1"/>
          </p:cNvSpPr>
          <p:nvPr/>
        </p:nvSpPr>
        <p:spPr bwMode="auto">
          <a:xfrm flipH="1">
            <a:off x="5583683" y="3803071"/>
            <a:ext cx="625975" cy="627501"/>
          </a:xfrm>
          <a:prstGeom prst="line">
            <a:avLst/>
          </a:prstGeom>
          <a:noFill/>
          <a:ln w="19050" cap="flat" cmpd="sng">
            <a:solidFill>
              <a:schemeClr val="bg2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400">
              <a:solidFill>
                <a:schemeClr val="tx2"/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28" name="直接连接符 33"/>
          <p:cNvSpPr>
            <a:spLocks noChangeShapeType="1"/>
          </p:cNvSpPr>
          <p:nvPr/>
        </p:nvSpPr>
        <p:spPr bwMode="auto">
          <a:xfrm flipH="1">
            <a:off x="10664764" y="3803071"/>
            <a:ext cx="627501" cy="627501"/>
          </a:xfrm>
          <a:prstGeom prst="line">
            <a:avLst/>
          </a:prstGeom>
          <a:noFill/>
          <a:ln w="19050" cap="flat" cmpd="sng">
            <a:solidFill>
              <a:srgbClr val="3F3F3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400">
              <a:solidFill>
                <a:schemeClr val="tx2"/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29" name="任意多边形 8"/>
          <p:cNvSpPr>
            <a:spLocks noChangeArrowheads="1"/>
          </p:cNvSpPr>
          <p:nvPr/>
        </p:nvSpPr>
        <p:spPr bwMode="auto">
          <a:xfrm rot="5400000">
            <a:off x="836200" y="2832150"/>
            <a:ext cx="1496232" cy="1729828"/>
          </a:xfrm>
          <a:custGeom>
            <a:avLst/>
            <a:gdLst>
              <a:gd name="T0" fmla="*/ 0 w 1555844"/>
              <a:gd name="T1" fmla="*/ 1019695 h 1797617"/>
              <a:gd name="T2" fmla="*/ 621144 w 1555844"/>
              <a:gd name="T3" fmla="*/ 257578 h 1797617"/>
              <a:gd name="T4" fmla="*/ 676472 w 1555844"/>
              <a:gd name="T5" fmla="*/ 252000 h 1797617"/>
              <a:gd name="T6" fmla="*/ 633922 w 1555844"/>
              <a:gd name="T7" fmla="*/ 252000 h 1797617"/>
              <a:gd name="T8" fmla="*/ 777922 w 1555844"/>
              <a:gd name="T9" fmla="*/ 0 h 1797617"/>
              <a:gd name="T10" fmla="*/ 921922 w 1555844"/>
              <a:gd name="T11" fmla="*/ 252000 h 1797617"/>
              <a:gd name="T12" fmla="*/ 879372 w 1555844"/>
              <a:gd name="T13" fmla="*/ 252000 h 1797617"/>
              <a:gd name="T14" fmla="*/ 934700 w 1555844"/>
              <a:gd name="T15" fmla="*/ 257578 h 1797617"/>
              <a:gd name="T16" fmla="*/ 1555844 w 1555844"/>
              <a:gd name="T17" fmla="*/ 1019695 h 1797617"/>
              <a:gd name="T18" fmla="*/ 777922 w 1555844"/>
              <a:gd name="T19" fmla="*/ 1797617 h 1797617"/>
              <a:gd name="T20" fmla="*/ 0 w 1555844"/>
              <a:gd name="T21" fmla="*/ 1019695 h 17976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55844"/>
              <a:gd name="T34" fmla="*/ 0 h 1797617"/>
              <a:gd name="T35" fmla="*/ 1555844 w 1555844"/>
              <a:gd name="T36" fmla="*/ 1797617 h 179761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55844" h="1797617">
                <a:moveTo>
                  <a:pt x="0" y="1019695"/>
                </a:moveTo>
                <a:cubicBezTo>
                  <a:pt x="0" y="643765"/>
                  <a:pt x="266658" y="330116"/>
                  <a:pt x="621144" y="257578"/>
                </a:cubicBezTo>
                <a:lnTo>
                  <a:pt x="676472" y="252000"/>
                </a:lnTo>
                <a:lnTo>
                  <a:pt x="633922" y="252000"/>
                </a:lnTo>
                <a:lnTo>
                  <a:pt x="777922" y="0"/>
                </a:lnTo>
                <a:lnTo>
                  <a:pt x="921922" y="252000"/>
                </a:lnTo>
                <a:lnTo>
                  <a:pt x="879372" y="252000"/>
                </a:lnTo>
                <a:lnTo>
                  <a:pt x="934700" y="257578"/>
                </a:lnTo>
                <a:cubicBezTo>
                  <a:pt x="1289186" y="330116"/>
                  <a:pt x="1555844" y="643765"/>
                  <a:pt x="1555844" y="1019695"/>
                </a:cubicBezTo>
                <a:cubicBezTo>
                  <a:pt x="1555844" y="1449329"/>
                  <a:pt x="1207556" y="1797617"/>
                  <a:pt x="777922" y="1797617"/>
                </a:cubicBezTo>
                <a:cubicBezTo>
                  <a:pt x="348288" y="1797617"/>
                  <a:pt x="0" y="1449329"/>
                  <a:pt x="0" y="1019695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2400">
              <a:solidFill>
                <a:schemeClr val="tx2"/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30" name="矩形 68"/>
          <p:cNvSpPr>
            <a:spLocks noChangeArrowheads="1"/>
          </p:cNvSpPr>
          <p:nvPr/>
        </p:nvSpPr>
        <p:spPr bwMode="auto">
          <a:xfrm>
            <a:off x="1024585" y="3279100"/>
            <a:ext cx="867545" cy="912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3F3F3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665" b="1" dirty="0">
                <a:solidFill>
                  <a:schemeClr val="tx2"/>
                </a:solidFill>
                <a:latin typeface="Impact" panose="020B0806030902050204" pitchFamily="34" charset="0"/>
                <a:cs typeface="+mn-ea"/>
                <a:sym typeface="Impact" panose="020B0806030902050204" pitchFamily="34" charset="0"/>
              </a:rPr>
              <a:t>开发</a:t>
            </a:r>
            <a:endParaRPr lang="en-US" altLang="zh-CN" sz="2665" b="1" dirty="0">
              <a:solidFill>
                <a:schemeClr val="tx2"/>
              </a:solidFill>
              <a:latin typeface="Impact" panose="020B0806030902050204" pitchFamily="34" charset="0"/>
              <a:cs typeface="+mn-ea"/>
              <a:sym typeface="Impact" panose="020B0806030902050204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665" b="1" dirty="0">
                <a:solidFill>
                  <a:schemeClr val="tx2"/>
                </a:solidFill>
                <a:latin typeface="Impact" panose="020B0806030902050204" pitchFamily="34" charset="0"/>
                <a:cs typeface="+mn-ea"/>
                <a:sym typeface="Impact" panose="020B0806030902050204" pitchFamily="34" charset="0"/>
              </a:rPr>
              <a:t>日志</a:t>
            </a:r>
            <a:endParaRPr lang="zh-CN" altLang="en-US" sz="2665" dirty="0">
              <a:solidFill>
                <a:schemeClr val="tx2"/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31" name="任意多边形 71"/>
          <p:cNvSpPr>
            <a:spLocks noChangeArrowheads="1"/>
          </p:cNvSpPr>
          <p:nvPr/>
        </p:nvSpPr>
        <p:spPr bwMode="auto">
          <a:xfrm rot="13762846" flipH="1" flipV="1">
            <a:off x="3999662" y="4043538"/>
            <a:ext cx="1732881" cy="2003119"/>
          </a:xfrm>
          <a:custGeom>
            <a:avLst/>
            <a:gdLst>
              <a:gd name="T0" fmla="*/ 0 w 1555844"/>
              <a:gd name="T1" fmla="*/ 1019695 h 1797617"/>
              <a:gd name="T2" fmla="*/ 621144 w 1555844"/>
              <a:gd name="T3" fmla="*/ 257578 h 1797617"/>
              <a:gd name="T4" fmla="*/ 676472 w 1555844"/>
              <a:gd name="T5" fmla="*/ 252000 h 1797617"/>
              <a:gd name="T6" fmla="*/ 633922 w 1555844"/>
              <a:gd name="T7" fmla="*/ 252000 h 1797617"/>
              <a:gd name="T8" fmla="*/ 777922 w 1555844"/>
              <a:gd name="T9" fmla="*/ 0 h 1797617"/>
              <a:gd name="T10" fmla="*/ 921922 w 1555844"/>
              <a:gd name="T11" fmla="*/ 252000 h 1797617"/>
              <a:gd name="T12" fmla="*/ 879372 w 1555844"/>
              <a:gd name="T13" fmla="*/ 252000 h 1797617"/>
              <a:gd name="T14" fmla="*/ 934700 w 1555844"/>
              <a:gd name="T15" fmla="*/ 257578 h 1797617"/>
              <a:gd name="T16" fmla="*/ 1555844 w 1555844"/>
              <a:gd name="T17" fmla="*/ 1019695 h 1797617"/>
              <a:gd name="T18" fmla="*/ 777922 w 1555844"/>
              <a:gd name="T19" fmla="*/ 1797617 h 1797617"/>
              <a:gd name="T20" fmla="*/ 0 w 1555844"/>
              <a:gd name="T21" fmla="*/ 1019695 h 17976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55844"/>
              <a:gd name="T34" fmla="*/ 0 h 1797617"/>
              <a:gd name="T35" fmla="*/ 1555844 w 1555844"/>
              <a:gd name="T36" fmla="*/ 1797617 h 179761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55844" h="1797617">
                <a:moveTo>
                  <a:pt x="0" y="1019695"/>
                </a:moveTo>
                <a:cubicBezTo>
                  <a:pt x="0" y="643765"/>
                  <a:pt x="266658" y="330116"/>
                  <a:pt x="621144" y="257578"/>
                </a:cubicBezTo>
                <a:lnTo>
                  <a:pt x="676472" y="252000"/>
                </a:lnTo>
                <a:lnTo>
                  <a:pt x="633922" y="252000"/>
                </a:lnTo>
                <a:lnTo>
                  <a:pt x="777922" y="0"/>
                </a:lnTo>
                <a:lnTo>
                  <a:pt x="921922" y="252000"/>
                </a:lnTo>
                <a:lnTo>
                  <a:pt x="879372" y="252000"/>
                </a:lnTo>
                <a:lnTo>
                  <a:pt x="934700" y="257578"/>
                </a:lnTo>
                <a:cubicBezTo>
                  <a:pt x="1289186" y="330116"/>
                  <a:pt x="1555844" y="643765"/>
                  <a:pt x="1555844" y="1019695"/>
                </a:cubicBezTo>
                <a:cubicBezTo>
                  <a:pt x="1555844" y="1449329"/>
                  <a:pt x="1207556" y="1797617"/>
                  <a:pt x="777922" y="1797617"/>
                </a:cubicBezTo>
                <a:cubicBezTo>
                  <a:pt x="348288" y="1797617"/>
                  <a:pt x="0" y="1449329"/>
                  <a:pt x="0" y="1019695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2400">
              <a:solidFill>
                <a:schemeClr val="tx2"/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33" name="文本框 75"/>
          <p:cNvSpPr>
            <a:spLocks noChangeArrowheads="1"/>
          </p:cNvSpPr>
          <p:nvPr/>
        </p:nvSpPr>
        <p:spPr bwMode="auto">
          <a:xfrm>
            <a:off x="3965310" y="5091664"/>
            <a:ext cx="1590892" cy="89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3F3F3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fontAlgn="base">
              <a:lnSpc>
                <a:spcPts val="3335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2"/>
                </a:solidFill>
                <a:latin typeface="Impact" panose="020B0806030902050204" pitchFamily="34" charset="0"/>
                <a:cs typeface="+mn-ea"/>
                <a:sym typeface="Impact" panose="020B0806030902050204" pitchFamily="34" charset="0"/>
              </a:rPr>
              <a:t>原理图</a:t>
            </a:r>
            <a:r>
              <a:rPr lang="en-US" altLang="zh-CN" sz="2000" dirty="0">
                <a:solidFill>
                  <a:schemeClr val="tx2"/>
                </a:solidFill>
                <a:latin typeface="Impact" panose="020B0806030902050204" pitchFamily="34" charset="0"/>
                <a:cs typeface="+mn-ea"/>
                <a:sym typeface="Impact" panose="020B0806030902050204" pitchFamily="34" charset="0"/>
              </a:rPr>
              <a:t>·</a:t>
            </a:r>
            <a:r>
              <a:rPr lang="en-US" altLang="zh-CN" sz="2000" dirty="0" err="1">
                <a:solidFill>
                  <a:schemeClr val="tx2"/>
                </a:solidFill>
                <a:latin typeface="Impact" panose="020B0806030902050204" pitchFamily="34" charset="0"/>
                <a:cs typeface="+mn-ea"/>
                <a:sym typeface="Impact" panose="020B0806030902050204" pitchFamily="34" charset="0"/>
              </a:rPr>
              <a:t>pcb</a:t>
            </a:r>
            <a:r>
              <a:rPr lang="zh-CN" altLang="en-US" sz="2000" dirty="0">
                <a:solidFill>
                  <a:schemeClr val="tx2"/>
                </a:solidFill>
                <a:latin typeface="Impact" panose="020B0806030902050204" pitchFamily="34" charset="0"/>
                <a:cs typeface="+mn-ea"/>
                <a:sym typeface="Impact" panose="020B0806030902050204" pitchFamily="34" charset="0"/>
              </a:rPr>
              <a:t>完成</a:t>
            </a:r>
            <a:endParaRPr lang="zh-CN" altLang="en-US" sz="2000" dirty="0">
              <a:solidFill>
                <a:schemeClr val="tx2"/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34" name="任意多边形 69"/>
          <p:cNvSpPr>
            <a:spLocks noChangeArrowheads="1"/>
          </p:cNvSpPr>
          <p:nvPr/>
        </p:nvSpPr>
        <p:spPr bwMode="auto">
          <a:xfrm rot="13762846">
            <a:off x="4169896" y="1314441"/>
            <a:ext cx="1734408" cy="2003119"/>
          </a:xfrm>
          <a:custGeom>
            <a:avLst/>
            <a:gdLst>
              <a:gd name="T0" fmla="*/ 0 w 1555844"/>
              <a:gd name="T1" fmla="*/ 1019695 h 1797617"/>
              <a:gd name="T2" fmla="*/ 621144 w 1555844"/>
              <a:gd name="T3" fmla="*/ 257578 h 1797617"/>
              <a:gd name="T4" fmla="*/ 676472 w 1555844"/>
              <a:gd name="T5" fmla="*/ 252000 h 1797617"/>
              <a:gd name="T6" fmla="*/ 633922 w 1555844"/>
              <a:gd name="T7" fmla="*/ 252000 h 1797617"/>
              <a:gd name="T8" fmla="*/ 777922 w 1555844"/>
              <a:gd name="T9" fmla="*/ 0 h 1797617"/>
              <a:gd name="T10" fmla="*/ 921922 w 1555844"/>
              <a:gd name="T11" fmla="*/ 252000 h 1797617"/>
              <a:gd name="T12" fmla="*/ 879372 w 1555844"/>
              <a:gd name="T13" fmla="*/ 252000 h 1797617"/>
              <a:gd name="T14" fmla="*/ 934700 w 1555844"/>
              <a:gd name="T15" fmla="*/ 257578 h 1797617"/>
              <a:gd name="T16" fmla="*/ 1555844 w 1555844"/>
              <a:gd name="T17" fmla="*/ 1019695 h 1797617"/>
              <a:gd name="T18" fmla="*/ 777922 w 1555844"/>
              <a:gd name="T19" fmla="*/ 1797617 h 1797617"/>
              <a:gd name="T20" fmla="*/ 0 w 1555844"/>
              <a:gd name="T21" fmla="*/ 1019695 h 17976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55844"/>
              <a:gd name="T34" fmla="*/ 0 h 1797617"/>
              <a:gd name="T35" fmla="*/ 1555844 w 1555844"/>
              <a:gd name="T36" fmla="*/ 1797617 h 179761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55844" h="1797617">
                <a:moveTo>
                  <a:pt x="0" y="1019695"/>
                </a:moveTo>
                <a:cubicBezTo>
                  <a:pt x="0" y="643765"/>
                  <a:pt x="266658" y="330116"/>
                  <a:pt x="621144" y="257578"/>
                </a:cubicBezTo>
                <a:lnTo>
                  <a:pt x="676472" y="252000"/>
                </a:lnTo>
                <a:lnTo>
                  <a:pt x="633922" y="252000"/>
                </a:lnTo>
                <a:lnTo>
                  <a:pt x="777922" y="0"/>
                </a:lnTo>
                <a:lnTo>
                  <a:pt x="921922" y="252000"/>
                </a:lnTo>
                <a:lnTo>
                  <a:pt x="879372" y="252000"/>
                </a:lnTo>
                <a:lnTo>
                  <a:pt x="934700" y="257578"/>
                </a:lnTo>
                <a:cubicBezTo>
                  <a:pt x="1289186" y="330116"/>
                  <a:pt x="1555844" y="643765"/>
                  <a:pt x="1555844" y="1019695"/>
                </a:cubicBezTo>
                <a:cubicBezTo>
                  <a:pt x="1555844" y="1449329"/>
                  <a:pt x="1207556" y="1797617"/>
                  <a:pt x="777922" y="1797617"/>
                </a:cubicBezTo>
                <a:cubicBezTo>
                  <a:pt x="348288" y="1797617"/>
                  <a:pt x="0" y="1449329"/>
                  <a:pt x="0" y="1019695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2400">
              <a:solidFill>
                <a:schemeClr val="tx2"/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35" name="文本框 76"/>
          <p:cNvSpPr>
            <a:spLocks noChangeArrowheads="1"/>
          </p:cNvSpPr>
          <p:nvPr/>
        </p:nvSpPr>
        <p:spPr bwMode="auto">
          <a:xfrm>
            <a:off x="4444716" y="1529716"/>
            <a:ext cx="11389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3F3F3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chemeClr val="tx2"/>
                </a:solidFill>
                <a:latin typeface="Arial" panose="020B0604020202020204" pitchFamily="34" charset="0"/>
                <a:cs typeface="+mn-ea"/>
              </a:rPr>
              <a:t>09/01</a:t>
            </a:r>
            <a:endParaRPr lang="zh-CN" altLang="en-US" sz="2800" dirty="0">
              <a:solidFill>
                <a:schemeClr val="tx2"/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36" name="文本框 78"/>
          <p:cNvSpPr>
            <a:spLocks noChangeArrowheads="1"/>
          </p:cNvSpPr>
          <p:nvPr/>
        </p:nvSpPr>
        <p:spPr bwMode="auto">
          <a:xfrm>
            <a:off x="4347002" y="2204548"/>
            <a:ext cx="1590892" cy="48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3F3F3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fontAlgn="base">
              <a:lnSpc>
                <a:spcPts val="3335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chemeClr val="tx2"/>
                </a:solidFill>
                <a:latin typeface="Impact" panose="020B0806030902050204" pitchFamily="34" charset="0"/>
                <a:cs typeface="+mn-ea"/>
                <a:sym typeface="Impact" panose="020B0806030902050204" pitchFamily="34" charset="0"/>
              </a:rPr>
              <a:t>初稿完成</a:t>
            </a:r>
            <a:endParaRPr lang="zh-CN" altLang="en-US" sz="2400" dirty="0">
              <a:solidFill>
                <a:schemeClr val="tx2"/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37" name="任意多边形 70"/>
          <p:cNvSpPr>
            <a:spLocks noChangeArrowheads="1"/>
          </p:cNvSpPr>
          <p:nvPr/>
        </p:nvSpPr>
        <p:spPr bwMode="auto">
          <a:xfrm rot="13762846">
            <a:off x="9214335" y="1314441"/>
            <a:ext cx="1734408" cy="2003119"/>
          </a:xfrm>
          <a:custGeom>
            <a:avLst/>
            <a:gdLst>
              <a:gd name="T0" fmla="*/ 0 w 1555844"/>
              <a:gd name="T1" fmla="*/ 1019695 h 1797617"/>
              <a:gd name="T2" fmla="*/ 621144 w 1555844"/>
              <a:gd name="T3" fmla="*/ 257578 h 1797617"/>
              <a:gd name="T4" fmla="*/ 676472 w 1555844"/>
              <a:gd name="T5" fmla="*/ 252000 h 1797617"/>
              <a:gd name="T6" fmla="*/ 633922 w 1555844"/>
              <a:gd name="T7" fmla="*/ 252000 h 1797617"/>
              <a:gd name="T8" fmla="*/ 777922 w 1555844"/>
              <a:gd name="T9" fmla="*/ 0 h 1797617"/>
              <a:gd name="T10" fmla="*/ 921922 w 1555844"/>
              <a:gd name="T11" fmla="*/ 252000 h 1797617"/>
              <a:gd name="T12" fmla="*/ 879372 w 1555844"/>
              <a:gd name="T13" fmla="*/ 252000 h 1797617"/>
              <a:gd name="T14" fmla="*/ 934700 w 1555844"/>
              <a:gd name="T15" fmla="*/ 257578 h 1797617"/>
              <a:gd name="T16" fmla="*/ 1555844 w 1555844"/>
              <a:gd name="T17" fmla="*/ 1019695 h 1797617"/>
              <a:gd name="T18" fmla="*/ 777922 w 1555844"/>
              <a:gd name="T19" fmla="*/ 1797617 h 1797617"/>
              <a:gd name="T20" fmla="*/ 0 w 1555844"/>
              <a:gd name="T21" fmla="*/ 1019695 h 17976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55844"/>
              <a:gd name="T34" fmla="*/ 0 h 1797617"/>
              <a:gd name="T35" fmla="*/ 1555844 w 1555844"/>
              <a:gd name="T36" fmla="*/ 1797617 h 179761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55844" h="1797617">
                <a:moveTo>
                  <a:pt x="0" y="1019695"/>
                </a:moveTo>
                <a:cubicBezTo>
                  <a:pt x="0" y="643765"/>
                  <a:pt x="266658" y="330116"/>
                  <a:pt x="621144" y="257578"/>
                </a:cubicBezTo>
                <a:lnTo>
                  <a:pt x="676472" y="252000"/>
                </a:lnTo>
                <a:lnTo>
                  <a:pt x="633922" y="252000"/>
                </a:lnTo>
                <a:lnTo>
                  <a:pt x="777922" y="0"/>
                </a:lnTo>
                <a:lnTo>
                  <a:pt x="921922" y="252000"/>
                </a:lnTo>
                <a:lnTo>
                  <a:pt x="879372" y="252000"/>
                </a:lnTo>
                <a:lnTo>
                  <a:pt x="934700" y="257578"/>
                </a:lnTo>
                <a:cubicBezTo>
                  <a:pt x="1289186" y="330116"/>
                  <a:pt x="1555844" y="643765"/>
                  <a:pt x="1555844" y="1019695"/>
                </a:cubicBezTo>
                <a:cubicBezTo>
                  <a:pt x="1555844" y="1449329"/>
                  <a:pt x="1207556" y="1797617"/>
                  <a:pt x="777922" y="1797617"/>
                </a:cubicBezTo>
                <a:cubicBezTo>
                  <a:pt x="348288" y="1797617"/>
                  <a:pt x="0" y="1449329"/>
                  <a:pt x="0" y="1019695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bevel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2400">
              <a:solidFill>
                <a:schemeClr val="tx2"/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39" name="文本框 81"/>
          <p:cNvSpPr>
            <a:spLocks noChangeArrowheads="1"/>
          </p:cNvSpPr>
          <p:nvPr/>
        </p:nvSpPr>
        <p:spPr bwMode="auto">
          <a:xfrm>
            <a:off x="9387622" y="1977914"/>
            <a:ext cx="159089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3F3F3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2"/>
                </a:solidFill>
                <a:latin typeface="Impact" panose="020B0806030902050204" pitchFamily="34" charset="0"/>
                <a:cs typeface="+mn-ea"/>
                <a:sym typeface="Impact" panose="020B0806030902050204" pitchFamily="34" charset="0"/>
              </a:rPr>
              <a:t>添加了红外模块，</a:t>
            </a:r>
            <a:r>
              <a:rPr lang="en-US" altLang="zh-CN" sz="2000" dirty="0" err="1">
                <a:solidFill>
                  <a:schemeClr val="tx2"/>
                </a:solidFill>
                <a:latin typeface="Impact" panose="020B0806030902050204" pitchFamily="34" charset="0"/>
                <a:cs typeface="+mn-ea"/>
                <a:sym typeface="Impact" panose="020B0806030902050204" pitchFamily="34" charset="0"/>
              </a:rPr>
              <a:t>pcb</a:t>
            </a:r>
            <a:r>
              <a:rPr lang="zh-CN" altLang="en-US" sz="2000" dirty="0">
                <a:solidFill>
                  <a:schemeClr val="tx2"/>
                </a:solidFill>
                <a:latin typeface="Impact" panose="020B0806030902050204" pitchFamily="34" charset="0"/>
                <a:cs typeface="+mn-ea"/>
                <a:sym typeface="Impact" panose="020B0806030902050204" pitchFamily="34" charset="0"/>
              </a:rPr>
              <a:t>焊接完成</a:t>
            </a:r>
            <a:endParaRPr lang="zh-CN" altLang="en-US" sz="2000" dirty="0">
              <a:solidFill>
                <a:schemeClr val="tx2"/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40" name="任意多边形 72"/>
          <p:cNvSpPr>
            <a:spLocks noChangeArrowheads="1"/>
          </p:cNvSpPr>
          <p:nvPr/>
        </p:nvSpPr>
        <p:spPr bwMode="auto">
          <a:xfrm rot="13762846" flipH="1" flipV="1">
            <a:off x="9073872" y="4056515"/>
            <a:ext cx="1734408" cy="2003119"/>
          </a:xfrm>
          <a:custGeom>
            <a:avLst/>
            <a:gdLst>
              <a:gd name="T0" fmla="*/ 0 w 1555844"/>
              <a:gd name="T1" fmla="*/ 1019695 h 1797617"/>
              <a:gd name="T2" fmla="*/ 621144 w 1555844"/>
              <a:gd name="T3" fmla="*/ 257578 h 1797617"/>
              <a:gd name="T4" fmla="*/ 676472 w 1555844"/>
              <a:gd name="T5" fmla="*/ 252000 h 1797617"/>
              <a:gd name="T6" fmla="*/ 633922 w 1555844"/>
              <a:gd name="T7" fmla="*/ 252000 h 1797617"/>
              <a:gd name="T8" fmla="*/ 777922 w 1555844"/>
              <a:gd name="T9" fmla="*/ 0 h 1797617"/>
              <a:gd name="T10" fmla="*/ 921922 w 1555844"/>
              <a:gd name="T11" fmla="*/ 252000 h 1797617"/>
              <a:gd name="T12" fmla="*/ 879372 w 1555844"/>
              <a:gd name="T13" fmla="*/ 252000 h 1797617"/>
              <a:gd name="T14" fmla="*/ 934700 w 1555844"/>
              <a:gd name="T15" fmla="*/ 257578 h 1797617"/>
              <a:gd name="T16" fmla="*/ 1555844 w 1555844"/>
              <a:gd name="T17" fmla="*/ 1019695 h 1797617"/>
              <a:gd name="T18" fmla="*/ 777922 w 1555844"/>
              <a:gd name="T19" fmla="*/ 1797617 h 1797617"/>
              <a:gd name="T20" fmla="*/ 0 w 1555844"/>
              <a:gd name="T21" fmla="*/ 1019695 h 17976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55844"/>
              <a:gd name="T34" fmla="*/ 0 h 1797617"/>
              <a:gd name="T35" fmla="*/ 1555844 w 1555844"/>
              <a:gd name="T36" fmla="*/ 1797617 h 179761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55844" h="1797617">
                <a:moveTo>
                  <a:pt x="0" y="1019695"/>
                </a:moveTo>
                <a:cubicBezTo>
                  <a:pt x="0" y="643765"/>
                  <a:pt x="266658" y="330116"/>
                  <a:pt x="621144" y="257578"/>
                </a:cubicBezTo>
                <a:lnTo>
                  <a:pt x="676472" y="252000"/>
                </a:lnTo>
                <a:lnTo>
                  <a:pt x="633922" y="252000"/>
                </a:lnTo>
                <a:lnTo>
                  <a:pt x="777922" y="0"/>
                </a:lnTo>
                <a:lnTo>
                  <a:pt x="921922" y="252000"/>
                </a:lnTo>
                <a:lnTo>
                  <a:pt x="879372" y="252000"/>
                </a:lnTo>
                <a:lnTo>
                  <a:pt x="934700" y="257578"/>
                </a:lnTo>
                <a:cubicBezTo>
                  <a:pt x="1289186" y="330116"/>
                  <a:pt x="1555844" y="643765"/>
                  <a:pt x="1555844" y="1019695"/>
                </a:cubicBezTo>
                <a:cubicBezTo>
                  <a:pt x="1555844" y="1449329"/>
                  <a:pt x="1207556" y="1797617"/>
                  <a:pt x="777922" y="1797617"/>
                </a:cubicBezTo>
                <a:cubicBezTo>
                  <a:pt x="348288" y="1797617"/>
                  <a:pt x="0" y="1449329"/>
                  <a:pt x="0" y="1019695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2400">
              <a:solidFill>
                <a:schemeClr val="tx2"/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42" name="文本框 84"/>
          <p:cNvSpPr>
            <a:spLocks noChangeArrowheads="1"/>
          </p:cNvSpPr>
          <p:nvPr/>
        </p:nvSpPr>
        <p:spPr bwMode="auto">
          <a:xfrm>
            <a:off x="9049683" y="4932251"/>
            <a:ext cx="159089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3F3F3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2"/>
                </a:solidFill>
                <a:latin typeface="Impact" panose="020B0806030902050204" pitchFamily="34" charset="0"/>
                <a:cs typeface="+mn-ea"/>
                <a:sym typeface="Impact" panose="020B0806030902050204" pitchFamily="34" charset="0"/>
              </a:rPr>
              <a:t>程序调试完毕，上传</a:t>
            </a:r>
            <a:r>
              <a:rPr lang="en-US" altLang="zh-CN" sz="2000" dirty="0">
                <a:solidFill>
                  <a:schemeClr val="tx2"/>
                </a:solidFill>
                <a:latin typeface="Impact" panose="020B0806030902050204" pitchFamily="34" charset="0"/>
                <a:cs typeface="+mn-ea"/>
                <a:sym typeface="Impact" panose="020B0806030902050204" pitchFamily="34" charset="0"/>
              </a:rPr>
              <a:t>GitHub</a:t>
            </a:r>
            <a:endParaRPr lang="zh-CN" altLang="en-US" sz="2000" dirty="0">
              <a:solidFill>
                <a:schemeClr val="tx2"/>
              </a:solidFill>
              <a:latin typeface="Arial" panose="020B0604020202020204" pitchFamily="34" charset="0"/>
              <a:cs typeface="+mn-ea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568443" y="319365"/>
            <a:ext cx="1720075" cy="461665"/>
            <a:chOff x="568442" y="319364"/>
            <a:chExt cx="1720077" cy="461666"/>
          </a:xfrm>
        </p:grpSpPr>
        <p:sp>
          <p:nvSpPr>
            <p:cNvPr id="44" name="文本框 23"/>
            <p:cNvSpPr txBox="1"/>
            <p:nvPr/>
          </p:nvSpPr>
          <p:spPr>
            <a:xfrm>
              <a:off x="872745" y="319364"/>
              <a:ext cx="1415774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accent5"/>
                  </a:solidFill>
                  <a:latin typeface="+mn-ea"/>
                  <a:cs typeface="Microsoft New Tai Lue" panose="020B0502040204020203" pitchFamily="34" charset="0"/>
                </a:rPr>
                <a:t>产品故事</a:t>
              </a:r>
            </a:p>
          </p:txBody>
        </p:sp>
        <p:sp>
          <p:nvSpPr>
            <p:cNvPr id="45" name="等腰三角形 44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 panose="020B0503020204020204" pitchFamily="34" charset="-122"/>
                <a:cs typeface="+mn-ea"/>
              </a:endParaRPr>
            </a:p>
          </p:txBody>
        </p:sp>
      </p:grpSp>
      <p:sp>
        <p:nvSpPr>
          <p:cNvPr id="48" name="文本框 76">
            <a:extLst>
              <a:ext uri="{FF2B5EF4-FFF2-40B4-BE49-F238E27FC236}">
                <a16:creationId xmlns:a16="http://schemas.microsoft.com/office/drawing/2014/main" id="{F37DE156-019B-4040-866A-0F515403D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8305" y="4399730"/>
            <a:ext cx="11389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3F3F3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chemeClr val="tx2"/>
                </a:solidFill>
                <a:latin typeface="Arial" panose="020B0604020202020204" pitchFamily="34" charset="0"/>
                <a:cs typeface="+mn-ea"/>
              </a:rPr>
              <a:t>10/10</a:t>
            </a:r>
            <a:endParaRPr lang="zh-CN" altLang="en-US" sz="2800" dirty="0">
              <a:solidFill>
                <a:schemeClr val="tx2"/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49" name="文本框 76">
            <a:extLst>
              <a:ext uri="{FF2B5EF4-FFF2-40B4-BE49-F238E27FC236}">
                <a16:creationId xmlns:a16="http://schemas.microsoft.com/office/drawing/2014/main" id="{98553C50-3130-4947-A1D0-EEC934209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3627" y="4477653"/>
            <a:ext cx="11389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3F3F3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chemeClr val="tx2"/>
                </a:solidFill>
                <a:latin typeface="Arial" panose="020B0604020202020204" pitchFamily="34" charset="0"/>
                <a:cs typeface="+mn-ea"/>
              </a:rPr>
              <a:t>09/25</a:t>
            </a:r>
            <a:endParaRPr lang="zh-CN" altLang="en-US" sz="2800" dirty="0">
              <a:solidFill>
                <a:schemeClr val="tx2"/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50" name="文本框 76">
            <a:extLst>
              <a:ext uri="{FF2B5EF4-FFF2-40B4-BE49-F238E27FC236}">
                <a16:creationId xmlns:a16="http://schemas.microsoft.com/office/drawing/2014/main" id="{C13AC82F-9F14-475B-AD97-E342700B4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3584" y="1454694"/>
            <a:ext cx="11389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3F3F3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chemeClr val="tx2"/>
                </a:solidFill>
                <a:latin typeface="Arial" panose="020B0604020202020204" pitchFamily="34" charset="0"/>
                <a:cs typeface="+mn-ea"/>
              </a:rPr>
              <a:t>09/30</a:t>
            </a:r>
            <a:endParaRPr lang="zh-CN" altLang="en-US" sz="2800" dirty="0">
              <a:solidFill>
                <a:schemeClr val="tx2"/>
              </a:solidFill>
              <a:latin typeface="Arial" panose="020B0604020202020204" pitchFamily="34" charset="0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700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845793" y="1765847"/>
            <a:ext cx="905249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800" dirty="0">
                <a:solidFill>
                  <a:schemeClr val="accent2"/>
                </a:solidFill>
                <a:latin typeface="+mj-ea"/>
                <a:ea typeface="+mj-ea"/>
              </a:rPr>
              <a:t>感谢观看    </a:t>
            </a:r>
            <a:r>
              <a:rPr lang="en-US" altLang="zh-CN" sz="5800" dirty="0">
                <a:solidFill>
                  <a:schemeClr val="accent2"/>
                </a:solidFill>
                <a:latin typeface="+mj-ea"/>
                <a:ea typeface="+mj-ea"/>
              </a:rPr>
              <a:t>THANKS</a:t>
            </a:r>
            <a:endParaRPr lang="zh-CN" altLang="en-US" sz="58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573243" y="3576763"/>
            <a:ext cx="1849196" cy="226519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 rot="19372238">
            <a:off x="2845889" y="-115345"/>
            <a:ext cx="7525309" cy="694643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 rot="19380000">
            <a:off x="2102651" y="1225703"/>
            <a:ext cx="2262251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9384833" y="480284"/>
            <a:ext cx="1049471" cy="128556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2294392" y="4848908"/>
            <a:ext cx="474985" cy="58183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939D59D1-8C74-4B6F-B2CE-D7CB5BDC9A29}"/>
              </a:ext>
            </a:extLst>
          </p:cNvPr>
          <p:cNvSpPr txBox="1"/>
          <p:nvPr/>
        </p:nvSpPr>
        <p:spPr>
          <a:xfrm>
            <a:off x="7733528" y="3715749"/>
            <a:ext cx="2176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您的需求，</a:t>
            </a:r>
            <a:endParaRPr lang="en-US" altLang="zh-CN" sz="2400" dirty="0"/>
          </a:p>
          <a:p>
            <a:r>
              <a:rPr lang="zh-CN" altLang="en-US" sz="2400" dirty="0"/>
              <a:t>全都要</a:t>
            </a:r>
            <a:r>
              <a:rPr lang="en-US" altLang="zh-CN" sz="2400" dirty="0"/>
              <a:t>®</a:t>
            </a:r>
            <a:r>
              <a:rPr lang="zh-CN" altLang="en-US" sz="2400" dirty="0"/>
              <a:t>解决。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8C33090D-22AE-438D-9777-AE6A5BCD187D}"/>
              </a:ext>
            </a:extLst>
          </p:cNvPr>
          <p:cNvGrpSpPr/>
          <p:nvPr/>
        </p:nvGrpSpPr>
        <p:grpSpPr>
          <a:xfrm>
            <a:off x="3688503" y="3386247"/>
            <a:ext cx="3493285" cy="2349823"/>
            <a:chOff x="3539242" y="2974670"/>
            <a:chExt cx="3493285" cy="2349823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FC7F1F81-E8EF-403A-8518-B98DEB949B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690"/>
            <a:stretch/>
          </p:blipFill>
          <p:spPr>
            <a:xfrm>
              <a:off x="3539242" y="2974670"/>
              <a:ext cx="3132649" cy="2265198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3245F13-2029-47F8-AD9C-C15A57B8BC30}"/>
                </a:ext>
              </a:extLst>
            </p:cNvPr>
            <p:cNvSpPr txBox="1"/>
            <p:nvPr/>
          </p:nvSpPr>
          <p:spPr>
            <a:xfrm>
              <a:off x="4856487" y="4955161"/>
              <a:ext cx="2176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全都要</a:t>
              </a:r>
              <a:r>
                <a:rPr lang="en-US" altLang="zh-CN" dirty="0"/>
                <a:t>®</a:t>
              </a:r>
              <a:r>
                <a:rPr lang="zh-CN" altLang="en-US" dirty="0"/>
                <a:t>工作室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84E9445-80BD-4213-BC83-D04151740B49}"/>
              </a:ext>
            </a:extLst>
          </p:cNvPr>
          <p:cNvGrpSpPr/>
          <p:nvPr/>
        </p:nvGrpSpPr>
        <p:grpSpPr>
          <a:xfrm>
            <a:off x="2592110" y="2768085"/>
            <a:ext cx="7007779" cy="3122351"/>
            <a:chOff x="2953552" y="3065798"/>
            <a:chExt cx="6048941" cy="2695136"/>
          </a:xfrm>
        </p:grpSpPr>
        <p:sp>
          <p:nvSpPr>
            <p:cNvPr id="7" name="矩形 6"/>
            <p:cNvSpPr/>
            <p:nvPr/>
          </p:nvSpPr>
          <p:spPr>
            <a:xfrm rot="18900000" flipH="1">
              <a:off x="2953552" y="3065798"/>
              <a:ext cx="1494124" cy="137919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029680" y="3478392"/>
              <a:ext cx="1341868" cy="7438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000" dirty="0">
                  <a:solidFill>
                    <a:schemeClr val="accent5"/>
                  </a:solidFill>
                  <a:latin typeface="+mn-ea"/>
                </a:rPr>
                <a:t>是什么</a:t>
              </a:r>
              <a:endParaRPr lang="en-US" altLang="zh-CN" sz="3000" dirty="0">
                <a:solidFill>
                  <a:schemeClr val="accent5"/>
                </a:solidFill>
                <a:latin typeface="+mn-ea"/>
              </a:endParaRPr>
            </a:p>
            <a:p>
              <a:pPr algn="ctr"/>
              <a:r>
                <a:rPr lang="zh-CN" altLang="en-US" sz="2000" dirty="0">
                  <a:solidFill>
                    <a:schemeClr val="accent5"/>
                  </a:solidFill>
                  <a:latin typeface="+mn-ea"/>
                  <a:cs typeface="Microsoft New Tai Lue" panose="020B0502040204020203" pitchFamily="34" charset="0"/>
                </a:rPr>
                <a:t>器件及功能</a:t>
              </a:r>
            </a:p>
          </p:txBody>
        </p:sp>
        <p:sp>
          <p:nvSpPr>
            <p:cNvPr id="42" name="矩形 41"/>
            <p:cNvSpPr/>
            <p:nvPr/>
          </p:nvSpPr>
          <p:spPr>
            <a:xfrm rot="18900000" flipH="1">
              <a:off x="5230960" y="3065798"/>
              <a:ext cx="1494124" cy="137919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307087" y="3480489"/>
              <a:ext cx="1341868" cy="796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000" dirty="0">
                  <a:solidFill>
                    <a:schemeClr val="accent5"/>
                  </a:solidFill>
                  <a:latin typeface="+mn-ea"/>
                  <a:cs typeface="Microsoft New Tai Lue" panose="020B0502040204020203" pitchFamily="34" charset="0"/>
                </a:rPr>
                <a:t>做什么</a:t>
              </a:r>
              <a:endParaRPr lang="en-US" altLang="zh-CN" sz="3000" dirty="0">
                <a:solidFill>
                  <a:schemeClr val="accent5"/>
                </a:solidFill>
                <a:latin typeface="+mn-ea"/>
                <a:cs typeface="Microsoft New Tai Lue" panose="020B0502040204020203" pitchFamily="34" charset="0"/>
              </a:endParaRPr>
            </a:p>
            <a:p>
              <a:pPr algn="ctr"/>
              <a:r>
                <a:rPr lang="zh-CN" altLang="en-US" sz="2400" dirty="0">
                  <a:solidFill>
                    <a:schemeClr val="accent5"/>
                  </a:solidFill>
                  <a:latin typeface="+mn-ea"/>
                  <a:cs typeface="Microsoft New Tai Lue" panose="020B0502040204020203" pitchFamily="34" charset="0"/>
                </a:rPr>
                <a:t>应用</a:t>
              </a:r>
            </a:p>
          </p:txBody>
        </p:sp>
        <p:sp>
          <p:nvSpPr>
            <p:cNvPr id="45" name="矩形 44"/>
            <p:cNvSpPr/>
            <p:nvPr/>
          </p:nvSpPr>
          <p:spPr>
            <a:xfrm rot="18900000" flipH="1">
              <a:off x="7508369" y="3065798"/>
              <a:ext cx="1494124" cy="137919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7584497" y="3478392"/>
              <a:ext cx="1341868" cy="7438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000" dirty="0">
                  <a:solidFill>
                    <a:schemeClr val="accent5"/>
                  </a:solidFill>
                  <a:latin typeface="+mn-ea"/>
                </a:rPr>
                <a:t>为什么</a:t>
              </a:r>
              <a:endParaRPr lang="en-US" altLang="zh-CN" sz="3000" dirty="0">
                <a:solidFill>
                  <a:schemeClr val="accent5"/>
                </a:solidFill>
                <a:latin typeface="+mn-ea"/>
              </a:endParaRPr>
            </a:p>
            <a:p>
              <a:pPr algn="ctr"/>
              <a:r>
                <a:rPr lang="zh-CN" altLang="en-US" sz="2000" dirty="0">
                  <a:solidFill>
                    <a:schemeClr val="accent5"/>
                  </a:solidFill>
                  <a:latin typeface="+mn-ea"/>
                  <a:cs typeface="Microsoft New Tai Lue" panose="020B0502040204020203" pitchFamily="34" charset="0"/>
                </a:rPr>
                <a:t>产品故事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3029680" y="4929937"/>
              <a:ext cx="134186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chemeClr val="accent5"/>
                  </a:solidFill>
                  <a:latin typeface="+mn-ea"/>
                </a:rPr>
                <a:t>01</a:t>
              </a:r>
              <a:endParaRPr lang="zh-CN" altLang="en-US" sz="4800" dirty="0">
                <a:solidFill>
                  <a:schemeClr val="accent5"/>
                </a:solidFill>
                <a:latin typeface="+mn-ea"/>
                <a:cs typeface="Microsoft New Tai Lue" panose="020B0502040204020203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307087" y="4929937"/>
              <a:ext cx="134186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chemeClr val="accent5"/>
                  </a:solidFill>
                  <a:latin typeface="+mn-ea"/>
                </a:rPr>
                <a:t>02</a:t>
              </a:r>
              <a:endParaRPr lang="zh-CN" altLang="en-US" sz="4800" dirty="0">
                <a:solidFill>
                  <a:schemeClr val="accent5"/>
                </a:solidFill>
                <a:latin typeface="+mn-ea"/>
                <a:cs typeface="Microsoft New Tai Lue" panose="020B0502040204020203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584497" y="4929937"/>
              <a:ext cx="134186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chemeClr val="accent5"/>
                  </a:solidFill>
                  <a:latin typeface="+mn-ea"/>
                </a:rPr>
                <a:t>03</a:t>
              </a:r>
              <a:endParaRPr lang="zh-CN" altLang="en-US" sz="4800" dirty="0">
                <a:solidFill>
                  <a:schemeClr val="accent5"/>
                </a:solidFill>
                <a:latin typeface="+mn-ea"/>
                <a:cs typeface="Microsoft New Tai Lue" panose="020B0502040204020203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 rot="18900000" flipH="1">
            <a:off x="2433347" y="2739404"/>
            <a:ext cx="1494124" cy="13791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58674" y="2921170"/>
            <a:ext cx="134186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600" dirty="0">
                <a:solidFill>
                  <a:schemeClr val="accent5"/>
                </a:solidFill>
                <a:latin typeface="+mn-ea"/>
              </a:rPr>
              <a:t>01</a:t>
            </a:r>
            <a:endParaRPr lang="zh-CN" altLang="en-US" sz="6600" dirty="0">
              <a:solidFill>
                <a:schemeClr val="accent5"/>
              </a:solidFill>
              <a:latin typeface="+mn-ea"/>
              <a:cs typeface="Microsoft New Tai Lue" panose="020B0502040204020203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59220" y="3032896"/>
            <a:ext cx="398775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600" dirty="0">
                <a:solidFill>
                  <a:schemeClr val="accent5"/>
                </a:solidFill>
                <a:latin typeface="+mn-ea"/>
                <a:cs typeface="Microsoft New Tai Lue" panose="020B0502040204020203" pitchFamily="34" charset="0"/>
              </a:rPr>
              <a:t>是什么</a:t>
            </a:r>
            <a:endParaRPr lang="en-US" altLang="zh-CN" sz="5600" dirty="0">
              <a:solidFill>
                <a:schemeClr val="accent5"/>
              </a:solidFill>
              <a:latin typeface="+mn-ea"/>
              <a:cs typeface="Microsoft New Tai Lue" panose="020B0502040204020203" pitchFamily="34" charset="0"/>
            </a:endParaRPr>
          </a:p>
          <a:p>
            <a:pPr algn="ctr"/>
            <a:r>
              <a:rPr lang="zh-CN" altLang="en-US" sz="3200" dirty="0">
                <a:solidFill>
                  <a:schemeClr val="accent5"/>
                </a:solidFill>
                <a:latin typeface="+mn-ea"/>
                <a:cs typeface="Microsoft New Tai Lue" panose="020B0502040204020203" pitchFamily="34" charset="0"/>
              </a:rPr>
              <a:t>器件及功能</a:t>
            </a: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9798603" y="2857438"/>
            <a:ext cx="1553169" cy="15193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10016356" y="2303309"/>
            <a:ext cx="1450428" cy="14188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568443" y="319365"/>
            <a:ext cx="1873961" cy="461665"/>
            <a:chOff x="568442" y="319364"/>
            <a:chExt cx="1873964" cy="461666"/>
          </a:xfrm>
        </p:grpSpPr>
        <p:sp>
          <p:nvSpPr>
            <p:cNvPr id="25" name="文本框 23"/>
            <p:cNvSpPr txBox="1"/>
            <p:nvPr/>
          </p:nvSpPr>
          <p:spPr>
            <a:xfrm>
              <a:off x="718855" y="319364"/>
              <a:ext cx="1723551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accent5"/>
                  </a:solidFill>
                  <a:latin typeface="+mn-ea"/>
                  <a:cs typeface="Microsoft New Tai Lue" panose="020B0502040204020203" pitchFamily="34" charset="0"/>
                </a:rPr>
                <a:t>器件及功能</a:t>
              </a:r>
            </a:p>
          </p:txBody>
        </p:sp>
        <p:sp>
          <p:nvSpPr>
            <p:cNvPr id="26" name="等腰三角形 2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 panose="020B0503020204020204" pitchFamily="34" charset="-122"/>
                <a:cs typeface="+mn-ea"/>
              </a:endParaRPr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5ED5B9BC-5AC7-4990-88CF-63B450769019}"/>
              </a:ext>
            </a:extLst>
          </p:cNvPr>
          <p:cNvGrpSpPr/>
          <p:nvPr/>
        </p:nvGrpSpPr>
        <p:grpSpPr>
          <a:xfrm>
            <a:off x="1189179" y="2001833"/>
            <a:ext cx="5828435" cy="3319988"/>
            <a:chOff x="2787311" y="2015489"/>
            <a:chExt cx="4419600" cy="2137109"/>
          </a:xfrm>
        </p:grpSpPr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D495AA55-1A3E-47F1-B5B4-833C7EAECFAC}"/>
                </a:ext>
              </a:extLst>
            </p:cNvPr>
            <p:cNvGrpSpPr/>
            <p:nvPr/>
          </p:nvGrpSpPr>
          <p:grpSpPr>
            <a:xfrm>
              <a:off x="2787311" y="2015489"/>
              <a:ext cx="4419600" cy="2133600"/>
              <a:chOff x="38101" y="191367"/>
              <a:chExt cx="5062953" cy="2732280"/>
            </a:xfrm>
          </p:grpSpPr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8E722E3A-E698-4DEC-BEEB-09603A369DBE}"/>
                  </a:ext>
                </a:extLst>
              </p:cNvPr>
              <p:cNvCxnSpPr/>
              <p:nvPr/>
            </p:nvCxnSpPr>
            <p:spPr>
              <a:xfrm>
                <a:off x="1103306" y="1715016"/>
                <a:ext cx="4572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9CBDBEAB-836D-4CB2-A1C4-2DF215A40E81}"/>
                  </a:ext>
                </a:extLst>
              </p:cNvPr>
              <p:cNvCxnSpPr/>
              <p:nvPr/>
            </p:nvCxnSpPr>
            <p:spPr>
              <a:xfrm>
                <a:off x="2543175" y="1543050"/>
                <a:ext cx="4572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id="{9A11E1F1-DF35-4A6F-A034-709DE23F19D3}"/>
                  </a:ext>
                </a:extLst>
              </p:cNvPr>
              <p:cNvCxnSpPr/>
              <p:nvPr/>
            </p:nvCxnSpPr>
            <p:spPr>
              <a:xfrm>
                <a:off x="3945925" y="1528762"/>
                <a:ext cx="4572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0921E69E-50A8-44D9-8DA2-C880F830F176}"/>
                  </a:ext>
                </a:extLst>
              </p:cNvPr>
              <p:cNvCxnSpPr/>
              <p:nvPr/>
            </p:nvCxnSpPr>
            <p:spPr>
              <a:xfrm>
                <a:off x="2033588" y="723900"/>
                <a:ext cx="0" cy="47413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DB871D70-62D4-4012-971C-69C831060874}"/>
                  </a:ext>
                </a:extLst>
              </p:cNvPr>
              <p:cNvCxnSpPr/>
              <p:nvPr/>
            </p:nvCxnSpPr>
            <p:spPr>
              <a:xfrm>
                <a:off x="2366963" y="1853148"/>
                <a:ext cx="0" cy="49953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id="{F3DD8600-EBBC-4F14-93E9-3C6D4FAD0AD9}"/>
                  </a:ext>
                </a:extLst>
              </p:cNvPr>
              <p:cNvCxnSpPr>
                <a:stCxn id="71" idx="2"/>
              </p:cNvCxnSpPr>
              <p:nvPr/>
            </p:nvCxnSpPr>
            <p:spPr>
              <a:xfrm flipH="1">
                <a:off x="4726959" y="1816225"/>
                <a:ext cx="27" cy="69408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id="{C531CBA9-4467-4CBE-8D58-9390A9907031}"/>
                  </a:ext>
                </a:extLst>
              </p:cNvPr>
              <p:cNvCxnSpPr/>
              <p:nvPr/>
            </p:nvCxnSpPr>
            <p:spPr>
              <a:xfrm>
                <a:off x="3138488" y="2709862"/>
                <a:ext cx="103293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文本框 19">
                <a:extLst>
                  <a:ext uri="{FF2B5EF4-FFF2-40B4-BE49-F238E27FC236}">
                    <a16:creationId xmlns:a16="http://schemas.microsoft.com/office/drawing/2014/main" id="{871C391B-4BCB-458D-AD91-5FE39AE3A2B0}"/>
                  </a:ext>
                </a:extLst>
              </p:cNvPr>
              <p:cNvSpPr txBox="1"/>
              <p:nvPr/>
            </p:nvSpPr>
            <p:spPr>
              <a:xfrm>
                <a:off x="38101" y="1593673"/>
                <a:ext cx="1087967" cy="5588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000" dirty="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蓝牙模块</a:t>
                </a:r>
              </a:p>
            </p:txBody>
          </p:sp>
          <p:sp>
            <p:nvSpPr>
              <p:cNvPr id="70" name="文本框 21">
                <a:extLst>
                  <a:ext uri="{FF2B5EF4-FFF2-40B4-BE49-F238E27FC236}">
                    <a16:creationId xmlns:a16="http://schemas.microsoft.com/office/drawing/2014/main" id="{73B5DD74-BDB1-40AF-B362-78AF59E08A1E}"/>
                  </a:ext>
                </a:extLst>
              </p:cNvPr>
              <p:cNvSpPr txBox="1"/>
              <p:nvPr/>
            </p:nvSpPr>
            <p:spPr>
              <a:xfrm>
                <a:off x="3015662" y="1210072"/>
                <a:ext cx="956734" cy="64272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000" dirty="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继电器</a:t>
                </a:r>
              </a:p>
            </p:txBody>
          </p:sp>
          <p:sp>
            <p:nvSpPr>
              <p:cNvPr id="71" name="文本框 22">
                <a:extLst>
                  <a:ext uri="{FF2B5EF4-FFF2-40B4-BE49-F238E27FC236}">
                    <a16:creationId xmlns:a16="http://schemas.microsoft.com/office/drawing/2014/main" id="{E6D51613-2A86-4F2D-9071-A8D80D042DDF}"/>
                  </a:ext>
                </a:extLst>
              </p:cNvPr>
              <p:cNvSpPr txBox="1"/>
              <p:nvPr/>
            </p:nvSpPr>
            <p:spPr>
              <a:xfrm>
                <a:off x="4371388" y="1209156"/>
                <a:ext cx="711200" cy="60741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USB</a:t>
                </a:r>
                <a:endParaRPr lang="zh-CN" altLang="en-US" sz="20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文本框 20">
                <a:extLst>
                  <a:ext uri="{FF2B5EF4-FFF2-40B4-BE49-F238E27FC236}">
                    <a16:creationId xmlns:a16="http://schemas.microsoft.com/office/drawing/2014/main" id="{BA06832A-3D84-45E3-A04C-85F0A6A0FEE6}"/>
                  </a:ext>
                </a:extLst>
              </p:cNvPr>
              <p:cNvSpPr txBox="1"/>
              <p:nvPr/>
            </p:nvSpPr>
            <p:spPr>
              <a:xfrm>
                <a:off x="1500188" y="1209675"/>
                <a:ext cx="1062567" cy="643467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sz="2000" dirty="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MCU</a:t>
                </a:r>
                <a:endParaRPr lang="zh-CN" altLang="en-US" sz="20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文本框 23">
                <a:extLst>
                  <a:ext uri="{FF2B5EF4-FFF2-40B4-BE49-F238E27FC236}">
                    <a16:creationId xmlns:a16="http://schemas.microsoft.com/office/drawing/2014/main" id="{BE4E2AED-B035-494D-8845-CEEB0AA93FBF}"/>
                  </a:ext>
                </a:extLst>
              </p:cNvPr>
              <p:cNvSpPr txBox="1"/>
              <p:nvPr/>
            </p:nvSpPr>
            <p:spPr>
              <a:xfrm>
                <a:off x="3798385" y="2361216"/>
                <a:ext cx="1302669" cy="55285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en-US" sz="2000" dirty="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电流传感器</a:t>
                </a:r>
              </a:p>
            </p:txBody>
          </p:sp>
          <p:sp>
            <p:nvSpPr>
              <p:cNvPr id="74" name="文本框 24">
                <a:extLst>
                  <a:ext uri="{FF2B5EF4-FFF2-40B4-BE49-F238E27FC236}">
                    <a16:creationId xmlns:a16="http://schemas.microsoft.com/office/drawing/2014/main" id="{7DBE89D3-243A-4B77-9A89-82C0080D12F0}"/>
                  </a:ext>
                </a:extLst>
              </p:cNvPr>
              <p:cNvSpPr txBox="1"/>
              <p:nvPr/>
            </p:nvSpPr>
            <p:spPr>
              <a:xfrm>
                <a:off x="2152649" y="2361672"/>
                <a:ext cx="985838" cy="56197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AD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采样</a:t>
                </a:r>
              </a:p>
            </p:txBody>
          </p:sp>
          <p:sp>
            <p:nvSpPr>
              <p:cNvPr id="75" name="文本框 25">
                <a:extLst>
                  <a:ext uri="{FF2B5EF4-FFF2-40B4-BE49-F238E27FC236}">
                    <a16:creationId xmlns:a16="http://schemas.microsoft.com/office/drawing/2014/main" id="{056E5420-EC4C-4A0B-B83C-7BE2FAAD7920}"/>
                  </a:ext>
                </a:extLst>
              </p:cNvPr>
              <p:cNvSpPr txBox="1"/>
              <p:nvPr/>
            </p:nvSpPr>
            <p:spPr>
              <a:xfrm>
                <a:off x="1536014" y="191367"/>
                <a:ext cx="1007162" cy="56197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en-US" sz="2000" dirty="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数码管</a:t>
                </a:r>
              </a:p>
            </p:txBody>
          </p:sp>
        </p:grpSp>
        <p:sp>
          <p:nvSpPr>
            <p:cNvPr id="8" name="文本框 27">
              <a:extLst>
                <a:ext uri="{FF2B5EF4-FFF2-40B4-BE49-F238E27FC236}">
                  <a16:creationId xmlns:a16="http://schemas.microsoft.com/office/drawing/2014/main" id="{7354A1A9-A0AC-4605-8562-D90CE1CE6B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5750" y="3701748"/>
              <a:ext cx="581025" cy="45085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按键</a:t>
              </a:r>
            </a:p>
          </p:txBody>
        </p: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DA889D7F-724B-4759-AC4B-E1D6C3A86CEE}"/>
                </a:ext>
              </a:extLst>
            </p:cNvPr>
            <p:cNvCxnSpPr/>
            <p:nvPr/>
          </p:nvCxnSpPr>
          <p:spPr>
            <a:xfrm>
              <a:off x="4265649" y="3311858"/>
              <a:ext cx="0" cy="38989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24551CE6-EC3E-448A-BB9D-5B7CA9A74361}"/>
                </a:ext>
              </a:extLst>
            </p:cNvPr>
            <p:cNvCxnSpPr/>
            <p:nvPr/>
          </p:nvCxnSpPr>
          <p:spPr>
            <a:xfrm>
              <a:off x="3661751" y="2899764"/>
              <a:ext cx="39878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文本框 1">
              <a:extLst>
                <a:ext uri="{FF2B5EF4-FFF2-40B4-BE49-F238E27FC236}">
                  <a16:creationId xmlns:a16="http://schemas.microsoft.com/office/drawing/2014/main" id="{838DA087-B20A-4456-A4E7-A2C1B52128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7311" y="2566109"/>
              <a:ext cx="949325" cy="43656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0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红外模块</a:t>
              </a:r>
              <a:endPara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0" name="Rectangle 53">
            <a:extLst>
              <a:ext uri="{FF2B5EF4-FFF2-40B4-BE49-F238E27FC236}">
                <a16:creationId xmlns:a16="http://schemas.microsoft.com/office/drawing/2014/main" id="{5574733B-4894-480D-9021-B2EC84650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56">
            <a:extLst>
              <a:ext uri="{FF2B5EF4-FFF2-40B4-BE49-F238E27FC236}">
                <a16:creationId xmlns:a16="http://schemas.microsoft.com/office/drawing/2014/main" id="{0BAE04AF-A672-4218-BF94-05F6B0E9A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3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64">
            <a:extLst>
              <a:ext uri="{FF2B5EF4-FFF2-40B4-BE49-F238E27FC236}">
                <a16:creationId xmlns:a16="http://schemas.microsoft.com/office/drawing/2014/main" id="{9A32D917-5338-43F1-8DDD-E7837C383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67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EFF89616-C585-4450-B29E-401272E7EF3B}"/>
              </a:ext>
            </a:extLst>
          </p:cNvPr>
          <p:cNvSpPr txBox="1"/>
          <p:nvPr/>
        </p:nvSpPr>
        <p:spPr>
          <a:xfrm>
            <a:off x="1189179" y="1338175"/>
            <a:ext cx="1853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概念设计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8BB83AC7-14CA-4D43-AE80-6332B2C84A2F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71" b="24447"/>
          <a:stretch/>
        </p:blipFill>
        <p:spPr bwMode="auto">
          <a:xfrm>
            <a:off x="7836230" y="2857218"/>
            <a:ext cx="3782060" cy="13303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8709" y="13258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16200000" flipH="1" flipV="1">
            <a:off x="492509" y="454912"/>
            <a:ext cx="304322" cy="152455"/>
          </a:xfrm>
          <a:prstGeom prst="triangle">
            <a:avLst/>
          </a:prstGeom>
          <a:solidFill>
            <a:schemeClr val="tx2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  <a:latin typeface="微软雅黑" panose="020B0503020204020204" pitchFamily="34" charset="-122"/>
              <a:cs typeface="+mn-ea"/>
            </a:endParaRPr>
          </a:p>
        </p:txBody>
      </p:sp>
      <p:sp>
        <p:nvSpPr>
          <p:cNvPr id="10" name="Rectangle 53">
            <a:extLst>
              <a:ext uri="{FF2B5EF4-FFF2-40B4-BE49-F238E27FC236}">
                <a16:creationId xmlns:a16="http://schemas.microsoft.com/office/drawing/2014/main" id="{5574733B-4894-480D-9021-B2EC84650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56">
            <a:extLst>
              <a:ext uri="{FF2B5EF4-FFF2-40B4-BE49-F238E27FC236}">
                <a16:creationId xmlns:a16="http://schemas.microsoft.com/office/drawing/2014/main" id="{0BAE04AF-A672-4218-BF94-05F6B0E9A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3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64">
            <a:extLst>
              <a:ext uri="{FF2B5EF4-FFF2-40B4-BE49-F238E27FC236}">
                <a16:creationId xmlns:a16="http://schemas.microsoft.com/office/drawing/2014/main" id="{9A32D917-5338-43F1-8DDD-E7837C383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67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79064B6-D378-4964-92E3-047DA89D1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86811" y="2708679"/>
            <a:ext cx="7715693" cy="432675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359CB85-E081-442B-A99D-6A07710F1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4929" y="126605"/>
            <a:ext cx="7921703" cy="5164148"/>
          </a:xfrm>
          <a:prstGeom prst="rect">
            <a:avLst/>
          </a:prstGeom>
        </p:spPr>
      </p:pic>
      <p:sp>
        <p:nvSpPr>
          <p:cNvPr id="14" name="文本框 23">
            <a:extLst>
              <a:ext uri="{FF2B5EF4-FFF2-40B4-BE49-F238E27FC236}">
                <a16:creationId xmlns:a16="http://schemas.microsoft.com/office/drawing/2014/main" id="{FFCFD449-53F7-4EA2-9E30-2D81703B328F}"/>
              </a:ext>
            </a:extLst>
          </p:cNvPr>
          <p:cNvSpPr txBox="1"/>
          <p:nvPr/>
        </p:nvSpPr>
        <p:spPr>
          <a:xfrm>
            <a:off x="718856" y="31936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accent5"/>
                </a:solidFill>
                <a:latin typeface="+mn-ea"/>
                <a:cs typeface="Microsoft New Tai Lue" panose="020B0502040204020203" pitchFamily="34" charset="0"/>
              </a:rPr>
              <a:t>器件及功能</a:t>
            </a:r>
          </a:p>
        </p:txBody>
      </p:sp>
    </p:spTree>
    <p:extLst>
      <p:ext uri="{BB962C8B-B14F-4D97-AF65-F5344CB8AC3E}">
        <p14:creationId xmlns:p14="http://schemas.microsoft.com/office/powerpoint/2010/main" val="131152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79974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568443" y="319365"/>
            <a:ext cx="1873963" cy="461665"/>
            <a:chOff x="568442" y="319364"/>
            <a:chExt cx="1873964" cy="461666"/>
          </a:xfrm>
        </p:grpSpPr>
        <p:sp>
          <p:nvSpPr>
            <p:cNvPr id="25" name="文本框 23"/>
            <p:cNvSpPr txBox="1"/>
            <p:nvPr/>
          </p:nvSpPr>
          <p:spPr>
            <a:xfrm>
              <a:off x="718856" y="319364"/>
              <a:ext cx="1723550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accent5"/>
                  </a:solidFill>
                  <a:latin typeface="+mn-ea"/>
                  <a:cs typeface="Microsoft New Tai Lue" panose="020B0502040204020203" pitchFamily="34" charset="0"/>
                </a:rPr>
                <a:t>器件及功能</a:t>
              </a:r>
            </a:p>
          </p:txBody>
        </p:sp>
        <p:sp>
          <p:nvSpPr>
            <p:cNvPr id="26" name="等腰三角形 2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 panose="020B0503020204020204" pitchFamily="34" charset="-122"/>
                <a:cs typeface="+mn-ea"/>
              </a:endParaRPr>
            </a:p>
          </p:txBody>
        </p:sp>
      </p:grpSp>
      <p:sp>
        <p:nvSpPr>
          <p:cNvPr id="10" name="Rectangle 53">
            <a:extLst>
              <a:ext uri="{FF2B5EF4-FFF2-40B4-BE49-F238E27FC236}">
                <a16:creationId xmlns:a16="http://schemas.microsoft.com/office/drawing/2014/main" id="{5574733B-4894-480D-9021-B2EC84650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56">
            <a:extLst>
              <a:ext uri="{FF2B5EF4-FFF2-40B4-BE49-F238E27FC236}">
                <a16:creationId xmlns:a16="http://schemas.microsoft.com/office/drawing/2014/main" id="{0BAE04AF-A672-4218-BF94-05F6B0E9A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3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64">
            <a:extLst>
              <a:ext uri="{FF2B5EF4-FFF2-40B4-BE49-F238E27FC236}">
                <a16:creationId xmlns:a16="http://schemas.microsoft.com/office/drawing/2014/main" id="{9A32D917-5338-43F1-8DDD-E7837C383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67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70CC9B8-65A9-4567-8EF8-D9C1D9892E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330992"/>
              </p:ext>
            </p:extLst>
          </p:nvPr>
        </p:nvGraphicFramePr>
        <p:xfrm>
          <a:off x="2522380" y="263741"/>
          <a:ext cx="9030741" cy="58507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6081">
                  <a:extLst>
                    <a:ext uri="{9D8B030D-6E8A-4147-A177-3AD203B41FA5}">
                      <a16:colId xmlns:a16="http://schemas.microsoft.com/office/drawing/2014/main" val="1476995829"/>
                    </a:ext>
                  </a:extLst>
                </a:gridCol>
                <a:gridCol w="2537250">
                  <a:extLst>
                    <a:ext uri="{9D8B030D-6E8A-4147-A177-3AD203B41FA5}">
                      <a16:colId xmlns:a16="http://schemas.microsoft.com/office/drawing/2014/main" val="1561220117"/>
                    </a:ext>
                  </a:extLst>
                </a:gridCol>
                <a:gridCol w="1945890">
                  <a:extLst>
                    <a:ext uri="{9D8B030D-6E8A-4147-A177-3AD203B41FA5}">
                      <a16:colId xmlns:a16="http://schemas.microsoft.com/office/drawing/2014/main" val="3794711955"/>
                    </a:ext>
                  </a:extLst>
                </a:gridCol>
                <a:gridCol w="1324930">
                  <a:extLst>
                    <a:ext uri="{9D8B030D-6E8A-4147-A177-3AD203B41FA5}">
                      <a16:colId xmlns:a16="http://schemas.microsoft.com/office/drawing/2014/main" val="2182316180"/>
                    </a:ext>
                  </a:extLst>
                </a:gridCol>
                <a:gridCol w="940374">
                  <a:extLst>
                    <a:ext uri="{9D8B030D-6E8A-4147-A177-3AD203B41FA5}">
                      <a16:colId xmlns:a16="http://schemas.microsoft.com/office/drawing/2014/main" val="2755308152"/>
                    </a:ext>
                  </a:extLst>
                </a:gridCol>
                <a:gridCol w="626216">
                  <a:extLst>
                    <a:ext uri="{9D8B030D-6E8A-4147-A177-3AD203B41FA5}">
                      <a16:colId xmlns:a16="http://schemas.microsoft.com/office/drawing/2014/main" val="3365750490"/>
                    </a:ext>
                  </a:extLst>
                </a:gridCol>
              </a:tblGrid>
              <a:tr h="3743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Comment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Description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Footprint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LibRef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Quantity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Price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extLst>
                  <a:ext uri="{0D108BD9-81ED-4DB2-BD59-A6C34878D82A}">
                    <a16:rowId xmlns:a16="http://schemas.microsoft.com/office/drawing/2014/main" val="859927410"/>
                  </a:ext>
                </a:extLst>
              </a:tr>
              <a:tr h="22130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Cap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Capacitor CBB</a:t>
                      </a:r>
                      <a:r>
                        <a:rPr lang="zh-CN" sz="1100" kern="0">
                          <a:effectLst/>
                        </a:rPr>
                        <a:t>聚乙烯薄膜电容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Capacitor-Disk-Middle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Cap Nicklon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6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0.03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extLst>
                  <a:ext uri="{0D108BD9-81ED-4DB2-BD59-A6C34878D82A}">
                    <a16:rowId xmlns:a16="http://schemas.microsoft.com/office/drawing/2014/main" val="2457909219"/>
                  </a:ext>
                </a:extLst>
              </a:tr>
              <a:tr h="22130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30P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无极性电容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CAP-0.1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CAP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0.03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extLst>
                  <a:ext uri="{0D108BD9-81ED-4DB2-BD59-A6C34878D82A}">
                    <a16:rowId xmlns:a16="http://schemas.microsoft.com/office/drawing/2014/main" val="2521947756"/>
                  </a:ext>
                </a:extLst>
              </a:tr>
              <a:tr h="22130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直径</a:t>
                      </a:r>
                      <a:r>
                        <a:rPr lang="en-US" sz="1100" kern="0">
                          <a:effectLst/>
                        </a:rPr>
                        <a:t>3mm</a:t>
                      </a:r>
                      <a:r>
                        <a:rPr lang="zh-CN" sz="1100" kern="0">
                          <a:effectLst/>
                        </a:rPr>
                        <a:t>黄灯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直径</a:t>
                      </a:r>
                      <a:r>
                        <a:rPr lang="en-US" sz="1100" kern="0">
                          <a:effectLst/>
                        </a:rPr>
                        <a:t>3mm</a:t>
                      </a:r>
                      <a:r>
                        <a:rPr lang="zh-CN" sz="1100" kern="0">
                          <a:effectLst/>
                        </a:rPr>
                        <a:t>的发光二极管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LED_#3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LED_3#</a:t>
                      </a:r>
                      <a:r>
                        <a:rPr lang="zh-CN" sz="1100" kern="0">
                          <a:effectLst/>
                        </a:rPr>
                        <a:t>黄灯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0.03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extLst>
                  <a:ext uri="{0D108BD9-81ED-4DB2-BD59-A6C34878D82A}">
                    <a16:rowId xmlns:a16="http://schemas.microsoft.com/office/drawing/2014/main" val="255036093"/>
                  </a:ext>
                </a:extLst>
              </a:tr>
              <a:tr h="37436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Diode 1N4001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 Amp General Purpose Rectifier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DO-41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Diode 1N4001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0.014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extLst>
                  <a:ext uri="{0D108BD9-81ED-4DB2-BD59-A6C34878D82A}">
                    <a16:rowId xmlns:a16="http://schemas.microsoft.com/office/drawing/2014/main" val="3500574426"/>
                  </a:ext>
                </a:extLst>
              </a:tr>
              <a:tr h="22130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Relay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继电器</a:t>
                      </a:r>
                      <a:r>
                        <a:rPr lang="en-US" sz="1100" kern="0">
                          <a:effectLst/>
                        </a:rPr>
                        <a:t>-</a:t>
                      </a:r>
                      <a:r>
                        <a:rPr lang="zh-CN" sz="1100" kern="0">
                          <a:effectLst/>
                        </a:rPr>
                        <a:t>单刀双掷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RELAY-5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Relay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0.6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extLst>
                  <a:ext uri="{0D108BD9-81ED-4DB2-BD59-A6C34878D82A}">
                    <a16:rowId xmlns:a16="http://schemas.microsoft.com/office/drawing/2014/main" val="5840405"/>
                  </a:ext>
                </a:extLst>
              </a:tr>
              <a:tr h="37436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2N3906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PNP General Purpose Amplifier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TO-92A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2N3906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5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0.046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extLst>
                  <a:ext uri="{0D108BD9-81ED-4DB2-BD59-A6C34878D82A}">
                    <a16:rowId xmlns:a16="http://schemas.microsoft.com/office/drawing/2014/main" val="718523970"/>
                  </a:ext>
                </a:extLst>
              </a:tr>
              <a:tr h="22130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Res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Resistor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AXIAL-0.8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Res2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11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0.01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extLst>
                  <a:ext uri="{0D108BD9-81ED-4DB2-BD59-A6C34878D82A}">
                    <a16:rowId xmlns:a16="http://schemas.microsoft.com/office/drawing/2014/main" val="536324050"/>
                  </a:ext>
                </a:extLst>
              </a:tr>
              <a:tr h="37436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SW-PB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Switch</a:t>
                      </a:r>
                      <a:endParaRPr lang="zh-CN" sz="15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KEY-pad</a:t>
                      </a:r>
                      <a:endParaRPr lang="zh-CN" sz="15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SW-PB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0.065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extLst>
                  <a:ext uri="{0D108BD9-81ED-4DB2-BD59-A6C34878D82A}">
                    <a16:rowId xmlns:a16="http://schemas.microsoft.com/office/drawing/2014/main" val="3584745687"/>
                  </a:ext>
                </a:extLst>
              </a:tr>
              <a:tr h="22130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自锁开关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自锁开关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sw_8.5mm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SW DPDT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0.5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extLst>
                  <a:ext uri="{0D108BD9-81ED-4DB2-BD59-A6C34878D82A}">
                    <a16:rowId xmlns:a16="http://schemas.microsoft.com/office/drawing/2014/main" val="1079129321"/>
                  </a:ext>
                </a:extLst>
              </a:tr>
              <a:tr h="37436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4</a:t>
                      </a:r>
                      <a:r>
                        <a:rPr lang="zh-CN" sz="1100" kern="0" dirty="0">
                          <a:effectLst/>
                        </a:rPr>
                        <a:t>位</a:t>
                      </a:r>
                      <a:r>
                        <a:rPr lang="en-US" sz="1100" kern="0" dirty="0">
                          <a:effectLst/>
                        </a:rPr>
                        <a:t>-</a:t>
                      </a:r>
                      <a:r>
                        <a:rPr lang="zh-CN" sz="1100" kern="0" dirty="0">
                          <a:effectLst/>
                        </a:rPr>
                        <a:t>共阳</a:t>
                      </a:r>
                      <a:endParaRPr lang="zh-CN" sz="15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4</a:t>
                      </a:r>
                      <a:r>
                        <a:rPr lang="zh-CN" sz="1100" kern="0">
                          <a:effectLst/>
                        </a:rPr>
                        <a:t>位一体共阳数码管</a:t>
                      </a:r>
                      <a:r>
                        <a:rPr lang="en-US" sz="1100" kern="0">
                          <a:effectLst/>
                        </a:rPr>
                        <a:t> 0.36</a:t>
                      </a:r>
                      <a:r>
                        <a:rPr lang="zh-CN" sz="1100" kern="0">
                          <a:effectLst/>
                        </a:rPr>
                        <a:t>英寸</a:t>
                      </a:r>
                      <a:r>
                        <a:rPr lang="en-US" sz="1100" kern="0">
                          <a:effectLst/>
                        </a:rPr>
                        <a:t>30mm*14mm*7.2mm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SEG4_3641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4</a:t>
                      </a:r>
                      <a:r>
                        <a:rPr lang="zh-CN" sz="1100" kern="0">
                          <a:effectLst/>
                        </a:rPr>
                        <a:t>位</a:t>
                      </a:r>
                      <a:r>
                        <a:rPr lang="en-US" sz="1100" kern="0">
                          <a:effectLst/>
                        </a:rPr>
                        <a:t>-</a:t>
                      </a:r>
                      <a:r>
                        <a:rPr lang="zh-CN" sz="1100" kern="0">
                          <a:effectLst/>
                        </a:rPr>
                        <a:t>共阳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0.95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extLst>
                  <a:ext uri="{0D108BD9-81ED-4DB2-BD59-A6C34878D82A}">
                    <a16:rowId xmlns:a16="http://schemas.microsoft.com/office/drawing/2014/main" val="3218163139"/>
                  </a:ext>
                </a:extLst>
              </a:tr>
              <a:tr h="22130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STC89C52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STC89C52_40I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LQFP-44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STC89C52RC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2.5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extLst>
                  <a:ext uri="{0D108BD9-81ED-4DB2-BD59-A6C34878D82A}">
                    <a16:rowId xmlns:a16="http://schemas.microsoft.com/office/drawing/2014/main" val="1005961526"/>
                  </a:ext>
                </a:extLst>
              </a:tr>
              <a:tr h="22130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PCF8591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PCF8591 AD</a:t>
                      </a:r>
                      <a:r>
                        <a:rPr lang="zh-CN" sz="1100" kern="0">
                          <a:effectLst/>
                        </a:rPr>
                        <a:t>采集芯片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DIP-16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PCF8591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2.8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extLst>
                  <a:ext uri="{0D108BD9-81ED-4DB2-BD59-A6C34878D82A}">
                    <a16:rowId xmlns:a16="http://schemas.microsoft.com/office/drawing/2014/main" val="2281544447"/>
                  </a:ext>
                </a:extLst>
              </a:tr>
              <a:tr h="37436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ACS712ELCTR-5A-T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传感器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SOIC-8_150mil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ACS712ELCTR-5A-T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2.5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extLst>
                  <a:ext uri="{0D108BD9-81ED-4DB2-BD59-A6C34878D82A}">
                    <a16:rowId xmlns:a16="http://schemas.microsoft.com/office/drawing/2014/main" val="4207268223"/>
                  </a:ext>
                </a:extLst>
              </a:tr>
              <a:tr h="22130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USB-4P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USB CONNECTOR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USB-A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USB-4P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0.1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extLst>
                  <a:ext uri="{0D108BD9-81ED-4DB2-BD59-A6C34878D82A}">
                    <a16:rowId xmlns:a16="http://schemas.microsoft.com/office/drawing/2014/main" val="1290304496"/>
                  </a:ext>
                </a:extLst>
              </a:tr>
              <a:tr h="22130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11.0592M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晶振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cry</a:t>
                      </a:r>
                      <a:r>
                        <a:rPr lang="zh-CN" sz="1100" kern="0">
                          <a:effectLst/>
                        </a:rPr>
                        <a:t>卧式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XTAL DIP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0.2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extLst>
                  <a:ext uri="{0D108BD9-81ED-4DB2-BD59-A6C34878D82A}">
                    <a16:rowId xmlns:a16="http://schemas.microsoft.com/office/drawing/2014/main" val="3005813724"/>
                  </a:ext>
                </a:extLst>
              </a:tr>
              <a:tr h="22130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蓝牙模块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Bluetooth3.0</a:t>
                      </a:r>
                      <a:r>
                        <a:rPr lang="zh-CN" sz="1100" kern="0">
                          <a:effectLst/>
                        </a:rPr>
                        <a:t>串口集成模块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--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--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6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extLst>
                  <a:ext uri="{0D108BD9-81ED-4DB2-BD59-A6C34878D82A}">
                    <a16:rowId xmlns:a16="http://schemas.microsoft.com/office/drawing/2014/main" val="4227820986"/>
                  </a:ext>
                </a:extLst>
              </a:tr>
              <a:tr h="22130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红外模块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人体红外感应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--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--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5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extLst>
                  <a:ext uri="{0D108BD9-81ED-4DB2-BD59-A6C34878D82A}">
                    <a16:rowId xmlns:a16="http://schemas.microsoft.com/office/drawing/2014/main" val="282908718"/>
                  </a:ext>
                </a:extLst>
              </a:tr>
              <a:tr h="250492">
                <a:tc>
                  <a:txBody>
                    <a:bodyPr/>
                    <a:lstStyle/>
                    <a:p>
                      <a:pPr algn="l"/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336" marR="98336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336" marR="98336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336" marR="98336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336" marR="98336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336" marR="98336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336" marR="98336" marT="0" marB="0" anchor="ctr"/>
                </a:tc>
                <a:extLst>
                  <a:ext uri="{0D108BD9-81ED-4DB2-BD59-A6C34878D82A}">
                    <a16:rowId xmlns:a16="http://schemas.microsoft.com/office/drawing/2014/main" val="1238613661"/>
                  </a:ext>
                </a:extLst>
              </a:tr>
              <a:tr h="374364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Component Total Price</a:t>
                      </a:r>
                      <a:endParaRPr lang="zh-CN" sz="15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268" marR="87268" marT="43634" marB="43634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Process Cost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Packing Cost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zh-CN" sz="15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336" marR="983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Total Cost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extLst>
                  <a:ext uri="{0D108BD9-81ED-4DB2-BD59-A6C34878D82A}">
                    <a16:rowId xmlns:a16="http://schemas.microsoft.com/office/drawing/2014/main" val="676974397"/>
                  </a:ext>
                </a:extLst>
              </a:tr>
              <a:tr h="324082">
                <a:tc gridSpan="2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22.004</a:t>
                      </a:r>
                      <a:endParaRPr lang="zh-CN" sz="15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268" marR="87268" marT="43634" marB="43634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8336" marR="98336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26</a:t>
                      </a:r>
                      <a:endParaRPr lang="zh-CN" sz="15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336" marR="98336" marT="0" marB="0" anchor="ctr"/>
                </a:tc>
                <a:extLst>
                  <a:ext uri="{0D108BD9-81ED-4DB2-BD59-A6C34878D82A}">
                    <a16:rowId xmlns:a16="http://schemas.microsoft.com/office/drawing/2014/main" val="291773897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E1D2C7D8-A693-4E7E-82DB-402201B565AF}"/>
              </a:ext>
            </a:extLst>
          </p:cNvPr>
          <p:cNvSpPr txBox="1"/>
          <p:nvPr/>
        </p:nvSpPr>
        <p:spPr>
          <a:xfrm>
            <a:off x="1030120" y="5821198"/>
            <a:ext cx="967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BOM</a:t>
            </a:r>
            <a:r>
              <a:rPr lang="zh-CN" altLang="en-US" dirty="0"/>
              <a:t>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BA30BC0-3238-40CA-8E95-E7A3EF1ABA26}"/>
              </a:ext>
            </a:extLst>
          </p:cNvPr>
          <p:cNvSpPr txBox="1"/>
          <p:nvPr/>
        </p:nvSpPr>
        <p:spPr>
          <a:xfrm>
            <a:off x="2288515" y="6255705"/>
            <a:ext cx="8017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dirty="0"/>
              <a:t>注：</a:t>
            </a:r>
            <a:r>
              <a:rPr lang="en-US" altLang="zh-CN" sz="1600" dirty="0"/>
              <a:t>1</a:t>
            </a:r>
            <a:r>
              <a:rPr lang="zh-CN" altLang="zh-CN" sz="1600" dirty="0"/>
              <a:t>）价格信息综合来源于立创商城，淘宝，阿里巴巴；</a:t>
            </a:r>
          </a:p>
        </p:txBody>
      </p:sp>
    </p:spTree>
    <p:extLst>
      <p:ext uri="{BB962C8B-B14F-4D97-AF65-F5344CB8AC3E}">
        <p14:creationId xmlns:p14="http://schemas.microsoft.com/office/powerpoint/2010/main" val="49562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11897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52" name="等腰三角形 51"/>
          <p:cNvSpPr/>
          <p:nvPr/>
        </p:nvSpPr>
        <p:spPr>
          <a:xfrm rot="16200000" flipH="1" flipV="1">
            <a:off x="492509" y="454912"/>
            <a:ext cx="304322" cy="152455"/>
          </a:xfrm>
          <a:prstGeom prst="triangle">
            <a:avLst/>
          </a:prstGeom>
          <a:solidFill>
            <a:schemeClr val="tx2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  <a:latin typeface="微软雅黑" panose="020B0503020204020204" pitchFamily="34" charset="-122"/>
              <a:cs typeface="+mn-ea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BD3802E-151C-4506-8F29-7D55ACA61C56}"/>
              </a:ext>
            </a:extLst>
          </p:cNvPr>
          <p:cNvGrpSpPr/>
          <p:nvPr/>
        </p:nvGrpSpPr>
        <p:grpSpPr>
          <a:xfrm rot="5879584">
            <a:off x="848857" y="2050198"/>
            <a:ext cx="5061969" cy="4258384"/>
            <a:chOff x="2561567" y="2346693"/>
            <a:chExt cx="5061969" cy="4258384"/>
          </a:xfrm>
        </p:grpSpPr>
        <p:grpSp>
          <p:nvGrpSpPr>
            <p:cNvPr id="39" name="组合 38"/>
            <p:cNvGrpSpPr/>
            <p:nvPr/>
          </p:nvGrpSpPr>
          <p:grpSpPr>
            <a:xfrm>
              <a:off x="2561567" y="2346693"/>
              <a:ext cx="4241179" cy="3397511"/>
              <a:chOff x="1905348" y="1760018"/>
              <a:chExt cx="3180884" cy="2548132"/>
            </a:xfrm>
          </p:grpSpPr>
          <p:sp>
            <p:nvSpPr>
              <p:cNvPr id="41" name="Rectangle 58"/>
              <p:cNvSpPr>
                <a:spLocks noChangeArrowheads="1"/>
              </p:cNvSpPr>
              <p:nvPr/>
            </p:nvSpPr>
            <p:spPr bwMode="auto">
              <a:xfrm rot="15720416">
                <a:off x="3372254" y="2695931"/>
                <a:ext cx="1781482" cy="34624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20000"/>
                  </a:spcBef>
                  <a:buClr>
                    <a:srgbClr val="E1B40C"/>
                  </a:buClr>
                  <a:buFont typeface="微软雅黑" panose="020B0503020204020204" pitchFamily="34" charset="-122"/>
                  <a:buNone/>
                </a:pPr>
                <a:r>
                  <a:rPr lang="zh-CN" altLang="en-US" sz="2400" dirty="0">
                    <a:solidFill>
                      <a:schemeClr val="tx2"/>
                    </a:solidFill>
                    <a:latin typeface="微软雅黑" panose="020B0503020204020204" pitchFamily="34" charset="-122"/>
                    <a:cs typeface="+mn-ea"/>
                  </a:rPr>
                  <a:t>按键</a:t>
                </a:r>
              </a:p>
            </p:txBody>
          </p:sp>
          <p:sp>
            <p:nvSpPr>
              <p:cNvPr id="42" name="Rectangle 61"/>
              <p:cNvSpPr>
                <a:spLocks noChangeArrowheads="1"/>
              </p:cNvSpPr>
              <p:nvPr/>
            </p:nvSpPr>
            <p:spPr bwMode="auto">
              <a:xfrm rot="15720416">
                <a:off x="1187731" y="3132684"/>
                <a:ext cx="1781483" cy="34624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20000"/>
                  </a:spcBef>
                  <a:buClr>
                    <a:srgbClr val="E1B40C"/>
                  </a:buClr>
                  <a:buFont typeface="微软雅黑" panose="020B0503020204020204" pitchFamily="34" charset="-122"/>
                  <a:buNone/>
                </a:pPr>
                <a:r>
                  <a:rPr lang="zh-CN" altLang="en-US" sz="2400" dirty="0">
                    <a:solidFill>
                      <a:schemeClr val="tx2"/>
                    </a:solidFill>
                    <a:latin typeface="微软雅黑" panose="020B0503020204020204" pitchFamily="34" charset="-122"/>
                    <a:cs typeface="+mn-ea"/>
                  </a:rPr>
                  <a:t>测量实时电流</a:t>
                </a:r>
              </a:p>
            </p:txBody>
          </p:sp>
          <p:sp>
            <p:nvSpPr>
              <p:cNvPr id="43" name="Rectangle 64"/>
              <p:cNvSpPr>
                <a:spLocks noChangeArrowheads="1"/>
              </p:cNvSpPr>
              <p:nvPr/>
            </p:nvSpPr>
            <p:spPr bwMode="auto">
              <a:xfrm rot="15720416">
                <a:off x="1745221" y="2698360"/>
                <a:ext cx="1781482" cy="34624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r">
                  <a:spcBef>
                    <a:spcPct val="20000"/>
                  </a:spcBef>
                  <a:buClr>
                    <a:srgbClr val="E1B40C"/>
                  </a:buClr>
                  <a:buFont typeface="微软雅黑" panose="020B0503020204020204" pitchFamily="34" charset="-122"/>
                  <a:buNone/>
                </a:pPr>
                <a:r>
                  <a:rPr lang="zh-CN" altLang="en-US" sz="2400" dirty="0">
                    <a:solidFill>
                      <a:schemeClr val="tx2"/>
                    </a:solidFill>
                    <a:latin typeface="微软雅黑" panose="020B0503020204020204" pitchFamily="34" charset="-122"/>
                    <a:cs typeface="+mn-ea"/>
                  </a:rPr>
                  <a:t>蓝牙远程控制</a:t>
                </a:r>
              </a:p>
            </p:txBody>
          </p:sp>
          <p:sp>
            <p:nvSpPr>
              <p:cNvPr id="45" name="Rectangle 70"/>
              <p:cNvSpPr>
                <a:spLocks noChangeArrowheads="1"/>
              </p:cNvSpPr>
              <p:nvPr/>
            </p:nvSpPr>
            <p:spPr bwMode="auto">
              <a:xfrm rot="15720416">
                <a:off x="2628393" y="3244284"/>
                <a:ext cx="1781483" cy="34624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r">
                  <a:spcBef>
                    <a:spcPct val="20000"/>
                  </a:spcBef>
                  <a:buClr>
                    <a:srgbClr val="E1B40C"/>
                  </a:buClr>
                  <a:buFont typeface="微软雅黑" panose="020B0503020204020204" pitchFamily="34" charset="-122"/>
                  <a:buNone/>
                </a:pPr>
                <a:r>
                  <a:rPr lang="zh-CN" altLang="en-US" sz="2400" dirty="0">
                    <a:solidFill>
                      <a:schemeClr val="tx2"/>
                    </a:solidFill>
                    <a:latin typeface="微软雅黑" panose="020B0503020204020204" pitchFamily="34" charset="-122"/>
                    <a:cs typeface="+mn-ea"/>
                  </a:rPr>
                  <a:t>定时</a:t>
                </a:r>
              </a:p>
            </p:txBody>
          </p:sp>
          <p:sp>
            <p:nvSpPr>
              <p:cNvPr id="46" name="Rectangle 73"/>
              <p:cNvSpPr>
                <a:spLocks noChangeArrowheads="1"/>
              </p:cNvSpPr>
              <p:nvPr/>
            </p:nvSpPr>
            <p:spPr bwMode="auto">
              <a:xfrm rot="15720416">
                <a:off x="4022367" y="2477634"/>
                <a:ext cx="1781481" cy="34624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20000"/>
                  </a:spcBef>
                  <a:buClr>
                    <a:srgbClr val="E1B40C"/>
                  </a:buClr>
                  <a:buFont typeface="微软雅黑" panose="020B0503020204020204" pitchFamily="34" charset="-122"/>
                  <a:buNone/>
                </a:pPr>
                <a:r>
                  <a:rPr lang="zh-CN" altLang="en-US" sz="2400" dirty="0">
                    <a:solidFill>
                      <a:schemeClr val="tx2"/>
                    </a:solidFill>
                    <a:latin typeface="微软雅黑" panose="020B0503020204020204" pitchFamily="34" charset="-122"/>
                    <a:cs typeface="+mn-ea"/>
                  </a:rPr>
                  <a:t>红外</a:t>
                </a:r>
              </a:p>
            </p:txBody>
          </p:sp>
        </p:grp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1BA8B132-101B-424F-8DAC-26EE12F05D5B}"/>
                </a:ext>
              </a:extLst>
            </p:cNvPr>
            <p:cNvGrpSpPr/>
            <p:nvPr/>
          </p:nvGrpSpPr>
          <p:grpSpPr>
            <a:xfrm>
              <a:off x="2793377" y="4181648"/>
              <a:ext cx="4563846" cy="2423429"/>
              <a:chOff x="1437749" y="2470756"/>
              <a:chExt cx="7765440" cy="4123494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2558788" y="3681252"/>
                <a:ext cx="5378709" cy="1728191"/>
                <a:chOff x="2557044" y="2483087"/>
                <a:chExt cx="4034032" cy="1296143"/>
              </a:xfrm>
            </p:grpSpPr>
            <p:sp>
              <p:nvSpPr>
                <p:cNvPr id="24" name="Line 34"/>
                <p:cNvSpPr>
                  <a:spLocks noChangeShapeType="1"/>
                </p:cNvSpPr>
                <p:nvPr/>
              </p:nvSpPr>
              <p:spPr bwMode="auto">
                <a:xfrm rot="618245" flipV="1">
                  <a:off x="4879539" y="2483087"/>
                  <a:ext cx="117053" cy="104633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 sz="2400">
                    <a:solidFill>
                      <a:schemeClr val="tx2"/>
                    </a:solidFill>
                    <a:cs typeface="+mn-ea"/>
                  </a:endParaRPr>
                </a:p>
              </p:txBody>
            </p:sp>
            <p:sp>
              <p:nvSpPr>
                <p:cNvPr id="25" name="Line 35"/>
                <p:cNvSpPr>
                  <a:spLocks noChangeShapeType="1"/>
                </p:cNvSpPr>
                <p:nvPr/>
              </p:nvSpPr>
              <p:spPr bwMode="auto">
                <a:xfrm rot="618245" flipH="1" flipV="1">
                  <a:off x="4208628" y="2554461"/>
                  <a:ext cx="432523" cy="84934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 sz="2400">
                    <a:solidFill>
                      <a:schemeClr val="tx2"/>
                    </a:solidFill>
                    <a:cs typeface="+mn-ea"/>
                  </a:endParaRPr>
                </a:p>
              </p:txBody>
            </p:sp>
            <p:sp>
              <p:nvSpPr>
                <p:cNvPr id="26" name="Line 36"/>
                <p:cNvSpPr>
                  <a:spLocks noChangeShapeType="1"/>
                </p:cNvSpPr>
                <p:nvPr/>
              </p:nvSpPr>
              <p:spPr bwMode="auto">
                <a:xfrm rot="618245" flipH="1" flipV="1">
                  <a:off x="3363565" y="2982702"/>
                  <a:ext cx="1029206" cy="46678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 sz="2400">
                    <a:solidFill>
                      <a:schemeClr val="tx2"/>
                    </a:solidFill>
                    <a:cs typeface="+mn-ea"/>
                  </a:endParaRPr>
                </a:p>
              </p:txBody>
            </p:sp>
            <p:sp>
              <p:nvSpPr>
                <p:cNvPr id="27" name="Line 37"/>
                <p:cNvSpPr>
                  <a:spLocks noChangeShapeType="1"/>
                </p:cNvSpPr>
                <p:nvPr/>
              </p:nvSpPr>
              <p:spPr bwMode="auto">
                <a:xfrm rot="618245" flipH="1">
                  <a:off x="2557044" y="3566538"/>
                  <a:ext cx="1750079" cy="2426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 sz="2400">
                    <a:solidFill>
                      <a:schemeClr val="tx2"/>
                    </a:solidFill>
                    <a:cs typeface="+mn-ea"/>
                  </a:endParaRPr>
                </a:p>
              </p:txBody>
            </p:sp>
            <p:sp>
              <p:nvSpPr>
                <p:cNvPr id="28" name="Line 38"/>
                <p:cNvSpPr>
                  <a:spLocks noChangeShapeType="1"/>
                </p:cNvSpPr>
                <p:nvPr/>
              </p:nvSpPr>
              <p:spPr bwMode="auto">
                <a:xfrm rot="618245" flipV="1">
                  <a:off x="5096515" y="2825680"/>
                  <a:ext cx="662346" cy="765124"/>
                </a:xfrm>
                <a:prstGeom prst="line">
                  <a:avLst/>
                </a:prstGeom>
                <a:noFill/>
                <a:ln w="9525">
                  <a:solidFill>
                    <a:srgbClr val="3F3F3F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 sz="2400">
                    <a:solidFill>
                      <a:schemeClr val="tx2"/>
                    </a:solidFill>
                    <a:cs typeface="+mn-ea"/>
                  </a:endParaRPr>
                </a:p>
              </p:txBody>
            </p:sp>
            <p:sp>
              <p:nvSpPr>
                <p:cNvPr id="30" name="Line 39"/>
                <p:cNvSpPr>
                  <a:spLocks noChangeShapeType="1"/>
                </p:cNvSpPr>
                <p:nvPr/>
              </p:nvSpPr>
              <p:spPr bwMode="auto">
                <a:xfrm rot="618245" flipV="1">
                  <a:off x="5293506" y="3303883"/>
                  <a:ext cx="1297570" cy="47534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 sz="2400">
                    <a:solidFill>
                      <a:schemeClr val="tx2"/>
                    </a:solidFill>
                    <a:cs typeface="+mn-ea"/>
                  </a:endParaRPr>
                </a:p>
              </p:txBody>
            </p:sp>
          </p:grpSp>
          <p:sp>
            <p:nvSpPr>
              <p:cNvPr id="32" name="Oval 20"/>
              <p:cNvSpPr>
                <a:spLocks noChangeArrowheads="1"/>
              </p:cNvSpPr>
              <p:nvPr/>
            </p:nvSpPr>
            <p:spPr bwMode="auto">
              <a:xfrm rot="15720416">
                <a:off x="4176590" y="2472660"/>
                <a:ext cx="1077265" cy="1073458"/>
              </a:xfrm>
              <a:prstGeom prst="ellipse">
                <a:avLst/>
              </a:prstGeom>
              <a:noFill/>
              <a:ln w="19050" algn="ctr">
                <a:solidFill>
                  <a:srgbClr val="3F3F3F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5335" dirty="0">
                    <a:solidFill>
                      <a:schemeClr val="tx2"/>
                    </a:solidFill>
                    <a:cs typeface="+mn-ea"/>
                  </a:rPr>
                  <a:t>3</a:t>
                </a:r>
              </a:p>
            </p:txBody>
          </p:sp>
          <p:sp>
            <p:nvSpPr>
              <p:cNvPr id="33" name="Oval 25"/>
              <p:cNvSpPr>
                <a:spLocks noChangeArrowheads="1"/>
              </p:cNvSpPr>
              <p:nvPr/>
            </p:nvSpPr>
            <p:spPr bwMode="auto">
              <a:xfrm rot="15720416">
                <a:off x="5706838" y="2518341"/>
                <a:ext cx="1077265" cy="1073457"/>
              </a:xfrm>
              <a:prstGeom prst="ellipse">
                <a:avLst/>
              </a:prstGeom>
              <a:noFill/>
              <a:ln w="19050" algn="ctr">
                <a:solidFill>
                  <a:srgbClr val="3F3F3F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5335" dirty="0">
                    <a:solidFill>
                      <a:schemeClr val="tx2"/>
                    </a:solidFill>
                    <a:cs typeface="+mn-ea"/>
                  </a:rPr>
                  <a:t>4</a:t>
                </a:r>
              </a:p>
            </p:txBody>
          </p:sp>
          <p:sp>
            <p:nvSpPr>
              <p:cNvPr id="34" name="Oval 5"/>
              <p:cNvSpPr>
                <a:spLocks noChangeArrowheads="1"/>
              </p:cNvSpPr>
              <p:nvPr/>
            </p:nvSpPr>
            <p:spPr bwMode="auto">
              <a:xfrm rot="15720416">
                <a:off x="1435845" y="4299821"/>
                <a:ext cx="1077265" cy="1073458"/>
              </a:xfrm>
              <a:prstGeom prst="ellipse">
                <a:avLst/>
              </a:prstGeom>
              <a:noFill/>
              <a:ln w="19050" algn="ctr">
                <a:solidFill>
                  <a:srgbClr val="3F3F3F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5335" dirty="0">
                    <a:solidFill>
                      <a:schemeClr val="tx2"/>
                    </a:solidFill>
                    <a:cs typeface="+mn-ea"/>
                  </a:rPr>
                  <a:t>1</a:t>
                </a:r>
              </a:p>
            </p:txBody>
          </p:sp>
          <p:sp>
            <p:nvSpPr>
              <p:cNvPr id="35" name="Oval 30"/>
              <p:cNvSpPr>
                <a:spLocks noChangeArrowheads="1"/>
              </p:cNvSpPr>
              <p:nvPr/>
            </p:nvSpPr>
            <p:spPr bwMode="auto">
              <a:xfrm rot="15720416">
                <a:off x="8127827" y="4345502"/>
                <a:ext cx="1077265" cy="1073458"/>
              </a:xfrm>
              <a:prstGeom prst="ellipse">
                <a:avLst/>
              </a:prstGeom>
              <a:noFill/>
              <a:ln w="19050" algn="ctr">
                <a:solidFill>
                  <a:srgbClr val="3F3F3F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5335" dirty="0">
                    <a:solidFill>
                      <a:schemeClr val="tx2"/>
                    </a:solidFill>
                    <a:cs typeface="+mn-ea"/>
                  </a:rPr>
                  <a:t>6</a:t>
                </a:r>
              </a:p>
            </p:txBody>
          </p:sp>
          <p:sp>
            <p:nvSpPr>
              <p:cNvPr id="36" name="Oval 10"/>
              <p:cNvSpPr>
                <a:spLocks noChangeArrowheads="1"/>
              </p:cNvSpPr>
              <p:nvPr/>
            </p:nvSpPr>
            <p:spPr bwMode="auto">
              <a:xfrm rot="15445262">
                <a:off x="2554986" y="3226365"/>
                <a:ext cx="1077265" cy="1073457"/>
              </a:xfrm>
              <a:prstGeom prst="ellipse">
                <a:avLst/>
              </a:prstGeom>
              <a:noFill/>
              <a:ln w="19050" algn="ctr">
                <a:solidFill>
                  <a:srgbClr val="3F3F3F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5335" dirty="0">
                    <a:solidFill>
                      <a:schemeClr val="tx2"/>
                    </a:solidFill>
                    <a:cs typeface="+mn-ea"/>
                  </a:rPr>
                  <a:t>2</a:t>
                </a:r>
              </a:p>
            </p:txBody>
          </p:sp>
          <p:sp>
            <p:nvSpPr>
              <p:cNvPr id="37" name="Oval 15"/>
              <p:cNvSpPr>
                <a:spLocks noChangeArrowheads="1"/>
              </p:cNvSpPr>
              <p:nvPr/>
            </p:nvSpPr>
            <p:spPr bwMode="auto">
              <a:xfrm rot="15720416">
                <a:off x="7004880" y="3194008"/>
                <a:ext cx="1077265" cy="1073458"/>
              </a:xfrm>
              <a:prstGeom prst="ellipse">
                <a:avLst/>
              </a:prstGeom>
              <a:noFill/>
              <a:ln w="19050" algn="ctr">
                <a:solidFill>
                  <a:srgbClr val="3F3F3F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5335" dirty="0">
                    <a:solidFill>
                      <a:schemeClr val="tx2"/>
                    </a:solidFill>
                    <a:cs typeface="+mn-ea"/>
                  </a:rPr>
                  <a:t>5</a:t>
                </a:r>
              </a:p>
            </p:txBody>
          </p:sp>
          <p:sp>
            <p:nvSpPr>
              <p:cNvPr id="48" name="Oval 44"/>
              <p:cNvSpPr>
                <a:spLocks noChangeArrowheads="1"/>
              </p:cNvSpPr>
              <p:nvPr/>
            </p:nvSpPr>
            <p:spPr bwMode="gray">
              <a:xfrm rot="16200000">
                <a:off x="4488732" y="4853688"/>
                <a:ext cx="1751031" cy="1730094"/>
              </a:xfrm>
              <a:prstGeom prst="ellipse">
                <a:avLst/>
              </a:prstGeom>
              <a:noFill/>
              <a:ln w="19050" algn="ctr">
                <a:solidFill>
                  <a:srgbClr val="3F3F3F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400" b="1" dirty="0">
                    <a:solidFill>
                      <a:schemeClr val="tx2"/>
                    </a:solidFill>
                    <a:cs typeface="+mn-ea"/>
                  </a:rPr>
                  <a:t>功能</a:t>
                </a:r>
              </a:p>
            </p:txBody>
          </p:sp>
        </p:grpSp>
        <p:sp>
          <p:nvSpPr>
            <p:cNvPr id="31" name="Rectangle 73">
              <a:extLst>
                <a:ext uri="{FF2B5EF4-FFF2-40B4-BE49-F238E27FC236}">
                  <a16:creationId xmlns:a16="http://schemas.microsoft.com/office/drawing/2014/main" id="{82F7F34C-1458-43A0-B47B-764432FF8B1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720416">
              <a:off x="6205049" y="4128682"/>
              <a:ext cx="2375309" cy="4616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  <a:buClr>
                  <a:srgbClr val="E1B40C"/>
                </a:buClr>
                <a:buFont typeface="微软雅黑" panose="020B0503020204020204" pitchFamily="34" charset="-122"/>
                <a:buNone/>
              </a:pPr>
              <a:r>
                <a:rPr lang="zh-CN" altLang="en-US" sz="2400" dirty="0">
                  <a:solidFill>
                    <a:schemeClr val="tx2"/>
                  </a:solidFill>
                  <a:latin typeface="微软雅黑" panose="020B0503020204020204" pitchFamily="34" charset="-122"/>
                  <a:cs typeface="+mn-ea"/>
                </a:rPr>
                <a:t>自动断电</a:t>
              </a:r>
            </a:p>
          </p:txBody>
        </p:sp>
      </p:grpSp>
      <p:sp>
        <p:nvSpPr>
          <p:cNvPr id="40" name="文本框 23">
            <a:extLst>
              <a:ext uri="{FF2B5EF4-FFF2-40B4-BE49-F238E27FC236}">
                <a16:creationId xmlns:a16="http://schemas.microsoft.com/office/drawing/2014/main" id="{5837DC46-92FC-4ED4-9CBE-A2FF043E6C08}"/>
              </a:ext>
            </a:extLst>
          </p:cNvPr>
          <p:cNvSpPr txBox="1"/>
          <p:nvPr/>
        </p:nvSpPr>
        <p:spPr>
          <a:xfrm>
            <a:off x="718857" y="31936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accent5"/>
                </a:solidFill>
                <a:latin typeface="+mn-ea"/>
                <a:cs typeface="Microsoft New Tai Lue" panose="020B0502040204020203" pitchFamily="34" charset="0"/>
              </a:rPr>
              <a:t>器件及功能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F771E5C-F806-43E0-AC53-BCE7D3791F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475" y="550197"/>
            <a:ext cx="4321704" cy="5762272"/>
          </a:xfrm>
          <a:prstGeom prst="rect">
            <a:avLst/>
          </a:prstGeom>
        </p:spPr>
      </p:pic>
      <p:sp>
        <p:nvSpPr>
          <p:cNvPr id="38" name="Oval 5">
            <a:extLst>
              <a:ext uri="{FF2B5EF4-FFF2-40B4-BE49-F238E27FC236}">
                <a16:creationId xmlns:a16="http://schemas.microsoft.com/office/drawing/2014/main" id="{5A260B58-5978-438F-AB64-798EED5A3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276" y="1596634"/>
            <a:ext cx="633122" cy="630885"/>
          </a:xfrm>
          <a:prstGeom prst="ellipse">
            <a:avLst/>
          </a:prstGeom>
          <a:noFill/>
          <a:ln w="19050" algn="ctr">
            <a:solidFill>
              <a:srgbClr val="3F3F3F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sz="5335" dirty="0">
                <a:solidFill>
                  <a:schemeClr val="tx2"/>
                </a:solidFill>
                <a:cs typeface="+mn-ea"/>
              </a:rPr>
              <a:t>0</a:t>
            </a:r>
          </a:p>
        </p:txBody>
      </p:sp>
      <p:sp>
        <p:nvSpPr>
          <p:cNvPr id="44" name="Line 39">
            <a:extLst>
              <a:ext uri="{FF2B5EF4-FFF2-40B4-BE49-F238E27FC236}">
                <a16:creationId xmlns:a16="http://schemas.microsoft.com/office/drawing/2014/main" id="{03C2B459-CB93-4024-BC52-75E2A10E22D2}"/>
              </a:ext>
            </a:extLst>
          </p:cNvPr>
          <p:cNvSpPr>
            <a:spLocks noChangeShapeType="1"/>
          </p:cNvSpPr>
          <p:nvPr/>
        </p:nvSpPr>
        <p:spPr bwMode="auto">
          <a:xfrm rot="6497829" flipH="1">
            <a:off x="1118741" y="2574741"/>
            <a:ext cx="1105734" cy="61607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</p:spPr>
        <p:txBody>
          <a:bodyPr/>
          <a:lstStyle/>
          <a:p>
            <a:endParaRPr lang="zh-CN" altLang="en-US" sz="2400">
              <a:solidFill>
                <a:schemeClr val="tx2"/>
              </a:solidFill>
              <a:cs typeface="+mn-ea"/>
            </a:endParaRPr>
          </a:p>
        </p:txBody>
      </p:sp>
      <p:sp>
        <p:nvSpPr>
          <p:cNvPr id="47" name="Rectangle 64">
            <a:extLst>
              <a:ext uri="{FF2B5EF4-FFF2-40B4-BE49-F238E27FC236}">
                <a16:creationId xmlns:a16="http://schemas.microsoft.com/office/drawing/2014/main" id="{BBC1798B-6170-4118-8C54-5F75FBF8B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803" y="1064350"/>
            <a:ext cx="237531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>
              <a:spcBef>
                <a:spcPct val="20000"/>
              </a:spcBef>
              <a:buClr>
                <a:srgbClr val="E1B40C"/>
              </a:buClr>
              <a:buFont typeface="微软雅黑" panose="020B0503020204020204" pitchFamily="34" charset="-122"/>
              <a:buNone/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cs typeface="+mn-ea"/>
              </a:rPr>
              <a:t>不用时作为导线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8709" y="13258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568443" y="319365"/>
            <a:ext cx="1873963" cy="461665"/>
            <a:chOff x="568442" y="319364"/>
            <a:chExt cx="1873964" cy="461666"/>
          </a:xfrm>
        </p:grpSpPr>
        <p:sp>
          <p:nvSpPr>
            <p:cNvPr id="25" name="文本框 23"/>
            <p:cNvSpPr txBox="1"/>
            <p:nvPr/>
          </p:nvSpPr>
          <p:spPr>
            <a:xfrm>
              <a:off x="718856" y="319364"/>
              <a:ext cx="1723550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accent5"/>
                  </a:solidFill>
                  <a:latin typeface="+mn-ea"/>
                  <a:cs typeface="Microsoft New Tai Lue" panose="020B0502040204020203" pitchFamily="34" charset="0"/>
                </a:rPr>
                <a:t>器件及功能</a:t>
              </a:r>
            </a:p>
          </p:txBody>
        </p:sp>
        <p:sp>
          <p:nvSpPr>
            <p:cNvPr id="26" name="等腰三角形 2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 panose="020B0503020204020204" pitchFamily="34" charset="-122"/>
                <a:cs typeface="+mn-ea"/>
              </a:endParaRPr>
            </a:p>
          </p:txBody>
        </p:sp>
      </p:grpSp>
      <p:sp>
        <p:nvSpPr>
          <p:cNvPr id="10" name="Rectangle 53">
            <a:extLst>
              <a:ext uri="{FF2B5EF4-FFF2-40B4-BE49-F238E27FC236}">
                <a16:creationId xmlns:a16="http://schemas.microsoft.com/office/drawing/2014/main" id="{5574733B-4894-480D-9021-B2EC84650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56">
            <a:extLst>
              <a:ext uri="{FF2B5EF4-FFF2-40B4-BE49-F238E27FC236}">
                <a16:creationId xmlns:a16="http://schemas.microsoft.com/office/drawing/2014/main" id="{0BAE04AF-A672-4218-BF94-05F6B0E9A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3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64">
            <a:extLst>
              <a:ext uri="{FF2B5EF4-FFF2-40B4-BE49-F238E27FC236}">
                <a16:creationId xmlns:a16="http://schemas.microsoft.com/office/drawing/2014/main" id="{9A32D917-5338-43F1-8DDD-E7837C383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67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1D2C7D8-A693-4E7E-82DB-402201B565AF}"/>
              </a:ext>
            </a:extLst>
          </p:cNvPr>
          <p:cNvSpPr txBox="1"/>
          <p:nvPr/>
        </p:nvSpPr>
        <p:spPr>
          <a:xfrm>
            <a:off x="4697818" y="3088836"/>
            <a:ext cx="251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按键，定时，蓝牙</a:t>
            </a:r>
            <a:r>
              <a:rPr lang="zh-CN" altLang="en-US" dirty="0"/>
              <a:t>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00394B1-C83B-418F-BCA4-961FEB5BC1D6}"/>
              </a:ext>
            </a:extLst>
          </p:cNvPr>
          <p:cNvSpPr txBox="1"/>
          <p:nvPr/>
        </p:nvSpPr>
        <p:spPr>
          <a:xfrm>
            <a:off x="4697818" y="3342608"/>
            <a:ext cx="2796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视频演示</a:t>
            </a:r>
          </a:p>
        </p:txBody>
      </p:sp>
    </p:spTree>
    <p:extLst>
      <p:ext uri="{BB962C8B-B14F-4D97-AF65-F5344CB8AC3E}">
        <p14:creationId xmlns:p14="http://schemas.microsoft.com/office/powerpoint/2010/main" val="66093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8709" y="13258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568443" y="319365"/>
            <a:ext cx="1873963" cy="461665"/>
            <a:chOff x="568442" y="319364"/>
            <a:chExt cx="1873964" cy="461666"/>
          </a:xfrm>
        </p:grpSpPr>
        <p:sp>
          <p:nvSpPr>
            <p:cNvPr id="25" name="文本框 23"/>
            <p:cNvSpPr txBox="1"/>
            <p:nvPr/>
          </p:nvSpPr>
          <p:spPr>
            <a:xfrm>
              <a:off x="718856" y="319364"/>
              <a:ext cx="1723550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accent5"/>
                  </a:solidFill>
                  <a:latin typeface="+mn-ea"/>
                  <a:cs typeface="Microsoft New Tai Lue" panose="020B0502040204020203" pitchFamily="34" charset="0"/>
                </a:rPr>
                <a:t>器件及功能</a:t>
              </a:r>
            </a:p>
          </p:txBody>
        </p:sp>
        <p:sp>
          <p:nvSpPr>
            <p:cNvPr id="26" name="等腰三角形 2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 panose="020B0503020204020204" pitchFamily="34" charset="-122"/>
                <a:cs typeface="+mn-ea"/>
              </a:endParaRPr>
            </a:p>
          </p:txBody>
        </p:sp>
      </p:grpSp>
      <p:sp>
        <p:nvSpPr>
          <p:cNvPr id="10" name="Rectangle 53">
            <a:extLst>
              <a:ext uri="{FF2B5EF4-FFF2-40B4-BE49-F238E27FC236}">
                <a16:creationId xmlns:a16="http://schemas.microsoft.com/office/drawing/2014/main" id="{5574733B-4894-480D-9021-B2EC84650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56">
            <a:extLst>
              <a:ext uri="{FF2B5EF4-FFF2-40B4-BE49-F238E27FC236}">
                <a16:creationId xmlns:a16="http://schemas.microsoft.com/office/drawing/2014/main" id="{0BAE04AF-A672-4218-BF94-05F6B0E9A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3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64">
            <a:extLst>
              <a:ext uri="{FF2B5EF4-FFF2-40B4-BE49-F238E27FC236}">
                <a16:creationId xmlns:a16="http://schemas.microsoft.com/office/drawing/2014/main" id="{9A32D917-5338-43F1-8DDD-E7837C383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67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1D2C7D8-A693-4E7E-82DB-402201B565AF}"/>
              </a:ext>
            </a:extLst>
          </p:cNvPr>
          <p:cNvSpPr txBox="1"/>
          <p:nvPr/>
        </p:nvSpPr>
        <p:spPr>
          <a:xfrm>
            <a:off x="4697818" y="3088836"/>
            <a:ext cx="251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按键，定时，蓝牙</a:t>
            </a:r>
            <a:r>
              <a:rPr lang="zh-CN" altLang="en-US" dirty="0"/>
              <a:t>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00394B1-C83B-418F-BCA4-961FEB5BC1D6}"/>
              </a:ext>
            </a:extLst>
          </p:cNvPr>
          <p:cNvSpPr txBox="1"/>
          <p:nvPr/>
        </p:nvSpPr>
        <p:spPr>
          <a:xfrm>
            <a:off x="4697818" y="3342608"/>
            <a:ext cx="2796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视频演示</a:t>
            </a:r>
          </a:p>
        </p:txBody>
      </p:sp>
    </p:spTree>
    <p:extLst>
      <p:ext uri="{BB962C8B-B14F-4D97-AF65-F5344CB8AC3E}">
        <p14:creationId xmlns:p14="http://schemas.microsoft.com/office/powerpoint/2010/main" val="262720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"/>
</p:tagLst>
</file>

<file path=ppt/theme/theme1.xml><?xml version="1.0" encoding="utf-8"?>
<a:theme xmlns:a="http://schemas.openxmlformats.org/drawingml/2006/main" name="office">
  <a:themeElements>
    <a:clrScheme name="自定义 306">
      <a:dk1>
        <a:sysClr val="windowText" lastClr="000000"/>
      </a:dk1>
      <a:lt1>
        <a:sysClr val="window" lastClr="FFFFFF"/>
      </a:lt1>
      <a:dk2>
        <a:srgbClr val="3F3F3F"/>
      </a:dk2>
      <a:lt2>
        <a:srgbClr val="262626"/>
      </a:lt2>
      <a:accent1>
        <a:srgbClr val="262626"/>
      </a:accent1>
      <a:accent2>
        <a:srgbClr val="3F3F3F"/>
      </a:accent2>
      <a:accent3>
        <a:srgbClr val="262626"/>
      </a:accent3>
      <a:accent4>
        <a:srgbClr val="3F3F3F"/>
      </a:accent4>
      <a:accent5>
        <a:srgbClr val="262626"/>
      </a:accent5>
      <a:accent6>
        <a:srgbClr val="3F3F3F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545</Words>
  <Application>Microsoft Office PowerPoint</Application>
  <PresentationFormat>宽屏</PresentationFormat>
  <Paragraphs>246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微软雅黑</vt:lpstr>
      <vt:lpstr>Arial</vt:lpstr>
      <vt:lpstr>Calibri</vt:lpstr>
      <vt:lpstr>Impact</vt:lpstr>
      <vt:lpstr>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subject/>
  <dc:creator>rxh liu</dc:creator>
  <cp:keywords/>
  <dc:description/>
  <cp:lastModifiedBy>rxh liu</cp:lastModifiedBy>
  <cp:revision>33</cp:revision>
  <dcterms:created xsi:type="dcterms:W3CDTF">2015-05-05T08:02:00Z</dcterms:created>
  <dcterms:modified xsi:type="dcterms:W3CDTF">2019-11-13T11:36:32Z</dcterms:modified>
  <cp:category>www.99ppt.com</cp:category>
  <dc:identifier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