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61" r:id="rId4"/>
    <p:sldId id="299" r:id="rId5"/>
    <p:sldId id="283" r:id="rId6"/>
    <p:sldId id="263" r:id="rId7"/>
    <p:sldId id="309" r:id="rId8"/>
    <p:sldId id="311" r:id="rId9"/>
    <p:sldId id="282" r:id="rId10"/>
    <p:sldId id="268" r:id="rId11"/>
    <p:sldId id="300" r:id="rId12"/>
    <p:sldId id="302" r:id="rId13"/>
    <p:sldId id="262" r:id="rId14"/>
    <p:sldId id="303" r:id="rId15"/>
    <p:sldId id="304" r:id="rId16"/>
    <p:sldId id="30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C948F-5E3F-4938-8DB8-704739F25C92}" v="9290" dt="2019-07-31T14:18:06.881"/>
  </p1510:revLst>
</p1510:revInfo>
</file>

<file path=ppt/tableStyles.xml><?xml version="1.0" encoding="utf-8"?>
<a:tblStyleLst xmlns:a="http://schemas.openxmlformats.org/drawingml/2006/main" def="{7AF05CEE-C329-4A72-B113-AA17788F9960}">
  <a:tblStyle styleId="{7AF05CEE-C329-4A72-B113-AA17788F9960}" styleName="EQH Table 01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B7377"/>
              </a:solidFill>
            </a:ln>
          </a:top>
          <a:bottom>
            <a:ln w="6350">
              <a:solidFill>
                <a:srgbClr val="6B7377"/>
              </a:solidFill>
            </a:ln>
          </a:bottom>
          <a:insideH>
            <a:ln w="6350">
              <a:solidFill>
                <a:srgbClr val="6B7377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inor"/>
      </a:tcTxStyle>
      <a:tcStyle>
        <a:tcBdr/>
      </a:tcStyle>
    </a:lastCol>
    <a:firstCol>
      <a:tcTxStyle b="on">
        <a:fontRef idx="minor"/>
      </a:tcTxStyle>
      <a:tcStyle>
        <a:tcBdr/>
      </a:tcStyle>
    </a:firstCol>
    <a:lastRow>
      <a:tcTxStyle b="on">
        <a:fontRef idx="minor"/>
        <a:schemeClr val="lt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1"/>
          </a:solidFill>
        </a:fill>
      </a:tcStyle>
    </a:lastRow>
    <a:firstRow>
      <a:tcTxStyle b="on">
        <a:fontRef idx="minor"/>
        <a:schemeClr val="dk1"/>
      </a:tcTxStyle>
      <a:tcStyle>
        <a:tcBdr>
          <a:top>
            <a:ln>
              <a:noFill/>
            </a:ln>
          </a:top>
          <a:bottom>
            <a:ln w="19050">
              <a:solidFill>
                <a:srgbClr val="6B7377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49866F-41C2-5443-9652-F75D89A952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DCA56-DCA6-414E-94C4-6FC0CCE2D9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36D70-1CE2-4649-97D4-12B62CBFE2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C11C8-E80F-AB4E-B64D-79B4E83109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CE476-1ACD-8F45-BD88-351CA1F703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F2B42-2D3F-274E-A663-D8B59EE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55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FC124-1CCA-C445-8296-7580C3767C1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08168-5433-B249-8629-7AFC397F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37160" indent="-137160" algn="l" defTabSz="914400" rtl="0" eaLnBrk="1" latinLnBrk="0" hangingPunct="1">
      <a:spcBef>
        <a:spcPts val="600"/>
      </a:spcBef>
      <a:buFont typeface="Helvetica" pitchFamily="2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7432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1148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864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8580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82296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96012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09728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23444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QH Watermark">
            <a:extLst>
              <a:ext uri="{FF2B5EF4-FFF2-40B4-BE49-F238E27FC236}">
                <a16:creationId xmlns:a16="http://schemas.microsoft.com/office/drawing/2014/main" id="{C5D09090-0517-D947-9614-A39FBE49F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hidden">
          <a:xfrm>
            <a:off x="4530725" y="3602770"/>
            <a:ext cx="7204075" cy="3014119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EQH Logo" descr="EQH">
            <a:extLst>
              <a:ext uri="{FF2B5EF4-FFF2-40B4-BE49-F238E27FC236}">
                <a16:creationId xmlns:a16="http://schemas.microsoft.com/office/drawing/2014/main" id="{93CEFED4-0A64-0948-A0A0-EC8D413AA61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453708"/>
            <a:ext cx="828675" cy="346710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B2C9B-035F-4675-BC7C-FEC96C94D5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1371600"/>
            <a:ext cx="8375904" cy="1783080"/>
          </a:xfrm>
        </p:spPr>
        <p:txBody>
          <a:bodyPr anchor="b"/>
          <a:lstStyle>
            <a:lvl1pPr algn="l">
              <a:lnSpc>
                <a:spcPct val="85000"/>
              </a:lnSpc>
              <a:defRPr sz="4400" b="1" spc="0" baseline="0"/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359F173C-8CC3-744F-BB05-3D00001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333756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AE870-8C2D-412B-9FF3-480700DE54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1" y="3611880"/>
            <a:ext cx="3867150" cy="10058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accent3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9pPr>
          </a:lstStyle>
          <a:p>
            <a:r>
              <a:rPr lang="en-US"/>
              <a:t>[Presentation subtitle]</a:t>
            </a:r>
          </a:p>
          <a:p>
            <a:pPr lvl="1"/>
            <a:r>
              <a:rPr lang="en-US"/>
              <a:t>[Month 00, 0000]</a:t>
            </a:r>
          </a:p>
        </p:txBody>
      </p:sp>
    </p:spTree>
    <p:extLst>
      <p:ext uri="{BB962C8B-B14F-4D97-AF65-F5344CB8AC3E}">
        <p14:creationId xmlns:p14="http://schemas.microsoft.com/office/powerpoint/2010/main" val="1481328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457199" y="1460502"/>
            <a:ext cx="3538728" cy="4575175"/>
          </a:xfrm>
          <a:noFill/>
          <a:ln>
            <a:solidFill>
              <a:srgbClr val="6B7377"/>
            </a:solidFill>
          </a:ln>
        </p:spPr>
        <p:txBody>
          <a:bodyPr lIns="320040" tIns="320040" rIns="320040" bIns="3200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4326636" y="1460500"/>
            <a:ext cx="3538728" cy="4575175"/>
          </a:xfrm>
          <a:noFill/>
          <a:ln>
            <a:solidFill>
              <a:srgbClr val="6B7377"/>
            </a:solidFill>
          </a:ln>
        </p:spPr>
        <p:txBody>
          <a:bodyPr lIns="320040" tIns="320040" rIns="320040" bIns="3200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8196072" y="1460500"/>
            <a:ext cx="3538728" cy="4575175"/>
          </a:xfrm>
          <a:noFill/>
          <a:ln>
            <a:solidFill>
              <a:srgbClr val="6B7377"/>
            </a:solidFill>
          </a:ln>
        </p:spPr>
        <p:txBody>
          <a:bodyPr lIns="320040" tIns="320040" rIns="320040" bIns="3200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6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18">
          <p15:clr>
            <a:srgbClr val="FBAE40"/>
          </p15:clr>
        </p15:guide>
        <p15:guide id="2" pos="2724">
          <p15:clr>
            <a:srgbClr val="FBAE40"/>
          </p15:clr>
        </p15:guide>
        <p15:guide id="3" pos="4956">
          <p15:clr>
            <a:srgbClr val="FBAE40"/>
          </p15:clr>
        </p15:guide>
        <p15:guide id="4" pos="516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457199" y="1460502"/>
            <a:ext cx="3538728" cy="4575175"/>
          </a:xfrm>
          <a:solidFill>
            <a:schemeClr val="tx1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4326636" y="1460500"/>
            <a:ext cx="3538728" cy="4575175"/>
          </a:xfrm>
          <a:solidFill>
            <a:schemeClr val="tx2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8196072" y="1460500"/>
            <a:ext cx="3538728" cy="4575175"/>
          </a:xfrm>
          <a:solidFill>
            <a:schemeClr val="accent3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18">
          <p15:clr>
            <a:srgbClr val="FBAE40"/>
          </p15:clr>
        </p15:guide>
        <p15:guide id="2" pos="2724">
          <p15:clr>
            <a:srgbClr val="FBAE40"/>
          </p15:clr>
        </p15:guide>
        <p15:guide id="3" pos="4956">
          <p15:clr>
            <a:srgbClr val="FBAE40"/>
          </p15:clr>
        </p15:guide>
        <p15:guide id="4" pos="51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459485" y="1460502"/>
            <a:ext cx="3538728" cy="4575175"/>
          </a:xfrm>
          <a:solidFill>
            <a:srgbClr val="002676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4328922" y="1460500"/>
            <a:ext cx="3538728" cy="4575175"/>
          </a:xfrm>
          <a:solidFill>
            <a:schemeClr val="accent4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8196072" y="1460500"/>
            <a:ext cx="3538728" cy="4575175"/>
          </a:xfrm>
          <a:solidFill>
            <a:schemeClr val="accent6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9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18">
          <p15:clr>
            <a:srgbClr val="FBAE40"/>
          </p15:clr>
        </p15:guide>
        <p15:guide id="2" pos="2724">
          <p15:clr>
            <a:srgbClr val="FBAE40"/>
          </p15:clr>
        </p15:guide>
        <p15:guide id="3" pos="4956">
          <p15:clr>
            <a:srgbClr val="FBAE40"/>
          </p15:clr>
        </p15:guide>
        <p15:guide id="4" pos="51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5961CC19-45E6-41C0-8929-ECB6675020D9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3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Dark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523D54BD-1A70-F544-9CFC-A0672E08BC29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0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2A13A1A6-0BB7-E644-9A39-7AACCE22A8FE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00267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86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L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5D260E22-5ECF-40E6-A237-682403D59F2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00267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00CF44-8E8A-428F-8B67-F7DB6952F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Light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ED093A85-01EE-4831-80E1-7E7A66E4FF74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6E578EE7-E0F6-4268-9C9D-C9BE01AD7EC2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Burgund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20A9EADB-078B-CD4A-9691-EF12A09E40F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QH Logo" descr="EQH">
            <a:extLst>
              <a:ext uri="{FF2B5EF4-FFF2-40B4-BE49-F238E27FC236}">
                <a16:creationId xmlns:a16="http://schemas.microsoft.com/office/drawing/2014/main" id="{93CEFED4-0A64-0948-A0A0-EC8D413AA61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453708"/>
            <a:ext cx="828675" cy="346710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B2C9B-035F-4675-BC7C-FEC96C94D5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1371601"/>
            <a:ext cx="8375904" cy="2352800"/>
          </a:xfrm>
        </p:spPr>
        <p:txBody>
          <a:bodyPr anchor="b"/>
          <a:lstStyle>
            <a:lvl1pPr algn="l">
              <a:lnSpc>
                <a:spcPct val="85000"/>
              </a:lnSpc>
              <a:defRPr sz="4400" b="1" spc="0" baseline="0"/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359F173C-8CC3-744F-BB05-3D00001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3907281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AE870-8C2D-412B-9FF3-480700DE54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199" y="4181600"/>
            <a:ext cx="3867151" cy="10058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accent3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9pPr>
          </a:lstStyle>
          <a:p>
            <a:r>
              <a:rPr lang="en-US"/>
              <a:t>[Presentation subtitle]</a:t>
            </a:r>
          </a:p>
          <a:p>
            <a:pPr lvl="1"/>
            <a:r>
              <a:rPr lang="en-US"/>
              <a:t>[Month 00, 0000]</a:t>
            </a:r>
          </a:p>
        </p:txBody>
      </p:sp>
    </p:spTree>
    <p:extLst>
      <p:ext uri="{BB962C8B-B14F-4D97-AF65-F5344CB8AC3E}">
        <p14:creationId xmlns:p14="http://schemas.microsoft.com/office/powerpoint/2010/main" val="253354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Dark Gra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20A9EADB-078B-CD4A-9691-EF12A09E40F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57CAF3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26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Numb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QH Logo" descr="EQH">
            <a:extLst>
              <a:ext uri="{FF2B5EF4-FFF2-40B4-BE49-F238E27FC236}">
                <a16:creationId xmlns:a16="http://schemas.microsoft.com/office/drawing/2014/main" id="{9662A54D-59A6-4B7C-8C97-71F97173DE1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460499"/>
            <a:ext cx="8375904" cy="3931920"/>
          </a:xfrm>
        </p:spPr>
        <p:txBody>
          <a:bodyPr anchor="ctr" anchorCtr="0"/>
          <a:lstStyle>
            <a:lvl1pPr>
              <a:lnSpc>
                <a:spcPct val="85000"/>
              </a:lnSpc>
              <a:defRPr sz="7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6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Number - Dark Blue">
    <p:bg>
      <p:bgPr>
        <a:solidFill>
          <a:srgbClr val="0026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523D54BD-1A70-F544-9CFC-A0672E08BC29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460499"/>
            <a:ext cx="8375904" cy="3931920"/>
          </a:xfrm>
        </p:spPr>
        <p:txBody>
          <a:bodyPr anchor="ctr" anchorCtr="0"/>
          <a:lstStyle>
            <a:lvl1pPr>
              <a:lnSpc>
                <a:spcPct val="85000"/>
              </a:lnSpc>
              <a:defRPr sz="7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2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B17D-D84E-48E7-BB9A-7E78982BC0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39054-2B80-413D-BC00-24B606D7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40A16-E824-4D48-84FC-82B4DA64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DAD35-1649-4977-B17D-26F311E8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F9A2C-E6C7-407B-B6C9-13B485A4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BC698-5C7F-4739-8380-3E34F547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590C5-D87D-4266-83F8-B9ECA261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2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26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hank You">
            <a:extLst>
              <a:ext uri="{FF2B5EF4-FFF2-40B4-BE49-F238E27FC236}">
                <a16:creationId xmlns:a16="http://schemas.microsoft.com/office/drawing/2014/main" id="{2103A8A9-15F2-8E49-8254-C5411AB14A87}"/>
              </a:ext>
            </a:extLst>
          </p:cNvPr>
          <p:cNvSpPr txBox="1"/>
          <p:nvPr userDrawn="1"/>
        </p:nvSpPr>
        <p:spPr>
          <a:xfrm>
            <a:off x="457200" y="1460499"/>
            <a:ext cx="8375904" cy="39319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7200" b="1" spc="0" baseline="0"/>
              <a:t>Thank you</a:t>
            </a:r>
          </a:p>
        </p:txBody>
      </p:sp>
      <p:sp>
        <p:nvSpPr>
          <p:cNvPr id="9" name="EQH Logo" descr="EQH">
            <a:extLst>
              <a:ext uri="{FF2B5EF4-FFF2-40B4-BE49-F238E27FC236}">
                <a16:creationId xmlns:a16="http://schemas.microsoft.com/office/drawing/2014/main" id="{25E2DFF8-5385-EB45-A5A3-320D9C929BC7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217516"/>
            <a:ext cx="828675" cy="346710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3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1099-3685-4234-BF13-2A53FC239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B03F-C891-42CC-9672-8DE87B2B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0500"/>
            <a:ext cx="11277600" cy="4575175"/>
          </a:xfrm>
        </p:spPr>
        <p:txBody>
          <a:bodyPr numCol="2"/>
          <a:lstStyle>
            <a:lvl1pPr marL="365760" indent="-365760">
              <a:buClr>
                <a:schemeClr val="tx2"/>
              </a:buClr>
              <a:buFont typeface="+mj-lt"/>
              <a:buAutoNum type="arabicPeriod"/>
              <a:defRPr/>
            </a:lvl1pPr>
            <a:lvl2pPr marL="548640">
              <a:defRPr/>
            </a:lvl2pPr>
            <a:lvl3pPr marL="731520">
              <a:defRPr/>
            </a:lvl3pPr>
            <a:lvl4pPr marL="914400">
              <a:defRPr/>
            </a:lvl4pPr>
            <a:lvl5pPr marL="1097280">
              <a:defRPr/>
            </a:lvl5pPr>
            <a:lvl6pPr marL="1280160">
              <a:defRPr/>
            </a:lvl6pPr>
            <a:lvl7pPr marL="1463040">
              <a:defRPr/>
            </a:lvl7pPr>
            <a:lvl8pPr marL="164592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0751-479E-441E-ACAE-2DDFDE6E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F817-21EC-4411-8C69-E61DE9C0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31D6-A49C-43E2-ADDA-A614E3F6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2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1099-3685-4234-BF13-2A53FC239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B03F-C891-42CC-9672-8DE87B2B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0500"/>
            <a:ext cx="837793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0751-479E-441E-ACAE-2DDFDE6E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F817-21EC-4411-8C69-E61DE9C0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31D6-A49C-43E2-ADDA-A614E3F6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6" userDrawn="1">
          <p15:clr>
            <a:srgbClr val="FBAE40"/>
          </p15:clr>
        </p15:guide>
        <p15:guide id="2" pos="576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547725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544" y="1460500"/>
            <a:ext cx="547725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3538728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6636" y="1460500"/>
            <a:ext cx="3538728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072" y="1460500"/>
            <a:ext cx="3538728" cy="457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18" userDrawn="1">
          <p15:clr>
            <a:srgbClr val="FBAE40"/>
          </p15:clr>
        </p15:guide>
        <p15:guide id="2" pos="2724" userDrawn="1">
          <p15:clr>
            <a:srgbClr val="FBAE40"/>
          </p15:clr>
        </p15:guide>
        <p15:guide id="3" pos="4956" userDrawn="1">
          <p15:clr>
            <a:srgbClr val="FBAE40"/>
          </p15:clr>
        </p15:guide>
        <p15:guide id="4" pos="516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6606719-DA40-884B-8902-CE44B13930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60502"/>
            <a:ext cx="2578608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56864" y="1460500"/>
            <a:ext cx="2578608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56528" y="1460500"/>
            <a:ext cx="2578608" cy="457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DF0091C-FF84-D74E-8DE5-0E4654AF09F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56192" y="1460498"/>
            <a:ext cx="2578608" cy="457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9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914" userDrawn="1">
          <p15:clr>
            <a:srgbClr val="FBAE40"/>
          </p15:clr>
        </p15:guide>
        <p15:guide id="2" pos="2114" userDrawn="1">
          <p15:clr>
            <a:srgbClr val="FBAE40"/>
          </p15:clr>
        </p15:guide>
        <p15:guide id="3" pos="3940" userDrawn="1">
          <p15:clr>
            <a:srgbClr val="FBAE40"/>
          </p15:clr>
        </p15:guide>
        <p15:guide id="4" pos="3740" userDrawn="1">
          <p15:clr>
            <a:srgbClr val="FBAE40"/>
          </p15:clr>
        </p15:guide>
        <p15:guide id="5" pos="5566" userDrawn="1">
          <p15:clr>
            <a:srgbClr val="FBAE40"/>
          </p15:clr>
        </p15:guide>
        <p15:guide id="6" pos="576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lor Bloc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lor Block">
            <a:extLst>
              <a:ext uri="{FF2B5EF4-FFF2-40B4-BE49-F238E27FC236}">
                <a16:creationId xmlns:a16="http://schemas.microsoft.com/office/drawing/2014/main" id="{87731E97-2B8B-BF46-8703-539FCF29F9E3}"/>
              </a:ext>
            </a:extLst>
          </p:cNvPr>
          <p:cNvSpPr/>
          <p:nvPr userDrawn="1"/>
        </p:nvSpPr>
        <p:spPr bwMode="gray">
          <a:xfrm>
            <a:off x="6254750" y="-1"/>
            <a:ext cx="593725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10" name="Gradation">
            <a:extLst>
              <a:ext uri="{FF2B5EF4-FFF2-40B4-BE49-F238E27FC236}">
                <a16:creationId xmlns:a16="http://schemas.microsoft.com/office/drawing/2014/main" id="{F9C364AF-141E-6747-A7C4-1F17DBA8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0" y="6781800"/>
            <a:ext cx="12192000" cy="76200"/>
          </a:xfrm>
          <a:prstGeom prst="rect">
            <a:avLst/>
          </a:prstGeom>
          <a:gradFill>
            <a:gsLst>
              <a:gs pos="0">
                <a:srgbClr val="002676"/>
              </a:gs>
              <a:gs pos="100000">
                <a:srgbClr val="4F6EFB"/>
              </a:gs>
            </a:gsLst>
            <a:lin ang="0" scaled="0"/>
          </a:gradFill>
          <a:ln w="12700" cap="sq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EQH Logo" descr="EQH">
            <a:extLst>
              <a:ext uri="{FF2B5EF4-FFF2-40B4-BE49-F238E27FC236}">
                <a16:creationId xmlns:a16="http://schemas.microsoft.com/office/drawing/2014/main" id="{13529FA1-1B16-AD48-903A-167F289ABB7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480050" cy="7349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547725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711950" y="1460500"/>
            <a:ext cx="5022850" cy="4575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00CF44-8E8A-428F-8B67-F7DB6952F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0">
          <p15:clr>
            <a:srgbClr val="FBAE40"/>
          </p15:clr>
        </p15:guide>
        <p15:guide id="2" pos="39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lor Block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lor Block">
            <a:extLst>
              <a:ext uri="{FF2B5EF4-FFF2-40B4-BE49-F238E27FC236}">
                <a16:creationId xmlns:a16="http://schemas.microsoft.com/office/drawing/2014/main" id="{87731E97-2B8B-BF46-8703-539FCF29F9E3}"/>
              </a:ext>
            </a:extLst>
          </p:cNvPr>
          <p:cNvSpPr/>
          <p:nvPr userDrawn="1"/>
        </p:nvSpPr>
        <p:spPr bwMode="gray">
          <a:xfrm>
            <a:off x="6254750" y="-1"/>
            <a:ext cx="593725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10" name="Gradation">
            <a:extLst>
              <a:ext uri="{FF2B5EF4-FFF2-40B4-BE49-F238E27FC236}">
                <a16:creationId xmlns:a16="http://schemas.microsoft.com/office/drawing/2014/main" id="{F9C364AF-141E-6747-A7C4-1F17DBA8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0" y="6781800"/>
            <a:ext cx="12192000" cy="76200"/>
          </a:xfrm>
          <a:prstGeom prst="rect">
            <a:avLst/>
          </a:prstGeom>
          <a:gradFill>
            <a:gsLst>
              <a:gs pos="0">
                <a:srgbClr val="002676"/>
              </a:gs>
              <a:gs pos="100000">
                <a:srgbClr val="4F6EFB"/>
              </a:gs>
            </a:gsLst>
            <a:lin ang="0" scaled="0"/>
          </a:gradFill>
          <a:ln w="12700" cap="sq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EQH Logo" descr="EQH">
            <a:extLst>
              <a:ext uri="{FF2B5EF4-FFF2-40B4-BE49-F238E27FC236}">
                <a16:creationId xmlns:a16="http://schemas.microsoft.com/office/drawing/2014/main" id="{13529FA1-1B16-AD48-903A-167F289ABB7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480050" cy="7349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547725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711950" y="1460500"/>
            <a:ext cx="5022850" cy="4575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00CF44-8E8A-428F-8B67-F7DB6952F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0">
          <p15:clr>
            <a:srgbClr val="FBAE40"/>
          </p15:clr>
        </p15:guide>
        <p15:guide id="2" pos="39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dation">
            <a:extLst>
              <a:ext uri="{FF2B5EF4-FFF2-40B4-BE49-F238E27FC236}">
                <a16:creationId xmlns:a16="http://schemas.microsoft.com/office/drawing/2014/main" id="{5AE31276-646E-844E-BBDB-BEC4865D5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0" y="6781800"/>
            <a:ext cx="12192000" cy="76200"/>
          </a:xfrm>
          <a:prstGeom prst="rect">
            <a:avLst/>
          </a:prstGeom>
          <a:gradFill>
            <a:gsLst>
              <a:gs pos="0">
                <a:srgbClr val="002676"/>
              </a:gs>
              <a:gs pos="100000">
                <a:srgbClr val="4F6EFB"/>
              </a:gs>
            </a:gsLst>
            <a:lin ang="0" scaled="0"/>
          </a:gradFill>
          <a:ln w="12700" cap="sq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42125609-2737-974F-A59B-D8E8EA7A10C7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EBF13-BD7F-422E-B7D5-727F0399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75904" cy="7349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[Slide title]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22083-ADB3-408A-97A5-2DAFBF7AD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63040"/>
            <a:ext cx="11277600" cy="4572000"/>
          </a:xfrm>
          <a:prstGeom prst="rect">
            <a:avLst/>
          </a:prstGeom>
        </p:spPr>
        <p:txBody>
          <a:bodyPr vert="horz" lIns="0" tIns="0" rIns="0" bIns="0" spcCol="32004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9275-7286-4128-930C-C65CA8DB5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3000" y="6306185"/>
            <a:ext cx="4792980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4177B-B5F6-4714-B212-F65CD1681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56192" y="6306185"/>
            <a:ext cx="2216234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C76D-046A-4ED4-861D-0000B5120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2426" y="6306184"/>
            <a:ext cx="362373" cy="2103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4F00CF44-8E8A-428F-8B67-F7DB6952F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4" r:id="rId3"/>
    <p:sldLayoutId id="2147483650" r:id="rId4"/>
    <p:sldLayoutId id="2147483652" r:id="rId5"/>
    <p:sldLayoutId id="2147483656" r:id="rId6"/>
    <p:sldLayoutId id="2147483657" r:id="rId7"/>
    <p:sldLayoutId id="2147483669" r:id="rId8"/>
    <p:sldLayoutId id="2147483670" r:id="rId9"/>
    <p:sldLayoutId id="2147483673" r:id="rId10"/>
    <p:sldLayoutId id="2147483671" r:id="rId11"/>
    <p:sldLayoutId id="2147483672" r:id="rId12"/>
    <p:sldLayoutId id="2147483651" r:id="rId13"/>
    <p:sldLayoutId id="2147483659" r:id="rId14"/>
    <p:sldLayoutId id="2147483660" r:id="rId15"/>
    <p:sldLayoutId id="2147483661" r:id="rId16"/>
    <p:sldLayoutId id="2147483663" r:id="rId17"/>
    <p:sldLayoutId id="2147483662" r:id="rId18"/>
    <p:sldLayoutId id="2147483665" r:id="rId19"/>
    <p:sldLayoutId id="2147483664" r:id="rId20"/>
    <p:sldLayoutId id="2147483668" r:id="rId21"/>
    <p:sldLayoutId id="2147483666" r:id="rId22"/>
    <p:sldLayoutId id="2147483654" r:id="rId23"/>
    <p:sldLayoutId id="2147483655" r:id="rId24"/>
    <p:sldLayoutId id="2147483667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Font typeface="Helvetica" pitchFamily="2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920" userDrawn="1">
          <p15:clr>
            <a:srgbClr val="F26B43"/>
          </p15:clr>
        </p15:guide>
        <p15:guide id="6" orient="horz" pos="38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5.svg"/><Relationship Id="rId7" Type="http://schemas.openxmlformats.org/officeDocument/2006/relationships/image" Target="../media/image7.svg"/><Relationship Id="rId12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9.png"/><Relationship Id="rId5" Type="http://schemas.openxmlformats.org/officeDocument/2006/relationships/image" Target="../media/image3.sv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file:///C:\Users\R66579\Documents\MindWell\root\index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epmoji.mit.edu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1CBE5B-63FD-504D-B880-91E2484E6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371600"/>
            <a:ext cx="8375904" cy="1783080"/>
          </a:xfrm>
        </p:spPr>
        <p:txBody>
          <a:bodyPr/>
          <a:lstStyle/>
          <a:p>
            <a:r>
              <a:rPr lang="en-US"/>
              <a:t>Ideation Portal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2138753-F9FA-954A-8DBF-13371403B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Intern Summer Project</a:t>
            </a:r>
          </a:p>
          <a:p>
            <a:pPr lvl="1"/>
            <a:r>
              <a:rPr lang="en-US"/>
              <a:t>July 18, 2019</a:t>
            </a:r>
          </a:p>
          <a:p>
            <a:pPr lvl="1"/>
            <a:r>
              <a:rPr lang="en-US"/>
              <a:t>Silas Adams and Lis </a:t>
            </a:r>
            <a:r>
              <a:rPr lang="en-US" err="1"/>
              <a:t>Rizvanolli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7ECB9B9-E89F-F14A-9897-E7392A865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87CA953-498B-3B48-A747-275757F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10CC-03DD-914A-A394-7ED85A7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B1A-86FB-874E-BABA-4353AA02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A30B-42D6-4D44-A1BA-998A785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Stop">
            <a:extLst>
              <a:ext uri="{FF2B5EF4-FFF2-40B4-BE49-F238E27FC236}">
                <a16:creationId xmlns:a16="http://schemas.microsoft.com/office/drawing/2014/main" id="{2553E4CD-7ED3-4C20-AF83-8DE3DCE89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3708" y="1713705"/>
            <a:ext cx="914400" cy="914400"/>
          </a:xfrm>
          <a:prstGeom prst="rect">
            <a:avLst/>
          </a:prstGeom>
        </p:spPr>
      </p:pic>
      <p:pic>
        <p:nvPicPr>
          <p:cNvPr id="11" name="Graphic 10" descr="Venn diagram">
            <a:extLst>
              <a:ext uri="{FF2B5EF4-FFF2-40B4-BE49-F238E27FC236}">
                <a16:creationId xmlns:a16="http://schemas.microsoft.com/office/drawing/2014/main" id="{DCE01BEA-0F52-4AA9-B5B8-D542C0AD7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660" y="1713705"/>
            <a:ext cx="914400" cy="914400"/>
          </a:xfrm>
          <a:prstGeom prst="rect">
            <a:avLst/>
          </a:prstGeom>
        </p:spPr>
      </p:pic>
      <p:pic>
        <p:nvPicPr>
          <p:cNvPr id="14" name="Graphic 13" descr="Trophy">
            <a:extLst>
              <a:ext uri="{FF2B5EF4-FFF2-40B4-BE49-F238E27FC236}">
                <a16:creationId xmlns:a16="http://schemas.microsoft.com/office/drawing/2014/main" id="{94AC796B-AB3F-4C58-95C6-660BC83298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5757" y="1713705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1B1D4-E756-F048-BB97-2E09594C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Improving Ideation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56AE7D-94F8-3649-8C34-6EEEB047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9F307A-9A4F-B74E-9174-41E5869C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9B3C7B-B763-7447-AC25-516C2E4C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799810-558F-4AF1-B395-FBB91E9FD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747" y="1456851"/>
            <a:ext cx="3548180" cy="45845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2E7D48-3379-48B9-9AFE-66BC062796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1910" y="1451086"/>
            <a:ext cx="3548180" cy="45845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049E14-4AFB-42CE-AFB4-EE47E70559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6619" y="1460500"/>
            <a:ext cx="3548180" cy="45845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D91924-8271-445C-AC89-41D67511E5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844" y="1466596"/>
            <a:ext cx="3535986" cy="45723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9C043E-2D98-4034-A2B6-535B0D29D0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4104" y="1451086"/>
            <a:ext cx="3535986" cy="45723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3B931F9-51B9-416F-AF0E-CF236BBCB6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92716" y="1460498"/>
            <a:ext cx="3535986" cy="458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73BABD5-6377-49A2-9215-9095501C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</a:t>
            </a:r>
          </a:p>
        </p:txBody>
      </p:sp>
      <p:pic>
        <p:nvPicPr>
          <p:cNvPr id="12" name="Content Placeholder 11">
            <a:hlinkClick r:id="rId2" action="ppaction://hlinkfile"/>
            <a:extLst>
              <a:ext uri="{FF2B5EF4-FFF2-40B4-BE49-F238E27FC236}">
                <a16:creationId xmlns:a16="http://schemas.microsoft.com/office/drawing/2014/main" id="{D2851F64-88EC-438E-BFCB-A9A452710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011" y="1460500"/>
            <a:ext cx="8137615" cy="457517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164ED-4D70-4EE0-A3DC-6AA800FD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5846C-DEE6-41CF-82C1-8B6697D0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99405-FDA8-446B-938E-BA2792D4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7ECB9B9-E89F-F14A-9897-E7392A865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87CA953-498B-3B48-A747-275757F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10CC-03DD-914A-A394-7ED85A7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B1A-86FB-874E-BABA-4353AA02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A30B-42D6-4D44-A1BA-998A785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8A83-0625-47EC-AAF5-143BB4D6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Conversational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FED7-06AE-4056-A6D1-FB9EB7FA53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spcCol="320040" rtlCol="0" anchor="t">
            <a:noAutofit/>
          </a:bodyPr>
          <a:lstStyle/>
          <a:p>
            <a:r>
              <a:rPr lang="en-US" dirty="0"/>
              <a:t>More realistic conversations with </a:t>
            </a:r>
            <a:r>
              <a:rPr lang="en-US" dirty="0" err="1"/>
              <a:t>DeepMoji</a:t>
            </a:r>
            <a:endParaRPr lang="en-US" dirty="0"/>
          </a:p>
          <a:p>
            <a:r>
              <a:rPr lang="en-US" dirty="0"/>
              <a:t>UI that adjusts based on the detected emotions</a:t>
            </a:r>
            <a:endParaRPr lang="en-US" dirty="0">
              <a:cs typeface="Helvetica"/>
            </a:endParaRPr>
          </a:p>
          <a:p>
            <a:r>
              <a:rPr lang="en-US" dirty="0">
                <a:cs typeface="Helvetica"/>
              </a:rPr>
              <a:t>Automatically fill out forms through conversation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164ED-4D70-4EE0-A3DC-6AA800FD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5846C-DEE6-41CF-82C1-8B6697D0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99405-FDA8-446B-938E-BA2792D4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14</a:t>
            </a:fld>
            <a:endParaRPr lang="en-US"/>
          </a:p>
        </p:txBody>
      </p:sp>
      <p:pic>
        <p:nvPicPr>
          <p:cNvPr id="12" name="Picture 12" descr="A screenshot of a cell phone&#10;&#10;Description generated with high confidence">
            <a:hlinkClick r:id="rId2"/>
            <a:extLst>
              <a:ext uri="{FF2B5EF4-FFF2-40B4-BE49-F238E27FC236}">
                <a16:creationId xmlns:a16="http://schemas.microsoft.com/office/drawing/2014/main" id="{50B60420-A523-494A-ABBD-FC950108AF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32719"/>
          <a:stretch/>
        </p:blipFill>
        <p:spPr>
          <a:xfrm>
            <a:off x="6417564" y="2092851"/>
            <a:ext cx="5477256" cy="26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8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8A83-0625-47EC-AAF5-143BB4D6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Explorable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FED7-06AE-4056-A6D1-FB9EB7FA53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spcCol="320040" rtlCol="0" anchor="t">
            <a:noAutofit/>
          </a:bodyPr>
          <a:lstStyle/>
          <a:p>
            <a:r>
              <a:rPr lang="en-US" dirty="0">
                <a:cs typeface="Helvetica"/>
              </a:rPr>
              <a:t>Incorporate more content to keep it fresh</a:t>
            </a:r>
          </a:p>
          <a:p>
            <a:r>
              <a:rPr lang="en-US" dirty="0">
                <a:cs typeface="Helvetica"/>
              </a:rPr>
              <a:t>Reveal the traveled path once completed</a:t>
            </a:r>
          </a:p>
          <a:p>
            <a:r>
              <a:rPr lang="en-US" dirty="0">
                <a:cs typeface="Helvetica"/>
              </a:rPr>
              <a:t>Diagnose emotions based on interpretation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164ED-4D70-4EE0-A3DC-6AA800FD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5846C-DEE6-41CF-82C1-8B6697D0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99405-FDA8-446B-938E-BA2792D4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15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817393-CD80-4911-AE22-8FA15093A4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8670" y="1141412"/>
            <a:ext cx="4508868" cy="4575175"/>
          </a:xfrm>
          <a:prstGeom prst="rect">
            <a:avLst/>
          </a:prstGeom>
        </p:spPr>
      </p:pic>
      <p:pic>
        <p:nvPicPr>
          <p:cNvPr id="4" name="Picture 9" descr="A star filled sky&#10;&#10;Description generated with high confidence">
            <a:extLst>
              <a:ext uri="{FF2B5EF4-FFF2-40B4-BE49-F238E27FC236}">
                <a16:creationId xmlns:a16="http://schemas.microsoft.com/office/drawing/2014/main" id="{C1563D4A-227F-4A01-AA17-D058EF28A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2775226"/>
            <a:ext cx="3052417" cy="305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1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E302-FA64-DC44-BBBE-895A09D2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75904" cy="734907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9A1490-1F72-4A42-A20D-531D9F6B2EEB}"/>
              </a:ext>
            </a:extLst>
          </p:cNvPr>
          <p:cNvGrpSpPr/>
          <p:nvPr/>
        </p:nvGrpSpPr>
        <p:grpSpPr>
          <a:xfrm>
            <a:off x="-6097" y="1460499"/>
            <a:ext cx="3051048" cy="4575175"/>
            <a:chOff x="-6097" y="1460499"/>
            <a:chExt cx="3051048" cy="45751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B1863D-ECBD-B44B-A86E-006528726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-6097" y="1460499"/>
              <a:ext cx="3051048" cy="4575175"/>
            </a:xfrm>
            <a:prstGeom prst="rect">
              <a:avLst/>
            </a:prstGeom>
            <a:solidFill>
              <a:srgbClr val="C5CFFE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542F6-736D-2041-941E-3CA9FAC4A36F}"/>
                </a:ext>
              </a:extLst>
            </p:cNvPr>
            <p:cNvSpPr txBox="1"/>
            <p:nvPr/>
          </p:nvSpPr>
          <p:spPr>
            <a:xfrm>
              <a:off x="457200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/>
                <a:t>01</a:t>
              </a:r>
            </a:p>
          </p:txBody>
        </p: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1542EFAB-7494-3748-9C79-2FD9F628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457200" y="2923540"/>
              <a:ext cx="1323975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EE8848-FED9-334E-807C-40DBE202C0B6}"/>
                </a:ext>
              </a:extLst>
            </p:cNvPr>
            <p:cNvSpPr txBox="1"/>
            <p:nvPr/>
          </p:nvSpPr>
          <p:spPr>
            <a:xfrm>
              <a:off x="457200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 dirty="0">
                  <a:solidFill>
                    <a:schemeClr val="bg1"/>
                  </a:solidFill>
                </a:rPr>
                <a:t>Problems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Project management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Building relationships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/>
                </a:solidFill>
              </a:endParaRP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89F9DDA-7F58-9243-853D-380DC440142F}"/>
              </a:ext>
            </a:extLst>
          </p:cNvPr>
          <p:cNvGrpSpPr/>
          <p:nvPr/>
        </p:nvGrpSpPr>
        <p:grpSpPr>
          <a:xfrm>
            <a:off x="3044952" y="1460499"/>
            <a:ext cx="3051048" cy="4575175"/>
            <a:chOff x="3044952" y="1460499"/>
            <a:chExt cx="3051048" cy="457517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A0CC76E-3C30-804B-B53B-99642FA0A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3044952" y="1460499"/>
              <a:ext cx="3051048" cy="4575175"/>
            </a:xfrm>
            <a:prstGeom prst="rect">
              <a:avLst/>
            </a:prstGeom>
            <a:solidFill>
              <a:srgbClr val="8B9FFC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F49AE6-E3DB-6749-B9DA-CEC28DBE057D}"/>
                </a:ext>
              </a:extLst>
            </p:cNvPr>
            <p:cNvSpPr txBox="1"/>
            <p:nvPr/>
          </p:nvSpPr>
          <p:spPr>
            <a:xfrm>
              <a:off x="3497558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/>
                <a:t>02</a:t>
              </a: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09EA191C-3714-1A4E-8D92-20A3F8A23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3497558" y="2923540"/>
              <a:ext cx="1323975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8CF095A-40FE-6242-A169-1DA97808155E}"/>
                </a:ext>
              </a:extLst>
            </p:cNvPr>
            <p:cNvSpPr txBox="1"/>
            <p:nvPr/>
          </p:nvSpPr>
          <p:spPr>
            <a:xfrm>
              <a:off x="3497558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Product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</a:rPr>
                <a:t>Agile methodology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</a:rPr>
                <a:t>Product branding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5731B81-96A1-A344-843E-AEB751BC0341}"/>
              </a:ext>
            </a:extLst>
          </p:cNvPr>
          <p:cNvGrpSpPr/>
          <p:nvPr/>
        </p:nvGrpSpPr>
        <p:grpSpPr>
          <a:xfrm>
            <a:off x="6095999" y="1460499"/>
            <a:ext cx="3051049" cy="4575175"/>
            <a:chOff x="6095999" y="1460499"/>
            <a:chExt cx="3051049" cy="45751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752C65-DA73-D444-B304-405D2783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6095999" y="1460499"/>
              <a:ext cx="3051049" cy="4575175"/>
            </a:xfrm>
            <a:prstGeom prst="rect">
              <a:avLst/>
            </a:prstGeom>
            <a:solidFill>
              <a:srgbClr val="4F6EFB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A94F7FA-5686-FB41-98F7-60503BB30981}"/>
                </a:ext>
              </a:extLst>
            </p:cNvPr>
            <p:cNvSpPr txBox="1"/>
            <p:nvPr/>
          </p:nvSpPr>
          <p:spPr>
            <a:xfrm>
              <a:off x="6548605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71" name="Line">
              <a:extLst>
                <a:ext uri="{FF2B5EF4-FFF2-40B4-BE49-F238E27FC236}">
                  <a16:creationId xmlns:a16="http://schemas.microsoft.com/office/drawing/2014/main" id="{534FAB12-3C94-AF45-83C1-136F7242C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6548605" y="2923540"/>
              <a:ext cx="1323975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lt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5CBBC6-368B-9B41-9880-4A9015732CAA}"/>
                </a:ext>
              </a:extLst>
            </p:cNvPr>
            <p:cNvSpPr txBox="1"/>
            <p:nvPr/>
          </p:nvSpPr>
          <p:spPr>
            <a:xfrm>
              <a:off x="6548605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Features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</a:rPr>
                <a:t>Software Development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</a:rPr>
                <a:t>Artificial Intelligence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9FCFC4-AD61-9C48-A5B2-35C449D637E5}"/>
              </a:ext>
            </a:extLst>
          </p:cNvPr>
          <p:cNvGrpSpPr/>
          <p:nvPr/>
        </p:nvGrpSpPr>
        <p:grpSpPr>
          <a:xfrm>
            <a:off x="9147048" y="1460499"/>
            <a:ext cx="3044952" cy="4575175"/>
            <a:chOff x="9147048" y="1460499"/>
            <a:chExt cx="3044952" cy="45751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CE1CE1-7442-6245-A2A8-8C6C2252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9147048" y="1460499"/>
              <a:ext cx="3044952" cy="4575175"/>
            </a:xfrm>
            <a:prstGeom prst="rect">
              <a:avLst/>
            </a:prstGeom>
            <a:solidFill>
              <a:srgbClr val="002676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BAEE206-A033-934E-A827-52BC1FB56F8A}"/>
                </a:ext>
              </a:extLst>
            </p:cNvPr>
            <p:cNvSpPr txBox="1"/>
            <p:nvPr/>
          </p:nvSpPr>
          <p:spPr>
            <a:xfrm>
              <a:off x="9596606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80" name="Line">
              <a:extLst>
                <a:ext uri="{FF2B5EF4-FFF2-40B4-BE49-F238E27FC236}">
                  <a16:creationId xmlns:a16="http://schemas.microsoft.com/office/drawing/2014/main" id="{FD3BD1E2-0BFB-464E-BCEB-080E27349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9596606" y="2923540"/>
              <a:ext cx="1323975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lt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E9A36D6-DD26-9E4C-823A-0B8A47AF95EA}"/>
                </a:ext>
              </a:extLst>
            </p:cNvPr>
            <p:cNvSpPr txBox="1"/>
            <p:nvPr/>
          </p:nvSpPr>
          <p:spPr>
            <a:xfrm>
              <a:off x="9596606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 dirty="0">
                  <a:solidFill>
                    <a:schemeClr val="bg1"/>
                  </a:solidFill>
                </a:rPr>
                <a:t>Potential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Disruptive innovation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3D89-21A4-4D40-BAE0-317EA879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2F80-B330-1647-9DBE-E13E5C1C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7771-8333-B14D-88AF-C1881404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2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E302-FA64-DC44-BBBE-895A09D2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75904" cy="734907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9A1490-1F72-4A42-A20D-531D9F6B2EEB}"/>
              </a:ext>
            </a:extLst>
          </p:cNvPr>
          <p:cNvGrpSpPr/>
          <p:nvPr/>
        </p:nvGrpSpPr>
        <p:grpSpPr>
          <a:xfrm>
            <a:off x="-6097" y="1460499"/>
            <a:ext cx="3051048" cy="4575175"/>
            <a:chOff x="-6097" y="1460499"/>
            <a:chExt cx="3051048" cy="45751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B1863D-ECBD-B44B-A86E-006528726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-6097" y="1460499"/>
              <a:ext cx="3051048" cy="4575175"/>
            </a:xfrm>
            <a:prstGeom prst="rect">
              <a:avLst/>
            </a:prstGeom>
            <a:solidFill>
              <a:srgbClr val="C5CFFE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542F6-736D-2041-941E-3CA9FAC4A36F}"/>
                </a:ext>
              </a:extLst>
            </p:cNvPr>
            <p:cNvSpPr txBox="1"/>
            <p:nvPr/>
          </p:nvSpPr>
          <p:spPr>
            <a:xfrm>
              <a:off x="457200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/>
                <a:t>01</a:t>
              </a:r>
            </a:p>
          </p:txBody>
        </p: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1542EFAB-7494-3748-9C79-2FD9F628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457200" y="2923540"/>
              <a:ext cx="1323975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EE8848-FED9-334E-807C-40DBE202C0B6}"/>
                </a:ext>
              </a:extLst>
            </p:cNvPr>
            <p:cNvSpPr txBox="1"/>
            <p:nvPr/>
          </p:nvSpPr>
          <p:spPr>
            <a:xfrm>
              <a:off x="457200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Problems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89F9DDA-7F58-9243-853D-380DC440142F}"/>
              </a:ext>
            </a:extLst>
          </p:cNvPr>
          <p:cNvGrpSpPr/>
          <p:nvPr/>
        </p:nvGrpSpPr>
        <p:grpSpPr>
          <a:xfrm>
            <a:off x="3044952" y="1460499"/>
            <a:ext cx="3051048" cy="4575175"/>
            <a:chOff x="3044952" y="1460499"/>
            <a:chExt cx="3051048" cy="457517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A0CC76E-3C30-804B-B53B-99642FA0A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3044952" y="1460499"/>
              <a:ext cx="3051048" cy="4575175"/>
            </a:xfrm>
            <a:prstGeom prst="rect">
              <a:avLst/>
            </a:prstGeom>
            <a:solidFill>
              <a:srgbClr val="8B9FFC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F49AE6-E3DB-6749-B9DA-CEC28DBE057D}"/>
                </a:ext>
              </a:extLst>
            </p:cNvPr>
            <p:cNvSpPr txBox="1"/>
            <p:nvPr/>
          </p:nvSpPr>
          <p:spPr>
            <a:xfrm>
              <a:off x="3497558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/>
                <a:t>02</a:t>
              </a: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09EA191C-3714-1A4E-8D92-20A3F8A23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3497558" y="2923540"/>
              <a:ext cx="1323975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8CF095A-40FE-6242-A169-1DA97808155E}"/>
                </a:ext>
              </a:extLst>
            </p:cNvPr>
            <p:cNvSpPr txBox="1"/>
            <p:nvPr/>
          </p:nvSpPr>
          <p:spPr>
            <a:xfrm>
              <a:off x="3497558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Product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5731B81-96A1-A344-843E-AEB751BC0341}"/>
              </a:ext>
            </a:extLst>
          </p:cNvPr>
          <p:cNvGrpSpPr/>
          <p:nvPr/>
        </p:nvGrpSpPr>
        <p:grpSpPr>
          <a:xfrm>
            <a:off x="6095999" y="1460499"/>
            <a:ext cx="3051049" cy="4575175"/>
            <a:chOff x="6095999" y="1460499"/>
            <a:chExt cx="3051049" cy="45751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752C65-DA73-D444-B304-405D2783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6095999" y="1460499"/>
              <a:ext cx="3051049" cy="4575175"/>
            </a:xfrm>
            <a:prstGeom prst="rect">
              <a:avLst/>
            </a:prstGeom>
            <a:solidFill>
              <a:srgbClr val="4F6EFB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A94F7FA-5686-FB41-98F7-60503BB30981}"/>
                </a:ext>
              </a:extLst>
            </p:cNvPr>
            <p:cNvSpPr txBox="1"/>
            <p:nvPr/>
          </p:nvSpPr>
          <p:spPr>
            <a:xfrm>
              <a:off x="6548605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71" name="Line">
              <a:extLst>
                <a:ext uri="{FF2B5EF4-FFF2-40B4-BE49-F238E27FC236}">
                  <a16:creationId xmlns:a16="http://schemas.microsoft.com/office/drawing/2014/main" id="{534FAB12-3C94-AF45-83C1-136F7242C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6548605" y="2923540"/>
              <a:ext cx="1323975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lt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5CBBC6-368B-9B41-9880-4A9015732CAA}"/>
                </a:ext>
              </a:extLst>
            </p:cNvPr>
            <p:cNvSpPr txBox="1"/>
            <p:nvPr/>
          </p:nvSpPr>
          <p:spPr>
            <a:xfrm>
              <a:off x="6548605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Features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9FCFC4-AD61-9C48-A5B2-35C449D637E5}"/>
              </a:ext>
            </a:extLst>
          </p:cNvPr>
          <p:cNvGrpSpPr/>
          <p:nvPr/>
        </p:nvGrpSpPr>
        <p:grpSpPr>
          <a:xfrm>
            <a:off x="9147048" y="1460499"/>
            <a:ext cx="3044952" cy="4575175"/>
            <a:chOff x="9147048" y="1460499"/>
            <a:chExt cx="3044952" cy="45751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CE1CE1-7442-6245-A2A8-8C6C2252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9147048" y="1460499"/>
              <a:ext cx="3044952" cy="4575175"/>
            </a:xfrm>
            <a:prstGeom prst="rect">
              <a:avLst/>
            </a:prstGeom>
            <a:solidFill>
              <a:srgbClr val="002676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BAEE206-A033-934E-A827-52BC1FB56F8A}"/>
                </a:ext>
              </a:extLst>
            </p:cNvPr>
            <p:cNvSpPr txBox="1"/>
            <p:nvPr/>
          </p:nvSpPr>
          <p:spPr>
            <a:xfrm>
              <a:off x="9596606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80" name="Line">
              <a:extLst>
                <a:ext uri="{FF2B5EF4-FFF2-40B4-BE49-F238E27FC236}">
                  <a16:creationId xmlns:a16="http://schemas.microsoft.com/office/drawing/2014/main" id="{FD3BD1E2-0BFB-464E-BCEB-080E27349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9596606" y="2923540"/>
              <a:ext cx="1323975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lt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E9A36D6-DD26-9E4C-823A-0B8A47AF95EA}"/>
                </a:ext>
              </a:extLst>
            </p:cNvPr>
            <p:cNvSpPr txBox="1"/>
            <p:nvPr/>
          </p:nvSpPr>
          <p:spPr>
            <a:xfrm>
              <a:off x="9596606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Potential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3D89-21A4-4D40-BAE0-317EA879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2F80-B330-1647-9DBE-E13E5C1C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7771-8333-B14D-88AF-C1881404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7ECB9B9-E89F-F14A-9897-E7392A865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87CA953-498B-3B48-A747-275757F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10CC-03DD-914A-A394-7ED85A7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B1A-86FB-874E-BABA-4353AA02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A30B-42D6-4D44-A1BA-998A785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B7D3-C8A3-4FC6-AD33-0100BFB0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Ideation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39953-277E-4D1F-85B5-D16BC770B2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Ideation is the formation of ideas or concepts</a:t>
            </a:r>
          </a:p>
          <a:p>
            <a:r>
              <a:rPr lang="en-US" dirty="0"/>
              <a:t>Only 39% of 5,000 adults identified as creative</a:t>
            </a:r>
          </a:p>
          <a:p>
            <a:r>
              <a:rPr lang="en-US" dirty="0"/>
              <a:t>Creativity is problem solving with relevance and novelty</a:t>
            </a:r>
          </a:p>
        </p:txBody>
      </p:sp>
      <p:pic>
        <p:nvPicPr>
          <p:cNvPr id="1026" name="Picture 2" descr="https://cdn-images-1.medium.com/max/1600/1*g_iX8iJgGmFSH809Mgfmaw.png">
            <a:extLst>
              <a:ext uri="{FF2B5EF4-FFF2-40B4-BE49-F238E27FC236}">
                <a16:creationId xmlns:a16="http://schemas.microsoft.com/office/drawing/2014/main" id="{9DF112BE-420E-4318-8A19-8D20AC0BF7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209853"/>
            <a:ext cx="5476875" cy="307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A85FE-5C92-4753-806A-0C6902CF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494EC-98A1-480B-A089-120113A6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C2CB-B49B-4FAF-AB15-FF4ADCDC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Venn diagram">
            <a:extLst>
              <a:ext uri="{FF2B5EF4-FFF2-40B4-BE49-F238E27FC236}">
                <a16:creationId xmlns:a16="http://schemas.microsoft.com/office/drawing/2014/main" id="{D3EB072E-FB95-4C80-9D5C-26DA96E7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713705"/>
            <a:ext cx="914400" cy="914400"/>
          </a:xfrm>
          <a:prstGeom prst="rect">
            <a:avLst/>
          </a:prstGeom>
        </p:spPr>
      </p:pic>
      <p:pic>
        <p:nvPicPr>
          <p:cNvPr id="13" name="Graphic 12" descr="Stop">
            <a:extLst>
              <a:ext uri="{FF2B5EF4-FFF2-40B4-BE49-F238E27FC236}">
                <a16:creationId xmlns:a16="http://schemas.microsoft.com/office/drawing/2014/main" id="{15539A72-FE1F-487F-A8A0-6B3124BF5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3708" y="1713705"/>
            <a:ext cx="914400" cy="914400"/>
          </a:xfrm>
          <a:prstGeom prst="rect">
            <a:avLst/>
          </a:prstGeom>
        </p:spPr>
      </p:pic>
      <p:pic>
        <p:nvPicPr>
          <p:cNvPr id="10" name="Graphic 9" descr="Trophy">
            <a:extLst>
              <a:ext uri="{FF2B5EF4-FFF2-40B4-BE49-F238E27FC236}">
                <a16:creationId xmlns:a16="http://schemas.microsoft.com/office/drawing/2014/main" id="{687258B7-7CA5-4AB8-AD56-3DEE37E573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5757" y="1713705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1B1D4-E756-F048-BB97-2E09594C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8BF9-3212-CD40-A790-7C857B823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3538728" cy="4575175"/>
          </a:xfrm>
        </p:spPr>
        <p:txBody>
          <a:bodyPr vert="horz" lIns="320040" tIns="1600200" rIns="320040" bIns="320040" spcCol="32004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Tool Diversity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Too many are scattered</a:t>
            </a:r>
          </a:p>
          <a:p>
            <a:r>
              <a:rPr lang="en-US">
                <a:cs typeface="Helvetica"/>
              </a:rPr>
              <a:t>Searching is time consuming</a:t>
            </a:r>
          </a:p>
          <a:p>
            <a:r>
              <a:rPr lang="en-US">
                <a:cs typeface="Helvetica"/>
              </a:rPr>
              <a:t>Possible to be misguided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3241A-33CF-8C44-A657-F1ADA74422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320040" tIns="1600200" rIns="320040" bIns="320040" spcCol="32004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User Motivation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Missing a path to follow</a:t>
            </a:r>
          </a:p>
          <a:p>
            <a:r>
              <a:rPr lang="en-US">
                <a:cs typeface="Helvetica"/>
              </a:rPr>
              <a:t>Unaware of progress</a:t>
            </a:r>
          </a:p>
          <a:p>
            <a:r>
              <a:rPr lang="en-US">
                <a:cs typeface="Helvetica"/>
              </a:rPr>
              <a:t>Keeps users interested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36BF8A-D43D-104E-BCDB-E5B7DE379F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320040" tIns="1600200" rIns="320040" bIns="320040" spcCol="32004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Mental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Need to soothe the mind</a:t>
            </a:r>
          </a:p>
          <a:p>
            <a:r>
              <a:rPr lang="en-US"/>
              <a:t>Stressed prevents creativity</a:t>
            </a:r>
          </a:p>
          <a:p>
            <a:r>
              <a:rPr lang="en-US"/>
              <a:t>Not possible to push through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56AE7D-94F8-3649-8C34-6EEEB047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9F307A-9A4F-B74E-9174-41E5869C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9B3C7B-B763-7447-AC25-516C2E4C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7ECB9B9-E89F-F14A-9897-E7392A865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87CA953-498B-3B48-A747-275757F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10CC-03DD-914A-A394-7ED85A7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B1A-86FB-874E-BABA-4353AA02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A30B-42D6-4D44-A1BA-998A785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1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B7D3-C8A3-4FC6-AD33-0100BFB0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39953-277E-4D1F-85B5-D16BC770B2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spcCol="320040" rtlCol="0" anchor="t">
            <a:noAutofit/>
          </a:bodyPr>
          <a:lstStyle/>
          <a:p>
            <a:r>
              <a:rPr lang="en-US"/>
              <a:t>Planned I</a:t>
            </a:r>
          </a:p>
          <a:p>
            <a:pPr lvl="1"/>
            <a:r>
              <a:rPr lang="en-US"/>
              <a:t>Tasked with creating ideation portal and chatbot</a:t>
            </a:r>
            <a:endParaRPr lang="en-US">
              <a:cs typeface="Helvetica"/>
            </a:endParaRPr>
          </a:p>
          <a:p>
            <a:pPr lvl="1"/>
            <a:r>
              <a:rPr lang="en-US"/>
              <a:t>Discussed using SharePoint and Azure together</a:t>
            </a:r>
            <a:endParaRPr lang="en-US">
              <a:cs typeface="Helvetica"/>
            </a:endParaRPr>
          </a:p>
          <a:p>
            <a:pPr lvl="1"/>
            <a:r>
              <a:rPr lang="en-US"/>
              <a:t>Imagined creating a game and scheduler</a:t>
            </a:r>
            <a:endParaRPr lang="en-US">
              <a:cs typeface="Helvetica"/>
            </a:endParaRPr>
          </a:p>
          <a:p>
            <a:r>
              <a:rPr lang="en-US"/>
              <a:t>Prototyped I</a:t>
            </a:r>
            <a:endParaRPr lang="en-US">
              <a:cs typeface="Helvetica"/>
            </a:endParaRPr>
          </a:p>
          <a:p>
            <a:pPr lvl="1"/>
            <a:r>
              <a:rPr lang="en-US"/>
              <a:t>Designed a game using paper and sticky notes</a:t>
            </a:r>
            <a:endParaRPr lang="en-US">
              <a:cs typeface="Helvetica"/>
            </a:endParaRPr>
          </a:p>
          <a:p>
            <a:pPr lvl="1"/>
            <a:r>
              <a:rPr lang="en-US"/>
              <a:t>Wrote a chatbot simulation using Visual Basic</a:t>
            </a:r>
          </a:p>
          <a:p>
            <a:pPr lvl="1"/>
            <a:r>
              <a:rPr lang="en-US">
                <a:cs typeface="Helvetica"/>
              </a:rPr>
              <a:t>Sketched a portal design using storyboards</a:t>
            </a:r>
          </a:p>
          <a:p>
            <a:r>
              <a:rPr lang="en-US"/>
              <a:t>Presented I</a:t>
            </a:r>
            <a:endParaRPr lang="en-US">
              <a:cs typeface="Helvetica"/>
            </a:endParaRPr>
          </a:p>
          <a:p>
            <a:pPr lvl="1"/>
            <a:r>
              <a:rPr lang="en-US"/>
              <a:t>Pivoted away from creating a project scheduler</a:t>
            </a:r>
            <a:endParaRPr lang="en-US">
              <a:cs typeface="Helvetica"/>
            </a:endParaRPr>
          </a:p>
          <a:p>
            <a:pPr lvl="1"/>
            <a:r>
              <a:rPr lang="en-US"/>
              <a:t>Focused on personalized emotion analysis</a:t>
            </a:r>
            <a:endParaRPr lang="en-US">
              <a:cs typeface="Helvetica"/>
            </a:endParaRPr>
          </a:p>
          <a:p>
            <a:pPr lvl="1"/>
            <a:r>
              <a:rPr lang="en-US"/>
              <a:t>Decided against using SharePoint and Azure</a:t>
            </a:r>
            <a:endParaRPr lang="en-US">
              <a:cs typeface="Helvetica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8A578-452B-40C8-9B34-14454D80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44651-E788-4DDC-9DD9-BA32FCC2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5D85A-A064-405B-895A-19D6F0F9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7</a:t>
            </a:fld>
            <a:endParaRPr lang="en-US"/>
          </a:p>
        </p:txBody>
      </p:sp>
      <p:pic>
        <p:nvPicPr>
          <p:cNvPr id="16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6ECD9B-4C36-4DFC-A0F9-9981083DC4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8991" y="2366962"/>
            <a:ext cx="4848225" cy="2124075"/>
          </a:xfrm>
          <a:prstGeom prst="rect">
            <a:avLst/>
          </a:prstGeom>
        </p:spPr>
      </p:pic>
      <p:pic>
        <p:nvPicPr>
          <p:cNvPr id="3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5352EDB-3D42-429B-8D74-60AF2E768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08" y="2264864"/>
            <a:ext cx="5278989" cy="2328270"/>
          </a:xfrm>
          <a:prstGeom prst="rect">
            <a:avLst/>
          </a:prstGeom>
        </p:spPr>
      </p:pic>
      <p:pic>
        <p:nvPicPr>
          <p:cNvPr id="8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97916224-3428-4377-8E2F-B4A6D4300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941" y="1747004"/>
            <a:ext cx="5116322" cy="33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6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B7D3-C8A3-4FC6-AD33-0100BFB0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II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39953-277E-4D1F-85B5-D16BC770B2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spcCol="320040" rtlCol="0" anchor="t">
            <a:noAutofit/>
          </a:bodyPr>
          <a:lstStyle/>
          <a:p>
            <a:r>
              <a:rPr lang="en-US"/>
              <a:t>Planned II</a:t>
            </a:r>
          </a:p>
          <a:p>
            <a:pPr lvl="1"/>
            <a:r>
              <a:rPr lang="en-US">
                <a:cs typeface="Helvetica"/>
              </a:rPr>
              <a:t>Decided on creating a web application</a:t>
            </a:r>
          </a:p>
          <a:p>
            <a:pPr lvl="1"/>
            <a:r>
              <a:rPr lang="en-US">
                <a:cs typeface="Helvetica"/>
              </a:rPr>
              <a:t>Implementing the D4 Model framework</a:t>
            </a:r>
            <a:endParaRPr lang="en-US"/>
          </a:p>
          <a:p>
            <a:pPr lvl="1"/>
            <a:r>
              <a:rPr lang="en-US">
                <a:cs typeface="Helvetica"/>
              </a:rPr>
              <a:t>Found the open-source project </a:t>
            </a:r>
            <a:r>
              <a:rPr lang="en-US" err="1">
                <a:cs typeface="Helvetica"/>
              </a:rPr>
              <a:t>DeepMoji</a:t>
            </a:r>
            <a:r>
              <a:rPr lang="en-US">
                <a:cs typeface="Helvetica"/>
              </a:rPr>
              <a:t> by MIT</a:t>
            </a:r>
            <a:endParaRPr lang="en-US"/>
          </a:p>
          <a:p>
            <a:r>
              <a:rPr lang="en-US"/>
              <a:t>Prototyped II</a:t>
            </a:r>
          </a:p>
          <a:p>
            <a:pPr lvl="1"/>
            <a:r>
              <a:rPr lang="en-US">
                <a:cs typeface="Helvetica"/>
              </a:rPr>
              <a:t>Used JavaScript to design chatbot and game</a:t>
            </a:r>
          </a:p>
          <a:p>
            <a:pPr lvl="1"/>
            <a:r>
              <a:rPr lang="en-US">
                <a:cs typeface="Helvetica"/>
              </a:rPr>
              <a:t>Embedded the D4 Model worksheets with Excel</a:t>
            </a:r>
          </a:p>
          <a:p>
            <a:pPr lvl="1"/>
            <a:r>
              <a:rPr lang="en-US">
                <a:cs typeface="Helvetica"/>
              </a:rPr>
              <a:t>Decided on a name, logo, and colors scheme</a:t>
            </a:r>
          </a:p>
          <a:p>
            <a:r>
              <a:rPr lang="en-US"/>
              <a:t>Presented II</a:t>
            </a:r>
            <a:endParaRPr lang="en-US">
              <a:cs typeface="Helvetica"/>
            </a:endParaRPr>
          </a:p>
          <a:p>
            <a:pPr lvl="1"/>
            <a:r>
              <a:rPr lang="en-US">
                <a:cs typeface="Helvetica"/>
              </a:rPr>
              <a:t>Our color scheme came off as unprofessional</a:t>
            </a:r>
          </a:p>
          <a:p>
            <a:pPr lvl="1"/>
            <a:r>
              <a:rPr lang="en-US">
                <a:cs typeface="Helvetica"/>
              </a:rPr>
              <a:t>Adding game complexity to keep things fresh</a:t>
            </a:r>
          </a:p>
          <a:p>
            <a:pPr lvl="1"/>
            <a:r>
              <a:rPr lang="en-US">
                <a:cs typeface="Helvetica"/>
              </a:rPr>
              <a:t>Chatbot should automate forms through questions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8A578-452B-40C8-9B34-14454D80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44651-E788-4DDC-9DD9-BA32FCC2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5D85A-A064-405B-895A-19D6F0F9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2" descr="https://images-na.ssl-images-amazon.com/images/I/51BTnNAJ5lL._SX258_BO1,204,203,200_.jpg">
            <a:extLst>
              <a:ext uri="{FF2B5EF4-FFF2-40B4-BE49-F238E27FC236}">
                <a16:creationId xmlns:a16="http://schemas.microsoft.com/office/drawing/2014/main" id="{2C9113CC-9D5C-4F64-A4B6-215C80F8304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854" y="2200276"/>
            <a:ext cx="24765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ink and blue">
            <a:extLst>
              <a:ext uri="{FF2B5EF4-FFF2-40B4-BE49-F238E27FC236}">
                <a16:creationId xmlns:a16="http://schemas.microsoft.com/office/drawing/2014/main" id="{3FEA15B7-2086-4CF3-93E8-7C677E7FA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914" y="2033956"/>
            <a:ext cx="3430380" cy="34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4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Slide Takeaway">
            <a:extLst>
              <a:ext uri="{FF2B5EF4-FFF2-40B4-BE49-F238E27FC236}">
                <a16:creationId xmlns:a16="http://schemas.microsoft.com/office/drawing/2014/main" id="{683EBE00-AE6F-E749-A449-242C4B2073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315356"/>
              </p:ext>
            </p:extLst>
          </p:nvPr>
        </p:nvGraphicFramePr>
        <p:xfrm>
          <a:off x="457200" y="1460500"/>
          <a:ext cx="5480050" cy="10010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59720">
                  <a:extLst>
                    <a:ext uri="{9D8B030D-6E8A-4147-A177-3AD203B41FA5}">
                      <a16:colId xmlns:a16="http://schemas.microsoft.com/office/drawing/2014/main" val="675604698"/>
                    </a:ext>
                  </a:extLst>
                </a:gridCol>
                <a:gridCol w="1820330">
                  <a:extLst>
                    <a:ext uri="{9D8B030D-6E8A-4147-A177-3AD203B41FA5}">
                      <a16:colId xmlns:a16="http://schemas.microsoft.com/office/drawing/2014/main" val="723699090"/>
                    </a:ext>
                  </a:extLst>
                </a:gridCol>
              </a:tblGrid>
              <a:tr h="917713">
                <a:tc gridSpan="2"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6000" b="1" spc="0" baseline="0" err="1"/>
                        <a:t>MindWell</a:t>
                      </a:r>
                      <a:endParaRPr lang="en-US" sz="6000" b="1" spc="0" baseline="0"/>
                    </a:p>
                  </a:txBody>
                  <a:tcPr marL="0" marR="0" marT="0" marB="18288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6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360"/>
                        </a:lnSpc>
                      </a:pPr>
                      <a:endParaRPr lang="en-US" sz="100" b="0" spc="0" baseline="0"/>
                    </a:p>
                  </a:txBody>
                  <a:tcPr marL="0" marR="0" marT="0" marB="0">
                    <a:solidFill>
                      <a:srgbClr val="4F6E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60"/>
                        </a:lnSpc>
                      </a:pPr>
                      <a:endParaRPr lang="en-US" sz="100" b="0" spc="0" baseline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2149552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325CF1-132B-9746-A439-FB51CD3F1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3474719"/>
            <a:ext cx="5477256" cy="2560958"/>
          </a:xfrm>
        </p:spPr>
        <p:txBody>
          <a:bodyPr/>
          <a:lstStyle/>
          <a:p>
            <a:r>
              <a:rPr lang="en-US" dirty="0"/>
              <a:t>Web application that helps jump start ideation</a:t>
            </a:r>
          </a:p>
          <a:p>
            <a:r>
              <a:rPr lang="en-US" dirty="0"/>
              <a:t>Name symbolizes result of using our product</a:t>
            </a:r>
          </a:p>
          <a:p>
            <a:r>
              <a:rPr lang="en-US" dirty="0"/>
              <a:t>Mind and well silhouette creates a light bulb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919F1-9094-554E-9D90-99BFE40F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Ideation Portal l July 26,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F32C5-6F2D-954D-82A8-FAD0E07B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CFF85-152E-E547-85B2-1EA01F92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0134E52F-9983-47EA-8A7F-FA3DAF6D85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6020" y="1658108"/>
            <a:ext cx="3616739" cy="36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QH">
  <a:themeElements>
    <a:clrScheme name="Custom 3">
      <a:dk1>
        <a:srgbClr val="002677"/>
      </a:dk1>
      <a:lt1>
        <a:srgbClr val="FFFFFF"/>
      </a:lt1>
      <a:dk2>
        <a:srgbClr val="3369FF"/>
      </a:dk2>
      <a:lt2>
        <a:srgbClr val="E1E3E4"/>
      </a:lt2>
      <a:accent1>
        <a:srgbClr val="002677"/>
      </a:accent1>
      <a:accent2>
        <a:srgbClr val="3369FF"/>
      </a:accent2>
      <a:accent3>
        <a:srgbClr val="73BFFF"/>
      </a:accent3>
      <a:accent4>
        <a:srgbClr val="CACACA"/>
      </a:accent4>
      <a:accent5>
        <a:srgbClr val="919191"/>
      </a:accent5>
      <a:accent6>
        <a:srgbClr val="515151"/>
      </a:accent6>
      <a:hlink>
        <a:srgbClr val="73BFFF"/>
      </a:hlink>
      <a:folHlink>
        <a:srgbClr val="73BFFF"/>
      </a:folHlink>
    </a:clrScheme>
    <a:fontScheme name="EQH Font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EQH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100000"/>
          </a:lnSpc>
          <a:spcBef>
            <a:spcPts val="1200"/>
          </a:spcBef>
          <a:buSzPct val="100000"/>
          <a:buFont typeface="Helvetica"/>
          <a:buChar char="•"/>
          <a:defRPr sz="1600"/>
        </a:defPPr>
      </a:lstStyle>
    </a:txDef>
  </a:objectDefaults>
  <a:extraClrSchemeLst/>
  <a:custClrLst>
    <a:custClr name="EQH Dark Blue">
      <a:srgbClr val="002676"/>
    </a:custClr>
    <a:custClr name="EQH Medium Blue">
      <a:srgbClr val="4F6EFB"/>
    </a:custClr>
    <a:custClr name="EQH Light Blue">
      <a:srgbClr val="57CAF3"/>
    </a:custClr>
    <a:custClr name="EQH Green">
      <a:srgbClr val="6FDFAA"/>
    </a:custClr>
    <a:custClr name="EQH Red">
      <a:srgbClr val="EE555D"/>
    </a:custClr>
    <a:custClr name="EQH Burgundy">
      <a:srgbClr val="91214F"/>
    </a:custClr>
    <a:custClr name="EQH Light Gray">
      <a:srgbClr val="E1E3E4"/>
    </a:custClr>
    <a:custClr name="EQH Medium Gray">
      <a:srgbClr val="6B7377"/>
    </a:custClr>
    <a:custClr name="EQH Dark Gray">
      <a:srgbClr val="343B3C"/>
    </a:custClr>
  </a:custClrLst>
  <a:extLst>
    <a:ext uri="{05A4C25C-085E-4340-85A3-A5531E510DB2}">
      <thm15:themeFamily xmlns:thm15="http://schemas.microsoft.com/office/thememl/2012/main" name="EQH 16x9 PowerPoint 10Apr2019" id="{D92B58C0-C2D5-4B91-989F-BFED1658EEDA}" vid="{9FF9F686-A81C-4B94-9551-4C44FE70029D}"/>
    </a:ext>
  </a:extLst>
</a:theme>
</file>

<file path=ppt/theme/theme2.xml><?xml version="1.0" encoding="utf-8"?>
<a:theme xmlns:a="http://schemas.openxmlformats.org/drawingml/2006/main" name="EQH">
  <a:themeElements>
    <a:clrScheme name="EQH Colors">
      <a:dk1>
        <a:srgbClr val="002676"/>
      </a:dk1>
      <a:lt1>
        <a:srgbClr val="FFFFFF"/>
      </a:lt1>
      <a:dk2>
        <a:srgbClr val="4F6EFB"/>
      </a:dk2>
      <a:lt2>
        <a:srgbClr val="E1E3E4"/>
      </a:lt2>
      <a:accent1>
        <a:srgbClr val="002676"/>
      </a:accent1>
      <a:accent2>
        <a:srgbClr val="4F6EFB"/>
      </a:accent2>
      <a:accent3>
        <a:srgbClr val="57CAF3"/>
      </a:accent3>
      <a:accent4>
        <a:srgbClr val="6FDFAA"/>
      </a:accent4>
      <a:accent5>
        <a:srgbClr val="EE555D"/>
      </a:accent5>
      <a:accent6>
        <a:srgbClr val="91214F"/>
      </a:accent6>
      <a:hlink>
        <a:srgbClr val="4F6EFB"/>
      </a:hlink>
      <a:folHlink>
        <a:srgbClr val="4F6EFB"/>
      </a:folHlink>
    </a:clrScheme>
    <a:fontScheme name="EQH Font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EQH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100000"/>
          </a:lnSpc>
          <a:spcBef>
            <a:spcPts val="1200"/>
          </a:spcBef>
          <a:buSzPct val="100000"/>
          <a:buFont typeface="Helvetica"/>
          <a:buChar char="•"/>
          <a:defRPr sz="1600"/>
        </a:defPPr>
      </a:lstStyle>
    </a:txDef>
  </a:objectDefaults>
  <a:extraClrSchemeLst/>
  <a:custClrLst>
    <a:custClr name="EQH Dark Blue">
      <a:srgbClr val="002676"/>
    </a:custClr>
    <a:custClr name="EQH Medium Blue">
      <a:srgbClr val="4F6EFB"/>
    </a:custClr>
    <a:custClr name="EQH Light Blue">
      <a:srgbClr val="57CAF3"/>
    </a:custClr>
    <a:custClr name="EQH Green">
      <a:srgbClr val="6FDFAA"/>
    </a:custClr>
    <a:custClr name="EQH Red">
      <a:srgbClr val="EE555D"/>
    </a:custClr>
    <a:custClr name="EQH Burgundy">
      <a:srgbClr val="91214F"/>
    </a:custClr>
    <a:custClr name="EQH Light Gray">
      <a:srgbClr val="E1E3E4"/>
    </a:custClr>
    <a:custClr name="EQH Medium Gray">
      <a:srgbClr val="6B7377"/>
    </a:custClr>
    <a:custClr name="EQH Dark Gray">
      <a:srgbClr val="343B3C"/>
    </a:custClr>
  </a:custClrLst>
</a:theme>
</file>

<file path=ppt/theme/theme3.xml><?xml version="1.0" encoding="utf-8"?>
<a:theme xmlns:a="http://schemas.openxmlformats.org/drawingml/2006/main" name="EQH">
  <a:themeElements>
    <a:clrScheme name="EQH Colors">
      <a:dk1>
        <a:srgbClr val="002676"/>
      </a:dk1>
      <a:lt1>
        <a:srgbClr val="FFFFFF"/>
      </a:lt1>
      <a:dk2>
        <a:srgbClr val="4F6EFB"/>
      </a:dk2>
      <a:lt2>
        <a:srgbClr val="E1E3E4"/>
      </a:lt2>
      <a:accent1>
        <a:srgbClr val="002676"/>
      </a:accent1>
      <a:accent2>
        <a:srgbClr val="4F6EFB"/>
      </a:accent2>
      <a:accent3>
        <a:srgbClr val="57CAF3"/>
      </a:accent3>
      <a:accent4>
        <a:srgbClr val="6FDFAA"/>
      </a:accent4>
      <a:accent5>
        <a:srgbClr val="EE555D"/>
      </a:accent5>
      <a:accent6>
        <a:srgbClr val="91214F"/>
      </a:accent6>
      <a:hlink>
        <a:srgbClr val="4F6EFB"/>
      </a:hlink>
      <a:folHlink>
        <a:srgbClr val="4F6EFB"/>
      </a:folHlink>
    </a:clrScheme>
    <a:fontScheme name="EQH Font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EQH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100000"/>
          </a:lnSpc>
          <a:spcBef>
            <a:spcPts val="1200"/>
          </a:spcBef>
          <a:buSzPct val="100000"/>
          <a:buFont typeface="Helvetica"/>
          <a:buChar char="•"/>
          <a:defRPr sz="1600"/>
        </a:defPPr>
      </a:lstStyle>
    </a:txDef>
  </a:objectDefaults>
  <a:extraClrSchemeLst/>
  <a:custClrLst>
    <a:custClr name="EQH Dark Blue">
      <a:srgbClr val="002676"/>
    </a:custClr>
    <a:custClr name="EQH Medium Blue">
      <a:srgbClr val="4F6EFB"/>
    </a:custClr>
    <a:custClr name="EQH Light Blue">
      <a:srgbClr val="57CAF3"/>
    </a:custClr>
    <a:custClr name="EQH Green">
      <a:srgbClr val="6FDFAA"/>
    </a:custClr>
    <a:custClr name="EQH Red">
      <a:srgbClr val="EE555D"/>
    </a:custClr>
    <a:custClr name="EQH Burgundy">
      <a:srgbClr val="91214F"/>
    </a:custClr>
    <a:custClr name="EQH Light Gray">
      <a:srgbClr val="E1E3E4"/>
    </a:custClr>
    <a:custClr name="EQH Medium Gray">
      <a:srgbClr val="6B7377"/>
    </a:custClr>
    <a:custClr name="EQH Dark Gray">
      <a:srgbClr val="343B3C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EQH</Template>
  <TotalTime>92</TotalTime>
  <Words>481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Helvetica</vt:lpstr>
      <vt:lpstr>EQH</vt:lpstr>
      <vt:lpstr>Ideation Portal</vt:lpstr>
      <vt:lpstr>Contents</vt:lpstr>
      <vt:lpstr>Problems</vt:lpstr>
      <vt:lpstr>Importance of Ideation</vt:lpstr>
      <vt:lpstr>Problems with Ideation</vt:lpstr>
      <vt:lpstr>Product</vt:lpstr>
      <vt:lpstr>Sprint I</vt:lpstr>
      <vt:lpstr>Sprint II</vt:lpstr>
      <vt:lpstr>PowerPoint Presentation</vt:lpstr>
      <vt:lpstr>Features</vt:lpstr>
      <vt:lpstr>Features Improving Ideation</vt:lpstr>
      <vt:lpstr>Product</vt:lpstr>
      <vt:lpstr>Potential</vt:lpstr>
      <vt:lpstr>Conversational Chatbot</vt:lpstr>
      <vt:lpstr>Explorable Game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Helvetica Bold 44pt,  three lines max</dc:title>
  <dc:subject/>
  <dc:creator>Mandy Stehouwer</dc:creator>
  <cp:keywords/>
  <dc:description/>
  <cp:lastModifiedBy>Rizvanolli, Lis</cp:lastModifiedBy>
  <cp:revision>1</cp:revision>
  <dcterms:created xsi:type="dcterms:W3CDTF">2019-05-03T22:05:50Z</dcterms:created>
  <dcterms:modified xsi:type="dcterms:W3CDTF">2019-07-31T14:44:14Z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537319779</vt:i4>
  </property>
  <property fmtid="{D5CDD505-2E9C-101B-9397-08002B2CF9AE}" pid="3" name="_NewReviewCycle">
    <vt:lpwstr/>
  </property>
  <property fmtid="{D5CDD505-2E9C-101B-9397-08002B2CF9AE}" pid="4" name="_EmailSubject">
    <vt:lpwstr>New EQH PowerPoint Template</vt:lpwstr>
  </property>
  <property fmtid="{D5CDD505-2E9C-101B-9397-08002B2CF9AE}" pid="5" name="_AuthorEmail">
    <vt:lpwstr>Lyndsay.Vanbenschoten@axa-equitable.com</vt:lpwstr>
  </property>
  <property fmtid="{D5CDD505-2E9C-101B-9397-08002B2CF9AE}" pid="6" name="_AuthorEmailDisplayName">
    <vt:lpwstr>Van Benschoten, Lyndsay</vt:lpwstr>
  </property>
</Properties>
</file>