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99" r:id="rId5"/>
    <p:sldId id="283" r:id="rId6"/>
    <p:sldId id="263" r:id="rId7"/>
    <p:sldId id="309" r:id="rId8"/>
    <p:sldId id="282" r:id="rId9"/>
    <p:sldId id="268" r:id="rId10"/>
    <p:sldId id="300" r:id="rId11"/>
    <p:sldId id="302" r:id="rId12"/>
    <p:sldId id="262" r:id="rId13"/>
    <p:sldId id="303" r:id="rId14"/>
    <p:sldId id="304" r:id="rId15"/>
    <p:sldId id="30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54546-58F0-23F3-9087-F7548D672128}" v="11" dt="2019-07-26T15:42:32.504"/>
    <p1510:client id="{F2BC948F-5E3F-4938-8DB8-704739F25C92}" v="7706" dt="2019-07-26T20:28:37.098"/>
  </p1510:revLst>
</p1510:revInfo>
</file>

<file path=ppt/tableStyles.xml><?xml version="1.0" encoding="utf-8"?>
<a:tblStyleLst xmlns:a="http://schemas.openxmlformats.org/drawingml/2006/main" def="{7AF05CEE-C329-4A72-B113-AA17788F9960}">
  <a:tblStyle styleId="{7AF05CEE-C329-4A72-B113-AA17788F9960}" styleName="EQH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B7377"/>
              </a:solidFill>
            </a:ln>
          </a:top>
          <a:bottom>
            <a:ln w="6350">
              <a:solidFill>
                <a:srgbClr val="6B7377"/>
              </a:solidFill>
            </a:ln>
          </a:bottom>
          <a:insideH>
            <a:ln w="6350">
              <a:solidFill>
                <a:srgbClr val="6B7377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1"/>
          </a:solidFill>
        </a:fill>
      </a:tcStyle>
    </a:lastRow>
    <a:firstRow>
      <a:tcTxStyle b="on">
        <a:fontRef idx="minor"/>
        <a:schemeClr val="dk1"/>
      </a:tcTxStyle>
      <a:tcStyle>
        <a:tcBdr>
          <a:top>
            <a:ln>
              <a:noFill/>
            </a:ln>
          </a:top>
          <a:bottom>
            <a:ln w="19050">
              <a:solidFill>
                <a:srgbClr val="6B7377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49866F-41C2-5443-9652-F75D89A95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CA56-DCA6-414E-94C4-6FC0CCE2D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6D70-1CE2-4649-97D4-12B62CBFE29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1C8-E80F-AB4E-B64D-79B4E83109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E476-1ACD-8F45-BD88-351CA1F703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F2B42-2D3F-274E-A663-D8B59EE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C124-1CCA-C445-8296-7580C3767C1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08168-5433-B249-8629-7AFC397F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spcBef>
        <a:spcPts val="600"/>
      </a:spcBef>
      <a:buFont typeface="Helvetica" pitchFamily="2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QH Watermark">
            <a:extLst>
              <a:ext uri="{FF2B5EF4-FFF2-40B4-BE49-F238E27FC236}">
                <a16:creationId xmlns:a16="http://schemas.microsoft.com/office/drawing/2014/main" id="{C5D09090-0517-D947-9614-A39FBE49F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hidden">
          <a:xfrm>
            <a:off x="4530725" y="3602770"/>
            <a:ext cx="7204075" cy="3014119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0"/>
            <a:ext cx="8375904" cy="178308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33756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3611880"/>
            <a:ext cx="3867150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4813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solidFill>
            <a:schemeClr val="tx1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solidFill>
            <a:schemeClr val="tx2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3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9485" y="1460502"/>
            <a:ext cx="3538728" cy="4575175"/>
          </a:xfrm>
          <a:solidFill>
            <a:srgbClr val="00267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8922" y="1460500"/>
            <a:ext cx="3538728" cy="4575175"/>
          </a:xfrm>
          <a:solidFill>
            <a:schemeClr val="accent4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961CC19-45E6-41C0-8929-ECB6675020D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A13A1A6-0BB7-E644-9A39-7AACCE22A8FE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D260E22-5ECF-40E6-A237-682403D59F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ED093A85-01EE-4831-80E1-7E7A66E4FF74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6E578EE7-E0F6-4268-9C9D-C9BE01AD7EC2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urgund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1"/>
            <a:ext cx="8375904" cy="235280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907281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181600"/>
            <a:ext cx="3867151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253354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57CAF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662A54D-59A6-4B7C-8C97-71F97173DE1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 - Dark Blu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17D-D84E-48E7-BB9A-7E78982BC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9054-2B80-413D-BC00-24B606D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40A16-E824-4D48-84FC-82B4DA6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DAD35-1649-4977-B17D-26F311E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9A2C-E6C7-407B-B6C9-13B485A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C698-5C7F-4739-8380-3E34F547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0C5-D87D-4266-83F8-B9ECA26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 You">
            <a:extLst>
              <a:ext uri="{FF2B5EF4-FFF2-40B4-BE49-F238E27FC236}">
                <a16:creationId xmlns:a16="http://schemas.microsoft.com/office/drawing/2014/main" id="{2103A8A9-15F2-8E49-8254-C5411AB14A87}"/>
              </a:ext>
            </a:extLst>
          </p:cNvPr>
          <p:cNvSpPr txBox="1"/>
          <p:nvPr userDrawn="1"/>
        </p:nvSpPr>
        <p:spPr>
          <a:xfrm>
            <a:off x="457200" y="1460499"/>
            <a:ext cx="8375904" cy="39319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7200" b="1" spc="0" baseline="0"/>
              <a:t>Thank you</a:t>
            </a:r>
          </a:p>
        </p:txBody>
      </p:sp>
      <p:sp>
        <p:nvSpPr>
          <p:cNvPr id="9" name="EQH Logo" descr="EQH">
            <a:extLst>
              <a:ext uri="{FF2B5EF4-FFF2-40B4-BE49-F238E27FC236}">
                <a16:creationId xmlns:a16="http://schemas.microsoft.com/office/drawing/2014/main" id="{25E2DFF8-5385-EB45-A5A3-320D9C929B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217516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11277600" cy="4575175"/>
          </a:xfrm>
        </p:spPr>
        <p:txBody>
          <a:bodyPr numCol="2"/>
          <a:lstStyle>
            <a:lvl1pPr marL="365760" indent="-365760">
              <a:buClr>
                <a:schemeClr val="tx2"/>
              </a:buClr>
              <a:buFont typeface="+mj-lt"/>
              <a:buAutoNum type="arabicPeriod"/>
              <a:defRPr/>
            </a:lvl1pPr>
            <a:lvl2pPr marL="548640">
              <a:defRPr/>
            </a:lvl2pPr>
            <a:lvl3pPr marL="731520">
              <a:defRPr/>
            </a:lvl3pPr>
            <a:lvl4pPr marL="914400">
              <a:defRPr/>
            </a:lvl4pPr>
            <a:lvl5pPr marL="1097280">
              <a:defRPr/>
            </a:lvl5pPr>
            <a:lvl6pPr marL="1280160">
              <a:defRPr/>
            </a:lvl6pPr>
            <a:lvl7pPr marL="1463040">
              <a:defRPr/>
            </a:lvl7pPr>
            <a:lvl8pPr marL="164592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837793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  <p15:guide id="2" pos="576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544" y="1460500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6636" y="1460500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072" y="1460500"/>
            <a:ext cx="353872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 userDrawn="1">
          <p15:clr>
            <a:srgbClr val="FBAE40"/>
          </p15:clr>
        </p15:guide>
        <p15:guide id="2" pos="2724" userDrawn="1">
          <p15:clr>
            <a:srgbClr val="FBAE40"/>
          </p15:clr>
        </p15:guide>
        <p15:guide id="3" pos="4956" userDrawn="1">
          <p15:clr>
            <a:srgbClr val="FBAE40"/>
          </p15:clr>
        </p15:guide>
        <p15:guide id="4" pos="516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606719-DA40-884B-8902-CE44B1393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60502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864" y="1460500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6528" y="1460500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DF0091C-FF84-D74E-8DE5-0E4654AF09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56192" y="1460498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14" userDrawn="1">
          <p15:clr>
            <a:srgbClr val="FBAE40"/>
          </p15:clr>
        </p15:guide>
        <p15:guide id="2" pos="2114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pos="3740" userDrawn="1">
          <p15:clr>
            <a:srgbClr val="FBAE40"/>
          </p15:clr>
        </p15:guide>
        <p15:guide id="5" pos="5566" userDrawn="1">
          <p15:clr>
            <a:srgbClr val="FBAE40"/>
          </p15:clr>
        </p15:guide>
        <p15:guide id="6" pos="576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dation">
            <a:extLst>
              <a:ext uri="{FF2B5EF4-FFF2-40B4-BE49-F238E27FC236}">
                <a16:creationId xmlns:a16="http://schemas.microsoft.com/office/drawing/2014/main" id="{5AE31276-646E-844E-BBDB-BEC4865D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42125609-2737-974F-A59B-D8E8EA7A10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EBF13-BD7F-422E-B7D5-727F039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2083-ADB3-408A-97A5-2DAFBF7A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11277600" cy="4572000"/>
          </a:xfrm>
          <a:prstGeom prst="rect">
            <a:avLst/>
          </a:prstGeom>
        </p:spPr>
        <p:txBody>
          <a:bodyPr vert="horz" lIns="0" tIns="0" rIns="0" bIns="0" spcCol="3200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275-7286-4128-930C-C65CA8DB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06185"/>
            <a:ext cx="4792980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177B-B5F6-4714-B212-F65CD168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56192" y="6306185"/>
            <a:ext cx="2216234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C76D-046A-4ED4-861D-0000B512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426" y="6306184"/>
            <a:ext cx="362373" cy="2103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4" r:id="rId3"/>
    <p:sldLayoutId id="2147483650" r:id="rId4"/>
    <p:sldLayoutId id="2147483652" r:id="rId5"/>
    <p:sldLayoutId id="2147483656" r:id="rId6"/>
    <p:sldLayoutId id="2147483657" r:id="rId7"/>
    <p:sldLayoutId id="2147483669" r:id="rId8"/>
    <p:sldLayoutId id="2147483670" r:id="rId9"/>
    <p:sldLayoutId id="2147483673" r:id="rId10"/>
    <p:sldLayoutId id="2147483671" r:id="rId11"/>
    <p:sldLayoutId id="2147483672" r:id="rId12"/>
    <p:sldLayoutId id="2147483651" r:id="rId13"/>
    <p:sldLayoutId id="2147483659" r:id="rId14"/>
    <p:sldLayoutId id="2147483660" r:id="rId15"/>
    <p:sldLayoutId id="2147483661" r:id="rId16"/>
    <p:sldLayoutId id="2147483663" r:id="rId17"/>
    <p:sldLayoutId id="2147483662" r:id="rId18"/>
    <p:sldLayoutId id="2147483665" r:id="rId19"/>
    <p:sldLayoutId id="2147483664" r:id="rId20"/>
    <p:sldLayoutId id="2147483668" r:id="rId21"/>
    <p:sldLayoutId id="2147483666" r:id="rId22"/>
    <p:sldLayoutId id="2147483654" r:id="rId23"/>
    <p:sldLayoutId id="2147483655" r:id="rId24"/>
    <p:sldLayoutId id="2147483667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Helvetica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920" userDrawn="1">
          <p15:clr>
            <a:srgbClr val="F26B43"/>
          </p15:clr>
        </p15:guide>
        <p15:guide id="6" orient="horz" pos="3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Users\R66579\Documents\MindWell\root\index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CBE5B-63FD-504D-B880-91E2484E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75904" cy="1783080"/>
          </a:xfrm>
        </p:spPr>
        <p:txBody>
          <a:bodyPr/>
          <a:lstStyle/>
          <a:p>
            <a:r>
              <a:rPr lang="en-US"/>
              <a:t>Ideation Portal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138753-F9FA-954A-8DBF-13371403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 Summer Project</a:t>
            </a:r>
          </a:p>
          <a:p>
            <a:pPr lvl="1"/>
            <a:r>
              <a:rPr lang="en-US"/>
              <a:t>July 18, 2019</a:t>
            </a:r>
          </a:p>
          <a:p>
            <a:pPr lvl="1"/>
            <a:r>
              <a:rPr lang="en-US"/>
              <a:t>Silas Adams and Lis </a:t>
            </a:r>
            <a:r>
              <a:rPr lang="en-US" err="1"/>
              <a:t>Rizvanolli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2553E4CD-7ED3-4C20-AF83-8DE3DCE8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1" name="Graphic 10" descr="Venn diagram">
            <a:extLst>
              <a:ext uri="{FF2B5EF4-FFF2-40B4-BE49-F238E27FC236}">
                <a16:creationId xmlns:a16="http://schemas.microsoft.com/office/drawing/2014/main" id="{DCE01BEA-0F52-4AA9-B5B8-D542C0AD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60" y="1713705"/>
            <a:ext cx="914400" cy="914400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94AC796B-AB3F-4C58-95C6-660BC8329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99810-558F-4AF1-B395-FBB91E9F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7" y="1456851"/>
            <a:ext cx="3548180" cy="4584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2E7D48-3379-48B9-9AFE-66BC06279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910" y="1451086"/>
            <a:ext cx="3548180" cy="4584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049E14-4AFB-42CE-AFB4-EE47E7055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6619" y="1460500"/>
            <a:ext cx="3548180" cy="45845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D91924-8271-445C-AC89-41D67511E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44" y="1466596"/>
            <a:ext cx="3535986" cy="45723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C043E-2D98-4034-A2B6-535B0D29D0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4104" y="1451086"/>
            <a:ext cx="3535986" cy="4572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931F9-51B9-416F-AF0E-CF236BBCB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716" y="1460498"/>
            <a:ext cx="3535986" cy="4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3BABD5-6377-49A2-9215-9095501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pic>
        <p:nvPicPr>
          <p:cNvPr id="12" name="Content Placeholder 11">
            <a:hlinkClick r:id="rId2" action="ppaction://hlinkfile"/>
            <a:extLst>
              <a:ext uri="{FF2B5EF4-FFF2-40B4-BE49-F238E27FC236}">
                <a16:creationId xmlns:a16="http://schemas.microsoft.com/office/drawing/2014/main" id="{D2851F64-88EC-438E-BFCB-A9A45271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011" y="1460500"/>
            <a:ext cx="8137615" cy="45751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/>
              <a:t>More realistic conversations with </a:t>
            </a:r>
            <a:r>
              <a:rPr lang="en-US" dirty="0" err="1"/>
              <a:t>DeepMoji</a:t>
            </a:r>
            <a:endParaRPr lang="en-US" dirty="0"/>
          </a:p>
          <a:p>
            <a:r>
              <a:rPr lang="en-US" dirty="0"/>
              <a:t>UI that adjusts based on the detected emotions</a:t>
            </a:r>
            <a:endParaRPr lang="en-US" dirty="0">
              <a:cs typeface="Helvetica"/>
            </a:endParaRPr>
          </a:p>
          <a:p>
            <a:r>
              <a:rPr lang="en-US" dirty="0">
                <a:cs typeface="Helvetica"/>
              </a:rPr>
              <a:t>Navigation to content based on key words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B60420-A523-494A-ABBD-FC950108A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2719"/>
          <a:stretch/>
        </p:blipFill>
        <p:spPr>
          <a:xfrm>
            <a:off x="6417564" y="2092851"/>
            <a:ext cx="5477256" cy="26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/>
              <a:t>Record traveled path in the background</a:t>
            </a:r>
          </a:p>
          <a:p>
            <a:r>
              <a:rPr lang="en-US">
                <a:cs typeface="Helvetica"/>
              </a:rPr>
              <a:t>Reveal the created shape at the end</a:t>
            </a:r>
          </a:p>
          <a:p>
            <a:r>
              <a:rPr lang="en-US">
                <a:cs typeface="Helvetica"/>
              </a:rPr>
              <a:t>Diagnose emotions based on interpretation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17393-CD80-4911-AE22-8FA15093A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8670" y="1141412"/>
            <a:ext cx="4508868" cy="4575175"/>
          </a:xfrm>
          <a:prstGeom prst="rect">
            <a:avLst/>
          </a:prstGeom>
        </p:spPr>
      </p:pic>
      <p:pic>
        <p:nvPicPr>
          <p:cNvPr id="4" name="Picture 9" descr="A star filled sky&#10;&#10;Description generated with high confidence">
            <a:extLst>
              <a:ext uri="{FF2B5EF4-FFF2-40B4-BE49-F238E27FC236}">
                <a16:creationId xmlns:a16="http://schemas.microsoft.com/office/drawing/2014/main" id="{C1563D4A-227F-4A01-AA17-D058EF28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775226"/>
            <a:ext cx="3052417" cy="30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Potential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Potential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Ideation is the formation of ideas or concepts</a:t>
            </a:r>
          </a:p>
          <a:p>
            <a:r>
              <a:rPr lang="en-US"/>
              <a:t>39% of 5,000 adults identified as creative</a:t>
            </a:r>
          </a:p>
          <a:p>
            <a:r>
              <a:rPr lang="en-US"/>
              <a:t>“Creativity is problem solving with relevance and novelty”</a:t>
            </a:r>
          </a:p>
        </p:txBody>
      </p:sp>
      <p:pic>
        <p:nvPicPr>
          <p:cNvPr id="1026" name="Picture 2" descr="https://cdn-images-1.medium.com/max/1600/1*g_iX8iJgGmFSH809Mgfmaw.png">
            <a:extLst>
              <a:ext uri="{FF2B5EF4-FFF2-40B4-BE49-F238E27FC236}">
                <a16:creationId xmlns:a16="http://schemas.microsoft.com/office/drawing/2014/main" id="{9DF112BE-420E-4318-8A19-8D20AC0BF7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9853"/>
            <a:ext cx="5476875" cy="30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A85FE-5C92-4753-806A-0C6902CF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94EC-98A1-480B-A089-120113A6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C2CB-B49B-4FAF-AB15-FF4ADCDC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enn diagram">
            <a:extLst>
              <a:ext uri="{FF2B5EF4-FFF2-40B4-BE49-F238E27FC236}">
                <a16:creationId xmlns:a16="http://schemas.microsoft.com/office/drawing/2014/main" id="{D3EB072E-FB95-4C80-9D5C-26DA96E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713705"/>
            <a:ext cx="914400" cy="914400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15539A72-FE1F-487F-A8A0-6B3124BF5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687258B7-7CA5-4AB8-AD56-3DEE37E57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8BF9-3212-CD40-A790-7C857B823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Tool Diversity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Too many are scattered</a:t>
            </a:r>
          </a:p>
          <a:p>
            <a:r>
              <a:rPr lang="en-US">
                <a:cs typeface="Helvetica"/>
              </a:rPr>
              <a:t>Searching manually is time consuming</a:t>
            </a:r>
          </a:p>
          <a:p>
            <a:r>
              <a:rPr lang="en-US">
                <a:cs typeface="Helvetica"/>
              </a:rPr>
              <a:t>Users can be misguided by online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241A-33CF-8C44-A657-F1ADA7442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User Motivation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Missing a sense of progression</a:t>
            </a:r>
          </a:p>
          <a:p>
            <a:r>
              <a:rPr lang="en-US">
                <a:cs typeface="Helvetica"/>
              </a:rPr>
              <a:t>User is unaware of progress at any point</a:t>
            </a:r>
          </a:p>
          <a:p>
            <a:r>
              <a:rPr lang="en-US">
                <a:cs typeface="Helvetica"/>
              </a:rPr>
              <a:t>Sense of progression keeps them coming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6BF8A-D43D-104E-BCDB-E5B7DE37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Mental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Need to soothe the mind</a:t>
            </a:r>
          </a:p>
          <a:p>
            <a:r>
              <a:rPr lang="en-US"/>
              <a:t>User gets stressed which prevents creativity</a:t>
            </a:r>
          </a:p>
          <a:p>
            <a:r>
              <a:rPr lang="en-US"/>
              <a:t>Trying to force through only makes creativity worse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I and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/>
              <a:t>Planned I</a:t>
            </a:r>
          </a:p>
          <a:p>
            <a:pPr lvl="1"/>
            <a:r>
              <a:rPr lang="en-US" dirty="0"/>
              <a:t>Tasked with creating ideation portal and chatbot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Were told of potentially using SharePoint and Azure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Imagined a game for relieving stress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Potentially schedule tasks through chatbot</a:t>
            </a:r>
            <a:endParaRPr lang="en-US" dirty="0">
              <a:cs typeface="Helvetica"/>
            </a:endParaRPr>
          </a:p>
          <a:p>
            <a:r>
              <a:rPr lang="en-US" dirty="0"/>
              <a:t>Prototyped I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Designed a game using paper and sticky notes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Wrote a chatbot simulation using Visual Basic</a:t>
            </a:r>
          </a:p>
          <a:p>
            <a:pPr lvl="1"/>
            <a:r>
              <a:rPr lang="en-US" dirty="0">
                <a:cs typeface="Helvetica"/>
              </a:rPr>
              <a:t>Decided on a portal design using storyboards</a:t>
            </a:r>
          </a:p>
          <a:p>
            <a:r>
              <a:rPr lang="en-US" dirty="0"/>
              <a:t>Presented I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Schedules was the wrong direction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Focus on emotion analysis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Won’t have access to SharePoint and Azure</a:t>
            </a:r>
            <a:endParaRPr lang="en-US" dirty="0"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5014-507F-459C-8E3E-70646ED8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/>
              <a:t>Planned II</a:t>
            </a:r>
          </a:p>
          <a:p>
            <a:pPr lvl="1"/>
            <a:r>
              <a:rPr lang="en-US" dirty="0">
                <a:cs typeface="Helvetica"/>
              </a:rPr>
              <a:t>Decided on creating a web application</a:t>
            </a:r>
          </a:p>
          <a:p>
            <a:pPr lvl="1"/>
            <a:r>
              <a:rPr lang="en-US" dirty="0">
                <a:cs typeface="Helvetica"/>
              </a:rPr>
              <a:t>Implementing the D4 Model into our website</a:t>
            </a:r>
            <a:endParaRPr lang="en-US" dirty="0"/>
          </a:p>
          <a:p>
            <a:pPr lvl="1"/>
            <a:r>
              <a:rPr lang="en-US" dirty="0">
                <a:cs typeface="Helvetica"/>
              </a:rPr>
              <a:t>Discovered the MIT project called </a:t>
            </a:r>
            <a:r>
              <a:rPr lang="en-US" dirty="0" err="1">
                <a:cs typeface="Helvetica"/>
              </a:rPr>
              <a:t>DeepMoji</a:t>
            </a:r>
            <a:endParaRPr lang="en-US" dirty="0"/>
          </a:p>
          <a:p>
            <a:pPr lvl="1"/>
            <a:r>
              <a:rPr lang="en-US" dirty="0">
                <a:cs typeface="Helvetica"/>
              </a:rPr>
              <a:t>Created a product name, logo, and chose colors</a:t>
            </a:r>
          </a:p>
          <a:p>
            <a:r>
              <a:rPr lang="en-US" dirty="0"/>
              <a:t>Prototyped II</a:t>
            </a:r>
          </a:p>
          <a:p>
            <a:pPr lvl="1"/>
            <a:r>
              <a:rPr lang="en-US" dirty="0">
                <a:cs typeface="Helvetica"/>
              </a:rPr>
              <a:t>Used JavaScript for game and chatbot</a:t>
            </a:r>
          </a:p>
          <a:p>
            <a:pPr lvl="1"/>
            <a:r>
              <a:rPr lang="en-US" dirty="0">
                <a:cs typeface="Helvetica"/>
              </a:rPr>
              <a:t>Embedded the D4 Model excel spreadsheets</a:t>
            </a:r>
          </a:p>
          <a:p>
            <a:pPr lvl="1"/>
            <a:r>
              <a:rPr lang="en-US" dirty="0">
                <a:cs typeface="Helvetica"/>
              </a:rPr>
              <a:t>Attempted to integrate </a:t>
            </a:r>
            <a:r>
              <a:rPr lang="en-US" dirty="0" err="1">
                <a:cs typeface="Helvetica"/>
              </a:rPr>
              <a:t>DeepMoji</a:t>
            </a:r>
            <a:r>
              <a:rPr lang="en-US" dirty="0">
                <a:cs typeface="Helvetica"/>
              </a:rPr>
              <a:t> into our prototype</a:t>
            </a:r>
          </a:p>
          <a:p>
            <a:r>
              <a:rPr lang="en-US" dirty="0"/>
              <a:t>Presented II</a:t>
            </a:r>
            <a:endParaRPr lang="en-US" dirty="0">
              <a:cs typeface="Helvetica"/>
            </a:endParaRPr>
          </a:p>
          <a:p>
            <a:pPr lvl="1"/>
            <a:r>
              <a:rPr lang="en-US" dirty="0">
                <a:cs typeface="Helvetica"/>
              </a:rPr>
              <a:t>Our color scheme came off as unprofessional</a:t>
            </a:r>
          </a:p>
          <a:p>
            <a:pPr lvl="1"/>
            <a:r>
              <a:rPr lang="en-US" dirty="0">
                <a:cs typeface="Helvetica"/>
              </a:rPr>
              <a:t>Adding game complexity to keep it fresh</a:t>
            </a:r>
          </a:p>
          <a:p>
            <a:pPr lvl="1"/>
            <a:r>
              <a:rPr lang="en-US" dirty="0">
                <a:cs typeface="Helvetica"/>
              </a:rPr>
              <a:t>Chatbot should filled out forms through questions</a:t>
            </a:r>
          </a:p>
          <a:p>
            <a:pPr marL="365760" lvl="2" indent="0">
              <a:buNone/>
            </a:pPr>
            <a:endParaRPr lang="en-US" dirty="0">
              <a:cs typeface="Helvetica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A578-452B-40C8-9B34-14454D80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4651-E788-4DDC-9DD9-BA32FCC2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D85A-A064-405B-895A-19D6F0F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Slide Takeaway">
            <a:extLst>
              <a:ext uri="{FF2B5EF4-FFF2-40B4-BE49-F238E27FC236}">
                <a16:creationId xmlns:a16="http://schemas.microsoft.com/office/drawing/2014/main" id="{683EBE00-AE6F-E749-A449-242C4B207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733439"/>
              </p:ext>
            </p:extLst>
          </p:nvPr>
        </p:nvGraphicFramePr>
        <p:xfrm>
          <a:off x="457200" y="1460500"/>
          <a:ext cx="5480050" cy="1001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9720">
                  <a:extLst>
                    <a:ext uri="{9D8B030D-6E8A-4147-A177-3AD203B41FA5}">
                      <a16:colId xmlns:a16="http://schemas.microsoft.com/office/drawing/2014/main" val="675604698"/>
                    </a:ext>
                  </a:extLst>
                </a:gridCol>
                <a:gridCol w="1820330">
                  <a:extLst>
                    <a:ext uri="{9D8B030D-6E8A-4147-A177-3AD203B41FA5}">
                      <a16:colId xmlns:a16="http://schemas.microsoft.com/office/drawing/2014/main" val="723699090"/>
                    </a:ext>
                  </a:extLst>
                </a:gridCol>
              </a:tblGrid>
              <a:tr h="917713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6000" b="1" spc="0" baseline="0"/>
                        <a:t>MindWell</a:t>
                      </a:r>
                    </a:p>
                  </a:txBody>
                  <a:tcPr marL="0" marR="0" marT="0" marB="1828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>
                    <a:solidFill>
                      <a:srgbClr val="4F6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21495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25CF1-132B-9746-A439-FB51CD3F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474719"/>
            <a:ext cx="5477256" cy="2560958"/>
          </a:xfrm>
        </p:spPr>
        <p:txBody>
          <a:bodyPr/>
          <a:lstStyle/>
          <a:p>
            <a:r>
              <a:rPr lang="en-US" dirty="0"/>
              <a:t>Web application that helps with ideation</a:t>
            </a:r>
          </a:p>
          <a:p>
            <a:r>
              <a:rPr lang="en-US" dirty="0"/>
              <a:t>Name symbolizes result of using our product</a:t>
            </a:r>
          </a:p>
          <a:p>
            <a:r>
              <a:rPr lang="en-US" dirty="0"/>
              <a:t>Mind and well silhouette creates a light bulb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19F1-9094-554E-9D90-99BFE40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32C5-6F2D-954D-82A8-FAD0E07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FF85-152E-E547-85B2-1EA01F9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0134E52F-9983-47EA-8A7F-FA3DAF6D8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6020" y="1658108"/>
            <a:ext cx="3616739" cy="3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July 26,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H">
  <a:themeElements>
    <a:clrScheme name="Custom 3">
      <a:dk1>
        <a:srgbClr val="002677"/>
      </a:dk1>
      <a:lt1>
        <a:srgbClr val="FFFFFF"/>
      </a:lt1>
      <a:dk2>
        <a:srgbClr val="3369FF"/>
      </a:dk2>
      <a:lt2>
        <a:srgbClr val="E1E3E4"/>
      </a:lt2>
      <a:accent1>
        <a:srgbClr val="002677"/>
      </a:accent1>
      <a:accent2>
        <a:srgbClr val="3369FF"/>
      </a:accent2>
      <a:accent3>
        <a:srgbClr val="73BFFF"/>
      </a:accent3>
      <a:accent4>
        <a:srgbClr val="CACACA"/>
      </a:accent4>
      <a:accent5>
        <a:srgbClr val="919191"/>
      </a:accent5>
      <a:accent6>
        <a:srgbClr val="515151"/>
      </a:accent6>
      <a:hlink>
        <a:srgbClr val="73BFFF"/>
      </a:hlink>
      <a:folHlink>
        <a:srgbClr val="73BFFF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  <a:extLst>
    <a:ext uri="{05A4C25C-085E-4340-85A3-A5531E510DB2}">
      <thm15:themeFamily xmlns:thm15="http://schemas.microsoft.com/office/thememl/2012/main" name="EQH 16x9 PowerPoint 10Apr2019" id="{D92B58C0-C2D5-4B91-989F-BFED1658EEDA}" vid="{9FF9F686-A81C-4B94-9551-4C44FE70029D}"/>
    </a:ext>
  </a:extLst>
</a:theme>
</file>

<file path=ppt/theme/theme2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ppt/theme/theme3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EQH</Template>
  <TotalTime>0</TotalTime>
  <Words>481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Helvetica</vt:lpstr>
      <vt:lpstr>EQH</vt:lpstr>
      <vt:lpstr>Ideation Portal</vt:lpstr>
      <vt:lpstr>Contents</vt:lpstr>
      <vt:lpstr>Problems</vt:lpstr>
      <vt:lpstr>Ideation</vt:lpstr>
      <vt:lpstr>Problems</vt:lpstr>
      <vt:lpstr>Product</vt:lpstr>
      <vt:lpstr>Sprint I and II</vt:lpstr>
      <vt:lpstr>PowerPoint Presentation</vt:lpstr>
      <vt:lpstr>Features</vt:lpstr>
      <vt:lpstr>Features</vt:lpstr>
      <vt:lpstr>Product</vt:lpstr>
      <vt:lpstr>Potential</vt:lpstr>
      <vt:lpstr>Chatbot</vt:lpstr>
      <vt:lpstr>Game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Helvetica Bold 44pt,  three lines max</dc:title>
  <dc:subject/>
  <dc:creator>Mandy Stehouwer</dc:creator>
  <cp:keywords/>
  <dc:description/>
  <cp:lastModifiedBy>Rizvanolli, Lis</cp:lastModifiedBy>
  <cp:revision>1</cp:revision>
  <dcterms:created xsi:type="dcterms:W3CDTF">2019-05-03T22:05:50Z</dcterms:created>
  <dcterms:modified xsi:type="dcterms:W3CDTF">2019-07-26T20:28:37Z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537319779</vt:i4>
  </property>
  <property fmtid="{D5CDD505-2E9C-101B-9397-08002B2CF9AE}" pid="3" name="_NewReviewCycle">
    <vt:lpwstr/>
  </property>
  <property fmtid="{D5CDD505-2E9C-101B-9397-08002B2CF9AE}" pid="4" name="_EmailSubject">
    <vt:lpwstr>New EQH PowerPoint Template</vt:lpwstr>
  </property>
  <property fmtid="{D5CDD505-2E9C-101B-9397-08002B2CF9AE}" pid="5" name="_AuthorEmail">
    <vt:lpwstr>Lyndsay.Vanbenschoten@axa-equitable.com</vt:lpwstr>
  </property>
  <property fmtid="{D5CDD505-2E9C-101B-9397-08002B2CF9AE}" pid="6" name="_AuthorEmailDisplayName">
    <vt:lpwstr>Van Benschoten, Lyndsay</vt:lpwstr>
  </property>
</Properties>
</file>