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Candara"/>
      <p:regular r:id="rId7"/>
      <p:bold r:id="rId8"/>
      <p:italic r:id="rId9"/>
      <p:boldItalic r:id="rId10"/>
    </p:embeddedFon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EE1519F-C20C-43D3-A8D5-AA651FB7850E}">
  <a:tblStyle styleId="{BEE1519F-C20C-43D3-A8D5-AA651FB7850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font" Target="fonts/Candara-boldItalic.fntdata"/><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Candara-italic.fntdata"/><Relationship Id="rId14"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ndara-regular.fntdata"/><Relationship Id="rId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18" name="Google Shape;18;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4" name="Google Shape;24;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5"/>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6"/>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6"/>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10" Type="http://schemas.openxmlformats.org/officeDocument/2006/relationships/image" Target="../media/image7.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grpSp>
        <p:nvGrpSpPr>
          <p:cNvPr id="89" name="Google Shape;89;p13"/>
          <p:cNvGrpSpPr/>
          <p:nvPr/>
        </p:nvGrpSpPr>
        <p:grpSpPr>
          <a:xfrm>
            <a:off x="57150" y="18771"/>
            <a:ext cx="43891202" cy="4158303"/>
            <a:chOff x="-719775" y="3174585"/>
            <a:chExt cx="43891202" cy="4158303"/>
          </a:xfrm>
        </p:grpSpPr>
        <p:sp>
          <p:nvSpPr>
            <p:cNvPr id="90" name="Google Shape;90;p13"/>
            <p:cNvSpPr/>
            <p:nvPr/>
          </p:nvSpPr>
          <p:spPr>
            <a:xfrm>
              <a:off x="-719772" y="3174585"/>
              <a:ext cx="43891199" cy="4157599"/>
            </a:xfrm>
            <a:prstGeom prst="rect">
              <a:avLst/>
            </a:prstGeom>
            <a:solidFill>
              <a:srgbClr val="8B0E0B"/>
            </a:solidFill>
            <a:ln cap="flat" cmpd="sng" w="12700">
              <a:solidFill>
                <a:srgbClr val="8B0E0B"/>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chemeClr val="accent1"/>
                </a:solidFill>
                <a:latin typeface="Calibri"/>
                <a:ea typeface="Calibri"/>
                <a:cs typeface="Calibri"/>
                <a:sym typeface="Calibri"/>
              </a:endParaRPr>
            </a:p>
          </p:txBody>
        </p:sp>
        <p:sp>
          <p:nvSpPr>
            <p:cNvPr id="91" name="Google Shape;91;p13"/>
            <p:cNvSpPr/>
            <p:nvPr/>
          </p:nvSpPr>
          <p:spPr>
            <a:xfrm>
              <a:off x="-719775" y="3196260"/>
              <a:ext cx="7145075" cy="4136628"/>
            </a:xfrm>
            <a:prstGeom prst="rect">
              <a:avLst/>
            </a:prstGeom>
            <a:solidFill>
              <a:srgbClr val="262626"/>
            </a:solidFill>
            <a:ln cap="flat" cmpd="sng" w="12700">
              <a:solidFill>
                <a:srgbClr val="2626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1469302" y="3931640"/>
              <a:ext cx="2547778" cy="3365622"/>
            </a:xfrm>
            <a:prstGeom prst="rect">
              <a:avLst/>
            </a:prstGeom>
            <a:noFill/>
            <a:ln>
              <a:noFill/>
            </a:ln>
          </p:spPr>
        </p:pic>
      </p:grpSp>
      <p:sp>
        <p:nvSpPr>
          <p:cNvPr id="93" name="Google Shape;93;p13"/>
          <p:cNvSpPr/>
          <p:nvPr/>
        </p:nvSpPr>
        <p:spPr>
          <a:xfrm>
            <a:off x="7202225" y="28576"/>
            <a:ext cx="36746126" cy="4147794"/>
          </a:xfrm>
          <a:prstGeom prst="rect">
            <a:avLst/>
          </a:prstGeom>
          <a:solidFill>
            <a:srgbClr val="2F5496"/>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3"/>
          <p:cNvSpPr txBox="1"/>
          <p:nvPr>
            <p:ph type="title"/>
          </p:nvPr>
        </p:nvSpPr>
        <p:spPr>
          <a:xfrm>
            <a:off x="4337733" y="-517753"/>
            <a:ext cx="37856100" cy="305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Cambria"/>
              <a:buNone/>
            </a:pPr>
            <a:r>
              <a:rPr lang="en-US" sz="7200">
                <a:solidFill>
                  <a:schemeClr val="lt1"/>
                </a:solidFill>
                <a:latin typeface="Cambria"/>
                <a:ea typeface="Cambria"/>
                <a:cs typeface="Cambria"/>
                <a:sym typeface="Cambria"/>
              </a:rPr>
              <a:t>Solidification of Ammonia for Polarized Targets</a:t>
            </a:r>
            <a:endParaRPr sz="4320">
              <a:solidFill>
                <a:schemeClr val="lt1"/>
              </a:solidFill>
              <a:latin typeface="Century Gothic"/>
              <a:ea typeface="Century Gothic"/>
              <a:cs typeface="Century Gothic"/>
              <a:sym typeface="Century Gothic"/>
            </a:endParaRPr>
          </a:p>
        </p:txBody>
      </p:sp>
      <p:sp>
        <p:nvSpPr>
          <p:cNvPr id="95" name="Google Shape;95;p13"/>
          <p:cNvSpPr txBox="1"/>
          <p:nvPr/>
        </p:nvSpPr>
        <p:spPr>
          <a:xfrm>
            <a:off x="30144175" y="5081350"/>
            <a:ext cx="12391800" cy="494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IV. Results</a:t>
            </a:r>
            <a:endParaRPr b="0" i="0" sz="6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The former process used liquid nitrogen as a cooling bath and with a boiling point of -195 C, the interior walls of the cryostat were brought to</a:t>
            </a:r>
            <a:r>
              <a:rPr lang="en-US" sz="2800">
                <a:solidFill>
                  <a:schemeClr val="dk1"/>
                </a:solidFill>
              </a:rPr>
              <a:t> far</a:t>
            </a:r>
            <a:r>
              <a:rPr b="0" i="0" lang="en-US" sz="2800" u="none" cap="none" strike="noStrike">
                <a:solidFill>
                  <a:schemeClr val="dk1"/>
                </a:solidFill>
                <a:latin typeface="Arial"/>
                <a:ea typeface="Arial"/>
                <a:cs typeface="Arial"/>
                <a:sym typeface="Arial"/>
              </a:rPr>
              <a:t> below the freezing point of ammonia, -77 C. This new method uses a coldfinger which a</a:t>
            </a:r>
            <a:r>
              <a:rPr lang="en-US" sz="2800">
                <a:solidFill>
                  <a:schemeClr val="dk1"/>
                </a:solidFill>
              </a:rPr>
              <a:t>cts as a</a:t>
            </a:r>
            <a:r>
              <a:rPr b="0" i="0" lang="en-US" sz="2800" u="none" cap="none" strike="noStrike">
                <a:solidFill>
                  <a:schemeClr val="dk1"/>
                </a:solidFill>
                <a:latin typeface="Arial"/>
                <a:ea typeface="Arial"/>
                <a:cs typeface="Arial"/>
                <a:sym typeface="Arial"/>
              </a:rPr>
              <a:t> heatsink to bring the temperature of the interior walls to -83 C, just below the freezing point of ammonia.  </a:t>
            </a:r>
            <a:endParaRPr/>
          </a:p>
          <a:p>
            <a:pPr indent="457200" lvl="0" marL="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The density of a cryogenic solid like solid ammonia can be measured</a:t>
            </a:r>
            <a:r>
              <a:rPr lang="en-US" sz="2800">
                <a:solidFill>
                  <a:schemeClr val="dk1"/>
                </a:solidFill>
              </a:rPr>
              <a:t> </a:t>
            </a:r>
            <a:r>
              <a:rPr b="0" i="0" lang="en-US" sz="2800" u="none" cap="none" strike="noStrike">
                <a:solidFill>
                  <a:schemeClr val="dk1"/>
                </a:solidFill>
                <a:latin typeface="Arial"/>
                <a:ea typeface="Arial"/>
                <a:cs typeface="Arial"/>
                <a:sym typeface="Arial"/>
              </a:rPr>
              <a:t>by using a vacuum chamber with a 25 mL beaker nested in a bath of liquid nitrogen and a scale</a:t>
            </a:r>
            <a:r>
              <a:rPr lang="en-US" sz="2800">
                <a:solidFill>
                  <a:schemeClr val="dk1"/>
                </a:solidFill>
              </a:rPr>
              <a:t> to measure the mass change</a:t>
            </a:r>
            <a:r>
              <a:rPr b="0" i="0" lang="en-US" sz="2800" u="none" cap="none" strike="noStrike">
                <a:solidFill>
                  <a:schemeClr val="dk1"/>
                </a:solidFill>
                <a:latin typeface="Arial"/>
                <a:ea typeface="Arial"/>
                <a:cs typeface="Arial"/>
                <a:sym typeface="Arial"/>
              </a:rPr>
              <a:t>. This device shown in Figure </a:t>
            </a:r>
            <a:r>
              <a:rPr lang="en-US" sz="2800">
                <a:solidFill>
                  <a:schemeClr val="dk1"/>
                </a:solidFill>
              </a:rPr>
              <a:t>4</a:t>
            </a:r>
            <a:r>
              <a:rPr b="0" i="0" lang="en-US" sz="2800" u="none" cap="none" strike="noStrike">
                <a:solidFill>
                  <a:schemeClr val="dk1"/>
                </a:solidFill>
                <a:latin typeface="Arial"/>
                <a:ea typeface="Arial"/>
                <a:cs typeface="Arial"/>
                <a:sym typeface="Arial"/>
              </a:rPr>
              <a:t>, is still in the testing phase and is yet ready to work with ammonia. </a:t>
            </a:r>
            <a:endParaRPr/>
          </a:p>
        </p:txBody>
      </p:sp>
      <p:sp>
        <p:nvSpPr>
          <p:cNvPr id="96" name="Google Shape;96;p13"/>
          <p:cNvSpPr txBox="1"/>
          <p:nvPr/>
        </p:nvSpPr>
        <p:spPr>
          <a:xfrm>
            <a:off x="30358550" y="25418849"/>
            <a:ext cx="12177300" cy="338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V. Conclusions &amp; Future</a:t>
            </a:r>
            <a:endParaRPr b="1" i="0" sz="6000" u="sng" cap="none" strike="noStrike">
              <a:solidFill>
                <a:schemeClr val="dk1"/>
              </a:solidFill>
              <a:latin typeface="Candara"/>
              <a:ea typeface="Candara"/>
              <a:cs typeface="Candara"/>
              <a:sym typeface="Candara"/>
            </a:endParaRPr>
          </a:p>
          <a:p>
            <a:pPr indent="457200" lvl="0" marL="0" marR="0" rtl="0" algn="l">
              <a:lnSpc>
                <a:spcPct val="115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In the future I will add thermometry to the system so that the freezing chamber can be maintained at a</a:t>
            </a:r>
            <a:r>
              <a:rPr lang="en-US" sz="2800">
                <a:solidFill>
                  <a:schemeClr val="dk1"/>
                </a:solidFill>
              </a:rPr>
              <a:t>bout -80 C</a:t>
            </a:r>
            <a:r>
              <a:rPr b="0" i="0" lang="en-US" sz="2800" u="none" cap="none" strike="noStrike">
                <a:solidFill>
                  <a:schemeClr val="dk1"/>
                </a:solidFill>
                <a:latin typeface="Arial"/>
                <a:ea typeface="Arial"/>
                <a:cs typeface="Arial"/>
                <a:sym typeface="Arial"/>
              </a:rPr>
              <a:t>. I will per</a:t>
            </a:r>
            <a:r>
              <a:rPr lang="en-US" sz="2800">
                <a:solidFill>
                  <a:schemeClr val="dk1"/>
                </a:solidFill>
              </a:rPr>
              <a:t>form a q</a:t>
            </a:r>
            <a:r>
              <a:rPr b="0" i="0" lang="en-US" sz="2800" u="none" cap="none" strike="noStrike">
                <a:solidFill>
                  <a:schemeClr val="dk1"/>
                </a:solidFill>
                <a:latin typeface="Arial"/>
                <a:ea typeface="Arial"/>
                <a:cs typeface="Arial"/>
                <a:sym typeface="Arial"/>
              </a:rPr>
              <a:t>uantitative analysis of the density of the solid ammonia produced from both methods. </a:t>
            </a:r>
            <a:endParaRPr b="0" i="0" sz="2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rPr lang="en-US" sz="2800">
                <a:solidFill>
                  <a:schemeClr val="dk1"/>
                </a:solidFill>
              </a:rPr>
              <a:t>The coldfinger method produces better material for scattering targets at a qualitative level.</a:t>
            </a:r>
            <a:endParaRPr sz="2800">
              <a:solidFill>
                <a:schemeClr val="dk1"/>
              </a:solidFill>
            </a:endParaRPr>
          </a:p>
        </p:txBody>
      </p:sp>
      <p:sp>
        <p:nvSpPr>
          <p:cNvPr id="97" name="Google Shape;97;p13"/>
          <p:cNvSpPr txBox="1"/>
          <p:nvPr/>
        </p:nvSpPr>
        <p:spPr>
          <a:xfrm>
            <a:off x="30144163" y="28808256"/>
            <a:ext cx="11407200" cy="190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600"/>
              <a:buFont typeface="Arial"/>
              <a:buNone/>
            </a:pPr>
            <a:r>
              <a:rPr b="1" i="0" lang="en-US" sz="4600" u="sng" cap="none" strike="noStrike">
                <a:solidFill>
                  <a:schemeClr val="dk1"/>
                </a:solidFill>
                <a:latin typeface="Candara"/>
                <a:ea typeface="Candara"/>
                <a:cs typeface="Candara"/>
                <a:sym typeface="Candara"/>
              </a:rPr>
              <a:t>Acknowledgements</a:t>
            </a:r>
            <a:r>
              <a:rPr b="1" i="0" lang="en-US" sz="4600" u="none" cap="none" strike="noStrike">
                <a:solidFill>
                  <a:schemeClr val="dk1"/>
                </a:solidFill>
                <a:latin typeface="Candara"/>
                <a:ea typeface="Candara"/>
                <a:cs typeface="Candara"/>
                <a:sym typeface="Candara"/>
              </a:rPr>
              <a:t>:</a:t>
            </a:r>
            <a:r>
              <a:rPr b="0" i="0" lang="en-US" sz="4600" u="none" cap="none" strike="noStrike">
                <a:solidFill>
                  <a:schemeClr val="dk1"/>
                </a:solidFill>
                <a:latin typeface="Candara"/>
                <a:ea typeface="Candara"/>
                <a:cs typeface="Candara"/>
                <a:sym typeface="Candara"/>
              </a:rPr>
              <a:t> </a:t>
            </a:r>
            <a:endParaRPr b="0" i="0" sz="1400" u="none" cap="none" strike="noStrike">
              <a:solidFill>
                <a:srgbClr val="000000"/>
              </a:solidFill>
              <a:latin typeface="Arial"/>
              <a:ea typeface="Arial"/>
              <a:cs typeface="Arial"/>
              <a:sym typeface="Arial"/>
            </a:endParaRPr>
          </a:p>
          <a:p>
            <a:pPr indent="-584200" lvl="0" marL="6858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rgbClr val="000000"/>
                </a:solidFill>
                <a:latin typeface="Arial"/>
                <a:ea typeface="Arial"/>
                <a:cs typeface="Arial"/>
                <a:sym typeface="Arial"/>
              </a:rPr>
              <a:t>I would like to thank Slifer lab and Long lab for providing the means and resources used throughout this project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 name="Google Shape;98;p13"/>
          <p:cNvSpPr txBox="1"/>
          <p:nvPr/>
        </p:nvSpPr>
        <p:spPr>
          <a:xfrm>
            <a:off x="2137950" y="4982800"/>
            <a:ext cx="11991900" cy="665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 Introduction</a:t>
            </a:r>
            <a:endParaRPr b="1" i="0" sz="6000" u="sng" cap="none" strike="noStrike">
              <a:solidFill>
                <a:schemeClr val="dk1"/>
              </a:solidFill>
              <a:latin typeface="Candara"/>
              <a:ea typeface="Candara"/>
              <a:cs typeface="Candara"/>
              <a:sym typeface="Candara"/>
            </a:endParaRPr>
          </a:p>
          <a:p>
            <a:pPr indent="457200" lvl="0" marL="0" marR="0" rtl="0" algn="l">
              <a:lnSpc>
                <a:spcPct val="100000"/>
              </a:lnSpc>
              <a:spcBef>
                <a:spcPts val="0"/>
              </a:spcBef>
              <a:spcAft>
                <a:spcPts val="0"/>
              </a:spcAft>
              <a:buClr>
                <a:schemeClr val="dk1"/>
              </a:buClr>
              <a:buSzPts val="1100"/>
              <a:buFont typeface="Arial"/>
              <a:buNone/>
            </a:pPr>
            <a:r>
              <a:rPr b="0" i="0" lang="en-US" sz="2800" u="none" cap="none" strike="noStrike">
                <a:solidFill>
                  <a:schemeClr val="dk1"/>
                </a:solidFill>
                <a:latin typeface="Arial"/>
                <a:ea typeface="Arial"/>
                <a:cs typeface="Arial"/>
                <a:sym typeface="Arial"/>
              </a:rPr>
              <a:t>Polarized targets are produced at Slifer Lab as part of the UNH NPG research program. The goal is to produce polarized targets with a </a:t>
            </a:r>
            <a:r>
              <a:rPr b="0" i="0" lang="en-US" sz="2800" u="none" cap="none" strike="noStrike">
                <a:solidFill>
                  <a:srgbClr val="212121"/>
                </a:solidFill>
                <a:highlight>
                  <a:srgbClr val="FFFFFF"/>
                </a:highlight>
                <a:latin typeface="Arial"/>
                <a:ea typeface="Arial"/>
                <a:cs typeface="Arial"/>
                <a:sym typeface="Arial"/>
              </a:rPr>
              <a:t>Dynamic Nuclear Polarizer (DNP) that is used in the spin-dependent physics program at Jefferson Lab. </a:t>
            </a:r>
            <a:r>
              <a:rPr b="0" i="0" lang="en-US" sz="2800" u="none" cap="none" strike="noStrike">
                <a:solidFill>
                  <a:schemeClr val="dk1"/>
                </a:solidFill>
                <a:latin typeface="Arial"/>
                <a:ea typeface="Arial"/>
                <a:cs typeface="Arial"/>
                <a:sym typeface="Arial"/>
              </a:rPr>
              <a:t>Ammonia that has free radicals by irradiation and is polarized by Dynamic Nuclear Polarization is a common polarized target. A method for slowly cooling the ammonia in the cryostat was </a:t>
            </a:r>
            <a:r>
              <a:rPr lang="en-US" sz="2800">
                <a:solidFill>
                  <a:schemeClr val="dk1"/>
                </a:solidFill>
              </a:rPr>
              <a:t>designed to introduce less of a thermal gradient between the the walls of the cryostat and the freezing point of ammonia is -77 C. The prior method used liquid nitrogen as a cooling bath which introduced a larger thermal gradient since nitrogen boils at -195 C. By slowly freezing the ammonia, the density can be increased and and this will improve radiation resistance and short the amount of time needed to run scattering experiments</a:t>
            </a:r>
            <a:endParaRPr b="0" i="0" sz="2800" u="none" cap="none" strike="noStrike">
              <a:solidFill>
                <a:schemeClr val="dk1"/>
              </a:solidFill>
              <a:latin typeface="Arial"/>
              <a:ea typeface="Arial"/>
              <a:cs typeface="Arial"/>
              <a:sym typeface="Arial"/>
            </a:endParaRPr>
          </a:p>
        </p:txBody>
      </p:sp>
      <p:sp>
        <p:nvSpPr>
          <p:cNvPr id="99" name="Google Shape;99;p13"/>
          <p:cNvSpPr txBox="1"/>
          <p:nvPr/>
        </p:nvSpPr>
        <p:spPr>
          <a:xfrm>
            <a:off x="2031300" y="21456501"/>
            <a:ext cx="8017800" cy="849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II. Design</a:t>
            </a:r>
            <a:endParaRPr b="0" i="0" sz="6000" u="none" cap="none" strike="noStrike">
              <a:solidFill>
                <a:schemeClr val="dk1"/>
              </a:solidFill>
              <a:latin typeface="Candara"/>
              <a:ea typeface="Candara"/>
              <a:cs typeface="Candara"/>
              <a:sym typeface="Candara"/>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The coldfinger system is submerged in a bath of liquid nitrogen and acts as a heatsink to cool down the interior walls of the freezing chamber to </a:t>
            </a:r>
            <a:r>
              <a:rPr lang="en-US" sz="2800">
                <a:solidFill>
                  <a:schemeClr val="dk1"/>
                </a:solidFill>
              </a:rPr>
              <a:t>-77 C</a:t>
            </a:r>
            <a:r>
              <a:rPr b="0" i="0" lang="en-US" sz="2800" u="none" cap="none" strike="noStrike">
                <a:solidFill>
                  <a:schemeClr val="dk1"/>
                </a:solidFill>
                <a:latin typeface="Arial"/>
                <a:ea typeface="Arial"/>
                <a:cs typeface="Arial"/>
                <a:sym typeface="Arial"/>
              </a:rPr>
              <a:t> which is the freezing point of ammonia. The level of liquid nitrogen in which the coldfinger sits is to be maintained such that the entire copper rod is fully submerged at all times. A dewar with a level probe is used to ensure that the level of liquid nitrogen remains constant by periodically adding liquid nitrogen to the dewar.</a:t>
            </a:r>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The density of  the material can be measured using Archimedes </a:t>
            </a:r>
            <a:r>
              <a:rPr lang="en-US" sz="2800">
                <a:solidFill>
                  <a:schemeClr val="dk1"/>
                </a:solidFill>
              </a:rPr>
              <a:t>principle</a:t>
            </a:r>
            <a:r>
              <a:rPr b="0" i="0" lang="en-US" sz="2800" u="none" cap="none" strike="noStrike">
                <a:solidFill>
                  <a:schemeClr val="dk1"/>
                </a:solidFill>
                <a:latin typeface="Arial"/>
                <a:ea typeface="Arial"/>
                <a:cs typeface="Arial"/>
                <a:sym typeface="Arial"/>
              </a:rPr>
              <a:t> where the fluid used to measure the displaced volume is liquid nitrogen. In order to make accurate measurements on the volume of liquid nitrogen in </a:t>
            </a:r>
            <a:r>
              <a:rPr lang="en-US" sz="2800">
                <a:solidFill>
                  <a:schemeClr val="dk1"/>
                </a:solidFill>
              </a:rPr>
              <a:t>the graduated cylinder, the whole system in placed in a rough vacuum. </a:t>
            </a:r>
            <a:endParaRPr b="0" i="0" sz="2800" u="none" cap="none" strike="noStrike">
              <a:solidFill>
                <a:schemeClr val="dk1"/>
              </a:solidFill>
              <a:latin typeface="Arial"/>
              <a:ea typeface="Arial"/>
              <a:cs typeface="Arial"/>
              <a:sym typeface="Arial"/>
            </a:endParaRPr>
          </a:p>
        </p:txBody>
      </p:sp>
      <p:sp>
        <p:nvSpPr>
          <p:cNvPr id="100" name="Google Shape;100;p13"/>
          <p:cNvSpPr txBox="1"/>
          <p:nvPr/>
        </p:nvSpPr>
        <p:spPr>
          <a:xfrm>
            <a:off x="16113469" y="4910177"/>
            <a:ext cx="12162300" cy="5772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III. Process</a:t>
            </a:r>
            <a:endParaRPr b="1" i="0" sz="6000" u="sng" cap="none" strike="noStrike">
              <a:solidFill>
                <a:schemeClr val="dk1"/>
              </a:solidFill>
              <a:latin typeface="Candara"/>
              <a:ea typeface="Candara"/>
              <a:cs typeface="Candara"/>
              <a:sym typeface="Candara"/>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As gaseous ammonia flows into the freezing chamber, it deposits heat into the walls and begins to liquify. A pool of liquid ammonia forms on the bottom of the freezing chamber first and then a solid slowly begins to grow from that. To ensure that the coldfinger is working properly, the entire copper rod must remain under liquid nitrogen. This allows the coldfinger to remain at a constant temperature and to optimize performance. After the solidification process has finished, typically several hours for half the freezing chamber to be filled, the material is harvested from the freezing chamber and crushed and sorted into ~2mm beads. These are then stored in 30 mL Nalgene bottles and stored in liquid nitrogen until they get irradiated and polarized. </a:t>
            </a:r>
            <a:endParaRPr b="0" i="0" sz="2800" u="none" cap="none" strike="noStrike">
              <a:solidFill>
                <a:schemeClr val="dk1"/>
              </a:solidFill>
              <a:latin typeface="Arial"/>
              <a:ea typeface="Arial"/>
              <a:cs typeface="Arial"/>
              <a:sym typeface="Arial"/>
            </a:endParaRPr>
          </a:p>
        </p:txBody>
      </p:sp>
      <p:sp>
        <p:nvSpPr>
          <p:cNvPr id="101" name="Google Shape;101;p13"/>
          <p:cNvSpPr/>
          <p:nvPr/>
        </p:nvSpPr>
        <p:spPr>
          <a:xfrm>
            <a:off x="-2" y="32004416"/>
            <a:ext cx="43891199" cy="926100"/>
          </a:xfrm>
          <a:prstGeom prst="rect">
            <a:avLst/>
          </a:prstGeom>
          <a:solidFill>
            <a:srgbClr val="8B0E0B"/>
          </a:solidFill>
          <a:ln cap="flat" cmpd="sng" w="12700">
            <a:solidFill>
              <a:srgbClr val="8B0E0B"/>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rgbClr val="C00000"/>
              </a:solidFill>
              <a:latin typeface="Calibri"/>
              <a:ea typeface="Calibri"/>
              <a:cs typeface="Calibri"/>
              <a:sym typeface="Calibri"/>
            </a:endParaRPr>
          </a:p>
        </p:txBody>
      </p:sp>
      <p:sp>
        <p:nvSpPr>
          <p:cNvPr id="102" name="Google Shape;102;p13"/>
          <p:cNvSpPr txBox="1"/>
          <p:nvPr/>
        </p:nvSpPr>
        <p:spPr>
          <a:xfrm>
            <a:off x="16893102" y="1506480"/>
            <a:ext cx="12082200" cy="243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entury Gothic"/>
                <a:ea typeface="Century Gothic"/>
                <a:cs typeface="Century Gothic"/>
                <a:sym typeface="Century Gothic"/>
              </a:rPr>
              <a:t>Lucas Jameson|Advisor: Karl Slifer</a:t>
            </a:r>
            <a:endParaRPr b="0" i="0" sz="3800" u="none" cap="none" strike="noStrike">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3800"/>
              <a:buFont typeface="Arial"/>
              <a:buNone/>
            </a:pPr>
            <a:r>
              <a:rPr b="1" i="0" lang="en-US" sz="3800" u="none" cap="none" strike="noStrike">
                <a:solidFill>
                  <a:schemeClr val="lt1"/>
                </a:solidFill>
                <a:latin typeface="Century Gothic"/>
                <a:ea typeface="Century Gothic"/>
                <a:cs typeface="Century Gothic"/>
                <a:sym typeface="Century Gothic"/>
              </a:rPr>
              <a:t>University of New Hampshire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entury Gothic"/>
                <a:ea typeface="Century Gothic"/>
                <a:cs typeface="Century Gothic"/>
                <a:sym typeface="Century Gothic"/>
              </a:rPr>
              <a:t>Department of Physics</a:t>
            </a:r>
            <a:br>
              <a:rPr b="1" i="0" lang="en-US" sz="3800" u="none" cap="none" strike="noStrike">
                <a:solidFill>
                  <a:schemeClr val="lt1"/>
                </a:solidFill>
                <a:latin typeface="Century Gothic"/>
                <a:ea typeface="Century Gothic"/>
                <a:cs typeface="Century Gothic"/>
                <a:sym typeface="Century Gothic"/>
              </a:rPr>
            </a:br>
            <a:r>
              <a:rPr b="0" i="0" lang="en-US" sz="3800" u="none" cap="none" strike="noStrike">
                <a:solidFill>
                  <a:schemeClr val="lt1"/>
                </a:solidFill>
                <a:latin typeface="Century Gothic"/>
                <a:ea typeface="Century Gothic"/>
                <a:cs typeface="Century Gothic"/>
                <a:sym typeface="Century Gothic"/>
              </a:rPr>
              <a:t>UNH Nuclear Physics Group</a:t>
            </a:r>
            <a:endParaRPr b="0" i="0" sz="3800" u="none" cap="none" strike="noStrike">
              <a:solidFill>
                <a:schemeClr val="dk1"/>
              </a:solidFill>
              <a:latin typeface="Calibri"/>
              <a:ea typeface="Calibri"/>
              <a:cs typeface="Calibri"/>
              <a:sym typeface="Calibri"/>
            </a:endParaRPr>
          </a:p>
        </p:txBody>
      </p:sp>
      <p:sp>
        <p:nvSpPr>
          <p:cNvPr id="103" name="Google Shape;103;p13"/>
          <p:cNvSpPr txBox="1"/>
          <p:nvPr/>
        </p:nvSpPr>
        <p:spPr>
          <a:xfrm>
            <a:off x="38796688" y="10730104"/>
            <a:ext cx="4265876" cy="54476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p:txBody>
      </p:sp>
      <p:sp>
        <p:nvSpPr>
          <p:cNvPr id="104" name="Google Shape;104;p13"/>
          <p:cNvSpPr txBox="1"/>
          <p:nvPr/>
        </p:nvSpPr>
        <p:spPr>
          <a:xfrm>
            <a:off x="30429172" y="19594356"/>
            <a:ext cx="10837200" cy="12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5</a:t>
            </a:r>
            <a:r>
              <a:rPr b="0" i="0" lang="en-US" sz="2400" u="none" cap="none" strike="noStrike">
                <a:solidFill>
                  <a:srgbClr val="000000"/>
                </a:solidFill>
                <a:latin typeface="Arial"/>
                <a:ea typeface="Arial"/>
                <a:cs typeface="Arial"/>
                <a:sym typeface="Arial"/>
              </a:rPr>
              <a:t>. – The bottom out temperature of the interior of the freezing chamber. This is just below the freezing point of ammonia. </a:t>
            </a:r>
            <a:endParaRPr b="0" i="0" sz="2400" u="none" cap="none" strike="noStrike">
              <a:solidFill>
                <a:srgbClr val="000000"/>
              </a:solidFill>
              <a:latin typeface="Arial"/>
              <a:ea typeface="Arial"/>
              <a:cs typeface="Arial"/>
              <a:sym typeface="Arial"/>
            </a:endParaRPr>
          </a:p>
        </p:txBody>
      </p:sp>
      <p:pic>
        <p:nvPicPr>
          <p:cNvPr id="105" name="Google Shape;105;p13"/>
          <p:cNvPicPr preferRelativeResize="0"/>
          <p:nvPr/>
        </p:nvPicPr>
        <p:blipFill rotWithShape="1">
          <a:blip r:embed="rId4">
            <a:alphaModFix/>
          </a:blip>
          <a:srcRect b="0" l="0" r="0" t="0"/>
          <a:stretch/>
        </p:blipFill>
        <p:spPr>
          <a:xfrm>
            <a:off x="2785653" y="11392602"/>
            <a:ext cx="9908295" cy="9779056"/>
          </a:xfrm>
          <a:prstGeom prst="rect">
            <a:avLst/>
          </a:prstGeom>
          <a:noFill/>
          <a:ln>
            <a:noFill/>
          </a:ln>
        </p:spPr>
      </p:pic>
      <p:pic>
        <p:nvPicPr>
          <p:cNvPr id="106" name="Google Shape;106;p13"/>
          <p:cNvPicPr preferRelativeResize="0"/>
          <p:nvPr/>
        </p:nvPicPr>
        <p:blipFill rotWithShape="1">
          <a:blip r:embed="rId5">
            <a:alphaModFix/>
          </a:blip>
          <a:srcRect b="0" l="0" r="0" t="0"/>
          <a:stretch/>
        </p:blipFill>
        <p:spPr>
          <a:xfrm>
            <a:off x="29285316" y="11308799"/>
            <a:ext cx="13855995" cy="8313597"/>
          </a:xfrm>
          <a:prstGeom prst="rect">
            <a:avLst/>
          </a:prstGeom>
          <a:noFill/>
          <a:ln>
            <a:noFill/>
          </a:ln>
        </p:spPr>
      </p:pic>
      <p:sp>
        <p:nvSpPr>
          <p:cNvPr id="107" name="Google Shape;107;p13"/>
          <p:cNvSpPr txBox="1"/>
          <p:nvPr/>
        </p:nvSpPr>
        <p:spPr>
          <a:xfrm>
            <a:off x="3059250" y="20239550"/>
            <a:ext cx="7351800" cy="93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1</a:t>
            </a:r>
            <a:r>
              <a:rPr b="0" i="0" lang="en-US" sz="2400" u="none" cap="none" strike="noStrike">
                <a:solidFill>
                  <a:srgbClr val="000000"/>
                </a:solidFill>
                <a:latin typeface="Arial"/>
                <a:ea typeface="Arial"/>
                <a:cs typeface="Arial"/>
                <a:sym typeface="Arial"/>
              </a:rPr>
              <a:t>. – Flow of ammonia through the gas panel into the freezing chamber.</a:t>
            </a:r>
            <a:endParaRPr b="0" i="0" sz="2400" u="none" cap="none" strike="noStrike">
              <a:solidFill>
                <a:srgbClr val="000000"/>
              </a:solidFill>
              <a:latin typeface="Arial"/>
              <a:ea typeface="Arial"/>
              <a:cs typeface="Arial"/>
              <a:sym typeface="Arial"/>
            </a:endParaRPr>
          </a:p>
        </p:txBody>
      </p:sp>
      <p:sp>
        <p:nvSpPr>
          <p:cNvPr id="108" name="Google Shape;108;p13"/>
          <p:cNvSpPr txBox="1"/>
          <p:nvPr/>
        </p:nvSpPr>
        <p:spPr>
          <a:xfrm>
            <a:off x="12389149" y="29594147"/>
            <a:ext cx="5952000" cy="13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2</a:t>
            </a:r>
            <a:r>
              <a:rPr b="0" i="0" lang="en-US" sz="2400" u="none" cap="none" strike="noStrike">
                <a:solidFill>
                  <a:srgbClr val="000000"/>
                </a:solidFill>
                <a:latin typeface="Arial"/>
                <a:ea typeface="Arial"/>
                <a:cs typeface="Arial"/>
                <a:sym typeface="Arial"/>
              </a:rPr>
              <a:t>. – The level of liquid nitrogen is maintained at 7 cm from the bottom and the coldfinger acts as a heatsink.</a:t>
            </a:r>
            <a:endParaRPr b="0" i="0" sz="2400" u="none" cap="none" strike="noStrike">
              <a:solidFill>
                <a:srgbClr val="000000"/>
              </a:solidFill>
              <a:latin typeface="Arial"/>
              <a:ea typeface="Arial"/>
              <a:cs typeface="Arial"/>
              <a:sym typeface="Arial"/>
            </a:endParaRPr>
          </a:p>
        </p:txBody>
      </p:sp>
      <p:graphicFrame>
        <p:nvGraphicFramePr>
          <p:cNvPr id="109" name="Google Shape;109;p13"/>
          <p:cNvGraphicFramePr/>
          <p:nvPr/>
        </p:nvGraphicFramePr>
        <p:xfrm>
          <a:off x="31109694" y="20900755"/>
          <a:ext cx="3000000" cy="3000000"/>
        </p:xfrm>
        <a:graphic>
          <a:graphicData uri="http://schemas.openxmlformats.org/drawingml/2006/table">
            <a:tbl>
              <a:tblPr>
                <a:noFill/>
                <a:tableStyleId>{BEE1519F-C20C-43D3-A8D5-AA651FB7850E}</a:tableStyleId>
              </a:tblPr>
              <a:tblGrid>
                <a:gridCol w="3073200"/>
                <a:gridCol w="6261725"/>
              </a:tblGrid>
              <a:tr h="1099500">
                <a:tc>
                  <a:txBody>
                    <a:bodyPr>
                      <a:noAutofit/>
                    </a:bodyPr>
                    <a:lstStyle/>
                    <a:p>
                      <a:pPr indent="0" lvl="0" marL="0" marR="0" rtl="0" algn="l">
                        <a:lnSpc>
                          <a:spcPct val="100000"/>
                        </a:lnSpc>
                        <a:spcBef>
                          <a:spcPts val="0"/>
                        </a:spcBef>
                        <a:spcAft>
                          <a:spcPts val="0"/>
                        </a:spcAft>
                        <a:buNone/>
                      </a:pPr>
                      <a:r>
                        <a:rPr lang="en-US" sz="2800" u="none" cap="none" strike="noStrike"/>
                        <a:t>Liquid Nitrogen Freezing Process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White and powdery</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Brittle amorphous solid</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Cloudy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9500">
                <a:tc>
                  <a:txBody>
                    <a:bodyPr>
                      <a:noAutofit/>
                    </a:bodyPr>
                    <a:lstStyle/>
                    <a:p>
                      <a:pPr indent="0" lvl="0" marL="0" marR="0" rtl="0" algn="l">
                        <a:lnSpc>
                          <a:spcPct val="100000"/>
                        </a:lnSpc>
                        <a:spcBef>
                          <a:spcPts val="0"/>
                        </a:spcBef>
                        <a:spcAft>
                          <a:spcPts val="0"/>
                        </a:spcAft>
                        <a:buNone/>
                      </a:pPr>
                      <a:r>
                        <a:rPr lang="en-US" sz="2800" u="none" cap="none" strike="noStrike"/>
                        <a:t>Cold</a:t>
                      </a:r>
                      <a:r>
                        <a:rPr lang="en-US" sz="2800"/>
                        <a:t>f</a:t>
                      </a:r>
                      <a:r>
                        <a:rPr lang="en-US" sz="2800" u="none" cap="none" strike="noStrike"/>
                        <a:t>inger Freezing Process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Clear and transparent</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Durable crystalline solid</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Glassy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0" name="Google Shape;110;p13"/>
          <p:cNvSpPr txBox="1"/>
          <p:nvPr/>
        </p:nvSpPr>
        <p:spPr>
          <a:xfrm>
            <a:off x="30358538" y="23872589"/>
            <a:ext cx="10837200" cy="12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Table 1. – Overview of the properties of the material frozen using the two methods. First the method of liquid nitrogen cooling bath, second, the copper coldfinger heat sink method. </a:t>
            </a:r>
            <a:endParaRPr b="0" i="0" sz="2400" u="none" cap="none" strike="noStrike">
              <a:solidFill>
                <a:srgbClr val="000000"/>
              </a:solidFill>
              <a:latin typeface="Arial"/>
              <a:ea typeface="Arial"/>
              <a:cs typeface="Arial"/>
              <a:sym typeface="Arial"/>
            </a:endParaRPr>
          </a:p>
        </p:txBody>
      </p:sp>
      <p:pic>
        <p:nvPicPr>
          <p:cNvPr id="111" name="Google Shape;111;p13"/>
          <p:cNvPicPr preferRelativeResize="0"/>
          <p:nvPr/>
        </p:nvPicPr>
        <p:blipFill rotWithShape="1">
          <a:blip r:embed="rId6">
            <a:alphaModFix/>
          </a:blip>
          <a:srcRect b="0" l="0" r="0" t="0"/>
          <a:stretch/>
        </p:blipFill>
        <p:spPr>
          <a:xfrm>
            <a:off x="22665000" y="11415414"/>
            <a:ext cx="5610676" cy="6005785"/>
          </a:xfrm>
          <a:prstGeom prst="rect">
            <a:avLst/>
          </a:prstGeom>
          <a:noFill/>
          <a:ln>
            <a:noFill/>
          </a:ln>
        </p:spPr>
      </p:pic>
      <p:pic>
        <p:nvPicPr>
          <p:cNvPr id="112" name="Google Shape;112;p13"/>
          <p:cNvPicPr preferRelativeResize="0"/>
          <p:nvPr/>
        </p:nvPicPr>
        <p:blipFill rotWithShape="1">
          <a:blip r:embed="rId7">
            <a:alphaModFix/>
          </a:blip>
          <a:srcRect b="0" l="0" r="0" t="0"/>
          <a:stretch/>
        </p:blipFill>
        <p:spPr>
          <a:xfrm>
            <a:off x="16469794" y="11392588"/>
            <a:ext cx="5610683" cy="6017475"/>
          </a:xfrm>
          <a:prstGeom prst="rect">
            <a:avLst/>
          </a:prstGeom>
          <a:noFill/>
          <a:ln>
            <a:noFill/>
          </a:ln>
        </p:spPr>
      </p:pic>
      <p:sp>
        <p:nvSpPr>
          <p:cNvPr id="113" name="Google Shape;113;p13"/>
          <p:cNvSpPr txBox="1"/>
          <p:nvPr/>
        </p:nvSpPr>
        <p:spPr>
          <a:xfrm>
            <a:off x="16469800" y="17806175"/>
            <a:ext cx="11991900" cy="13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3</a:t>
            </a:r>
            <a:r>
              <a:rPr b="0" i="0" lang="en-US" sz="2400" u="none" cap="none" strike="noStrike">
                <a:solidFill>
                  <a:srgbClr val="000000"/>
                </a:solidFill>
                <a:latin typeface="Arial"/>
                <a:ea typeface="Arial"/>
                <a:cs typeface="Arial"/>
                <a:sym typeface="Arial"/>
              </a:rPr>
              <a:t>. – Bottom: The solid ammonia produced using the coldfinger method.</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material is a white, powdery material. Top: Solid ammonia made using the liquid nitrogen cold bath. The material is clear and much more difficult to break. </a:t>
            </a:r>
            <a:endParaRPr b="0" i="0" sz="2400" u="none" cap="none" strike="noStrike">
              <a:solidFill>
                <a:srgbClr val="000000"/>
              </a:solidFill>
              <a:latin typeface="Arial"/>
              <a:ea typeface="Arial"/>
              <a:cs typeface="Arial"/>
              <a:sym typeface="Arial"/>
            </a:endParaRPr>
          </a:p>
        </p:txBody>
      </p:sp>
      <p:sp>
        <p:nvSpPr>
          <p:cNvPr id="114" name="Google Shape;114;p13"/>
          <p:cNvSpPr/>
          <p:nvPr/>
        </p:nvSpPr>
        <p:spPr>
          <a:xfrm>
            <a:off x="35193950" y="19011392"/>
            <a:ext cx="2314500" cy="422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13"/>
          <p:cNvSpPr/>
          <p:nvPr/>
        </p:nvSpPr>
        <p:spPr>
          <a:xfrm>
            <a:off x="29893047" y="14331170"/>
            <a:ext cx="465600" cy="226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6" name="Google Shape;116;p13"/>
          <p:cNvSpPr txBox="1"/>
          <p:nvPr/>
        </p:nvSpPr>
        <p:spPr>
          <a:xfrm>
            <a:off x="35442350" y="19005552"/>
            <a:ext cx="2009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Time (hrs</a:t>
            </a:r>
            <a:r>
              <a:rPr b="1" i="0" lang="en-US" sz="2400" u="none" cap="none" strike="noStrike">
                <a:solidFill>
                  <a:srgbClr val="000000"/>
                </a:solidFill>
                <a:latin typeface="Arial"/>
                <a:ea typeface="Arial"/>
                <a:cs typeface="Arial"/>
                <a:sym typeface="Arial"/>
              </a:rPr>
              <a:t>)</a:t>
            </a:r>
            <a:endParaRPr/>
          </a:p>
        </p:txBody>
      </p:sp>
      <p:sp>
        <p:nvSpPr>
          <p:cNvPr id="117" name="Google Shape;117;p13"/>
          <p:cNvSpPr txBox="1"/>
          <p:nvPr/>
        </p:nvSpPr>
        <p:spPr>
          <a:xfrm rot="-5400000">
            <a:off x="28379716" y="14916941"/>
            <a:ext cx="3005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Temperature (C</a:t>
            </a:r>
            <a:r>
              <a:rPr b="1" i="0" lang="en-US" sz="2400" u="none" cap="none" strike="noStrike">
                <a:solidFill>
                  <a:srgbClr val="000000"/>
                </a:solidFill>
                <a:latin typeface="Arial"/>
                <a:ea typeface="Arial"/>
                <a:cs typeface="Arial"/>
                <a:sym typeface="Arial"/>
              </a:rPr>
              <a:t>)</a:t>
            </a:r>
            <a:endParaRPr/>
          </a:p>
        </p:txBody>
      </p:sp>
      <p:pic>
        <p:nvPicPr>
          <p:cNvPr id="118" name="Google Shape;118;p13"/>
          <p:cNvPicPr preferRelativeResize="0"/>
          <p:nvPr/>
        </p:nvPicPr>
        <p:blipFill rotWithShape="1">
          <a:blip r:embed="rId8">
            <a:alphaModFix/>
          </a:blip>
          <a:srcRect b="0" l="0" r="0" t="0"/>
          <a:stretch/>
        </p:blipFill>
        <p:spPr>
          <a:xfrm>
            <a:off x="10411038" y="19951077"/>
            <a:ext cx="8164984" cy="9476736"/>
          </a:xfrm>
          <a:prstGeom prst="rect">
            <a:avLst/>
          </a:prstGeom>
          <a:noFill/>
          <a:ln>
            <a:noFill/>
          </a:ln>
        </p:spPr>
      </p:pic>
      <p:sp>
        <p:nvSpPr>
          <p:cNvPr id="119" name="Google Shape;119;p13"/>
          <p:cNvSpPr/>
          <p:nvPr/>
        </p:nvSpPr>
        <p:spPr>
          <a:xfrm>
            <a:off x="0" y="31968791"/>
            <a:ext cx="43891199" cy="983051"/>
          </a:xfrm>
          <a:prstGeom prst="rect">
            <a:avLst/>
          </a:prstGeom>
          <a:solidFill>
            <a:srgbClr val="2F5496"/>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13"/>
          <p:cNvSpPr/>
          <p:nvPr/>
        </p:nvSpPr>
        <p:spPr>
          <a:xfrm>
            <a:off x="10316200" y="20890348"/>
            <a:ext cx="1919700" cy="116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13"/>
          <p:cNvSpPr txBox="1"/>
          <p:nvPr/>
        </p:nvSpPr>
        <p:spPr>
          <a:xfrm>
            <a:off x="20902575" y="27683850"/>
            <a:ext cx="6479100" cy="19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4</a:t>
            </a:r>
            <a:r>
              <a:rPr b="0" i="0" lang="en-US" sz="2400" u="none" cap="none" strike="noStrike">
                <a:solidFill>
                  <a:srgbClr val="000000"/>
                </a:solidFill>
                <a:latin typeface="Arial"/>
                <a:ea typeface="Arial"/>
                <a:cs typeface="Arial"/>
                <a:sym typeface="Arial"/>
              </a:rPr>
              <a:t>. – Schematic of the system used to measure the density of a cryogenic solid. This stabilizes the liquid nit</a:t>
            </a:r>
            <a:r>
              <a:rPr lang="en-US" sz="2400"/>
              <a:t>rogen and makes the process of measuring the volume accurately possible</a:t>
            </a:r>
            <a:endParaRPr b="0" i="0" sz="2400" u="none" cap="none" strike="noStrike">
              <a:solidFill>
                <a:srgbClr val="000000"/>
              </a:solidFill>
              <a:latin typeface="Arial"/>
              <a:ea typeface="Arial"/>
              <a:cs typeface="Arial"/>
              <a:sym typeface="Arial"/>
            </a:endParaRPr>
          </a:p>
        </p:txBody>
      </p:sp>
      <p:pic>
        <p:nvPicPr>
          <p:cNvPr id="122" name="Google Shape;122;p13"/>
          <p:cNvPicPr preferRelativeResize="0"/>
          <p:nvPr/>
        </p:nvPicPr>
        <p:blipFill rotWithShape="1">
          <a:blip r:embed="rId9">
            <a:alphaModFix/>
          </a:blip>
          <a:srcRect b="0" l="0" r="0" t="0"/>
          <a:stretch/>
        </p:blipFill>
        <p:spPr>
          <a:xfrm>
            <a:off x="19584551" y="21174549"/>
            <a:ext cx="9052376" cy="6017476"/>
          </a:xfrm>
          <a:prstGeom prst="rect">
            <a:avLst/>
          </a:prstGeom>
          <a:noFill/>
          <a:ln>
            <a:noFill/>
          </a:ln>
        </p:spPr>
      </p:pic>
      <p:pic>
        <p:nvPicPr>
          <p:cNvPr id="123" name="Google Shape;123;p13"/>
          <p:cNvPicPr preferRelativeResize="0"/>
          <p:nvPr/>
        </p:nvPicPr>
        <p:blipFill rotWithShape="1">
          <a:blip r:embed="rId10">
            <a:alphaModFix/>
          </a:blip>
          <a:srcRect b="0" l="0" r="0" t="0"/>
          <a:stretch/>
        </p:blipFill>
        <p:spPr>
          <a:xfrm>
            <a:off x="40336053" y="-2554"/>
            <a:ext cx="5453021" cy="41826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