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
  </p:notesMasterIdLst>
  <p:sldIdLst>
    <p:sldId id="256" r:id="rId2"/>
  </p:sldIdLst>
  <p:sldSz cx="43891200" cy="32918400"/>
  <p:notesSz cx="6858000" cy="9144000"/>
  <p:embeddedFontLst>
    <p:embeddedFont>
      <p:font typeface="Candara" panose="020E0502030303020204" pitchFamily="34" charset="0"/>
      <p:regular r:id="rId4"/>
      <p:bold r:id="rId5"/>
      <p:italic r:id="rId6"/>
      <p:boldItalic r:id="rId7"/>
    </p:embeddedFont>
    <p:embeddedFont>
      <p:font typeface="Century Gothic" panose="020B0502020202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4"/>
    <p:restoredTop sz="94697"/>
  </p:normalViewPr>
  <p:slideViewPr>
    <p:cSldViewPr snapToGrid="0" snapToObjects="1">
      <p:cViewPr>
        <p:scale>
          <a:sx n="45" d="100"/>
          <a:sy n="45" d="100"/>
        </p:scale>
        <p:origin x="14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22193250" y="10968991"/>
            <a:ext cx="27896822" cy="946404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990852" y="1779270"/>
            <a:ext cx="27896822" cy="2784348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3291840" y="5387342"/>
            <a:ext cx="37307519" cy="1146048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5486400" y="17289781"/>
            <a:ext cx="32918401" cy="7947658"/>
          </a:xfrm>
          <a:prstGeom prst="rect">
            <a:avLst/>
          </a:prstGeom>
          <a:noFill/>
          <a:ln>
            <a:noFill/>
          </a:ln>
        </p:spPr>
        <p:txBody>
          <a:bodyPr spcFirstLastPara="1" wrap="square" lIns="91425" tIns="45700" rIns="91425" bIns="45700" anchor="t" anchorCtr="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24" name="Google Shape;24;p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2994662" y="22029430"/>
            <a:ext cx="37856160" cy="720089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30175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222199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6"/>
          <p:cNvSpPr txBox="1">
            <a:spLocks noGrp="1"/>
          </p:cNvSpPr>
          <p:nvPr>
            <p:ph type="body" idx="2"/>
          </p:nvPr>
        </p:nvSpPr>
        <p:spPr>
          <a:xfrm>
            <a:off x="3023242" y="12024360"/>
            <a:ext cx="18568032"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6"/>
          <p:cNvSpPr txBox="1">
            <a:spLocks noGrp="1"/>
          </p:cNvSpPr>
          <p:nvPr>
            <p:ph type="body" idx="4"/>
          </p:nvPr>
        </p:nvSpPr>
        <p:spPr>
          <a:xfrm>
            <a:off x="22219922" y="12024360"/>
            <a:ext cx="18659477"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61" name="Google Shape;61;p9"/>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2" name="Google Shape;62;p9"/>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8659477" y="4739647"/>
            <a:ext cx="22219920" cy="23393400"/>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1536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9" name="Google Shape;69;p1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grpSp>
        <p:nvGrpSpPr>
          <p:cNvPr id="89" name="Google Shape;89;p13"/>
          <p:cNvGrpSpPr/>
          <p:nvPr/>
        </p:nvGrpSpPr>
        <p:grpSpPr>
          <a:xfrm>
            <a:off x="719775" y="925632"/>
            <a:ext cx="43891202" cy="4165766"/>
            <a:chOff x="2" y="4085664"/>
            <a:chExt cx="43891202" cy="4165766"/>
          </a:xfrm>
        </p:grpSpPr>
        <p:sp>
          <p:nvSpPr>
            <p:cNvPr id="90" name="Google Shape;90;p13"/>
            <p:cNvSpPr/>
            <p:nvPr/>
          </p:nvSpPr>
          <p:spPr>
            <a:xfrm>
              <a:off x="5" y="4085664"/>
              <a:ext cx="43891199" cy="4157599"/>
            </a:xfrm>
            <a:prstGeom prst="rect">
              <a:avLst/>
            </a:prstGeom>
            <a:solidFill>
              <a:srgbClr val="8B0E0B"/>
            </a:solidFill>
            <a:ln w="12700" cap="flat" cmpd="sng">
              <a:solidFill>
                <a:srgbClr val="8B0E0B"/>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6129" b="0" i="0" u="none" strike="noStrike" cap="none" dirty="0">
                <a:solidFill>
                  <a:schemeClr val="accent1"/>
                </a:solidFill>
                <a:latin typeface="Calibri"/>
                <a:ea typeface="Calibri"/>
                <a:cs typeface="Calibri"/>
                <a:sym typeface="Calibri"/>
              </a:endParaRPr>
            </a:p>
          </p:txBody>
        </p:sp>
        <p:sp>
          <p:nvSpPr>
            <p:cNvPr id="91" name="Google Shape;91;p13"/>
            <p:cNvSpPr/>
            <p:nvPr/>
          </p:nvSpPr>
          <p:spPr>
            <a:xfrm>
              <a:off x="2" y="4114802"/>
              <a:ext cx="7145075" cy="4136628"/>
            </a:xfrm>
            <a:prstGeom prst="rect">
              <a:avLst/>
            </a:prstGeom>
            <a:solidFill>
              <a:srgbClr val="262626"/>
            </a:solidFill>
            <a:ln w="12700" cap="flat" cmpd="sng">
              <a:solidFill>
                <a:srgbClr val="26262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6129" b="0" i="0" u="none" strike="noStrike" cap="none">
                <a:solidFill>
                  <a:schemeClr val="lt1"/>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a:stretch/>
          </p:blipFill>
          <p:spPr>
            <a:xfrm>
              <a:off x="2298647" y="4659885"/>
              <a:ext cx="2547778" cy="3365622"/>
            </a:xfrm>
            <a:prstGeom prst="rect">
              <a:avLst/>
            </a:prstGeom>
            <a:noFill/>
            <a:ln>
              <a:noFill/>
            </a:ln>
          </p:spPr>
        </p:pic>
      </p:grpSp>
      <p:sp>
        <p:nvSpPr>
          <p:cNvPr id="93" name="Google Shape;93;p13"/>
          <p:cNvSpPr txBox="1">
            <a:spLocks noGrp="1"/>
          </p:cNvSpPr>
          <p:nvPr>
            <p:ph type="title"/>
          </p:nvPr>
        </p:nvSpPr>
        <p:spPr>
          <a:xfrm>
            <a:off x="4337733" y="-517753"/>
            <a:ext cx="37856100" cy="3051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7200"/>
              <a:buFont typeface="Cambria"/>
              <a:buNone/>
            </a:pPr>
            <a:r>
              <a:rPr lang="en-US" sz="7200">
                <a:solidFill>
                  <a:schemeClr val="lt1"/>
                </a:solidFill>
                <a:latin typeface="Cambria"/>
                <a:ea typeface="Cambria"/>
                <a:cs typeface="Cambria"/>
                <a:sym typeface="Cambria"/>
              </a:rPr>
              <a:t>Solidification of Ammonia for Polarized Targets</a:t>
            </a:r>
            <a:endParaRPr sz="4320">
              <a:solidFill>
                <a:schemeClr val="lt1"/>
              </a:solidFill>
              <a:latin typeface="Century Gothic"/>
              <a:ea typeface="Century Gothic"/>
              <a:cs typeface="Century Gothic"/>
              <a:sym typeface="Century Gothic"/>
            </a:endParaRPr>
          </a:p>
        </p:txBody>
      </p:sp>
      <p:sp>
        <p:nvSpPr>
          <p:cNvPr id="94" name="Google Shape;94;p13"/>
          <p:cNvSpPr txBox="1"/>
          <p:nvPr/>
        </p:nvSpPr>
        <p:spPr>
          <a:xfrm>
            <a:off x="29601269" y="5744392"/>
            <a:ext cx="11233200" cy="27300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i="0" u="sng" strike="noStrike" cap="none" dirty="0">
                <a:solidFill>
                  <a:schemeClr val="dk1"/>
                </a:solidFill>
                <a:latin typeface="Candara"/>
                <a:ea typeface="Candara"/>
                <a:cs typeface="Candara"/>
                <a:sym typeface="Candara"/>
              </a:rPr>
              <a:t>IV. </a:t>
            </a:r>
            <a:r>
              <a:rPr lang="en-US" sz="6000" b="1" u="sng" dirty="0">
                <a:solidFill>
                  <a:schemeClr val="dk1"/>
                </a:solidFill>
                <a:latin typeface="Candara"/>
                <a:ea typeface="Candara"/>
                <a:cs typeface="Candara"/>
                <a:sym typeface="Candara"/>
              </a:rPr>
              <a:t>Results</a:t>
            </a:r>
            <a:endParaRPr sz="6000" dirty="0"/>
          </a:p>
          <a:p>
            <a:pPr marL="0" marR="0" lvl="0" indent="457200" algn="just" rtl="0">
              <a:lnSpc>
                <a:spcPct val="115000"/>
              </a:lnSpc>
              <a:spcBef>
                <a:spcPts val="0"/>
              </a:spcBef>
              <a:spcAft>
                <a:spcPts val="0"/>
              </a:spcAft>
              <a:buNone/>
            </a:pPr>
            <a:r>
              <a:rPr lang="en-US" sz="2800" dirty="0">
                <a:solidFill>
                  <a:schemeClr val="dk1"/>
                </a:solidFill>
              </a:rPr>
              <a:t>The new process was able succeeded in getting the interior of the freezing chamber to just below the temperature. This in turn created a more transparent solid that was more difficult to crush. </a:t>
            </a:r>
            <a:endParaRPr sz="2800" dirty="0">
              <a:solidFill>
                <a:schemeClr val="dk1"/>
              </a:solidFill>
            </a:endParaRPr>
          </a:p>
        </p:txBody>
      </p:sp>
      <p:sp>
        <p:nvSpPr>
          <p:cNvPr id="95" name="Google Shape;95;p13"/>
          <p:cNvSpPr txBox="1"/>
          <p:nvPr/>
        </p:nvSpPr>
        <p:spPr>
          <a:xfrm>
            <a:off x="29601269" y="23443767"/>
            <a:ext cx="11233200" cy="37831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u="sng" dirty="0">
                <a:solidFill>
                  <a:schemeClr val="dk1"/>
                </a:solidFill>
                <a:latin typeface="Candara"/>
                <a:ea typeface="Candara"/>
                <a:cs typeface="Candara"/>
                <a:sym typeface="Candara"/>
              </a:rPr>
              <a:t>V. Conclusions &amp; Future</a:t>
            </a:r>
            <a:endParaRPr sz="6000" b="1" u="sng" dirty="0">
              <a:solidFill>
                <a:schemeClr val="dk1"/>
              </a:solidFill>
              <a:latin typeface="Candara"/>
              <a:ea typeface="Candara"/>
              <a:cs typeface="Candara"/>
              <a:sym typeface="Candara"/>
            </a:endParaRPr>
          </a:p>
          <a:p>
            <a:pPr marL="0" marR="0" lvl="0" indent="457200" algn="l" rtl="0">
              <a:lnSpc>
                <a:spcPct val="115000"/>
              </a:lnSpc>
              <a:spcBef>
                <a:spcPts val="0"/>
              </a:spcBef>
              <a:spcAft>
                <a:spcPts val="0"/>
              </a:spcAft>
              <a:buNone/>
            </a:pPr>
            <a:r>
              <a:rPr lang="en-US" sz="2800" dirty="0">
                <a:solidFill>
                  <a:schemeClr val="dk1"/>
                </a:solidFill>
              </a:rPr>
              <a:t>Future work includes adding thermometry to the system so that the freezing chamber can be maintained at a certain temperature. Quantitative analysis of the density of the solid ammonia produced from both methods.  Another area of work is in investigating whether there is a difference in how the sample acts as a polarized target.</a:t>
            </a:r>
            <a:endParaRPr sz="2800" dirty="0">
              <a:solidFill>
                <a:schemeClr val="dk1"/>
              </a:solidFill>
            </a:endParaRPr>
          </a:p>
          <a:p>
            <a:pPr marL="0" marR="0" lvl="0" indent="0" algn="just" rtl="0">
              <a:spcBef>
                <a:spcPts val="0"/>
              </a:spcBef>
              <a:spcAft>
                <a:spcPts val="0"/>
              </a:spcAft>
              <a:buNone/>
            </a:pPr>
            <a:endParaRPr sz="4600" b="1" dirty="0">
              <a:solidFill>
                <a:srgbClr val="00B050"/>
              </a:solidFill>
              <a:latin typeface="Candara"/>
              <a:ea typeface="Candara"/>
              <a:cs typeface="Candara"/>
              <a:sym typeface="Candara"/>
            </a:endParaRPr>
          </a:p>
        </p:txBody>
      </p:sp>
      <p:sp>
        <p:nvSpPr>
          <p:cNvPr id="96" name="Google Shape;96;p13"/>
          <p:cNvSpPr txBox="1"/>
          <p:nvPr/>
        </p:nvSpPr>
        <p:spPr>
          <a:xfrm>
            <a:off x="16241980" y="27490467"/>
            <a:ext cx="11407236" cy="1901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600" b="1" u="sng" dirty="0">
                <a:solidFill>
                  <a:schemeClr val="dk1"/>
                </a:solidFill>
                <a:latin typeface="Candara"/>
                <a:ea typeface="Candara"/>
                <a:cs typeface="Candara"/>
                <a:sym typeface="Candara"/>
              </a:rPr>
              <a:t>Acknowledgements</a:t>
            </a:r>
            <a:r>
              <a:rPr lang="en-US" sz="4600" b="1" dirty="0">
                <a:solidFill>
                  <a:schemeClr val="dk1"/>
                </a:solidFill>
                <a:latin typeface="Candara"/>
                <a:ea typeface="Candara"/>
                <a:cs typeface="Candara"/>
                <a:sym typeface="Candara"/>
              </a:rPr>
              <a:t>:</a:t>
            </a:r>
            <a:r>
              <a:rPr lang="en-US" sz="4600" dirty="0">
                <a:solidFill>
                  <a:schemeClr val="dk1"/>
                </a:solidFill>
                <a:latin typeface="Candara"/>
                <a:ea typeface="Candara"/>
                <a:cs typeface="Candara"/>
                <a:sym typeface="Candara"/>
              </a:rPr>
              <a:t> </a:t>
            </a:r>
            <a:endParaRPr dirty="0"/>
          </a:p>
          <a:p>
            <a:pPr marL="685800" marR="0" lvl="0" indent="-584200" algn="l" rtl="0">
              <a:spcBef>
                <a:spcPts val="0"/>
              </a:spcBef>
              <a:spcAft>
                <a:spcPts val="0"/>
              </a:spcAft>
              <a:buClr>
                <a:schemeClr val="dk1"/>
              </a:buClr>
              <a:buSzPts val="2400"/>
              <a:buFont typeface="Noto Sans Symbols"/>
              <a:buChar char="❖"/>
            </a:pPr>
            <a:r>
              <a:rPr lang="en-US" sz="2400" dirty="0"/>
              <a:t>I would like to thank </a:t>
            </a:r>
            <a:r>
              <a:rPr lang="en-US" sz="2400" dirty="0" err="1"/>
              <a:t>Slifer</a:t>
            </a:r>
            <a:r>
              <a:rPr lang="en-US" sz="2400" dirty="0"/>
              <a:t> lab and Long lab for providing the means and resources used throughout this project</a:t>
            </a:r>
            <a:endParaRPr sz="2400" dirty="0"/>
          </a:p>
          <a:p>
            <a:pPr marL="0" marR="0" lvl="0" indent="0" algn="l" rtl="0">
              <a:spcBef>
                <a:spcPts val="0"/>
              </a:spcBef>
              <a:spcAft>
                <a:spcPts val="0"/>
              </a:spcAft>
              <a:buNone/>
            </a:pPr>
            <a:endParaRPr sz="2400" dirty="0">
              <a:solidFill>
                <a:schemeClr val="dk1"/>
              </a:solidFill>
            </a:endParaRPr>
          </a:p>
        </p:txBody>
      </p:sp>
      <p:sp>
        <p:nvSpPr>
          <p:cNvPr id="97" name="Google Shape;97;p13"/>
          <p:cNvSpPr txBox="1"/>
          <p:nvPr/>
        </p:nvSpPr>
        <p:spPr>
          <a:xfrm>
            <a:off x="482077" y="4982795"/>
            <a:ext cx="10748400" cy="5277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u="sng" dirty="0">
                <a:solidFill>
                  <a:schemeClr val="dk1"/>
                </a:solidFill>
                <a:latin typeface="Candara"/>
                <a:ea typeface="Candara"/>
                <a:cs typeface="Candara"/>
                <a:sym typeface="Candara"/>
              </a:rPr>
              <a:t>I. Introduction</a:t>
            </a:r>
            <a:endParaRPr sz="6000" b="1" u="sng" dirty="0">
              <a:solidFill>
                <a:schemeClr val="dk1"/>
              </a:solidFill>
              <a:latin typeface="Candara"/>
              <a:ea typeface="Candara"/>
              <a:cs typeface="Candara"/>
              <a:sym typeface="Candara"/>
            </a:endParaRPr>
          </a:p>
          <a:p>
            <a:pPr marL="0" lvl="0" indent="457200" algn="l" rtl="0">
              <a:lnSpc>
                <a:spcPct val="115000"/>
              </a:lnSpc>
              <a:spcBef>
                <a:spcPts val="0"/>
              </a:spcBef>
              <a:spcAft>
                <a:spcPts val="0"/>
              </a:spcAft>
              <a:buClr>
                <a:schemeClr val="dk1"/>
              </a:buClr>
              <a:buSzPts val="1100"/>
              <a:buFont typeface="Arial"/>
              <a:buNone/>
            </a:pPr>
            <a:r>
              <a:rPr lang="en-US" sz="2800" dirty="0">
                <a:solidFill>
                  <a:schemeClr val="dk1"/>
                </a:solidFill>
              </a:rPr>
              <a:t>Polarized targets are produced at </a:t>
            </a:r>
            <a:r>
              <a:rPr lang="en-US" sz="2800" dirty="0" err="1">
                <a:solidFill>
                  <a:schemeClr val="dk1"/>
                </a:solidFill>
              </a:rPr>
              <a:t>Slifer</a:t>
            </a:r>
            <a:r>
              <a:rPr lang="en-US" sz="2800" dirty="0">
                <a:solidFill>
                  <a:schemeClr val="dk1"/>
                </a:solidFill>
              </a:rPr>
              <a:t> Lab as part of the UNH NPG research program. The goal is to produce polarized targets with a </a:t>
            </a:r>
            <a:r>
              <a:rPr lang="en-US" sz="2800" dirty="0">
                <a:solidFill>
                  <a:srgbClr val="212121"/>
                </a:solidFill>
                <a:highlight>
                  <a:srgbClr val="FFFFFF"/>
                </a:highlight>
              </a:rPr>
              <a:t>Dynamic Nuclear Polarizer (DNP) that is used in the spin-dependent physics program at Jefferson Lab. </a:t>
            </a:r>
            <a:r>
              <a:rPr lang="en-US" sz="2800" dirty="0">
                <a:solidFill>
                  <a:schemeClr val="dk1"/>
                </a:solidFill>
              </a:rPr>
              <a:t>Ammonia that has free radicals by irradiation and is polarized by Dynamic Nuclear Polarization is a common polarized target.</a:t>
            </a:r>
            <a:endParaRPr sz="2800" dirty="0">
              <a:solidFill>
                <a:schemeClr val="dk1"/>
              </a:solidFill>
            </a:endParaRPr>
          </a:p>
        </p:txBody>
      </p:sp>
      <p:sp>
        <p:nvSpPr>
          <p:cNvPr id="98" name="Google Shape;98;p13"/>
          <p:cNvSpPr txBox="1"/>
          <p:nvPr/>
        </p:nvSpPr>
        <p:spPr>
          <a:xfrm>
            <a:off x="719775" y="21846444"/>
            <a:ext cx="8017710" cy="717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u="sng" dirty="0">
                <a:solidFill>
                  <a:schemeClr val="dk1"/>
                </a:solidFill>
                <a:latin typeface="Candara"/>
                <a:ea typeface="Candara"/>
                <a:cs typeface="Candara"/>
                <a:sym typeface="Candara"/>
              </a:rPr>
              <a:t>II. Design</a:t>
            </a:r>
            <a:endParaRPr sz="6000" dirty="0">
              <a:solidFill>
                <a:schemeClr val="dk1"/>
              </a:solidFill>
              <a:latin typeface="Candara"/>
              <a:ea typeface="Candara"/>
              <a:cs typeface="Candara"/>
              <a:sym typeface="Candara"/>
            </a:endParaRPr>
          </a:p>
          <a:p>
            <a:pPr marL="0" marR="0" lvl="0" indent="457200" algn="l" rtl="0">
              <a:lnSpc>
                <a:spcPct val="115000"/>
              </a:lnSpc>
              <a:spcBef>
                <a:spcPts val="0"/>
              </a:spcBef>
              <a:spcAft>
                <a:spcPts val="0"/>
              </a:spcAft>
              <a:buNone/>
            </a:pPr>
            <a:r>
              <a:rPr lang="en-US" sz="2800" dirty="0">
                <a:solidFill>
                  <a:schemeClr val="dk1"/>
                </a:solidFill>
              </a:rPr>
              <a:t>The cold finger system is submerged in a bath of liquid nitrogen and acts as a heatsink to cool down the interior walls of the freezing chamber to 195 K which is the freezing point of ammonia. The level of liquid nitrogen in which the cold finger sits is to be maintained such that the entire copper rod is fully submerged at all times. A </a:t>
            </a:r>
            <a:r>
              <a:rPr lang="en-US" sz="2800" dirty="0" err="1">
                <a:solidFill>
                  <a:schemeClr val="dk1"/>
                </a:solidFill>
              </a:rPr>
              <a:t>dewar</a:t>
            </a:r>
            <a:r>
              <a:rPr lang="en-US" sz="2800" dirty="0">
                <a:solidFill>
                  <a:schemeClr val="dk1"/>
                </a:solidFill>
              </a:rPr>
              <a:t> with a level probe is used to ensure that the level of liquid nitrogen remains constant by periodically adding liquid nitrogen to the </a:t>
            </a:r>
            <a:r>
              <a:rPr lang="en-US" sz="2800" dirty="0" err="1">
                <a:solidFill>
                  <a:schemeClr val="dk1"/>
                </a:solidFill>
              </a:rPr>
              <a:t>dewar</a:t>
            </a:r>
            <a:r>
              <a:rPr lang="en-US" sz="2800" dirty="0">
                <a:solidFill>
                  <a:schemeClr val="dk1"/>
                </a:solidFill>
              </a:rPr>
              <a:t>. </a:t>
            </a:r>
            <a:endParaRPr sz="2800" dirty="0">
              <a:solidFill>
                <a:schemeClr val="dk1"/>
              </a:solidFill>
            </a:endParaRPr>
          </a:p>
        </p:txBody>
      </p:sp>
      <p:sp>
        <p:nvSpPr>
          <p:cNvPr id="99" name="Google Shape;99;p13"/>
          <p:cNvSpPr txBox="1"/>
          <p:nvPr/>
        </p:nvSpPr>
        <p:spPr>
          <a:xfrm>
            <a:off x="17254716" y="5301166"/>
            <a:ext cx="10663056" cy="7206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6000" b="1" u="sng" dirty="0">
                <a:solidFill>
                  <a:schemeClr val="dk1"/>
                </a:solidFill>
                <a:latin typeface="Candara"/>
                <a:ea typeface="Candara"/>
                <a:cs typeface="Candara"/>
                <a:sym typeface="Candara"/>
              </a:rPr>
              <a:t>III. Process</a:t>
            </a:r>
            <a:endParaRPr sz="6000" b="1" u="sng" dirty="0">
              <a:solidFill>
                <a:schemeClr val="dk1"/>
              </a:solidFill>
              <a:latin typeface="Candara"/>
              <a:ea typeface="Candara"/>
              <a:cs typeface="Candara"/>
              <a:sym typeface="Candara"/>
            </a:endParaRPr>
          </a:p>
          <a:p>
            <a:pPr marL="0" marR="0" lvl="0" indent="457200" algn="just" rtl="0">
              <a:lnSpc>
                <a:spcPct val="115000"/>
              </a:lnSpc>
              <a:spcBef>
                <a:spcPts val="0"/>
              </a:spcBef>
              <a:spcAft>
                <a:spcPts val="0"/>
              </a:spcAft>
              <a:buNone/>
            </a:pPr>
            <a:r>
              <a:rPr lang="en-US" sz="2800" dirty="0">
                <a:solidFill>
                  <a:schemeClr val="dk1"/>
                </a:solidFill>
              </a:rPr>
              <a:t>As gaseous ammonia flows into the freezing chamber, it deposits heat into the walls and begins to liquify. A puddle of liquid ammonia forms on the bottom of the freezing chamber first and then a solid slowly begins to grow from that. To ensure that the cold finger is working properly, the entire copper rod must remain under liquid nitrogen. This allows the cold finger to remain at a constant temperature and to optimize performance. After the solidification process has finished, typically several hours for half the freezing chamber to be filled, the material is harvested from the freezing chamber and crushed and sorted into ~2mm beads. These are then stored in 30 mL Nalgene bottles and stored in liquid nitrogen until they get irradiated and polarized. </a:t>
            </a:r>
            <a:endParaRPr sz="2800" dirty="0">
              <a:solidFill>
                <a:schemeClr val="dk1"/>
              </a:solidFill>
            </a:endParaRPr>
          </a:p>
        </p:txBody>
      </p:sp>
      <p:sp>
        <p:nvSpPr>
          <p:cNvPr id="100" name="Google Shape;100;p13"/>
          <p:cNvSpPr/>
          <p:nvPr/>
        </p:nvSpPr>
        <p:spPr>
          <a:xfrm>
            <a:off x="-2" y="32004416"/>
            <a:ext cx="43891200" cy="926100"/>
          </a:xfrm>
          <a:prstGeom prst="rect">
            <a:avLst/>
          </a:prstGeom>
          <a:solidFill>
            <a:srgbClr val="8B0E0B"/>
          </a:solidFill>
          <a:ln w="12700" cap="flat" cmpd="sng">
            <a:solidFill>
              <a:srgbClr val="8B0E0B"/>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6129">
              <a:solidFill>
                <a:srgbClr val="C00000"/>
              </a:solidFill>
              <a:latin typeface="Calibri"/>
              <a:ea typeface="Calibri"/>
              <a:cs typeface="Calibri"/>
              <a:sym typeface="Calibri"/>
            </a:endParaRPr>
          </a:p>
        </p:txBody>
      </p:sp>
      <p:sp>
        <p:nvSpPr>
          <p:cNvPr id="101" name="Google Shape;101;p13"/>
          <p:cNvSpPr txBox="1"/>
          <p:nvPr/>
        </p:nvSpPr>
        <p:spPr>
          <a:xfrm>
            <a:off x="16893102" y="1506480"/>
            <a:ext cx="12082200" cy="2431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800">
                <a:solidFill>
                  <a:schemeClr val="lt1"/>
                </a:solidFill>
                <a:latin typeface="Century Gothic"/>
                <a:ea typeface="Century Gothic"/>
                <a:cs typeface="Century Gothic"/>
                <a:sym typeface="Century Gothic"/>
              </a:rPr>
              <a:t>Lucas Jameson|Advisor: Karl Slifer</a:t>
            </a:r>
            <a:endParaRPr sz="380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3800" b="1">
                <a:solidFill>
                  <a:schemeClr val="lt1"/>
                </a:solidFill>
                <a:latin typeface="Century Gothic"/>
                <a:ea typeface="Century Gothic"/>
                <a:cs typeface="Century Gothic"/>
                <a:sym typeface="Century Gothic"/>
              </a:rPr>
              <a:t>University of New Hampshire</a:t>
            </a:r>
            <a:endParaRPr/>
          </a:p>
          <a:p>
            <a:pPr marL="0" marR="0" lvl="0" indent="0" algn="ctr" rtl="0">
              <a:spcBef>
                <a:spcPts val="0"/>
              </a:spcBef>
              <a:spcAft>
                <a:spcPts val="0"/>
              </a:spcAft>
              <a:buNone/>
            </a:pPr>
            <a:r>
              <a:rPr lang="en-US" sz="3800">
                <a:solidFill>
                  <a:schemeClr val="lt1"/>
                </a:solidFill>
                <a:latin typeface="Century Gothic"/>
                <a:ea typeface="Century Gothic"/>
                <a:cs typeface="Century Gothic"/>
                <a:sym typeface="Century Gothic"/>
              </a:rPr>
              <a:t>Department of Physics</a:t>
            </a:r>
            <a:br>
              <a:rPr lang="en-US" sz="3800" b="1">
                <a:solidFill>
                  <a:schemeClr val="lt1"/>
                </a:solidFill>
                <a:latin typeface="Century Gothic"/>
                <a:ea typeface="Century Gothic"/>
                <a:cs typeface="Century Gothic"/>
                <a:sym typeface="Century Gothic"/>
              </a:rPr>
            </a:br>
            <a:r>
              <a:rPr lang="en-US" sz="3800">
                <a:solidFill>
                  <a:schemeClr val="lt1"/>
                </a:solidFill>
                <a:latin typeface="Century Gothic"/>
                <a:ea typeface="Century Gothic"/>
                <a:cs typeface="Century Gothic"/>
                <a:sym typeface="Century Gothic"/>
              </a:rPr>
              <a:t>UNH Nuclear Physics Group</a:t>
            </a:r>
            <a:endParaRPr sz="3800">
              <a:solidFill>
                <a:schemeClr val="dk1"/>
              </a:solidFill>
              <a:latin typeface="Calibri"/>
              <a:ea typeface="Calibri"/>
              <a:cs typeface="Calibri"/>
              <a:sym typeface="Calibri"/>
            </a:endParaRPr>
          </a:p>
        </p:txBody>
      </p:sp>
      <p:sp>
        <p:nvSpPr>
          <p:cNvPr id="102" name="Google Shape;102;p13"/>
          <p:cNvSpPr txBox="1"/>
          <p:nvPr/>
        </p:nvSpPr>
        <p:spPr>
          <a:xfrm>
            <a:off x="38796687" y="10730104"/>
            <a:ext cx="4265876" cy="54476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i="1">
              <a:solidFill>
                <a:schemeClr val="dk1"/>
              </a:solidFill>
              <a:latin typeface="Calibri"/>
              <a:ea typeface="Calibri"/>
              <a:cs typeface="Calibri"/>
              <a:sym typeface="Calibri"/>
            </a:endParaRPr>
          </a:p>
          <a:p>
            <a:pPr marL="0" marR="0" lvl="0" indent="0" algn="l" rtl="0">
              <a:spcBef>
                <a:spcPts val="0"/>
              </a:spcBef>
              <a:spcAft>
                <a:spcPts val="0"/>
              </a:spcAft>
              <a:buNone/>
            </a:pPr>
            <a:endParaRPr sz="3600" i="1">
              <a:solidFill>
                <a:schemeClr val="dk1"/>
              </a:solidFill>
              <a:latin typeface="Calibri"/>
              <a:ea typeface="Calibri"/>
              <a:cs typeface="Calibri"/>
              <a:sym typeface="Calibri"/>
            </a:endParaRPr>
          </a:p>
          <a:p>
            <a:pPr marL="0" marR="0" lvl="0" indent="0" algn="l" rtl="0">
              <a:spcBef>
                <a:spcPts val="0"/>
              </a:spcBef>
              <a:spcAft>
                <a:spcPts val="0"/>
              </a:spcAft>
              <a:buNone/>
            </a:pPr>
            <a:endParaRPr sz="3600" i="1">
              <a:solidFill>
                <a:schemeClr val="dk1"/>
              </a:solidFill>
              <a:latin typeface="Calibri"/>
              <a:ea typeface="Calibri"/>
              <a:cs typeface="Calibri"/>
              <a:sym typeface="Calibri"/>
            </a:endParaRPr>
          </a:p>
        </p:txBody>
      </p:sp>
      <p:sp>
        <p:nvSpPr>
          <p:cNvPr id="103" name="Google Shape;103;p13"/>
          <p:cNvSpPr txBox="1"/>
          <p:nvPr/>
        </p:nvSpPr>
        <p:spPr>
          <a:xfrm>
            <a:off x="38796688" y="19906887"/>
            <a:ext cx="4265875" cy="34778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600" i="1">
              <a:solidFill>
                <a:schemeClr val="dk1"/>
              </a:solidFill>
              <a:latin typeface="Calibri"/>
              <a:ea typeface="Calibri"/>
              <a:cs typeface="Calibri"/>
              <a:sym typeface="Calibri"/>
            </a:endParaRPr>
          </a:p>
          <a:p>
            <a:pPr marL="0" marR="0" lvl="0" indent="0" algn="l" rtl="0">
              <a:spcBef>
                <a:spcPts val="0"/>
              </a:spcBef>
              <a:spcAft>
                <a:spcPts val="0"/>
              </a:spcAft>
              <a:buNone/>
            </a:pPr>
            <a:endParaRPr sz="4600">
              <a:solidFill>
                <a:schemeClr val="dk1"/>
              </a:solidFill>
              <a:latin typeface="Candara"/>
              <a:ea typeface="Candara"/>
              <a:cs typeface="Candara"/>
              <a:sym typeface="Candara"/>
            </a:endParaRPr>
          </a:p>
        </p:txBody>
      </p:sp>
      <p:sp>
        <p:nvSpPr>
          <p:cNvPr id="105" name="Google Shape;105;p13"/>
          <p:cNvSpPr txBox="1"/>
          <p:nvPr/>
        </p:nvSpPr>
        <p:spPr>
          <a:xfrm>
            <a:off x="4123444" y="10259113"/>
            <a:ext cx="2723546" cy="49256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Figure 1. - The large stainless steel cylinder is where the ammonia is solidified. Attached to the bottom is the cold finger system used for bringing the cylinder to just below the freezing point of ammonia.</a:t>
            </a:r>
            <a:endParaRPr sz="2400" dirty="0"/>
          </a:p>
        </p:txBody>
      </p:sp>
      <p:sp>
        <p:nvSpPr>
          <p:cNvPr id="106" name="Google Shape;106;p13"/>
          <p:cNvSpPr txBox="1"/>
          <p:nvPr/>
        </p:nvSpPr>
        <p:spPr>
          <a:xfrm>
            <a:off x="29427233" y="17366267"/>
            <a:ext cx="10837075" cy="12409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Figure 4. – The bottom out temperature of the interior of the freezing chamber. This is just below the freezing point of ammonia. </a:t>
            </a:r>
            <a:endParaRPr sz="2400" dirty="0"/>
          </a:p>
        </p:txBody>
      </p:sp>
      <p:pic>
        <p:nvPicPr>
          <p:cNvPr id="108" name="Google Shape;108;p13"/>
          <p:cNvPicPr preferRelativeResize="0"/>
          <p:nvPr/>
        </p:nvPicPr>
        <p:blipFill>
          <a:blip r:embed="rId4">
            <a:alphaModFix/>
          </a:blip>
          <a:stretch>
            <a:fillRect/>
          </a:stretch>
        </p:blipFill>
        <p:spPr>
          <a:xfrm>
            <a:off x="536915" y="9567041"/>
            <a:ext cx="3288447" cy="12133655"/>
          </a:xfrm>
          <a:prstGeom prst="rect">
            <a:avLst/>
          </a:prstGeom>
          <a:noFill/>
          <a:ln>
            <a:noFill/>
          </a:ln>
        </p:spPr>
      </p:pic>
      <p:pic>
        <p:nvPicPr>
          <p:cNvPr id="19" name="Picture 18">
            <a:extLst>
              <a:ext uri="{FF2B5EF4-FFF2-40B4-BE49-F238E27FC236}">
                <a16:creationId xmlns:a16="http://schemas.microsoft.com/office/drawing/2014/main" id="{3461BEAC-FB08-0048-A57D-C30D040D6EA7}"/>
              </a:ext>
            </a:extLst>
          </p:cNvPr>
          <p:cNvPicPr>
            <a:picLocks noChangeAspect="1"/>
          </p:cNvPicPr>
          <p:nvPr/>
        </p:nvPicPr>
        <p:blipFill>
          <a:blip r:embed="rId5"/>
          <a:stretch>
            <a:fillRect/>
          </a:stretch>
        </p:blipFill>
        <p:spPr>
          <a:xfrm>
            <a:off x="7145073" y="9174401"/>
            <a:ext cx="9908295" cy="9779056"/>
          </a:xfrm>
          <a:prstGeom prst="rect">
            <a:avLst/>
          </a:prstGeom>
        </p:spPr>
      </p:pic>
      <p:pic>
        <p:nvPicPr>
          <p:cNvPr id="21" name="Picture 20">
            <a:extLst>
              <a:ext uri="{FF2B5EF4-FFF2-40B4-BE49-F238E27FC236}">
                <a16:creationId xmlns:a16="http://schemas.microsoft.com/office/drawing/2014/main" id="{4C31E28F-56DA-714D-B5B2-58015E6B3111}"/>
              </a:ext>
            </a:extLst>
          </p:cNvPr>
          <p:cNvPicPr>
            <a:picLocks noChangeAspect="1"/>
          </p:cNvPicPr>
          <p:nvPr/>
        </p:nvPicPr>
        <p:blipFill>
          <a:blip r:embed="rId6"/>
          <a:stretch>
            <a:fillRect/>
          </a:stretch>
        </p:blipFill>
        <p:spPr>
          <a:xfrm>
            <a:off x="8773200" y="18793280"/>
            <a:ext cx="7106538" cy="10230964"/>
          </a:xfrm>
          <a:prstGeom prst="rect">
            <a:avLst/>
          </a:prstGeom>
        </p:spPr>
      </p:pic>
      <p:pic>
        <p:nvPicPr>
          <p:cNvPr id="23" name="Picture 22">
            <a:extLst>
              <a:ext uri="{FF2B5EF4-FFF2-40B4-BE49-F238E27FC236}">
                <a16:creationId xmlns:a16="http://schemas.microsoft.com/office/drawing/2014/main" id="{B4D6F00E-BC3F-4C48-8CD5-6A7D2117FC60}"/>
              </a:ext>
            </a:extLst>
          </p:cNvPr>
          <p:cNvPicPr>
            <a:picLocks noChangeAspect="1"/>
          </p:cNvPicPr>
          <p:nvPr/>
        </p:nvPicPr>
        <p:blipFill>
          <a:blip r:embed="rId7"/>
          <a:stretch>
            <a:fillRect/>
          </a:stretch>
        </p:blipFill>
        <p:spPr>
          <a:xfrm>
            <a:off x="27917772" y="8708418"/>
            <a:ext cx="13855995" cy="8313597"/>
          </a:xfrm>
          <a:prstGeom prst="rect">
            <a:avLst/>
          </a:prstGeom>
        </p:spPr>
      </p:pic>
      <p:sp>
        <p:nvSpPr>
          <p:cNvPr id="46" name="Google Shape;106;p13">
            <a:extLst>
              <a:ext uri="{FF2B5EF4-FFF2-40B4-BE49-F238E27FC236}">
                <a16:creationId xmlns:a16="http://schemas.microsoft.com/office/drawing/2014/main" id="{BDEF1315-3491-C94C-8DDA-4A84B1BBC0FB}"/>
              </a:ext>
            </a:extLst>
          </p:cNvPr>
          <p:cNvSpPr txBox="1"/>
          <p:nvPr/>
        </p:nvSpPr>
        <p:spPr>
          <a:xfrm>
            <a:off x="8259923" y="8468883"/>
            <a:ext cx="8402755" cy="9319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Figure 2. – Flow of ammonia through the gas panel into the freezing chamber.</a:t>
            </a:r>
            <a:endParaRPr sz="2400" dirty="0"/>
          </a:p>
        </p:txBody>
      </p:sp>
      <p:sp>
        <p:nvSpPr>
          <p:cNvPr id="47" name="Google Shape;106;p13">
            <a:extLst>
              <a:ext uri="{FF2B5EF4-FFF2-40B4-BE49-F238E27FC236}">
                <a16:creationId xmlns:a16="http://schemas.microsoft.com/office/drawing/2014/main" id="{009D7802-5B48-F74D-B8E1-60FC6E2C7D69}"/>
              </a:ext>
            </a:extLst>
          </p:cNvPr>
          <p:cNvSpPr txBox="1"/>
          <p:nvPr/>
        </p:nvSpPr>
        <p:spPr>
          <a:xfrm>
            <a:off x="5003565" y="19745556"/>
            <a:ext cx="4069392" cy="26898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Figure 3. – How the cold finger design works. The copper rob deposits heat into the liquid nitrogen bath, bringing the walls to just below the freezing point of ammonia.</a:t>
            </a:r>
            <a:endParaRPr sz="2400" dirty="0"/>
          </a:p>
        </p:txBody>
      </p:sp>
      <p:graphicFrame>
        <p:nvGraphicFramePr>
          <p:cNvPr id="24" name="Table 23">
            <a:extLst>
              <a:ext uri="{FF2B5EF4-FFF2-40B4-BE49-F238E27FC236}">
                <a16:creationId xmlns:a16="http://schemas.microsoft.com/office/drawing/2014/main" id="{C2AFCC65-947B-004D-B633-BF98AA50A614}"/>
              </a:ext>
            </a:extLst>
          </p:cNvPr>
          <p:cNvGraphicFramePr>
            <a:graphicFrameLocks noGrp="1"/>
          </p:cNvGraphicFramePr>
          <p:nvPr>
            <p:extLst>
              <p:ext uri="{D42A27DB-BD31-4B8C-83A1-F6EECF244321}">
                <p14:modId xmlns:p14="http://schemas.microsoft.com/office/powerpoint/2010/main" val="1948967716"/>
              </p:ext>
            </p:extLst>
          </p:nvPr>
        </p:nvGraphicFramePr>
        <p:xfrm>
          <a:off x="29596549" y="18957496"/>
          <a:ext cx="9334924" cy="2743200"/>
        </p:xfrm>
        <a:graphic>
          <a:graphicData uri="http://schemas.openxmlformats.org/drawingml/2006/table">
            <a:tbl>
              <a:tblPr>
                <a:tableStyleId>{5C22544A-7EE6-4342-B048-85BDC9FD1C3A}</a:tableStyleId>
              </a:tblPr>
              <a:tblGrid>
                <a:gridCol w="3073197">
                  <a:extLst>
                    <a:ext uri="{9D8B030D-6E8A-4147-A177-3AD203B41FA5}">
                      <a16:colId xmlns:a16="http://schemas.microsoft.com/office/drawing/2014/main" val="1793868509"/>
                    </a:ext>
                  </a:extLst>
                </a:gridCol>
                <a:gridCol w="6261727">
                  <a:extLst>
                    <a:ext uri="{9D8B030D-6E8A-4147-A177-3AD203B41FA5}">
                      <a16:colId xmlns:a16="http://schemas.microsoft.com/office/drawing/2014/main" val="1912126660"/>
                    </a:ext>
                  </a:extLst>
                </a:gridCol>
              </a:tblGrid>
              <a:tr h="1099508">
                <a:tc>
                  <a:txBody>
                    <a:bodyPr/>
                    <a:lstStyle/>
                    <a:p>
                      <a:r>
                        <a:rPr lang="en-US" sz="2800" dirty="0"/>
                        <a:t>Liquid Nitrogen Freezing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indent="-457200">
                        <a:buFont typeface="Arial" panose="020B0604020202020204" pitchFamily="34" charset="0"/>
                        <a:buChar char="•"/>
                      </a:pPr>
                      <a:r>
                        <a:rPr lang="en-US" sz="2800" dirty="0"/>
                        <a:t>White and powdery</a:t>
                      </a:r>
                    </a:p>
                    <a:p>
                      <a:pPr marL="457200" indent="-457200">
                        <a:buFont typeface="Arial" panose="020B0604020202020204" pitchFamily="34" charset="0"/>
                        <a:buChar char="•"/>
                      </a:pPr>
                      <a:r>
                        <a:rPr lang="en-US" sz="2800" dirty="0"/>
                        <a:t>Easy to crush</a:t>
                      </a:r>
                    </a:p>
                    <a:p>
                      <a:pPr marL="457200" indent="-457200">
                        <a:buFont typeface="Arial" panose="020B0604020202020204" pitchFamily="34" charset="0"/>
                        <a:buChar char="•"/>
                      </a:pPr>
                      <a:r>
                        <a:rPr lang="en-US" sz="2800" dirty="0"/>
                        <a:t>Cloudy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9573567"/>
                  </a:ext>
                </a:extLst>
              </a:tr>
              <a:tr h="1099508">
                <a:tc>
                  <a:txBody>
                    <a:bodyPr/>
                    <a:lstStyle/>
                    <a:p>
                      <a:r>
                        <a:rPr lang="en-US" sz="2800" dirty="0"/>
                        <a:t>Cold Finger Freezing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indent="-457200">
                        <a:buFont typeface="Arial" panose="020B0604020202020204" pitchFamily="34" charset="0"/>
                        <a:buChar char="•"/>
                      </a:pPr>
                      <a:r>
                        <a:rPr lang="en-US" sz="2800" dirty="0"/>
                        <a:t>Clear and transparent</a:t>
                      </a:r>
                    </a:p>
                    <a:p>
                      <a:pPr marL="457200" indent="-457200">
                        <a:buFont typeface="Arial" panose="020B0604020202020204" pitchFamily="34" charset="0"/>
                        <a:buChar char="•"/>
                      </a:pPr>
                      <a:r>
                        <a:rPr lang="en-US" sz="2800" dirty="0"/>
                        <a:t>Difficult to crush</a:t>
                      </a:r>
                    </a:p>
                    <a:p>
                      <a:pPr marL="457200" indent="-457200">
                        <a:buFont typeface="Arial" panose="020B0604020202020204" pitchFamily="34" charset="0"/>
                        <a:buChar char="•"/>
                      </a:pPr>
                      <a:r>
                        <a:rPr lang="en-US" sz="2800" dirty="0"/>
                        <a:t>Glassy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3224451"/>
                  </a:ext>
                </a:extLst>
              </a:tr>
            </a:tbl>
          </a:graphicData>
        </a:graphic>
      </p:graphicFrame>
      <p:sp>
        <p:nvSpPr>
          <p:cNvPr id="49" name="Google Shape;106;p13">
            <a:extLst>
              <a:ext uri="{FF2B5EF4-FFF2-40B4-BE49-F238E27FC236}">
                <a16:creationId xmlns:a16="http://schemas.microsoft.com/office/drawing/2014/main" id="{99A03126-A440-A444-AFCD-F337C5A4DBF3}"/>
              </a:ext>
            </a:extLst>
          </p:cNvPr>
          <p:cNvSpPr txBox="1"/>
          <p:nvPr/>
        </p:nvSpPr>
        <p:spPr>
          <a:xfrm>
            <a:off x="29596549" y="21848398"/>
            <a:ext cx="10837075" cy="12409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Table 1. – Overview of the properties of the material frozen using the two methods. First the method of liquid nitrogen cooling bath, second, the copper cold finger heat sink method. </a:t>
            </a:r>
            <a:endParaRPr sz="2400" dirty="0"/>
          </a:p>
        </p:txBody>
      </p:sp>
      <p:pic>
        <p:nvPicPr>
          <p:cNvPr id="26" name="Picture 25">
            <a:extLst>
              <a:ext uri="{FF2B5EF4-FFF2-40B4-BE49-F238E27FC236}">
                <a16:creationId xmlns:a16="http://schemas.microsoft.com/office/drawing/2014/main" id="{F785D992-D307-1C42-9D29-31A3D2739EE6}"/>
              </a:ext>
            </a:extLst>
          </p:cNvPr>
          <p:cNvPicPr>
            <a:picLocks noChangeAspect="1"/>
          </p:cNvPicPr>
          <p:nvPr/>
        </p:nvPicPr>
        <p:blipFill>
          <a:blip r:embed="rId8"/>
          <a:stretch>
            <a:fillRect/>
          </a:stretch>
        </p:blipFill>
        <p:spPr>
          <a:xfrm>
            <a:off x="20859749" y="20106269"/>
            <a:ext cx="6877547" cy="7361881"/>
          </a:xfrm>
          <a:prstGeom prst="rect">
            <a:avLst/>
          </a:prstGeom>
        </p:spPr>
      </p:pic>
      <p:pic>
        <p:nvPicPr>
          <p:cNvPr id="28" name="Picture 27">
            <a:extLst>
              <a:ext uri="{FF2B5EF4-FFF2-40B4-BE49-F238E27FC236}">
                <a16:creationId xmlns:a16="http://schemas.microsoft.com/office/drawing/2014/main" id="{2F214669-9DF5-2E4A-94C8-7C679DC8946A}"/>
              </a:ext>
            </a:extLst>
          </p:cNvPr>
          <p:cNvPicPr>
            <a:picLocks noChangeAspect="1"/>
          </p:cNvPicPr>
          <p:nvPr/>
        </p:nvPicPr>
        <p:blipFill>
          <a:blip r:embed="rId9"/>
          <a:stretch>
            <a:fillRect/>
          </a:stretch>
        </p:blipFill>
        <p:spPr>
          <a:xfrm>
            <a:off x="20891923" y="12557634"/>
            <a:ext cx="6889351" cy="7388866"/>
          </a:xfrm>
          <a:prstGeom prst="rect">
            <a:avLst/>
          </a:prstGeom>
        </p:spPr>
      </p:pic>
      <p:sp>
        <p:nvSpPr>
          <p:cNvPr id="56" name="Google Shape;106;p13">
            <a:extLst>
              <a:ext uri="{FF2B5EF4-FFF2-40B4-BE49-F238E27FC236}">
                <a16:creationId xmlns:a16="http://schemas.microsoft.com/office/drawing/2014/main" id="{E7F1DCF9-B450-D849-8E7F-05BBFDC18345}"/>
              </a:ext>
            </a:extLst>
          </p:cNvPr>
          <p:cNvSpPr txBox="1"/>
          <p:nvPr/>
        </p:nvSpPr>
        <p:spPr>
          <a:xfrm>
            <a:off x="15355988" y="19302765"/>
            <a:ext cx="5613387" cy="275630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Figure 4. – Bottom: The solid ammonia produced using the cold finger method.</a:t>
            </a:r>
          </a:p>
          <a:p>
            <a:pPr marL="0" lvl="0" indent="0" algn="l" rtl="0">
              <a:spcBef>
                <a:spcPts val="0"/>
              </a:spcBef>
              <a:spcAft>
                <a:spcPts val="0"/>
              </a:spcAft>
              <a:buNone/>
            </a:pPr>
            <a:r>
              <a:rPr lang="en-US" sz="2400" dirty="0"/>
              <a:t>The material is a white, powdery material. Top: Solid ammonia made using the liquid nitrogen cold bath. The material is clear and  much more difficult to break. </a:t>
            </a:r>
            <a:endParaRPr sz="24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667</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Arial</vt:lpstr>
      <vt:lpstr>Noto Sans Symbols</vt:lpstr>
      <vt:lpstr>Cambria</vt:lpstr>
      <vt:lpstr>Century Gothic</vt:lpstr>
      <vt:lpstr>Candara</vt:lpstr>
      <vt:lpstr>Office Theme</vt:lpstr>
      <vt:lpstr>Solidification of Ammonia for Polarized Targets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Solidification of Ammonia for Polarized Targets</dc:title>
  <cp:lastModifiedBy>Microsoft Office User</cp:lastModifiedBy>
  <cp:revision>6</cp:revision>
  <cp:lastPrinted>2019-04-18T14:09:12Z</cp:lastPrinted>
  <dcterms:modified xsi:type="dcterms:W3CDTF">2019-04-18T14:09:56Z</dcterms:modified>
</cp:coreProperties>
</file>