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Candara"/>
      <p:regular r:id="rId7"/>
      <p:bold r:id="rId8"/>
      <p:italic r:id="rId9"/>
      <p:boldItalic r:id="rId10"/>
    </p:embeddedFon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35CAA7-484D-4191-9271-D3FD399F7F2E}">
  <a:tblStyle styleId="{3635CAA7-484D-4191-9271-D3FD399F7F2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font" Target="fonts/Candara-boldItalic.fntdata"/><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Candara-italic.fntdata"/><Relationship Id="rId14"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andara-regular.fntdata"/><Relationship Id="rId8" Type="http://schemas.openxmlformats.org/officeDocument/2006/relationships/font" Target="fonts/Canda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18" name="Google Shape;18;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5" name="Google Shape;75;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1" name="Google Shape;81;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24" name="Google Shape;24;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5"/>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6"/>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6"/>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6"/>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1" name="Google Shape;61;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2" name="Google Shape;62;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8659477" y="4739647"/>
            <a:ext cx="22219920" cy="23393400"/>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9" name="Google Shape;69;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grpSp>
        <p:nvGrpSpPr>
          <p:cNvPr id="89" name="Google Shape;89;p13"/>
          <p:cNvGrpSpPr/>
          <p:nvPr/>
        </p:nvGrpSpPr>
        <p:grpSpPr>
          <a:xfrm>
            <a:off x="-514352" y="3"/>
            <a:ext cx="43891202" cy="4158303"/>
            <a:chOff x="-719775" y="3174585"/>
            <a:chExt cx="43891202" cy="4158303"/>
          </a:xfrm>
        </p:grpSpPr>
        <p:sp>
          <p:nvSpPr>
            <p:cNvPr id="90" name="Google Shape;90;p13"/>
            <p:cNvSpPr/>
            <p:nvPr/>
          </p:nvSpPr>
          <p:spPr>
            <a:xfrm>
              <a:off x="-719772" y="3174585"/>
              <a:ext cx="43891199" cy="4157599"/>
            </a:xfrm>
            <a:prstGeom prst="rect">
              <a:avLst/>
            </a:prstGeom>
            <a:solidFill>
              <a:srgbClr val="8B0E0B"/>
            </a:solidFill>
            <a:ln cap="flat" cmpd="sng" w="12700">
              <a:solidFill>
                <a:srgbClr val="8B0E0B"/>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129"/>
                <a:buFont typeface="Arial"/>
                <a:buNone/>
              </a:pPr>
              <a:r>
                <a:t/>
              </a:r>
              <a:endParaRPr b="0" i="0" sz="26129" u="none" cap="none" strike="noStrike">
                <a:solidFill>
                  <a:schemeClr val="accent1"/>
                </a:solidFill>
                <a:latin typeface="Calibri"/>
                <a:ea typeface="Calibri"/>
                <a:cs typeface="Calibri"/>
                <a:sym typeface="Calibri"/>
              </a:endParaRPr>
            </a:p>
          </p:txBody>
        </p:sp>
        <p:sp>
          <p:nvSpPr>
            <p:cNvPr id="91" name="Google Shape;91;p13"/>
            <p:cNvSpPr/>
            <p:nvPr/>
          </p:nvSpPr>
          <p:spPr>
            <a:xfrm>
              <a:off x="-719775" y="3196260"/>
              <a:ext cx="7145075" cy="4136628"/>
            </a:xfrm>
            <a:prstGeom prst="rect">
              <a:avLst/>
            </a:prstGeom>
            <a:solidFill>
              <a:srgbClr val="262626"/>
            </a:solidFill>
            <a:ln cap="flat" cmpd="sng" w="12700">
              <a:solidFill>
                <a:srgbClr val="2626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129"/>
                <a:buFont typeface="Arial"/>
                <a:buNone/>
              </a:pPr>
              <a:r>
                <a:t/>
              </a:r>
              <a:endParaRPr b="0" i="0" sz="26129" u="none" cap="none" strike="noStrike">
                <a:solidFill>
                  <a:schemeClr val="lt1"/>
                </a:solidFill>
                <a:latin typeface="Calibri"/>
                <a:ea typeface="Calibri"/>
                <a:cs typeface="Calibri"/>
                <a:sym typeface="Calibri"/>
              </a:endParaRPr>
            </a:p>
          </p:txBody>
        </p:sp>
        <p:pic>
          <p:nvPicPr>
            <p:cNvPr id="92" name="Google Shape;92;p13"/>
            <p:cNvPicPr preferRelativeResize="0"/>
            <p:nvPr/>
          </p:nvPicPr>
          <p:blipFill rotWithShape="1">
            <a:blip r:embed="rId3">
              <a:alphaModFix/>
            </a:blip>
            <a:srcRect b="0" l="0" r="0" t="0"/>
            <a:stretch/>
          </p:blipFill>
          <p:spPr>
            <a:xfrm>
              <a:off x="1327097" y="3967260"/>
              <a:ext cx="2547778" cy="3365623"/>
            </a:xfrm>
            <a:prstGeom prst="rect">
              <a:avLst/>
            </a:prstGeom>
            <a:noFill/>
            <a:ln>
              <a:noFill/>
            </a:ln>
          </p:spPr>
        </p:pic>
      </p:grpSp>
      <p:sp>
        <p:nvSpPr>
          <p:cNvPr id="93" name="Google Shape;93;p13"/>
          <p:cNvSpPr/>
          <p:nvPr/>
        </p:nvSpPr>
        <p:spPr>
          <a:xfrm>
            <a:off x="6572250" y="19050"/>
            <a:ext cx="36804600" cy="41529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txBox="1"/>
          <p:nvPr>
            <p:ph type="title"/>
          </p:nvPr>
        </p:nvSpPr>
        <p:spPr>
          <a:xfrm>
            <a:off x="3353333" y="-1011128"/>
            <a:ext cx="37856100" cy="3051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Cambria"/>
              <a:buNone/>
            </a:pPr>
            <a:r>
              <a:rPr lang="en-US" sz="7200">
                <a:solidFill>
                  <a:schemeClr val="lt1"/>
                </a:solidFill>
                <a:latin typeface="Cambria"/>
                <a:ea typeface="Cambria"/>
                <a:cs typeface="Cambria"/>
                <a:sym typeface="Cambria"/>
              </a:rPr>
              <a:t>Solidification of Ammonia for Polarized Targets</a:t>
            </a:r>
            <a:endParaRPr sz="4320">
              <a:solidFill>
                <a:schemeClr val="lt1"/>
              </a:solidFill>
              <a:latin typeface="Century Gothic"/>
              <a:ea typeface="Century Gothic"/>
              <a:cs typeface="Century Gothic"/>
              <a:sym typeface="Century Gothic"/>
            </a:endParaRPr>
          </a:p>
        </p:txBody>
      </p:sp>
      <p:sp>
        <p:nvSpPr>
          <p:cNvPr id="95" name="Google Shape;95;p13"/>
          <p:cNvSpPr txBox="1"/>
          <p:nvPr/>
        </p:nvSpPr>
        <p:spPr>
          <a:xfrm>
            <a:off x="29601275" y="5744400"/>
            <a:ext cx="11756400" cy="299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IV. Results</a:t>
            </a:r>
            <a:endParaRPr b="0" i="0" sz="6000" u="none" cap="none" strike="noStrike">
              <a:solidFill>
                <a:srgbClr val="000000"/>
              </a:solidFill>
              <a:latin typeface="Arial"/>
              <a:ea typeface="Arial"/>
              <a:cs typeface="Arial"/>
              <a:sym typeface="Arial"/>
            </a:endParaRPr>
          </a:p>
          <a:p>
            <a:pPr indent="457200" lvl="0" marL="0" marR="0" rtl="0" algn="just">
              <a:lnSpc>
                <a:spcPct val="115000"/>
              </a:lnSpc>
              <a:spcBef>
                <a:spcPts val="0"/>
              </a:spcBef>
              <a:spcAft>
                <a:spcPts val="0"/>
              </a:spcAft>
              <a:buClr>
                <a:srgbClr val="000000"/>
              </a:buClr>
              <a:buSzPts val="2800"/>
              <a:buFont typeface="Arial"/>
              <a:buNone/>
            </a:pPr>
            <a:r>
              <a:rPr b="0" i="0" lang="en-US" sz="3600" u="none" cap="none" strike="noStrike">
                <a:solidFill>
                  <a:schemeClr val="dk1"/>
                </a:solidFill>
                <a:latin typeface="Arial"/>
                <a:ea typeface="Arial"/>
                <a:cs typeface="Arial"/>
                <a:sym typeface="Arial"/>
              </a:rPr>
              <a:t>The new process was able succeeded in getting the interior of the freezing chamber to just below the temperature. This in turn created a more transparent solid that was more difficult to crush. </a:t>
            </a:r>
            <a:endParaRPr b="0" i="0" sz="3600" u="none" cap="none" strike="noStrike">
              <a:solidFill>
                <a:schemeClr val="dk1"/>
              </a:solidFill>
              <a:latin typeface="Arial"/>
              <a:ea typeface="Arial"/>
              <a:cs typeface="Arial"/>
              <a:sym typeface="Arial"/>
            </a:endParaRPr>
          </a:p>
        </p:txBody>
      </p:sp>
      <p:sp>
        <p:nvSpPr>
          <p:cNvPr id="96" name="Google Shape;96;p13"/>
          <p:cNvSpPr txBox="1"/>
          <p:nvPr/>
        </p:nvSpPr>
        <p:spPr>
          <a:xfrm>
            <a:off x="29596544" y="23900967"/>
            <a:ext cx="11233200" cy="378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V. Conclusions &amp; Future</a:t>
            </a:r>
            <a:endParaRPr b="1" i="0" sz="6000" u="sng" cap="none" strike="noStrike">
              <a:solidFill>
                <a:schemeClr val="dk1"/>
              </a:solidFill>
              <a:latin typeface="Candara"/>
              <a:ea typeface="Candara"/>
              <a:cs typeface="Candara"/>
              <a:sym typeface="Candara"/>
            </a:endParaRPr>
          </a:p>
          <a:p>
            <a:pPr indent="457200" lvl="0" marL="0" marR="0" rtl="0" algn="l">
              <a:lnSpc>
                <a:spcPct val="115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Future work includes adding thermometry to the system so that the freezing chamber can be maintained at a certain temperature. Quantitative analysis of the density of the solid ammonia produced from both methods.  Another area of work is in investigating whether there is a difference in how the sample acts as a polarized target.</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4600"/>
              <a:buFont typeface="Arial"/>
              <a:buNone/>
            </a:pPr>
            <a:r>
              <a:t/>
            </a:r>
            <a:endParaRPr b="1" i="0" sz="4600" u="none" cap="none" strike="noStrike">
              <a:solidFill>
                <a:srgbClr val="00B050"/>
              </a:solidFill>
              <a:latin typeface="Candara"/>
              <a:ea typeface="Candara"/>
              <a:cs typeface="Candara"/>
              <a:sym typeface="Candara"/>
            </a:endParaRPr>
          </a:p>
        </p:txBody>
      </p:sp>
      <p:sp>
        <p:nvSpPr>
          <p:cNvPr id="97" name="Google Shape;97;p13"/>
          <p:cNvSpPr txBox="1"/>
          <p:nvPr/>
        </p:nvSpPr>
        <p:spPr>
          <a:xfrm>
            <a:off x="29601280" y="27581291"/>
            <a:ext cx="11407200" cy="190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600"/>
              <a:buFont typeface="Arial"/>
              <a:buNone/>
            </a:pPr>
            <a:r>
              <a:rPr b="1" i="0" lang="en-US" sz="4600" u="sng" cap="none" strike="noStrike">
                <a:solidFill>
                  <a:schemeClr val="dk1"/>
                </a:solidFill>
                <a:latin typeface="Candara"/>
                <a:ea typeface="Candara"/>
                <a:cs typeface="Candara"/>
                <a:sym typeface="Candara"/>
              </a:rPr>
              <a:t>Acknowledgements</a:t>
            </a:r>
            <a:r>
              <a:rPr b="1" i="0" lang="en-US" sz="4600" u="none" cap="none" strike="noStrike">
                <a:solidFill>
                  <a:schemeClr val="dk1"/>
                </a:solidFill>
                <a:latin typeface="Candara"/>
                <a:ea typeface="Candara"/>
                <a:cs typeface="Candara"/>
                <a:sym typeface="Candara"/>
              </a:rPr>
              <a:t>:</a:t>
            </a:r>
            <a:r>
              <a:rPr b="0" i="0" lang="en-US" sz="4600" u="none" cap="none" strike="noStrike">
                <a:solidFill>
                  <a:schemeClr val="dk1"/>
                </a:solidFill>
                <a:latin typeface="Candara"/>
                <a:ea typeface="Candara"/>
                <a:cs typeface="Candara"/>
                <a:sym typeface="Candara"/>
              </a:rPr>
              <a:t> </a:t>
            </a:r>
            <a:endParaRPr b="0" i="0" sz="1400" u="none" cap="none" strike="noStrike">
              <a:solidFill>
                <a:srgbClr val="000000"/>
              </a:solidFill>
              <a:latin typeface="Arial"/>
              <a:ea typeface="Arial"/>
              <a:cs typeface="Arial"/>
              <a:sym typeface="Arial"/>
            </a:endParaRPr>
          </a:p>
          <a:p>
            <a:pPr indent="-609600" lvl="0" marL="685800" marR="0" rtl="0" algn="l">
              <a:lnSpc>
                <a:spcPct val="100000"/>
              </a:lnSpc>
              <a:spcBef>
                <a:spcPts val="0"/>
              </a:spcBef>
              <a:spcAft>
                <a:spcPts val="0"/>
              </a:spcAft>
              <a:buClr>
                <a:schemeClr val="dk1"/>
              </a:buClr>
              <a:buSzPts val="2800"/>
              <a:buFont typeface="Noto Sans Symbols"/>
              <a:buChar char="❖"/>
            </a:pPr>
            <a:r>
              <a:rPr b="0" i="0" lang="en-US" sz="2800" u="none" cap="none" strike="noStrike">
                <a:solidFill>
                  <a:srgbClr val="000000"/>
                </a:solidFill>
                <a:latin typeface="Arial"/>
                <a:ea typeface="Arial"/>
                <a:cs typeface="Arial"/>
                <a:sym typeface="Arial"/>
              </a:rPr>
              <a:t>I would like to thank Slifer lab and Long lab for providing the means and resources used throughout this project</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8" name="Google Shape;98;p13"/>
          <p:cNvSpPr txBox="1"/>
          <p:nvPr/>
        </p:nvSpPr>
        <p:spPr>
          <a:xfrm>
            <a:off x="482077" y="4982795"/>
            <a:ext cx="10748400" cy="527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I. Introduction</a:t>
            </a:r>
            <a:endParaRPr b="1" i="0" sz="6000" u="sng" cap="none" strike="noStrike">
              <a:solidFill>
                <a:schemeClr val="dk1"/>
              </a:solidFill>
              <a:latin typeface="Candara"/>
              <a:ea typeface="Candara"/>
              <a:cs typeface="Candara"/>
              <a:sym typeface="Candara"/>
            </a:endParaRPr>
          </a:p>
          <a:p>
            <a:pPr indent="457200" lvl="0" marL="0" marR="0" rtl="0" algn="l">
              <a:lnSpc>
                <a:spcPct val="115000"/>
              </a:lnSpc>
              <a:spcBef>
                <a:spcPts val="0"/>
              </a:spcBef>
              <a:spcAft>
                <a:spcPts val="0"/>
              </a:spcAft>
              <a:buClr>
                <a:schemeClr val="dk1"/>
              </a:buClr>
              <a:buSzPts val="1100"/>
              <a:buFont typeface="Arial"/>
              <a:buNone/>
            </a:pPr>
            <a:r>
              <a:rPr b="0" i="0" lang="en-US" sz="3600" u="none" cap="none" strike="noStrike">
                <a:solidFill>
                  <a:schemeClr val="dk1"/>
                </a:solidFill>
                <a:latin typeface="Arial"/>
                <a:ea typeface="Arial"/>
                <a:cs typeface="Arial"/>
                <a:sym typeface="Arial"/>
              </a:rPr>
              <a:t>Polarized targets are produced at Slifer Lab as part of the UNH NPG research program. The goal is to produce polarized targets with a </a:t>
            </a:r>
            <a:r>
              <a:rPr b="0" i="0" lang="en-US" sz="3600" u="none" cap="none" strike="noStrike">
                <a:solidFill>
                  <a:srgbClr val="212121"/>
                </a:solidFill>
                <a:highlight>
                  <a:srgbClr val="FFFFFF"/>
                </a:highlight>
                <a:latin typeface="Arial"/>
                <a:ea typeface="Arial"/>
                <a:cs typeface="Arial"/>
                <a:sym typeface="Arial"/>
              </a:rPr>
              <a:t>Dynamic Nuclear Polarizer (DNP) that is used in the spin-dependent physics program at Jefferson Lab. </a:t>
            </a:r>
            <a:r>
              <a:rPr b="0" i="0" lang="en-US" sz="3600" u="none" cap="none" strike="noStrike">
                <a:solidFill>
                  <a:schemeClr val="dk1"/>
                </a:solidFill>
                <a:latin typeface="Arial"/>
                <a:ea typeface="Arial"/>
                <a:cs typeface="Arial"/>
                <a:sym typeface="Arial"/>
              </a:rPr>
              <a:t>Ammonia that has free radicals by irradiation and is polarized by Dynamic Nuclear Polarization is a common polarized target.</a:t>
            </a:r>
            <a:endParaRPr b="0" i="0" sz="3600" u="none" cap="none" strike="noStrike">
              <a:solidFill>
                <a:schemeClr val="dk1"/>
              </a:solidFill>
              <a:latin typeface="Arial"/>
              <a:ea typeface="Arial"/>
              <a:cs typeface="Arial"/>
              <a:sym typeface="Arial"/>
            </a:endParaRPr>
          </a:p>
        </p:txBody>
      </p:sp>
      <p:sp>
        <p:nvSpPr>
          <p:cNvPr id="99" name="Google Shape;99;p13"/>
          <p:cNvSpPr txBox="1"/>
          <p:nvPr/>
        </p:nvSpPr>
        <p:spPr>
          <a:xfrm>
            <a:off x="628025" y="21245875"/>
            <a:ext cx="9334800" cy="977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II. Design</a:t>
            </a:r>
            <a:endParaRPr b="0" i="0" sz="6000" u="none" cap="none" strike="noStrike">
              <a:solidFill>
                <a:schemeClr val="dk1"/>
              </a:solidFill>
              <a:latin typeface="Candara"/>
              <a:ea typeface="Candara"/>
              <a:cs typeface="Candara"/>
              <a:sym typeface="Candara"/>
            </a:endParaRPr>
          </a:p>
          <a:p>
            <a:pPr indent="457200" lvl="0" marL="0" marR="0" rtl="0" algn="l">
              <a:lnSpc>
                <a:spcPct val="115000"/>
              </a:lnSpc>
              <a:spcBef>
                <a:spcPts val="0"/>
              </a:spcBef>
              <a:spcAft>
                <a:spcPts val="0"/>
              </a:spcAft>
              <a:buClr>
                <a:srgbClr val="000000"/>
              </a:buClr>
              <a:buSzPts val="2800"/>
              <a:buFont typeface="Arial"/>
              <a:buNone/>
            </a:pPr>
            <a:r>
              <a:rPr b="0" i="0" lang="en-US" sz="3600" u="none" cap="none" strike="noStrike">
                <a:solidFill>
                  <a:schemeClr val="dk1"/>
                </a:solidFill>
                <a:latin typeface="Arial"/>
                <a:ea typeface="Arial"/>
                <a:cs typeface="Arial"/>
                <a:sym typeface="Arial"/>
              </a:rPr>
              <a:t>The cold finger system is submerged in a bath of liquid nitrogen and acts as a heatsink to cool down the interior walls of the freezing chamber to 195 K which is the freezing point of ammonia. The level of liquid nitrogen in which the cold finger sits is to be maintained such that the entire copper rod is fully submerged at all times. A dewar with a level probe is used to ensure that the level of liquid nitrogen remains constant by periodically adding liquid nitrogen to the dewar. </a:t>
            </a:r>
            <a:endParaRPr b="0" i="0" sz="3600" u="none" cap="none" strike="noStrike">
              <a:solidFill>
                <a:schemeClr val="dk1"/>
              </a:solidFill>
              <a:latin typeface="Arial"/>
              <a:ea typeface="Arial"/>
              <a:cs typeface="Arial"/>
              <a:sym typeface="Arial"/>
            </a:endParaRPr>
          </a:p>
        </p:txBody>
      </p:sp>
      <p:sp>
        <p:nvSpPr>
          <p:cNvPr id="100" name="Google Shape;100;p13"/>
          <p:cNvSpPr txBox="1"/>
          <p:nvPr/>
        </p:nvSpPr>
        <p:spPr>
          <a:xfrm>
            <a:off x="17254725" y="5301175"/>
            <a:ext cx="10946700" cy="6632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III. Process</a:t>
            </a:r>
            <a:endParaRPr b="1" i="0" sz="6000" u="sng" cap="none" strike="noStrike">
              <a:solidFill>
                <a:schemeClr val="dk1"/>
              </a:solidFill>
              <a:latin typeface="Candara"/>
              <a:ea typeface="Candara"/>
              <a:cs typeface="Candara"/>
              <a:sym typeface="Candara"/>
            </a:endParaRPr>
          </a:p>
          <a:p>
            <a:pPr indent="457200" lvl="0" marL="0" marR="0" rtl="0" algn="just">
              <a:lnSpc>
                <a:spcPct val="115000"/>
              </a:lnSpc>
              <a:spcBef>
                <a:spcPts val="0"/>
              </a:spcBef>
              <a:spcAft>
                <a:spcPts val="0"/>
              </a:spcAft>
              <a:buClr>
                <a:srgbClr val="000000"/>
              </a:buClr>
              <a:buSzPts val="2800"/>
              <a:buFont typeface="Arial"/>
              <a:buNone/>
            </a:pPr>
            <a:r>
              <a:rPr b="0" i="0" lang="en-US" sz="3600" u="none" cap="none" strike="noStrike">
                <a:solidFill>
                  <a:schemeClr val="dk1"/>
                </a:solidFill>
                <a:latin typeface="Arial"/>
                <a:ea typeface="Arial"/>
                <a:cs typeface="Arial"/>
                <a:sym typeface="Arial"/>
              </a:rPr>
              <a:t>As gaseous ammonia flows into the freezing chamber, it deposits heat into the walls and begins to liquify. A puddle of liquid ammonia forms on the bottom of the freezing chamber first and then a solid slowly begins to grow from that. To ensure that the cold finger is working properly, the entire copper rod must remain under liquid nitrogen. This allows the cold finger to remain at a constant temperature and to optimize performance. </a:t>
            </a:r>
            <a:endParaRPr b="0" i="0" sz="3600" u="none" cap="none" strike="noStrike">
              <a:solidFill>
                <a:schemeClr val="dk1"/>
              </a:solidFill>
              <a:latin typeface="Arial"/>
              <a:ea typeface="Arial"/>
              <a:cs typeface="Arial"/>
              <a:sym typeface="Arial"/>
            </a:endParaRPr>
          </a:p>
        </p:txBody>
      </p:sp>
      <p:sp>
        <p:nvSpPr>
          <p:cNvPr id="101" name="Google Shape;101;p13"/>
          <p:cNvSpPr/>
          <p:nvPr/>
        </p:nvSpPr>
        <p:spPr>
          <a:xfrm>
            <a:off x="-2" y="32004416"/>
            <a:ext cx="43891199" cy="926100"/>
          </a:xfrm>
          <a:prstGeom prst="rect">
            <a:avLst/>
          </a:prstGeom>
          <a:solidFill>
            <a:srgbClr val="8B0E0B"/>
          </a:solidFill>
          <a:ln cap="flat" cmpd="sng" w="12700">
            <a:solidFill>
              <a:srgbClr val="8B0E0B"/>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129"/>
              <a:buFont typeface="Arial"/>
              <a:buNone/>
            </a:pPr>
            <a:r>
              <a:t/>
            </a:r>
            <a:endParaRPr b="0" i="0" sz="26129" u="none" cap="none" strike="noStrike">
              <a:solidFill>
                <a:srgbClr val="C00000"/>
              </a:solidFill>
              <a:latin typeface="Calibri"/>
              <a:ea typeface="Calibri"/>
              <a:cs typeface="Calibri"/>
              <a:sym typeface="Calibri"/>
            </a:endParaRPr>
          </a:p>
        </p:txBody>
      </p:sp>
      <p:sp>
        <p:nvSpPr>
          <p:cNvPr id="102" name="Google Shape;102;p13"/>
          <p:cNvSpPr txBox="1"/>
          <p:nvPr/>
        </p:nvSpPr>
        <p:spPr>
          <a:xfrm>
            <a:off x="16893100" y="1390800"/>
            <a:ext cx="12082200" cy="227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lt1"/>
                </a:solidFill>
                <a:latin typeface="Century Gothic"/>
                <a:ea typeface="Century Gothic"/>
                <a:cs typeface="Century Gothic"/>
                <a:sym typeface="Century Gothic"/>
              </a:rPr>
              <a:t>Lucas Jameson|Advisor: Karl Slifer</a:t>
            </a:r>
            <a:endParaRPr b="0" i="0" sz="3800" u="none" cap="none" strike="noStrike">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3800"/>
              <a:buFont typeface="Arial"/>
              <a:buNone/>
            </a:pPr>
            <a:r>
              <a:rPr b="1" i="0" lang="en-US" sz="3800" u="none" cap="none" strike="noStrike">
                <a:solidFill>
                  <a:schemeClr val="lt1"/>
                </a:solidFill>
                <a:latin typeface="Century Gothic"/>
                <a:ea typeface="Century Gothic"/>
                <a:cs typeface="Century Gothic"/>
                <a:sym typeface="Century Gothic"/>
              </a:rPr>
              <a:t>University of New Hampshire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lt1"/>
                </a:solidFill>
                <a:latin typeface="Century Gothic"/>
                <a:ea typeface="Century Gothic"/>
                <a:cs typeface="Century Gothic"/>
                <a:sym typeface="Century Gothic"/>
              </a:rPr>
              <a:t>Department of Physics</a:t>
            </a:r>
            <a:br>
              <a:rPr b="1" i="0" lang="en-US" sz="3800" u="none" cap="none" strike="noStrike">
                <a:solidFill>
                  <a:schemeClr val="lt1"/>
                </a:solidFill>
                <a:latin typeface="Century Gothic"/>
                <a:ea typeface="Century Gothic"/>
                <a:cs typeface="Century Gothic"/>
                <a:sym typeface="Century Gothic"/>
              </a:rPr>
            </a:br>
            <a:r>
              <a:rPr b="0" i="0" lang="en-US" sz="3800" u="none" cap="none" strike="noStrike">
                <a:solidFill>
                  <a:schemeClr val="lt1"/>
                </a:solidFill>
                <a:latin typeface="Century Gothic"/>
                <a:ea typeface="Century Gothic"/>
                <a:cs typeface="Century Gothic"/>
                <a:sym typeface="Century Gothic"/>
              </a:rPr>
              <a:t>UNH Nuclear Physics Group</a:t>
            </a:r>
            <a:endParaRPr b="0" i="0" sz="3800" u="none" cap="none" strike="noStrike">
              <a:solidFill>
                <a:schemeClr val="dk1"/>
              </a:solidFill>
              <a:latin typeface="Calibri"/>
              <a:ea typeface="Calibri"/>
              <a:cs typeface="Calibri"/>
              <a:sym typeface="Calibri"/>
            </a:endParaRPr>
          </a:p>
        </p:txBody>
      </p:sp>
      <p:sp>
        <p:nvSpPr>
          <p:cNvPr id="103" name="Google Shape;103;p13"/>
          <p:cNvSpPr txBox="1"/>
          <p:nvPr/>
        </p:nvSpPr>
        <p:spPr>
          <a:xfrm>
            <a:off x="38796688" y="10730104"/>
            <a:ext cx="4265876" cy="54476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1"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1"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1" sz="3600" u="none" cap="none" strike="noStrike">
              <a:solidFill>
                <a:schemeClr val="dk1"/>
              </a:solidFill>
              <a:latin typeface="Calibri"/>
              <a:ea typeface="Calibri"/>
              <a:cs typeface="Calibri"/>
              <a:sym typeface="Calibri"/>
            </a:endParaRPr>
          </a:p>
        </p:txBody>
      </p:sp>
      <p:sp>
        <p:nvSpPr>
          <p:cNvPr id="104" name="Google Shape;104;p13"/>
          <p:cNvSpPr txBox="1"/>
          <p:nvPr/>
        </p:nvSpPr>
        <p:spPr>
          <a:xfrm>
            <a:off x="38796688" y="19906888"/>
            <a:ext cx="4265875" cy="3477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1"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600"/>
              <a:buFont typeface="Arial"/>
              <a:buNone/>
            </a:pPr>
            <a:r>
              <a:t/>
            </a:r>
            <a:endParaRPr b="0" i="0" sz="4600" u="none" cap="none" strike="noStrike">
              <a:solidFill>
                <a:schemeClr val="dk1"/>
              </a:solidFill>
              <a:latin typeface="Candara"/>
              <a:ea typeface="Candara"/>
              <a:cs typeface="Candara"/>
              <a:sym typeface="Candara"/>
            </a:endParaRPr>
          </a:p>
        </p:txBody>
      </p:sp>
      <p:sp>
        <p:nvSpPr>
          <p:cNvPr id="105" name="Google Shape;105;p13"/>
          <p:cNvSpPr txBox="1"/>
          <p:nvPr/>
        </p:nvSpPr>
        <p:spPr>
          <a:xfrm>
            <a:off x="10635825" y="10260404"/>
            <a:ext cx="2723400" cy="67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800" u="none" cap="none" strike="noStrike">
                <a:solidFill>
                  <a:srgbClr val="000000"/>
                </a:solidFill>
                <a:latin typeface="Arial"/>
                <a:ea typeface="Arial"/>
                <a:cs typeface="Arial"/>
                <a:sym typeface="Arial"/>
              </a:rPr>
              <a:t>Figure </a:t>
            </a:r>
            <a:r>
              <a:rPr lang="en-US" sz="2800"/>
              <a:t>3</a:t>
            </a:r>
            <a:r>
              <a:rPr b="0" i="0" lang="en-US" sz="2800" u="none" cap="none" strike="noStrike">
                <a:solidFill>
                  <a:srgbClr val="000000"/>
                </a:solidFill>
                <a:latin typeface="Arial"/>
                <a:ea typeface="Arial"/>
                <a:cs typeface="Arial"/>
                <a:sym typeface="Arial"/>
              </a:rPr>
              <a:t>. - The large stainless steel cylinder is where the ammonia is solidified. Attached to the bottom is the cold finger system used for bringing the cylinder to just below the freezing point of ammonia.</a:t>
            </a:r>
            <a:endParaRPr b="0" i="0" sz="2800" u="none" cap="none" strike="noStrike">
              <a:solidFill>
                <a:srgbClr val="000000"/>
              </a:solidFill>
              <a:latin typeface="Arial"/>
              <a:ea typeface="Arial"/>
              <a:cs typeface="Arial"/>
              <a:sym typeface="Arial"/>
            </a:endParaRPr>
          </a:p>
        </p:txBody>
      </p:sp>
      <p:sp>
        <p:nvSpPr>
          <p:cNvPr id="106" name="Google Shape;106;p13"/>
          <p:cNvSpPr txBox="1"/>
          <p:nvPr/>
        </p:nvSpPr>
        <p:spPr>
          <a:xfrm>
            <a:off x="29427234" y="17913392"/>
            <a:ext cx="10837200" cy="12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800" u="none" cap="none" strike="noStrike">
                <a:solidFill>
                  <a:srgbClr val="000000"/>
                </a:solidFill>
                <a:latin typeface="Arial"/>
                <a:ea typeface="Arial"/>
                <a:cs typeface="Arial"/>
                <a:sym typeface="Arial"/>
              </a:rPr>
              <a:t>Figure 4. – The bottom out temperature of the interior of the freezing chamber. This is just below the freezing point of ammonia. </a:t>
            </a:r>
            <a:endParaRPr b="0" i="0" sz="2800" u="none" cap="none" strike="noStrike">
              <a:solidFill>
                <a:srgbClr val="000000"/>
              </a:solidFill>
              <a:latin typeface="Arial"/>
              <a:ea typeface="Arial"/>
              <a:cs typeface="Arial"/>
              <a:sym typeface="Arial"/>
            </a:endParaRPr>
          </a:p>
        </p:txBody>
      </p:sp>
      <p:pic>
        <p:nvPicPr>
          <p:cNvPr id="107" name="Google Shape;107;p13"/>
          <p:cNvPicPr preferRelativeResize="0"/>
          <p:nvPr/>
        </p:nvPicPr>
        <p:blipFill rotWithShape="1">
          <a:blip r:embed="rId4">
            <a:alphaModFix/>
          </a:blip>
          <a:srcRect b="0" l="0" r="0" t="0"/>
          <a:stretch/>
        </p:blipFill>
        <p:spPr>
          <a:xfrm>
            <a:off x="13604665" y="5232616"/>
            <a:ext cx="3288447" cy="12133655"/>
          </a:xfrm>
          <a:prstGeom prst="rect">
            <a:avLst/>
          </a:prstGeom>
          <a:noFill/>
          <a:ln>
            <a:noFill/>
          </a:ln>
        </p:spPr>
      </p:pic>
      <p:pic>
        <p:nvPicPr>
          <p:cNvPr id="108" name="Google Shape;108;p13"/>
          <p:cNvPicPr preferRelativeResize="0"/>
          <p:nvPr/>
        </p:nvPicPr>
        <p:blipFill rotWithShape="1">
          <a:blip r:embed="rId5">
            <a:alphaModFix/>
          </a:blip>
          <a:srcRect b="0" l="0" r="0" t="0"/>
          <a:stretch/>
        </p:blipFill>
        <p:spPr>
          <a:xfrm>
            <a:off x="291573" y="11071251"/>
            <a:ext cx="9908295" cy="9779056"/>
          </a:xfrm>
          <a:prstGeom prst="rect">
            <a:avLst/>
          </a:prstGeom>
          <a:noFill/>
          <a:ln>
            <a:noFill/>
          </a:ln>
        </p:spPr>
      </p:pic>
      <p:pic>
        <p:nvPicPr>
          <p:cNvPr id="109" name="Google Shape;109;p13"/>
          <p:cNvPicPr preferRelativeResize="0"/>
          <p:nvPr/>
        </p:nvPicPr>
        <p:blipFill rotWithShape="1">
          <a:blip r:embed="rId6">
            <a:alphaModFix/>
          </a:blip>
          <a:srcRect b="0" l="0" r="0" t="0"/>
          <a:stretch/>
        </p:blipFill>
        <p:spPr>
          <a:xfrm>
            <a:off x="28551472" y="9396280"/>
            <a:ext cx="13855995" cy="8313597"/>
          </a:xfrm>
          <a:prstGeom prst="rect">
            <a:avLst/>
          </a:prstGeom>
          <a:noFill/>
          <a:ln>
            <a:noFill/>
          </a:ln>
        </p:spPr>
      </p:pic>
      <p:sp>
        <p:nvSpPr>
          <p:cNvPr id="110" name="Google Shape;110;p13"/>
          <p:cNvSpPr txBox="1"/>
          <p:nvPr/>
        </p:nvSpPr>
        <p:spPr>
          <a:xfrm>
            <a:off x="291573" y="20399470"/>
            <a:ext cx="8402700" cy="93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Figure </a:t>
            </a:r>
            <a:r>
              <a:rPr lang="en-US" sz="2400"/>
              <a:t>1</a:t>
            </a:r>
            <a:r>
              <a:rPr b="0" i="0" lang="en-US" sz="2400" u="none" cap="none" strike="noStrike">
                <a:solidFill>
                  <a:srgbClr val="000000"/>
                </a:solidFill>
                <a:latin typeface="Arial"/>
                <a:ea typeface="Arial"/>
                <a:cs typeface="Arial"/>
                <a:sym typeface="Arial"/>
              </a:rPr>
              <a:t>. – Flow of ammonia through the gas panel into the freezing chamber.</a:t>
            </a:r>
            <a:endParaRPr b="0" i="0" sz="2400" u="none" cap="none" strike="noStrike">
              <a:solidFill>
                <a:srgbClr val="000000"/>
              </a:solidFill>
              <a:latin typeface="Arial"/>
              <a:ea typeface="Arial"/>
              <a:cs typeface="Arial"/>
              <a:sym typeface="Arial"/>
            </a:endParaRPr>
          </a:p>
        </p:txBody>
      </p:sp>
      <p:sp>
        <p:nvSpPr>
          <p:cNvPr id="111" name="Google Shape;111;p13"/>
          <p:cNvSpPr txBox="1"/>
          <p:nvPr/>
        </p:nvSpPr>
        <p:spPr>
          <a:xfrm>
            <a:off x="10573225" y="28055425"/>
            <a:ext cx="6071100" cy="246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800" u="none" cap="none" strike="noStrike">
                <a:solidFill>
                  <a:srgbClr val="000000"/>
                </a:solidFill>
                <a:latin typeface="Arial"/>
                <a:ea typeface="Arial"/>
                <a:cs typeface="Arial"/>
                <a:sym typeface="Arial"/>
              </a:rPr>
              <a:t>Figure </a:t>
            </a:r>
            <a:r>
              <a:rPr lang="en-US" sz="2800"/>
              <a:t>2</a:t>
            </a:r>
            <a:r>
              <a:rPr b="0" i="0" lang="en-US" sz="2800" u="none" cap="none" strike="noStrike">
                <a:solidFill>
                  <a:srgbClr val="000000"/>
                </a:solidFill>
                <a:latin typeface="Arial"/>
                <a:ea typeface="Arial"/>
                <a:cs typeface="Arial"/>
                <a:sym typeface="Arial"/>
              </a:rPr>
              <a:t>. – How the cold finger design works. The copper rob deposits heat into the liquid nitrogen bath, bringing the walls to just below the freezing point of ammonia.</a:t>
            </a:r>
            <a:endParaRPr b="0" i="0" sz="2800" u="none" cap="none" strike="noStrike">
              <a:solidFill>
                <a:srgbClr val="000000"/>
              </a:solidFill>
              <a:latin typeface="Arial"/>
              <a:ea typeface="Arial"/>
              <a:cs typeface="Arial"/>
              <a:sym typeface="Arial"/>
            </a:endParaRPr>
          </a:p>
        </p:txBody>
      </p:sp>
      <p:graphicFrame>
        <p:nvGraphicFramePr>
          <p:cNvPr id="112" name="Google Shape;112;p13"/>
          <p:cNvGraphicFramePr/>
          <p:nvPr/>
        </p:nvGraphicFramePr>
        <p:xfrm>
          <a:off x="29596550" y="19056620"/>
          <a:ext cx="3000000" cy="3000000"/>
        </p:xfrm>
        <a:graphic>
          <a:graphicData uri="http://schemas.openxmlformats.org/drawingml/2006/table">
            <a:tbl>
              <a:tblPr>
                <a:noFill/>
                <a:tableStyleId>{3635CAA7-484D-4191-9271-D3FD399F7F2E}</a:tableStyleId>
              </a:tblPr>
              <a:tblGrid>
                <a:gridCol w="4217575"/>
                <a:gridCol w="8593350"/>
              </a:tblGrid>
              <a:tr h="1099500">
                <a:tc>
                  <a:txBody>
                    <a:bodyPr>
                      <a:noAutofit/>
                    </a:bodyPr>
                    <a:lstStyle/>
                    <a:p>
                      <a:pPr indent="0" lvl="0" marL="0" marR="0" rtl="0" algn="l">
                        <a:lnSpc>
                          <a:spcPct val="100000"/>
                        </a:lnSpc>
                        <a:spcBef>
                          <a:spcPts val="0"/>
                        </a:spcBef>
                        <a:spcAft>
                          <a:spcPts val="0"/>
                        </a:spcAft>
                        <a:buNone/>
                      </a:pPr>
                      <a:r>
                        <a:rPr lang="en-US" sz="3600" u="none" cap="none" strike="noStrike"/>
                        <a:t>Liquid Nitrogen Freezing Process</a:t>
                      </a:r>
                      <a:endParaRPr sz="3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508000" lvl="0" marL="457200" marR="0" rtl="0" algn="l">
                        <a:lnSpc>
                          <a:spcPct val="100000"/>
                        </a:lnSpc>
                        <a:spcBef>
                          <a:spcPts val="0"/>
                        </a:spcBef>
                        <a:spcAft>
                          <a:spcPts val="0"/>
                        </a:spcAft>
                        <a:buClr>
                          <a:srgbClr val="000000"/>
                        </a:buClr>
                        <a:buSzPts val="3600"/>
                        <a:buFont typeface="Arial"/>
                        <a:buChar char="•"/>
                      </a:pPr>
                      <a:r>
                        <a:rPr lang="en-US" sz="3600" u="none" cap="none" strike="noStrike"/>
                        <a:t>White and powdery</a:t>
                      </a:r>
                      <a:endParaRPr sz="3600"/>
                    </a:p>
                    <a:p>
                      <a:pPr indent="-508000" lvl="0" marL="457200" marR="0" rtl="0" algn="l">
                        <a:lnSpc>
                          <a:spcPct val="100000"/>
                        </a:lnSpc>
                        <a:spcBef>
                          <a:spcPts val="0"/>
                        </a:spcBef>
                        <a:spcAft>
                          <a:spcPts val="0"/>
                        </a:spcAft>
                        <a:buClr>
                          <a:srgbClr val="000000"/>
                        </a:buClr>
                        <a:buSzPts val="3600"/>
                        <a:buFont typeface="Arial"/>
                        <a:buChar char="•"/>
                      </a:pPr>
                      <a:r>
                        <a:rPr lang="en-US" sz="3600"/>
                        <a:t>Brittle</a:t>
                      </a:r>
                      <a:r>
                        <a:rPr lang="en-US" sz="3600"/>
                        <a:t> </a:t>
                      </a:r>
                      <a:r>
                        <a:rPr lang="en-US" sz="3600"/>
                        <a:t>amorphous</a:t>
                      </a:r>
                      <a:r>
                        <a:rPr lang="en-US" sz="3600"/>
                        <a:t> solid</a:t>
                      </a:r>
                      <a:endParaRPr sz="3600"/>
                    </a:p>
                    <a:p>
                      <a:pPr indent="-508000" lvl="0" marL="457200" marR="0" rtl="0" algn="l">
                        <a:lnSpc>
                          <a:spcPct val="100000"/>
                        </a:lnSpc>
                        <a:spcBef>
                          <a:spcPts val="0"/>
                        </a:spcBef>
                        <a:spcAft>
                          <a:spcPts val="0"/>
                        </a:spcAft>
                        <a:buClr>
                          <a:srgbClr val="000000"/>
                        </a:buClr>
                        <a:buSzPts val="3600"/>
                        <a:buFont typeface="Arial"/>
                        <a:buChar char="•"/>
                      </a:pPr>
                      <a:r>
                        <a:rPr lang="en-US" sz="3600" u="none" cap="none" strike="noStrike"/>
                        <a:t>Cloudy</a:t>
                      </a:r>
                      <a:endParaRPr sz="3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9500">
                <a:tc>
                  <a:txBody>
                    <a:bodyPr>
                      <a:noAutofit/>
                    </a:bodyPr>
                    <a:lstStyle/>
                    <a:p>
                      <a:pPr indent="0" lvl="0" marL="0" marR="0" rtl="0" algn="l">
                        <a:lnSpc>
                          <a:spcPct val="100000"/>
                        </a:lnSpc>
                        <a:spcBef>
                          <a:spcPts val="0"/>
                        </a:spcBef>
                        <a:spcAft>
                          <a:spcPts val="0"/>
                        </a:spcAft>
                        <a:buNone/>
                      </a:pPr>
                      <a:r>
                        <a:rPr lang="en-US" sz="3600" u="none" cap="none" strike="noStrike"/>
                        <a:t>Cold Finger Freezing Process</a:t>
                      </a:r>
                      <a:endParaRPr sz="3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508000" lvl="0" marL="457200" marR="0" rtl="0" algn="l">
                        <a:lnSpc>
                          <a:spcPct val="100000"/>
                        </a:lnSpc>
                        <a:spcBef>
                          <a:spcPts val="0"/>
                        </a:spcBef>
                        <a:spcAft>
                          <a:spcPts val="0"/>
                        </a:spcAft>
                        <a:buClr>
                          <a:srgbClr val="000000"/>
                        </a:buClr>
                        <a:buSzPts val="3600"/>
                        <a:buFont typeface="Arial"/>
                        <a:buChar char="•"/>
                      </a:pPr>
                      <a:r>
                        <a:rPr lang="en-US" sz="3600" u="none" cap="none" strike="noStrike"/>
                        <a:t>Clear and transparent</a:t>
                      </a:r>
                      <a:endParaRPr sz="3600"/>
                    </a:p>
                    <a:p>
                      <a:pPr indent="-508000" lvl="0" marL="457200" marR="0" rtl="0" algn="l">
                        <a:lnSpc>
                          <a:spcPct val="100000"/>
                        </a:lnSpc>
                        <a:spcBef>
                          <a:spcPts val="0"/>
                        </a:spcBef>
                        <a:spcAft>
                          <a:spcPts val="0"/>
                        </a:spcAft>
                        <a:buClr>
                          <a:srgbClr val="000000"/>
                        </a:buClr>
                        <a:buSzPts val="3600"/>
                        <a:buFont typeface="Arial"/>
                        <a:buChar char="•"/>
                      </a:pPr>
                      <a:r>
                        <a:rPr lang="en-US" sz="3600"/>
                        <a:t>Durable</a:t>
                      </a:r>
                      <a:r>
                        <a:rPr lang="en-US" sz="3600"/>
                        <a:t> </a:t>
                      </a:r>
                      <a:r>
                        <a:rPr lang="en-US" sz="3600"/>
                        <a:t>crystalline</a:t>
                      </a:r>
                      <a:r>
                        <a:rPr lang="en-US" sz="3600"/>
                        <a:t> solid</a:t>
                      </a:r>
                      <a:endParaRPr sz="3600"/>
                    </a:p>
                    <a:p>
                      <a:pPr indent="-508000" lvl="0" marL="457200" marR="0" rtl="0" algn="l">
                        <a:lnSpc>
                          <a:spcPct val="100000"/>
                        </a:lnSpc>
                        <a:spcBef>
                          <a:spcPts val="0"/>
                        </a:spcBef>
                        <a:spcAft>
                          <a:spcPts val="0"/>
                        </a:spcAft>
                        <a:buClr>
                          <a:srgbClr val="000000"/>
                        </a:buClr>
                        <a:buSzPts val="3600"/>
                        <a:buFont typeface="Arial"/>
                        <a:buChar char="•"/>
                      </a:pPr>
                      <a:r>
                        <a:rPr lang="en-US" sz="3600" u="none" cap="none" strike="noStrike"/>
                        <a:t>Glassy</a:t>
                      </a:r>
                      <a:endParaRPr sz="3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3" name="Google Shape;113;p13"/>
          <p:cNvSpPr txBox="1"/>
          <p:nvPr/>
        </p:nvSpPr>
        <p:spPr>
          <a:xfrm>
            <a:off x="29601275" y="22572298"/>
            <a:ext cx="10837200" cy="12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Table 1. – Overview of the properties of the material frozen using the two methods. First the method of liquid nitrogen cooling bath, second, the copper cold finger heat sink method. </a:t>
            </a:r>
            <a:endParaRPr b="0" i="0" sz="2400" u="none" cap="none" strike="noStrike">
              <a:solidFill>
                <a:srgbClr val="000000"/>
              </a:solidFill>
              <a:latin typeface="Arial"/>
              <a:ea typeface="Arial"/>
              <a:cs typeface="Arial"/>
              <a:sym typeface="Arial"/>
            </a:endParaRPr>
          </a:p>
        </p:txBody>
      </p:sp>
      <p:pic>
        <p:nvPicPr>
          <p:cNvPr id="114" name="Google Shape;114;p13"/>
          <p:cNvPicPr preferRelativeResize="0"/>
          <p:nvPr/>
        </p:nvPicPr>
        <p:blipFill rotWithShape="1">
          <a:blip r:embed="rId7">
            <a:alphaModFix/>
          </a:blip>
          <a:srcRect b="0" l="0" r="0" t="0"/>
          <a:stretch/>
        </p:blipFill>
        <p:spPr>
          <a:xfrm>
            <a:off x="21434223" y="19154344"/>
            <a:ext cx="6877546" cy="7361882"/>
          </a:xfrm>
          <a:prstGeom prst="rect">
            <a:avLst/>
          </a:prstGeom>
          <a:noFill/>
          <a:ln>
            <a:noFill/>
          </a:ln>
        </p:spPr>
      </p:pic>
      <p:pic>
        <p:nvPicPr>
          <p:cNvPr id="115" name="Google Shape;115;p13"/>
          <p:cNvPicPr preferRelativeResize="0"/>
          <p:nvPr/>
        </p:nvPicPr>
        <p:blipFill rotWithShape="1">
          <a:blip r:embed="rId8">
            <a:alphaModFix/>
          </a:blip>
          <a:srcRect b="0" l="0" r="0" t="0"/>
          <a:stretch/>
        </p:blipFill>
        <p:spPr>
          <a:xfrm>
            <a:off x="21428325" y="12065975"/>
            <a:ext cx="6889350" cy="6761700"/>
          </a:xfrm>
          <a:prstGeom prst="rect">
            <a:avLst/>
          </a:prstGeom>
          <a:noFill/>
          <a:ln>
            <a:noFill/>
          </a:ln>
        </p:spPr>
      </p:pic>
      <p:sp>
        <p:nvSpPr>
          <p:cNvPr id="116" name="Google Shape;116;p13"/>
          <p:cNvSpPr txBox="1"/>
          <p:nvPr/>
        </p:nvSpPr>
        <p:spPr>
          <a:xfrm>
            <a:off x="21428250" y="26604075"/>
            <a:ext cx="6889500" cy="29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800" u="none" cap="none" strike="noStrike">
                <a:solidFill>
                  <a:srgbClr val="000000"/>
                </a:solidFill>
                <a:latin typeface="Arial"/>
                <a:ea typeface="Arial"/>
                <a:cs typeface="Arial"/>
                <a:sym typeface="Arial"/>
              </a:rPr>
              <a:t>Figure 4. – Bottom: The solid ammonia produced using the cold finger method.</a:t>
            </a:r>
            <a:endParaRPr sz="2800"/>
          </a:p>
          <a:p>
            <a:pPr indent="0" lvl="0" marL="0" marR="0" rtl="0" algn="l">
              <a:lnSpc>
                <a:spcPct val="100000"/>
              </a:lnSpc>
              <a:spcBef>
                <a:spcPts val="0"/>
              </a:spcBef>
              <a:spcAft>
                <a:spcPts val="0"/>
              </a:spcAft>
              <a:buClr>
                <a:srgbClr val="000000"/>
              </a:buClr>
              <a:buSzPts val="2400"/>
              <a:buFont typeface="Arial"/>
              <a:buNone/>
            </a:pPr>
            <a:r>
              <a:rPr b="0" i="0" lang="en-US" sz="2800" u="none" cap="none" strike="noStrike">
                <a:solidFill>
                  <a:srgbClr val="000000"/>
                </a:solidFill>
                <a:latin typeface="Arial"/>
                <a:ea typeface="Arial"/>
                <a:cs typeface="Arial"/>
                <a:sym typeface="Arial"/>
              </a:rPr>
              <a:t>The material is a white, powdery material. Top: Solid ammonia made using the liquid nitrogen cold bath. The material is clear and  much more difficult to break. </a:t>
            </a:r>
            <a:endParaRPr b="0" i="0" sz="2800" u="none" cap="none" strike="noStrike">
              <a:solidFill>
                <a:srgbClr val="000000"/>
              </a:solidFill>
              <a:latin typeface="Arial"/>
              <a:ea typeface="Arial"/>
              <a:cs typeface="Arial"/>
              <a:sym typeface="Arial"/>
            </a:endParaRPr>
          </a:p>
        </p:txBody>
      </p:sp>
      <p:sp>
        <p:nvSpPr>
          <p:cNvPr id="117" name="Google Shape;117;p13"/>
          <p:cNvSpPr txBox="1"/>
          <p:nvPr/>
        </p:nvSpPr>
        <p:spPr>
          <a:xfrm>
            <a:off x="17254725" y="11933500"/>
            <a:ext cx="4069500" cy="88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800"/>
              <a:buFont typeface="Arial"/>
              <a:buNone/>
            </a:pPr>
            <a:r>
              <a:rPr lang="en-US" sz="3600">
                <a:solidFill>
                  <a:schemeClr val="dk1"/>
                </a:solidFill>
              </a:rPr>
              <a:t>After the solidification process has finished, the material is crushed and sorted into ~2mm beads. These are then stored in 30 mL Nalgene bottles and stored in liquid nitrogen until they get irradiated and polarized. </a:t>
            </a:r>
            <a:endParaRPr sz="3600">
              <a:latin typeface="Calibri"/>
              <a:ea typeface="Calibri"/>
              <a:cs typeface="Calibri"/>
              <a:sym typeface="Calibri"/>
            </a:endParaRPr>
          </a:p>
        </p:txBody>
      </p:sp>
      <p:sp>
        <p:nvSpPr>
          <p:cNvPr id="118" name="Google Shape;118;p13"/>
          <p:cNvSpPr/>
          <p:nvPr/>
        </p:nvSpPr>
        <p:spPr>
          <a:xfrm>
            <a:off x="-150" y="32004000"/>
            <a:ext cx="43891200" cy="9321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