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4.xml" ContentType="application/vnd.openxmlformats-officedocument.presentationml.slide+xml"/>
  <Override PartName="/ppt/slides/slide110.xml" ContentType="application/vnd.openxmlformats-officedocument.presentationml.slide+xml"/>
  <Override PartName="/ppt/slides/slide108.xml" ContentType="application/vnd.openxmlformats-officedocument.presentationml.slide+xml"/>
  <Override PartName="/ppt/slides/slide105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117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93.xml" ContentType="application/vnd.openxmlformats-officedocument.presentationml.slide+xml"/>
  <Override PartName="/ppt/slides/slide8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113.xml" ContentType="application/vnd.openxmlformats-officedocument.presentationml.slide+xml"/>
  <Override PartName="/ppt/slides/slide109.xml" ContentType="application/vnd.openxmlformats-officedocument.presentationml.slide+xml"/>
  <Override PartName="/ppt/slides/slide69.xml" ContentType="application/vnd.openxmlformats-officedocument.presentationml.slide+xml"/>
  <Override PartName="/ppt/slides/slide104.xml" ContentType="application/vnd.openxmlformats-officedocument.presentationml.slide+xml"/>
  <Override PartName="/ppt/slides/slide68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47.xml" ContentType="application/vnd.openxmlformats-officedocument.presentationml.slide+xml"/>
  <Override PartName="/ppt/slides/slide118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10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10.xml.rels" ContentType="application/vnd.openxmlformats-package.relationships+xml"/>
  <Override PartName="/ppt/slides/_rels/slide109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99.xml.rels" ContentType="application/vnd.openxmlformats-package.relationships+xml"/>
  <Override PartName="/ppt/slides/_rels/slide108.xml.rels" ContentType="application/vnd.openxmlformats-package.relationships+xml"/>
  <Override PartName="/ppt/slides/_rels/slide97.xml.rels" ContentType="application/vnd.openxmlformats-package.relationships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84.xml.rels" ContentType="application/vnd.openxmlformats-package.relationships+xml"/>
  <Override PartName="/ppt/slides/_rels/slide76.xml.rels" ContentType="application/vnd.openxmlformats-package.relationships+xml"/>
  <Override PartName="/ppt/slides/_rels/slide112.xml.rels" ContentType="application/vnd.openxmlformats-package.relationships+xml"/>
  <Override PartName="/ppt/slides/_rels/slide65.xml.rels" ContentType="application/vnd.openxmlformats-package.relationships+xml"/>
  <Override PartName="/ppt/slides/_rels/slide90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10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101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75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94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100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87.xml.rels" ContentType="application/vnd.openxmlformats-package.relationships+xml"/>
  <Override PartName="/ppt/slides/_rels/slide48.xml.rels" ContentType="application/vnd.openxmlformats-package.relationships+xml"/>
  <Override PartName="/ppt/slides/_rels/slide118.xml.rels" ContentType="application/vnd.openxmlformats-package.relationships+xml"/>
  <Override PartName="/ppt/slides/_rels/slide21.xml.rels" ContentType="application/vnd.openxmlformats-package.relationships+xml"/>
  <Override PartName="/ppt/slides/_rels/slide98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02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93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10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15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111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81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92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97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1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6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100.xml" ContentType="application/vnd.openxmlformats-officedocument.presentationml.slide+xml"/>
  <Override PartName="/ppt/slides/slide7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99920" y="1536480"/>
            <a:ext cx="3943080" cy="31460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99920" y="1536480"/>
            <a:ext cx="3943080" cy="31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536840"/>
            <a:ext cx="8229240" cy="31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868644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536840"/>
            <a:ext cx="8229240" cy="31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99920" y="1536480"/>
            <a:ext cx="3943080" cy="314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99920" y="1536480"/>
            <a:ext cx="3943080" cy="31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536840"/>
            <a:ext cx="8229240" cy="31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868644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99920" y="1536480"/>
            <a:ext cx="3943080" cy="31460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99920" y="1536480"/>
            <a:ext cx="3943080" cy="31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434520"/>
            <a:ext cx="8686440" cy="52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31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802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536840"/>
            <a:ext cx="401580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80240"/>
            <a:ext cx="8229240" cy="150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18920"/>
          </a:xfrm>
          <a:prstGeom prst="rect">
            <a:avLst/>
          </a:prstGeom>
          <a:solidFill>
            <a:srgbClr val="f16253"/>
          </a:solidFill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>
              <a:buSzPct val="45000"/>
              <a:buFont typeface="StarSymbol"/>
              <a:buChar char=""/>
            </a:pPr>
            <a:r>
              <a:rPr lang="en-CA" sz="5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5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5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5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5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5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5000">
                <a:latin typeface="Arial"/>
              </a:rPr>
              <a:t>Seventh Outline Level</a:t>
            </a:r>
            <a:endParaRPr/>
          </a:p>
        </p:txBody>
      </p:sp>
      <p:pic>
        <p:nvPicPr>
          <p:cNvPr id="2" name="Shape 2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339840" y="4772160"/>
            <a:ext cx="1976760" cy="273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1200">
                <a:solidFill>
                  <a:srgbClr val="000000"/>
                </a:solidFill>
                <a:latin typeface="Quicksand"/>
                <a:ea typeface="Quicksand"/>
              </a:rPr>
              <a:t>#girlslearningcode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CA" sz="1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05920"/>
            <a:ext cx="9143640" cy="1337400"/>
          </a:xfrm>
          <a:prstGeom prst="rect">
            <a:avLst/>
          </a:prstGeom>
          <a:solidFill>
            <a:srgbClr val="f16253"/>
          </a:solidFill>
          <a:ln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r>
              <a:rPr lang="en-CA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339840" y="4772160"/>
            <a:ext cx="1976760" cy="273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1200">
                <a:solidFill>
                  <a:srgbClr val="000000"/>
                </a:solidFill>
                <a:latin typeface="Quicksand"/>
                <a:ea typeface="Quicksand"/>
              </a:rPr>
              <a:t>#girlslearningcode</a:t>
            </a:r>
            <a:endParaRPr/>
          </a:p>
        </p:txBody>
      </p:sp>
      <p:pic>
        <p:nvPicPr>
          <p:cNvPr id="43" name="Shape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875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CA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Learning to Code Ruby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920" y="1069560"/>
            <a:ext cx="8664480" cy="316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Let’s Play with Poetry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 = "This is a poem \n this is the second line of the poem \n and the third line“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poem</a:t>
            </a:r>
            <a:endParaRPr/>
          </a:p>
        </p:txBody>
      </p:sp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That’s a Boring Poem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Add this line: 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poem[‘poem’] = ‘dinosaur’</a:t>
            </a:r>
            <a:endParaRPr/>
          </a:p>
        </p:txBody>
      </p:sp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happens if we reverse?</a:t>
            </a:r>
            <a:endParaRPr/>
          </a:p>
        </p:txBody>
      </p:sp>
      <p:sp>
        <p:nvSpPr>
          <p:cNvPr id="290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poem.reverse</a:t>
            </a: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Whoops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 wanted to reverse the order of the lines; not all the letters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poem.lines.to_a.reverse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5267520" y="4683240"/>
            <a:ext cx="40791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1400">
                <a:solidFill>
                  <a:srgbClr val="000000"/>
                </a:solidFill>
                <a:latin typeface="Arial"/>
                <a:ea typeface="Arial"/>
              </a:rPr>
              <a:t>instead of lines we can also use bytes or chars</a:t>
            </a:r>
            <a:endParaRPr/>
          </a:p>
        </p:txBody>
      </p:sp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It still doesn’t look right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Try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poem.lines.to_a.reverse.join</a:t>
            </a:r>
            <a:endParaRPr/>
          </a:p>
        </p:txBody>
      </p:sp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Compliment Engine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Our user is having a bad day; let’s build a compliment engine to brighten their mood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First, we’ll need a list of compliments where can we store those?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We’ll have 2 lists; one of adjectives (great, wonderful) and one of activities (swimming, riding a bike, reading)</a:t>
            </a:r>
            <a:endParaRPr/>
          </a:p>
        </p:txBody>
      </p:sp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Compliment Engine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Ask for the Person’s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Print “Here is your compliment </a:t>
            </a:r>
            <a:r>
              <a:rPr i="1" lang="en-CA" sz="30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Print a compliment</a:t>
            </a:r>
            <a:endParaRPr/>
          </a:p>
          <a:p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ex: </a:t>
            </a:r>
            <a:r>
              <a:rPr i="1" lang="en-CA" sz="24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 you are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[adjective] 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at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[activity]</a:t>
            </a:r>
            <a:endParaRPr/>
          </a:p>
        </p:txBody>
      </p:sp>
    </p:spTree>
  </p:cSld>
  <p:timing>
    <p:tnLst>
      <p:par>
        <p:cTn id="211" dur="indefinite" restart="never" nodeType="tmRoot">
          <p:childTnLst>
            <p:seq>
              <p:cTn id="2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Endless Compliment Engine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we wanted the compliments to keep on going until the person said stop?</a:t>
            </a:r>
            <a:endParaRPr/>
          </a:p>
        </p:txBody>
      </p:sp>
    </p:spTree>
  </p:cSld>
  <p:timing>
    <p:tnLst>
      <p:par>
        <p:cTn id="213" dur="indefinite" restart="never" nodeType="tmRoot">
          <p:childTnLst>
            <p:seq>
              <p:cTn id="2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Endless Compliment Engine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Ask for the Person’s Name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Show them a menu of options “c = compliment; q = quit”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they say Yes - Print “Here is your compliment </a:t>
            </a:r>
            <a:r>
              <a:rPr i="1" lang="en-CA" sz="24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” and print a compliment</a:t>
            </a:r>
            <a:endParaRPr/>
          </a:p>
          <a:p>
            <a:r>
              <a:rPr lang="en-CA">
                <a:solidFill>
                  <a:srgbClr val="000000"/>
                </a:solidFill>
                <a:latin typeface="Quicksand"/>
                <a:ea typeface="Quicksand"/>
              </a:rPr>
              <a:t>ex: </a:t>
            </a:r>
            <a:r>
              <a:rPr i="1" lang="en-CA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>
                <a:solidFill>
                  <a:srgbClr val="000000"/>
                </a:solidFill>
                <a:latin typeface="Quicksand"/>
                <a:ea typeface="Quicksand"/>
              </a:rPr>
              <a:t> you are </a:t>
            </a:r>
            <a:r>
              <a:rPr lang="en-CA">
                <a:solidFill>
                  <a:srgbClr val="808080"/>
                </a:solidFill>
                <a:latin typeface="Quicksand"/>
                <a:ea typeface="Quicksand"/>
              </a:rPr>
              <a:t>[adjective] </a:t>
            </a:r>
            <a:r>
              <a:rPr lang="en-CA">
                <a:solidFill>
                  <a:srgbClr val="000000"/>
                </a:solidFill>
                <a:latin typeface="Quicksand"/>
                <a:ea typeface="Quicksand"/>
              </a:rPr>
              <a:t>at </a:t>
            </a:r>
            <a:r>
              <a:rPr lang="en-CA">
                <a:solidFill>
                  <a:srgbClr val="808080"/>
                </a:solidFill>
                <a:latin typeface="Quicksand"/>
                <a:ea typeface="Quicksand"/>
              </a:rPr>
              <a:t>[activity]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they say No – Say “Goodbye”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they say something else – Say “Please enter either Yes or No”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Print a compliment</a:t>
            </a:r>
            <a:endParaRPr/>
          </a:p>
          <a:p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ex: </a:t>
            </a:r>
            <a:r>
              <a:rPr i="1" lang="en-CA" sz="2400">
                <a:solidFill>
                  <a:srgbClr val="808080"/>
                </a:solidFill>
                <a:latin typeface="Quicksand"/>
                <a:ea typeface="Quicksand"/>
              </a:rPr>
              <a:t>Name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 you are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[adjective] 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at </a:t>
            </a:r>
            <a:r>
              <a:rPr lang="en-CA" sz="2400">
                <a:solidFill>
                  <a:srgbClr val="808080"/>
                </a:solidFill>
                <a:latin typeface="Quicksand"/>
                <a:ea typeface="Quicksand"/>
              </a:rPr>
              <a:t>[activity]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5" dur="indefinite" restart="never" nodeType="tmRoot">
          <p:childTnLst>
            <p:seq>
              <p:cTn id="2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Great!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But… what if your user can’t ride a bike?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make the list of hobbies updatable</a:t>
            </a:r>
            <a:endParaRPr/>
          </a:p>
        </p:txBody>
      </p:sp>
    </p:spTree>
  </p:cSld>
  <p:timing>
    <p:tnLst>
      <p:par>
        <p:cTn id="217" dur="indefinite" restart="never" nodeType="tmRoot">
          <p:childTnLst>
            <p:seq>
              <p:cTn id="2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Let’s Get Ruby to do Something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Updating Activities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After we ask for their name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Ask them what activities they like 5 times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Add their answers to our list of potential activities</a:t>
            </a:r>
            <a:endParaRPr/>
          </a:p>
        </p:txBody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000">
                <a:solidFill>
                  <a:srgbClr val="ffffff"/>
                </a:solidFill>
                <a:latin typeface="Quicksand"/>
                <a:ea typeface="Quicksand"/>
              </a:rPr>
              <a:t>What other features could we add?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timing>
    <p:tnLst>
      <p:par>
        <p:cTn id="221" dur="indefinite" restart="never" nodeType="tmRoot">
          <p:childTnLst>
            <p:seq>
              <p:cTn id="2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Pet Naming Service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 just got a new tortoise and I don’t know what to name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Can you build a system to help me?</a:t>
            </a:r>
            <a:endParaRPr/>
          </a:p>
        </p:txBody>
      </p:sp>
    </p:spTree>
  </p:cSld>
  <p:timing>
    <p:tnLst>
      <p:par>
        <p:cTn id="223" dur="indefinite" restart="never" nodeType="tmRoot">
          <p:childTnLst>
            <p:seq>
              <p:cTn id="2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Should it Do?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timing>
    <p:tnLst>
      <p:par>
        <p:cTn id="225" dur="indefinite" restart="never" nodeType="tmRoot">
          <p:childTnLst>
            <p:seq>
              <p:cTn id="2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Hash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 hash is where we can store a dictionary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make a Hash to store very short book reviews</a:t>
            </a:r>
            <a:endParaRPr/>
          </a:p>
        </p:txBody>
      </p:sp>
    </p:spTree>
  </p:cSld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Our rating system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splendid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quite good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mediocre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quite not good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abysmal</a:t>
            </a:r>
            <a:endParaRPr/>
          </a:p>
        </p:txBody>
      </p:sp>
    </p:spTree>
  </p:cSld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Ok let’s get started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books = Hash.new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books[“Cat in the Hat”] = “splendid”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books[“Charlotte’s Web”] = “quite good”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books[“Cat in the Hat”]</a:t>
            </a:r>
            <a:endParaRPr/>
          </a:p>
        </p:txBody>
      </p:sp>
    </p:spTree>
  </p:cSld>
  <p:timing>
    <p:tnLst>
      <p:par>
        <p:cTn id="231" dur="indefinite" restart="never" nodeType="tmRoot">
          <p:childTnLst>
            <p:seq>
              <p:cTn id="2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Getting Book Review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make it so that users can give us a book title and we will tell them what we thought of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How would we do that?</a:t>
            </a: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Other things we can do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books.keys</a:t>
            </a:r>
            <a:endParaRPr/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Our Math Homework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3480" y="1814040"/>
            <a:ext cx="7571160" cy="26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5120" y="864360"/>
            <a:ext cx="8119800" cy="366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What would happen if we added words together?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Ruby knows the difference</a:t>
            </a:r>
            <a:endParaRPr/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9960" y="1710720"/>
            <a:ext cx="6723360" cy="30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Spend 5 minutes adding things together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1141200"/>
            <a:ext cx="9088920" cy="21312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CA" sz="4600">
                <a:solidFill>
                  <a:srgbClr val="ffffff"/>
                </a:solidFill>
                <a:latin typeface="Quicksand"/>
                <a:ea typeface="Quicksand"/>
              </a:rPr>
              <a:t>How does Ruby know the difference between words and numbers?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Objects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Just like in our world there are many objects in Ruby Robot’s world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
</a:t>
            </a:r>
            <a:r>
              <a:rPr lang="en-CA" sz="11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Every object has a barcode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
</a:t>
            </a:r>
            <a:r>
              <a:rPr lang="en-CA" sz="11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Ruby Robot scans the barcode to find out what type of object it is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8200" y="70920"/>
            <a:ext cx="6685560" cy="498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Your Lead Instructor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Who am I?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-- Irina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119560" y="2238840"/>
            <a:ext cx="3808440" cy="206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I do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code</a:t>
            </a:r>
            <a:endParaRPr/>
          </a:p>
          <a:p>
            <a:pPr>
              <a:lnSpc>
                <a:spcPct val="100000"/>
              </a:lnSpc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I like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wombats</a:t>
            </a:r>
            <a:endParaRPr/>
          </a:p>
          <a:p>
            <a:pPr>
              <a:lnSpc>
                <a:spcPct val="100000"/>
              </a:lnSpc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When I grow up, I want to be </a:t>
            </a:r>
            <a:r>
              <a:rPr lang="en-CA" sz="2600">
                <a:solidFill>
                  <a:srgbClr val="ffffff"/>
                </a:solidFill>
                <a:latin typeface="Quicksand"/>
                <a:ea typeface="Quicksand"/>
              </a:rPr>
              <a:t>travelling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928440" y="2238840"/>
            <a:ext cx="2999160" cy="2343240"/>
          </a:xfrm>
          <a:prstGeom prst="rect">
            <a:avLst/>
          </a:prstGeom>
          <a:noFill/>
          <a:ln w="28440">
            <a:solidFill>
              <a:srgbClr val="7c525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Arial"/>
                <a:ea typeface="Arial"/>
              </a:rPr>
              <a:t>Picture </a:t>
            </a:r>
            <a:r>
              <a:rPr lang="en-CA" sz="1400">
                <a:solidFill>
                  <a:srgbClr val="ffffff"/>
                </a:solidFill>
                <a:latin typeface="Wingdings"/>
                <a:ea typeface="Arial"/>
              </a:rPr>
              <a:t></a:t>
            </a:r>
            <a:r>
              <a:rPr lang="en-CA" sz="1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Numbers and Words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In Ruby’s world…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Numbers are called “Integers”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Words are called “Strings”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Ruby’s Book of Instructions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Ruby has a big book of instructions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Each page tells Ruby what to do with different Objects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For Example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When you ask Ruby what 1 + 1 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Ruby looks through the book of instructions for the class “Integer” and finds what to do with a “+”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Integer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+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means Add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-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means Subtract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*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means Multiply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String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+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means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Make into one String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Playing with Integers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See what happens when you put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99.next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More Fun with Integers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##.round  (ex: 1.2.round)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##.to_s    (ex: -2.to_s)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##.zero?  (ex: 0.0.zero?)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##.numerator    (ex: 1.75.numerator)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##.denominator     (ex: 1.75.denominator)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Playing with Strings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See what happens when you put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“girlslearningcode”.capitalize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“girlslearningcode”.upcase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“girlslearningcode”.reverse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More Fun with Strings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string”.chop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string”*4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stRINg”.downcase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string”.empty?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string”.include? “ring”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a”.next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“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girlslearningcode”.delete “aeiou”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Ruby’s Book of Instructions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 pages in Ruby’s Instruction Book tell Ruby Robot what she can do with each type of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 things she can do are the methods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Today’s project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600">
                <a:solidFill>
                  <a:srgbClr val="000000"/>
                </a:solidFill>
                <a:latin typeface="Quicksand"/>
                <a:ea typeface="Quicksand"/>
              </a:rPr>
              <a:t>We’re going to teach Ruby Robot to do things</a:t>
            </a:r>
            <a:endParaRPr/>
          </a:p>
        </p:txBody>
      </p:sp>
      <p:pic>
        <p:nvPicPr>
          <p:cNvPr id="12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7840" y="2101680"/>
            <a:ext cx="1191240" cy="29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I’m Lazy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All this typing is hard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 don’t want to type “string” all the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We can store “string” in a shorter format using a variable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you use: glc = “girlslearningcode”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We can now use: glc.chop or glc*4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960" y="1171800"/>
            <a:ext cx="6399720" cy="279972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3282120" y="2326680"/>
            <a:ext cx="3159360" cy="995760"/>
          </a:xfrm>
          <a:prstGeom prst="rect">
            <a:avLst/>
          </a:prstGeom>
          <a:noFill/>
          <a:ln w="25560">
            <a:solidFill>
              <a:srgbClr val="cf658f"/>
            </a:solidFill>
            <a:round/>
          </a:ln>
        </p:spPr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Changing Variables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now want glc to be “girls learning super code”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Or… an Integer; the number 99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760" y="1149120"/>
            <a:ext cx="7158600" cy="31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New Variable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want a new variable to be the same as glc?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new_variable = glc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Skill Testing Questions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lisa.length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bart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 + bart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 + bart.reverse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First…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We need to learn how to talk to computers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lisa.upcase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cartoon = lisa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cartoon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What would Ruby say?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lisa = “Lisa 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bart = “Bart” + “Simpson”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cartoon = lisa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cartoon = bart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cartoon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Getting Input from the User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So far the computer has just been telling us stuff.  How do we talk to the computer?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gets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Try it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Open a new Ruby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words = gets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Then Run</a:t>
            </a:r>
            <a:endParaRPr/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37600" y="2269440"/>
            <a:ext cx="3948840" cy="276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000">
                <a:solidFill>
                  <a:srgbClr val="ffffff"/>
                </a:solidFill>
                <a:latin typeface="Quicksand"/>
                <a:ea typeface="Quicksand"/>
              </a:rPr>
              <a:t>Hmm… How do I know it worked?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words = gets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words</a:t>
            </a:r>
            <a:endParaRPr/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04600" y="1728000"/>
            <a:ext cx="4071240" cy="30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7600" y="213480"/>
            <a:ext cx="5897880" cy="466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Asking for Input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When you press “enter” after you type something Ruby hears that as part of your words and stores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We don’t want that to happen so we will use the .chomp from before to remove it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29320" y="1128960"/>
            <a:ext cx="6885360" cy="28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Let’s Load a File</a:t>
            </a:r>
            <a:endParaRPr/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06520" y="1739160"/>
            <a:ext cx="4257720" cy="306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fb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Getting Started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Open a web browser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Go to </a:t>
            </a:r>
            <a:r>
              <a:rPr lang="en-CA" sz="2000" u="sng">
                <a:solidFill>
                  <a:srgbClr val="227a78"/>
                </a:solidFill>
                <a:latin typeface="Quicksand"/>
                <a:ea typeface="Quicksand"/>
              </a:rPr>
              <a:t>http://c9.io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Login as </a:t>
            </a:r>
            <a:r>
              <a:rPr lang="en-CA" sz="2000" u="sng">
                <a:solidFill>
                  <a:srgbClr val="227a78"/>
                </a:solidFill>
                <a:latin typeface="Quicksand"/>
                <a:ea typeface="Quicksand"/>
              </a:rPr>
              <a:t>caitlin@ladieslearningcode.com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000">
                <a:solidFill>
                  <a:srgbClr val="000000"/>
                </a:solidFill>
                <a:latin typeface="Quicksand"/>
                <a:ea typeface="Quicksand"/>
              </a:rPr>
              <a:t>Password: Helloworld123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Run Greeting.rb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does it do?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Mad Libs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Warning!  English Content!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Verb = Action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Adjective = Describing Word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Noun = Person Place or Thing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Plural = More Than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Adverb = Modifier of a Verb </a:t>
            </a: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(usually ends in ly)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10 Minutes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Run madlib1.rb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And madlib2.rb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Create Your Own Mad Lib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Create a new file madlib.rb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Create your own story with inputs from your user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wanted to output the same thing 3 times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‘Hello Ruby Robot’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‘Hello Ruby Robot’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‘Hello Ruby Robot’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There is an easier 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3.times do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“Hello Ruby Robot”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would the following do?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6.times do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“Hello Ruby Robot”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“Hello Caitlin”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Detour: Looping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How would I get the computer to ask me how many times it should loop?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And then have it loop that number of times?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400">
                <a:solidFill>
                  <a:srgbClr val="ffffff"/>
                </a:solidFill>
                <a:latin typeface="Quicksand"/>
                <a:ea typeface="Quicksand"/>
              </a:rPr>
              <a:t>Giving Output Based on Input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I wanted the computer to ask what my favourite colour was; and if I said “yellow” it would say “oh, that’s my favourite too”?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Logic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Programming is all about writing instructions in a simple way computers can understand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break down the favourite colour example into simple instructions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720" y="819000"/>
            <a:ext cx="8438400" cy="34822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2097360" y="1837080"/>
            <a:ext cx="1820160" cy="1610280"/>
          </a:xfrm>
          <a:prstGeom prst="rect">
            <a:avLst/>
          </a:prstGeom>
          <a:noFill/>
          <a:ln w="38160">
            <a:solidFill>
              <a:srgbClr val="cf658f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Logic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“yellow”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“oh, that’s my favourite too”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not “yellow”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“um, ok I guess”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Logic Symbols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Equal is ==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Other options…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&gt;=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&lt;=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&lt;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          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!=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Favourite Colour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Ask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the user for their favourite colour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“yellow”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“oh, that’s my favourite too”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If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the favourite colour is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not “yellow”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tell the user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“um, ok I guess”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8320" y="1151280"/>
            <a:ext cx="7233120" cy="28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Favourite Colour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happens if someone enters Yellow?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38280" y="2408760"/>
            <a:ext cx="4771800" cy="18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Better Favourite Colour 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Add 3 more responses to different colours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You can use the command elsif</a:t>
            </a: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Birthday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Have the program ask for your age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Have the program tell you if you are 16 or older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Have the program tell you how many years until you will be 30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0" y="135504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Demo time!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81400" y="2559960"/>
            <a:ext cx="7772040" cy="71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lang="en-CA">
                <a:solidFill>
                  <a:srgbClr val="000000"/>
                </a:solidFill>
                <a:latin typeface="Quicksand"/>
                <a:ea typeface="Quicksand"/>
              </a:rPr>
              <a:t>Share with us what you’ve created!</a:t>
            </a: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an Integer?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 String?</a:t>
            </a:r>
            <a:endParaRPr/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81400" y="289080"/>
            <a:ext cx="4262760" cy="47163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3592440" y="906120"/>
            <a:ext cx="2840760" cy="522000"/>
          </a:xfrm>
          <a:prstGeom prst="rect">
            <a:avLst/>
          </a:prstGeom>
          <a:noFill/>
          <a:ln w="25560">
            <a:solidFill>
              <a:srgbClr val="cf658f"/>
            </a:solidFill>
            <a:round/>
          </a:ln>
        </p:spPr>
      </p:sp>
      <p:sp>
        <p:nvSpPr>
          <p:cNvPr id="130" name="CustomShape 2"/>
          <p:cNvSpPr/>
          <p:nvPr/>
        </p:nvSpPr>
        <p:spPr>
          <a:xfrm>
            <a:off x="6433560" y="930600"/>
            <a:ext cx="1869120" cy="49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  <a:buFont typeface="Quicksand"/>
              <a:buChar char="➔"/>
            </a:pPr>
            <a:r>
              <a:rPr lang="en-CA" sz="1400">
                <a:solidFill>
                  <a:srgbClr val="000000"/>
                </a:solidFill>
                <a:latin typeface="Arial"/>
                <a:ea typeface="Arial"/>
              </a:rPr>
              <a:t>Your Name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 Method?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is a Variable?</a:t>
            </a: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store something in a Variable?</a:t>
            </a:r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23840" y="2219400"/>
            <a:ext cx="83386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variable_name = “something I want to store”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show something to the user?</a:t>
            </a:r>
            <a:endParaRPr/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946160" y="2289960"/>
            <a:ext cx="54939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puts “something I want to print”</a:t>
            </a:r>
            <a:endParaRPr/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get a response from the user?</a:t>
            </a:r>
            <a:endParaRPr/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946160" y="2289960"/>
            <a:ext cx="54939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response = gets.chomp</a:t>
            </a:r>
            <a:endParaRPr/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switch from String to Integer?</a:t>
            </a:r>
            <a:endParaRPr/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2289960"/>
            <a:ext cx="9143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string”.to_i</a:t>
            </a:r>
            <a:endParaRPr/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680" y="465480"/>
            <a:ext cx="8670600" cy="432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about from Integer to String?</a:t>
            </a:r>
            <a:endParaRPr/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2289960"/>
            <a:ext cx="9143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239534.to_s</a:t>
            </a:r>
            <a:endParaRPr/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0" y="1915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How do I check if 2 things are equal?</a:t>
            </a:r>
            <a:endParaRPr/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2289960"/>
            <a:ext cx="9143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thing one” == “thing two”</a:t>
            </a:r>
            <a:endParaRPr/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0" y="14832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do all “if” statements have to have?</a:t>
            </a:r>
            <a:endParaRPr/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289960"/>
            <a:ext cx="91436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/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0" y="1458000"/>
            <a:ext cx="9143640" cy="135720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5000">
                <a:solidFill>
                  <a:srgbClr val="ffffff"/>
                </a:solidFill>
                <a:latin typeface="Quicksand"/>
                <a:ea typeface="Quicksand"/>
              </a:rPr>
              <a:t>What if I’m looking for “yellow” and someone puts in “Yellow”</a:t>
            </a:r>
            <a:endParaRPr/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1578600"/>
            <a:ext cx="9143640" cy="222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input = gets.chomp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if input.downcase == “yellow”</a:t>
            </a:r>
            <a:endParaRPr/>
          </a:p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do something</a:t>
            </a:r>
            <a:endParaRPr/>
          </a:p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lang="en-CA" sz="2800">
                <a:solidFill>
                  <a:srgbClr val="000000"/>
                </a:solidFill>
                <a:latin typeface="Arial"/>
                <a:ea typeface="Arial"/>
              </a:rPr>
              <a:t>end</a:t>
            </a:r>
            <a:endParaRPr/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 twitter program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Ask (politely) for a tweet from the user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Store the tweet in a variable, without \n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Output the tweet the user gave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Output the number of characters in the tweet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Output how many </a:t>
            </a:r>
            <a:r>
              <a:rPr b="1" lang="en-CA" sz="2800">
                <a:solidFill>
                  <a:srgbClr val="000000"/>
                </a:solidFill>
                <a:latin typeface="Quicksand"/>
                <a:ea typeface="Quicksand"/>
              </a:rPr>
              <a:t>more </a:t>
            </a:r>
            <a:r>
              <a:rPr lang="en-CA" sz="2800">
                <a:solidFill>
                  <a:srgbClr val="000000"/>
                </a:solidFill>
                <a:latin typeface="Quicksand"/>
                <a:ea typeface="Quicksand"/>
              </a:rPr>
              <a:t>characters the user can add until they hit 140 characters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3477960" y="4588200"/>
            <a:ext cx="566568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puts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gets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“string”.length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CA" sz="1400">
                <a:solidFill>
                  <a:srgbClr val="000000"/>
                </a:solidFill>
                <a:latin typeface="Arial"/>
                <a:ea typeface="Arial"/>
              </a:rPr>
              <a:t>“string\n”.chomp</a:t>
            </a:r>
            <a:endParaRPr/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Adding on…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If the user enters a tweet that is more than 140 characters don’t output the tweet; instead tell them their tweet is too long</a:t>
            </a:r>
            <a:endParaRPr/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6640" y="503280"/>
            <a:ext cx="8427600" cy="41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Loops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“Hi!”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greeting = gets.chomp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while greeting != “bye”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greeting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greeting = gets.chomp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More Loops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3.times do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“Hip Hip Hooray!”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sleep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Even More Loops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“On the count of 5…”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[1,2,3,4,5].each do | i |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i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sleep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“Go!”</a:t>
            </a:r>
            <a:endParaRPr/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Counting Down in a Loop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99.downto(1).each do | i |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puts “#{ i } bottles of soda on the wall…”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sleep 0.5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#{my_variable}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How did we use an integer in a String without using the .to_s we used yesterday?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You can use this inside of a string and Ruby will treat the variable exactly like a String</a:t>
            </a:r>
            <a:endParaRPr/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Escaping a Loop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What if we want to leave a loop early?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We can use the command </a:t>
            </a:r>
            <a:r>
              <a:rPr b="1" lang="en-CA" sz="3000">
                <a:solidFill>
                  <a:srgbClr val="000000"/>
                </a:solidFill>
                <a:latin typeface="Quicksand"/>
                <a:ea typeface="Quicksand"/>
              </a:rPr>
              <a:t>break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Let’s add up a bunch of numbers and when we get to 20 stop</a:t>
            </a:r>
            <a:endParaRPr/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Leave when we get to 20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sum = 0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[1,3,6,8,3,6].each do | i |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sleep 1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“Adding #{ i } to our sum”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sum &gt;= 20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“we’re done”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break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end</a:t>
            </a:r>
            <a:endParaRPr/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Array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Arrays store information in sequence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[12, 25, 93]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[“girls”, “learning”, “code”]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What happens if we try to create an array with numbers and words?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bob = [“girls”, 123, “sally”]</a:t>
            </a:r>
            <a:endParaRPr/>
          </a:p>
        </p:txBody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Methods of Arrays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numbers = [4, 25, 234, 1, 4, 7]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numbers.max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numbers.sort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numbers.join(‘, ‘)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numbers[1]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numbers.uniq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numbers.delete_at(0)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numbers &lt;&lt; 13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puts numbers</a:t>
            </a:r>
            <a:endParaRPr/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434520"/>
            <a:ext cx="8686440" cy="1141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ffffff"/>
                </a:solidFill>
                <a:latin typeface="Quicksand"/>
                <a:ea typeface="Quicksand"/>
              </a:rPr>
              <a:t>Favourite Colour Revisited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457200" y="1536840"/>
            <a:ext cx="8229240" cy="314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Loop through a list of colours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For each colour, ask the user if it is their favourite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 user types yes, set the favourite_colour variable to that colour and stop asking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If the user types anything else keep going</a:t>
            </a:r>
            <a:endParaRPr/>
          </a:p>
          <a:p>
            <a:pPr>
              <a:lnSpc>
                <a:spcPct val="100000"/>
              </a:lnSpc>
              <a:buFont typeface="Quicksand"/>
              <a:buChar char="➔"/>
            </a:pPr>
            <a:r>
              <a:rPr lang="en-CA" sz="2400">
                <a:solidFill>
                  <a:srgbClr val="000000"/>
                </a:solidFill>
                <a:latin typeface="Quicksand"/>
                <a:ea typeface="Quicksand"/>
              </a:rPr>
              <a:t>Once you have gone through all the colours print the user their favourite colour.  If they never said yes, tell them they are too picky.</a:t>
            </a:r>
            <a:r>
              <a:rPr lang="en-CA" sz="3000">
                <a:solidFill>
                  <a:srgbClr val="000000"/>
                </a:solidFill>
                <a:latin typeface="Quicksand"/>
                <a:ea typeface="Quicksand"/>
              </a:rPr>
              <a:t> 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