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59" r:id="rId1"/>
  </p:sldMasterIdLst>
  <p:notesMasterIdLst>
    <p:notesMasterId r:id="rId15"/>
  </p:notesMasterIdLst>
  <p:handoutMasterIdLst>
    <p:handoutMasterId r:id="rId16"/>
  </p:handoutMasterIdLst>
  <p:sldIdLst>
    <p:sldId id="334" r:id="rId2"/>
    <p:sldId id="347" r:id="rId3"/>
    <p:sldId id="346" r:id="rId4"/>
    <p:sldId id="335" r:id="rId5"/>
    <p:sldId id="336" r:id="rId6"/>
    <p:sldId id="348" r:id="rId7"/>
    <p:sldId id="350" r:id="rId8"/>
    <p:sldId id="351" r:id="rId9"/>
    <p:sldId id="353" r:id="rId10"/>
    <p:sldId id="354" r:id="rId11"/>
    <p:sldId id="355" r:id="rId12"/>
    <p:sldId id="356" r:id="rId13"/>
    <p:sldId id="357" r:id="rId14"/>
  </p:sldIdLst>
  <p:sldSz cx="9906000" cy="6858000" type="A4"/>
  <p:notesSz cx="6797675" cy="9926638"/>
  <p:defaultTextStyle>
    <a:defPPr>
      <a:defRPr lang="ja-JP"/>
    </a:defPPr>
    <a:lvl1pPr marL="0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1pPr>
    <a:lvl2pPr marL="462940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2pPr>
    <a:lvl3pPr marL="925880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3pPr>
    <a:lvl4pPr marL="1388820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4pPr>
    <a:lvl5pPr marL="1851759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5pPr>
    <a:lvl6pPr marL="2314699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6pPr>
    <a:lvl7pPr marL="2777640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7pPr>
    <a:lvl8pPr marL="3240579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8pPr>
    <a:lvl9pPr marL="3703519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izumi" initials="k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テーマ スタイル 1 - アクセント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A107856-5554-42FB-B03E-39F5DBC370BA}" styleName="中間スタイル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スタイル (中間)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30" autoAdjust="0"/>
    <p:restoredTop sz="94511" autoAdjust="0"/>
  </p:normalViewPr>
  <p:slideViewPr>
    <p:cSldViewPr snapToObjects="1">
      <p:cViewPr varScale="1">
        <p:scale>
          <a:sx n="115" d="100"/>
          <a:sy n="115" d="100"/>
        </p:scale>
        <p:origin x="1608" y="10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70" d="100"/>
          <a:sy n="70" d="100"/>
        </p:scale>
        <p:origin x="212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DF4258-8B54-E846-A716-B40C4AB7CB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03726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B8588-1665-0A4A-AD47-68FFFFC620D1}" type="datetimeFigureOut">
              <a:rPr kumimoji="1" lang="ja-JP" altLang="en-US" smtClean="0"/>
              <a:t>2018/3/30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55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AAED7-EB68-B44B-A29A-E9CFE7A114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394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1pPr>
    <a:lvl2pPr marL="462940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2pPr>
    <a:lvl3pPr marL="925880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3pPr>
    <a:lvl4pPr marL="1388820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4pPr>
    <a:lvl5pPr marL="1851759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5pPr>
    <a:lvl6pPr marL="2314699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6pPr>
    <a:lvl7pPr marL="2777640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7pPr>
    <a:lvl8pPr marL="3240579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8pPr>
    <a:lvl9pPr marL="3703519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gi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表紙A(白ロゴ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905999" cy="6858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正方形/長方形 13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69392" y="257965"/>
            <a:ext cx="2626531" cy="936000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HGPGothicE" charset="-128"/>
                <a:ea typeface="HGPGothicE" charset="-128"/>
                <a:cs typeface="HGPGothicE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［タイトル（１</a:t>
            </a:r>
            <a:r>
              <a:rPr lang="en-US" altLang="ja-JP" smtClean="0"/>
              <a:t>〜</a:t>
            </a:r>
            <a:r>
              <a:rPr lang="ja-JP" altLang="en-US" smtClean="0"/>
              <a:t>３行）］</a:t>
            </a:r>
            <a:endParaRPr lang="ja-JP" altLang="en-US" dirty="0" smtClean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+mn-lt"/>
                <a:ea typeface="HGPGothicE" charset="-128"/>
                <a:cs typeface="HGPGothicE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 smtClean="0"/>
              <a:t>○○○○年○○月○○日</a:t>
            </a:r>
            <a:br>
              <a:rPr lang="ja-JP" altLang="en-US" dirty="0" smtClean="0"/>
            </a:br>
            <a:r>
              <a:rPr lang="ja-JP" altLang="en-US" dirty="0" smtClean="0"/>
              <a:t>株式会社ＮＴＴデータビジネスシステムズ　○○○○</a:t>
            </a:r>
            <a:br>
              <a:rPr lang="ja-JP" altLang="en-US" dirty="0" smtClean="0"/>
            </a:br>
            <a:r>
              <a:rPr lang="ja-JP" altLang="en-US" dirty="0" smtClean="0"/>
              <a:t>○○○○○○○○○○○○</a:t>
            </a:r>
            <a:endParaRPr kumimoji="1" lang="ja-JP" altLang="en-US" dirty="0" smtClean="0"/>
          </a:p>
        </p:txBody>
      </p:sp>
      <p:sp>
        <p:nvSpPr>
          <p:cNvPr id="19" name="TextBox 12"/>
          <p:cNvSpPr txBox="1"/>
          <p:nvPr userDrawn="1"/>
        </p:nvSpPr>
        <p:spPr>
          <a:xfrm>
            <a:off x="6825209" y="6721748"/>
            <a:ext cx="3024472" cy="127584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 smtClean="0">
                <a:solidFill>
                  <a:srgbClr val="FFFFFF"/>
                </a:solidFill>
                <a:latin typeface="HGPGothicE" charset="-128"/>
                <a:ea typeface="HGPGothicE" charset="-128"/>
                <a:cs typeface="Meiryo UI" pitchFamily="50" charset="-128"/>
              </a:rPr>
              <a:t>Copyright © 2017 NTT DATA BUSINESS SYSTEMS Corporation</a:t>
            </a:r>
          </a:p>
        </p:txBody>
      </p:sp>
    </p:spTree>
    <p:extLst>
      <p:ext uri="{BB962C8B-B14F-4D97-AF65-F5344CB8AC3E}">
        <p14:creationId xmlns:p14="http://schemas.microsoft.com/office/powerpoint/2010/main" val="33085501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表紙B(Human Blue ロゴ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9657" y="421200"/>
            <a:ext cx="2286000" cy="603885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HGPGothicE" charset="-128"/>
                <a:ea typeface="HGPGothicE" charset="-128"/>
                <a:cs typeface="HGPGothicE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［タイトル（１</a:t>
            </a:r>
            <a:r>
              <a:rPr lang="en-US" altLang="ja-JP" smtClean="0"/>
              <a:t>〜</a:t>
            </a:r>
            <a:r>
              <a:rPr lang="ja-JP" altLang="en-US" smtClean="0"/>
              <a:t>３行）］</a:t>
            </a:r>
            <a:endParaRPr lang="ja-JP" altLang="en-US" dirty="0" smtClean="0"/>
          </a:p>
        </p:txBody>
      </p:sp>
      <p:sp>
        <p:nvSpPr>
          <p:cNvPr id="14" name="TextBox 12"/>
          <p:cNvSpPr txBox="1"/>
          <p:nvPr userDrawn="1"/>
        </p:nvSpPr>
        <p:spPr>
          <a:xfrm>
            <a:off x="6681192" y="6721748"/>
            <a:ext cx="3168489" cy="123111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 smtClean="0">
                <a:solidFill>
                  <a:srgbClr val="FFFFFF"/>
                </a:solidFill>
                <a:latin typeface="HGPGothicE" charset="-128"/>
                <a:ea typeface="HGPGothicE" charset="-128"/>
                <a:cs typeface="Meiryo UI" pitchFamily="50" charset="-128"/>
              </a:rPr>
              <a:t>Copyright © 2017 NTT DATA BUSINESS SYSTEMS Corporation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+mn-lt"/>
                <a:ea typeface="HGPGothicE" charset="-128"/>
                <a:cs typeface="HGPGothicE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smtClean="0"/>
              <a:t>○○○○年○○月○○日</a:t>
            </a:r>
            <a:br>
              <a:rPr lang="ja-JP" altLang="en-US" smtClean="0"/>
            </a:br>
            <a:r>
              <a:rPr lang="ja-JP" altLang="en-US" smtClean="0"/>
              <a:t>株式会社ＮＴＴデータ　○○○○</a:t>
            </a:r>
            <a:br>
              <a:rPr lang="ja-JP" altLang="en-US" smtClean="0"/>
            </a:br>
            <a:r>
              <a:rPr lang="ja-JP" altLang="en-US" smtClean="0"/>
              <a:t>○○○○○○○○○○○○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0210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2144610" y="908720"/>
            <a:ext cx="7273010" cy="5544000"/>
          </a:xfrm>
          <a:prstGeom prst="rect">
            <a:avLst/>
          </a:prstGeom>
        </p:spPr>
        <p:txBody>
          <a:bodyPr lIns="183600" rIns="183600"/>
          <a:lstStyle>
            <a:lvl1pPr marL="457200" indent="-45720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 sz="2000" b="0" i="0" spc="100" baseline="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1pPr>
            <a:lvl2pPr marL="609555" indent="0" fontAlgn="ctr">
              <a:spcBef>
                <a:spcPts val="0"/>
              </a:spcBef>
              <a:spcAft>
                <a:spcPts val="0"/>
              </a:spcAft>
              <a:buFontTx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fontAlgn="ctr">
              <a:spcBef>
                <a:spcPts val="0"/>
              </a:spcBef>
              <a:spcAft>
                <a:spcPts val="0"/>
              </a:spcAft>
              <a:buFontTx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>
              <a:buFontTx/>
              <a:buNone/>
              <a:defRPr>
                <a:solidFill>
                  <a:schemeClr val="tx2"/>
                </a:solidFill>
              </a:defRPr>
            </a:lvl4pPr>
            <a:lvl5pPr marL="2438218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目次を入力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sp>
        <p:nvSpPr>
          <p:cNvPr id="10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7" y="1747"/>
            <a:ext cx="9578639" cy="73079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mtClean="0"/>
              <a:t>［目次］</a:t>
            </a:r>
            <a:endParaRPr kumimoji="1" lang="ja-JP" altLang="en-US" dirty="0" smtClean="0"/>
          </a:p>
        </p:txBody>
      </p:sp>
      <p:sp>
        <p:nvSpPr>
          <p:cNvPr id="12" name="TextBox 16"/>
          <p:cNvSpPr txBox="1"/>
          <p:nvPr userDrawn="1"/>
        </p:nvSpPr>
        <p:spPr>
          <a:xfrm>
            <a:off x="4617884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tx1"/>
              </a:solidFill>
              <a:latin typeface="HGPGothicE" charset="-128"/>
              <a:ea typeface="HGPGothicE" charset="-128"/>
              <a:cs typeface="HGPGothicE" charset="-128"/>
            </a:endParaRPr>
          </a:p>
        </p:txBody>
      </p:sp>
      <p:sp>
        <p:nvSpPr>
          <p:cNvPr id="14" name="TextBox 12"/>
          <p:cNvSpPr txBox="1"/>
          <p:nvPr userDrawn="1"/>
        </p:nvSpPr>
        <p:spPr>
          <a:xfrm>
            <a:off x="1424608" y="6580944"/>
            <a:ext cx="3193276" cy="123111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 smtClean="0">
                <a:solidFill>
                  <a:schemeClr val="tx1"/>
                </a:solidFill>
                <a:latin typeface="HGPGothicE" charset="-128"/>
                <a:ea typeface="HGPGothicE" charset="-128"/>
                <a:cs typeface="Meiryo UI" pitchFamily="50" charset="-128"/>
              </a:rPr>
              <a:t>Copyright © 2017 NTT DATA BUSINESS SYSTEMS Corporation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166" y="6504431"/>
            <a:ext cx="1159714" cy="29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232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中扉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1548000" y="908720"/>
            <a:ext cx="6789376" cy="4412378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algn="ctr">
              <a:defRPr sz="2400" spc="200" baseline="0">
                <a:solidFill>
                  <a:srgbClr val="FFFFFF"/>
                </a:solidFill>
              </a:defRPr>
            </a:lvl1pPr>
          </a:lstStyle>
          <a:p>
            <a:r>
              <a:rPr kumimoji="1" lang="ja-JP" altLang="en-US" dirty="0" smtClean="0"/>
              <a:t>［中扉］</a:t>
            </a:r>
            <a:endParaRPr kumimoji="1" lang="ja-JP" alt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231284" y="6593330"/>
            <a:ext cx="3353564" cy="123111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l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 smtClean="0">
                <a:solidFill>
                  <a:schemeClr val="bg1"/>
                </a:solidFill>
                <a:latin typeface="HGPGothicE" charset="-128"/>
                <a:ea typeface="HGPGothicE" charset="-128"/>
                <a:cs typeface="Meiryo UI" pitchFamily="50" charset="-128"/>
              </a:rPr>
              <a:t>Copyright © 2018 NTT DATA BUSINESS SYSTEMS Corporation</a:t>
            </a:r>
          </a:p>
        </p:txBody>
      </p:sp>
      <p:sp>
        <p:nvSpPr>
          <p:cNvPr id="14" name="TextBox 16"/>
          <p:cNvSpPr txBox="1"/>
          <p:nvPr userDrawn="1"/>
        </p:nvSpPr>
        <p:spPr>
          <a:xfrm>
            <a:off x="4633845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bg1"/>
                </a:solidFill>
                <a:latin typeface="HGPGothicE" charset="-128"/>
                <a:ea typeface="HGPGothicE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bg1"/>
              </a:solidFill>
              <a:latin typeface="HGPGothicE" charset="-128"/>
              <a:ea typeface="HGPGothicE" charset="-128"/>
              <a:cs typeface="HGPGothicE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81392" y="6503752"/>
            <a:ext cx="1178351" cy="29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181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473472" y="908720"/>
            <a:ext cx="8944148" cy="5256410"/>
          </a:xfrm>
          <a:prstGeom prst="rect">
            <a:avLst/>
          </a:prstGeom>
        </p:spPr>
        <p:txBody>
          <a:bodyPr lIns="90000"/>
          <a:lstStyle>
            <a:lvl1pPr marL="0" indent="0" fontAlgn="ctr">
              <a:spcBef>
                <a:spcPts val="0"/>
              </a:spcBef>
              <a:buFont typeface="Arial" charset="0"/>
              <a:buNone/>
              <a:defRPr sz="2000" b="0" i="0" spc="100" baseline="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1pPr>
            <a:lvl2pPr marL="609555" indent="0" fontAlgn="ctr">
              <a:spcBef>
                <a:spcPts val="0"/>
              </a:spcBef>
              <a:buFont typeface="Arial" charset="0"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fontAlgn="ctr">
              <a:spcBef>
                <a:spcPts val="0"/>
              </a:spcBef>
              <a:buFont typeface="Arial" charset="0"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>
              <a:buFontTx/>
              <a:buNone/>
              <a:defRPr>
                <a:solidFill>
                  <a:schemeClr val="tx2"/>
                </a:solidFill>
              </a:defRPr>
            </a:lvl4pPr>
            <a:lvl5pPr marL="2438218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テキストの入力</a:t>
            </a:r>
            <a:endParaRPr kumimoji="1" lang="ja-JP" altLang="en-US" dirty="0"/>
          </a:p>
        </p:txBody>
      </p:sp>
      <p:sp>
        <p:nvSpPr>
          <p:cNvPr id="5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" y="2902"/>
            <a:ext cx="9570130" cy="720000"/>
          </a:xfrm>
          <a:prstGeom prst="rect">
            <a:avLst/>
          </a:prstGeom>
        </p:spPr>
        <p:txBody>
          <a:bodyPr tIns="108000" anchor="ctr" anchorCtr="0">
            <a:normAutofit/>
          </a:bodyPr>
          <a:lstStyle>
            <a:lvl1pPr marL="0" indent="0">
              <a:buFont typeface="+mj-lt"/>
              <a:buNone/>
              <a:defRPr sz="2400" baseline="0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ja-JP" altLang="en-US" smtClean="0"/>
              <a:t>［タイトル］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101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0"/>
          <p:cNvSpPr/>
          <p:nvPr userDrawn="1"/>
        </p:nvSpPr>
        <p:spPr>
          <a:xfrm>
            <a:off x="0" y="0"/>
            <a:ext cx="9906000" cy="73370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024" tIns="42012" rIns="84024" bIns="42012"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6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7" y="2902"/>
            <a:ext cx="9570131" cy="720000"/>
          </a:xfrm>
          <a:prstGeom prst="rect">
            <a:avLst/>
          </a:prstGeom>
        </p:spPr>
        <p:txBody>
          <a:bodyPr tIns="108000" anchor="ctr" anchorCtr="0">
            <a:normAutofit/>
          </a:bodyPr>
          <a:lstStyle>
            <a:lvl1pPr marL="0" indent="0">
              <a:buFont typeface="+mj-lt"/>
              <a:buNone/>
              <a:defRPr sz="2400" baseline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ja-JP" altLang="en-US" smtClean="0"/>
              <a:t>［タイトル］</a:t>
            </a:r>
            <a:endParaRPr kumimoji="1" lang="ja-JP" altLang="en-US" dirty="0" smtClean="0"/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473472" y="908720"/>
            <a:ext cx="8944148" cy="5256410"/>
          </a:xfrm>
          <a:prstGeom prst="rect">
            <a:avLst/>
          </a:prstGeom>
        </p:spPr>
        <p:txBody>
          <a:bodyPr lIns="90000"/>
          <a:lstStyle>
            <a:lvl1pPr marL="0" indent="0" fontAlgn="ctr">
              <a:spcBef>
                <a:spcPts val="0"/>
              </a:spcBef>
              <a:buFont typeface="Arial" charset="0"/>
              <a:buNone/>
              <a:defRPr sz="2000" b="0" i="0" spc="100" baseline="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1pPr>
            <a:lvl2pPr marL="609555" indent="0" fontAlgn="ctr">
              <a:spcBef>
                <a:spcPts val="0"/>
              </a:spcBef>
              <a:buFont typeface="Arial" charset="0"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fontAlgn="ctr">
              <a:spcBef>
                <a:spcPts val="0"/>
              </a:spcBef>
              <a:buFont typeface="Arial" charset="0"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>
              <a:buFontTx/>
              <a:buNone/>
              <a:defRPr>
                <a:solidFill>
                  <a:schemeClr val="tx2"/>
                </a:solidFill>
              </a:defRPr>
            </a:lvl4pPr>
            <a:lvl5pPr marL="2438218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テキストの入力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49305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とコンテンツC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コンテンツ プレースホルダー 2"/>
          <p:cNvSpPr>
            <a:spLocks noGrp="1"/>
          </p:cNvSpPr>
          <p:nvPr>
            <p:ph idx="10" hasCustomPrompt="1"/>
          </p:nvPr>
        </p:nvSpPr>
        <p:spPr>
          <a:xfrm>
            <a:off x="2829900" y="2852936"/>
            <a:ext cx="4247179" cy="828102"/>
          </a:xfrm>
          <a:prstGeom prst="rect">
            <a:avLst/>
          </a:prstGeom>
          <a:ln w="38100">
            <a:solidFill>
              <a:schemeClr val="bg1"/>
            </a:solidFill>
            <a:prstDash val="sysDot"/>
          </a:ln>
        </p:spPr>
        <p:txBody>
          <a:bodyPr lIns="90000" anchor="ctr" anchorCtr="1"/>
          <a:lstStyle>
            <a:lvl1pPr marL="0" indent="0" fontAlgn="ctr">
              <a:spcBef>
                <a:spcPts val="0"/>
              </a:spcBef>
              <a:buFontTx/>
              <a:buNone/>
              <a:defRPr sz="1800" b="0" i="0" spc="79" baseline="0">
                <a:solidFill>
                  <a:schemeClr val="bg1"/>
                </a:solidFill>
                <a:latin typeface="HGPGothicE" charset="-128"/>
                <a:ea typeface="HGPGothicE" charset="-128"/>
                <a:cs typeface="HGPGothicE" charset="-128"/>
              </a:defRPr>
            </a:lvl1pPr>
            <a:lvl2pPr marL="484862" indent="0" fontAlgn="ctr">
              <a:spcBef>
                <a:spcPts val="0"/>
              </a:spcBef>
              <a:buFontTx/>
              <a:buNone/>
              <a:defRPr sz="1800" b="0" i="0" spc="79">
                <a:solidFill>
                  <a:schemeClr val="bg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969724" indent="0" fontAlgn="ctr">
              <a:spcBef>
                <a:spcPts val="0"/>
              </a:spcBef>
              <a:buFontTx/>
              <a:buNone/>
              <a:defRPr sz="1800" b="0" i="0" spc="79">
                <a:solidFill>
                  <a:schemeClr val="bg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454588" indent="0">
              <a:buFontTx/>
              <a:buNone/>
              <a:defRPr>
                <a:solidFill>
                  <a:schemeClr val="tx2"/>
                </a:solidFill>
              </a:defRPr>
            </a:lvl4pPr>
            <a:lvl5pPr marL="1939450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algn="ctr"/>
            <a:r>
              <a:rPr lang="ja-JP" altLang="en-US" sz="1800" spc="200" smtClean="0">
                <a:solidFill>
                  <a:srgbClr val="FFFFFF"/>
                </a:solidFill>
                <a:latin typeface="HGPGothicE" charset="-128"/>
                <a:ea typeface="HGPGothicE" charset="-128"/>
                <a:cs typeface="HGPGothicE" charset="-128"/>
              </a:rPr>
              <a:t>写真</a:t>
            </a:r>
            <a:r>
              <a:rPr lang="en-US" altLang="ja-JP" sz="1800" spc="200" smtClean="0">
                <a:solidFill>
                  <a:srgbClr val="FFFFFF"/>
                </a:solidFill>
                <a:latin typeface="HGPGothicE" charset="-128"/>
                <a:ea typeface="HGPGothicE" charset="-128"/>
                <a:cs typeface="HGPGothicE" charset="-128"/>
              </a:rPr>
              <a:t>/</a:t>
            </a:r>
            <a:r>
              <a:rPr lang="ja-JP" altLang="en-US" sz="1800" spc="200" smtClean="0">
                <a:solidFill>
                  <a:srgbClr val="FFFFFF"/>
                </a:solidFill>
                <a:latin typeface="HGPGothicE" charset="-128"/>
                <a:ea typeface="HGPGothicE" charset="-128"/>
                <a:cs typeface="HGPGothicE" charset="-128"/>
              </a:rPr>
              <a:t>動画を貼付</a:t>
            </a:r>
            <a:endParaRPr lang="ja-JP" altLang="en-US" sz="1800" spc="200" dirty="0">
              <a:solidFill>
                <a:srgbClr val="FFFFFF"/>
              </a:solidFill>
              <a:latin typeface="HGPGothicE" charset="-128"/>
              <a:ea typeface="HGPGothicE" charset="-128"/>
              <a:cs typeface="HGPGothicE" charset="-128"/>
            </a:endParaRPr>
          </a:p>
        </p:txBody>
      </p:sp>
      <p:sp>
        <p:nvSpPr>
          <p:cNvPr id="6" name="TextBox 12"/>
          <p:cNvSpPr txBox="1"/>
          <p:nvPr userDrawn="1"/>
        </p:nvSpPr>
        <p:spPr>
          <a:xfrm>
            <a:off x="231284" y="6593330"/>
            <a:ext cx="3353564" cy="123111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l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 smtClean="0">
                <a:solidFill>
                  <a:schemeClr val="bg1"/>
                </a:solidFill>
                <a:latin typeface="HGPGothicE" charset="-128"/>
                <a:ea typeface="HGPGothicE" charset="-128"/>
                <a:cs typeface="Meiryo UI" pitchFamily="50" charset="-128"/>
              </a:rPr>
              <a:t>Copyright © 2018 NTT DATA BUSINESS SYSTEMS Corporation</a:t>
            </a:r>
          </a:p>
        </p:txBody>
      </p:sp>
      <p:sp>
        <p:nvSpPr>
          <p:cNvPr id="8" name="TextBox 16"/>
          <p:cNvSpPr txBox="1"/>
          <p:nvPr userDrawn="1"/>
        </p:nvSpPr>
        <p:spPr>
          <a:xfrm>
            <a:off x="4633845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bg1"/>
                </a:solidFill>
                <a:latin typeface="HGPGothicE" charset="-128"/>
                <a:ea typeface="HGPGothicE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bg1"/>
              </a:solidFill>
              <a:latin typeface="HGPGothicE" charset="-128"/>
              <a:ea typeface="HGPGothicE" charset="-128"/>
              <a:cs typeface="HGPGothicE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81392" y="6503752"/>
            <a:ext cx="1178351" cy="29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101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クロージングロ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sp>
        <p:nvSpPr>
          <p:cNvPr id="8" name="TextBox 12"/>
          <p:cNvSpPr txBox="1"/>
          <p:nvPr userDrawn="1"/>
        </p:nvSpPr>
        <p:spPr>
          <a:xfrm>
            <a:off x="6465168" y="6580944"/>
            <a:ext cx="3285659" cy="123111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 smtClean="0">
                <a:solidFill>
                  <a:schemeClr val="tx1"/>
                </a:solidFill>
                <a:latin typeface="HGPGothicE" charset="-128"/>
                <a:ea typeface="HGPGothicE" charset="-128"/>
                <a:cs typeface="Meiryo UI" pitchFamily="50" charset="-128"/>
              </a:rPr>
              <a:t>Copyright © 2017 NTT DATA BUSINESS SYSTEMS Corporation</a:t>
            </a:r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180" y="2976092"/>
            <a:ext cx="3597639" cy="95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59685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/>
          <p:nvPr/>
        </p:nvSpPr>
        <p:spPr>
          <a:xfrm>
            <a:off x="0" y="6434124"/>
            <a:ext cx="9906000" cy="424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0" i="0" dirty="0">
              <a:solidFill>
                <a:schemeClr val="tx1"/>
              </a:solidFill>
              <a:latin typeface="HGPGothicE" charset="-128"/>
              <a:ea typeface="HGPGothicE" charset="-128"/>
            </a:endParaRPr>
          </a:p>
        </p:txBody>
      </p:sp>
      <p:sp>
        <p:nvSpPr>
          <p:cNvPr id="10" name="TextBox 12"/>
          <p:cNvSpPr txBox="1"/>
          <p:nvPr/>
        </p:nvSpPr>
        <p:spPr>
          <a:xfrm>
            <a:off x="715441" y="6593330"/>
            <a:ext cx="3229447" cy="123111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l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 smtClean="0">
                <a:solidFill>
                  <a:schemeClr val="bg1"/>
                </a:solidFill>
                <a:latin typeface="HGPGothicE" charset="-128"/>
                <a:ea typeface="HGPGothicE" charset="-128"/>
                <a:cs typeface="Meiryo UI" pitchFamily="50" charset="-128"/>
              </a:rPr>
              <a:t>Copyright © 2018 NTT DATA BUSINESS SYSTEMS Corporation</a:t>
            </a:r>
          </a:p>
        </p:txBody>
      </p:sp>
      <p:sp>
        <p:nvSpPr>
          <p:cNvPr id="11" name="TextBox 16"/>
          <p:cNvSpPr txBox="1"/>
          <p:nvPr/>
        </p:nvSpPr>
        <p:spPr>
          <a:xfrm>
            <a:off x="4633845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bg1"/>
                </a:solidFill>
                <a:latin typeface="HGPGothicE" charset="-128"/>
                <a:ea typeface="HGPGothicE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bg1"/>
              </a:solidFill>
              <a:latin typeface="HGPGothicE" charset="-128"/>
              <a:ea typeface="HGPGothicE" charset="-128"/>
              <a:cs typeface="HGPGothicE" charset="-128"/>
            </a:endParaRP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81392" y="6503752"/>
            <a:ext cx="1178351" cy="29617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581651"/>
            <a:ext cx="709083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87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1" r:id="rId2"/>
    <p:sldLayoutId id="2147483683" r:id="rId3"/>
    <p:sldLayoutId id="2147483688" r:id="rId4"/>
    <p:sldLayoutId id="2147483693" r:id="rId5"/>
    <p:sldLayoutId id="2147483703" r:id="rId6"/>
    <p:sldLayoutId id="2147483707" r:id="rId7"/>
    <p:sldLayoutId id="2147483695" r:id="rId8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84862" rtl="0" eaLnBrk="1" fontAlgn="base" hangingPunct="1">
        <a:spcBef>
          <a:spcPct val="0"/>
        </a:spcBef>
        <a:spcAft>
          <a:spcPct val="0"/>
        </a:spcAft>
        <a:defRPr kumimoji="1" sz="1909" b="0" i="0" kern="1200" spc="160" baseline="0">
          <a:solidFill>
            <a:srgbClr val="404040"/>
          </a:solidFill>
          <a:latin typeface="HGPGothicE" charset="-128"/>
          <a:ea typeface="HGPGothicE" charset="-128"/>
          <a:cs typeface="HGPGothicE" charset="-128"/>
        </a:defRPr>
      </a:lvl1pPr>
      <a:lvl2pPr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484862"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969727"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454588"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1939450"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180141" indent="-180141" algn="l" defTabSz="484862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545" kern="1200">
          <a:solidFill>
            <a:schemeClr val="tx1"/>
          </a:solidFill>
          <a:latin typeface="Arial"/>
          <a:ea typeface="+mn-ea"/>
          <a:cs typeface="Arial"/>
        </a:defRPr>
      </a:lvl1pPr>
      <a:lvl2pPr marL="723926" indent="-239063" algn="l" defTabSz="484862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121" kern="1200">
          <a:solidFill>
            <a:schemeClr val="tx1"/>
          </a:solidFill>
          <a:latin typeface="Arial"/>
          <a:ea typeface="+mn-ea"/>
          <a:cs typeface="Arial"/>
        </a:defRPr>
      </a:lvl2pPr>
      <a:lvl3pPr marL="1156599" indent="-186874" algn="l" defTabSz="484862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121" kern="1200">
          <a:solidFill>
            <a:schemeClr val="tx1"/>
          </a:solidFill>
          <a:latin typeface="Arial"/>
          <a:ea typeface="+mn-ea"/>
          <a:cs typeface="Arial"/>
        </a:defRPr>
      </a:lvl3pPr>
      <a:lvl4pPr marL="1638094" indent="-183509" algn="l" defTabSz="484862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121" kern="1200">
          <a:solidFill>
            <a:schemeClr val="tx1"/>
          </a:solidFill>
          <a:latin typeface="Arial"/>
          <a:ea typeface="+mn-ea"/>
          <a:cs typeface="Arial"/>
        </a:defRPr>
      </a:lvl4pPr>
      <a:lvl5pPr marL="2121273" indent="-181825" algn="l" defTabSz="484862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121" kern="1200">
          <a:solidFill>
            <a:schemeClr val="tx1"/>
          </a:solidFill>
          <a:latin typeface="Arial"/>
          <a:ea typeface="+mn-ea"/>
          <a:cs typeface="Arial"/>
        </a:defRPr>
      </a:lvl5pPr>
      <a:lvl6pPr marL="2666742" indent="-242431" algn="l" defTabSz="484862" rtl="0" eaLnBrk="1" latinLnBrk="0" hangingPunct="1">
        <a:spcBef>
          <a:spcPct val="20000"/>
        </a:spcBef>
        <a:buFont typeface="Arial"/>
        <a:buChar char="•"/>
        <a:defRPr kumimoji="1" sz="2121" kern="1200">
          <a:solidFill>
            <a:schemeClr val="tx1"/>
          </a:solidFill>
          <a:latin typeface="+mn-lt"/>
          <a:ea typeface="+mn-ea"/>
          <a:cs typeface="+mn-cs"/>
        </a:defRPr>
      </a:lvl6pPr>
      <a:lvl7pPr marL="3151607" indent="-242431" algn="l" defTabSz="484862" rtl="0" eaLnBrk="1" latinLnBrk="0" hangingPunct="1">
        <a:spcBef>
          <a:spcPct val="20000"/>
        </a:spcBef>
        <a:buFont typeface="Arial"/>
        <a:buChar char="•"/>
        <a:defRPr kumimoji="1" sz="2121" kern="1200">
          <a:solidFill>
            <a:schemeClr val="tx1"/>
          </a:solidFill>
          <a:latin typeface="+mn-lt"/>
          <a:ea typeface="+mn-ea"/>
          <a:cs typeface="+mn-cs"/>
        </a:defRPr>
      </a:lvl7pPr>
      <a:lvl8pPr marL="3636468" indent="-242431" algn="l" defTabSz="484862" rtl="0" eaLnBrk="1" latinLnBrk="0" hangingPunct="1">
        <a:spcBef>
          <a:spcPct val="20000"/>
        </a:spcBef>
        <a:buFont typeface="Arial"/>
        <a:buChar char="•"/>
        <a:defRPr kumimoji="1" sz="2121" kern="1200">
          <a:solidFill>
            <a:schemeClr val="tx1"/>
          </a:solidFill>
          <a:latin typeface="+mn-lt"/>
          <a:ea typeface="+mn-ea"/>
          <a:cs typeface="+mn-cs"/>
        </a:defRPr>
      </a:lvl8pPr>
      <a:lvl9pPr marL="4121332" indent="-242431" algn="l" defTabSz="484862" rtl="0" eaLnBrk="1" latinLnBrk="0" hangingPunct="1">
        <a:spcBef>
          <a:spcPct val="20000"/>
        </a:spcBef>
        <a:buFont typeface="Arial"/>
        <a:buChar char="•"/>
        <a:defRPr kumimoji="1" sz="212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1pPr>
      <a:lvl2pPr marL="484862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2pPr>
      <a:lvl3pPr marL="969727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3pPr>
      <a:lvl4pPr marL="1454588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4pPr>
      <a:lvl5pPr marL="1939450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5pPr>
      <a:lvl6pPr marL="2424313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6pPr>
      <a:lvl7pPr marL="2909175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7pPr>
      <a:lvl8pPr marL="3394036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8pPr>
      <a:lvl9pPr marL="3878899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ja-JP" altLang="en-US" sz="36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コース名</a:t>
            </a:r>
            <a:endParaRPr kumimoji="1" lang="ja-JP" altLang="en-US" sz="3600" b="1" dirty="0">
              <a:solidFill>
                <a:srgbClr val="FFFF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1749430" y="2842669"/>
            <a:ext cx="799288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4400" b="1" dirty="0">
                <a:latin typeface="+mj-lt"/>
              </a:rPr>
              <a:t>機械学習短期集中コース</a:t>
            </a:r>
          </a:p>
        </p:txBody>
      </p:sp>
    </p:spTree>
    <p:extLst>
      <p:ext uri="{BB962C8B-B14F-4D97-AF65-F5344CB8AC3E}">
        <p14:creationId xmlns:p14="http://schemas.microsoft.com/office/powerpoint/2010/main" val="334437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ja-JP" altLang="en-US" sz="36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内容の概要</a:t>
            </a:r>
          </a:p>
        </p:txBody>
      </p:sp>
      <p:sp>
        <p:nvSpPr>
          <p:cNvPr id="2" name="正方形/長方形 1"/>
          <p:cNvSpPr/>
          <p:nvPr/>
        </p:nvSpPr>
        <p:spPr>
          <a:xfrm>
            <a:off x="416496" y="836712"/>
            <a:ext cx="9325822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 smtClean="0"/>
              <a:t>表現（</a:t>
            </a:r>
            <a:r>
              <a:rPr lang="en-US" altLang="ja-JP" sz="2800" dirty="0"/>
              <a:t>Representation</a:t>
            </a:r>
            <a:r>
              <a:rPr lang="ja-JP" altLang="en-US" sz="2800" dirty="0" smtClean="0"/>
              <a:t>）：特徴エンジニアリング</a:t>
            </a:r>
            <a:endParaRPr lang="en-US" altLang="ja-JP" sz="2800" dirty="0" smtClean="0"/>
          </a:p>
          <a:p>
            <a:endParaRPr lang="en-US" altLang="ja-JP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 dirty="0" smtClean="0"/>
              <a:t>伝統的なプログラミングはコードを中心にして、機械学習の中心は</a:t>
            </a:r>
            <a:endParaRPr lang="en-US" altLang="ja-JP" sz="2000" dirty="0" smtClean="0"/>
          </a:p>
          <a:p>
            <a:r>
              <a:rPr lang="ja-JP" altLang="en-US" sz="2000" dirty="0" smtClean="0"/>
              <a:t>    表現</a:t>
            </a:r>
            <a:r>
              <a:rPr lang="ja-JP" altLang="en-US" sz="2000" dirty="0"/>
              <a:t>（</a:t>
            </a:r>
            <a:r>
              <a:rPr lang="en-US" altLang="ja-JP" sz="2000" dirty="0"/>
              <a:t>Representation</a:t>
            </a:r>
            <a:r>
              <a:rPr lang="ja-JP" altLang="en-US" sz="2000" dirty="0"/>
              <a:t>）</a:t>
            </a:r>
            <a:r>
              <a:rPr lang="ja-JP" altLang="en-US" sz="2000" dirty="0" smtClean="0"/>
              <a:t>です</a:t>
            </a:r>
            <a:endParaRPr lang="en-US" altLang="ja-JP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 dirty="0" smtClean="0"/>
              <a:t>特徴エンジニアリングとは、</a:t>
            </a:r>
            <a:r>
              <a:rPr lang="ja-JP" altLang="en-US" dirty="0"/>
              <a:t>生</a:t>
            </a:r>
            <a:r>
              <a:rPr lang="ja-JP" altLang="en-US" dirty="0" smtClean="0"/>
              <a:t>データを特徴ベクトルに変換することです</a:t>
            </a:r>
            <a:endParaRPr lang="en-US" altLang="ja-JP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 dirty="0" smtClean="0"/>
              <a:t>機械学習は浮動小数点数を基づいて行うため、文字列を符号化する必要があります</a:t>
            </a:r>
            <a:endParaRPr lang="en-US" altLang="ja-JP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 dirty="0" smtClean="0"/>
              <a:t>特徴品質：</a:t>
            </a:r>
            <a:endParaRPr lang="en-US" altLang="ja-JP" sz="20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ja-JP" altLang="en-US" sz="2000" dirty="0" smtClean="0"/>
              <a:t>あんまり使わなくて離散的な特徴を避ける　反例：</a:t>
            </a:r>
            <a:r>
              <a:rPr lang="en-US" altLang="ja-JP" sz="2000" dirty="0" smtClean="0"/>
              <a:t>unique_house_id:8SK982ZZ1242</a:t>
            </a:r>
            <a:endParaRPr lang="en-US" altLang="ja-JP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ja-JP" altLang="en-US" sz="2000" dirty="0" smtClean="0"/>
              <a:t>明確的で明らかな特徴にする　　反例：</a:t>
            </a:r>
            <a:r>
              <a:rPr lang="en-US" altLang="ja-JP" sz="2000" dirty="0" err="1"/>
              <a:t>house_age</a:t>
            </a:r>
            <a:r>
              <a:rPr lang="en-US" altLang="ja-JP" sz="2000" dirty="0"/>
              <a:t>: 851472000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ja-JP" altLang="en-US" sz="2000" dirty="0" smtClean="0"/>
              <a:t>実際のデータに奇妙なデータを組み合わせない　　反例：</a:t>
            </a:r>
            <a:r>
              <a:rPr lang="en-US" altLang="ja-JP" sz="2000" dirty="0" err="1"/>
              <a:t>quality_rating</a:t>
            </a:r>
            <a:r>
              <a:rPr lang="en-US" altLang="ja-JP" sz="2000" dirty="0"/>
              <a:t>: -1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ja-JP" altLang="en-US" sz="2000" dirty="0" smtClean="0"/>
              <a:t>上流データの安定性を保証する　　反例：</a:t>
            </a:r>
            <a:r>
              <a:rPr lang="en-US" altLang="ja-JP" sz="2000" dirty="0" err="1"/>
              <a:t>inferred_city_cluster</a:t>
            </a:r>
            <a:r>
              <a:rPr lang="en-US" altLang="ja-JP" sz="2000" dirty="0"/>
              <a:t>: "</a:t>
            </a:r>
            <a:r>
              <a:rPr lang="en-US" altLang="ja-JP" sz="2000" dirty="0" smtClean="0"/>
              <a:t>219“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 dirty="0"/>
              <a:t>特徴スケーリング（</a:t>
            </a:r>
            <a:r>
              <a:rPr lang="en-US" altLang="ja-JP" sz="2000" dirty="0"/>
              <a:t>scaling</a:t>
            </a:r>
            <a:r>
              <a:rPr lang="ja-JP" altLang="en-US" sz="2000" dirty="0"/>
              <a:t>）：勾配降下を早くする、</a:t>
            </a:r>
            <a:r>
              <a:rPr lang="en-US" altLang="ja-JP" sz="2000" dirty="0" err="1"/>
              <a:t>NaN</a:t>
            </a:r>
            <a:r>
              <a:rPr lang="ja-JP" altLang="en-US" sz="2000" dirty="0"/>
              <a:t>を避ける、特徴重量（</a:t>
            </a:r>
            <a:r>
              <a:rPr lang="en-US" altLang="ja-JP" sz="2000" dirty="0"/>
              <a:t>weight</a:t>
            </a:r>
            <a:r>
              <a:rPr lang="ja-JP" altLang="en-US" sz="2000" dirty="0"/>
              <a:t>）を確認のために、浮動小数点数の原始範囲</a:t>
            </a:r>
            <a:r>
              <a:rPr lang="en-US" altLang="ja-JP" sz="2000" dirty="0"/>
              <a:t>(</a:t>
            </a:r>
            <a:r>
              <a:rPr lang="ja-JP" altLang="en-US" sz="2000" dirty="0"/>
              <a:t>例</a:t>
            </a:r>
            <a:r>
              <a:rPr lang="en-US" altLang="ja-JP" sz="2000" dirty="0"/>
              <a:t>, 100 to 900)</a:t>
            </a:r>
            <a:r>
              <a:rPr lang="ja-JP" altLang="en-US" sz="2000" dirty="0"/>
              <a:t>を標準範囲</a:t>
            </a:r>
            <a:r>
              <a:rPr lang="en-US" altLang="ja-JP" sz="2000" dirty="0"/>
              <a:t>(</a:t>
            </a:r>
            <a:r>
              <a:rPr lang="ja-JP" altLang="en-US" sz="2000" dirty="0"/>
              <a:t>例</a:t>
            </a:r>
            <a:r>
              <a:rPr lang="en-US" altLang="ja-JP" sz="2000" dirty="0"/>
              <a:t>, 0 to 1 or -1 to +1)</a:t>
            </a:r>
            <a:r>
              <a:rPr lang="ja-JP" altLang="en-US" sz="2000" dirty="0"/>
              <a:t>に</a:t>
            </a:r>
            <a:r>
              <a:rPr lang="ja-JP" altLang="en-US" sz="2000" dirty="0" smtClean="0"/>
              <a:t>変えます</a:t>
            </a:r>
            <a:endParaRPr lang="en-US" altLang="ja-JP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000" dirty="0"/>
          </a:p>
          <a:p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19579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ja-JP" altLang="en-US" sz="36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内容の概要</a:t>
            </a:r>
          </a:p>
        </p:txBody>
      </p:sp>
      <p:sp>
        <p:nvSpPr>
          <p:cNvPr id="2" name="正方形/長方形 1"/>
          <p:cNvSpPr/>
          <p:nvPr/>
        </p:nvSpPr>
        <p:spPr>
          <a:xfrm>
            <a:off x="416496" y="836712"/>
            <a:ext cx="9325822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/>
              <a:t>特徴交差（</a:t>
            </a:r>
            <a:r>
              <a:rPr lang="en-US" altLang="ja-JP" sz="2800" dirty="0"/>
              <a:t>Feature </a:t>
            </a:r>
            <a:r>
              <a:rPr lang="en-US" altLang="ja-JP" sz="2800" dirty="0" smtClean="0"/>
              <a:t>Crosses</a:t>
            </a:r>
            <a:r>
              <a:rPr lang="ja-JP" altLang="en-US" sz="2800" dirty="0" smtClean="0"/>
              <a:t>）：</a:t>
            </a:r>
            <a:endParaRPr lang="en-US" altLang="ja-JP" sz="2000" dirty="0" smtClean="0"/>
          </a:p>
          <a:p>
            <a:endParaRPr lang="en-US" altLang="ja-JP" sz="2000" dirty="0" smtClean="0"/>
          </a:p>
          <a:p>
            <a:r>
              <a:rPr lang="ja-JP" altLang="en-US" sz="2000" dirty="0" smtClean="0"/>
              <a:t>主なのは、線形学習に非線形学習を取り入れられます</a:t>
            </a:r>
            <a:endParaRPr lang="en-US" altLang="ja-JP" sz="2000" dirty="0" smtClean="0"/>
          </a:p>
          <a:p>
            <a:endParaRPr lang="en-US" altLang="ja-JP" sz="2000" dirty="0" smtClean="0"/>
          </a:p>
          <a:p>
            <a:endParaRPr lang="en-US" altLang="ja-JP" sz="2000" dirty="0"/>
          </a:p>
          <a:p>
            <a:endParaRPr lang="en-US" altLang="ja-JP" sz="2000" dirty="0" smtClean="0"/>
          </a:p>
          <a:p>
            <a:r>
              <a:rPr lang="en-US" altLang="ja-JP" sz="2800" dirty="0"/>
              <a:t>L2</a:t>
            </a:r>
            <a:r>
              <a:rPr lang="ja-JP" altLang="en-US" sz="2800" dirty="0" smtClean="0"/>
              <a:t>正則化：過度学習の防止</a:t>
            </a:r>
            <a:endParaRPr lang="en-US" altLang="ja-JP" sz="2800" dirty="0"/>
          </a:p>
          <a:p>
            <a:endParaRPr lang="en-US" altLang="ja-JP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 dirty="0" smtClean="0"/>
              <a:t>学習最適化のアルゴリズムには二つの部分があります：</a:t>
            </a:r>
            <a:endParaRPr lang="en-US" altLang="ja-JP" sz="2000" dirty="0" smtClean="0"/>
          </a:p>
          <a:p>
            <a:r>
              <a:rPr lang="ja-JP" altLang="en-US" sz="2000" dirty="0" smtClean="0"/>
              <a:t>    誤差計算項＋正則実施項（モジュール複雑度評価）</a:t>
            </a:r>
            <a:endParaRPr lang="en-US" altLang="ja-JP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 dirty="0"/>
              <a:t>モジュール</a:t>
            </a:r>
            <a:r>
              <a:rPr lang="ja-JP" altLang="en-US" sz="2000" dirty="0" smtClean="0"/>
              <a:t>複雑度：</a:t>
            </a:r>
            <a:endParaRPr lang="en-US" altLang="ja-JP" sz="2000" dirty="0" smtClean="0"/>
          </a:p>
          <a:p>
            <a:r>
              <a:rPr lang="ja-JP" altLang="en-US" sz="2000" dirty="0" smtClean="0"/>
              <a:t>    モジュールの特徴重量（</a:t>
            </a:r>
            <a:r>
              <a:rPr lang="en-US" altLang="ja-JP" sz="2000" dirty="0" smtClean="0"/>
              <a:t>weight</a:t>
            </a:r>
            <a:r>
              <a:rPr lang="ja-JP" altLang="en-US" sz="2000" dirty="0" smtClean="0"/>
              <a:t>）の機能・重量がゼロじゃない特徴合計の機能</a:t>
            </a:r>
            <a:endParaRPr lang="en-US" altLang="ja-JP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 dirty="0" smtClean="0"/>
              <a:t>計算関数</a:t>
            </a:r>
            <a:r>
              <a:rPr lang="en-US" altLang="ja-JP" sz="2000" dirty="0" smtClean="0">
                <a:sym typeface="Wingdings" panose="05000000000000000000" pitchFamily="2" charset="2"/>
              </a:rPr>
              <a:t>(w = weight,</a:t>
            </a:r>
            <a:r>
              <a:rPr lang="en-US" altLang="ja-JP" sz="2000" dirty="0"/>
              <a:t> w1+w2+…+</a:t>
            </a:r>
            <a:r>
              <a:rPr lang="en-US" altLang="ja-JP" sz="2000" dirty="0" err="1"/>
              <a:t>wn</a:t>
            </a:r>
            <a:r>
              <a:rPr lang="en-US" altLang="ja-JP" sz="2000" dirty="0"/>
              <a:t> = </a:t>
            </a:r>
            <a:r>
              <a:rPr lang="en-US" altLang="ja-JP" sz="2000" dirty="0" smtClean="0"/>
              <a:t>1</a:t>
            </a:r>
            <a:r>
              <a:rPr lang="en-US" altLang="ja-JP" sz="2000" dirty="0" smtClean="0">
                <a:sym typeface="Wingdings" panose="05000000000000000000" pitchFamily="2" charset="2"/>
              </a:rPr>
              <a:t>)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000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dirty="0" smtClean="0"/>
              <a:t>Lambda:</a:t>
            </a:r>
            <a:r>
              <a:rPr lang="ja-JP" altLang="en-US" sz="2000" dirty="0" smtClean="0"/>
              <a:t>正則項を</a:t>
            </a:r>
            <a:r>
              <a:rPr lang="en-US" altLang="ja-JP" sz="2000" dirty="0" smtClean="0"/>
              <a:t>lambda</a:t>
            </a:r>
            <a:r>
              <a:rPr lang="ja-JP" altLang="en-US" sz="2000" dirty="0" smtClean="0"/>
              <a:t>というスカラー（</a:t>
            </a:r>
            <a:r>
              <a:rPr lang="en-US" altLang="ja-JP" sz="2000" dirty="0" smtClean="0"/>
              <a:t>scalar</a:t>
            </a:r>
            <a:r>
              <a:rPr lang="ja-JP" altLang="en-US" sz="2000" dirty="0" smtClean="0"/>
              <a:t>）に相乗</a:t>
            </a:r>
            <a:endParaRPr lang="en-US" altLang="ja-JP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dirty="0" smtClean="0"/>
              <a:t>Lambda</a:t>
            </a:r>
            <a:r>
              <a:rPr lang="ja-JP" altLang="en-US" sz="2000" dirty="0" smtClean="0"/>
              <a:t>値が小さい頃モジュール複雑度が大きくなる</a:t>
            </a:r>
            <a:endParaRPr lang="en-US" altLang="ja-JP" sz="2000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544" y="2073222"/>
            <a:ext cx="2592288" cy="330104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187" y="5051999"/>
            <a:ext cx="4176464" cy="37225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402" y="5733256"/>
            <a:ext cx="443865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91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ja-JP" altLang="en-US" sz="36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内容の概要</a:t>
            </a:r>
          </a:p>
        </p:txBody>
      </p:sp>
      <p:sp>
        <p:nvSpPr>
          <p:cNvPr id="2" name="正方形/長方形 1"/>
          <p:cNvSpPr/>
          <p:nvPr/>
        </p:nvSpPr>
        <p:spPr>
          <a:xfrm>
            <a:off x="416496" y="836712"/>
            <a:ext cx="9325822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 smtClean="0"/>
              <a:t>ロジック</a:t>
            </a:r>
            <a:r>
              <a:rPr lang="ja-JP" altLang="en-US" sz="2800" dirty="0"/>
              <a:t>回帰：可能性の計算</a:t>
            </a:r>
            <a:endParaRPr lang="en-US" altLang="ja-JP" sz="2000" dirty="0" smtClean="0"/>
          </a:p>
          <a:p>
            <a:endParaRPr lang="en-US" altLang="ja-JP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 dirty="0" smtClean="0"/>
              <a:t>二つの方法：「そのまま（</a:t>
            </a:r>
            <a:r>
              <a:rPr lang="en-US" altLang="ja-JP" sz="2000" dirty="0" smtClean="0"/>
              <a:t>As</a:t>
            </a:r>
            <a:r>
              <a:rPr lang="ja-JP" altLang="en-US" sz="2000" dirty="0"/>
              <a:t>　</a:t>
            </a:r>
            <a:r>
              <a:rPr lang="en-US" altLang="ja-JP" sz="2000" dirty="0" smtClean="0"/>
              <a:t>is</a:t>
            </a:r>
            <a:r>
              <a:rPr lang="ja-JP" altLang="en-US" sz="2000" dirty="0" smtClean="0"/>
              <a:t>）」</a:t>
            </a:r>
            <a:r>
              <a:rPr lang="ja-JP" altLang="en-US" sz="2000" dirty="0"/>
              <a:t>と「</a:t>
            </a:r>
            <a:r>
              <a:rPr lang="ja-JP" altLang="en-US" sz="2000" dirty="0" smtClean="0"/>
              <a:t>バイナリカテゴリー（</a:t>
            </a:r>
            <a:r>
              <a:rPr lang="en-US" altLang="ja-JP" sz="2000" dirty="0"/>
              <a:t>binary category</a:t>
            </a:r>
            <a:r>
              <a:rPr lang="ja-JP" altLang="en-US" sz="2000" dirty="0" smtClean="0"/>
              <a:t>）転換」</a:t>
            </a:r>
            <a:endParaRPr lang="en-US" altLang="ja-JP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 dirty="0"/>
              <a:t>そのまま（</a:t>
            </a:r>
            <a:r>
              <a:rPr lang="en-US" altLang="ja-JP" sz="2000" dirty="0"/>
              <a:t>As</a:t>
            </a:r>
            <a:r>
              <a:rPr lang="ja-JP" altLang="en-US" sz="2000" dirty="0"/>
              <a:t>　</a:t>
            </a:r>
            <a:r>
              <a:rPr lang="en-US" altLang="ja-JP" sz="2000" dirty="0"/>
              <a:t>is</a:t>
            </a:r>
            <a:r>
              <a:rPr lang="ja-JP" altLang="en-US" sz="2000" dirty="0" smtClean="0"/>
              <a:t>）：</a:t>
            </a:r>
            <a:endParaRPr lang="en-US" altLang="ja-JP" sz="2000" dirty="0" smtClean="0"/>
          </a:p>
          <a:p>
            <a:r>
              <a:rPr lang="ja-JP" altLang="en-US" sz="2000" dirty="0" smtClean="0"/>
              <a:t>　　　　　　　　　　　　　　　　　　</a:t>
            </a:r>
            <a:endParaRPr lang="en-US" altLang="ja-JP" sz="2000" dirty="0" smtClean="0"/>
          </a:p>
          <a:p>
            <a:r>
              <a:rPr lang="ja-JP" altLang="en-US" sz="2000" dirty="0"/>
              <a:t>　</a:t>
            </a:r>
            <a:r>
              <a:rPr lang="ja-JP" altLang="en-US" sz="2000" dirty="0" smtClean="0"/>
              <a:t>　　　　　　　　　　　　　　　　</a:t>
            </a:r>
            <a:r>
              <a:rPr lang="pl-PL" altLang="ja-JP" sz="2000" dirty="0"/>
              <a:t>z </a:t>
            </a:r>
            <a:r>
              <a:rPr lang="ja-JP" altLang="en-US" sz="2000" dirty="0" smtClean="0"/>
              <a:t>は</a:t>
            </a:r>
            <a:r>
              <a:rPr lang="ja-JP" altLang="en-US" sz="2000" dirty="0"/>
              <a:t>「</a:t>
            </a:r>
            <a:r>
              <a:rPr lang="pl-PL" altLang="ja-JP" sz="2000" dirty="0" smtClean="0"/>
              <a:t>b </a:t>
            </a:r>
            <a:r>
              <a:rPr lang="pl-PL" altLang="ja-JP" sz="2000" dirty="0"/>
              <a:t>+ w1x1 + w2x2 + ... </a:t>
            </a:r>
            <a:r>
              <a:rPr lang="pl-PL" altLang="ja-JP" sz="2000" dirty="0" smtClean="0"/>
              <a:t>wNxN</a:t>
            </a:r>
            <a:r>
              <a:rPr lang="ja-JP" altLang="en-US" sz="2000" dirty="0" smtClean="0"/>
              <a:t>」です</a:t>
            </a:r>
            <a:endParaRPr lang="en-US" altLang="ja-JP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 dirty="0" smtClean="0"/>
              <a:t>誤差計算</a:t>
            </a:r>
            <a:endParaRPr lang="en-US" altLang="ja-JP" sz="2000" dirty="0" smtClean="0"/>
          </a:p>
          <a:p>
            <a:r>
              <a:rPr lang="ja-JP" altLang="en-US" sz="2000" dirty="0"/>
              <a:t>　</a:t>
            </a:r>
            <a:r>
              <a:rPr lang="ja-JP" altLang="en-US" sz="2000" dirty="0" smtClean="0"/>
              <a:t>　</a:t>
            </a:r>
            <a:endParaRPr lang="en-US" altLang="ja-JP" sz="2000" dirty="0" smtClean="0"/>
          </a:p>
          <a:p>
            <a:endParaRPr lang="en-US" altLang="ja-JP" sz="2000" dirty="0" smtClean="0"/>
          </a:p>
          <a:p>
            <a:r>
              <a:rPr lang="en-US" altLang="ja-JP" sz="2000" dirty="0"/>
              <a:t>    (</a:t>
            </a:r>
            <a:r>
              <a:rPr lang="en-US" altLang="ja-JP" sz="2000" dirty="0" err="1"/>
              <a:t>x,y</a:t>
            </a:r>
            <a:r>
              <a:rPr lang="en-US" altLang="ja-JP" sz="2000" dirty="0"/>
              <a:t>)ϵD </a:t>
            </a:r>
            <a:r>
              <a:rPr lang="ja-JP" altLang="en-US" sz="2000" dirty="0" smtClean="0"/>
              <a:t>はペアの形式で、ラベル付きのデータベースです</a:t>
            </a:r>
            <a:endParaRPr lang="en-US" altLang="ja-JP" sz="2000" dirty="0"/>
          </a:p>
          <a:p>
            <a:r>
              <a:rPr lang="ja-JP" altLang="en-US" sz="2000" dirty="0" smtClean="0"/>
              <a:t>　　</a:t>
            </a:r>
            <a:r>
              <a:rPr lang="en-US" altLang="ja-JP" sz="2000" dirty="0" smtClean="0"/>
              <a:t>y</a:t>
            </a:r>
            <a:r>
              <a:rPr lang="ja-JP" altLang="en-US" sz="2000" dirty="0" smtClean="0"/>
              <a:t>はラベルで、</a:t>
            </a:r>
            <a:r>
              <a:rPr lang="ja-JP" altLang="en-US" sz="2000" dirty="0"/>
              <a:t>ロジック</a:t>
            </a:r>
            <a:r>
              <a:rPr lang="ja-JP" altLang="en-US" sz="2000" dirty="0" smtClean="0"/>
              <a:t>回帰なので値は０もしくは１です</a:t>
            </a:r>
            <a:endParaRPr lang="en-US" altLang="ja-JP" sz="2000" dirty="0" smtClean="0"/>
          </a:p>
          <a:p>
            <a:r>
              <a:rPr lang="ja-JP" altLang="en-US" sz="2000" dirty="0" smtClean="0"/>
              <a:t>　　</a:t>
            </a:r>
            <a:r>
              <a:rPr lang="en-US" altLang="ja-JP" sz="2000" dirty="0" smtClean="0"/>
              <a:t>y’</a:t>
            </a:r>
            <a:r>
              <a:rPr lang="ja-JP" altLang="en-US" sz="2000" dirty="0" smtClean="0"/>
              <a:t>は</a:t>
            </a:r>
            <a:r>
              <a:rPr lang="ja-JP" altLang="en-US" sz="2000" dirty="0" err="1" smtClean="0"/>
              <a:t>ｘ</a:t>
            </a:r>
            <a:r>
              <a:rPr lang="ja-JP" altLang="en-US" sz="2000" dirty="0" smtClean="0"/>
              <a:t>にある特徴を頼りにして予測された値で</a:t>
            </a:r>
            <a:r>
              <a:rPr lang="en-US" altLang="ja-JP" sz="2000" dirty="0" smtClean="0"/>
              <a:t> (0</a:t>
            </a:r>
            <a:r>
              <a:rPr lang="ja-JP" altLang="en-US" sz="2000" dirty="0" smtClean="0"/>
              <a:t>から</a:t>
            </a:r>
            <a:r>
              <a:rPr lang="en-US" altLang="ja-JP" sz="2000" dirty="0" smtClean="0"/>
              <a:t>1</a:t>
            </a:r>
            <a:r>
              <a:rPr lang="ja-JP" altLang="en-US" sz="2000" dirty="0" smtClean="0"/>
              <a:t>まで</a:t>
            </a:r>
            <a:r>
              <a:rPr lang="en-US" altLang="ja-JP" sz="2000" dirty="0" smtClean="0"/>
              <a:t>)</a:t>
            </a:r>
          </a:p>
          <a:p>
            <a:endParaRPr lang="en-US" altLang="ja-JP" sz="2000" dirty="0" smtClean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656" y="2276872"/>
            <a:ext cx="1436006" cy="70560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536" y="3212976"/>
            <a:ext cx="3672408" cy="56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35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ja-JP" altLang="en-US" sz="36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内容の概要</a:t>
            </a:r>
          </a:p>
        </p:txBody>
      </p:sp>
      <p:sp>
        <p:nvSpPr>
          <p:cNvPr id="2" name="正方形/長方形 1"/>
          <p:cNvSpPr/>
          <p:nvPr/>
        </p:nvSpPr>
        <p:spPr>
          <a:xfrm>
            <a:off x="416496" y="836712"/>
            <a:ext cx="9325822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 smtClean="0"/>
              <a:t>分類</a:t>
            </a:r>
            <a:endParaRPr lang="en-US" altLang="ja-JP" sz="2800" dirty="0" smtClean="0"/>
          </a:p>
          <a:p>
            <a:endParaRPr lang="en-US" altLang="ja-JP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1800" dirty="0" smtClean="0"/>
              <a:t>ロジック回帰値とバイナリカテゴリー値（</a:t>
            </a:r>
            <a:r>
              <a:rPr lang="en-US" altLang="ja-JP" sz="1800" dirty="0"/>
              <a:t>binary </a:t>
            </a:r>
            <a:r>
              <a:rPr lang="en-US" altLang="ja-JP" sz="1800" dirty="0" smtClean="0"/>
              <a:t>category</a:t>
            </a:r>
            <a:r>
              <a:rPr lang="ja-JP" altLang="en-US" sz="1800" dirty="0" err="1" smtClean="0"/>
              <a:t>、</a:t>
            </a:r>
            <a:r>
              <a:rPr lang="ja-JP" altLang="en-US" sz="1800" dirty="0" smtClean="0"/>
              <a:t>列：はい・いいえ）にマッピングできるために、閾値を定義します</a:t>
            </a:r>
            <a:endParaRPr lang="en-US" altLang="ja-JP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1800" dirty="0" smtClean="0"/>
              <a:t>閾値を</a:t>
            </a:r>
            <a:r>
              <a:rPr lang="ja-JP" altLang="en-US" sz="1800" dirty="0" err="1" smtClean="0"/>
              <a:t>決めるの</a:t>
            </a:r>
            <a:r>
              <a:rPr lang="ja-JP" altLang="en-US" sz="1800" dirty="0" smtClean="0"/>
              <a:t>一部は、決定者にとって誤りをするのつらさです</a:t>
            </a:r>
            <a:endParaRPr lang="en-US" altLang="ja-JP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1800" dirty="0" smtClean="0"/>
              <a:t>正解率：　　　　　　　　　　　　　　　　　　　　       　　　　　　</a:t>
            </a:r>
            <a:r>
              <a:rPr lang="en-US" altLang="ja-JP" sz="1800" dirty="0" smtClean="0"/>
              <a:t>(</a:t>
            </a:r>
            <a:r>
              <a:rPr lang="en-US" altLang="ja-JP" sz="1600" dirty="0" smtClean="0"/>
              <a:t>T=</a:t>
            </a:r>
            <a:r>
              <a:rPr lang="en-US" altLang="ja-JP" sz="1600" dirty="0" err="1" smtClean="0"/>
              <a:t>True,F</a:t>
            </a:r>
            <a:r>
              <a:rPr lang="en-US" altLang="ja-JP" sz="1600" dirty="0" smtClean="0"/>
              <a:t>=</a:t>
            </a:r>
            <a:r>
              <a:rPr lang="en-US" altLang="ja-JP" sz="1600" dirty="0" err="1" smtClean="0"/>
              <a:t>false,P</a:t>
            </a:r>
            <a:r>
              <a:rPr lang="en-US" altLang="ja-JP" sz="1600" dirty="0" smtClean="0"/>
              <a:t>=</a:t>
            </a:r>
            <a:r>
              <a:rPr lang="en-US" altLang="ja-JP" sz="1600" dirty="0" err="1" smtClean="0"/>
              <a:t>positive,N</a:t>
            </a:r>
            <a:r>
              <a:rPr lang="en-US" altLang="ja-JP" sz="1600" dirty="0" smtClean="0"/>
              <a:t>=negative</a:t>
            </a:r>
            <a:r>
              <a:rPr lang="en-US" altLang="ja-JP" sz="1600" dirty="0" smtClean="0"/>
              <a:t>)</a:t>
            </a:r>
            <a:endParaRPr lang="en-US" altLang="ja-JP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1800" dirty="0" smtClean="0"/>
              <a:t>しかし、クラス分類が不均衡のデータベースに正解率だけは足りなくて、精度と再現率（反比例の関係）の計算が必要です</a:t>
            </a:r>
            <a:endParaRPr lang="en-US" altLang="ja-JP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1800" dirty="0" smtClean="0"/>
              <a:t>精度：予測した結果が陽性（</a:t>
            </a:r>
            <a:r>
              <a:rPr lang="en-US" altLang="ja-JP" sz="1800" dirty="0" smtClean="0"/>
              <a:t>positive</a:t>
            </a:r>
            <a:r>
              <a:rPr lang="ja-JP" altLang="en-US" sz="1800" dirty="0" smtClean="0"/>
              <a:t>）のうち、本当陽性の割合　</a:t>
            </a:r>
            <a:endParaRPr lang="en-US" altLang="ja-JP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1800" dirty="0" smtClean="0"/>
              <a:t>本当陽性のうち、</a:t>
            </a:r>
            <a:r>
              <a:rPr lang="ja-JP" altLang="en-US" sz="1800" dirty="0"/>
              <a:t>予測した結果が</a:t>
            </a:r>
            <a:r>
              <a:rPr lang="ja-JP" altLang="en-US" sz="1800" dirty="0" smtClean="0"/>
              <a:t>陽性の割合</a:t>
            </a:r>
            <a:endParaRPr lang="en-US" altLang="ja-JP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1800" dirty="0" smtClean="0"/>
              <a:t>　</a:t>
            </a:r>
            <a:endParaRPr lang="en-US" altLang="ja-JP" sz="1800" dirty="0" smtClean="0"/>
          </a:p>
          <a:p>
            <a:endParaRPr lang="en-US" altLang="ja-JP" sz="2000" dirty="0" smtClean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624" y="2449697"/>
            <a:ext cx="2660043" cy="488408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5164" y="2461330"/>
            <a:ext cx="1584176" cy="465141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2895" y="3429000"/>
            <a:ext cx="1606489" cy="46007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3040" y="3789041"/>
            <a:ext cx="1157271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27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ja-JP" altLang="en-US" sz="36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ゴール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488504" y="836712"/>
            <a:ext cx="813690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 smtClean="0"/>
              <a:t>これらの問題を解決：</a:t>
            </a:r>
            <a:endParaRPr lang="en-US" altLang="ja-JP" sz="2400" dirty="0" smtClean="0"/>
          </a:p>
          <a:p>
            <a:endParaRPr lang="en-US" altLang="ja-JP" sz="2400" dirty="0" smtClean="0"/>
          </a:p>
          <a:p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 smtClean="0"/>
              <a:t>機械学習と伝統的なプログラミングの差異は？</a:t>
            </a: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 smtClean="0"/>
              <a:t>誤差と</a:t>
            </a:r>
            <a:r>
              <a:rPr lang="ja-JP" altLang="en-US" sz="2400" dirty="0"/>
              <a:t>は？誤差を</a:t>
            </a:r>
            <a:r>
              <a:rPr lang="ja-JP" altLang="en-US" sz="2400" dirty="0" smtClean="0"/>
              <a:t>どうやって測れる？</a:t>
            </a:r>
            <a:endParaRPr lang="en-US" altLang="ja-JP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 smtClean="0"/>
              <a:t>最急降下法の働き方は？</a:t>
            </a:r>
            <a:endParaRPr lang="en-US" altLang="ja-JP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 smtClean="0"/>
              <a:t>どの</a:t>
            </a:r>
            <a:r>
              <a:rPr lang="ja-JP" altLang="en-US" sz="2400" dirty="0"/>
              <a:t>ように</a:t>
            </a:r>
            <a:r>
              <a:rPr lang="ja-JP" altLang="en-US" sz="2400" dirty="0" smtClean="0"/>
              <a:t>あるモジュールが効率的かを決める？</a:t>
            </a:r>
            <a:endParaRPr lang="en-US" altLang="ja-JP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 smtClean="0"/>
              <a:t>プログラムが学習できるため</a:t>
            </a:r>
            <a:r>
              <a:rPr lang="ja-JP" altLang="en-US" sz="2400" dirty="0"/>
              <a:t>に、どのよう</a:t>
            </a:r>
            <a:r>
              <a:rPr lang="ja-JP" altLang="en-US" sz="2400" dirty="0" smtClean="0"/>
              <a:t>にデータを表現するの？</a:t>
            </a:r>
            <a:endParaRPr lang="en-US" altLang="ja-JP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どう</a:t>
            </a:r>
            <a:r>
              <a:rPr lang="ja-JP" altLang="en-US" sz="2400" dirty="0" smtClean="0"/>
              <a:t>やって深層ニューラルネットワークを構築するの？</a:t>
            </a:r>
            <a:endParaRPr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314940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ja-JP" altLang="en-US" sz="36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必要な知識・技術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1136576" y="2276872"/>
            <a:ext cx="799288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/>
              <a:t>必要な知識・</a:t>
            </a:r>
            <a:r>
              <a:rPr lang="ja-JP" altLang="en-US" sz="2400" dirty="0" smtClean="0"/>
              <a:t>技術：</a:t>
            </a:r>
            <a:endParaRPr lang="en-US" altLang="ja-JP" sz="2400" dirty="0" smtClean="0"/>
          </a:p>
          <a:p>
            <a:endParaRPr lang="en-US" altLang="ja-JP" sz="2400" dirty="0"/>
          </a:p>
          <a:p>
            <a:r>
              <a:rPr lang="ja-JP" altLang="en-US" sz="2400" dirty="0" smtClean="0"/>
              <a:t>初級代数学</a:t>
            </a:r>
            <a:endParaRPr lang="en-US" altLang="ja-JP" sz="2400" dirty="0" smtClean="0"/>
          </a:p>
          <a:p>
            <a:endParaRPr lang="en-US" altLang="ja-JP" sz="2400" dirty="0" smtClean="0"/>
          </a:p>
          <a:p>
            <a:r>
              <a:rPr lang="ja-JP" altLang="en-US" sz="2400" dirty="0" smtClean="0"/>
              <a:t>プログラミング基礎を精通していて、</a:t>
            </a:r>
            <a:r>
              <a:rPr lang="en-US" altLang="ja-JP" sz="2400" dirty="0" smtClean="0"/>
              <a:t>Python</a:t>
            </a:r>
            <a:r>
              <a:rPr lang="ja-JP" altLang="en-US" sz="2400" dirty="0"/>
              <a:t>　</a:t>
            </a:r>
            <a:r>
              <a:rPr lang="en-US" altLang="ja-JP" sz="2400" dirty="0" smtClean="0"/>
              <a:t>Coding</a:t>
            </a:r>
            <a:r>
              <a:rPr lang="ja-JP" altLang="en-US" sz="2400" dirty="0" smtClean="0"/>
              <a:t>経験あり</a:t>
            </a:r>
            <a:endParaRPr lang="en-US" altLang="ja-JP" sz="2400" dirty="0" smtClean="0"/>
          </a:p>
          <a:p>
            <a:endParaRPr lang="en-US" altLang="ja-JP" sz="2400" dirty="0"/>
          </a:p>
          <a:p>
            <a:r>
              <a:rPr lang="en-US" altLang="ja-JP" sz="2400" dirty="0" smtClean="0"/>
              <a:t>Pandas</a:t>
            </a:r>
            <a:r>
              <a:rPr lang="ja-JP" altLang="en-US" sz="2400" dirty="0" err="1" smtClean="0"/>
              <a:t>、</a:t>
            </a:r>
            <a:r>
              <a:rPr lang="en-US" altLang="ja-JP" sz="2400" dirty="0" err="1"/>
              <a:t>TensorFlow</a:t>
            </a:r>
            <a:r>
              <a:rPr lang="ja-JP" altLang="en-US" sz="2400" dirty="0" smtClean="0"/>
              <a:t>基礎知識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9240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ja-JP" altLang="en-US" sz="36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内容の概要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374458" y="894248"/>
            <a:ext cx="939783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 smtClean="0"/>
              <a:t>データの潜在的な意味を探って、下記のことがうまくできます</a:t>
            </a:r>
            <a:endParaRPr lang="en-US" altLang="ja-JP" sz="2400" dirty="0" smtClean="0"/>
          </a:p>
          <a:p>
            <a:endParaRPr lang="en-US" altLang="ja-JP" sz="2400" dirty="0" smtClean="0"/>
          </a:p>
          <a:p>
            <a:r>
              <a:rPr lang="ja-JP" altLang="en-US" sz="2400" dirty="0" smtClean="0"/>
              <a:t>１．プログラミング時間を短くする</a:t>
            </a:r>
            <a:endParaRPr lang="en-US" altLang="ja-JP" sz="2400" dirty="0" smtClean="0"/>
          </a:p>
          <a:p>
            <a:endParaRPr lang="en-US" altLang="ja-JP" sz="2400" dirty="0"/>
          </a:p>
          <a:p>
            <a:r>
              <a:rPr lang="ja-JP" altLang="en-US" sz="2400" dirty="0"/>
              <a:t>２．特定の消費者のために、自分の製品を</a:t>
            </a:r>
            <a:r>
              <a:rPr lang="ja-JP" altLang="en-US" sz="2400" dirty="0" smtClean="0"/>
              <a:t>定義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 dirty="0"/>
              <a:t>３</a:t>
            </a:r>
            <a:r>
              <a:rPr lang="ja-JP" altLang="en-US" sz="2400" dirty="0" smtClean="0"/>
              <a:t>．問題を人工的に解決</a:t>
            </a:r>
            <a:endParaRPr lang="en-US" altLang="ja-JP" sz="2400" dirty="0" smtClean="0"/>
          </a:p>
          <a:p>
            <a:endParaRPr lang="en-US" altLang="ja-JP" sz="2400" dirty="0" smtClean="0"/>
          </a:p>
          <a:p>
            <a:r>
              <a:rPr lang="ja-JP" altLang="en-US" sz="2400" dirty="0" smtClean="0"/>
              <a:t>プログラマーとして、ロジック分析じゃなくて統計情報で、考え方を数学科学から自然科学に遷移する方がいいでしょう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3956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ja-JP" altLang="en-US" sz="36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内容の概要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276732" y="772640"/>
            <a:ext cx="9361040" cy="4729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 smtClean="0"/>
              <a:t>立案</a:t>
            </a:r>
            <a:r>
              <a:rPr lang="en-US" altLang="ja-JP" sz="2800" dirty="0" smtClean="0"/>
              <a:t>(Framing)</a:t>
            </a:r>
          </a:p>
          <a:p>
            <a:endParaRPr lang="en-US" altLang="ja-JP" dirty="0" smtClean="0"/>
          </a:p>
          <a:p>
            <a:r>
              <a:rPr lang="ja-JP" altLang="en-US" dirty="0" smtClean="0"/>
              <a:t>専門用語：</a:t>
            </a:r>
            <a:endParaRPr lang="en-US" altLang="ja-JP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dirty="0"/>
              <a:t>監督的</a:t>
            </a:r>
            <a:r>
              <a:rPr lang="ja-JP" altLang="en-US" dirty="0" smtClean="0"/>
              <a:t>なき機械学習（</a:t>
            </a:r>
            <a:r>
              <a:rPr lang="en-US" altLang="ja-JP" dirty="0" smtClean="0"/>
              <a:t>supervised machine learning</a:t>
            </a:r>
            <a:r>
              <a:rPr lang="ja-JP" altLang="en-US" dirty="0" smtClean="0"/>
              <a:t>）</a:t>
            </a:r>
            <a:r>
              <a:rPr lang="en-US" altLang="ja-JP" dirty="0" smtClean="0"/>
              <a:t>:</a:t>
            </a:r>
            <a:r>
              <a:rPr lang="ja-JP" altLang="en-US" dirty="0" smtClean="0"/>
              <a:t>今</a:t>
            </a:r>
            <a:r>
              <a:rPr lang="ja-JP" altLang="en-US" dirty="0"/>
              <a:t>まで</a:t>
            </a:r>
            <a:r>
              <a:rPr lang="ja-JP" altLang="en-US" dirty="0" smtClean="0"/>
              <a:t>のないものを予測するために、モジュールを構築して大量の入力データを利用できるようにします</a:t>
            </a:r>
            <a:endParaRPr lang="en-US" altLang="ja-JP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dirty="0" smtClean="0"/>
              <a:t>ラベル：予測したいもの　例：来月お米の値段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見れて、数えられます</a:t>
            </a:r>
            <a:endParaRPr lang="en-US" altLang="ja-JP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dirty="0"/>
              <a:t>特徴：入力</a:t>
            </a:r>
            <a:r>
              <a:rPr lang="ja-JP" altLang="en-US" dirty="0" smtClean="0"/>
              <a:t>データ　例：先月</a:t>
            </a:r>
            <a:r>
              <a:rPr lang="ja-JP" altLang="en-US" dirty="0"/>
              <a:t>お米の</a:t>
            </a:r>
            <a:r>
              <a:rPr lang="ja-JP" altLang="en-US" dirty="0" smtClean="0"/>
              <a:t>値段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よい特徴は具体的で数えやすいものです</a:t>
            </a:r>
            <a:endParaRPr lang="en-US" altLang="ja-JP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dirty="0" smtClean="0"/>
              <a:t>見本（</a:t>
            </a:r>
            <a:r>
              <a:rPr lang="en-US" altLang="ja-JP" dirty="0" smtClean="0"/>
              <a:t>example</a:t>
            </a:r>
            <a:r>
              <a:rPr lang="ja-JP" altLang="en-US" dirty="0" smtClean="0"/>
              <a:t>）：ラベル付き見本で機械学習</a:t>
            </a:r>
            <a:endParaRPr lang="en-US" altLang="ja-JP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dirty="0" smtClean="0"/>
              <a:t>モジュール：ラベルと特徴の関係を定義します</a:t>
            </a:r>
            <a:endParaRPr lang="en-US" altLang="ja-JP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dirty="0" smtClean="0"/>
              <a:t>回帰モジュール：連続テータを予測します</a:t>
            </a:r>
            <a:endParaRPr lang="en-US" altLang="ja-JP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dirty="0" smtClean="0"/>
              <a:t>分類</a:t>
            </a:r>
            <a:r>
              <a:rPr lang="ja-JP" altLang="en-US" dirty="0"/>
              <a:t>モジュール</a:t>
            </a:r>
            <a:r>
              <a:rPr lang="ja-JP" altLang="en-US" dirty="0" smtClean="0"/>
              <a:t>：不連続</a:t>
            </a:r>
            <a:r>
              <a:rPr lang="ja-JP" altLang="en-US" dirty="0"/>
              <a:t>テータを予測します</a:t>
            </a:r>
            <a:endParaRPr lang="en-US" altLang="ja-JP" dirty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672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ja-JP" altLang="en-US" sz="36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内容の概要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276732" y="772640"/>
            <a:ext cx="9361040" cy="48796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/>
              <a:t>線形回帰</a:t>
            </a:r>
            <a:endParaRPr lang="en-US" altLang="ja-JP" sz="2800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たくさんのデータを学習して、</a:t>
            </a:r>
            <a:r>
              <a:rPr lang="ja-JP" altLang="en-US" dirty="0"/>
              <a:t>一番誤差が</a:t>
            </a:r>
            <a:r>
              <a:rPr lang="ja-JP" altLang="en-US" dirty="0" smtClean="0"/>
              <a:t>少ないモジュールを探します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sz="2800" dirty="0"/>
              <a:t>誤差の減少</a:t>
            </a:r>
            <a:endParaRPr lang="en-US" altLang="ja-JP" sz="2800" dirty="0"/>
          </a:p>
          <a:p>
            <a:endParaRPr lang="en-US" altLang="ja-JP" dirty="0" smtClean="0"/>
          </a:p>
          <a:p>
            <a:r>
              <a:rPr lang="ja-JP" altLang="en-US" dirty="0" smtClean="0"/>
              <a:t>試行錯誤：勝手に下記</a:t>
            </a:r>
            <a:r>
              <a:rPr lang="ja-JP" altLang="en-US" dirty="0"/>
              <a:t>引数の</a:t>
            </a:r>
            <a:r>
              <a:rPr lang="ja-JP" altLang="en-US" dirty="0" err="1"/>
              <a:t>ｂ</a:t>
            </a:r>
            <a:r>
              <a:rPr lang="ja-JP" altLang="en-US" dirty="0"/>
              <a:t>とｗ１を</a:t>
            </a:r>
            <a:r>
              <a:rPr lang="ja-JP" altLang="en-US" dirty="0" smtClean="0"/>
              <a:t>選んで、可能な</a:t>
            </a:r>
            <a:r>
              <a:rPr lang="ja-JP" altLang="en-US" dirty="0"/>
              <a:t>最小誤差（</a:t>
            </a:r>
            <a:r>
              <a:rPr lang="en-US" altLang="ja-JP" dirty="0" smtClean="0"/>
              <a:t>lowest </a:t>
            </a:r>
            <a:r>
              <a:rPr lang="en-US" altLang="ja-JP" dirty="0"/>
              <a:t>possible </a:t>
            </a:r>
            <a:r>
              <a:rPr lang="en-US" altLang="ja-JP" dirty="0" smtClean="0"/>
              <a:t>loss</a:t>
            </a:r>
            <a:r>
              <a:rPr lang="ja-JP" altLang="en-US" dirty="0" smtClean="0"/>
              <a:t>）</a:t>
            </a:r>
            <a:r>
              <a:rPr lang="ja-JP" altLang="en-US" dirty="0"/>
              <a:t>を見つけるまでに誤差を</a:t>
            </a:r>
            <a:r>
              <a:rPr lang="ja-JP" altLang="en-US" dirty="0" smtClean="0"/>
              <a:t>計算します。全部</a:t>
            </a:r>
            <a:r>
              <a:rPr lang="ja-JP" altLang="en-US" dirty="0"/>
              <a:t>の誤差が</a:t>
            </a:r>
            <a:r>
              <a:rPr lang="ja-JP" altLang="en-US" dirty="0" smtClean="0"/>
              <a:t>あんまり変えないときは、収束（</a:t>
            </a:r>
            <a:r>
              <a:rPr lang="en-US" altLang="ja-JP" dirty="0"/>
              <a:t>converged</a:t>
            </a:r>
            <a:r>
              <a:rPr lang="ja-JP" altLang="en-US" dirty="0" smtClean="0"/>
              <a:t>）といいます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右のグラフのように毎回</a:t>
            </a:r>
            <a:endParaRPr lang="en-US" altLang="ja-JP" dirty="0" smtClean="0"/>
          </a:p>
          <a:p>
            <a:r>
              <a:rPr lang="ja-JP" altLang="en-US" dirty="0" smtClean="0"/>
              <a:t>モジュール</a:t>
            </a:r>
            <a:r>
              <a:rPr lang="ja-JP" altLang="en-US" dirty="0"/>
              <a:t>で</a:t>
            </a:r>
            <a:r>
              <a:rPr lang="ja-JP" altLang="en-US" dirty="0" smtClean="0"/>
              <a:t>予測</a:t>
            </a:r>
            <a:r>
              <a:rPr lang="ja-JP" altLang="en-US" dirty="0"/>
              <a:t>して誤差を</a:t>
            </a:r>
            <a:endParaRPr lang="en-US" altLang="ja-JP" dirty="0" smtClean="0"/>
          </a:p>
          <a:p>
            <a:r>
              <a:rPr lang="ja-JP" altLang="en-US" dirty="0" smtClean="0"/>
              <a:t>計算して（</a:t>
            </a:r>
            <a:r>
              <a:rPr lang="en-US" altLang="ja-JP" dirty="0" smtClean="0"/>
              <a:t>Compute</a:t>
            </a:r>
            <a:r>
              <a:rPr lang="ja-JP" altLang="en-US" dirty="0" smtClean="0"/>
              <a:t>　</a:t>
            </a:r>
            <a:r>
              <a:rPr lang="en-US" altLang="ja-JP" dirty="0" smtClean="0"/>
              <a:t>Loss</a:t>
            </a:r>
            <a:r>
              <a:rPr lang="ja-JP" altLang="en-US" dirty="0" smtClean="0"/>
              <a:t>）、</a:t>
            </a:r>
            <a:endParaRPr lang="en-US" altLang="ja-JP" dirty="0"/>
          </a:p>
          <a:p>
            <a:r>
              <a:rPr lang="ja-JP" altLang="en-US" dirty="0" smtClean="0"/>
              <a:t>引数の</a:t>
            </a:r>
            <a:r>
              <a:rPr lang="ja-JP" altLang="en-US" dirty="0" err="1" smtClean="0"/>
              <a:t>ｂ</a:t>
            </a:r>
            <a:r>
              <a:rPr lang="ja-JP" altLang="en-US" dirty="0" smtClean="0"/>
              <a:t>とｗ１を更新します</a:t>
            </a:r>
            <a:endParaRPr lang="en-US" altLang="ja-JP" dirty="0" smtClean="0"/>
          </a:p>
          <a:p>
            <a:r>
              <a:rPr lang="ja-JP" altLang="en-US" dirty="0" smtClean="0"/>
              <a:t>（</a:t>
            </a:r>
            <a:r>
              <a:rPr lang="en-US" altLang="ja-JP" dirty="0" smtClean="0"/>
              <a:t>compute parameter updates</a:t>
            </a:r>
            <a:r>
              <a:rPr lang="ja-JP" altLang="en-US" dirty="0" smtClean="0"/>
              <a:t>）</a:t>
            </a:r>
            <a:endParaRPr lang="en-US" altLang="ja-JP" dirty="0" smtClean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001" y="3699338"/>
            <a:ext cx="6442999" cy="2659721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4848" y="3699338"/>
            <a:ext cx="229552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45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ja-JP" altLang="en-US" sz="36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内容の概要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276732" y="772640"/>
            <a:ext cx="9361040" cy="5570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/>
              <a:t>最急降下法：</a:t>
            </a:r>
            <a:endParaRPr lang="en-US" altLang="ja-JP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dirty="0" smtClean="0"/>
              <a:t>勝手に開始点を選んで</a:t>
            </a:r>
            <a:r>
              <a:rPr lang="ja-JP" altLang="en-US" dirty="0"/>
              <a:t>、誤差を</a:t>
            </a:r>
            <a:r>
              <a:rPr lang="ja-JP" altLang="en-US" dirty="0" smtClean="0"/>
              <a:t>出来るだけ早く減らすために、負勾配ベクトル（</a:t>
            </a:r>
            <a:r>
              <a:rPr lang="en-US" altLang="ja-JP" dirty="0"/>
              <a:t>negative gradient</a:t>
            </a:r>
            <a:r>
              <a:rPr lang="ja-JP" altLang="en-US" dirty="0" smtClean="0"/>
              <a:t>）を探します</a:t>
            </a:r>
            <a:endParaRPr lang="en-US" altLang="ja-JP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dirty="0"/>
              <a:t>負勾配</a:t>
            </a:r>
            <a:r>
              <a:rPr lang="ja-JP" altLang="en-US" dirty="0" smtClean="0"/>
              <a:t>ベクトルを決める学習率（</a:t>
            </a:r>
            <a:r>
              <a:rPr lang="en-US" altLang="ja-JP" dirty="0"/>
              <a:t>learning rate</a:t>
            </a:r>
            <a:r>
              <a:rPr lang="ja-JP" altLang="en-US" dirty="0" smtClean="0"/>
              <a:t>）で次の点へ進めます</a:t>
            </a:r>
            <a:endParaRPr lang="en-US" altLang="ja-JP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dirty="0"/>
              <a:t>負勾配</a:t>
            </a:r>
            <a:r>
              <a:rPr lang="ja-JP" altLang="en-US" dirty="0" smtClean="0"/>
              <a:t>ベクトルが小さいであれば、適度に大きな学習率にしてはいいでしょう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確率的勾配降下法：</a:t>
            </a:r>
            <a:endParaRPr lang="en-US" altLang="ja-JP" dirty="0" smtClean="0"/>
          </a:p>
          <a:p>
            <a:r>
              <a:rPr lang="ja-JP" altLang="en-US" dirty="0" smtClean="0"/>
              <a:t>バッチ（一回の</a:t>
            </a:r>
            <a:r>
              <a:rPr lang="ja-JP" altLang="en-US" b="1" dirty="0" smtClean="0"/>
              <a:t>イテレーションにある</a:t>
            </a:r>
            <a:r>
              <a:rPr lang="ja-JP" altLang="en-US" dirty="0" smtClean="0"/>
              <a:t>見本数）は１です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en-US" altLang="ja-JP" sz="2800" dirty="0" err="1"/>
              <a:t>TensorFlow</a:t>
            </a:r>
            <a:r>
              <a:rPr lang="ja-JP" altLang="en-US" sz="2800" dirty="0" smtClean="0"/>
              <a:t>はじめ</a:t>
            </a:r>
            <a:endParaRPr lang="en-US" altLang="ja-JP" sz="2800" dirty="0" smtClean="0"/>
          </a:p>
          <a:p>
            <a:endParaRPr lang="en-US" altLang="ja-JP" b="1" dirty="0"/>
          </a:p>
          <a:p>
            <a:r>
              <a:rPr lang="ja-JP" altLang="en-US" b="1" dirty="0" smtClean="0"/>
              <a:t>二部分の構成：</a:t>
            </a:r>
            <a:endParaRPr lang="en-US" altLang="ja-JP" b="1" dirty="0" smtClean="0"/>
          </a:p>
          <a:p>
            <a:r>
              <a:rPr lang="en-US" altLang="ja-JP" b="1" dirty="0"/>
              <a:t>graph protocol </a:t>
            </a:r>
            <a:r>
              <a:rPr lang="en-US" altLang="ja-JP" b="1" dirty="0" smtClean="0"/>
              <a:t>buffer</a:t>
            </a:r>
          </a:p>
          <a:p>
            <a:r>
              <a:rPr lang="ja-JP" altLang="en-US" b="1" dirty="0" smtClean="0"/>
              <a:t>（</a:t>
            </a:r>
            <a:r>
              <a:rPr lang="en-US" altLang="ja-JP" dirty="0"/>
              <a:t>Java </a:t>
            </a:r>
            <a:r>
              <a:rPr lang="en-US" altLang="ja-JP" dirty="0" smtClean="0"/>
              <a:t>compiler</a:t>
            </a:r>
            <a:r>
              <a:rPr lang="ja-JP" altLang="en-US" dirty="0" smtClean="0"/>
              <a:t>類似</a:t>
            </a:r>
            <a:r>
              <a:rPr lang="ja-JP" altLang="en-US" b="1" dirty="0" smtClean="0"/>
              <a:t>）</a:t>
            </a:r>
            <a:endParaRPr lang="en-US" altLang="ja-JP" b="1" dirty="0" smtClean="0"/>
          </a:p>
          <a:p>
            <a:r>
              <a:rPr lang="ja-JP" altLang="en-US" b="1" dirty="0" smtClean="0"/>
              <a:t>と</a:t>
            </a:r>
            <a:endParaRPr lang="en-US" altLang="ja-JP" b="1" dirty="0" smtClean="0"/>
          </a:p>
          <a:p>
            <a:r>
              <a:rPr lang="ja-JP" altLang="en-US" b="1" dirty="0"/>
              <a:t>上記</a:t>
            </a:r>
            <a:r>
              <a:rPr lang="ja-JP" altLang="en-US" b="1" dirty="0" smtClean="0"/>
              <a:t>のグラフを実行する</a:t>
            </a:r>
            <a:endParaRPr lang="en-US" altLang="ja-JP" b="1" dirty="0" smtClean="0"/>
          </a:p>
          <a:p>
            <a:r>
              <a:rPr lang="ja-JP" altLang="en-US" b="1" dirty="0" smtClean="0"/>
              <a:t>ランタイム</a:t>
            </a:r>
            <a:endParaRPr lang="en-US" altLang="ja-JP" b="1" dirty="0" smtClean="0"/>
          </a:p>
          <a:p>
            <a:r>
              <a:rPr lang="ja-JP" altLang="en-US" b="1" dirty="0" smtClean="0"/>
              <a:t>（</a:t>
            </a:r>
            <a:r>
              <a:rPr lang="en-US" altLang="ja-JP" b="1" dirty="0" smtClean="0"/>
              <a:t>Java</a:t>
            </a:r>
            <a:r>
              <a:rPr lang="ja-JP" altLang="en-US" b="1" dirty="0" smtClean="0"/>
              <a:t>　</a:t>
            </a:r>
            <a:r>
              <a:rPr lang="en-US" altLang="ja-JP" b="1" dirty="0" smtClean="0"/>
              <a:t>JVM</a:t>
            </a:r>
            <a:r>
              <a:rPr lang="ja-JP" altLang="en-US" b="1" dirty="0" smtClean="0"/>
              <a:t>　類似）</a:t>
            </a:r>
            <a:endParaRPr lang="en-US" altLang="ja-JP" b="1" dirty="0"/>
          </a:p>
        </p:txBody>
      </p:sp>
      <p:pic>
        <p:nvPicPr>
          <p:cNvPr id="5" name="図 4" descr="画面の領域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816" y="3452182"/>
            <a:ext cx="6445502" cy="291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13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ja-JP" altLang="en-US" sz="36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内容の概要</a:t>
            </a:r>
          </a:p>
        </p:txBody>
      </p:sp>
      <p:sp>
        <p:nvSpPr>
          <p:cNvPr id="2" name="正方形/長方形 1"/>
          <p:cNvSpPr/>
          <p:nvPr/>
        </p:nvSpPr>
        <p:spPr>
          <a:xfrm>
            <a:off x="416496" y="836712"/>
            <a:ext cx="9325822" cy="3881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 smtClean="0"/>
              <a:t>汎化</a:t>
            </a:r>
            <a:endParaRPr lang="en-US" altLang="ja-JP" sz="2800" dirty="0" smtClean="0"/>
          </a:p>
          <a:p>
            <a:endParaRPr lang="en-US" altLang="ja-JP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sz="1800" dirty="0" smtClean="0"/>
              <a:t>モジュールは、生成された時使われたデータとおんなじ</a:t>
            </a:r>
            <a:r>
              <a:rPr lang="ja-JP" altLang="en-US" dirty="0"/>
              <a:t>データベース</a:t>
            </a:r>
            <a:r>
              <a:rPr lang="ja-JP" altLang="en-US" sz="1800" dirty="0" smtClean="0"/>
              <a:t>から新たに取り入られてみたことないデータに、適用する能力を指します</a:t>
            </a:r>
            <a:endParaRPr lang="en-US" altLang="ja-JP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sz="1800" dirty="0" smtClean="0"/>
              <a:t>データ取り入れる原則：</a:t>
            </a:r>
            <a:endParaRPr lang="en-US" altLang="ja-JP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800" dirty="0" smtClean="0"/>
              <a:t>独立的、統一的な方法で</a:t>
            </a:r>
            <a:endParaRPr lang="en-US" altLang="ja-JP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800" dirty="0" smtClean="0"/>
              <a:t>データは時間とともに変わらずに穏やかで</a:t>
            </a:r>
            <a:endParaRPr lang="en-US" altLang="ja-JP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800" dirty="0" smtClean="0"/>
              <a:t>一つのデータベースから取り入れる</a:t>
            </a:r>
            <a:endParaRPr lang="en-US" altLang="ja-JP" sz="18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sz="1800" dirty="0" smtClean="0"/>
              <a:t>過度学習が学習際に誤差を減らしますが、複雑すぎると予測際に新しいデータに適用できません</a:t>
            </a:r>
            <a:endParaRPr lang="en-US" altLang="ja-JP" sz="18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sz="1800" dirty="0" smtClean="0"/>
              <a:t>よいテストデータとは：</a:t>
            </a:r>
            <a:endParaRPr lang="en-US" altLang="ja-JP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800" dirty="0" smtClean="0"/>
              <a:t>量が</a:t>
            </a:r>
            <a:r>
              <a:rPr lang="zh-CN" altLang="en-US" sz="1800" dirty="0" smtClean="0"/>
              <a:t>十分</a:t>
            </a:r>
            <a:endParaRPr lang="en-US" altLang="zh-CN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800" dirty="0" smtClean="0"/>
              <a:t>毎回同じデータを使わない</a:t>
            </a:r>
            <a:endParaRPr lang="en-US" altLang="ja-JP" sz="1800" dirty="0"/>
          </a:p>
        </p:txBody>
      </p:sp>
    </p:spTree>
    <p:extLst>
      <p:ext uri="{BB962C8B-B14F-4D97-AF65-F5344CB8AC3E}">
        <p14:creationId xmlns:p14="http://schemas.microsoft.com/office/powerpoint/2010/main" val="245872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ja-JP" altLang="en-US" sz="3600" dirty="0">
                <a:solidFill>
                  <a:srgbClr val="FFFF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内容の概要</a:t>
            </a:r>
          </a:p>
        </p:txBody>
      </p:sp>
      <p:sp>
        <p:nvSpPr>
          <p:cNvPr id="2" name="正方形/長方形 1"/>
          <p:cNvSpPr/>
          <p:nvPr/>
        </p:nvSpPr>
        <p:spPr>
          <a:xfrm>
            <a:off x="416496" y="836712"/>
            <a:ext cx="9325822" cy="23425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 smtClean="0"/>
              <a:t>検証（</a:t>
            </a:r>
            <a:r>
              <a:rPr lang="en-US" altLang="ja-JP" sz="2800" dirty="0" smtClean="0"/>
              <a:t>Validation</a:t>
            </a:r>
            <a:r>
              <a:rPr lang="ja-JP" altLang="en-US" sz="2800" dirty="0" smtClean="0"/>
              <a:t>）</a:t>
            </a:r>
            <a:endParaRPr lang="en-US" altLang="ja-JP" sz="2800" dirty="0" smtClean="0"/>
          </a:p>
          <a:p>
            <a:endParaRPr lang="en-US" altLang="ja-JP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 dirty="0" smtClean="0"/>
              <a:t>原始データを、トレーニングセット</a:t>
            </a:r>
            <a:r>
              <a:rPr lang="ja-JP" altLang="en-US" sz="2000" dirty="0"/>
              <a:t>と</a:t>
            </a:r>
            <a:r>
              <a:rPr lang="ja-JP" altLang="en-US" sz="2000" dirty="0" smtClean="0"/>
              <a:t>テストセットに分けて、学習率などの</a:t>
            </a:r>
            <a:r>
              <a:rPr lang="en-US" altLang="ja-JP" sz="2000" dirty="0" err="1" smtClean="0"/>
              <a:t>hyperparameter</a:t>
            </a:r>
            <a:r>
              <a:rPr lang="ja-JP" altLang="en-US" sz="2000" dirty="0" smtClean="0"/>
              <a:t>を変えて学習繰り返すと、過度学習の可能性がありますから、</a:t>
            </a:r>
            <a:r>
              <a:rPr lang="en-US" altLang="ja-JP" dirty="0"/>
              <a:t> </a:t>
            </a:r>
            <a:r>
              <a:rPr lang="ja-JP" altLang="en-US" dirty="0" smtClean="0"/>
              <a:t>検証セットを含めて三つのセットに分ける方がいいでしょう</a:t>
            </a:r>
            <a:endParaRPr lang="en-US" altLang="ja-JP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 dirty="0" smtClean="0"/>
              <a:t>テストセットでモジュールを評価する前に検証セットで評価します</a:t>
            </a:r>
            <a:endParaRPr lang="en-US" altLang="ja-JP" sz="2000" dirty="0" smtClean="0"/>
          </a:p>
          <a:p>
            <a:endParaRPr lang="en-US" altLang="ja-JP" sz="200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608" y="2852936"/>
            <a:ext cx="6873776" cy="334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85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提案書フォーマット20170110">
  <a:themeElements>
    <a:clrScheme name="NTT DATA COLOR MASTER">
      <a:dk1>
        <a:srgbClr val="404040"/>
      </a:dk1>
      <a:lt1>
        <a:srgbClr val="FFFFFF"/>
      </a:lt1>
      <a:dk2>
        <a:srgbClr val="0F1C50"/>
      </a:dk2>
      <a:lt2>
        <a:srgbClr val="0080B1"/>
      </a:lt2>
      <a:accent1>
        <a:srgbClr val="C2CEE6"/>
      </a:accent1>
      <a:accent2>
        <a:srgbClr val="6785C1"/>
      </a:accent2>
      <a:accent3>
        <a:srgbClr val="E6B600"/>
      </a:accent3>
      <a:accent4>
        <a:srgbClr val="BC4328"/>
      </a:accent4>
      <a:accent5>
        <a:srgbClr val="83B254"/>
      </a:accent5>
      <a:accent6>
        <a:srgbClr val="AA3C80"/>
      </a:accent6>
      <a:hlink>
        <a:srgbClr val="0000FF"/>
      </a:hlink>
      <a:folHlink>
        <a:srgbClr val="800080"/>
      </a:folHlink>
    </a:clrScheme>
    <a:fontScheme name="ユーザー定義 2">
      <a:majorFont>
        <a:latin typeface="HGPｺﾞｼｯｸE"/>
        <a:ea typeface="HGPｺﾞｼｯｸE"/>
        <a:cs typeface=""/>
      </a:majorFont>
      <a:minorFont>
        <a:latin typeface="HGPｺﾞｼｯｸE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accent1">
              <a:lumMod val="75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プレゼンテーションテンプレート_A4_20161220.pptx" id="{9C858962-F29B-4A66-8EC6-8BAF903AC268}" vid="{A6DDF9FA-FCEF-4354-BFA2-2E417DD6A1FB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提案書フォーマット20170110</Template>
  <TotalTime>7258</TotalTime>
  <Words>781</Words>
  <Application>Microsoft Office PowerPoint</Application>
  <PresentationFormat>A4 210 x 297 mm</PresentationFormat>
  <Paragraphs>150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23" baseType="lpstr">
      <vt:lpstr>HGPｺﾞｼｯｸE</vt:lpstr>
      <vt:lpstr>HGPｺﾞｼｯｸE</vt:lpstr>
      <vt:lpstr>HGP創英角ｺﾞｼｯｸUB</vt:lpstr>
      <vt:lpstr>Meiryo UI</vt:lpstr>
      <vt:lpstr>MS PGothic</vt:lpstr>
      <vt:lpstr>Yu Gothic</vt:lpstr>
      <vt:lpstr>游明朝</vt:lpstr>
      <vt:lpstr>Arial</vt:lpstr>
      <vt:lpstr>Wingdings</vt:lpstr>
      <vt:lpstr>提案書フォーマット20170110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徳田 正和</dc:creator>
  <cp:lastModifiedBy>李 譲</cp:lastModifiedBy>
  <cp:revision>647</cp:revision>
  <cp:lastPrinted>2017-03-06T04:29:57Z</cp:lastPrinted>
  <dcterms:created xsi:type="dcterms:W3CDTF">2017-01-10T04:54:34Z</dcterms:created>
  <dcterms:modified xsi:type="dcterms:W3CDTF">2018-03-30T08:47:10Z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1716054761</vt:i4>
  </property>
  <property fmtid="{D5CDD505-2E9C-101B-9397-08002B2CF9AE}" pid="3" name="_NewReviewCycle">
    <vt:lpwstr/>
  </property>
  <property fmtid="{D5CDD505-2E9C-101B-9397-08002B2CF9AE}" pid="4" name="_EmailSubject">
    <vt:lpwstr>作業依頼</vt:lpwstr>
  </property>
  <property fmtid="{D5CDD505-2E9C-101B-9397-08002B2CF9AE}" pid="5" name="_AuthorEmail">
    <vt:lpwstr>hatakeyamas@nttdata-bizsys.co.jp</vt:lpwstr>
  </property>
  <property fmtid="{D5CDD505-2E9C-101B-9397-08002B2CF9AE}" pid="6" name="_AuthorEmailDisplayName">
    <vt:lpwstr>畠山 重昭</vt:lpwstr>
  </property>
</Properties>
</file>