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77" r:id="rId5"/>
    <p:sldId id="287" r:id="rId6"/>
    <p:sldId id="278" r:id="rId7"/>
    <p:sldId id="279" r:id="rId8"/>
    <p:sldId id="281" r:id="rId9"/>
    <p:sldId id="282" r:id="rId10"/>
    <p:sldId id="283" r:id="rId11"/>
    <p:sldId id="288" r:id="rId12"/>
    <p:sldId id="291" r:id="rId13"/>
    <p:sldId id="292" r:id="rId14"/>
    <p:sldId id="284" r:id="rId15"/>
    <p:sldId id="289" r:id="rId16"/>
    <p:sldId id="290" r:id="rId17"/>
    <p:sldId id="285" r:id="rId18"/>
    <p:sldId id="286" r:id="rId19"/>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Cường" initials="NC" lastIdx="1" clrIdx="0">
    <p:extLst>
      <p:ext uri="{19B8F6BF-5375-455C-9EA6-DF929625EA0E}">
        <p15:presenceInfo xmlns:p15="http://schemas.microsoft.com/office/powerpoint/2012/main" userId="7dd3e4e3e4373f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6323" autoAdjust="0"/>
  </p:normalViewPr>
  <p:slideViewPr>
    <p:cSldViewPr snapToGrid="0">
      <p:cViewPr varScale="1">
        <p:scale>
          <a:sx n="89" d="100"/>
          <a:sy n="89" d="100"/>
        </p:scale>
        <p:origin x="509" y="58"/>
      </p:cViewPr>
      <p:guideLst/>
    </p:cSldViewPr>
  </p:slideViewPr>
  <p:outlineViewPr>
    <p:cViewPr>
      <p:scale>
        <a:sx n="33" d="100"/>
        <a:sy n="33" d="100"/>
      </p:scale>
      <p:origin x="0" y="-41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8/6/2024</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a:t>Click to edit Master title style</a:t>
            </a:r>
            <a:endParaRPr lang="en-US" noProof="0" dirty="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a:t>Click to edit Master subtitle style</a:t>
            </a:r>
            <a:endParaRPr lang="en-US" noProof="0" dirty="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a:t>Chương 1. Tổng quan</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a:t>Click to edit Master title style</a:t>
            </a:r>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10"/>
          </p:nvPr>
        </p:nvSpPr>
        <p:spPr>
          <a:ln/>
        </p:spPr>
        <p:txBody>
          <a:bodyPr/>
          <a:lstStyle>
            <a:lvl1pPr>
              <a:defRPr sz="1400"/>
            </a:lvl1pPr>
          </a:lstStyle>
          <a:p>
            <a:r>
              <a:rPr lang="vi-VN"/>
              <a:t>Chương 1. Tổng quan</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a:t>Click to edit Master title style</a:t>
            </a:r>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4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a:t>Chương 1. Tổng quan</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9589" y="665330"/>
            <a:ext cx="9463178" cy="1412136"/>
          </a:xfrm>
        </p:spPr>
        <p:txBody>
          <a:bodyPr/>
          <a:lstStyle/>
          <a:p>
            <a:r>
              <a:rPr lang="en-US" sz="4200" dirty="0">
                <a:latin typeface="Arial" panose="020B0604020202020204" pitchFamily="34" charset="0"/>
                <a:cs typeface="Arial" panose="020B0604020202020204" pitchFamily="34" charset="0"/>
              </a:rPr>
              <a:t>XÂY DỰNG CHƯƠNG TRÌNH QUẢN LÝ HIỆU THUỐC Q-PHARMA</a:t>
            </a:r>
            <a:endParaRPr lang="vi-VN" sz="4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15B718D-3649-4774-BCB4-528874E6C6D0}"/>
              </a:ext>
            </a:extLst>
          </p:cNvPr>
          <p:cNvSpPr txBox="1"/>
          <p:nvPr/>
        </p:nvSpPr>
        <p:spPr>
          <a:xfrm>
            <a:off x="2182761" y="2263878"/>
            <a:ext cx="8192729" cy="2062103"/>
          </a:xfrm>
          <a:prstGeom prst="rect">
            <a:avLst/>
          </a:prstGeom>
          <a:noFill/>
        </p:spPr>
        <p:txBody>
          <a:bodyPr wrap="square" rtlCol="0">
            <a:spAutoFit/>
          </a:bodyPr>
          <a:lstStyle/>
          <a:p>
            <a:pPr lvl="0">
              <a:buClr>
                <a:srgbClr val="CC0000"/>
              </a:buClr>
            </a:pP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NHÓM</a:t>
            </a:r>
            <a:r>
              <a:rPr lang="vi-VN"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4</a:t>
            </a:r>
            <a:r>
              <a:rPr lang="vi-VN"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Phạm</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Văn</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Quyết</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(lead)</a:t>
            </a:r>
          </a:p>
          <a:p>
            <a:pPr lvl="0">
              <a:buClr>
                <a:srgbClr val="CC0000"/>
              </a:buClr>
            </a:pPr>
            <a:r>
              <a:rPr lang="en-US" sz="3200" b="1" i="0" dirty="0">
                <a:solidFill>
                  <a:srgbClr val="000000"/>
                </a:solidFill>
                <a:latin typeface="Arial" panose="020B0604020202020204" pitchFamily="34" charset="0"/>
                <a:cs typeface="Arial" panose="020B0604020202020204" pitchFamily="34" charset="0"/>
              </a:rPr>
              <a:t>			Nguyễn </a:t>
            </a:r>
            <a:r>
              <a:rPr lang="en-US" sz="3200" b="1" i="0" dirty="0" err="1">
                <a:solidFill>
                  <a:srgbClr val="000000"/>
                </a:solidFill>
                <a:latin typeface="Arial" panose="020B0604020202020204" pitchFamily="34" charset="0"/>
                <a:cs typeface="Arial" panose="020B0604020202020204" pitchFamily="34" charset="0"/>
              </a:rPr>
              <a:t>Hoàng</a:t>
            </a:r>
            <a:r>
              <a:rPr lang="en-US" sz="3200" b="1" i="0" dirty="0">
                <a:solidFill>
                  <a:srgbClr val="000000"/>
                </a:solidFill>
                <a:latin typeface="Arial" panose="020B0604020202020204" pitchFamily="34" charset="0"/>
                <a:cs typeface="Arial" panose="020B0604020202020204" pitchFamily="34" charset="0"/>
              </a:rPr>
              <a:t> Long</a:t>
            </a:r>
            <a:endParaRPr lang="vi-VN" sz="3200" b="1" i="0" dirty="0">
              <a:solidFill>
                <a:srgbClr val="000000"/>
              </a:solidFill>
              <a:latin typeface="Arial" panose="020B0604020202020204" pitchFamily="34" charset="0"/>
              <a:cs typeface="Arial" panose="020B0604020202020204" pitchFamily="34" charset="0"/>
            </a:endParaRPr>
          </a:p>
          <a:p>
            <a:r>
              <a:rPr lang="en-US" sz="3200" b="1" dirty="0">
                <a:latin typeface="Arial" panose="020B0604020202020204" pitchFamily="34" charset="0"/>
                <a:ea typeface="Calibri" panose="020F0502020204030204" pitchFamily="34" charset="0"/>
                <a:cs typeface="Arial" panose="020B0604020202020204" pitchFamily="34" charset="0"/>
              </a:rPr>
              <a:t>			Nguyễn Mạnh Cường</a:t>
            </a:r>
          </a:p>
          <a:p>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Dương</a:t>
            </a:r>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Hữu</a:t>
            </a:r>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Hoàng</a:t>
            </a:r>
            <a:endParaRPr lang="en-US" sz="32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3.3. Các thông tin hỗ trợ</a:t>
            </a:r>
          </a:p>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tự</a:t>
            </a:r>
            <a:endParaRPr lang="en-US"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pic>
        <p:nvPicPr>
          <p:cNvPr id="4" name="Picture 3">
            <a:extLst>
              <a:ext uri="{FF2B5EF4-FFF2-40B4-BE49-F238E27FC236}">
                <a16:creationId xmlns:a16="http://schemas.microsoft.com/office/drawing/2014/main" id="{83A223DD-3FCE-4728-917F-85E8D98378ED}"/>
              </a:ext>
            </a:extLst>
          </p:cNvPr>
          <p:cNvPicPr>
            <a:picLocks noChangeAspect="1"/>
          </p:cNvPicPr>
          <p:nvPr/>
        </p:nvPicPr>
        <p:blipFill>
          <a:blip r:embed="rId2"/>
          <a:stretch>
            <a:fillRect/>
          </a:stretch>
        </p:blipFill>
        <p:spPr>
          <a:xfrm>
            <a:off x="214907" y="1529255"/>
            <a:ext cx="4281639" cy="3952065"/>
          </a:xfrm>
          <a:prstGeom prst="rect">
            <a:avLst/>
          </a:prstGeom>
        </p:spPr>
      </p:pic>
      <p:pic>
        <p:nvPicPr>
          <p:cNvPr id="7" name="image50.jpg">
            <a:extLst>
              <a:ext uri="{FF2B5EF4-FFF2-40B4-BE49-F238E27FC236}">
                <a16:creationId xmlns:a16="http://schemas.microsoft.com/office/drawing/2014/main" id="{A7003AED-6AB6-4625-9BD4-53968C2B5D6D}"/>
              </a:ext>
            </a:extLst>
          </p:cNvPr>
          <p:cNvPicPr/>
          <p:nvPr/>
        </p:nvPicPr>
        <p:blipFill>
          <a:blip r:embed="rId3"/>
          <a:srcRect/>
          <a:stretch>
            <a:fillRect/>
          </a:stretch>
        </p:blipFill>
        <p:spPr>
          <a:xfrm>
            <a:off x="4633615" y="804041"/>
            <a:ext cx="4373315" cy="4677279"/>
          </a:xfrm>
          <a:prstGeom prst="rect">
            <a:avLst/>
          </a:prstGeom>
          <a:ln/>
        </p:spPr>
      </p:pic>
    </p:spTree>
    <p:extLst>
      <p:ext uri="{BB962C8B-B14F-4D97-AF65-F5344CB8AC3E}">
        <p14:creationId xmlns:p14="http://schemas.microsoft.com/office/powerpoint/2010/main" val="131755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hoạt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động</a:t>
            </a:r>
            <a:endParaRPr lang="en-US"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pic>
        <p:nvPicPr>
          <p:cNvPr id="8" name="image9.png">
            <a:extLst>
              <a:ext uri="{FF2B5EF4-FFF2-40B4-BE49-F238E27FC236}">
                <a16:creationId xmlns:a16="http://schemas.microsoft.com/office/drawing/2014/main" id="{E9BEA583-8F29-427C-ABA8-1BF7D75D6AE1}"/>
              </a:ext>
            </a:extLst>
          </p:cNvPr>
          <p:cNvPicPr/>
          <p:nvPr/>
        </p:nvPicPr>
        <p:blipFill>
          <a:blip r:embed="rId2"/>
          <a:srcRect/>
          <a:stretch>
            <a:fillRect/>
          </a:stretch>
        </p:blipFill>
        <p:spPr>
          <a:xfrm>
            <a:off x="218474" y="1203512"/>
            <a:ext cx="3856914" cy="4277808"/>
          </a:xfrm>
          <a:prstGeom prst="rect">
            <a:avLst/>
          </a:prstGeom>
          <a:ln/>
        </p:spPr>
      </p:pic>
      <p:pic>
        <p:nvPicPr>
          <p:cNvPr id="9" name="image5.png">
            <a:extLst>
              <a:ext uri="{FF2B5EF4-FFF2-40B4-BE49-F238E27FC236}">
                <a16:creationId xmlns:a16="http://schemas.microsoft.com/office/drawing/2014/main" id="{677A004A-004B-411C-96B7-541882156FED}"/>
              </a:ext>
            </a:extLst>
          </p:cNvPr>
          <p:cNvPicPr/>
          <p:nvPr/>
        </p:nvPicPr>
        <p:blipFill>
          <a:blip r:embed="rId3"/>
          <a:srcRect/>
          <a:stretch>
            <a:fillRect/>
          </a:stretch>
        </p:blipFill>
        <p:spPr>
          <a:xfrm>
            <a:off x="4373810" y="818813"/>
            <a:ext cx="4551715" cy="4662507"/>
          </a:xfrm>
          <a:prstGeom prst="rect">
            <a:avLst/>
          </a:prstGeom>
          <a:ln/>
        </p:spPr>
      </p:pic>
    </p:spTree>
    <p:extLst>
      <p:ext uri="{BB962C8B-B14F-4D97-AF65-F5344CB8AC3E}">
        <p14:creationId xmlns:p14="http://schemas.microsoft.com/office/powerpoint/2010/main" val="12705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z="32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XÂY DỰNG CH</a:t>
            </a:r>
            <a:r>
              <a:rPr lang="vi-VN" sz="3200" dirty="0">
                <a:latin typeface="Arial" panose="020B0604020202020204" pitchFamily="34" charset="0"/>
                <a:cs typeface="Arial" panose="020B0604020202020204" pitchFamily="34" charset="0"/>
              </a:rPr>
              <a:t>Ư</a:t>
            </a:r>
            <a:r>
              <a:rPr lang="en-US" sz="3200" dirty="0">
                <a:latin typeface="Arial" panose="020B0604020202020204" pitchFamily="34" charset="0"/>
                <a:cs typeface="Arial" panose="020B0604020202020204" pitchFamily="34" charset="0"/>
              </a:rPr>
              <a:t>ƠNG TRÌNH</a:t>
            </a:r>
            <a:endParaRPr lang="vi-V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sz="2000" b="1" i="1" dirty="0" err="1">
                <a:latin typeface="Arial" panose="020B0604020202020204" pitchFamily="34" charset="0"/>
                <a:cs typeface="Arial" panose="020B0604020202020204" pitchFamily="34" charset="0"/>
              </a:rPr>
              <a:t>Mô</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hình</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phần</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mềm</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3-layer</a:t>
            </a:r>
          </a:p>
          <a:p>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Phần</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cứng</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máy</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tính</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phát</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triển</a:t>
            </a:r>
            <a:endPar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CPU: Intel Core i3/AMD Ryzen 3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20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RAM: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Tối</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thiểu</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8GB.</a:t>
            </a:r>
            <a:endParaRPr lang="en-US" sz="20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120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Ổ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cứng</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SSD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với</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dung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lượng</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ít</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nhất</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128GB.</a:t>
            </a:r>
            <a:endPar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Phần</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mềm</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và</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hệ</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quản</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trị</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cơ</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sở</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dữ</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liệu</a:t>
            </a:r>
            <a:endParaRPr lang="en-US" sz="2000" b="1" i="1" dirty="0">
              <a:solidFill>
                <a:srgbClr val="000000"/>
              </a:solidFill>
              <a:effectLst/>
              <a:latin typeface="Arial" panose="020B0604020202020204" pitchFamily="34" charset="0"/>
              <a:ea typeface="DengXian Light" panose="02010600030101010101" pitchFamily="2" charset="-122"/>
              <a:cs typeface="Arial" panose="020B0604020202020204" pitchFamily="34" charset="0"/>
            </a:endParaRPr>
          </a:p>
          <a:p>
            <a:pPr marL="342900" marR="0" lvl="0" indent="-342900" algn="l">
              <a:lnSpc>
                <a:spcPct val="130000"/>
              </a:lnSpc>
              <a:spcBef>
                <a:spcPts val="1200"/>
              </a:spcBef>
              <a:spcAft>
                <a:spcPts val="0"/>
              </a:spcAft>
              <a:buFont typeface="Arial" panose="020B0604020202020204" pitchFamily="34" charset="0"/>
              <a:buChar char="●"/>
              <a:tabLst>
                <a:tab pos="800100" algn="l"/>
              </a:tabLst>
            </a:pPr>
            <a:r>
              <a:rPr lang="en-US" sz="1800" b="1" dirty="0" err="1">
                <a:latin typeface="Arial" panose="020B0604020202020204" pitchFamily="34" charset="0"/>
                <a:ea typeface="Times New Roman" panose="02020603050405020304" pitchFamily="18" charset="0"/>
                <a:cs typeface="Arial" panose="020B0604020202020204" pitchFamily="34" charset="0"/>
              </a:rPr>
              <a:t>H</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ệ</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hành</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Windows 10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Ngôn</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ngữ</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lập</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trình</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C#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.NET Framework 4.7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Công</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cụ</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Microsoft Visual Studio 2019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120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Hệ</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quản</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trị</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cơ</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sở</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dữ</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liệu</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Microsoft SQL Server 2017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gn="l">
              <a:lnSpc>
                <a:spcPct val="130000"/>
              </a:lnSpc>
              <a:spcBef>
                <a:spcPts val="0"/>
              </a:spcBef>
              <a:spcAft>
                <a:spcPts val="1200"/>
              </a:spcAft>
              <a:buFont typeface="Arial" panose="020B0604020202020204" pitchFamily="34" charset="0"/>
              <a:buChar char="●"/>
              <a:tabLst>
                <a:tab pos="800100" algn="l"/>
              </a:tabLst>
            </a:pP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387400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lớp</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pic>
        <p:nvPicPr>
          <p:cNvPr id="6" name="Picture 5" descr="A diagram of a computer code&#10;&#10;Description automatically generated with medium confidence">
            <a:extLst>
              <a:ext uri="{FF2B5EF4-FFF2-40B4-BE49-F238E27FC236}">
                <a16:creationId xmlns:a16="http://schemas.microsoft.com/office/drawing/2014/main" id="{7C5415D1-9A19-4DDD-8658-F73E40C5CC2B}"/>
              </a:ext>
            </a:extLst>
          </p:cNvPr>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66194" y="678815"/>
            <a:ext cx="5682615" cy="4802505"/>
          </a:xfrm>
          <a:prstGeom prst="rect">
            <a:avLst/>
          </a:prstGeom>
          <a:noFill/>
          <a:ln>
            <a:noFill/>
          </a:ln>
        </p:spPr>
      </p:pic>
    </p:spTree>
    <p:extLst>
      <p:ext uri="{BB962C8B-B14F-4D97-AF65-F5344CB8AC3E}">
        <p14:creationId xmlns:p14="http://schemas.microsoft.com/office/powerpoint/2010/main" val="2550716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E8BE697-4444-4C00-92D7-6A3DE424F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3" y="786996"/>
            <a:ext cx="8836573" cy="469432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Database</a:t>
            </a: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spTree>
    <p:extLst>
      <p:ext uri="{BB962C8B-B14F-4D97-AF65-F5344CB8AC3E}">
        <p14:creationId xmlns:p14="http://schemas.microsoft.com/office/powerpoint/2010/main" val="40313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Giao </a:t>
            </a:r>
            <a:r>
              <a:rPr lang="en-US" b="1" dirty="0" err="1">
                <a:latin typeface="Arial" panose="020B0604020202020204" pitchFamily="34" charset="0"/>
                <a:cs typeface="Arial" panose="020B0604020202020204" pitchFamily="34" charset="0"/>
              </a:rPr>
              <a:t>diện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nhập</a:t>
            </a:r>
            <a:r>
              <a:rPr lang="en-US" b="1"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pic>
        <p:nvPicPr>
          <p:cNvPr id="6" name="Picture 5" descr="A close-up of pills&#10;&#10;Description automatically generated">
            <a:extLst>
              <a:ext uri="{FF2B5EF4-FFF2-40B4-BE49-F238E27FC236}">
                <a16:creationId xmlns:a16="http://schemas.microsoft.com/office/drawing/2014/main" id="{EE2B14D1-212F-4A95-B174-5574112FB1C8}"/>
              </a:ext>
            </a:extLst>
          </p:cNvPr>
          <p:cNvPicPr/>
          <p:nvPr/>
        </p:nvPicPr>
        <p:blipFill>
          <a:blip r:embed="rId2">
            <a:extLst>
              <a:ext uri="{28A0092B-C50C-407E-A947-70E740481C1C}">
                <a14:useLocalDpi xmlns:a14="http://schemas.microsoft.com/office/drawing/2010/main" val="0"/>
              </a:ext>
            </a:extLst>
          </a:blip>
          <a:stretch>
            <a:fillRect/>
          </a:stretch>
        </p:blipFill>
        <p:spPr>
          <a:xfrm>
            <a:off x="703797" y="1343189"/>
            <a:ext cx="7557333" cy="4024970"/>
          </a:xfrm>
          <a:prstGeom prst="rect">
            <a:avLst/>
          </a:prstGeom>
        </p:spPr>
      </p:pic>
    </p:spTree>
    <p:extLst>
      <p:ext uri="{BB962C8B-B14F-4D97-AF65-F5344CB8AC3E}">
        <p14:creationId xmlns:p14="http://schemas.microsoft.com/office/powerpoint/2010/main" val="36107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a:xfrm>
            <a:off x="0" y="726440"/>
            <a:ext cx="4521703" cy="4754880"/>
          </a:xfrm>
        </p:spPr>
        <p:txBody>
          <a:bodyPr/>
          <a:lstStyle/>
          <a:p>
            <a:r>
              <a:rPr lang="en-US" sz="2000" b="1" dirty="0">
                <a:latin typeface="Arial" panose="020B0604020202020204" pitchFamily="34" charset="0"/>
                <a:cs typeface="Arial" panose="020B0604020202020204" pitchFamily="34" charset="0"/>
              </a:rPr>
              <a:t>Giao </a:t>
            </a:r>
            <a:r>
              <a:rPr lang="en-US" sz="2000" b="1" dirty="0" err="1">
                <a:latin typeface="Arial" panose="020B0604020202020204" pitchFamily="34" charset="0"/>
                <a:cs typeface="Arial" panose="020B0604020202020204" pitchFamily="34" charset="0"/>
              </a:rPr>
              <a:t>diện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thuốc</a:t>
            </a:r>
            <a:endParaRPr lang="en-US" sz="2000"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pic>
        <p:nvPicPr>
          <p:cNvPr id="8" name="Picture 7" descr="A screenshot of a computer&#10;&#10;Description automatically generated">
            <a:extLst>
              <a:ext uri="{FF2B5EF4-FFF2-40B4-BE49-F238E27FC236}">
                <a16:creationId xmlns:a16="http://schemas.microsoft.com/office/drawing/2014/main" id="{1BBA5CBD-9B5B-4B92-A515-04DE1CEA590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4891" y="1410653"/>
            <a:ext cx="4111800" cy="3973271"/>
          </a:xfrm>
          <a:prstGeom prst="rect">
            <a:avLst/>
          </a:prstGeom>
        </p:spPr>
      </p:pic>
      <p:sp>
        <p:nvSpPr>
          <p:cNvPr id="9" name="Content Placeholder 3">
            <a:extLst>
              <a:ext uri="{FF2B5EF4-FFF2-40B4-BE49-F238E27FC236}">
                <a16:creationId xmlns:a16="http://schemas.microsoft.com/office/drawing/2014/main" id="{FD4A2CF1-2782-4226-B9F1-660219F6162B}"/>
              </a:ext>
            </a:extLst>
          </p:cNvPr>
          <p:cNvSpPr txBox="1">
            <a:spLocks/>
          </p:cNvSpPr>
          <p:nvPr/>
        </p:nvSpPr>
        <p:spPr bwMode="auto">
          <a:xfrm>
            <a:off x="4256691" y="743782"/>
            <a:ext cx="4776952"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638970" indent="-638970" algn="l" rtl="0" eaLnBrk="1" fontAlgn="base" hangingPunct="1">
              <a:spcBef>
                <a:spcPts val="0"/>
              </a:spcBef>
              <a:spcAft>
                <a:spcPct val="0"/>
              </a:spcAft>
              <a:buClr>
                <a:schemeClr val="accent2"/>
              </a:buClr>
              <a:buFont typeface="Wingdings" panose="05000000000000000000" pitchFamily="2" charset="2"/>
              <a:buChar char="o"/>
              <a:defRPr sz="2400" kern="1200">
                <a:solidFill>
                  <a:schemeClr val="tx1"/>
                </a:solidFill>
                <a:latin typeface="+mn-lt"/>
                <a:ea typeface="+mn-ea"/>
                <a:cs typeface="+mn-cs"/>
              </a:defRPr>
            </a:lvl1pPr>
            <a:lvl2pPr marL="1234766" indent="-593638" algn="l" rtl="0" eaLnBrk="1" fontAlgn="base" hangingPunct="1">
              <a:spcBef>
                <a:spcPts val="0"/>
              </a:spcBef>
              <a:spcAft>
                <a:spcPct val="0"/>
              </a:spcAft>
              <a:buClr>
                <a:schemeClr val="accent2"/>
              </a:buClr>
              <a:buFont typeface="Wingdings" panose="05000000000000000000" pitchFamily="2" charset="2"/>
              <a:buChar char="n"/>
              <a:defRPr sz="2400" kern="1200">
                <a:solidFill>
                  <a:schemeClr val="tx1"/>
                </a:solidFill>
                <a:latin typeface="+mn-lt"/>
                <a:ea typeface="+mn-ea"/>
                <a:cs typeface="+mn-cs"/>
              </a:defRPr>
            </a:lvl2pPr>
            <a:lvl3pPr marL="1774436" indent="-537512" algn="l" rtl="0" eaLnBrk="1" fontAlgn="base" hangingPunct="1">
              <a:spcBef>
                <a:spcPts val="0"/>
              </a:spcBef>
              <a:spcAft>
                <a:spcPct val="0"/>
              </a:spcAft>
              <a:buClr>
                <a:schemeClr val="accent2"/>
              </a:buClr>
              <a:buFont typeface="Wingdings" panose="05000000000000000000" pitchFamily="2" charset="2"/>
              <a:buChar char="o"/>
              <a:defRPr sz="2400" kern="1200">
                <a:solidFill>
                  <a:schemeClr val="tx1"/>
                </a:solidFill>
                <a:latin typeface="+mn-lt"/>
                <a:ea typeface="+mn-ea"/>
                <a:cs typeface="+mn-cs"/>
              </a:defRPr>
            </a:lvl3pPr>
            <a:lvl4pPr marL="2303314" indent="-526717" algn="l" rtl="0" eaLnBrk="1" fontAlgn="base" hangingPunct="1">
              <a:spcBef>
                <a:spcPts val="0"/>
              </a:spcBef>
              <a:spcAft>
                <a:spcPct val="0"/>
              </a:spcAft>
              <a:buClr>
                <a:schemeClr val="accent2"/>
              </a:buClr>
              <a:buFont typeface="Wingdings" panose="05000000000000000000" pitchFamily="2" charset="2"/>
              <a:buChar char="n"/>
              <a:defRPr sz="2400" kern="1200">
                <a:solidFill>
                  <a:schemeClr val="tx1"/>
                </a:solidFill>
                <a:latin typeface="+mn-lt"/>
                <a:ea typeface="+mn-ea"/>
                <a:cs typeface="+mn-cs"/>
              </a:defRPr>
            </a:lvl4pPr>
            <a:lvl5pPr marL="2847302" indent="-541831" algn="l" rtl="0" eaLnBrk="1" fontAlgn="base" hangingPunct="1">
              <a:spcBef>
                <a:spcPts val="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a:lstStyle>
          <a:p>
            <a:pPr defTabSz="914400"/>
            <a:r>
              <a:rPr lang="en-US" sz="2000" b="1" dirty="0">
                <a:latin typeface="Arial" panose="020B0604020202020204" pitchFamily="34" charset="0"/>
                <a:cs typeface="Arial" panose="020B0604020202020204" pitchFamily="34" charset="0"/>
              </a:rPr>
              <a:t>Giao </a:t>
            </a:r>
            <a:r>
              <a:rPr lang="en-US" sz="2000" b="1" dirty="0" err="1">
                <a:latin typeface="Arial" panose="020B0604020202020204" pitchFamily="34" charset="0"/>
                <a:cs typeface="Arial" panose="020B0604020202020204" pitchFamily="34" charset="0"/>
              </a:rPr>
              <a:t>diện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danh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mục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thuốc</a:t>
            </a:r>
            <a:endParaRPr lang="en-US" sz="2000" b="1" dirty="0">
              <a:latin typeface="Arial" panose="020B0604020202020204" pitchFamily="34" charset="0"/>
              <a:cs typeface="Arial" panose="020B0604020202020204"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969FEADB-B82B-4866-8E93-72F435AC289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95651" y="1405803"/>
            <a:ext cx="4332515" cy="3978121"/>
          </a:xfrm>
          <a:prstGeom prst="rect">
            <a:avLst/>
          </a:prstGeom>
        </p:spPr>
      </p:pic>
    </p:spTree>
    <p:extLst>
      <p:ext uri="{BB962C8B-B14F-4D97-AF65-F5344CB8AC3E}">
        <p14:creationId xmlns:p14="http://schemas.microsoft.com/office/powerpoint/2010/main" val="144918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z="32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KẾT QUẢ KIỂM THỬ</a:t>
            </a:r>
            <a:endParaRPr lang="vi-VN" dirty="0">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B80CE697-407A-4918-AD48-921CE3195335}"/>
              </a:ext>
            </a:extLst>
          </p:cNvPr>
          <p:cNvGraphicFramePr>
            <a:graphicFrameLocks noGrp="1"/>
          </p:cNvGraphicFramePr>
          <p:nvPr>
            <p:ph idx="1"/>
            <p:extLst>
              <p:ext uri="{D42A27DB-BD31-4B8C-83A1-F6EECF244321}">
                <p14:modId xmlns:p14="http://schemas.microsoft.com/office/powerpoint/2010/main" val="2814178180"/>
              </p:ext>
            </p:extLst>
          </p:nvPr>
        </p:nvGraphicFramePr>
        <p:xfrm>
          <a:off x="197069" y="868262"/>
          <a:ext cx="8628875" cy="4623140"/>
        </p:xfrm>
        <a:graphic>
          <a:graphicData uri="http://schemas.openxmlformats.org/drawingml/2006/table">
            <a:tbl>
              <a:tblPr firstRow="1" bandRow="1">
                <a:tableStyleId>{5C22544A-7EE6-4342-B048-85BDC9FD1C3A}</a:tableStyleId>
              </a:tblPr>
              <a:tblGrid>
                <a:gridCol w="1209440">
                  <a:extLst>
                    <a:ext uri="{9D8B030D-6E8A-4147-A177-3AD203B41FA5}">
                      <a16:colId xmlns:a16="http://schemas.microsoft.com/office/drawing/2014/main" val="1844020587"/>
                    </a:ext>
                  </a:extLst>
                </a:gridCol>
                <a:gridCol w="1209440">
                  <a:extLst>
                    <a:ext uri="{9D8B030D-6E8A-4147-A177-3AD203B41FA5}">
                      <a16:colId xmlns:a16="http://schemas.microsoft.com/office/drawing/2014/main" val="2314253688"/>
                    </a:ext>
                  </a:extLst>
                </a:gridCol>
                <a:gridCol w="1593444">
                  <a:extLst>
                    <a:ext uri="{9D8B030D-6E8A-4147-A177-3AD203B41FA5}">
                      <a16:colId xmlns:a16="http://schemas.microsoft.com/office/drawing/2014/main" val="44297812"/>
                    </a:ext>
                  </a:extLst>
                </a:gridCol>
                <a:gridCol w="825436">
                  <a:extLst>
                    <a:ext uri="{9D8B030D-6E8A-4147-A177-3AD203B41FA5}">
                      <a16:colId xmlns:a16="http://schemas.microsoft.com/office/drawing/2014/main" val="1915618268"/>
                    </a:ext>
                  </a:extLst>
                </a:gridCol>
                <a:gridCol w="1372235">
                  <a:extLst>
                    <a:ext uri="{9D8B030D-6E8A-4147-A177-3AD203B41FA5}">
                      <a16:colId xmlns:a16="http://schemas.microsoft.com/office/drawing/2014/main" val="3442036472"/>
                    </a:ext>
                  </a:extLst>
                </a:gridCol>
                <a:gridCol w="1906503">
                  <a:extLst>
                    <a:ext uri="{9D8B030D-6E8A-4147-A177-3AD203B41FA5}">
                      <a16:colId xmlns:a16="http://schemas.microsoft.com/office/drawing/2014/main" val="1527026718"/>
                    </a:ext>
                  </a:extLst>
                </a:gridCol>
                <a:gridCol w="512377">
                  <a:extLst>
                    <a:ext uri="{9D8B030D-6E8A-4147-A177-3AD203B41FA5}">
                      <a16:colId xmlns:a16="http://schemas.microsoft.com/office/drawing/2014/main" val="1601523002"/>
                    </a:ext>
                  </a:extLst>
                </a:gridCol>
              </a:tblGrid>
              <a:tr h="437320">
                <a:tc>
                  <a:txBody>
                    <a:bodyPr/>
                    <a:lstStyle/>
                    <a:p>
                      <a:pPr marL="0" marR="0" indent="0" algn="l">
                        <a:lnSpc>
                          <a:spcPct val="130000"/>
                        </a:lnSpc>
                        <a:spcBef>
                          <a:spcPts val="0"/>
                        </a:spcBef>
                        <a:spcAft>
                          <a:spcPts val="800"/>
                        </a:spcAft>
                      </a:pPr>
                      <a:r>
                        <a:rPr lang="en-US" sz="13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Test ID</a:t>
                      </a:r>
                      <a:endParaRPr lang="en-US" sz="13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Calibri" panose="020F0502020204030204" pitchFamily="34" charset="0"/>
                          <a:cs typeface="Arial" panose="020B0604020202020204" pitchFamily="34" charset="0"/>
                        </a:rPr>
                        <a:t>Ngày testing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Người tham gia Test</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Calibri" panose="020F0502020204030204" pitchFamily="34" charset="0"/>
                          <a:cs typeface="Arial" panose="020B0604020202020204" pitchFamily="34" charset="0"/>
                        </a:rPr>
                        <a:t>Pass/Fail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Độ</a:t>
                      </a:r>
                      <a:r>
                        <a:rPr lang="en-US" sz="1300" b="1"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nghiêm</a:t>
                      </a:r>
                      <a:r>
                        <a:rPr lang="en-US" sz="1300" b="1"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trọng</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Tóm tắt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Ghi chú</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59416905"/>
                  </a:ext>
                </a:extLst>
              </a:tr>
              <a:tr h="43732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8756145"/>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TC2</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Cao</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Hệ thống không kiểm tra ngày hết hạn</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3094090"/>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TC4</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Trung bình</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không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kiểm</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tra</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giá</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bán</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hợp</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lệ</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5742344"/>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TC5</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Thấp</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Hệ thống không yêu cầu nhập giá bán</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4468490"/>
                  </a:ext>
                </a:extLst>
              </a:tr>
              <a:tr h="43732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TC7</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1322954"/>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TC8</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Cao</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không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yêu</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cầu</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nhập</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mã</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thuốc</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3943171"/>
                  </a:ext>
                </a:extLst>
              </a:tr>
              <a:tr h="437320">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TC10</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130624"/>
                  </a:ext>
                </a:extLst>
              </a:tr>
            </a:tbl>
          </a:graphicData>
        </a:graphic>
      </p:graphicFrame>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77577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3200" dirty="0">
                <a:latin typeface="Arial" panose="020B0604020202020204" pitchFamily="34" charset="0"/>
                <a:cs typeface="Arial" panose="020B0604020202020204" pitchFamily="34" charset="0"/>
              </a:rPr>
              <a:t>KẾT LUẬN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Các</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kết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quả</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đạt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được</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en-US" sz="1400" dirty="0" err="1">
                <a:effectLst/>
                <a:latin typeface="Arial" panose="020B0604020202020204" pitchFamily="34" charset="0"/>
                <a:ea typeface="Calibri" panose="020F0502020204030204" pitchFamily="34" charset="0"/>
                <a:cs typeface="Arial" panose="020B0604020202020204" pitchFamily="34" charset="0"/>
              </a:rPr>
              <a:t>Hoàn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thành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cơ</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bản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việc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Khảo</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sát</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tích</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thiết</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kế</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ứng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dụng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quản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lý</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hiệu</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thuốc</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effectLst/>
                <a:latin typeface="Arial" panose="020B0604020202020204" pitchFamily="34" charset="0"/>
                <a:ea typeface="Calibri" panose="020F0502020204030204" pitchFamily="34" charset="0"/>
                <a:cs typeface="Arial" panose="020B0604020202020204" pitchFamily="34" charset="0"/>
              </a:rPr>
              <a:t>Bổ</a:t>
            </a:r>
            <a:r>
              <a:rPr lang="en-US" sz="1400" dirty="0">
                <a:effectLst/>
                <a:latin typeface="Arial" panose="020B0604020202020204" pitchFamily="34" charset="0"/>
                <a:ea typeface="Calibri" panose="020F0502020204030204" pitchFamily="34" charset="0"/>
                <a:cs typeface="Arial" panose="020B0604020202020204" pitchFamily="34" charset="0"/>
              </a:rPr>
              <a:t> sung </a:t>
            </a:r>
            <a:r>
              <a:rPr lang="en-US" sz="1400" dirty="0" err="1">
                <a:effectLst/>
                <a:latin typeface="Arial" panose="020B0604020202020204" pitchFamily="34" charset="0"/>
                <a:ea typeface="Calibri" panose="020F0502020204030204" pitchFamily="34" charset="0"/>
                <a:cs typeface="Arial" panose="020B0604020202020204" pitchFamily="34" charset="0"/>
              </a:rPr>
              <a:t>thêm</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các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kiến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thức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liên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quan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đến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phân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tích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thiết</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kế</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hệ</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thống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và</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quy</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trình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thiết</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kế</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ứng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dụng</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latin typeface="Arial" panose="020B0604020202020204" pitchFamily="34" charset="0"/>
                <a:ea typeface="Calibri" panose="020F0502020204030204" pitchFamily="34" charset="0"/>
                <a:cs typeface="Arial" panose="020B0604020202020204" pitchFamily="34" charset="0"/>
              </a:rPr>
              <a:t>Xây</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dựng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được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các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chức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năng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chính</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thuốc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danh</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mục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thuốc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nhà</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cung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cấp</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nhân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viên</a:t>
            </a:r>
            <a:r>
              <a:rPr lang="en-US" sz="1400" dirty="0">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vi-VN" sz="1400" dirty="0">
                <a:effectLst/>
                <a:latin typeface="Arial" panose="020B0604020202020204" pitchFamily="34" charset="0"/>
                <a:ea typeface="Calibri" panose="020F0502020204030204" pitchFamily="34" charset="0"/>
                <a:cs typeface="Arial" panose="020B0604020202020204" pitchFamily="34" charset="0"/>
              </a:rPr>
              <a:t>Đã thiết kế và triển khai giao diện người dùng thân thiện và dễ sử dụng.</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en-US" sz="1400" dirty="0" err="1">
                <a:effectLst/>
                <a:latin typeface="Arial" panose="020B0604020202020204" pitchFamily="34" charset="0"/>
                <a:ea typeface="Calibri" panose="020F0502020204030204" pitchFamily="34" charset="0"/>
                <a:cs typeface="Arial" panose="020B0604020202020204" pitchFamily="34" charset="0"/>
              </a:rPr>
              <a:t>Đã</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thực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hiện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kiểm</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thử</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hệ</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thống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để</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đảm</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bảo</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các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chức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năng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hoạt</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động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đúng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theo</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yêu</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cầu</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Một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số</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hạn</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chế</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effectLst/>
                <a:latin typeface="Arial" panose="020B0604020202020204" pitchFamily="34" charset="0"/>
                <a:ea typeface="Calibri" panose="020F0502020204030204" pitchFamily="34" charset="0"/>
                <a:cs typeface="Arial" panose="020B0604020202020204" pitchFamily="34" charset="0"/>
              </a:rPr>
              <a:t>Thời gian phát triển dự án bị hạn chế, dẫn đến việc một số tính năng chưa được triển khai đầy đủ.</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effectLst/>
                <a:latin typeface="Arial" panose="020B0604020202020204" pitchFamily="34" charset="0"/>
                <a:ea typeface="Calibri" panose="020F0502020204030204" pitchFamily="34" charset="0"/>
                <a:cs typeface="Arial" panose="020B0604020202020204" pitchFamily="34" charset="0"/>
              </a:rPr>
              <a:t>Việc kiểm thử hệ thống chưa được thực hiện toàn diện, có thể còn tồn tại một số lỗi nhỏ.</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Hướng</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phát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triển</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latin typeface="Arial" panose="020B0604020202020204" pitchFamily="34" charset="0"/>
                <a:cs typeface="Arial" panose="020B0604020202020204" pitchFamily="34" charset="0"/>
              </a:rPr>
              <a:t>Tiếp tục phát triển và hoàn thiện các tính năng còn thiếu như quản lý </a:t>
            </a:r>
            <a:r>
              <a:rPr lang="en-US" sz="1400" dirty="0" err="1">
                <a:latin typeface="Arial" panose="020B0604020202020204" pitchFamily="34" charset="0"/>
                <a:cs typeface="Arial" panose="020B0604020202020204" pitchFamily="34" charset="0"/>
              </a:rPr>
              <a:t>tài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chính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thống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tài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chính</a:t>
            </a:r>
            <a:r>
              <a:rPr lang="en-US" sz="1400" dirty="0">
                <a:latin typeface="Arial" panose="020B060402020202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latin typeface="Arial" panose="020B0604020202020204" pitchFamily="34" charset="0"/>
                <a:cs typeface="Arial" panose="020B0604020202020204" pitchFamily="34" charset="0"/>
              </a:rPr>
              <a:t>Thực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kiểm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thử</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hệ</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thống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phát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khắc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phục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lỗi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còn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tồn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tại</a:t>
            </a:r>
            <a:r>
              <a:rPr lang="en-US" sz="1400" dirty="0">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36114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a:t>
            </a:r>
          </a:p>
        </p:txBody>
      </p:sp>
      <p:sp>
        <p:nvSpPr>
          <p:cNvPr id="3" name="Content Placeholder 2"/>
          <p:cNvSpPr>
            <a:spLocks noGrp="1"/>
          </p:cNvSpPr>
          <p:nvPr>
            <p:ph idx="1"/>
          </p:nvPr>
        </p:nvSpPr>
        <p:spPr>
          <a:xfrm>
            <a:off x="0" y="726440"/>
            <a:ext cx="9144000" cy="4886960"/>
          </a:xfrm>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a:p>
            <a:pPr marL="457200" indent="-457200">
              <a:buAutoNum type="arabicPeriod"/>
            </a:pPr>
            <a:endParaRPr lang="en-US"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2. THU THẬP, LÀM RÕ YÊU CẦU</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3. ĐẶC TẢ YÊU CẦU</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5. </a:t>
            </a:r>
            <a:r>
              <a:rPr lang="vi-VN" dirty="0">
                <a:latin typeface="Arial" panose="020B0604020202020204" pitchFamily="34" charset="0"/>
                <a:cs typeface="Arial" panose="020B0604020202020204" pitchFamily="34" charset="0"/>
              </a:rPr>
              <a:t>XÂY DỰNG ỨNG DỤNG </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6. KIỂM THỬ CHỨC NĂNG ỨNG DỤNG</a:t>
            </a:r>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sz="2200" dirty="0">
                <a:latin typeface="Arial" panose="020B0604020202020204" pitchFamily="34" charset="0"/>
                <a:cs typeface="Arial" panose="020B0604020202020204" pitchFamily="34" charset="0"/>
              </a:rPr>
              <a:t>1.1. Giới thiệu nhóm</a:t>
            </a:r>
          </a:p>
          <a:p>
            <a:pPr lvl="1"/>
            <a:r>
              <a:rPr lang="en-US" sz="2200" b="1" dirty="0" err="1">
                <a:latin typeface="Arial" panose="020B0604020202020204" pitchFamily="34" charset="0"/>
                <a:cs typeface="Arial" panose="020B0604020202020204" pitchFamily="34" charset="0"/>
              </a:rPr>
              <a:t>Phạm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Quyết</a:t>
            </a:r>
            <a:r>
              <a:rPr lang="en-US" sz="2200" b="1"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Leader,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phỏng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vấn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yêu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năng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phi </a:t>
            </a:r>
            <a:r>
              <a:rPr lang="en-US" sz="2200" dirty="0" err="1">
                <a:latin typeface="Arial" panose="020B0604020202020204" pitchFamily="34" charset="0"/>
                <a:cs typeface="Arial" panose="020B0604020202020204" pitchFamily="34" charset="0"/>
              </a:rPr>
              <a:t>chức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năng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phẩm</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Nguyễn </a:t>
            </a:r>
            <a:r>
              <a:rPr lang="en-US" sz="2200" b="1" dirty="0" err="1">
                <a:latin typeface="Arial" panose="020B0604020202020204" pitchFamily="34" charset="0"/>
                <a:cs typeface="Arial" panose="020B0604020202020204" pitchFamily="34" charset="0"/>
              </a:rPr>
              <a:t>Hoàng</a:t>
            </a:r>
            <a:r>
              <a:rPr lang="en-US" sz="2200" b="1" dirty="0">
                <a:latin typeface="Arial" panose="020B0604020202020204" pitchFamily="34" charset="0"/>
                <a:cs typeface="Arial" panose="020B0604020202020204" pitchFamily="34" charset="0"/>
              </a:rPr>
              <a:t> Long -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database,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cáo</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lvl="1"/>
            <a:r>
              <a:rPr lang="vi-VN" sz="2200" b="1" dirty="0">
                <a:latin typeface="Arial" panose="020B0604020202020204" pitchFamily="34" charset="0"/>
                <a:cs typeface="Arial" panose="020B0604020202020204" pitchFamily="34" charset="0"/>
              </a:rPr>
              <a:t>Nguyễn </a:t>
            </a:r>
            <a:r>
              <a:rPr lang="en-US" sz="2200" b="1" dirty="0">
                <a:latin typeface="Arial" panose="020B0604020202020204" pitchFamily="34" charset="0"/>
                <a:cs typeface="Arial" panose="020B0604020202020204" pitchFamily="34" charset="0"/>
              </a:rPr>
              <a:t>Mạnh Cường -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a:t>
            </a:r>
          </a:p>
          <a:p>
            <a:pPr lvl="1"/>
            <a:r>
              <a:rPr lang="en-US" sz="2200" b="1" dirty="0" err="1">
                <a:latin typeface="Arial" panose="020B0604020202020204" pitchFamily="34" charset="0"/>
                <a:cs typeface="Arial" panose="020B0604020202020204" pitchFamily="34" charset="0"/>
              </a:rPr>
              <a:t>Dương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Hữu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Hoàng</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hướng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dẫn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triển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khai</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1.2. Kế hoạch chi tiết</a:t>
            </a: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graphicFrame>
        <p:nvGraphicFramePr>
          <p:cNvPr id="7" name="Table 7">
            <a:extLst>
              <a:ext uri="{FF2B5EF4-FFF2-40B4-BE49-F238E27FC236}">
                <a16:creationId xmlns:a16="http://schemas.microsoft.com/office/drawing/2014/main" id="{DAE4E831-55BA-4AAB-9848-664E909CD89A}"/>
              </a:ext>
            </a:extLst>
          </p:cNvPr>
          <p:cNvGraphicFramePr>
            <a:graphicFrameLocks noGrp="1"/>
          </p:cNvGraphicFramePr>
          <p:nvPr>
            <p:extLst>
              <p:ext uri="{D42A27DB-BD31-4B8C-83A1-F6EECF244321}">
                <p14:modId xmlns:p14="http://schemas.microsoft.com/office/powerpoint/2010/main" val="2973767646"/>
              </p:ext>
            </p:extLst>
          </p:nvPr>
        </p:nvGraphicFramePr>
        <p:xfrm>
          <a:off x="117988" y="1146277"/>
          <a:ext cx="4454012" cy="4413865"/>
        </p:xfrm>
        <a:graphic>
          <a:graphicData uri="http://schemas.openxmlformats.org/drawingml/2006/table">
            <a:tbl>
              <a:tblPr firstRow="1" bandRow="1">
                <a:tableStyleId>{5C22544A-7EE6-4342-B048-85BDC9FD1C3A}</a:tableStyleId>
              </a:tblPr>
              <a:tblGrid>
                <a:gridCol w="707922">
                  <a:extLst>
                    <a:ext uri="{9D8B030D-6E8A-4147-A177-3AD203B41FA5}">
                      <a16:colId xmlns:a16="http://schemas.microsoft.com/office/drawing/2014/main" val="2177727646"/>
                    </a:ext>
                  </a:extLst>
                </a:gridCol>
                <a:gridCol w="1518186">
                  <a:extLst>
                    <a:ext uri="{9D8B030D-6E8A-4147-A177-3AD203B41FA5}">
                      <a16:colId xmlns:a16="http://schemas.microsoft.com/office/drawing/2014/main" val="4193820551"/>
                    </a:ext>
                  </a:extLst>
                </a:gridCol>
                <a:gridCol w="1714049">
                  <a:extLst>
                    <a:ext uri="{9D8B030D-6E8A-4147-A177-3AD203B41FA5}">
                      <a16:colId xmlns:a16="http://schemas.microsoft.com/office/drawing/2014/main" val="2278400081"/>
                    </a:ext>
                  </a:extLst>
                </a:gridCol>
                <a:gridCol w="513855">
                  <a:extLst>
                    <a:ext uri="{9D8B030D-6E8A-4147-A177-3AD203B41FA5}">
                      <a16:colId xmlns:a16="http://schemas.microsoft.com/office/drawing/2014/main" val="3697367735"/>
                    </a:ext>
                  </a:extLst>
                </a:gridCol>
              </a:tblGrid>
              <a:tr h="828417">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41579"/>
                  </a:ext>
                </a:extLst>
              </a:tr>
              <a:tr h="1070221">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01</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Chuẩn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bị</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câu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hỏi</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khảo</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sát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bảng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hỏi</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t">
                        <a:spcBef>
                          <a:spcPts val="0"/>
                        </a:spcBef>
                        <a:spcAft>
                          <a:spcPts val="0"/>
                        </a:spcAft>
                      </a:pPr>
                      <a:r>
                        <a:rPr lang="en-US" sz="1200" b="1" i="1" u="none" strike="noStrike">
                          <a:solidFill>
                            <a:srgbClr val="FF0000"/>
                          </a:solidFill>
                          <a:effectLst/>
                          <a:latin typeface="Arial" panose="020B0604020202020204" pitchFamily="34" charset="0"/>
                          <a:cs typeface="Arial" panose="020B0604020202020204" pitchFamily="34" charset="0"/>
                        </a:rPr>
                        <a:t>30 câu hỏi</a:t>
                      </a: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37938797"/>
                  </a:ext>
                </a:extLst>
              </a:tr>
              <a:tr h="828417">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Thực hiện phỏng vấn trực tiếp</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547140380"/>
                  </a:ext>
                </a:extLst>
              </a:tr>
              <a:tr h="948831">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Thực hiện phỏng vấn gián tiếp</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t">
                        <a:spcBef>
                          <a:spcPts val="0"/>
                        </a:spcBef>
                        <a:spcAft>
                          <a:spcPts val="0"/>
                        </a:spcAft>
                      </a:pPr>
                      <a:r>
                        <a:rPr lang="en-US" sz="1200" b="0" i="1" u="none" strike="noStrike" dirty="0" err="1">
                          <a:solidFill>
                            <a:srgbClr val="FF0000"/>
                          </a:solidFill>
                          <a:effectLst/>
                          <a:latin typeface="Arial" panose="020B0604020202020204" pitchFamily="34" charset="0"/>
                          <a:cs typeface="Arial" panose="020B0604020202020204" pitchFamily="34" charset="0"/>
                        </a:rPr>
                        <a:t>Sử</a:t>
                      </a:r>
                      <a:r>
                        <a:rPr lang="en-US" sz="1200" b="0" i="1" u="none" strike="noStrike" dirty="0">
                          <a:solidFill>
                            <a:srgbClr val="FF0000"/>
                          </a:solidFill>
                          <a:effectLst/>
                          <a:latin typeface="Arial" panose="020B0604020202020204" pitchFamily="34" charset="0"/>
                          <a:cs typeface="Arial" panose="020B0604020202020204" pitchFamily="34" charset="0"/>
                        </a:rPr>
                        <a:t> </a:t>
                      </a:r>
                      <a:r>
                        <a:rPr lang="en-US" sz="1200" b="0" i="1" u="none" strike="noStrike" dirty="0" err="1">
                          <a:solidFill>
                            <a:srgbClr val="FF0000"/>
                          </a:solidFill>
                          <a:effectLst/>
                          <a:latin typeface="Arial" panose="020B0604020202020204" pitchFamily="34" charset="0"/>
                          <a:cs typeface="Arial" panose="020B0604020202020204" pitchFamily="34" charset="0"/>
                        </a:rPr>
                        <a:t>dụng</a:t>
                      </a:r>
                      <a:r>
                        <a:rPr lang="en-US" sz="1200" b="0" i="1" u="none" strike="noStrike" dirty="0">
                          <a:solidFill>
                            <a:srgbClr val="FF0000"/>
                          </a:solidFill>
                          <a:effectLst/>
                          <a:latin typeface="Arial" panose="020B0604020202020204" pitchFamily="34" charset="0"/>
                          <a:cs typeface="Arial" panose="020B0604020202020204" pitchFamily="34" charset="0"/>
                        </a:rPr>
                        <a:t> GG Form</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992209541"/>
                  </a:ext>
                </a:extLst>
              </a:tr>
              <a:tr h="737979">
                <a:tc vMerge="1">
                  <a:txBody>
                    <a:bodyPr/>
                    <a:lstStyle/>
                    <a:p>
                      <a:endParaRPr lang="en-US"/>
                    </a:p>
                  </a:txBody>
                  <a:tcP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Phân tích các phần mềm tương tự</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782283750"/>
                  </a:ext>
                </a:extLst>
              </a:tr>
            </a:tbl>
          </a:graphicData>
        </a:graphic>
      </p:graphicFrame>
      <p:graphicFrame>
        <p:nvGraphicFramePr>
          <p:cNvPr id="8" name="Table 7">
            <a:extLst>
              <a:ext uri="{FF2B5EF4-FFF2-40B4-BE49-F238E27FC236}">
                <a16:creationId xmlns:a16="http://schemas.microsoft.com/office/drawing/2014/main" id="{06CDF0E7-19B9-4EF7-A3AC-3BA82B0E24A4}"/>
              </a:ext>
            </a:extLst>
          </p:cNvPr>
          <p:cNvGraphicFramePr>
            <a:graphicFrameLocks noGrp="1"/>
          </p:cNvGraphicFramePr>
          <p:nvPr>
            <p:extLst>
              <p:ext uri="{D42A27DB-BD31-4B8C-83A1-F6EECF244321}">
                <p14:modId xmlns:p14="http://schemas.microsoft.com/office/powerpoint/2010/main" val="517004647"/>
              </p:ext>
            </p:extLst>
          </p:nvPr>
        </p:nvGraphicFramePr>
        <p:xfrm>
          <a:off x="4572001" y="1146277"/>
          <a:ext cx="4495799" cy="4427884"/>
        </p:xfrm>
        <a:graphic>
          <a:graphicData uri="http://schemas.openxmlformats.org/drawingml/2006/table">
            <a:tbl>
              <a:tblPr firstRow="1" bandRow="1">
                <a:tableStyleId>{5C22544A-7EE6-4342-B048-85BDC9FD1C3A}</a:tableStyleId>
              </a:tblPr>
              <a:tblGrid>
                <a:gridCol w="722670">
                  <a:extLst>
                    <a:ext uri="{9D8B030D-6E8A-4147-A177-3AD203B41FA5}">
                      <a16:colId xmlns:a16="http://schemas.microsoft.com/office/drawing/2014/main" val="4070858891"/>
                    </a:ext>
                  </a:extLst>
                </a:gridCol>
                <a:gridCol w="1658220">
                  <a:extLst>
                    <a:ext uri="{9D8B030D-6E8A-4147-A177-3AD203B41FA5}">
                      <a16:colId xmlns:a16="http://schemas.microsoft.com/office/drawing/2014/main" val="3586039064"/>
                    </a:ext>
                  </a:extLst>
                </a:gridCol>
                <a:gridCol w="1638044">
                  <a:extLst>
                    <a:ext uri="{9D8B030D-6E8A-4147-A177-3AD203B41FA5}">
                      <a16:colId xmlns:a16="http://schemas.microsoft.com/office/drawing/2014/main" val="290112799"/>
                    </a:ext>
                  </a:extLst>
                </a:gridCol>
                <a:gridCol w="476865">
                  <a:extLst>
                    <a:ext uri="{9D8B030D-6E8A-4147-A177-3AD203B41FA5}">
                      <a16:colId xmlns:a16="http://schemas.microsoft.com/office/drawing/2014/main" val="3200096143"/>
                    </a:ext>
                  </a:extLst>
                </a:gridCol>
              </a:tblGrid>
              <a:tr h="831321">
                <a:tc>
                  <a:txBody>
                    <a:bodyPr/>
                    <a:lstStyle/>
                    <a:p>
                      <a:pPr fontAlgn="ct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029507"/>
                  </a:ext>
                </a:extLst>
              </a:tr>
              <a:tr h="877936">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02</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Tổng hợp kết quả khảo sát và vẽ sơ đồ phân cấp chức năng của phần mềm</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rowSpan="2">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53690249"/>
                  </a:ext>
                </a:extLst>
              </a:tr>
              <a:tr h="808941">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Xác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định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yêu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cầu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chức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năng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và</a:t>
                      </a:r>
                      <a:r>
                        <a:rPr lang="en-US" sz="1200" b="0" i="0" u="none" strike="noStrike" dirty="0">
                          <a:solidFill>
                            <a:srgbClr val="000000"/>
                          </a:solidFill>
                          <a:effectLst/>
                          <a:latin typeface="Arial" panose="020B0604020202020204" pitchFamily="34" charset="0"/>
                          <a:cs typeface="Arial" panose="020B0604020202020204" pitchFamily="34" charset="0"/>
                        </a:rPr>
                        <a:t> phi </a:t>
                      </a:r>
                      <a:r>
                        <a:rPr lang="en-US" sz="1200" b="0" i="0" u="none" strike="noStrike" dirty="0" err="1">
                          <a:solidFill>
                            <a:srgbClr val="000000"/>
                          </a:solidFill>
                          <a:effectLst/>
                          <a:latin typeface="Arial" panose="020B0604020202020204" pitchFamily="34" charset="0"/>
                          <a:cs typeface="Arial" panose="020B0604020202020204" pitchFamily="34" charset="0"/>
                        </a:rPr>
                        <a:t>chức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năng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của</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phần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mềm</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vMerge="1">
                  <a:txBody>
                    <a:bodyPr/>
                    <a:lstStyle/>
                    <a:p>
                      <a:endParaRPr lang="en-US"/>
                    </a:p>
                  </a:txBody>
                  <a:tcPr/>
                </a:tc>
                <a:extLst>
                  <a:ext uri="{0D108BD9-81ED-4DB2-BD59-A6C34878D82A}">
                    <a16:rowId xmlns:a16="http://schemas.microsoft.com/office/drawing/2014/main" val="3861851412"/>
                  </a:ext>
                </a:extLst>
              </a:tr>
              <a:tr h="766519">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Thiết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kế</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kiến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trúc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hệ</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thống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862738768"/>
                  </a:ext>
                </a:extLst>
              </a:tr>
              <a:tr h="1129148">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Viết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bản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đặc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tả</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phần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mềm</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p>
                      <a:pPr fontAlgn="ctr"/>
                      <a:br>
                        <a:rPr lang="vi-VN" sz="1200" dirty="0">
                          <a:effectLst/>
                          <a:latin typeface="Arial" panose="020B0604020202020204" pitchFamily="34" charset="0"/>
                          <a:cs typeface="Arial" panose="020B0604020202020204" pitchFamily="34" charset="0"/>
                        </a:rPr>
                      </a:b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916347817"/>
                  </a:ext>
                </a:extLst>
              </a:tr>
            </a:tbl>
          </a:graphicData>
        </a:graphic>
      </p:graphicFrame>
    </p:spTree>
    <p:extLst>
      <p:ext uri="{BB962C8B-B14F-4D97-AF65-F5344CB8AC3E}">
        <p14:creationId xmlns:p14="http://schemas.microsoft.com/office/powerpoint/2010/main" val="363921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graphicFrame>
        <p:nvGraphicFramePr>
          <p:cNvPr id="7" name="Table 7">
            <a:extLst>
              <a:ext uri="{FF2B5EF4-FFF2-40B4-BE49-F238E27FC236}">
                <a16:creationId xmlns:a16="http://schemas.microsoft.com/office/drawing/2014/main" id="{DAE4E831-55BA-4AAB-9848-664E909CD89A}"/>
              </a:ext>
            </a:extLst>
          </p:cNvPr>
          <p:cNvGraphicFramePr>
            <a:graphicFrameLocks noGrp="1"/>
          </p:cNvGraphicFramePr>
          <p:nvPr>
            <p:extLst>
              <p:ext uri="{D42A27DB-BD31-4B8C-83A1-F6EECF244321}">
                <p14:modId xmlns:p14="http://schemas.microsoft.com/office/powerpoint/2010/main" val="1845116419"/>
              </p:ext>
            </p:extLst>
          </p:nvPr>
        </p:nvGraphicFramePr>
        <p:xfrm>
          <a:off x="1" y="0"/>
          <a:ext cx="4719484" cy="5746380"/>
        </p:xfrm>
        <a:graphic>
          <a:graphicData uri="http://schemas.openxmlformats.org/drawingml/2006/table">
            <a:tbl>
              <a:tblPr firstRow="1" bandRow="1">
                <a:tableStyleId>{5C22544A-7EE6-4342-B048-85BDC9FD1C3A}</a:tableStyleId>
              </a:tblPr>
              <a:tblGrid>
                <a:gridCol w="744793">
                  <a:extLst>
                    <a:ext uri="{9D8B030D-6E8A-4147-A177-3AD203B41FA5}">
                      <a16:colId xmlns:a16="http://schemas.microsoft.com/office/drawing/2014/main" val="2177727646"/>
                    </a:ext>
                  </a:extLst>
                </a:gridCol>
                <a:gridCol w="1511709">
                  <a:extLst>
                    <a:ext uri="{9D8B030D-6E8A-4147-A177-3AD203B41FA5}">
                      <a16:colId xmlns:a16="http://schemas.microsoft.com/office/drawing/2014/main" val="4193820551"/>
                    </a:ext>
                  </a:extLst>
                </a:gridCol>
                <a:gridCol w="1916032">
                  <a:extLst>
                    <a:ext uri="{9D8B030D-6E8A-4147-A177-3AD203B41FA5}">
                      <a16:colId xmlns:a16="http://schemas.microsoft.com/office/drawing/2014/main" val="2278400081"/>
                    </a:ext>
                  </a:extLst>
                </a:gridCol>
                <a:gridCol w="546950">
                  <a:extLst>
                    <a:ext uri="{9D8B030D-6E8A-4147-A177-3AD203B41FA5}">
                      <a16:colId xmlns:a16="http://schemas.microsoft.com/office/drawing/2014/main" val="3697367735"/>
                    </a:ext>
                  </a:extLst>
                </a:gridCol>
              </a:tblGrid>
              <a:tr h="678484">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41579"/>
                  </a:ext>
                </a:extLst>
              </a:tr>
              <a:tr h="957672">
                <a:tc rowSpan="5">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03</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Xây dựng usecase</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815842964"/>
                  </a:ext>
                </a:extLst>
              </a:tr>
              <a:tr h="1237208">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Đặc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tả</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usecase</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484812289"/>
                  </a:ext>
                </a:extLst>
              </a:tr>
              <a:tr h="957672">
                <a:tc vMerge="1">
                  <a:txBody>
                    <a:bodyPr/>
                    <a:lstStyle/>
                    <a:p>
                      <a:endParaRPr lang="en-US"/>
                    </a:p>
                  </a:txBody>
                  <a:tcPr/>
                </a:tc>
                <a:tc>
                  <a:txBody>
                    <a:bodyPr/>
                    <a:lstStyle/>
                    <a:p>
                      <a:pPr algn="just" rtl="0" fontAlgn="ctr">
                        <a:spcBef>
                          <a:spcPts val="0"/>
                        </a:spcBef>
                        <a:spcAft>
                          <a:spcPts val="600"/>
                        </a:spcAft>
                      </a:pP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biểu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đồ</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trình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tự</a:t>
                      </a:r>
                      <a:endParaRPr lang="en-US" sz="1200" b="1"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68292710"/>
                  </a:ext>
                </a:extLst>
              </a:tr>
              <a:tr h="957672">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biểu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đồ</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hoạt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động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a:solidFill>
                            <a:srgbClr val="000000"/>
                          </a:solidFill>
                          <a:effectLst/>
                          <a:latin typeface="Arial" panose="020B0604020202020204" pitchFamily="34" charset="0"/>
                          <a:cs typeface="Arial" panose="020B0604020202020204" pitchFamily="34" charset="0"/>
                        </a:rPr>
                        <a:t>Dương Hữu Hoàng</a:t>
                      </a:r>
                      <a:endParaRPr lang="vi-VN"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846415439"/>
                  </a:ext>
                </a:extLst>
              </a:tr>
              <a:tr h="957672">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Thiết kế Database</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56281270"/>
                  </a:ext>
                </a:extLst>
              </a:tr>
            </a:tbl>
          </a:graphicData>
        </a:graphic>
      </p:graphicFrame>
      <p:graphicFrame>
        <p:nvGraphicFramePr>
          <p:cNvPr id="4" name="Table 3">
            <a:extLst>
              <a:ext uri="{FF2B5EF4-FFF2-40B4-BE49-F238E27FC236}">
                <a16:creationId xmlns:a16="http://schemas.microsoft.com/office/drawing/2014/main" id="{6F1886A8-45C4-4EB3-847E-534114321751}"/>
              </a:ext>
            </a:extLst>
          </p:cNvPr>
          <p:cNvGraphicFramePr>
            <a:graphicFrameLocks noGrp="1"/>
          </p:cNvGraphicFramePr>
          <p:nvPr>
            <p:extLst>
              <p:ext uri="{D42A27DB-BD31-4B8C-83A1-F6EECF244321}">
                <p14:modId xmlns:p14="http://schemas.microsoft.com/office/powerpoint/2010/main" val="3493611003"/>
              </p:ext>
            </p:extLst>
          </p:nvPr>
        </p:nvGraphicFramePr>
        <p:xfrm>
          <a:off x="4719485" y="0"/>
          <a:ext cx="4424514" cy="5771552"/>
        </p:xfrm>
        <a:graphic>
          <a:graphicData uri="http://schemas.openxmlformats.org/drawingml/2006/table">
            <a:tbl>
              <a:tblPr firstRow="1" bandRow="1">
                <a:tableStyleId>{5C22544A-7EE6-4342-B048-85BDC9FD1C3A}</a:tableStyleId>
              </a:tblPr>
              <a:tblGrid>
                <a:gridCol w="862780">
                  <a:extLst>
                    <a:ext uri="{9D8B030D-6E8A-4147-A177-3AD203B41FA5}">
                      <a16:colId xmlns:a16="http://schemas.microsoft.com/office/drawing/2014/main" val="2794365072"/>
                    </a:ext>
                  </a:extLst>
                </a:gridCol>
                <a:gridCol w="1349478">
                  <a:extLst>
                    <a:ext uri="{9D8B030D-6E8A-4147-A177-3AD203B41FA5}">
                      <a16:colId xmlns:a16="http://schemas.microsoft.com/office/drawing/2014/main" val="4276078809"/>
                    </a:ext>
                  </a:extLst>
                </a:gridCol>
                <a:gridCol w="1702010">
                  <a:extLst>
                    <a:ext uri="{9D8B030D-6E8A-4147-A177-3AD203B41FA5}">
                      <a16:colId xmlns:a16="http://schemas.microsoft.com/office/drawing/2014/main" val="3904180206"/>
                    </a:ext>
                  </a:extLst>
                </a:gridCol>
                <a:gridCol w="510246">
                  <a:extLst>
                    <a:ext uri="{9D8B030D-6E8A-4147-A177-3AD203B41FA5}">
                      <a16:colId xmlns:a16="http://schemas.microsoft.com/office/drawing/2014/main" val="4122113125"/>
                    </a:ext>
                  </a:extLst>
                </a:gridCol>
              </a:tblGrid>
              <a:tr h="685800">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349080170"/>
                  </a:ext>
                </a:extLst>
              </a:tr>
              <a:tr h="774422">
                <a:tc rowSpan="2">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04</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Lập trình, xây dựng phần mềm</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495101514"/>
                  </a:ext>
                </a:extLst>
              </a:tr>
              <a:tr h="599450">
                <a:tc vMerge="1">
                  <a:txBody>
                    <a:bodyPr/>
                    <a:lstStyle/>
                    <a:p>
                      <a:endParaRPr lang="en-US"/>
                    </a:p>
                  </a:txBody>
                  <a:tcP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Xây dựng tài liệu hướng dẫn</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012518784"/>
                  </a:ext>
                </a:extLst>
              </a:tr>
              <a:tr h="681908">
                <a:tc rowSpan="2">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05</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Xác định môi trường kiểm thử</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00285267"/>
                  </a:ext>
                </a:extLst>
              </a:tr>
              <a:tr h="774422">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Kiểm thử chức năng</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200905141"/>
                  </a:ext>
                </a:extLst>
              </a:tr>
              <a:tr h="599450">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06</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Thuyết trình, PowerPoint</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291970297"/>
                  </a:ext>
                </a:extLst>
              </a:tr>
              <a:tr h="599450">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Làm bản báo cáo</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Nguyễn Hoàng Long</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681422150"/>
                  </a:ext>
                </a:extLst>
              </a:tr>
              <a:tr h="599450">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Kế</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hoạch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triển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khai</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a:solidFill>
                            <a:srgbClr val="000000"/>
                          </a:solidFill>
                          <a:effectLst/>
                          <a:latin typeface="Arial" panose="020B0604020202020204" pitchFamily="34" charset="0"/>
                          <a:cs typeface="Arial" panose="020B0604020202020204" pitchFamily="34" charset="0"/>
                        </a:rPr>
                        <a:t>Dương Hữu Hoàng</a:t>
                      </a:r>
                      <a:endParaRPr lang="vi-VN"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11377888"/>
                  </a:ext>
                </a:extLst>
              </a:tr>
              <a:tr h="405534">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Kế hoạch bảo trì</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3797377"/>
                  </a:ext>
                </a:extLst>
              </a:tr>
            </a:tbl>
          </a:graphicData>
        </a:graphic>
      </p:graphicFrame>
    </p:spTree>
    <p:extLst>
      <p:ext uri="{BB962C8B-B14F-4D97-AF65-F5344CB8AC3E}">
        <p14:creationId xmlns:p14="http://schemas.microsoft.com/office/powerpoint/2010/main" val="37649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2. THU THẬP, LÀM RÕ YÊU CẦU</a:t>
            </a:r>
          </a:p>
        </p:txBody>
      </p:sp>
      <p:sp>
        <p:nvSpPr>
          <p:cNvPr id="3" name="Content Placeholder 2"/>
          <p:cNvSpPr>
            <a:spLocks noGrp="1"/>
          </p:cNvSpPr>
          <p:nvPr>
            <p:ph idx="1"/>
          </p:nvPr>
        </p:nvSpPr>
        <p:spPr/>
        <p:txBody>
          <a:bodyPr/>
          <a:lstStyle/>
          <a:p>
            <a:pPr marL="0" indent="0">
              <a:buNone/>
            </a:pPr>
            <a:r>
              <a:rPr lang="vi-VN" sz="2200" dirty="0">
                <a:latin typeface="Arial" panose="020B0604020202020204" pitchFamily="34" charset="0"/>
                <a:cs typeface="Arial" panose="020B0604020202020204" pitchFamily="34" charset="0"/>
              </a:rPr>
              <a:t>2.1. Danh sách các câu hỏi khi thu thập và làm rõ yêu cầu của ứng dụng</a:t>
            </a:r>
          </a:p>
          <a:p>
            <a:r>
              <a:rPr lang="en-US" sz="2200" b="1" dirty="0" err="1">
                <a:latin typeface="Arial" panose="020B0604020202020204" pitchFamily="34" charset="0"/>
                <a:cs typeface="Arial" panose="020B0604020202020204" pitchFamily="34" charset="0"/>
              </a:rPr>
              <a:t>Câu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hỏi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phỏng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vấn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trực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tiếp</a:t>
            </a:r>
            <a:endParaRPr lang="en-US" sz="2200" b="1"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Quy trình bán thuốc tại cửa hàng của bạn như thế nào?</a:t>
            </a:r>
            <a:endParaRPr lang="en-US" sz="2200"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Bạn nghĩ rằng việc quản lý thông tin và lịch sử mua hàng của khách hàng sẽ giúp bạn như thế nào trong công việc hàng ngày?</a:t>
            </a:r>
            <a:endParaRPr lang="en-US" sz="2200" dirty="0">
              <a:latin typeface="Arial" panose="020B0604020202020204" pitchFamily="34" charset="0"/>
              <a:cs typeface="Arial" panose="020B0604020202020204" pitchFamily="34" charset="0"/>
            </a:endParaRPr>
          </a:p>
          <a:p>
            <a:pPr marL="1052996" lvl="1" indent="-457200">
              <a:buAutoNum type="arabicPeriod"/>
            </a:pPr>
            <a:r>
              <a:rPr lang="en-US" sz="2200" dirty="0" err="1">
                <a:latin typeface="Arial" panose="020B0604020202020204" pitchFamily="34" charset="0"/>
                <a:cs typeface="Arial" panose="020B0604020202020204" pitchFamily="34" charset="0"/>
              </a:rPr>
              <a:t>Bạn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thống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thuốc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thuốc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bạn</a:t>
            </a:r>
            <a:r>
              <a:rPr lang="en-US" sz="2200" dirty="0">
                <a:latin typeface="Arial" panose="020B0604020202020204" pitchFamily="34" charset="0"/>
                <a:cs typeface="Arial" panose="020B0604020202020204" pitchFamily="34" charset="0"/>
              </a:rPr>
              <a:t>?</a:t>
            </a:r>
          </a:p>
          <a:p>
            <a:pPr marL="1052996" lvl="1" indent="-457200">
              <a:buAutoNum type="arabicPeriod"/>
            </a:pPr>
            <a:r>
              <a:rPr lang="vi-VN" sz="2200" dirty="0">
                <a:latin typeface="Arial" panose="020B0604020202020204" pitchFamily="34" charset="0"/>
                <a:cs typeface="Arial" panose="020B0604020202020204" pitchFamily="34" charset="0"/>
              </a:rPr>
              <a:t>Bạn giải thích về các loại thuốc cho khách hàng như thế nào?</a:t>
            </a:r>
            <a:endParaRPr lang="en-US" sz="2200"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Bạn thường nhận được yêu cầu gì từ khách hàng khi họ mua thuốc?</a:t>
            </a:r>
            <a:endParaRPr lang="en-US" sz="2200" dirty="0">
              <a:latin typeface="Arial" panose="020B0604020202020204" pitchFamily="34" charset="0"/>
              <a:cs typeface="Arial" panose="020B0604020202020204" pitchFamily="34" charset="0"/>
            </a:endParaRPr>
          </a:p>
          <a:p>
            <a:pPr marL="595796" lvl="1" indent="0">
              <a:buNone/>
            </a:pPr>
            <a:r>
              <a:rPr lang="en-US" sz="2200" dirty="0" err="1">
                <a:latin typeface="Arial" panose="020B0604020202020204" pitchFamily="34" charset="0"/>
                <a:cs typeface="Arial" panose="020B0604020202020204" pitchFamily="34" charset="0"/>
              </a:rPr>
              <a:t>Ngoài</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hỏi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phỏng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vấn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Google Form.</a:t>
            </a:r>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290075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2. THU THẬP, LÀM RÕ YÊU CẦU</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2.2. Yêu cầu chức năng/phi chức năng của ứng dụng</a:t>
            </a:r>
            <a:endParaRPr lang="en-US" dirty="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
        <p:nvSpPr>
          <p:cNvPr id="4" name="TextBox 3">
            <a:extLst>
              <a:ext uri="{FF2B5EF4-FFF2-40B4-BE49-F238E27FC236}">
                <a16:creationId xmlns:a16="http://schemas.microsoft.com/office/drawing/2014/main" id="{6C53F15C-54C5-4EA1-BB13-AA8F311C8951}"/>
              </a:ext>
            </a:extLst>
          </p:cNvPr>
          <p:cNvSpPr txBox="1"/>
          <p:nvPr/>
        </p:nvSpPr>
        <p:spPr>
          <a:xfrm>
            <a:off x="626807" y="1408470"/>
            <a:ext cx="4210664" cy="3139321"/>
          </a:xfrm>
          <a:prstGeom prst="rect">
            <a:avLst/>
          </a:prstGeom>
          <a:noFill/>
        </p:spPr>
        <p:txBody>
          <a:bodyPr wrap="square" rtlCol="0">
            <a:spAutoFit/>
          </a:bodyPr>
          <a:lstStyle/>
          <a:p>
            <a:r>
              <a:rPr lang="en-US" sz="2200" b="1" dirty="0" err="1">
                <a:latin typeface="Arial" panose="020B0604020202020204" pitchFamily="34" charset="0"/>
                <a:ea typeface="Calibri" panose="020F0502020204030204" pitchFamily="34" charset="0"/>
                <a:cs typeface="Arial" panose="020B0604020202020204" pitchFamily="34" charset="0"/>
              </a:rPr>
              <a:t>Các</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yêu</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cầu</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chức</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năng</a:t>
            </a:r>
            <a:r>
              <a:rPr lang="en-US" sz="2200" b="1" dirty="0">
                <a:latin typeface="Arial" panose="020B0604020202020204" pitchFamily="34" charset="0"/>
                <a:ea typeface="Calibri" panose="020F0502020204030204" pitchFamily="34" charset="0"/>
                <a:cs typeface="Arial" panose="020B0604020202020204" pitchFamily="34" charset="0"/>
              </a:rPr>
              <a:t>:</a:t>
            </a: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Đăng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nhập</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thuốc</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danh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mục</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thuốc</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nhà</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cung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cấp</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thành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viên</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tài</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chính</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hóa</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đơn</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khách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hàng</a:t>
            </a:r>
            <a:endParaRPr lang="en-US" sz="2200" dirty="0">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ED40D9-CF87-4F5A-962C-D676DA5CAC49}"/>
              </a:ext>
            </a:extLst>
          </p:cNvPr>
          <p:cNvSpPr txBox="1"/>
          <p:nvPr/>
        </p:nvSpPr>
        <p:spPr>
          <a:xfrm>
            <a:off x="4837471" y="1403095"/>
            <a:ext cx="4210664" cy="3477875"/>
          </a:xfrm>
          <a:prstGeom prst="rect">
            <a:avLst/>
          </a:prstGeom>
          <a:noFill/>
        </p:spPr>
        <p:txBody>
          <a:bodyPr wrap="square" rtlCol="0">
            <a:spAutoFit/>
          </a:bodyPr>
          <a:lstStyle/>
          <a:p>
            <a:r>
              <a:rPr lang="en-US" sz="2200" b="1" dirty="0" err="1">
                <a:ea typeface="Calibri" panose="020F0502020204030204" pitchFamily="34" charset="0"/>
                <a:cs typeface="Calibri" panose="020F0502020204030204" pitchFamily="34" charset="0"/>
              </a:rPr>
              <a:t>Các</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yêu</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cầu</a:t>
            </a:r>
            <a:r>
              <a:rPr lang="en-US" sz="2200" b="1" dirty="0">
                <a:ea typeface="Calibri" panose="020F0502020204030204" pitchFamily="34" charset="0"/>
                <a:cs typeface="Calibri" panose="020F0502020204030204" pitchFamily="34" charset="0"/>
              </a:rPr>
              <a:t> phi </a:t>
            </a:r>
            <a:r>
              <a:rPr lang="en-US" sz="2200" b="1" dirty="0" err="1">
                <a:ea typeface="Calibri" panose="020F0502020204030204" pitchFamily="34" charset="0"/>
                <a:cs typeface="Calibri" panose="020F0502020204030204" pitchFamily="34" charset="0"/>
              </a:rPr>
              <a:t>chức</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năng</a:t>
            </a:r>
            <a:r>
              <a:rPr lang="en-US" sz="2200" b="1" dirty="0">
                <a:ea typeface="Calibri" panose="020F0502020204030204" pitchFamily="34" charset="0"/>
                <a:cs typeface="Calibri" panose="020F0502020204030204" pitchFamily="34" charset="0"/>
              </a:rPr>
              <a:t>:</a:t>
            </a:r>
          </a:p>
          <a:p>
            <a:pPr marL="457200" indent="-457200">
              <a:buFont typeface="+mj-lt"/>
              <a:buAutoNum type="arabicPeriod"/>
            </a:pPr>
            <a:r>
              <a:rPr lang="en-US" sz="2200" dirty="0" err="1">
                <a:ea typeface="Calibri" panose="020F0502020204030204" pitchFamily="34" charset="0"/>
                <a:cs typeface="Calibri" panose="020F0502020204030204" pitchFamily="34" charset="0"/>
              </a:rPr>
              <a:t>Tính</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mật</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cao</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Tính</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tương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thích</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Dễ</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sử</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Hiệu</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suất</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Độ</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mật</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mở</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rộng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sử</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trì</a:t>
            </a:r>
            <a:endParaRPr lang="en-US" sz="2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3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a:xfrm>
            <a:off x="31957" y="2168012"/>
            <a:ext cx="4392560" cy="3392129"/>
          </a:xfrm>
        </p:spPr>
        <p:txBody>
          <a:bodyPr/>
          <a:lstStyle/>
          <a:p>
            <a:r>
              <a:rPr lang="vi-VN" sz="1300" b="1" dirty="0">
                <a:latin typeface="Arial" panose="020B0604020202020204" pitchFamily="34" charset="0"/>
                <a:cs typeface="Arial" panose="020B0604020202020204" pitchFamily="34" charset="0"/>
              </a:rPr>
              <a:t>Các tính năng chính:</a:t>
            </a:r>
            <a:endParaRPr lang="en-US" sz="1300" dirty="0">
              <a:latin typeface="Arial" panose="020B0604020202020204" pitchFamily="34" charset="0"/>
              <a:cs typeface="Arial" panose="020B0604020202020204" pitchFamily="34" charset="0"/>
            </a:endParaRPr>
          </a:p>
          <a:p>
            <a:pPr marL="0" indent="0">
              <a:buNone/>
            </a:pPr>
            <a:r>
              <a:rPr lang="vi-VN" sz="1300" b="1" dirty="0">
                <a:latin typeface="Arial" panose="020B0604020202020204" pitchFamily="34" charset="0"/>
                <a:cs typeface="Arial" panose="020B0604020202020204" pitchFamily="34" charset="0"/>
              </a:rPr>
              <a:t>Đăng nhập:</a:t>
            </a:r>
            <a:endParaRPr lang="en-US" sz="1300" b="1"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Quản lý tài khoản người dùng với các quyền hạn khác nhau, đảm bảo an toàn và bảo mật cho hệ thống.</a:t>
            </a:r>
          </a:p>
          <a:p>
            <a:pPr marL="0" indent="0">
              <a:buNone/>
            </a:pPr>
            <a:r>
              <a:rPr lang="vi-VN" sz="1300" b="1" dirty="0">
                <a:latin typeface="Arial" panose="020B0604020202020204" pitchFamily="34" charset="0"/>
                <a:cs typeface="Arial" panose="020B0604020202020204" pitchFamily="34" charset="0"/>
              </a:rPr>
              <a:t>Quản lý thuốc:</a:t>
            </a:r>
            <a:endParaRPr lang="en-US" sz="1300" b="1"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Thêm, sửa, xóa thông tin thuốc.</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Tìm kiếm và lọc dữ liệu thuốc.</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Quản lý vị trí lưu trữ thuốc, hạn sử dụng và số lượng tồn kho.</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Bán thuốc và tạo hóa đơn trực tiếp từ hệ thống quản lý thuốc.</a:t>
            </a:r>
          </a:p>
          <a:p>
            <a:pPr marL="0" indent="0">
              <a:buNone/>
            </a:pPr>
            <a:r>
              <a:rPr lang="vi-VN" sz="1300" b="1" dirty="0">
                <a:latin typeface="Arial" panose="020B0604020202020204" pitchFamily="34" charset="0"/>
                <a:cs typeface="Arial" panose="020B0604020202020204" pitchFamily="34" charset="0"/>
              </a:rPr>
              <a:t>Quản lý nhà cung cấp:</a:t>
            </a:r>
            <a:endParaRPr lang="en-US" sz="1300" b="1"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Thêm, sửa, xóa thông tin nhà cung cấp.</a:t>
            </a:r>
            <a:endParaRPr lang="en-US" sz="1300"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Tìm kiếm nhà cung cấp và xem lịch sử giao dịch với từng nhà cung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cấp</a:t>
            </a:r>
            <a:endParaRPr lang="en-US" sz="13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
        <p:nvSpPr>
          <p:cNvPr id="4" name="TextBox 3">
            <a:extLst>
              <a:ext uri="{FF2B5EF4-FFF2-40B4-BE49-F238E27FC236}">
                <a16:creationId xmlns:a16="http://schemas.microsoft.com/office/drawing/2014/main" id="{FBA496CF-4378-4419-A5CF-6CF8045C4EFB}"/>
              </a:ext>
            </a:extLst>
          </p:cNvPr>
          <p:cNvSpPr txBox="1"/>
          <p:nvPr/>
        </p:nvSpPr>
        <p:spPr>
          <a:xfrm>
            <a:off x="0" y="766916"/>
            <a:ext cx="9144000"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3.1 </a:t>
            </a:r>
            <a:r>
              <a:rPr lang="en-US" sz="1800" dirty="0" err="1">
                <a:latin typeface="Arial" panose="020B0604020202020204" pitchFamily="34" charset="0"/>
                <a:cs typeface="Arial" panose="020B0604020202020204" pitchFamily="34" charset="0"/>
              </a:rPr>
              <a:t>Mô</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tổng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ứng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dụng</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Q-Pharma là một ứng dụng quản lý hiệu thuốc được thiết kế nhằm giúp các nhà thuốc quản lý hoạt động kinh doanh một cách hiệu quả và thuận tiện hơn. Ứng dụng cung cấp các tính năng quản lý thuốc, nhà cung cấp, nhân viên, tài chính, và khách hàng, hỗ trợ các nhà thuốc từ nhỏ lẻ đến chuỗi cửa hàng lớn.</a:t>
            </a:r>
            <a:endParaRPr lang="en-US"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6EF6AEE-9707-47B2-B7F3-EF0A5C505C89}"/>
              </a:ext>
            </a:extLst>
          </p:cNvPr>
          <p:cNvSpPr txBox="1"/>
          <p:nvPr/>
        </p:nvSpPr>
        <p:spPr>
          <a:xfrm>
            <a:off x="4710812" y="2179015"/>
            <a:ext cx="4331110" cy="3231654"/>
          </a:xfrm>
          <a:prstGeom prst="rect">
            <a:avLst/>
          </a:prstGeom>
          <a:noFill/>
        </p:spPr>
        <p:txBody>
          <a:bodyPr wrap="square" rtlCol="0">
            <a:spAutoFit/>
          </a:bodyPr>
          <a:lstStyle/>
          <a:p>
            <a:r>
              <a:rPr lang="vi-VN" sz="1200" b="1" dirty="0">
                <a:latin typeface="Arial" panose="020B0604020202020204" pitchFamily="34" charset="0"/>
                <a:cs typeface="Arial" panose="020B0604020202020204" pitchFamily="34" charset="0"/>
              </a:rPr>
              <a:t>Quản lý nhân viên:</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thông tin nhân viên.</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Khôi phục mật khẩu và phân quyền cho nhân viên.</a:t>
            </a:r>
          </a:p>
          <a:p>
            <a:r>
              <a:rPr lang="vi-VN" sz="1200" b="1" dirty="0">
                <a:latin typeface="Arial" panose="020B0604020202020204" pitchFamily="34" charset="0"/>
                <a:cs typeface="Arial" panose="020B0604020202020204" pitchFamily="34" charset="0"/>
              </a:rPr>
              <a:t>Quản lý tài chính:</a:t>
            </a:r>
            <a:endParaRPr lang="en-US" sz="1200" b="1" dirty="0">
              <a:latin typeface="Arial" panose="020B0604020202020204" pitchFamily="34" charset="0"/>
              <a:cs typeface="Arial" panose="020B0604020202020204" pitchFamily="34" charset="0"/>
            </a:endParaRPr>
          </a:p>
          <a:p>
            <a:pPr marL="171450" indent="-171450">
              <a:buClr>
                <a:schemeClr val="accent6"/>
              </a:buClr>
              <a:buFont typeface="Arial" panose="020B0604020202020204" pitchFamily="34" charset="0"/>
              <a:buChar char="•"/>
            </a:pPr>
            <a:r>
              <a:rPr lang="vi-VN" sz="1200" dirty="0">
                <a:latin typeface="Arial" panose="020B0604020202020204" pitchFamily="34" charset="0"/>
                <a:cs typeface="Arial" panose="020B0604020202020204" pitchFamily="34" charset="0"/>
              </a:rPr>
              <a:t>Kiểm tra và thống kê tài chính.</a:t>
            </a:r>
            <a:endParaRPr lang="en-US" sz="1200" dirty="0">
              <a:latin typeface="Arial" panose="020B0604020202020204" pitchFamily="34" charset="0"/>
              <a:cs typeface="Arial" panose="020B0604020202020204" pitchFamily="34" charset="0"/>
            </a:endParaRPr>
          </a:p>
          <a:p>
            <a:pPr marL="171450" indent="-171450">
              <a:buClr>
                <a:schemeClr val="accent6"/>
              </a:buClr>
              <a:buFont typeface="Arial" panose="020B0604020202020204" pitchFamily="34" charset="0"/>
              <a:buChar char="•"/>
            </a:pPr>
            <a:r>
              <a:rPr lang="vi-VN" sz="1200" dirty="0">
                <a:latin typeface="Arial" panose="020B0604020202020204" pitchFamily="34" charset="0"/>
                <a:cs typeface="Arial" panose="020B0604020202020204" pitchFamily="34" charset="0"/>
              </a:rPr>
              <a:t>Quản lý các phiếu thu, phiếu chi, và tìm kiếm các phiếu này.</a:t>
            </a:r>
          </a:p>
          <a:p>
            <a:r>
              <a:rPr lang="vi-VN" sz="1200" b="1" dirty="0">
                <a:latin typeface="Arial" panose="020B0604020202020204" pitchFamily="34" charset="0"/>
                <a:cs typeface="Arial" panose="020B0604020202020204" pitchFamily="34" charset="0"/>
              </a:rPr>
              <a:t>Quản lý hóa đơn:</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Tạo và in hóa đơn bán hàng.</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Xem, xóa lịch sử hóa đơn và tìm kiếm hóa đơn.</a:t>
            </a:r>
          </a:p>
          <a:p>
            <a:r>
              <a:rPr lang="vi-VN" sz="1200" b="1" dirty="0">
                <a:latin typeface="Arial" panose="020B0604020202020204" pitchFamily="34" charset="0"/>
                <a:cs typeface="Arial" panose="020B0604020202020204" pitchFamily="34" charset="0"/>
              </a:rPr>
              <a:t>Quản lý khách hàng:</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thông tin khách hàng.</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Theo dõi lịch sử mua hàng và quản lý thông tin liên lạc của khách hàng.</a:t>
            </a:r>
            <a:endParaRPr lang="en-US" sz="1200" dirty="0">
              <a:latin typeface="Arial" panose="020B0604020202020204" pitchFamily="34" charset="0"/>
              <a:cs typeface="Arial" panose="020B0604020202020204" pitchFamily="34" charset="0"/>
            </a:endParaRPr>
          </a:p>
          <a:p>
            <a:pPr marL="0" indent="0">
              <a:buNone/>
            </a:pPr>
            <a:r>
              <a:rPr lang="vi-VN" sz="1200" b="1" dirty="0">
                <a:latin typeface="Arial" panose="020B0604020202020204" pitchFamily="34" charset="0"/>
                <a:cs typeface="Arial" panose="020B0604020202020204" pitchFamily="34" charset="0"/>
              </a:rPr>
              <a:t>Quản lý danh mục thuốc:</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các danh mục thuốc.</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Liệt kê và tìm kiếm các thuốc theo danh mục.</a:t>
            </a:r>
          </a:p>
        </p:txBody>
      </p:sp>
    </p:spTree>
    <p:extLst>
      <p:ext uri="{BB962C8B-B14F-4D97-AF65-F5344CB8AC3E}">
        <p14:creationId xmlns:p14="http://schemas.microsoft.com/office/powerpoint/2010/main" val="331620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3.2. Đặc tả các yêu cầu chức năng</a:t>
            </a: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pic>
        <p:nvPicPr>
          <p:cNvPr id="11" name="Picture 10">
            <a:extLst>
              <a:ext uri="{FF2B5EF4-FFF2-40B4-BE49-F238E27FC236}">
                <a16:creationId xmlns:a16="http://schemas.microsoft.com/office/drawing/2014/main" id="{80CDC03E-7628-4177-9ADA-D62FF27DB72D}"/>
              </a:ext>
            </a:extLst>
          </p:cNvPr>
          <p:cNvPicPr>
            <a:picLocks noChangeAspect="1"/>
          </p:cNvPicPr>
          <p:nvPr/>
        </p:nvPicPr>
        <p:blipFill>
          <a:blip r:embed="rId2"/>
          <a:stretch>
            <a:fillRect/>
          </a:stretch>
        </p:blipFill>
        <p:spPr>
          <a:xfrm>
            <a:off x="86712" y="1169015"/>
            <a:ext cx="4414344" cy="4257126"/>
          </a:xfrm>
          <a:prstGeom prst="rect">
            <a:avLst/>
          </a:prstGeom>
        </p:spPr>
      </p:pic>
      <p:pic>
        <p:nvPicPr>
          <p:cNvPr id="15" name="Picture 14">
            <a:extLst>
              <a:ext uri="{FF2B5EF4-FFF2-40B4-BE49-F238E27FC236}">
                <a16:creationId xmlns:a16="http://schemas.microsoft.com/office/drawing/2014/main" id="{8C3471CF-09A2-4454-AD08-A10ACB8A7358}"/>
              </a:ext>
            </a:extLst>
          </p:cNvPr>
          <p:cNvPicPr>
            <a:picLocks noChangeAspect="1"/>
          </p:cNvPicPr>
          <p:nvPr/>
        </p:nvPicPr>
        <p:blipFill>
          <a:blip r:embed="rId3"/>
          <a:stretch>
            <a:fillRect/>
          </a:stretch>
        </p:blipFill>
        <p:spPr>
          <a:xfrm>
            <a:off x="4808483" y="1169015"/>
            <a:ext cx="4248806" cy="4312305"/>
          </a:xfrm>
          <a:prstGeom prst="rect">
            <a:avLst/>
          </a:prstGeom>
        </p:spPr>
      </p:pic>
    </p:spTree>
    <p:extLst>
      <p:ext uri="{BB962C8B-B14F-4D97-AF65-F5344CB8AC3E}">
        <p14:creationId xmlns:p14="http://schemas.microsoft.com/office/powerpoint/2010/main" val="8164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6108</TotalTime>
  <Words>1677</Words>
  <Application>Microsoft Office PowerPoint</Application>
  <PresentationFormat>Custom</PresentationFormat>
  <Paragraphs>288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Symbol</vt:lpstr>
      <vt:lpstr>Times New Roman</vt:lpstr>
      <vt:lpstr>Verdana</vt:lpstr>
      <vt:lpstr>Wingdings</vt:lpstr>
      <vt:lpstr>ThemeXXX</vt:lpstr>
      <vt:lpstr>PowerPoint Presentation</vt:lpstr>
      <vt:lpstr>Nội dung</vt:lpstr>
      <vt:lpstr>1. KẾ HOẠCH THỰC HIỆN</vt:lpstr>
      <vt:lpstr>1. KẾ HOẠCH THỰC HIỆN</vt:lpstr>
      <vt:lpstr>PowerPoint Presentation</vt:lpstr>
      <vt:lpstr>2. THU THẬP, LÀM RÕ YÊU CẦU</vt:lpstr>
      <vt:lpstr>2. THU THẬP, LÀM RÕ YÊU CẦU</vt:lpstr>
      <vt:lpstr>3. ĐẶC TẢ YÊU CẦU ỨNG DỤNG</vt:lpstr>
      <vt:lpstr>3. ĐẶC TẢ YÊU CẦU ỨNG DỤNG</vt:lpstr>
      <vt:lpstr>3. ĐẶC TẢ YÊU CẦU ỨNG DỤNG</vt:lpstr>
      <vt:lpstr>PowerPoint Presentation</vt:lpstr>
      <vt:lpstr>4. XÂY DỰNG CHƯƠNG TRÌNH</vt:lpstr>
      <vt:lpstr>PowerPoint Presentation</vt:lpstr>
      <vt:lpstr>PowerPoint Presentation</vt:lpstr>
      <vt:lpstr>PowerPoint Presentation</vt:lpstr>
      <vt:lpstr>PowerPoint Presentation</vt:lpstr>
      <vt:lpstr>4. KẾT QUẢ KIỂM THỬ</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Nguyễn Cường</cp:lastModifiedBy>
  <cp:revision>92</cp:revision>
  <dcterms:created xsi:type="dcterms:W3CDTF">2016-07-14T08:37:41Z</dcterms:created>
  <dcterms:modified xsi:type="dcterms:W3CDTF">2024-08-06T02:57:03Z</dcterms:modified>
</cp:coreProperties>
</file>