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341" r:id="rId4"/>
    <p:sldId id="275" r:id="rId5"/>
    <p:sldId id="276" r:id="rId6"/>
    <p:sldId id="336" r:id="rId7"/>
    <p:sldId id="277" r:id="rId8"/>
    <p:sldId id="278" r:id="rId9"/>
    <p:sldId id="33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1" clrIdx="0">
    <p:extLst>
      <p:ext uri="{19B8F6BF-5375-455C-9EA6-DF929625EA0E}">
        <p15:presenceInfo xmlns:p15="http://schemas.microsoft.com/office/powerpoint/2012/main" userId="Toi" providerId="None"/>
      </p:ext>
    </p:extLst>
  </p:cmAuthor>
  <p:cmAuthor id="2" name="COMVISSTRONG" initials="C" lastIdx="4" clrIdx="1"/>
  <p:cmAuthor id="3" name="TGS_64" initials="T" lastIdx="6" clrIdx="2"/>
  <p:cmAuthor id="4" name="Le Thi Lan" initials="LTL" lastIdx="12" clrIdx="3">
    <p:extLst>
      <p:ext uri="{19B8F6BF-5375-455C-9EA6-DF929625EA0E}">
        <p15:presenceInfo xmlns:p15="http://schemas.microsoft.com/office/powerpoint/2012/main" userId="Le Thi 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53"/>
    <a:srgbClr val="DE6224"/>
    <a:srgbClr val="0032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 autoAdjust="0"/>
    <p:restoredTop sz="93537" autoAdjust="0"/>
  </p:normalViewPr>
  <p:slideViewPr>
    <p:cSldViewPr snapToGrid="0" snapToObjects="1">
      <p:cViewPr varScale="1">
        <p:scale>
          <a:sx n="62" d="100"/>
          <a:sy n="62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5D015-37D5-4148-BE7B-DA7E4C652B74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Van-Toi Nguyen: Thesis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C900-E825-49A8-B3F5-29639DE4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09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11BD4-B564-4296-9ECA-DC66587A550B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Van-Toi Nguyen: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F6E9-DD9F-4A2A-B9B7-2F3615B4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55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Kính</a:t>
            </a:r>
            <a:r>
              <a:rPr lang="en-US" baseline="0"/>
              <a:t> t</a:t>
            </a:r>
            <a:r>
              <a:rPr lang="en-US"/>
              <a:t>hưa</a:t>
            </a:r>
            <a:r>
              <a:rPr lang="en-US" baseline="0"/>
              <a:t> Các Thầy Cô, các quý vị. </a:t>
            </a:r>
          </a:p>
          <a:p>
            <a:endParaRPr lang="en-US" baseline="0"/>
          </a:p>
          <a:p>
            <a:r>
              <a:rPr lang="en-US" baseline="0"/>
              <a:t>Em là Nguyễn Thị Thanh Nhàn, NCS ngành Khoa học máy tính trong thời gian 2015-2019,</a:t>
            </a:r>
          </a:p>
          <a:p>
            <a:r>
              <a:rPr lang="en-US" baseline="0"/>
              <a:t>Giảng viên hướng dẫn em là:  PGS.TS Lê Thị Lan ở viện nghiên cứu quốc tế Mica và PGS.TS. Hoàng Văn Sâm ở trường Đại học Lâm nghiệp Việt Nam.</a:t>
            </a:r>
          </a:p>
          <a:p>
            <a:endParaRPr lang="en-US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Sau đây em xin phép được trình bày nội dung Luận án  tiến sĩ với Đề tài: Nghiên cứu và phát triển các ph</a:t>
            </a:r>
            <a:r>
              <a:rPr lang="vi-VN" baseline="0"/>
              <a:t>ư</a:t>
            </a:r>
            <a:r>
              <a:rPr lang="en-US" baseline="0"/>
              <a:t>ơng pháp nhận dạng cây dựa trên nhiều ảnh bộ phận của cây, có t</a:t>
            </a:r>
            <a:r>
              <a:rPr lang="vi-VN" baseline="0"/>
              <a:t>ư</a:t>
            </a:r>
            <a:r>
              <a:rPr lang="en-US" baseline="0"/>
              <a:t>ơng tác với ng</a:t>
            </a:r>
            <a:r>
              <a:rPr lang="vi-VN" baseline="0"/>
              <a:t>ư</a:t>
            </a:r>
            <a:r>
              <a:rPr lang="en-US" baseline="0"/>
              <a:t>ời sử dụng.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611BD4-B564-4296-9ECA-DC66587A550B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Van-Toi Nguyen: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52F6E9-DD9F-4A2A-B9B7-2F3615B4E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3827361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120739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rgbClr val="00326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150622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160" y="1894505"/>
            <a:ext cx="8203165" cy="1143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 without sub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59950"/>
            <a:ext cx="82296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47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50"/>
            <a:ext cx="82296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16" y="37147"/>
            <a:ext cx="5162549" cy="100584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213985" y="245550"/>
            <a:ext cx="3067050" cy="914400"/>
          </a:xfrm>
          <a:prstGeom prst="rect">
            <a:avLst/>
          </a:prstGeom>
        </p:spPr>
        <p:txBody>
          <a:bodyPr anchor="ctr" anchorCtr="0"/>
          <a:lstStyle>
            <a:lvl1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1pPr>
            <a:lvl2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2pPr>
            <a:lvl3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3pPr>
            <a:lvl4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4pPr>
            <a:lvl5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431"/>
            <a:ext cx="4038600" cy="530557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431"/>
            <a:ext cx="4038600" cy="530557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1" y="7514"/>
            <a:ext cx="5326379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D18CE-970A-4D66-B4E3-9ED0A5A4F693}"/>
              </a:ext>
            </a:extLst>
          </p:cNvPr>
          <p:cNvCxnSpPr/>
          <p:nvPr userDrawn="1"/>
        </p:nvCxnSpPr>
        <p:spPr>
          <a:xfrm>
            <a:off x="5783580" y="199359"/>
            <a:ext cx="0" cy="8139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A4A4AED-0979-4BDE-B271-B79A61C7B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3580" y="93044"/>
            <a:ext cx="2903219" cy="914400"/>
          </a:xfrm>
          <a:prstGeom prst="rect">
            <a:avLst/>
          </a:prstGeom>
        </p:spPr>
        <p:txBody>
          <a:bodyPr anchor="ctr" anchorCtr="0"/>
          <a:lstStyle>
            <a:lvl1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1pPr>
            <a:lvl2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2pPr>
            <a:lvl3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3pPr>
            <a:lvl4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4pPr>
            <a:lvl5pPr marL="0" indent="91440" algn="l">
              <a:lnSpc>
                <a:spcPct val="90000"/>
              </a:lnSpc>
              <a:spcBef>
                <a:spcPts val="0"/>
              </a:spcBef>
              <a:defRPr sz="22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1253"/>
            <a:ext cx="8229600" cy="530352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800"/>
            </a:lvl1pPr>
            <a:lvl2pPr marL="914400" indent="-457200">
              <a:buFont typeface="+mj-lt"/>
              <a:buAutoNum type="arabicPeriod"/>
              <a:defRPr sz="2400"/>
            </a:lvl2pPr>
            <a:lvl3pPr marL="1371600" indent="-457200">
              <a:buFont typeface="+mj-lt"/>
              <a:buAutoNum type="arabicPeriod"/>
              <a:defRPr sz="2200"/>
            </a:lvl3pPr>
            <a:lvl4pPr marL="1828800" indent="-457200">
              <a:buFont typeface="+mj-lt"/>
              <a:buAutoNum type="arabicPeriod"/>
              <a:defRPr sz="2000"/>
            </a:lvl4pPr>
            <a:lvl5pPr marL="2286000" indent="-457200"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0645" y="1520576"/>
            <a:ext cx="8235680" cy="4334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44" y="5865409"/>
            <a:ext cx="8226155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841050" y="277402"/>
            <a:ext cx="2845750" cy="1140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b="1" kern="1200">
                <a:solidFill>
                  <a:srgbClr val="00326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09550" y="514350"/>
            <a:ext cx="8648700" cy="1085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3643" y="2870550"/>
            <a:ext cx="8203165" cy="1143000"/>
          </a:xfrm>
        </p:spPr>
        <p:txBody>
          <a:bodyPr anchor="ctr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7514"/>
            <a:ext cx="8239124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031150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-14197" y="6588670"/>
            <a:ext cx="4845971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831774" y="6588670"/>
            <a:ext cx="3695778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14536" y="6588670"/>
            <a:ext cx="729464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840898D0-E79E-4E63-9FD2-D2AE79B7326A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0" r:id="rId3"/>
    <p:sldLayoutId id="2147483652" r:id="rId4"/>
    <p:sldLayoutId id="2147483649" r:id="rId5"/>
    <p:sldLayoutId id="2147483654" r:id="rId6"/>
    <p:sldLayoutId id="2147483657" r:id="rId7"/>
    <p:sldLayoutId id="2147483665" r:id="rId8"/>
    <p:sldLayoutId id="2147483663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DEEP LEARNING (HỌC SÂU)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7489" y="3867702"/>
            <a:ext cx="9144000" cy="539827"/>
          </a:xfrm>
        </p:spPr>
        <p:txBody>
          <a:bodyPr/>
          <a:lstStyle/>
          <a:p>
            <a:pPr algn="ctr"/>
            <a:endParaRPr lang="en-US" sz="32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410973" y="5237726"/>
            <a:ext cx="4693186" cy="171684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rgbClr val="00326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475154" y="5188232"/>
            <a:ext cx="9144000" cy="333654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rgbClr val="00326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413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7.7 Học sâu (Deep learning)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10" y="1096406"/>
            <a:ext cx="5636524" cy="54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2.wp.com/nttuan8.com/wp-content/uploads/2019/03/Nvidia-Artificial-Intelligence-Machine-Learning-Deep-Learning-1.jpg?resize=594%2C327&amp;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5" y="1392072"/>
            <a:ext cx="8653185" cy="476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3540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Deep learning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AI.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Deep learning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Big Data 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)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2012,Alex </a:t>
            </a:r>
            <a:r>
              <a:rPr lang="en-US" dirty="0" err="1"/>
              <a:t>Krizhevsky</a:t>
            </a:r>
            <a:r>
              <a:rPr lang="en-US" dirty="0"/>
              <a:t>, </a:t>
            </a:r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, Hinton </a:t>
            </a:r>
            <a:r>
              <a:rPr lang="en-US" dirty="0" err="1"/>
              <a:t>đã</a:t>
            </a:r>
            <a:r>
              <a:rPr lang="en-US" dirty="0"/>
              <a:t> submit </a:t>
            </a:r>
            <a:r>
              <a:rPr lang="en-US" dirty="0" err="1"/>
              <a:t>một</a:t>
            </a:r>
            <a:r>
              <a:rPr lang="en-US" dirty="0"/>
              <a:t> model </a:t>
            </a:r>
            <a:r>
              <a:rPr lang="en-US" dirty="0" err="1"/>
              <a:t>đạt</a:t>
            </a:r>
            <a:r>
              <a:rPr lang="en-US" dirty="0"/>
              <a:t> top-5 error </a:t>
            </a:r>
            <a:r>
              <a:rPr lang="en-US" dirty="0" err="1"/>
              <a:t>là</a:t>
            </a:r>
            <a:r>
              <a:rPr lang="en-US" dirty="0"/>
              <a:t> 16%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ILSVRC2012.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model Artificial Neural Network (ANN)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state-of-the-art (SOAT).</a:t>
            </a:r>
          </a:p>
        </p:txBody>
      </p:sp>
    </p:spTree>
    <p:extLst>
      <p:ext uri="{BB962C8B-B14F-4D97-AF65-F5344CB8AC3E}">
        <p14:creationId xmlns:p14="http://schemas.microsoft.com/office/powerpoint/2010/main" val="428898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GPU GTX 10 series </a:t>
            </a:r>
            <a:r>
              <a:rPr lang="en-US" dirty="0" err="1"/>
              <a:t>của</a:t>
            </a:r>
            <a:r>
              <a:rPr lang="en-US" dirty="0"/>
              <a:t> NVIDIA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2014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marL="342900" lvl="1" indent="-342900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16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Machine Learning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8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Deep learning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SOTA:</a:t>
            </a:r>
          </a:p>
          <a:p>
            <a:pPr lvl="1"/>
            <a:r>
              <a:rPr lang="en-US" sz="2000" dirty="0"/>
              <a:t>Computer Vision</a:t>
            </a:r>
          </a:p>
          <a:p>
            <a:pPr lvl="1"/>
            <a:r>
              <a:rPr lang="en-US" sz="2000" dirty="0"/>
              <a:t>Natural Language Processing</a:t>
            </a:r>
          </a:p>
          <a:p>
            <a:pPr lvl="1"/>
            <a:r>
              <a:rPr lang="en-US" sz="2000" dirty="0"/>
              <a:t>Medical</a:t>
            </a:r>
          </a:p>
          <a:p>
            <a:pPr lvl="1"/>
            <a:r>
              <a:rPr lang="en-US" sz="2000" dirty="0"/>
              <a:t>Methodology</a:t>
            </a:r>
          </a:p>
          <a:p>
            <a:pPr lvl="1"/>
            <a:r>
              <a:rPr lang="en-US" sz="2000" dirty="0"/>
              <a:t>Speech</a:t>
            </a:r>
          </a:p>
          <a:p>
            <a:pPr lvl="1"/>
            <a:r>
              <a:rPr lang="en-US" sz="2000" dirty="0"/>
              <a:t>Time Series</a:t>
            </a:r>
          </a:p>
          <a:p>
            <a:pPr lvl="1"/>
            <a:r>
              <a:rPr lang="en-US" sz="2000" dirty="0"/>
              <a:t>Audio</a:t>
            </a:r>
          </a:p>
          <a:p>
            <a:pPr lvl="1"/>
            <a:r>
              <a:rPr lang="en-US" sz="2000" dirty="0"/>
              <a:t>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Cài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0" indent="0">
              <a:buNone/>
            </a:pPr>
            <a:r>
              <a:rPr lang="en-US" b="1"/>
              <a:t>Giới </a:t>
            </a:r>
            <a:r>
              <a:rPr lang="en-US" b="1" dirty="0" err="1"/>
              <a:t>thiệu</a:t>
            </a:r>
            <a:endParaRPr lang="en-US" b="1" dirty="0"/>
          </a:p>
          <a:p>
            <a:r>
              <a:rPr lang="en-US" dirty="0"/>
              <a:t>Python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Deep Learning</a:t>
            </a:r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Deep Learning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lvl="1"/>
            <a:r>
              <a:rPr lang="en-US" dirty="0"/>
              <a:t>Online: </a:t>
            </a:r>
            <a:r>
              <a:rPr lang="en-US" dirty="0" err="1"/>
              <a:t>dùng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Offline: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Anacoda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spyder</a:t>
            </a:r>
            <a:r>
              <a:rPr lang="en-US" dirty="0"/>
              <a:t>, VS code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7907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013354"/>
            <a:ext cx="8445046" cy="530352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Google </a:t>
            </a:r>
            <a:r>
              <a:rPr lang="en-US" b="1" dirty="0" err="1"/>
              <a:t>Colab</a:t>
            </a:r>
            <a:endParaRPr lang="en-US" b="1" dirty="0"/>
          </a:p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Deep Learning,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Machine Learning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GPU (Graphics Processing Unit)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CPU (Central Processing Unit)</a:t>
            </a:r>
          </a:p>
          <a:p>
            <a:r>
              <a:rPr lang="en-US" dirty="0"/>
              <a:t>GPU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core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CPU.</a:t>
            </a:r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GPU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0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GPU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code python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Deep Learning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,..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2 version </a:t>
            </a:r>
            <a:r>
              <a:rPr lang="en-US" dirty="0" err="1"/>
              <a:t>của</a:t>
            </a:r>
            <a:r>
              <a:rPr lang="en-US" dirty="0"/>
              <a:t> Python </a:t>
            </a:r>
            <a:r>
              <a:rPr lang="en-US" dirty="0" err="1"/>
              <a:t>là</a:t>
            </a:r>
            <a:r>
              <a:rPr lang="en-US" dirty="0"/>
              <a:t> 2.7 </a:t>
            </a:r>
            <a:r>
              <a:rPr lang="en-US" dirty="0" err="1"/>
              <a:t>và</a:t>
            </a:r>
            <a:r>
              <a:rPr lang="en-US" dirty="0"/>
              <a:t> 3.6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0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58594</TotalTime>
  <Words>621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DEEP LEARNING (HỌC SÂU)</vt:lpstr>
      <vt:lpstr>7.7 Học sâu (Deep learning)</vt:lpstr>
      <vt:lpstr>PowerPoint Presentation</vt:lpstr>
      <vt:lpstr>Giới thiệu</vt:lpstr>
      <vt:lpstr>Giới thiệu</vt:lpstr>
      <vt:lpstr>Giới thiệu</vt:lpstr>
      <vt:lpstr>Giới thiệu</vt:lpstr>
      <vt:lpstr>Cài đặt môi trường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Nguyen Thi Thanh Nhan</cp:lastModifiedBy>
  <cp:revision>2280</cp:revision>
  <dcterms:created xsi:type="dcterms:W3CDTF">2012-06-28T21:20:35Z</dcterms:created>
  <dcterms:modified xsi:type="dcterms:W3CDTF">2023-09-11T01:47:25Z</dcterms:modified>
</cp:coreProperties>
</file>