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6" r:id="rId5"/>
    <p:sldId id="259" r:id="rId6"/>
    <p:sldId id="260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-48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6C3B-92D3-4EB0-B6D7-07F081F508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8EC4-6800-49CF-BCB3-EFC6DDB2A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8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6C3B-92D3-4EB0-B6D7-07F081F508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8EC4-6800-49CF-BCB3-EFC6DDB2A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7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6C3B-92D3-4EB0-B6D7-07F081F508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8EC4-6800-49CF-BCB3-EFC6DDB2A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5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6C3B-92D3-4EB0-B6D7-07F081F508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8EC4-6800-49CF-BCB3-EFC6DDB2A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0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6C3B-92D3-4EB0-B6D7-07F081F508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8EC4-6800-49CF-BCB3-EFC6DDB2A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6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6C3B-92D3-4EB0-B6D7-07F081F508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8EC4-6800-49CF-BCB3-EFC6DDB2A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7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6C3B-92D3-4EB0-B6D7-07F081F508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8EC4-6800-49CF-BCB3-EFC6DDB2A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6C3B-92D3-4EB0-B6D7-07F081F508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8EC4-6800-49CF-BCB3-EFC6DDB2A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8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6C3B-92D3-4EB0-B6D7-07F081F508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8EC4-6800-49CF-BCB3-EFC6DDB2A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4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6C3B-92D3-4EB0-B6D7-07F081F508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8EC4-6800-49CF-BCB3-EFC6DDB2A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7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6C3B-92D3-4EB0-B6D7-07F081F508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8EC4-6800-49CF-BCB3-EFC6DDB2A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1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6C3B-92D3-4EB0-B6D7-07F081F508A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E8EC4-6800-49CF-BCB3-EFC6DDB2A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5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3434447" y="3161641"/>
            <a:ext cx="1905619" cy="5396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b="1" dirty="0"/>
          </a:p>
        </p:txBody>
      </p:sp>
      <p:cxnSp>
        <p:nvCxnSpPr>
          <p:cNvPr id="146" name="Straight Connector 21"/>
          <p:cNvCxnSpPr/>
          <p:nvPr/>
        </p:nvCxnSpPr>
        <p:spPr>
          <a:xfrm>
            <a:off x="4441332" y="3370471"/>
            <a:ext cx="1" cy="122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21"/>
          <p:cNvCxnSpPr/>
          <p:nvPr/>
        </p:nvCxnSpPr>
        <p:spPr>
          <a:xfrm>
            <a:off x="5007118" y="3370471"/>
            <a:ext cx="1" cy="122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setup for BVTs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716326" y="2533388"/>
            <a:ext cx="708385" cy="231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REST CLIENT</a:t>
            </a:r>
            <a:endParaRPr lang="en-US" sz="800" dirty="0"/>
          </a:p>
        </p:txBody>
      </p:sp>
      <p:cxnSp>
        <p:nvCxnSpPr>
          <p:cNvPr id="56" name="Straight Connector 55"/>
          <p:cNvCxnSpPr>
            <a:stCxn id="55" idx="2"/>
            <a:endCxn id="59" idx="0"/>
          </p:cNvCxnSpPr>
          <p:nvPr/>
        </p:nvCxnSpPr>
        <p:spPr>
          <a:xfrm>
            <a:off x="2070519" y="2765210"/>
            <a:ext cx="2310848" cy="45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55438" y="2919200"/>
            <a:ext cx="535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 smtClean="0"/>
              <a:t>REST</a:t>
            </a:r>
            <a:endParaRPr lang="en-GB" sz="1050" dirty="0"/>
          </a:p>
        </p:txBody>
      </p:sp>
      <p:sp>
        <p:nvSpPr>
          <p:cNvPr id="58" name="Rounded Rectangle 57"/>
          <p:cNvSpPr/>
          <p:nvPr/>
        </p:nvSpPr>
        <p:spPr>
          <a:xfrm>
            <a:off x="179512" y="1851670"/>
            <a:ext cx="2765559" cy="985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59" name="Rectangle 51"/>
          <p:cNvSpPr/>
          <p:nvPr/>
        </p:nvSpPr>
        <p:spPr>
          <a:xfrm>
            <a:off x="3529778" y="3220387"/>
            <a:ext cx="1703178" cy="17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REST SERVER</a:t>
            </a:r>
            <a:endParaRPr lang="en-US" sz="800" dirty="0"/>
          </a:p>
        </p:txBody>
      </p:sp>
      <p:sp>
        <p:nvSpPr>
          <p:cNvPr id="60" name="Rectangle 51"/>
          <p:cNvSpPr/>
          <p:nvPr/>
        </p:nvSpPr>
        <p:spPr>
          <a:xfrm>
            <a:off x="3533693" y="3462741"/>
            <a:ext cx="542493" cy="17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MATLAB</a:t>
            </a:r>
            <a:endParaRPr lang="en-US" sz="800" dirty="0"/>
          </a:p>
        </p:txBody>
      </p:sp>
      <p:sp>
        <p:nvSpPr>
          <p:cNvPr id="61" name="Rectangle 51"/>
          <p:cNvSpPr/>
          <p:nvPr/>
        </p:nvSpPr>
        <p:spPr>
          <a:xfrm>
            <a:off x="4187938" y="3462741"/>
            <a:ext cx="502526" cy="17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DSP </a:t>
            </a:r>
            <a:r>
              <a:rPr lang="en-US" sz="800" dirty="0" err="1" smtClean="0"/>
              <a:t>Tx</a:t>
            </a:r>
            <a:endParaRPr lang="en-US" sz="800" dirty="0"/>
          </a:p>
        </p:txBody>
      </p:sp>
      <p:sp>
        <p:nvSpPr>
          <p:cNvPr id="62" name="Rectangle 51"/>
          <p:cNvSpPr/>
          <p:nvPr/>
        </p:nvSpPr>
        <p:spPr>
          <a:xfrm>
            <a:off x="4764002" y="3462741"/>
            <a:ext cx="468955" cy="17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DSP Rx</a:t>
            </a:r>
            <a:endParaRPr lang="en-US" sz="800" dirty="0"/>
          </a:p>
        </p:txBody>
      </p:sp>
      <p:cxnSp>
        <p:nvCxnSpPr>
          <p:cNvPr id="63" name="Straight Connector 73"/>
          <p:cNvCxnSpPr>
            <a:stCxn id="61" idx="1"/>
            <a:endCxn id="60" idx="3"/>
          </p:cNvCxnSpPr>
          <p:nvPr/>
        </p:nvCxnSpPr>
        <p:spPr>
          <a:xfrm flipH="1">
            <a:off x="4076186" y="3547744"/>
            <a:ext cx="111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1"/>
          <p:cNvSpPr/>
          <p:nvPr/>
        </p:nvSpPr>
        <p:spPr>
          <a:xfrm>
            <a:off x="338469" y="2247156"/>
            <a:ext cx="2086242" cy="231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AGENT CORE</a:t>
            </a:r>
            <a:endParaRPr lang="en-US" sz="900" dirty="0"/>
          </a:p>
        </p:txBody>
      </p:sp>
      <p:sp>
        <p:nvSpPr>
          <p:cNvPr id="65" name="Rectangle 31"/>
          <p:cNvSpPr/>
          <p:nvPr/>
        </p:nvSpPr>
        <p:spPr>
          <a:xfrm>
            <a:off x="355462" y="2532579"/>
            <a:ext cx="542493" cy="231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LASER </a:t>
            </a:r>
            <a:r>
              <a:rPr lang="en-US" sz="600" dirty="0" err="1" smtClean="0"/>
              <a:t>iface</a:t>
            </a:r>
            <a:r>
              <a:rPr lang="en-US" sz="600" dirty="0" smtClean="0"/>
              <a:t> class</a:t>
            </a:r>
            <a:endParaRPr lang="en-US" sz="600" dirty="0"/>
          </a:p>
        </p:txBody>
      </p:sp>
      <p:cxnSp>
        <p:nvCxnSpPr>
          <p:cNvPr id="66" name="Straight Connector 21"/>
          <p:cNvCxnSpPr/>
          <p:nvPr/>
        </p:nvCxnSpPr>
        <p:spPr>
          <a:xfrm>
            <a:off x="636733" y="2439529"/>
            <a:ext cx="1" cy="122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21"/>
          <p:cNvCxnSpPr/>
          <p:nvPr/>
        </p:nvCxnSpPr>
        <p:spPr>
          <a:xfrm>
            <a:off x="2073149" y="2432707"/>
            <a:ext cx="0" cy="13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31"/>
          <p:cNvSpPr/>
          <p:nvPr/>
        </p:nvSpPr>
        <p:spPr>
          <a:xfrm>
            <a:off x="861071" y="1934002"/>
            <a:ext cx="1088448" cy="231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NETCONF SERVER</a:t>
            </a:r>
            <a:endParaRPr lang="en-US" sz="900" dirty="0"/>
          </a:p>
        </p:txBody>
      </p:sp>
      <p:cxnSp>
        <p:nvCxnSpPr>
          <p:cNvPr id="69" name="Straight Connector 21"/>
          <p:cNvCxnSpPr/>
          <p:nvPr/>
        </p:nvCxnSpPr>
        <p:spPr>
          <a:xfrm>
            <a:off x="1400757" y="2141722"/>
            <a:ext cx="0" cy="13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15"/>
          <p:cNvGrpSpPr>
            <a:grpSpLocks/>
          </p:cNvGrpSpPr>
          <p:nvPr/>
        </p:nvGrpSpPr>
        <p:grpSpPr bwMode="auto">
          <a:xfrm rot="10800000" flipV="1">
            <a:off x="513340" y="4194323"/>
            <a:ext cx="231128" cy="393768"/>
            <a:chOff x="2640" y="1824"/>
            <a:chExt cx="480" cy="1056"/>
          </a:xfrm>
        </p:grpSpPr>
        <p:sp>
          <p:nvSpPr>
            <p:cNvPr id="71" name="Rectangle 16"/>
            <p:cNvSpPr>
              <a:spLocks noChangeArrowheads="1"/>
            </p:cNvSpPr>
            <p:nvPr/>
          </p:nvSpPr>
          <p:spPr bwMode="auto">
            <a:xfrm>
              <a:off x="2640" y="1824"/>
              <a:ext cx="480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grpSp>
          <p:nvGrpSpPr>
            <p:cNvPr id="72" name="Group 17"/>
            <p:cNvGrpSpPr>
              <a:grpSpLocks/>
            </p:cNvGrpSpPr>
            <p:nvPr/>
          </p:nvGrpSpPr>
          <p:grpSpPr bwMode="auto">
            <a:xfrm>
              <a:off x="2736" y="1872"/>
              <a:ext cx="288" cy="960"/>
              <a:chOff x="2688" y="864"/>
              <a:chExt cx="288" cy="960"/>
            </a:xfrm>
          </p:grpSpPr>
          <p:sp>
            <p:nvSpPr>
              <p:cNvPr id="73" name="Line 18"/>
              <p:cNvSpPr>
                <a:spLocks noChangeShapeType="1"/>
              </p:cNvSpPr>
              <p:nvPr/>
            </p:nvSpPr>
            <p:spPr bwMode="auto">
              <a:xfrm>
                <a:off x="2832" y="864"/>
                <a:ext cx="0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74" name="AutoShape 19"/>
              <p:cNvSpPr>
                <a:spLocks noChangeArrowheads="1"/>
              </p:cNvSpPr>
              <p:nvPr/>
            </p:nvSpPr>
            <p:spPr bwMode="auto">
              <a:xfrm flipV="1">
                <a:off x="2688" y="1200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 eaLnBrk="1" hangingPunct="1"/>
                <a:endParaRPr lang="ca-ES" altLang="x-none" sz="1200" u="sng">
                  <a:latin typeface="Arial" charset="0"/>
                </a:endParaRPr>
              </a:p>
            </p:txBody>
          </p:sp>
          <p:sp>
            <p:nvSpPr>
              <p:cNvPr id="75" name="Line 20"/>
              <p:cNvSpPr>
                <a:spLocks noChangeShapeType="1"/>
              </p:cNvSpPr>
              <p:nvPr/>
            </p:nvSpPr>
            <p:spPr bwMode="auto">
              <a:xfrm>
                <a:off x="2688" y="149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1282063" y="4290641"/>
            <a:ext cx="412098" cy="2011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s-ES" altLang="x-none" sz="1100" dirty="0" smtClean="0">
                <a:latin typeface="Arial" charset="0"/>
              </a:rPr>
              <a:t>MZM1</a:t>
            </a:r>
            <a:endParaRPr lang="es-ES" altLang="x-none" sz="1100" dirty="0">
              <a:latin typeface="Arial" charset="0"/>
            </a:endParaRP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1282063" y="4028692"/>
            <a:ext cx="412098" cy="2011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s-ES" altLang="x-none" sz="1100" dirty="0" smtClean="0">
                <a:latin typeface="Arial" charset="0"/>
              </a:rPr>
              <a:t>DAC1</a:t>
            </a:r>
            <a:endParaRPr lang="es-ES" altLang="x-none" sz="1100" dirty="0">
              <a:latin typeface="Arial" charset="0"/>
            </a:endParaRPr>
          </a:p>
        </p:txBody>
      </p:sp>
      <p:cxnSp>
        <p:nvCxnSpPr>
          <p:cNvPr id="78" name="AutoShape 7"/>
          <p:cNvCxnSpPr>
            <a:cxnSpLocks noChangeShapeType="1"/>
            <a:stCxn id="60" idx="2"/>
            <a:endCxn id="77" idx="0"/>
          </p:cNvCxnSpPr>
          <p:nvPr/>
        </p:nvCxnSpPr>
        <p:spPr bwMode="auto">
          <a:xfrm flipH="1">
            <a:off x="1488112" y="3632746"/>
            <a:ext cx="2316828" cy="395946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7"/>
          <p:cNvCxnSpPr>
            <a:cxnSpLocks noChangeShapeType="1"/>
            <a:stCxn id="77" idx="2"/>
            <a:endCxn id="76" idx="0"/>
          </p:cNvCxnSpPr>
          <p:nvPr/>
        </p:nvCxnSpPr>
        <p:spPr bwMode="auto">
          <a:xfrm>
            <a:off x="1488112" y="4229825"/>
            <a:ext cx="0" cy="608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7"/>
          <p:cNvCxnSpPr>
            <a:cxnSpLocks noChangeShapeType="1"/>
            <a:stCxn id="71" idx="1"/>
            <a:endCxn id="76" idx="1"/>
          </p:cNvCxnSpPr>
          <p:nvPr/>
        </p:nvCxnSpPr>
        <p:spPr bwMode="auto">
          <a:xfrm>
            <a:off x="744467" y="4391207"/>
            <a:ext cx="53759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1" name="Group 15"/>
          <p:cNvGrpSpPr>
            <a:grpSpLocks/>
          </p:cNvGrpSpPr>
          <p:nvPr/>
        </p:nvGrpSpPr>
        <p:grpSpPr bwMode="auto">
          <a:xfrm flipV="1">
            <a:off x="2257628" y="4485028"/>
            <a:ext cx="231128" cy="393768"/>
            <a:chOff x="2640" y="1824"/>
            <a:chExt cx="480" cy="1056"/>
          </a:xfrm>
        </p:grpSpPr>
        <p:sp>
          <p:nvSpPr>
            <p:cNvPr id="82" name="Rectangle 16"/>
            <p:cNvSpPr>
              <a:spLocks noChangeArrowheads="1"/>
            </p:cNvSpPr>
            <p:nvPr/>
          </p:nvSpPr>
          <p:spPr bwMode="auto">
            <a:xfrm>
              <a:off x="2640" y="1824"/>
              <a:ext cx="480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grpSp>
          <p:nvGrpSpPr>
            <p:cNvPr id="83" name="Group 17"/>
            <p:cNvGrpSpPr>
              <a:grpSpLocks/>
            </p:cNvGrpSpPr>
            <p:nvPr/>
          </p:nvGrpSpPr>
          <p:grpSpPr bwMode="auto">
            <a:xfrm>
              <a:off x="2736" y="1872"/>
              <a:ext cx="288" cy="960"/>
              <a:chOff x="2688" y="864"/>
              <a:chExt cx="288" cy="960"/>
            </a:xfrm>
          </p:grpSpPr>
          <p:sp>
            <p:nvSpPr>
              <p:cNvPr id="84" name="Line 18"/>
              <p:cNvSpPr>
                <a:spLocks noChangeShapeType="1"/>
              </p:cNvSpPr>
              <p:nvPr/>
            </p:nvSpPr>
            <p:spPr bwMode="auto">
              <a:xfrm>
                <a:off x="2832" y="864"/>
                <a:ext cx="0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85" name="AutoShape 19"/>
              <p:cNvSpPr>
                <a:spLocks noChangeArrowheads="1"/>
              </p:cNvSpPr>
              <p:nvPr/>
            </p:nvSpPr>
            <p:spPr bwMode="auto">
              <a:xfrm flipV="1">
                <a:off x="2688" y="1200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 eaLnBrk="1" hangingPunct="1"/>
                <a:endParaRPr lang="ca-ES" altLang="x-none" sz="1200" u="sng">
                  <a:latin typeface="Arial" charset="0"/>
                </a:endParaRPr>
              </a:p>
            </p:txBody>
          </p:sp>
          <p:sp>
            <p:nvSpPr>
              <p:cNvPr id="86" name="Line 20"/>
              <p:cNvSpPr>
                <a:spLocks noChangeShapeType="1"/>
              </p:cNvSpPr>
              <p:nvPr/>
            </p:nvSpPr>
            <p:spPr bwMode="auto">
              <a:xfrm>
                <a:off x="2688" y="149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sp>
        <p:nvSpPr>
          <p:cNvPr id="87" name="Rectangle 28"/>
          <p:cNvSpPr>
            <a:spLocks noChangeArrowheads="1"/>
          </p:cNvSpPr>
          <p:nvPr/>
        </p:nvSpPr>
        <p:spPr bwMode="auto">
          <a:xfrm>
            <a:off x="1667658" y="4580546"/>
            <a:ext cx="412098" cy="2011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s-ES" altLang="x-none" sz="1100" dirty="0" smtClean="0">
                <a:latin typeface="Arial" charset="0"/>
              </a:rPr>
              <a:t>ADC1</a:t>
            </a:r>
            <a:endParaRPr lang="es-ES" altLang="x-none" sz="1100" dirty="0">
              <a:latin typeface="Arial" charset="0"/>
            </a:endParaRPr>
          </a:p>
        </p:txBody>
      </p:sp>
      <p:cxnSp>
        <p:nvCxnSpPr>
          <p:cNvPr id="88" name="AutoShape 7"/>
          <p:cNvCxnSpPr>
            <a:cxnSpLocks noChangeShapeType="1"/>
            <a:stCxn id="71" idx="0"/>
            <a:endCxn id="65" idx="2"/>
          </p:cNvCxnSpPr>
          <p:nvPr/>
        </p:nvCxnSpPr>
        <p:spPr bwMode="auto">
          <a:xfrm flipH="1" flipV="1">
            <a:off x="626709" y="2764401"/>
            <a:ext cx="2195" cy="142992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7"/>
          <p:cNvCxnSpPr>
            <a:cxnSpLocks noChangeShapeType="1"/>
            <a:stCxn id="87" idx="0"/>
            <a:endCxn id="62" idx="2"/>
          </p:cNvCxnSpPr>
          <p:nvPr/>
        </p:nvCxnSpPr>
        <p:spPr bwMode="auto">
          <a:xfrm flipV="1">
            <a:off x="1873707" y="3632746"/>
            <a:ext cx="3124773" cy="947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Box 91"/>
          <p:cNvSpPr txBox="1"/>
          <p:nvPr/>
        </p:nvSpPr>
        <p:spPr>
          <a:xfrm>
            <a:off x="2009230" y="1906285"/>
            <a:ext cx="909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BVT1 Agent</a:t>
            </a:r>
            <a:endParaRPr lang="en-US" sz="1200" dirty="0"/>
          </a:p>
        </p:txBody>
      </p:sp>
      <p:cxnSp>
        <p:nvCxnSpPr>
          <p:cNvPr id="94" name="AutoShape 7"/>
          <p:cNvCxnSpPr>
            <a:cxnSpLocks noChangeShapeType="1"/>
            <a:stCxn id="76" idx="3"/>
          </p:cNvCxnSpPr>
          <p:nvPr/>
        </p:nvCxnSpPr>
        <p:spPr bwMode="auto">
          <a:xfrm>
            <a:off x="1694161" y="4391207"/>
            <a:ext cx="1539470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AutoShape 7"/>
          <p:cNvCxnSpPr>
            <a:cxnSpLocks noChangeShapeType="1"/>
            <a:stCxn id="82" idx="3"/>
          </p:cNvCxnSpPr>
          <p:nvPr/>
        </p:nvCxnSpPr>
        <p:spPr bwMode="auto">
          <a:xfrm flipV="1">
            <a:off x="2488755" y="4679836"/>
            <a:ext cx="744876" cy="20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AutoShape 7"/>
          <p:cNvCxnSpPr>
            <a:cxnSpLocks noChangeShapeType="1"/>
            <a:stCxn id="87" idx="3"/>
            <a:endCxn id="82" idx="1"/>
          </p:cNvCxnSpPr>
          <p:nvPr/>
        </p:nvCxnSpPr>
        <p:spPr bwMode="auto">
          <a:xfrm>
            <a:off x="2079757" y="4681112"/>
            <a:ext cx="177871" cy="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Rounded Rectangle 96"/>
          <p:cNvSpPr/>
          <p:nvPr/>
        </p:nvSpPr>
        <p:spPr>
          <a:xfrm>
            <a:off x="355461" y="3845356"/>
            <a:ext cx="2680349" cy="11130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423203" y="4565436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TLS1</a:t>
            </a:r>
            <a:endParaRPr lang="en-US" sz="1200" dirty="0"/>
          </a:p>
        </p:txBody>
      </p:sp>
      <p:sp>
        <p:nvSpPr>
          <p:cNvPr id="100" name="Rectangle 99"/>
          <p:cNvSpPr/>
          <p:nvPr/>
        </p:nvSpPr>
        <p:spPr>
          <a:xfrm>
            <a:off x="6704490" y="2605396"/>
            <a:ext cx="708385" cy="231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REST CLIENT</a:t>
            </a:r>
            <a:endParaRPr lang="en-US" sz="800" dirty="0"/>
          </a:p>
        </p:txBody>
      </p:sp>
      <p:sp>
        <p:nvSpPr>
          <p:cNvPr id="101" name="Rounded Rectangle 100"/>
          <p:cNvSpPr/>
          <p:nvPr/>
        </p:nvSpPr>
        <p:spPr>
          <a:xfrm>
            <a:off x="6174907" y="1919883"/>
            <a:ext cx="2765559" cy="985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02" name="Rectangle 31"/>
          <p:cNvSpPr/>
          <p:nvPr/>
        </p:nvSpPr>
        <p:spPr>
          <a:xfrm>
            <a:off x="6705573" y="2319164"/>
            <a:ext cx="2086242" cy="231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AGENT CORE</a:t>
            </a:r>
            <a:endParaRPr lang="en-US" sz="900" dirty="0"/>
          </a:p>
        </p:txBody>
      </p:sp>
      <p:sp>
        <p:nvSpPr>
          <p:cNvPr id="103" name="Rectangle 31"/>
          <p:cNvSpPr/>
          <p:nvPr/>
        </p:nvSpPr>
        <p:spPr>
          <a:xfrm>
            <a:off x="8232055" y="2604587"/>
            <a:ext cx="542493" cy="231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LASER </a:t>
            </a:r>
            <a:r>
              <a:rPr lang="en-US" sz="600" dirty="0" err="1" smtClean="0"/>
              <a:t>iface</a:t>
            </a:r>
            <a:r>
              <a:rPr lang="en-US" sz="600" dirty="0" smtClean="0"/>
              <a:t> class</a:t>
            </a:r>
            <a:endParaRPr lang="en-US" sz="600" dirty="0"/>
          </a:p>
        </p:txBody>
      </p:sp>
      <p:cxnSp>
        <p:nvCxnSpPr>
          <p:cNvPr id="104" name="Straight Connector 21"/>
          <p:cNvCxnSpPr/>
          <p:nvPr/>
        </p:nvCxnSpPr>
        <p:spPr>
          <a:xfrm>
            <a:off x="8513326" y="2511537"/>
            <a:ext cx="1" cy="122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21"/>
          <p:cNvCxnSpPr/>
          <p:nvPr/>
        </p:nvCxnSpPr>
        <p:spPr>
          <a:xfrm>
            <a:off x="7061313" y="2504715"/>
            <a:ext cx="0" cy="13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31"/>
          <p:cNvSpPr/>
          <p:nvPr/>
        </p:nvSpPr>
        <p:spPr>
          <a:xfrm>
            <a:off x="7228175" y="2006010"/>
            <a:ext cx="1088448" cy="231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NETCONF SERVER</a:t>
            </a:r>
            <a:endParaRPr lang="en-US" sz="900" dirty="0"/>
          </a:p>
        </p:txBody>
      </p:sp>
      <p:cxnSp>
        <p:nvCxnSpPr>
          <p:cNvPr id="107" name="Straight Connector 21"/>
          <p:cNvCxnSpPr/>
          <p:nvPr/>
        </p:nvCxnSpPr>
        <p:spPr>
          <a:xfrm>
            <a:off x="7767861" y="2213730"/>
            <a:ext cx="0" cy="13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186379" y="1970157"/>
            <a:ext cx="909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BVT2 Agent</a:t>
            </a:r>
            <a:endParaRPr lang="en-US" sz="1200" dirty="0"/>
          </a:p>
        </p:txBody>
      </p:sp>
      <p:cxnSp>
        <p:nvCxnSpPr>
          <p:cNvPr id="113" name="Straight Connector 112"/>
          <p:cNvCxnSpPr>
            <a:stCxn id="100" idx="2"/>
            <a:endCxn id="59" idx="0"/>
          </p:cNvCxnSpPr>
          <p:nvPr/>
        </p:nvCxnSpPr>
        <p:spPr>
          <a:xfrm flipH="1">
            <a:off x="4381367" y="2837218"/>
            <a:ext cx="2677316" cy="383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5"/>
          <p:cNvGrpSpPr>
            <a:grpSpLocks/>
          </p:cNvGrpSpPr>
          <p:nvPr/>
        </p:nvGrpSpPr>
        <p:grpSpPr bwMode="auto">
          <a:xfrm rot="10800000" flipV="1">
            <a:off x="8394753" y="4104915"/>
            <a:ext cx="231128" cy="393768"/>
            <a:chOff x="2640" y="1824"/>
            <a:chExt cx="480" cy="1056"/>
          </a:xfrm>
        </p:grpSpPr>
        <p:sp>
          <p:nvSpPr>
            <p:cNvPr id="118" name="Rectangle 16"/>
            <p:cNvSpPr>
              <a:spLocks noChangeArrowheads="1"/>
            </p:cNvSpPr>
            <p:nvPr/>
          </p:nvSpPr>
          <p:spPr bwMode="auto">
            <a:xfrm>
              <a:off x="2640" y="1824"/>
              <a:ext cx="480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grpSp>
          <p:nvGrpSpPr>
            <p:cNvPr id="119" name="Group 17"/>
            <p:cNvGrpSpPr>
              <a:grpSpLocks/>
            </p:cNvGrpSpPr>
            <p:nvPr/>
          </p:nvGrpSpPr>
          <p:grpSpPr bwMode="auto">
            <a:xfrm>
              <a:off x="2736" y="1872"/>
              <a:ext cx="288" cy="960"/>
              <a:chOff x="2688" y="864"/>
              <a:chExt cx="288" cy="960"/>
            </a:xfrm>
          </p:grpSpPr>
          <p:sp>
            <p:nvSpPr>
              <p:cNvPr id="120" name="Line 18"/>
              <p:cNvSpPr>
                <a:spLocks noChangeShapeType="1"/>
              </p:cNvSpPr>
              <p:nvPr/>
            </p:nvSpPr>
            <p:spPr bwMode="auto">
              <a:xfrm>
                <a:off x="2832" y="864"/>
                <a:ext cx="0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21" name="AutoShape 19"/>
              <p:cNvSpPr>
                <a:spLocks noChangeArrowheads="1"/>
              </p:cNvSpPr>
              <p:nvPr/>
            </p:nvSpPr>
            <p:spPr bwMode="auto">
              <a:xfrm flipV="1">
                <a:off x="2688" y="1200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 eaLnBrk="1" hangingPunct="1"/>
                <a:endParaRPr lang="ca-ES" altLang="x-none" sz="1200" u="sng">
                  <a:latin typeface="Arial" charset="0"/>
                </a:endParaRPr>
              </a:p>
            </p:txBody>
          </p:sp>
          <p:sp>
            <p:nvSpPr>
              <p:cNvPr id="122" name="Line 20"/>
              <p:cNvSpPr>
                <a:spLocks noChangeShapeType="1"/>
              </p:cNvSpPr>
              <p:nvPr/>
            </p:nvSpPr>
            <p:spPr bwMode="auto">
              <a:xfrm>
                <a:off x="2688" y="149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sp>
        <p:nvSpPr>
          <p:cNvPr id="123" name="Rectangle 28"/>
          <p:cNvSpPr>
            <a:spLocks noChangeArrowheads="1"/>
          </p:cNvSpPr>
          <p:nvPr/>
        </p:nvSpPr>
        <p:spPr bwMode="auto">
          <a:xfrm>
            <a:off x="7716330" y="4201851"/>
            <a:ext cx="412098" cy="2011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s-ES" altLang="x-none" sz="1100" dirty="0" smtClean="0">
                <a:latin typeface="Arial" charset="0"/>
              </a:rPr>
              <a:t>MZM2</a:t>
            </a:r>
            <a:endParaRPr lang="es-ES" altLang="x-none" sz="1100" dirty="0">
              <a:latin typeface="Arial" charset="0"/>
            </a:endParaRPr>
          </a:p>
        </p:txBody>
      </p:sp>
      <p:sp>
        <p:nvSpPr>
          <p:cNvPr id="124" name="Rectangle 28"/>
          <p:cNvSpPr>
            <a:spLocks noChangeArrowheads="1"/>
          </p:cNvSpPr>
          <p:nvPr/>
        </p:nvSpPr>
        <p:spPr bwMode="auto">
          <a:xfrm>
            <a:off x="7716330" y="3939902"/>
            <a:ext cx="412098" cy="2011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s-ES" altLang="x-none" sz="1100" dirty="0" smtClean="0">
                <a:latin typeface="Arial" charset="0"/>
              </a:rPr>
              <a:t>DAC2</a:t>
            </a:r>
            <a:endParaRPr lang="es-ES" altLang="x-none" sz="1100" dirty="0">
              <a:latin typeface="Arial" charset="0"/>
            </a:endParaRPr>
          </a:p>
        </p:txBody>
      </p:sp>
      <p:cxnSp>
        <p:nvCxnSpPr>
          <p:cNvPr id="125" name="AutoShape 7"/>
          <p:cNvCxnSpPr>
            <a:cxnSpLocks noChangeShapeType="1"/>
            <a:stCxn id="124" idx="2"/>
            <a:endCxn id="123" idx="0"/>
          </p:cNvCxnSpPr>
          <p:nvPr/>
        </p:nvCxnSpPr>
        <p:spPr bwMode="auto">
          <a:xfrm>
            <a:off x="7922379" y="4141035"/>
            <a:ext cx="0" cy="608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AutoShape 7"/>
          <p:cNvCxnSpPr>
            <a:cxnSpLocks noChangeShapeType="1"/>
            <a:stCxn id="118" idx="3"/>
            <a:endCxn id="123" idx="3"/>
          </p:cNvCxnSpPr>
          <p:nvPr/>
        </p:nvCxnSpPr>
        <p:spPr bwMode="auto">
          <a:xfrm flipH="1">
            <a:off x="8128428" y="4301799"/>
            <a:ext cx="266325" cy="6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7" name="Group 15"/>
          <p:cNvGrpSpPr>
            <a:grpSpLocks/>
          </p:cNvGrpSpPr>
          <p:nvPr/>
        </p:nvGrpSpPr>
        <p:grpSpPr bwMode="auto">
          <a:xfrm flipV="1">
            <a:off x="6905527" y="4478501"/>
            <a:ext cx="231128" cy="393768"/>
            <a:chOff x="2640" y="1824"/>
            <a:chExt cx="480" cy="1056"/>
          </a:xfrm>
        </p:grpSpPr>
        <p:sp>
          <p:nvSpPr>
            <p:cNvPr id="128" name="Rectangle 16"/>
            <p:cNvSpPr>
              <a:spLocks noChangeArrowheads="1"/>
            </p:cNvSpPr>
            <p:nvPr/>
          </p:nvSpPr>
          <p:spPr bwMode="auto">
            <a:xfrm>
              <a:off x="2640" y="1824"/>
              <a:ext cx="480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grpSp>
          <p:nvGrpSpPr>
            <p:cNvPr id="129" name="Group 17"/>
            <p:cNvGrpSpPr>
              <a:grpSpLocks/>
            </p:cNvGrpSpPr>
            <p:nvPr/>
          </p:nvGrpSpPr>
          <p:grpSpPr bwMode="auto">
            <a:xfrm>
              <a:off x="2736" y="1872"/>
              <a:ext cx="288" cy="960"/>
              <a:chOff x="2688" y="864"/>
              <a:chExt cx="288" cy="960"/>
            </a:xfrm>
          </p:grpSpPr>
          <p:sp>
            <p:nvSpPr>
              <p:cNvPr id="130" name="Line 18"/>
              <p:cNvSpPr>
                <a:spLocks noChangeShapeType="1"/>
              </p:cNvSpPr>
              <p:nvPr/>
            </p:nvSpPr>
            <p:spPr bwMode="auto">
              <a:xfrm>
                <a:off x="2832" y="864"/>
                <a:ext cx="0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31" name="AutoShape 19"/>
              <p:cNvSpPr>
                <a:spLocks noChangeArrowheads="1"/>
              </p:cNvSpPr>
              <p:nvPr/>
            </p:nvSpPr>
            <p:spPr bwMode="auto">
              <a:xfrm flipV="1">
                <a:off x="2688" y="1200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 eaLnBrk="1" hangingPunct="1"/>
                <a:endParaRPr lang="ca-ES" altLang="x-none" sz="1200" u="sng">
                  <a:latin typeface="Arial" charset="0"/>
                </a:endParaRPr>
              </a:p>
            </p:txBody>
          </p:sp>
          <p:sp>
            <p:nvSpPr>
              <p:cNvPr id="132" name="Line 20"/>
              <p:cNvSpPr>
                <a:spLocks noChangeShapeType="1"/>
              </p:cNvSpPr>
              <p:nvPr/>
            </p:nvSpPr>
            <p:spPr bwMode="auto">
              <a:xfrm>
                <a:off x="2688" y="149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sp>
        <p:nvSpPr>
          <p:cNvPr id="133" name="Rectangle 28"/>
          <p:cNvSpPr>
            <a:spLocks noChangeArrowheads="1"/>
          </p:cNvSpPr>
          <p:nvPr/>
        </p:nvSpPr>
        <p:spPr bwMode="auto">
          <a:xfrm>
            <a:off x="7304232" y="4574939"/>
            <a:ext cx="412098" cy="2011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s-ES" altLang="x-none" sz="1100" dirty="0" smtClean="0">
                <a:latin typeface="Arial" charset="0"/>
              </a:rPr>
              <a:t>ADC2</a:t>
            </a:r>
            <a:endParaRPr lang="es-ES" altLang="x-none" sz="1100" dirty="0">
              <a:latin typeface="Arial" charset="0"/>
            </a:endParaRPr>
          </a:p>
        </p:txBody>
      </p:sp>
      <p:cxnSp>
        <p:nvCxnSpPr>
          <p:cNvPr id="134" name="AutoShape 7"/>
          <p:cNvCxnSpPr>
            <a:cxnSpLocks noChangeShapeType="1"/>
            <a:stCxn id="123" idx="1"/>
          </p:cNvCxnSpPr>
          <p:nvPr/>
        </p:nvCxnSpPr>
        <p:spPr bwMode="auto">
          <a:xfrm flipH="1" flipV="1">
            <a:off x="6276170" y="4301799"/>
            <a:ext cx="1440160" cy="6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AutoShape 7"/>
          <p:cNvCxnSpPr>
            <a:cxnSpLocks noChangeShapeType="1"/>
            <a:stCxn id="128" idx="1"/>
          </p:cNvCxnSpPr>
          <p:nvPr/>
        </p:nvCxnSpPr>
        <p:spPr bwMode="auto">
          <a:xfrm flipH="1">
            <a:off x="6276170" y="4675385"/>
            <a:ext cx="629357" cy="1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AutoShape 7"/>
          <p:cNvCxnSpPr>
            <a:cxnSpLocks noChangeShapeType="1"/>
            <a:stCxn id="133" idx="1"/>
            <a:endCxn id="128" idx="3"/>
          </p:cNvCxnSpPr>
          <p:nvPr/>
        </p:nvCxnSpPr>
        <p:spPr bwMode="auto">
          <a:xfrm flipH="1" flipV="1">
            <a:off x="7136655" y="4675385"/>
            <a:ext cx="167577" cy="1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" name="Rounded Rectangle 136"/>
          <p:cNvSpPr/>
          <p:nvPr/>
        </p:nvSpPr>
        <p:spPr>
          <a:xfrm>
            <a:off x="6568434" y="3867894"/>
            <a:ext cx="2282021" cy="11130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8281343" y="4446995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TLS2</a:t>
            </a:r>
            <a:endParaRPr lang="en-US" sz="1200" dirty="0"/>
          </a:p>
        </p:txBody>
      </p:sp>
      <p:cxnSp>
        <p:nvCxnSpPr>
          <p:cNvPr id="151" name="AutoShape 7"/>
          <p:cNvCxnSpPr>
            <a:cxnSpLocks noChangeShapeType="1"/>
            <a:stCxn id="60" idx="2"/>
            <a:endCxn id="124" idx="0"/>
          </p:cNvCxnSpPr>
          <p:nvPr/>
        </p:nvCxnSpPr>
        <p:spPr bwMode="auto">
          <a:xfrm>
            <a:off x="3804940" y="3632746"/>
            <a:ext cx="4117439" cy="307156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" name="AutoShape 7"/>
          <p:cNvCxnSpPr>
            <a:cxnSpLocks noChangeShapeType="1"/>
            <a:stCxn id="133" idx="0"/>
            <a:endCxn id="62" idx="2"/>
          </p:cNvCxnSpPr>
          <p:nvPr/>
        </p:nvCxnSpPr>
        <p:spPr bwMode="auto">
          <a:xfrm flipH="1" flipV="1">
            <a:off x="4998480" y="3632746"/>
            <a:ext cx="2511801" cy="94219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" name="Rectangle 31"/>
          <p:cNvSpPr/>
          <p:nvPr/>
        </p:nvSpPr>
        <p:spPr>
          <a:xfrm>
            <a:off x="3398212" y="1059582"/>
            <a:ext cx="2086242" cy="30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SDN controller</a:t>
            </a:r>
            <a:endParaRPr lang="en-US" sz="2000" dirty="0"/>
          </a:p>
        </p:txBody>
      </p:sp>
      <p:cxnSp>
        <p:nvCxnSpPr>
          <p:cNvPr id="160" name="Straight Connector 159"/>
          <p:cNvCxnSpPr>
            <a:stCxn id="68" idx="0"/>
            <a:endCxn id="159" idx="2"/>
          </p:cNvCxnSpPr>
          <p:nvPr/>
        </p:nvCxnSpPr>
        <p:spPr>
          <a:xfrm flipV="1">
            <a:off x="1405295" y="1363412"/>
            <a:ext cx="3036038" cy="570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06" idx="0"/>
            <a:endCxn id="159" idx="2"/>
          </p:cNvCxnSpPr>
          <p:nvPr/>
        </p:nvCxnSpPr>
        <p:spPr>
          <a:xfrm flipH="1" flipV="1">
            <a:off x="4441333" y="1363412"/>
            <a:ext cx="3331066" cy="642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055329" y="3467784"/>
            <a:ext cx="721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BVT1</a:t>
            </a:r>
            <a:endParaRPr lang="en-US" sz="2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656882" y="3492508"/>
            <a:ext cx="721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BVT2</a:t>
            </a:r>
            <a:endParaRPr lang="en-US" sz="2000" dirty="0"/>
          </a:p>
        </p:txBody>
      </p:sp>
      <p:cxnSp>
        <p:nvCxnSpPr>
          <p:cNvPr id="168" name="AutoShape 7"/>
          <p:cNvCxnSpPr>
            <a:cxnSpLocks noChangeShapeType="1"/>
            <a:stCxn id="120" idx="0"/>
            <a:endCxn id="103" idx="2"/>
          </p:cNvCxnSpPr>
          <p:nvPr/>
        </p:nvCxnSpPr>
        <p:spPr bwMode="auto">
          <a:xfrm flipH="1" flipV="1">
            <a:off x="8503302" y="2836409"/>
            <a:ext cx="7016" cy="128640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5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TLS1: YENISTA OSICS </a:t>
            </a:r>
            <a:r>
              <a:rPr lang="en-US" dirty="0" err="1" smtClean="0"/>
              <a:t>ch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endParaRPr lang="en-US" dirty="0" smtClean="0"/>
          </a:p>
          <a:p>
            <a:r>
              <a:rPr lang="en-US" dirty="0" smtClean="0"/>
              <a:t>TLS2: YENISTA OSICS </a:t>
            </a:r>
            <a:r>
              <a:rPr lang="en-US" dirty="0" err="1" smtClean="0"/>
              <a:t>ch</a:t>
            </a:r>
            <a:r>
              <a:rPr lang="en-US" dirty="0" smtClean="0"/>
              <a:t> 3</a:t>
            </a:r>
          </a:p>
          <a:p>
            <a:r>
              <a:rPr lang="en-US" dirty="0" smtClean="0"/>
              <a:t>DAC1: LEIA DAC HI </a:t>
            </a:r>
            <a:r>
              <a:rPr lang="en-US" dirty="0" smtClean="0"/>
              <a:t>channel; ‘</a:t>
            </a:r>
            <a:r>
              <a:rPr lang="en-US" dirty="0" err="1" smtClean="0"/>
              <a:t>dac</a:t>
            </a:r>
            <a:r>
              <a:rPr lang="en-US" dirty="0" err="1" smtClean="0"/>
              <a:t>_out</a:t>
            </a:r>
            <a:r>
              <a:rPr lang="en-US" dirty="0" smtClean="0"/>
              <a:t>=1’</a:t>
            </a:r>
            <a:endParaRPr lang="en-US" dirty="0" smtClean="0"/>
          </a:p>
          <a:p>
            <a:r>
              <a:rPr lang="en-US" dirty="0" smtClean="0"/>
              <a:t>DAC2: LEIA DAC HQ </a:t>
            </a:r>
            <a:r>
              <a:rPr lang="en-US" dirty="0" smtClean="0"/>
              <a:t>channel; ‘</a:t>
            </a:r>
            <a:r>
              <a:rPr lang="en-US" dirty="0" err="1" smtClean="0"/>
              <a:t>dac_out</a:t>
            </a:r>
            <a:r>
              <a:rPr lang="en-US" dirty="0" smtClean="0"/>
              <a:t>=2’</a:t>
            </a:r>
            <a:endParaRPr lang="en-US" dirty="0" smtClean="0"/>
          </a:p>
          <a:p>
            <a:r>
              <a:rPr lang="en-US" dirty="0" smtClean="0"/>
              <a:t>ADC1: </a:t>
            </a:r>
            <a:r>
              <a:rPr lang="en-US" dirty="0" err="1" smtClean="0"/>
              <a:t>Tek</a:t>
            </a:r>
            <a:r>
              <a:rPr lang="en-US" dirty="0" smtClean="0"/>
              <a:t> DPO 70000C </a:t>
            </a:r>
            <a:r>
              <a:rPr lang="en-US" dirty="0" smtClean="0"/>
              <a:t>ch1; ‘</a:t>
            </a:r>
            <a:r>
              <a:rPr lang="en-US" dirty="0" err="1" smtClean="0"/>
              <a:t>osc_in</a:t>
            </a:r>
            <a:r>
              <a:rPr lang="en-US" dirty="0" smtClean="0"/>
              <a:t>=2’</a:t>
            </a:r>
            <a:endParaRPr lang="en-US" dirty="0" smtClean="0"/>
          </a:p>
          <a:p>
            <a:r>
              <a:rPr lang="en-US" dirty="0" smtClean="0"/>
              <a:t>ADC2: </a:t>
            </a:r>
            <a:r>
              <a:rPr lang="en-US" dirty="0" err="1" smtClean="0"/>
              <a:t>Tek</a:t>
            </a:r>
            <a:r>
              <a:rPr lang="en-US" dirty="0" smtClean="0"/>
              <a:t> DPO 70000C </a:t>
            </a:r>
            <a:r>
              <a:rPr lang="en-US" dirty="0" smtClean="0"/>
              <a:t>ch4; ‘</a:t>
            </a:r>
            <a:r>
              <a:rPr lang="en-US" dirty="0" err="1" smtClean="0"/>
              <a:t>osc_in</a:t>
            </a:r>
            <a:r>
              <a:rPr lang="en-US" dirty="0" smtClean="0"/>
              <a:t>=1’</a:t>
            </a:r>
            <a:endParaRPr lang="en-US" dirty="0" smtClean="0"/>
          </a:p>
          <a:p>
            <a:r>
              <a:rPr lang="en-US" dirty="0" smtClean="0"/>
              <a:t>MZM1: </a:t>
            </a:r>
            <a:r>
              <a:rPr lang="en-US" dirty="0" err="1" smtClean="0"/>
              <a:t>Photline</a:t>
            </a:r>
            <a:r>
              <a:rPr lang="en-US" dirty="0" smtClean="0"/>
              <a:t> MX-AN + </a:t>
            </a:r>
            <a:r>
              <a:rPr lang="en-US" dirty="0" err="1" smtClean="0"/>
              <a:t>Photline</a:t>
            </a:r>
            <a:r>
              <a:rPr lang="en-US" dirty="0" smtClean="0"/>
              <a:t> DR-AN driver</a:t>
            </a:r>
          </a:p>
          <a:p>
            <a:r>
              <a:rPr lang="en-US" dirty="0" smtClean="0"/>
              <a:t>MZM2: </a:t>
            </a:r>
            <a:r>
              <a:rPr lang="en-US" dirty="0" err="1" smtClean="0"/>
              <a:t>SumiCem</a:t>
            </a:r>
            <a:r>
              <a:rPr lang="en-US" dirty="0" smtClean="0"/>
              <a:t> + SHF-807C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DRoF</a:t>
            </a:r>
            <a:r>
              <a:rPr lang="es-ES" dirty="0" smtClean="0"/>
              <a:t> </a:t>
            </a:r>
            <a:r>
              <a:rPr lang="es-ES" dirty="0" err="1" smtClean="0"/>
              <a:t>agent</a:t>
            </a:r>
            <a:r>
              <a:rPr lang="es-ES" dirty="0" smtClean="0"/>
              <a:t> and data </a:t>
            </a:r>
            <a:r>
              <a:rPr lang="es-ES" dirty="0" err="1" smtClean="0"/>
              <a:t>model</a:t>
            </a:r>
            <a:r>
              <a:rPr lang="es-ES" dirty="0" smtClean="0"/>
              <a:t> (YANG/NETCONF)</a:t>
            </a:r>
            <a:endParaRPr lang="en-GB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43" y="1266444"/>
            <a:ext cx="3264992" cy="346905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r="33829"/>
          <a:stretch/>
        </p:blipFill>
        <p:spPr>
          <a:xfrm>
            <a:off x="4507070" y="1608558"/>
            <a:ext cx="2525840" cy="25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88194"/>
            <a:ext cx="7061057" cy="42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8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Workflow actions per agent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00151"/>
            <a:ext cx="8496944" cy="3394472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Agent 1: NETCONF </a:t>
            </a:r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/>
              <a:t>&lt;edit-</a:t>
            </a:r>
            <a:r>
              <a:rPr lang="en-US" dirty="0" err="1"/>
              <a:t>config</a:t>
            </a:r>
            <a:r>
              <a:rPr lang="en-US" dirty="0"/>
              <a:t>&gt; create [constellation, equalization,  NCF, FEC</a:t>
            </a:r>
            <a:r>
              <a:rPr lang="en-US" dirty="0" smtClean="0"/>
              <a:t>]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Laser setup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dirty="0" smtClean="0"/>
              <a:t>Ensure laser off: </a:t>
            </a:r>
            <a:r>
              <a:rPr lang="en-US" dirty="0" err="1" smtClean="0"/>
              <a:t>laser.enable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, False)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dirty="0" smtClean="0"/>
              <a:t>Calculate lambda0 from NCF -&gt; use exact value for c=299792458 m/s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dirty="0" smtClean="0"/>
              <a:t>Set laser wavelength: </a:t>
            </a:r>
            <a:r>
              <a:rPr lang="en-US" dirty="0" err="1" smtClean="0"/>
              <a:t>laser.wavelength</a:t>
            </a:r>
            <a:r>
              <a:rPr lang="en-US" dirty="0" smtClean="0"/>
              <a:t>( </a:t>
            </a:r>
            <a:r>
              <a:rPr lang="en-US" dirty="0" err="1" smtClean="0"/>
              <a:t>ch</a:t>
            </a:r>
            <a:r>
              <a:rPr lang="en-US" dirty="0" smtClean="0"/>
              <a:t>, lambda0)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dirty="0" smtClean="0"/>
              <a:t>Set power to max (14.5 </a:t>
            </a:r>
            <a:r>
              <a:rPr lang="en-US" dirty="0" err="1" smtClean="0"/>
              <a:t>dBm</a:t>
            </a:r>
            <a:r>
              <a:rPr lang="en-US" dirty="0" smtClean="0"/>
              <a:t>): laser. power(</a:t>
            </a:r>
            <a:r>
              <a:rPr lang="en-US" dirty="0" err="1" smtClean="0"/>
              <a:t>ch</a:t>
            </a:r>
            <a:r>
              <a:rPr lang="en-US" dirty="0" smtClean="0"/>
              <a:t>, 14.5)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dirty="0" smtClean="0"/>
              <a:t>Set laser on: </a:t>
            </a:r>
            <a:r>
              <a:rPr lang="en-US" dirty="0" err="1" smtClean="0"/>
              <a:t>laser.enable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, True)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DAC setup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dirty="0" smtClean="0"/>
              <a:t>From constellation, extract </a:t>
            </a:r>
            <a:r>
              <a:rPr lang="en-US" dirty="0" err="1" smtClean="0"/>
              <a:t>Bn</a:t>
            </a:r>
            <a:r>
              <a:rPr lang="en-US" dirty="0" smtClean="0"/>
              <a:t> and En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dirty="0" smtClean="0"/>
              <a:t>Generate waveform and load to DAC channel: </a:t>
            </a:r>
            <a:r>
              <a:rPr lang="en-US" dirty="0" smtClean="0"/>
              <a:t>@REST </a:t>
            </a:r>
            <a:r>
              <a:rPr lang="en-US" dirty="0" err="1" smtClean="0"/>
              <a:t>dac.transmitter</a:t>
            </a:r>
            <a:r>
              <a:rPr lang="en-US" dirty="0" smtClean="0"/>
              <a:t>(</a:t>
            </a:r>
            <a:r>
              <a:rPr lang="en-US" dirty="0" err="1" smtClean="0"/>
              <a:t>dac_out</a:t>
            </a:r>
            <a:r>
              <a:rPr lang="en-US" dirty="0" smtClean="0"/>
              <a:t>, </a:t>
            </a:r>
            <a:r>
              <a:rPr lang="en-US" dirty="0" err="1" smtClean="0"/>
              <a:t>Bn</a:t>
            </a:r>
            <a:r>
              <a:rPr lang="en-US" dirty="0" smtClean="0"/>
              <a:t>, En)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b="1" dirty="0" smtClean="0"/>
              <a:t>Store </a:t>
            </a:r>
            <a:r>
              <a:rPr lang="en-US" b="1" dirty="0" err="1" smtClean="0"/>
              <a:t>Bn</a:t>
            </a:r>
            <a:r>
              <a:rPr lang="en-US" b="1" dirty="0" smtClean="0"/>
              <a:t>, En, equalization and FEC for Rx monitoring!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Agent 1: NETCONF </a:t>
            </a:r>
            <a:r>
              <a:rPr lang="en-US" dirty="0" err="1" smtClean="0"/>
              <a:t>rpc</a:t>
            </a:r>
            <a:r>
              <a:rPr lang="en-US" dirty="0" smtClean="0"/>
              <a:t>-reply 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Agent 2</a:t>
            </a:r>
            <a:r>
              <a:rPr lang="en-US" dirty="0" smtClean="0"/>
              <a:t>: </a:t>
            </a:r>
            <a:r>
              <a:rPr lang="en-US" dirty="0"/>
              <a:t>NETCONF </a:t>
            </a:r>
            <a:r>
              <a:rPr lang="en-US" dirty="0" err="1"/>
              <a:t>rpc</a:t>
            </a:r>
            <a:r>
              <a:rPr lang="en-US" dirty="0"/>
              <a:t> &lt;edit-</a:t>
            </a:r>
            <a:r>
              <a:rPr lang="en-US" dirty="0" err="1"/>
              <a:t>config</a:t>
            </a:r>
            <a:r>
              <a:rPr lang="en-US" dirty="0"/>
              <a:t>&gt; create [constellation, equalization,  NCF, FEC]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Agent </a:t>
            </a:r>
            <a:r>
              <a:rPr lang="en-US" dirty="0" smtClean="0"/>
              <a:t>2: </a:t>
            </a:r>
            <a:r>
              <a:rPr lang="en-US" dirty="0"/>
              <a:t>NETCONF </a:t>
            </a:r>
            <a:r>
              <a:rPr lang="en-US" dirty="0" err="1"/>
              <a:t>rpc</a:t>
            </a:r>
            <a:r>
              <a:rPr lang="en-US" dirty="0"/>
              <a:t>-reply </a:t>
            </a:r>
            <a:r>
              <a:rPr lang="en-US" dirty="0" smtClean="0"/>
              <a:t>OK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Workflow actions per agent 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00151"/>
            <a:ext cx="8496944" cy="3394472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Agent 1: NETCONF </a:t>
            </a:r>
            <a:r>
              <a:rPr lang="en-US" dirty="0" err="1" smtClean="0"/>
              <a:t>rpc</a:t>
            </a:r>
            <a:r>
              <a:rPr lang="en-US" dirty="0" smtClean="0"/>
              <a:t> get [SNR per subcarrier]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Receive associated signal: </a:t>
            </a:r>
            <a:r>
              <a:rPr lang="en-US" dirty="0" smtClean="0"/>
              <a:t>@REST </a:t>
            </a:r>
            <a:r>
              <a:rPr lang="en-US" dirty="0" err="1" smtClean="0"/>
              <a:t>osc.receiver</a:t>
            </a:r>
            <a:r>
              <a:rPr lang="en-US" dirty="0" smtClean="0"/>
              <a:t>(</a:t>
            </a:r>
            <a:r>
              <a:rPr lang="en-US" dirty="0" err="1" smtClean="0"/>
              <a:t>dac_out</a:t>
            </a:r>
            <a:r>
              <a:rPr lang="en-US" dirty="0" smtClean="0"/>
              <a:t>, </a:t>
            </a:r>
            <a:r>
              <a:rPr lang="en-US" dirty="0" err="1" smtClean="0"/>
              <a:t>osc_in</a:t>
            </a:r>
            <a:r>
              <a:rPr lang="en-US" dirty="0" smtClean="0"/>
              <a:t>, </a:t>
            </a:r>
            <a:r>
              <a:rPr lang="en-US" dirty="0" err="1" smtClean="0"/>
              <a:t>bn</a:t>
            </a:r>
            <a:r>
              <a:rPr lang="en-US" dirty="0" smtClean="0"/>
              <a:t>, En, </a:t>
            </a:r>
            <a:r>
              <a:rPr lang="en-US" dirty="0" err="1" smtClean="0"/>
              <a:t>eq</a:t>
            </a:r>
            <a:r>
              <a:rPr lang="en-US" dirty="0" smtClean="0"/>
              <a:t>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Retrieve SNR per subcarrier from output of </a:t>
            </a:r>
            <a:r>
              <a:rPr lang="en-US" dirty="0" smtClean="0"/>
              <a:t>@REST </a:t>
            </a:r>
            <a:r>
              <a:rPr lang="en-US" dirty="0" err="1" smtClean="0"/>
              <a:t>osc.receiver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Agent 1: NETCONF </a:t>
            </a:r>
            <a:r>
              <a:rPr lang="en-US" dirty="0" err="1" smtClean="0"/>
              <a:t>rpc</a:t>
            </a:r>
            <a:r>
              <a:rPr lang="en-US" dirty="0" smtClean="0"/>
              <a:t>-reply [Measured SNR per subcarrier]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Agent 1: NETCONF </a:t>
            </a:r>
            <a:r>
              <a:rPr lang="en-US" dirty="0" err="1" smtClean="0"/>
              <a:t>rpc</a:t>
            </a:r>
            <a:r>
              <a:rPr lang="en-US" dirty="0" smtClean="0"/>
              <a:t> &lt;edit-</a:t>
            </a:r>
            <a:r>
              <a:rPr lang="en-US" dirty="0" err="1" smtClean="0"/>
              <a:t>config</a:t>
            </a:r>
            <a:r>
              <a:rPr lang="en-US" dirty="0" smtClean="0"/>
              <a:t>&gt; (replace) [</a:t>
            </a:r>
            <a:r>
              <a:rPr lang="en-US" dirty="0" smtClean="0"/>
              <a:t>constellation]</a:t>
            </a:r>
            <a:endParaRPr lang="en-US" dirty="0" smtClean="0"/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DAC setup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dirty="0" smtClean="0"/>
              <a:t>From constellation, extract </a:t>
            </a:r>
            <a:r>
              <a:rPr lang="en-US" dirty="0" err="1" smtClean="0"/>
              <a:t>Bn</a:t>
            </a:r>
            <a:r>
              <a:rPr lang="en-US" dirty="0" smtClean="0"/>
              <a:t> and En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dirty="0" smtClean="0"/>
              <a:t>Generate waveform and load to DAC channel: </a:t>
            </a:r>
            <a:r>
              <a:rPr lang="en-US" dirty="0" smtClean="0"/>
              <a:t>@REST </a:t>
            </a:r>
            <a:r>
              <a:rPr lang="en-US" dirty="0" err="1" smtClean="0"/>
              <a:t>dac.transmitter</a:t>
            </a:r>
            <a:r>
              <a:rPr lang="en-US" dirty="0" smtClean="0"/>
              <a:t>(</a:t>
            </a:r>
            <a:r>
              <a:rPr lang="en-US" dirty="0" err="1" smtClean="0"/>
              <a:t>dac_out</a:t>
            </a:r>
            <a:r>
              <a:rPr lang="en-US" dirty="0" smtClean="0"/>
              <a:t>, </a:t>
            </a:r>
            <a:r>
              <a:rPr lang="en-US" dirty="0" err="1" smtClean="0"/>
              <a:t>Bn</a:t>
            </a:r>
            <a:r>
              <a:rPr lang="en-US" dirty="0" smtClean="0"/>
              <a:t>, En)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Update stored </a:t>
            </a:r>
            <a:r>
              <a:rPr lang="en-US" dirty="0" err="1" smtClean="0"/>
              <a:t>Bn</a:t>
            </a:r>
            <a:r>
              <a:rPr lang="en-US" dirty="0" smtClean="0"/>
              <a:t> and En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Agent 1: NETCONF </a:t>
            </a:r>
            <a:r>
              <a:rPr lang="en-US" dirty="0" err="1" smtClean="0"/>
              <a:t>rpc</a:t>
            </a:r>
            <a:r>
              <a:rPr lang="en-US" dirty="0" smtClean="0"/>
              <a:t>-reply </a:t>
            </a:r>
            <a:r>
              <a:rPr lang="en-US" dirty="0" smtClean="0"/>
              <a:t>OK</a:t>
            </a: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Agent </a:t>
            </a:r>
            <a:r>
              <a:rPr lang="en-US" dirty="0" smtClean="0"/>
              <a:t>2: </a:t>
            </a:r>
            <a:r>
              <a:rPr lang="en-US" dirty="0"/>
              <a:t>NETCONF </a:t>
            </a:r>
            <a:r>
              <a:rPr lang="en-US" dirty="0" err="1"/>
              <a:t>rpc</a:t>
            </a:r>
            <a:r>
              <a:rPr lang="en-US" dirty="0"/>
              <a:t> get [SNR per subcarrier]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Agent 2: </a:t>
            </a:r>
            <a:r>
              <a:rPr lang="en-US" dirty="0"/>
              <a:t>NETCONF </a:t>
            </a:r>
            <a:r>
              <a:rPr lang="en-US" dirty="0" err="1"/>
              <a:t>rpc</a:t>
            </a:r>
            <a:r>
              <a:rPr lang="en-US" dirty="0"/>
              <a:t>-reply [Measured SNR per subcarrier]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Agent </a:t>
            </a:r>
            <a:r>
              <a:rPr lang="en-US" dirty="0" smtClean="0"/>
              <a:t>2: </a:t>
            </a:r>
            <a:r>
              <a:rPr lang="en-US" dirty="0"/>
              <a:t>NETCONF </a:t>
            </a:r>
            <a:r>
              <a:rPr lang="en-US" dirty="0" err="1"/>
              <a:t>rpc</a:t>
            </a:r>
            <a:r>
              <a:rPr lang="en-US" dirty="0"/>
              <a:t> &lt;edit-</a:t>
            </a:r>
            <a:r>
              <a:rPr lang="en-US" dirty="0" err="1"/>
              <a:t>config</a:t>
            </a:r>
            <a:r>
              <a:rPr lang="en-US" dirty="0"/>
              <a:t>&gt; (replace) [constellation]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Agent 2: </a:t>
            </a:r>
            <a:r>
              <a:rPr lang="en-US" dirty="0"/>
              <a:t>NETCONF </a:t>
            </a:r>
            <a:r>
              <a:rPr lang="en-US" dirty="0" err="1"/>
              <a:t>rpc</a:t>
            </a:r>
            <a:r>
              <a:rPr lang="en-US" dirty="0"/>
              <a:t>-reply OK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47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Bn1: array </a:t>
            </a:r>
            <a:r>
              <a:rPr lang="en-US" dirty="0" err="1" smtClean="0"/>
              <a:t>Ncarriers</a:t>
            </a:r>
            <a:r>
              <a:rPr lang="en-US" dirty="0" smtClean="0"/>
              <a:t>, ‘2’</a:t>
            </a:r>
          </a:p>
          <a:p>
            <a:r>
              <a:rPr lang="en-US" dirty="0" smtClean="0"/>
              <a:t>Bn2: array </a:t>
            </a:r>
            <a:r>
              <a:rPr lang="en-US" dirty="0" err="1" smtClean="0"/>
              <a:t>Ncarriers</a:t>
            </a:r>
            <a:r>
              <a:rPr lang="en-US" dirty="0" smtClean="0"/>
              <a:t>, ‘1’</a:t>
            </a:r>
          </a:p>
          <a:p>
            <a:r>
              <a:rPr lang="en-US" dirty="0" smtClean="0"/>
              <a:t>En1: array </a:t>
            </a:r>
            <a:r>
              <a:rPr lang="en-US" dirty="0" err="1" smtClean="0"/>
              <a:t>Ncarriers</a:t>
            </a:r>
            <a:r>
              <a:rPr lang="en-US" dirty="0" smtClean="0"/>
              <a:t>, ‘1’</a:t>
            </a:r>
          </a:p>
          <a:p>
            <a:r>
              <a:rPr lang="en-US" dirty="0" smtClean="0"/>
              <a:t>En2: array </a:t>
            </a:r>
            <a:r>
              <a:rPr lang="en-US" dirty="0" err="1" smtClean="0"/>
              <a:t>Ncarriers</a:t>
            </a:r>
            <a:r>
              <a:rPr lang="en-US" dirty="0" smtClean="0"/>
              <a:t>, ‘1/</a:t>
            </a:r>
            <a:r>
              <a:rPr lang="en-US" dirty="0" err="1" smtClean="0"/>
              <a:t>sqrt</a:t>
            </a:r>
            <a:r>
              <a:rPr lang="en-US" dirty="0" smtClean="0"/>
              <a:t>(2)’=0.707</a:t>
            </a:r>
          </a:p>
          <a:p>
            <a:r>
              <a:rPr lang="en-US" dirty="0" smtClean="0"/>
              <a:t>Eq1=Eq2: ‘MMSE’</a:t>
            </a:r>
          </a:p>
          <a:p>
            <a:r>
              <a:rPr lang="en-US" dirty="0" smtClean="0"/>
              <a:t>NCF1: 1550.12 nm // 193.4E6 </a:t>
            </a:r>
            <a:r>
              <a:rPr lang="en-US" dirty="0"/>
              <a:t>M</a:t>
            </a:r>
            <a:r>
              <a:rPr lang="en-US" dirty="0" smtClean="0"/>
              <a:t>Hz</a:t>
            </a:r>
          </a:p>
          <a:p>
            <a:r>
              <a:rPr lang="en-US" dirty="0" smtClean="0"/>
              <a:t>NCF2: 1550.92 nm // 193.5E6 </a:t>
            </a:r>
            <a:r>
              <a:rPr lang="en-US" dirty="0"/>
              <a:t>M</a:t>
            </a:r>
            <a:r>
              <a:rPr lang="en-US" dirty="0" smtClean="0"/>
              <a:t>Hz</a:t>
            </a:r>
          </a:p>
          <a:p>
            <a:r>
              <a:rPr lang="en-US" dirty="0" smtClean="0"/>
              <a:t>FEC1=FEC2: ‘HD-FEC’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2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471</Words>
  <Application>Microsoft Office PowerPoint</Application>
  <PresentationFormat>On-screen Show (16:9)</PresentationFormat>
  <Paragraphs>77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Control setup for BVTs</vt:lpstr>
      <vt:lpstr>Hardware details</vt:lpstr>
      <vt:lpstr>DRoF agent and data model (YANG/NETCONF)</vt:lpstr>
      <vt:lpstr>Workflow</vt:lpstr>
      <vt:lpstr>Workflow actions per agent</vt:lpstr>
      <vt:lpstr>Workflow actions per agent (cont.)</vt:lpstr>
      <vt:lpstr>Dataset</vt:lpstr>
    </vt:vector>
  </TitlesOfParts>
  <Company>CTTC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Josep M. Fabrega</dc:creator>
  <cp:lastModifiedBy>Josep M. Fabrega</cp:lastModifiedBy>
  <cp:revision>27</cp:revision>
  <dcterms:created xsi:type="dcterms:W3CDTF">2019-02-26T09:17:49Z</dcterms:created>
  <dcterms:modified xsi:type="dcterms:W3CDTF">2019-02-26T14:09:39Z</dcterms:modified>
</cp:coreProperties>
</file>