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f17296b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f17296b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3eb13037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3eb13037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3eb13037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3eb13037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eb13037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eb13037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eb130378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eb130378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eb130378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eb13037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eb13037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3eb13037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4ed29f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4ed29f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a43043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a43043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4d78d3e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4d78d3e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3eb1303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3eb1303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0217d2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0217d2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3a43043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3a43043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3a43043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3a43043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4d78d3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4d78d3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a43043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3a43043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3a43043a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3a43043a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3a43043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3a43043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3a43043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3a43043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3a43043a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3a43043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3a43043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3a43043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3eb13037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3eb13037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3a43043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3a43043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3a43043a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3a43043a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3a43043a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3a43043a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3a43043a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3a43043a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3a43043a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3a43043a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3a43043a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3a43043a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50217d2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50217d2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3a43043a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3a43043a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3a43043a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3a43043a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50217d2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50217d2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eb13037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eb13037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50217d2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50217d2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eb13037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3eb13037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f17296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f17296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eb13037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3eb13037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3eb13037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3eb13037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3eb13037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3eb13037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Relationship Id="rId7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46.png"/><Relationship Id="rId5" Type="http://schemas.openxmlformats.org/officeDocument/2006/relationships/image" Target="../media/image37.png"/><Relationship Id="rId6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6.png"/><Relationship Id="rId6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Relationship Id="rId7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 Kaisharis and Luke Roe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020400" y="1607925"/>
            <a:ext cx="58353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X_cybersecurity_scaled_ss = SSScaleData(X_cybersecurity)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X_cybersecurity_scaled_mm = MMScaleData(X_cybersecurity)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X_cybersecurity_scaled_rb = RBScaleData(X_cybersecurity)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X_cybersecurity_scaled_ma = MAScaleData(X_cybersecurity)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 </a:t>
            </a:r>
            <a:r>
              <a:rPr lang="en">
                <a:solidFill>
                  <a:schemeClr val="lt1"/>
                </a:solidFill>
              </a:rPr>
              <a:t>Function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468300" y="1221200"/>
            <a:ext cx="6978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evaluate_clustering(X, labels_true, labels_pred):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unique_labels = np.unique(labels_pred)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len(unique_labels) &gt; </a:t>
            </a:r>
            <a:r>
              <a:rPr b="1"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silhouette = silhouette_score(X, 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v_measure = v_measure_score(labels_true, 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ari = adjusted_rand_score(labels_true, 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nmi = normalized_mutual_info_score(labels_true, 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ami = adjusted_mutual_info_score(labels_true, labels_pred)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silhouette, v_measure, ari, nmi, ami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b="1" lang="en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 enough clusters to evaluate. Found labels:"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unique_labels)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1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Silhouette Scores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88" y="1017800"/>
            <a:ext cx="67180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V-Measure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88" y="1017800"/>
            <a:ext cx="67180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ARI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88" y="1017800"/>
            <a:ext cx="67180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NMI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88" y="1017800"/>
            <a:ext cx="67180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AMI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88" y="1017800"/>
            <a:ext cx="67180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OPTICS performs poor silhouette scores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Cybersecurity has low v-measure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very different AMI between iris and breast cancer data and the cybersecurity and high </a:t>
            </a:r>
            <a:r>
              <a:rPr lang="en"/>
              <a:t>frequency</a:t>
            </a:r>
            <a:r>
              <a:rPr lang="en"/>
              <a:t> trading data, probably due to scaling of the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YellowBrick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Yellowbrick?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Yellowbrick is powerful machine learning tool that can be used to create </a:t>
            </a:r>
            <a:r>
              <a:rPr lang="en"/>
              <a:t>various</a:t>
            </a:r>
            <a:r>
              <a:rPr lang="en"/>
              <a:t> visualizations for analysis and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provides an easier way to select models as well as show 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works in conjunction with Scikit Learn as well as uses MatPlotLib for its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Clustering Metrics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Yellowbrick is Important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Yellowbrick provides a streamlined way model </a:t>
            </a:r>
            <a:r>
              <a:rPr lang="en"/>
              <a:t>evaluation</a:t>
            </a:r>
            <a:r>
              <a:rPr lang="en"/>
              <a:t> and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presents complex models in an intuitive way where it becomes easier to view model strengths and weaknesses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assesses model effectiveness as well as points of optimization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50" y="1505025"/>
            <a:ext cx="7020100" cy="2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50" y="1017800"/>
            <a:ext cx="5620125" cy="27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800" y="3013775"/>
            <a:ext cx="4668475" cy="1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 and Cleaning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1114950"/>
            <a:ext cx="3063025" cy="7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675" y="1125700"/>
            <a:ext cx="4335549" cy="8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50" y="2053425"/>
            <a:ext cx="4820507" cy="7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2125" y="2991900"/>
            <a:ext cx="5501110" cy="7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450" y="3841375"/>
            <a:ext cx="4905949" cy="1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 Pre-Clustering YellowBrick Plots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950" y="974775"/>
            <a:ext cx="3315974" cy="2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25" y="3041025"/>
            <a:ext cx="3373518" cy="200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013" y="3164225"/>
            <a:ext cx="3063850" cy="18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0925" y="1148688"/>
            <a:ext cx="2492935" cy="18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 Post-Clustering Plots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800"/>
            <a:ext cx="3895599" cy="243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00" y="2692800"/>
            <a:ext cx="3633775" cy="23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675" y="1138850"/>
            <a:ext cx="1828550" cy="1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 Feature Ranking</a:t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769" l="-850" r="849" t="-770"/>
          <a:stretch/>
        </p:blipFill>
        <p:spPr>
          <a:xfrm>
            <a:off x="4572000" y="1150688"/>
            <a:ext cx="3835150" cy="28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450" y="2688398"/>
            <a:ext cx="2885125" cy="2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775" y="1084450"/>
            <a:ext cx="2773625" cy="14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r>
              <a:rPr lang="en"/>
              <a:t> Dataset Pre-Clustering YellowBrick Plots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38" y="1111863"/>
            <a:ext cx="2713516" cy="1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001" y="2978900"/>
            <a:ext cx="3003400" cy="19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1519" y="1146481"/>
            <a:ext cx="2667924" cy="1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400" y="2661475"/>
            <a:ext cx="3916574" cy="2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</a:t>
            </a:r>
            <a:r>
              <a:rPr lang="en"/>
              <a:t>Dataset Post-Clustering Plots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25" y="1225975"/>
            <a:ext cx="3687499" cy="26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25" y="2749475"/>
            <a:ext cx="3449775" cy="23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275" y="1114050"/>
            <a:ext cx="2976675" cy="1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</a:t>
            </a:r>
            <a:r>
              <a:rPr lang="en"/>
              <a:t>Dataset Feature Ranking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1212299"/>
            <a:ext cx="2654575" cy="1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825" y="1119500"/>
            <a:ext cx="3895450" cy="2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500" y="3240350"/>
            <a:ext cx="2155600" cy="1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2050" y="3367400"/>
            <a:ext cx="1517065" cy="16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0338" y="2844700"/>
            <a:ext cx="2509093" cy="21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sklearn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datasets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sklearn.cluster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KMeans, DBSCAN, OPTICS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silhouette_score, v_measure_score, adjusted_rand_score, normalized_mutual_info_score, adjusted_mutual_info_score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StandardScaler, MinMaxScaler, RobustScaler, MaxAbsScaler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scipy.cluster.hierarchy 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linkage, fcluster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hdbscan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AAPL </a:t>
            </a:r>
            <a:r>
              <a:rPr lang="en"/>
              <a:t>Dataset Pre-Clustering YellowBrick Plots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75" y="1229177"/>
            <a:ext cx="2769375" cy="14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775" y="1101013"/>
            <a:ext cx="4187950" cy="29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225" y="2881875"/>
            <a:ext cx="3037275" cy="20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AAPL </a:t>
            </a:r>
            <a:r>
              <a:rPr lang="en"/>
              <a:t>Dataset Post-Clustering Plots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75" y="1180325"/>
            <a:ext cx="2865725" cy="14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450" y="1261500"/>
            <a:ext cx="3525725" cy="24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275" y="2785325"/>
            <a:ext cx="3306123" cy="2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AAPL </a:t>
            </a:r>
            <a:r>
              <a:rPr lang="en"/>
              <a:t>Dataset Feature Ranking</a:t>
            </a:r>
            <a:endParaRPr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525" y="1114400"/>
            <a:ext cx="4433126" cy="24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150" y="3641025"/>
            <a:ext cx="2987475" cy="1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625" y="2824100"/>
            <a:ext cx="2736349" cy="22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125" y="1218394"/>
            <a:ext cx="2803901" cy="15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Wisc</a:t>
            </a:r>
            <a:r>
              <a:rPr lang="en"/>
              <a:t> Dataset Pre-Clustering YellowBrick Plots</a:t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0" y="1170200"/>
            <a:ext cx="3973417" cy="14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900" y="1149675"/>
            <a:ext cx="2830475" cy="18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550" y="2643025"/>
            <a:ext cx="3058499" cy="242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949" y="3162200"/>
            <a:ext cx="2784382" cy="1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Wisc</a:t>
            </a:r>
            <a:r>
              <a:rPr lang="en"/>
              <a:t> Dataset Post-Clustering Plots</a:t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075" y="1017800"/>
            <a:ext cx="3154850" cy="1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75" y="1195050"/>
            <a:ext cx="3844125" cy="26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50" y="2638550"/>
            <a:ext cx="3722926" cy="25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Wisc</a:t>
            </a:r>
            <a:r>
              <a:rPr lang="en"/>
              <a:t> Dataset Feature Ranking</a:t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225"/>
            <a:ext cx="3899051" cy="23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00" y="3540150"/>
            <a:ext cx="2212100" cy="1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100" y="3666950"/>
            <a:ext cx="1268550" cy="1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651" y="2729275"/>
            <a:ext cx="2751625" cy="224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1650" y="1099725"/>
            <a:ext cx="2708375" cy="15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Dataset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dataset</a:t>
            </a:r>
            <a:r>
              <a:rPr lang="en"/>
              <a:t> that we chose is the Data Science Salaries 2023 dataset from Kaggle which can be used to show how different aspects of a data scientists </a:t>
            </a:r>
            <a:r>
              <a:rPr lang="en"/>
              <a:t>career</a:t>
            </a:r>
            <a:r>
              <a:rPr lang="en"/>
              <a:t> influences their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We decided to fit this dataset into a Linear Regression model using Random Forests which works well with the quantitative target variable of ‘salary_in_usd’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Salary</a:t>
            </a:r>
            <a:r>
              <a:rPr lang="en"/>
              <a:t> Dataset Regression Plots</a:t>
            </a:r>
            <a:endParaRPr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5" y="1063450"/>
            <a:ext cx="3898475" cy="13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00" y="1203825"/>
            <a:ext cx="4319750" cy="27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150" y="2489425"/>
            <a:ext cx="3109201" cy="2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Salary</a:t>
            </a:r>
            <a:r>
              <a:rPr lang="en"/>
              <a:t> Dataset Feature Ranking</a:t>
            </a:r>
            <a:endParaRPr/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75" y="1119450"/>
            <a:ext cx="2906300" cy="16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825" y="1119450"/>
            <a:ext cx="4417899" cy="26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300" y="3822350"/>
            <a:ext cx="2752775" cy="1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500" y="2785200"/>
            <a:ext cx="2833124" cy="22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Salaries Conclusions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somewhat low R^2 values for the regression model could be attributed to multiple factors such as noisy data, size of data, or non-</a:t>
            </a:r>
            <a:r>
              <a:rPr lang="en"/>
              <a:t>linearity</a:t>
            </a:r>
            <a:r>
              <a:rPr lang="en"/>
              <a:t> in the </a:t>
            </a:r>
            <a:r>
              <a:rPr lang="en"/>
              <a:t>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 feature ranking, the features of ‘work_year’, ‘remote_ratio’, ‘experience_level’, and ‘job_title’ have a significantly higher value than that of the other features which shows their increased influence of the target variable of ‘salary_in_usd’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245600" y="881475"/>
            <a:ext cx="66528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iris = datasets.load_iris()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X_iris = iris.data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y_iris = iris.target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9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breast = pd.read_csv(</a:t>
            </a:r>
            <a:r>
              <a:rPr b="1" lang="en" sz="1156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'project1/breast_wisc_dataset.csv'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header=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X_breast_wisc = breast.iloc[:, :-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y_breast_wisc = breast.iloc[:, -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print(y_breast_wisc)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9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cybersecurity = pd.read_csv(</a:t>
            </a:r>
            <a:r>
              <a:rPr b="1" lang="en" sz="1156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'project1/cybersecurity_data.csv'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header=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X_cybersecurity = cybersecurity.iloc[:, :-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y_cybersecurity = cybersecurity.iloc[:, -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9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aapl = pd.read_csv(</a:t>
            </a:r>
            <a:r>
              <a:rPr b="1" lang="en" sz="1156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'project1/HFT_AAPL_data.csv'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header=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aapl = aapl.drop(columns=[</a:t>
            </a:r>
            <a:r>
              <a:rPr b="1" lang="en" sz="1156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aapl = aapl.drop(columns=[aapl.columns[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X_aapl = aapl.iloc[:, 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b="1" sz="1156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y_aapl = aapl.iloc[:, </a:t>
            </a:r>
            <a:r>
              <a:rPr b="1" lang="en" sz="1156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56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6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Yellowbrick Conclusions</a:t>
            </a:r>
            <a:endParaRPr/>
          </a:p>
        </p:txBody>
      </p:sp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you can see from the variety of visualization in the previous slides, Yellowbrick is a very powerful tool for data scientists, allowing for a streamlined way of model selection and 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works very well with different Scikit-Learn </a:t>
            </a:r>
            <a:r>
              <a:rPr lang="en"/>
              <a:t>machine</a:t>
            </a:r>
            <a:r>
              <a:rPr lang="en"/>
              <a:t> learning algorithms such as K-Means and Linear Regression and provides easy visualization of the performance of these models as well as emphasizes points of improvement and optimization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Scaling 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407875" y="1181700"/>
            <a:ext cx="50838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SSScaleData(X):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scaler = StandardScaler()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X = scaler.fit_transform(X)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MMScaleData(X):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scaler = MinMaxScaler()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X = scaler.fit_transform(X)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Scaling 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340050" y="1181700"/>
            <a:ext cx="50838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RBScaleData(X):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scaler = RobustScaler()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X = scaler.fit_transform(X)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MAScaleData(X):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scaler = MaxAbsScaler()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X = scaler.fit_transform(X)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Clustering</a:t>
            </a:r>
            <a:r>
              <a:rPr lang="en">
                <a:solidFill>
                  <a:schemeClr val="lt1"/>
                </a:solidFill>
              </a:rPr>
              <a:t> Functions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030100" y="1259225"/>
            <a:ext cx="50838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do_kmeans(X, k):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kmeans = KMeans(n_clusters=k, random_state=</a:t>
            </a:r>
            <a:r>
              <a:rPr b="1" lang="en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kmeans.fit(X)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y_pred = kmeans.predict(X)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do_bisecting_kmeans(X, k):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Z = linkage(X, </a:t>
            </a:r>
            <a:r>
              <a:rPr b="1"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'ward'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y_pred = fcluster(Z, k, criterion=</a:t>
            </a:r>
            <a:r>
              <a:rPr b="1"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'maxclust'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Clustering Functions (cont.)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030100" y="865400"/>
            <a:ext cx="50838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do_hdbscan(X, min_cluster_size):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clusterer = hdbscan.HDBSCAN(min_cluster_size=min_cluster_size)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clusterer.fit(X)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y_pred = clusterer.labels_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do_dbscan(X, eps, min_samples):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dbscan = DBSCAN(eps=eps, min_samples=min_samples)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dbscan.fit(X)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y_pred = dbscan.labels_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do_optics(X, min_samples, xi):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optics = OPTICS(min_samples=min_samples, xi=xi)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optics.fit(X)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y_pred = optics.labels_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233500" y="1162350"/>
            <a:ext cx="58353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X_aapl_scaled_ss = SSScaleData(X_aapl)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X_aapl_scaled_mm = MMScaleData(X_aapl)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X_aapl_scaled_rb = RBScaleData(X_aapl)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X_aapl_scaled_ma = MAScaleData(X_aapl)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X_iris_scaled_ss = SSScaleData(X_iris)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X_iris_scaled_mm = MMScaleData(X_iris)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X_iris_scaled_rb = RBScaleData(X_iris)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X_iris_scaled_ma = MAScaleData(X_iris)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