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Libre Baskerville"/>
      <p:regular r:id="rId23"/>
      <p:bold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ibreBaskerville-bold.fntdata"/><Relationship Id="rId23" Type="http://schemas.openxmlformats.org/officeDocument/2006/relationships/font" Target="fonts/LibreBaskervill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ibreBaskervill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ea167208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ea167208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ea167208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ea167208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ea167208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ea167208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ea167208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ea167208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ea167208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ea167208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ea167208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ea167208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ea167208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ea167208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ea167208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ea167208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ea167208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ea167208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ea167208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ea167208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ea167208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ea167208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ea167208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ea167208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ea167208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ea167208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ea167208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ea167208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ea167208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ea167208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ea167208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ea167208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ibre Baskerville"/>
                <a:ea typeface="Libre Baskerville"/>
                <a:cs typeface="Libre Baskerville"/>
                <a:sym typeface="Libre Baskerville"/>
              </a:rPr>
              <a:t>Homework 2</a:t>
            </a:r>
            <a:endParaRPr b="1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 Roe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ibre Baskerville"/>
                <a:ea typeface="Libre Baskerville"/>
                <a:cs typeface="Libre Baskerville"/>
                <a:sym typeface="Libre Baskerville"/>
              </a:rPr>
              <a:t>4) Iris</a:t>
            </a:r>
            <a:endParaRPr b="1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Kmeans with MinMaxScaler:  		0.88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Kmeans with StandardScaler: 		0.8333333333333334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</a:rPr>
              <a:t>Kmeans with Raw Data:  			0.8866666666666667</a:t>
            </a:r>
            <a:endParaRPr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Surprisingly</a:t>
            </a:r>
            <a:r>
              <a:rPr lang="en"/>
              <a:t>, I got the best results with the raw, un-normalized data, although the difference is marginal.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ibre Baskerville"/>
                <a:ea typeface="Libre Baskerville"/>
                <a:cs typeface="Libre Baskerville"/>
                <a:sym typeface="Libre Baskerville"/>
              </a:rPr>
              <a:t>4)</a:t>
            </a:r>
            <a:endParaRPr b="1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525" y="661263"/>
            <a:ext cx="482695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ibre Baskerville"/>
                <a:ea typeface="Libre Baskerville"/>
                <a:cs typeface="Libre Baskerville"/>
                <a:sym typeface="Libre Baskerville"/>
              </a:rPr>
              <a:t>4)</a:t>
            </a:r>
            <a:endParaRPr b="1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525" y="661263"/>
            <a:ext cx="482695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ibre Baskerville"/>
                <a:ea typeface="Libre Baskerville"/>
                <a:cs typeface="Libre Baskerville"/>
                <a:sym typeface="Libre Baskerville"/>
              </a:rPr>
              <a:t>4)</a:t>
            </a:r>
            <a:endParaRPr b="1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575" y="661263"/>
            <a:ext cx="493285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ibre Baskerville"/>
                <a:ea typeface="Libre Baskerville"/>
                <a:cs typeface="Libre Baskerville"/>
                <a:sym typeface="Libre Baskerville"/>
              </a:rPr>
              <a:t>5) Extra Credit</a:t>
            </a:r>
            <a:endParaRPr b="1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16"/>
              <a:t>Custom K-means</a:t>
            </a:r>
            <a:endParaRPr b="1" sz="241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16"/>
              <a:t>Steps</a:t>
            </a:r>
            <a:endParaRPr sz="221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Pick k random points as the initial centroids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Assign each point to the nearest centroid using cosine distance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Update the centroids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4. Iterate until the centroids do not change or max iterations reached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ibre Baskerville"/>
                <a:ea typeface="Libre Baskerville"/>
                <a:cs typeface="Libre Baskerville"/>
                <a:sym typeface="Libre Baskerville"/>
              </a:rPr>
              <a:t>5) Predicted Clusters</a:t>
            </a:r>
            <a:endParaRPr b="1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873" y="1047822"/>
            <a:ext cx="4734252" cy="362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ibre Baskerville"/>
                <a:ea typeface="Libre Baskerville"/>
                <a:cs typeface="Libre Baskerville"/>
                <a:sym typeface="Libre Baskerville"/>
              </a:rPr>
              <a:t>5) Ground-truth Labels</a:t>
            </a:r>
            <a:endParaRPr b="1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875" y="1047823"/>
            <a:ext cx="4734252" cy="362571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8"/>
          <p:cNvSpPr txBox="1"/>
          <p:nvPr/>
        </p:nvSpPr>
        <p:spPr>
          <a:xfrm>
            <a:off x="125950" y="4367275"/>
            <a:ext cx="24894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Accuracy: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0.9733333333333334</a:t>
            </a:r>
            <a:endParaRPr sz="1800">
              <a:solidFill>
                <a:schemeClr val="lt2"/>
              </a:solidFill>
            </a:endParaRPr>
          </a:p>
        </p:txBody>
      </p:sp>
      <p:cxnSp>
        <p:nvCxnSpPr>
          <p:cNvPr id="147" name="Google Shape;147;p28"/>
          <p:cNvCxnSpPr/>
          <p:nvPr/>
        </p:nvCxnSpPr>
        <p:spPr>
          <a:xfrm>
            <a:off x="4736672" y="3303073"/>
            <a:ext cx="2877000" cy="5520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48" name="Google Shape;148;p28"/>
          <p:cNvSpPr txBox="1"/>
          <p:nvPr/>
        </p:nvSpPr>
        <p:spPr>
          <a:xfrm>
            <a:off x="7623241" y="3633714"/>
            <a:ext cx="14433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FF"/>
                </a:solidFill>
              </a:rPr>
              <a:t>mislabeled</a:t>
            </a:r>
            <a:endParaRPr b="1" sz="1800">
              <a:solidFill>
                <a:srgbClr val="FF00FF"/>
              </a:solidFill>
            </a:endParaRPr>
          </a:p>
        </p:txBody>
      </p:sp>
      <p:cxnSp>
        <p:nvCxnSpPr>
          <p:cNvPr id="149" name="Google Shape;149;p28"/>
          <p:cNvCxnSpPr>
            <a:endCxn id="148" idx="1"/>
          </p:cNvCxnSpPr>
          <p:nvPr/>
        </p:nvCxnSpPr>
        <p:spPr>
          <a:xfrm>
            <a:off x="4116841" y="2954514"/>
            <a:ext cx="3506400" cy="8778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ibre Baskerville"/>
                <a:ea typeface="Libre Baskerville"/>
                <a:cs typeface="Libre Baskerville"/>
                <a:sym typeface="Libre Baskerville"/>
              </a:rPr>
              <a:t>5) Time to Converge</a:t>
            </a:r>
            <a:endParaRPr b="1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time to converge:  		0.017200946807861328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</a:rPr>
              <a:t>sklearn</a:t>
            </a:r>
            <a:r>
              <a:rPr lang="en">
                <a:solidFill>
                  <a:srgbClr val="BF9000"/>
                </a:solidFill>
              </a:rPr>
              <a:t> </a:t>
            </a:r>
            <a:r>
              <a:rPr lang="en">
                <a:solidFill>
                  <a:srgbClr val="BF9000"/>
                </a:solidFill>
              </a:rPr>
              <a:t>time to converge: </a:t>
            </a:r>
            <a:r>
              <a:rPr lang="en">
                <a:solidFill>
                  <a:srgbClr val="BF9000"/>
                </a:solidFill>
              </a:rPr>
              <a:t> 		0.0018837451934814453</a:t>
            </a:r>
            <a:endParaRPr sz="9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Although it has lower accuracy, the sklearn implementation takes around 1/10th the time to complete even with resolve mapping making it far more </a:t>
            </a:r>
            <a:r>
              <a:rPr lang="en"/>
              <a:t>suitable</a:t>
            </a:r>
            <a:r>
              <a:rPr lang="en"/>
              <a:t> for larger datasets.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ibre Baskerville"/>
                <a:ea typeface="Libre Baskerville"/>
                <a:cs typeface="Libre Baskerville"/>
                <a:sym typeface="Libre Baskerville"/>
              </a:rPr>
              <a:t>1) </a:t>
            </a:r>
            <a:endParaRPr b="1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time complexity of k-means is</a:t>
            </a:r>
            <a:endParaRPr/>
          </a:p>
          <a:p>
            <a:pPr indent="45720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O(n * k * i * d) 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 n is the number of samples, k is the number of clusters, i is the number of iterations, and d is the number of features. This is </a:t>
            </a:r>
            <a:r>
              <a:rPr lang="en"/>
              <a:t>because</a:t>
            </a:r>
            <a:r>
              <a:rPr lang="en"/>
              <a:t> the algorithm must compare each centroid in each dimension with every single point every </a:t>
            </a:r>
            <a:r>
              <a:rPr lang="en"/>
              <a:t>iteration</a:t>
            </a:r>
            <a:r>
              <a:rPr lang="en"/>
              <a:t> to </a:t>
            </a:r>
            <a:r>
              <a:rPr lang="en"/>
              <a:t>calculate</a:t>
            </a:r>
            <a:r>
              <a:rPr lang="en"/>
              <a:t> the distance.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ibre Baskerville"/>
                <a:ea typeface="Libre Baskerville"/>
                <a:cs typeface="Libre Baskerville"/>
                <a:sym typeface="Libre Baskerville"/>
              </a:rPr>
              <a:t>1)</a:t>
            </a:r>
            <a:endParaRPr b="1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time complexity of bisecting k-means is </a:t>
            </a:r>
            <a:endParaRPr/>
          </a:p>
          <a:p>
            <a:pPr indent="45720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O((k-1)i * n) 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where k is the number of clusters and i is the number of iterations and n is the number of samples.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ibre Baskerville"/>
                <a:ea typeface="Libre Baskerville"/>
                <a:cs typeface="Libre Baskerville"/>
                <a:sym typeface="Libre Baskerville"/>
              </a:rPr>
              <a:t>2) Normal K-Means</a:t>
            </a:r>
            <a:endParaRPr b="1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</a:rPr>
              <a:t>MinMaxScaler:  		0.7946577629382304</a:t>
            </a:r>
            <a:endParaRPr>
              <a:solidFill>
                <a:srgbClr val="BF9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StandardScaler:  		0.7100723427935448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Raw Data:  			0.7440178074568725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MinMax Scalar performs with the greatest accuracy with normal k-means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ibre Baskerville"/>
                <a:ea typeface="Libre Baskerville"/>
                <a:cs typeface="Libre Baskerville"/>
                <a:sym typeface="Libre Baskerville"/>
              </a:rPr>
              <a:t>2)</a:t>
            </a:r>
            <a:endParaRPr b="1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75" y="161925"/>
            <a:ext cx="6267450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ibre Baskerville"/>
                <a:ea typeface="Libre Baskerville"/>
                <a:cs typeface="Libre Baskerville"/>
                <a:sym typeface="Libre Baskerville"/>
              </a:rPr>
              <a:t>2) Bisecting K-Means</a:t>
            </a:r>
            <a:endParaRPr b="1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</a:rPr>
              <a:t>MinMaxScaler:  		0.7250973845297718</a:t>
            </a:r>
            <a:endParaRPr>
              <a:solidFill>
                <a:srgbClr val="BF9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StandardScaler:  		0.6076794657762938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Raw Data:  			0.7111853088480802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Once again MinMax Scalar performs with the greatest accuracy with bisecting k-means, however, overall normal k-means performs better than bisecting k-means.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ibre Baskerville"/>
                <a:ea typeface="Libre Baskerville"/>
                <a:cs typeface="Libre Baskerville"/>
                <a:sym typeface="Libre Baskerville"/>
              </a:rPr>
              <a:t>2)</a:t>
            </a:r>
            <a:endParaRPr b="1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75" y="161925"/>
            <a:ext cx="6267450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ibre Baskerville"/>
                <a:ea typeface="Libre Baskerville"/>
                <a:cs typeface="Libre Baskerville"/>
                <a:sym typeface="Libre Baskerville"/>
              </a:rPr>
              <a:t>3) Vehicles data</a:t>
            </a:r>
            <a:endParaRPr b="1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</a:rPr>
              <a:t>Kmeans with MinMaxScaler:  		0.6692506459948321</a:t>
            </a:r>
            <a:endParaRPr>
              <a:solidFill>
                <a:srgbClr val="BF9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Kmeans with StandardScaler:  		0.661498708010336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Kmeans with Raw Data:  			0.6201550387596899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Again, the best </a:t>
            </a:r>
            <a:r>
              <a:rPr lang="en"/>
              <a:t>results</a:t>
            </a:r>
            <a:r>
              <a:rPr lang="en"/>
              <a:t> are with the MinMax Scalar however, we can now see the raw data has the worst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ibre Baskerville"/>
                <a:ea typeface="Libre Baskerville"/>
                <a:cs typeface="Libre Baskerville"/>
                <a:sym typeface="Libre Baskerville"/>
              </a:rPr>
              <a:t>3)</a:t>
            </a:r>
            <a:endParaRPr b="1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Next, I removed the `model` column since it has little effect on the classification of the vehicle. I attained better results this way.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</a:rPr>
              <a:t>Kmeans with MinMaxScaler and no Model:  		0.7080103359173127</a:t>
            </a:r>
            <a:endParaRPr>
              <a:solidFill>
                <a:srgbClr val="BF9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Kmeans with StandardScaler and no Model:  	0.6847545219638242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666666"/>
                </a:solidFill>
              </a:rPr>
              <a:t>Kmeans with Raw Data and no Model:  			0.6201550387596899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