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b129613c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b129613c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b129613c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b129613c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b129613c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b129613c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b129613c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b129613c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b129613c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b129613c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b129613c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b129613c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b129613c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b129613c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b129613c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b129613c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b129613c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b129613c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b129613c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b129613c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b129613c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b129613c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b129613c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b129613c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b129613c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b129613c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b129613c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b129613c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b129613c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b129613c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b129613c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b129613c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b129613c0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cb129613c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b129613c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b129613c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b129613c0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cb129613c0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cb129613c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cb129613c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cb129613c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cb129613c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129613c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129613c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cb129613c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cb129613c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b129613c0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cb129613c0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b129613c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cb129613c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cb129613c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cb129613c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cb129613c0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cb129613c0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cb129613c0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cb129613c0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b129613c0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b129613c0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cb129613c0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cb129613c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cb129613c0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cb129613c0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b129613c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b129613c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b129613c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b129613c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b129613c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b129613c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b129613c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b129613c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b129613c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b129613c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b129613c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b129613c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Roe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Euclidean: Robust Scalar</a:t>
            </a:r>
            <a:endParaRPr sz="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311700" y="1277875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recall: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f1: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d_index: 2.0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roc_auc: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auprc: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100" y="1170125"/>
            <a:ext cx="45975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84675"/>
            <a:ext cx="3159300" cy="238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Euclidean: MaxAbs Scalar</a:t>
            </a:r>
            <a:endParaRPr sz="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311700" y="1277875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recall: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f1: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d_index: 2.0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roc_auc: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auprc: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100" y="1170125"/>
            <a:ext cx="45975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84675"/>
            <a:ext cx="3159300" cy="238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</a:t>
            </a:r>
            <a:r>
              <a:rPr lang="en"/>
              <a:t>: Standard Scalar</a:t>
            </a:r>
            <a:endParaRPr sz="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/>
        </p:nvSpPr>
        <p:spPr>
          <a:xfrm>
            <a:off x="311700" y="1277875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0.9940119760479041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0.9935483870967742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recall: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f1: 0.9967637540453074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d_index: 1.993345268537237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roc_auc: 0.9605394605394606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auprc: 0.9933811063907307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100" y="1170125"/>
            <a:ext cx="45975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84675"/>
            <a:ext cx="3159300" cy="238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Cosine: MinMax Scalar</a:t>
            </a:r>
            <a:endParaRPr sz="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311700" y="1277875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0.9940119760479041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0.993421052631579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recall: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f1: 0.9966996699669968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d_index: 1.9932992674093064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roc_auc: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auprc: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100" y="1170125"/>
            <a:ext cx="45975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84675"/>
            <a:ext cx="3159300" cy="238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Cosine: Robust Scalar</a:t>
            </a:r>
            <a:endParaRPr sz="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311700" y="1277875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0.9700598802395209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0.9934640522875817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recall: 0.9743589743589743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f1: 0.9838187702265372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d_index: 1.966587161151004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roc_auc: 0.9932983682983683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auprc: 0.999340977184281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100" y="1170125"/>
            <a:ext cx="45975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84675"/>
            <a:ext cx="3159300" cy="238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Cosine: MaxAbs Scalar</a:t>
            </a:r>
            <a:endParaRPr sz="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311700" y="1277875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recall: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f1: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d_index: 2.0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roc_auc: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auprc: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100" y="1170125"/>
            <a:ext cx="45975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84675"/>
            <a:ext cx="3159300" cy="238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Correlation: Standard Scalar</a:t>
            </a:r>
            <a:endParaRPr sz="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311700" y="1277875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0.9940119760479041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0.9937888198757764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recall: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f1: 0.9968847352024921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d_index: 1.9934321238105404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roc_auc: 0.9991071428571429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auprc: 0.9999223602484472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100" y="1170125"/>
            <a:ext cx="45975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84675"/>
            <a:ext cx="3159300" cy="238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Correlation: MinMax Scalar</a:t>
            </a:r>
            <a:endParaRPr sz="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311700" y="1277875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0.9880239520958084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0.9865771812080537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recall: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f1: 0.9932432432432432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d_index: 1.9864857392114768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roc_auc: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auprc: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100" y="1170125"/>
            <a:ext cx="45975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84675"/>
            <a:ext cx="3159300" cy="238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Correlation: Robust Scalar</a:t>
            </a:r>
            <a:endParaRPr sz="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/>
        </p:nvSpPr>
        <p:spPr>
          <a:xfrm>
            <a:off x="311700" y="1277875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0.9880239520958084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0.9932432432432432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recall: 0.9932432432432432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f1: 0.9932432432432432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d_index: 1.9864529174931262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roc_auc: 0.9953769559032717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auprc: 0.9991856134334691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100" y="1170125"/>
            <a:ext cx="45975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84675"/>
            <a:ext cx="3159300" cy="238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Correlation: MaxAbs Scalar</a:t>
            </a:r>
            <a:endParaRPr sz="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 txBox="1"/>
          <p:nvPr/>
        </p:nvSpPr>
        <p:spPr>
          <a:xfrm>
            <a:off x="311700" y="1277875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recall: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f1: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d_index: 2.0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roc_auc: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auprc: 1.0</a:t>
            </a:r>
            <a:endParaRPr sz="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100" y="1170125"/>
            <a:ext cx="45975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84675"/>
            <a:ext cx="3159300" cy="238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88"/>
              <a:t>Credit Risk Analytics via Machine learning</a:t>
            </a:r>
            <a:r>
              <a:rPr lang="en"/>
              <a:t> 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Chebyshev</a:t>
            </a:r>
            <a:r>
              <a:rPr lang="en"/>
              <a:t>: Standard Scalar (got same results for all scalers)</a:t>
            </a:r>
            <a:endParaRPr sz="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311700" y="1277875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recall: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f1: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d_index: 2.0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roc_auc: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auprc: 1.0</a:t>
            </a:r>
            <a:endParaRPr sz="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100" y="1170125"/>
            <a:ext cx="45975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84675"/>
            <a:ext cx="3159300" cy="238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Chebyshev: MinMax Scalar</a:t>
            </a:r>
            <a:endParaRPr sz="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3"/>
          <p:cNvSpPr txBox="1"/>
          <p:nvPr/>
        </p:nvSpPr>
        <p:spPr>
          <a:xfrm>
            <a:off x="311700" y="1277875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recall: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f1: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d_index: 2.0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roc_auc: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auprc: 1.0</a:t>
            </a:r>
            <a:endParaRPr sz="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4675"/>
            <a:ext cx="3159300" cy="2385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4100" y="1170125"/>
            <a:ext cx="45975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Chebyshev: Robust Scalar</a:t>
            </a:r>
            <a:endParaRPr sz="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 txBox="1"/>
          <p:nvPr/>
        </p:nvSpPr>
        <p:spPr>
          <a:xfrm>
            <a:off x="311700" y="1277875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recall: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f1: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d_index: 2.0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roc_auc: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auprc: 1.0</a:t>
            </a:r>
            <a:endParaRPr sz="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100" y="1170125"/>
            <a:ext cx="45975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84675"/>
            <a:ext cx="3159300" cy="238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Chebyshev: MaxAbs Scalar</a:t>
            </a:r>
            <a:endParaRPr sz="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5"/>
          <p:cNvSpPr txBox="1"/>
          <p:nvPr/>
        </p:nvSpPr>
        <p:spPr>
          <a:xfrm>
            <a:off x="311700" y="1277875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recall: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f1: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d_index: 2.0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roc_auc: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auprc: 1.0</a:t>
            </a:r>
            <a:endParaRPr sz="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4675"/>
            <a:ext cx="3159300" cy="2385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4100" y="1170125"/>
            <a:ext cx="45975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Seuclidean</a:t>
            </a:r>
            <a:r>
              <a:rPr lang="en"/>
              <a:t>: Standard Scalar </a:t>
            </a:r>
            <a:r>
              <a:rPr lang="en"/>
              <a:t>(got same results for all scalers)</a:t>
            </a:r>
            <a:endParaRPr sz="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6"/>
          <p:cNvSpPr txBox="1"/>
          <p:nvPr/>
        </p:nvSpPr>
        <p:spPr>
          <a:xfrm>
            <a:off x="311700" y="1277875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recall: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f1: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d_index: 2.0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roc_auc: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auprc: 1.0</a:t>
            </a:r>
            <a:endParaRPr sz="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100" y="1170125"/>
            <a:ext cx="45975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84675"/>
            <a:ext cx="3159300" cy="238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Seuclidean: MinMax Scalar</a:t>
            </a:r>
            <a:endParaRPr sz="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7"/>
          <p:cNvSpPr txBox="1"/>
          <p:nvPr/>
        </p:nvSpPr>
        <p:spPr>
          <a:xfrm>
            <a:off x="311700" y="1277875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recall: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f1: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d_index: 2.0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roc_auc: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auprc: 1.0</a:t>
            </a:r>
            <a:endParaRPr sz="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4675"/>
            <a:ext cx="3159300" cy="2385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4100" y="1170125"/>
            <a:ext cx="45975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Seuclidean: Robust Scalar</a:t>
            </a:r>
            <a:endParaRPr sz="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8"/>
          <p:cNvSpPr txBox="1"/>
          <p:nvPr/>
        </p:nvSpPr>
        <p:spPr>
          <a:xfrm>
            <a:off x="311700" y="1277875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recall: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f1: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d_index: 2.0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roc_auc: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auprc: 1.0</a:t>
            </a:r>
            <a:endParaRPr sz="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4675"/>
            <a:ext cx="3159300" cy="2385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4100" y="1170125"/>
            <a:ext cx="45975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Seuclidean: MaxAbs Scalar</a:t>
            </a:r>
            <a:endParaRPr sz="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9"/>
          <p:cNvSpPr txBox="1"/>
          <p:nvPr/>
        </p:nvSpPr>
        <p:spPr>
          <a:xfrm>
            <a:off x="311700" y="1277875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recall: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f1: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d_index: 2.0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roc_auc: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auprc: 1.0</a:t>
            </a:r>
            <a:endParaRPr sz="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0" name="Google Shape;2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4675"/>
            <a:ext cx="3159300" cy="2385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4100" y="1170125"/>
            <a:ext cx="45975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Query PM 2.5</a:t>
            </a:r>
            <a:r>
              <a:rPr lang="en"/>
              <a:t> </a:t>
            </a:r>
            <a:endParaRPr/>
          </a:p>
        </p:txBody>
      </p:sp>
      <p:sp>
        <p:nvSpPr>
          <p:cNvPr id="257" name="Google Shape;257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Cluster data by year using bisecting kmeans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Cluster data using knn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11">
                <a:solidFill>
                  <a:schemeClr val="dk1"/>
                </a:solidFill>
              </a:rPr>
              <a:t>Fairly Unbalanced:</a:t>
            </a:r>
            <a:endParaRPr sz="1511">
              <a:solidFill>
                <a:schemeClr val="dk1"/>
              </a:solidFill>
            </a:endParaRPr>
          </a:p>
          <a:p>
            <a:pPr indent="-32456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1"/>
              <a:buChar char="●"/>
            </a:pPr>
            <a:r>
              <a:rPr lang="en" sz="1511">
                <a:solidFill>
                  <a:schemeClr val="dk1"/>
                </a:solidFill>
              </a:rPr>
              <a:t>1540 samples (rows) are labeled as ’good credit’</a:t>
            </a:r>
            <a:endParaRPr sz="1511">
              <a:solidFill>
                <a:schemeClr val="dk1"/>
              </a:solidFill>
            </a:endParaRPr>
          </a:p>
          <a:p>
            <a:pPr indent="-32456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1"/>
              <a:buChar char="●"/>
            </a:pPr>
            <a:r>
              <a:rPr lang="en" sz="1511">
                <a:solidFill>
                  <a:schemeClr val="dk1"/>
                </a:solidFill>
              </a:rPr>
              <a:t>130 samples are labeled as ’ bad credit’</a:t>
            </a:r>
            <a:endParaRPr sz="151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86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86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65">
                <a:solidFill>
                  <a:schemeClr val="dk1"/>
                </a:solidFill>
              </a:rPr>
              <a:t>There are six variables:</a:t>
            </a:r>
            <a:endParaRPr sz="14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6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variable 1: Working capital / Total Assets (WC_TA)</a:t>
            </a:r>
            <a:endParaRPr sz="14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6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variable 2: Retained Earnings / Total Assets (RE_TA)</a:t>
            </a:r>
            <a:endParaRPr sz="146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6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variable 3: Earnings Before Interests and Taxes / Total Assets (EBIT_TA)</a:t>
            </a:r>
            <a:endParaRPr sz="14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6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variable 4: Market Value of Equity / Book Value of Total Debt (MVE_BVTD)</a:t>
            </a:r>
            <a:endParaRPr sz="14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6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variable 5: Sales / Total Assets (S_TA)</a:t>
            </a:r>
            <a:endParaRPr sz="14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6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variable 6: Industry sector labels from 1-12</a:t>
            </a:r>
            <a:endParaRPr sz="146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class called </a:t>
            </a:r>
            <a:r>
              <a:rPr lang="en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PM25Data</a:t>
            </a:r>
            <a:r>
              <a:rPr lang="en" sz="9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with the methods and functions: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en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split_data</a:t>
            </a:r>
            <a:r>
              <a:rPr lang="en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test_size</a:t>
            </a:r>
            <a:r>
              <a:rPr lang="en" sz="13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en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do_knn</a:t>
            </a:r>
            <a:r>
              <a:rPr lang="en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X_train</a:t>
            </a:r>
            <a:r>
              <a:rPr lang="en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y_train</a:t>
            </a:r>
            <a:r>
              <a:rPr lang="en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X_test</a:t>
            </a:r>
            <a:r>
              <a:rPr lang="en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y_test</a:t>
            </a:r>
            <a:r>
              <a:rPr lang="en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3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metric</a:t>
            </a:r>
            <a:r>
              <a:rPr lang="en" sz="13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'minkowski'</a:t>
            </a:r>
            <a:r>
              <a:rPr lang="en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en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plot_confusion_matrix</a:t>
            </a:r>
            <a:r>
              <a:rPr lang="en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cm</a:t>
            </a:r>
            <a:r>
              <a:rPr lang="en" sz="1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 function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split_data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test_size</a:t>
            </a:r>
            <a:r>
              <a:rPr lang="en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use year 2010 - 2013 as training data and 2014 as test data</a:t>
            </a:r>
            <a:endParaRPr sz="12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X_train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'year'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2014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].drop(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'year'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'target'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y_train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'year'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2014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2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'target'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X_test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'year'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2014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].drop(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'year'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'target'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y_test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'year'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2014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2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'target'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X_train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y_train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X_test</a:t>
            </a:r>
            <a:r>
              <a:rPr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y_test</a:t>
            </a:r>
            <a:endParaRPr sz="12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manually did kmeans with each year as a new fold in k-fold and got the following (very poor) accuracy results: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2010: 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0.41947843282659747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2011: 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0.3930527888446215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2012: 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0.37371910789632307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2013: 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0.3733579165706384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2014: 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0.3747835122965016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 Distance</a:t>
            </a:r>
            <a:endParaRPr/>
          </a:p>
        </p:txBody>
      </p:sp>
      <p:pic>
        <p:nvPicPr>
          <p:cNvPr id="287" name="Google Shape;2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769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r>
              <a:rPr lang="en"/>
              <a:t> Distance</a:t>
            </a:r>
            <a:endParaRPr/>
          </a:p>
        </p:txBody>
      </p:sp>
      <p:pic>
        <p:nvPicPr>
          <p:cNvPr id="293" name="Google Shape;2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769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</a:t>
            </a:r>
            <a:r>
              <a:rPr lang="en"/>
              <a:t> Distance</a:t>
            </a:r>
            <a:endParaRPr/>
          </a:p>
        </p:txBody>
      </p:sp>
      <p:pic>
        <p:nvPicPr>
          <p:cNvPr id="299" name="Google Shape;2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769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Chebyshev</a:t>
            </a:r>
            <a:r>
              <a:rPr lang="en"/>
              <a:t> Distance</a:t>
            </a:r>
            <a:endParaRPr/>
          </a:p>
        </p:txBody>
      </p:sp>
      <p:pic>
        <p:nvPicPr>
          <p:cNvPr id="305" name="Google Shape;30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769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</a:t>
            </a:r>
            <a:r>
              <a:rPr lang="en"/>
              <a:t>uclidean Distance</a:t>
            </a:r>
            <a:endParaRPr/>
          </a:p>
        </p:txBody>
      </p:sp>
      <p:pic>
        <p:nvPicPr>
          <p:cNvPr id="311" name="Google Shape;3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769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17" name="Google Shape;31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are fairly poor (below 50%) for kmeans, maybe a different scalar would work better, but I think that MinMax would produce the best results.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Knn, according to the </a:t>
            </a:r>
            <a:r>
              <a:rPr lang="en"/>
              <a:t>confusion matrices,</a:t>
            </a:r>
            <a:r>
              <a:rPr lang="en"/>
              <a:t> most fall into True Positive or True Negative, with fairly good accuracy.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K Nearest Neighbors to classify the dataset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K-fold to properly segment the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</a:t>
            </a:r>
            <a:r>
              <a:rPr lang="en"/>
              <a:t>multiple distance types with different scalars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confusion matrix and other metrics to analyze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class called </a:t>
            </a:r>
            <a:r>
              <a:rPr lang="en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CreditData</a:t>
            </a:r>
            <a:r>
              <a:rPr lang="en"/>
              <a:t> that will contain the following methods and functions:</a:t>
            </a:r>
            <a:endParaRPr/>
          </a:p>
          <a:p>
            <a:pPr indent="-34873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92"/>
              <a:buChar char="●"/>
            </a:pPr>
            <a:r>
              <a:rPr lang="en" sz="99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split_data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9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9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test_size</a:t>
            </a:r>
            <a:r>
              <a:rPr lang="en" sz="99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9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9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87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2"/>
              <a:buChar char="●"/>
            </a:pPr>
            <a:r>
              <a:rPr lang="en" sz="99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k_fold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9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9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99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9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9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87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2"/>
              <a:buChar char="●"/>
            </a:pPr>
            <a:r>
              <a:rPr lang="en" sz="99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normalize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9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9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scaler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9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87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2"/>
              <a:buChar char="●"/>
            </a:pPr>
            <a:r>
              <a:rPr lang="en" sz="99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knn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9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9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X_train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9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y_train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9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X_test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9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y_test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9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99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9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9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metric</a:t>
            </a:r>
            <a:r>
              <a:rPr lang="en" sz="99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9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'minkowski'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9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87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2"/>
              <a:buChar char="●"/>
            </a:pPr>
            <a:r>
              <a:rPr lang="en" sz="99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plot_confusion_matrix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9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9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cm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9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87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2"/>
              <a:buChar char="●"/>
            </a:pPr>
            <a:r>
              <a:rPr lang="en" sz="99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get_metrics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9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9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y_test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9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y_pred_proba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9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cm</a:t>
            </a:r>
            <a:r>
              <a:rPr lang="en" sz="99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91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Function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5108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get_metrics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y_test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y_pred_proba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cm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5108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fp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tp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cm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.ravel()</a:t>
            </a:r>
            <a:endParaRPr sz="5108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accuracy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tp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tp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fp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108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precision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tp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tp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fp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108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recall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tp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tp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108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f1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precision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recall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precision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recall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108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fpr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tpr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thresholds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roc_curve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y_test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y_pred_proba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108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roc_auc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auc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fpr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tpr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108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auprc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average_precision_score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y_test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y_pred_proba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108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d_index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log2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5108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accuracy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log2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5108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recall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precision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5108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5108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5108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5108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accuracy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precision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recall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f1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d_index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roc_auc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fpr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tpr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108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auprc</a:t>
            </a:r>
            <a:r>
              <a:rPr lang="en" sz="5108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5108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For brevity, I have only included the results for the first fold of the k-folds split, however the full code is provided in the notebook.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If I didn’t do this, this pptx would be over 100 slides long.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Euclidean: Standard Scalar</a:t>
            </a:r>
            <a:endParaRPr sz="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311700" y="1277875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recall: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f1: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d_index: 2.0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roc_auc: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auprc: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100" y="1170125"/>
            <a:ext cx="45975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84675"/>
            <a:ext cx="3159300" cy="238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Euclidean: MinMax Scalar</a:t>
            </a:r>
            <a:endParaRPr sz="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311700" y="1277875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recall: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f1: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d_index: 2.0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roc_auc: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auprc: 1.0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100" y="1170125"/>
            <a:ext cx="45975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84675"/>
            <a:ext cx="3159300" cy="238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