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8A23D5A-6054-4E94-85D3-3784CBED9466}">
  <a:tblStyle styleId="{98A23D5A-6054-4E94-85D3-3784CBED946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c/titanic/data" TargetMode="External"/><Relationship Id="rId4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ata" TargetMode="External"/><Relationship Id="rId4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cikit-learn.org/stable/modules/generated/sklearn.ensemble.RandomForestClassifier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Decision_tree_learning" TargetMode="External"/><Relationship Id="rId4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delehedrick/kaggle-workshop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kaggle.com/c/titanic/submissions/attach" TargetMode="External"/><Relationship Id="rId4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scikit-learn.org/stable/modules/generated/sklearn.model_selection.GridSearchCV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udacity.com/course/intro-to-machine-learning--ud120" TargetMode="External"/><Relationship Id="rId4" Type="http://schemas.openxmlformats.org/officeDocument/2006/relationships/hyperlink" Target="https://www.coursera.org/learn/machine-lear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titanic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andas.pydata.org/" TargetMode="External"/><Relationship Id="rId4" Type="http://schemas.openxmlformats.org/officeDocument/2006/relationships/hyperlink" Target="http://pandas.pydata.org/pandas-docs/stable/generated/pandas.DataFram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Kaggle Workshop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2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science using real world datasets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Sign up now at http://kaggle.com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07424" cy="450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574" y="0"/>
            <a:ext cx="4507424" cy="450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Goal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comparing the output, we see that the </a:t>
            </a:r>
            <a:r>
              <a:rPr lang="en-GB">
                <a:solidFill>
                  <a:schemeClr val="accent5"/>
                </a:solidFill>
              </a:rPr>
              <a:t>training data</a:t>
            </a:r>
            <a:r>
              <a:rPr lang="en-GB"/>
              <a:t> contains a </a:t>
            </a:r>
            <a:r>
              <a:rPr i="1" lang="en-GB">
                <a:solidFill>
                  <a:schemeClr val="accent5"/>
                </a:solidFill>
              </a:rPr>
              <a:t>survived</a:t>
            </a:r>
            <a:r>
              <a:rPr lang="en-GB"/>
              <a:t> column and the </a:t>
            </a:r>
            <a:r>
              <a:rPr lang="en-GB">
                <a:solidFill>
                  <a:schemeClr val="accent5"/>
                </a:solidFill>
              </a:rPr>
              <a:t>test data does not</a:t>
            </a:r>
            <a:r>
              <a:rPr lang="en-GB"/>
              <a:t>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goal of this Kaggle challenge is to be able to </a:t>
            </a:r>
            <a:r>
              <a:rPr lang="en-GB">
                <a:solidFill>
                  <a:schemeClr val="accent5"/>
                </a:solidFill>
              </a:rPr>
              <a:t>predict</a:t>
            </a:r>
            <a:r>
              <a:rPr lang="en-GB"/>
              <a:t> if someone in the test file would </a:t>
            </a:r>
            <a:r>
              <a:rPr lang="en-GB">
                <a:solidFill>
                  <a:schemeClr val="accent5"/>
                </a:solidFill>
              </a:rPr>
              <a:t>survive</a:t>
            </a:r>
            <a:r>
              <a:rPr lang="en-GB"/>
              <a:t>, 1, or not, 0, aboard the Titanic.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When we make predictions on the test data, we send the </a:t>
            </a:r>
            <a:r>
              <a:rPr lang="en-GB">
                <a:solidFill>
                  <a:schemeClr val="accent5"/>
                </a:solidFill>
              </a:rPr>
              <a:t>results</a:t>
            </a:r>
            <a:r>
              <a:rPr lang="en-GB"/>
              <a:t> to </a:t>
            </a:r>
            <a:r>
              <a:rPr lang="en-GB">
                <a:solidFill>
                  <a:schemeClr val="accent5"/>
                </a:solidFill>
              </a:rPr>
              <a:t>Kaggle</a:t>
            </a:r>
            <a:r>
              <a:rPr lang="en-GB"/>
              <a:t>, and they will give us a </a:t>
            </a:r>
            <a:r>
              <a:rPr lang="en-GB">
                <a:solidFill>
                  <a:schemeClr val="accent5"/>
                </a:solidFill>
              </a:rPr>
              <a:t>rank</a:t>
            </a:r>
            <a:r>
              <a:rPr lang="en-GB"/>
              <a:t>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Make a Submission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1: Remove irrelevant data</a:t>
            </a:r>
            <a:br>
              <a:rPr lang="en-GB"/>
            </a:br>
            <a:r>
              <a:rPr lang="en-GB"/>
              <a:t>Step 2: Remove unknowns (e.g. “NaN”)</a:t>
            </a:r>
            <a:br>
              <a:rPr lang="en-GB"/>
            </a:br>
            <a:r>
              <a:rPr lang="en-GB"/>
              <a:t>Step 3: Convert all data to numerical data</a:t>
            </a:r>
            <a:br>
              <a:rPr lang="en-GB"/>
            </a:br>
            <a:r>
              <a:rPr lang="en-GB"/>
              <a:t>Step 4: Arrange DataFrame for training</a:t>
            </a:r>
            <a:br>
              <a:rPr lang="en-GB"/>
            </a:br>
            <a:r>
              <a:rPr lang="en-GB"/>
              <a:t>Step 5: Train a model</a:t>
            </a:r>
            <a:br>
              <a:rPr lang="en-GB"/>
            </a:br>
            <a:r>
              <a:rPr lang="en-GB"/>
              <a:t>Step 6: Make predictions</a:t>
            </a:r>
            <a:br>
              <a:rPr lang="en-GB"/>
            </a:br>
            <a:r>
              <a:rPr lang="en-GB"/>
              <a:t>Step 7: Format predictions for Kaggle submission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Load Train Data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Change the test.csv back to train.csv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 = pd.read_csv('data/train.csv')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do the columns mean?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https://www.kaggle.com/c/titanic/data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962" y="1554524"/>
            <a:ext cx="6548074" cy="349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Remove Irrelevant Data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https://www.kaggle.com/c/titanic/data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962" y="1554524"/>
            <a:ext cx="6548074" cy="349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1288600" y="2850225"/>
            <a:ext cx="2304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1321375" y="3964100"/>
            <a:ext cx="3024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1239475" y="4390000"/>
            <a:ext cx="3188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3. Remove Irrelevant Data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 are going to make a new DataFrame from the old one, but drop the Name, Ticket, and Cabin columns. (axis=1 means we want to drop columns instead of rows)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 = df.drop(['Name', 'Ticket', 'Cabin'], axis=1)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4. Remove Missing Values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 now we are just going to remove the rows that have missing values, but eventually we will want to address them in a more sophisticated way.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 = df.dropna()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5. Convert All Data to Numerical Data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 can print the information about a DataFrame with: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print(df.info())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Run the script.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Sex and Embarked need</a:t>
            </a:r>
            <a:br>
              <a:rPr lang="en-GB"/>
            </a:br>
            <a:r>
              <a:rPr lang="en-GB"/>
              <a:t>to be addressed since our</a:t>
            </a:r>
            <a:br>
              <a:rPr lang="en-GB"/>
            </a:br>
            <a:r>
              <a:rPr lang="en-GB"/>
              <a:t>algorithms only know how</a:t>
            </a:r>
            <a:br>
              <a:rPr lang="en-GB"/>
            </a:br>
            <a:r>
              <a:rPr lang="en-GB"/>
              <a:t>to handle numerical data.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350" y="1779300"/>
            <a:ext cx="60293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5. Convert All Data to Numerical Data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68000" y="1163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Print the unique values in the Sex column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print(df['Sex'].unique())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Only two unique types! We can convert this to 1’s and 0’s to represent ‘male’ and ‘female’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82105"/>
          <a:stretch/>
        </p:blipFill>
        <p:spPr>
          <a:xfrm>
            <a:off x="1557325" y="2190175"/>
            <a:ext cx="60293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Typical Workflow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Obtaining Data: Download open datasets, collect data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Data Analysis and Visualization: Understand your data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Cleaning Data: Remove outliers, normalizing, fill in missing values, create dummy variables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Creating a Model: Supervised/Unsupervised, tuning parameters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Testing the Model: Analyze results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5. Convert All Data to Numerical Data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68000" y="1163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a new column, ‘Gender’, to contain the binary representation of the ‘Sex’ column.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df['Gender'] = df['Sex'].map({'female': 0, 'male':1}).astype(int)</a:t>
            </a:r>
            <a:br>
              <a:rPr lang="en-GB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5. Convert All Data to Numerical Data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268000" y="1163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Print the unique values in the Sex column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print(df['Embarked'].unique())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Only three unique types! 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84296"/>
          <a:stretch/>
        </p:blipFill>
        <p:spPr>
          <a:xfrm>
            <a:off x="1557337" y="2140400"/>
            <a:ext cx="6029325" cy="5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5. Convert All Data to Numerical Data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68000" y="1163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a new column, ‘Port’, to contain the binary representation of the ‘Embarked’ column.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df['Port'] = df['Embarked'].map({'C':1, 'S':2, 'Q':3}).astype(int)</a:t>
            </a:r>
            <a:br>
              <a:rPr lang="en-GB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5. Convert All Data to Numerical Data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You can print the information about a DataFrame with: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print(df.info())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Run the script.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Gender and Port exist, but</a:t>
            </a:r>
            <a:br>
              <a:rPr lang="en-GB"/>
            </a:br>
            <a:r>
              <a:rPr lang="en-GB"/>
              <a:t>Sex and Embarked need</a:t>
            </a:r>
            <a:br>
              <a:rPr lang="en-GB"/>
            </a:br>
            <a:r>
              <a:rPr lang="en-GB"/>
              <a:t>to be removed.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12010" t="0"/>
          <a:stretch/>
        </p:blipFill>
        <p:spPr>
          <a:xfrm>
            <a:off x="3839050" y="1600200"/>
            <a:ext cx="5304949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5. Convert All Data to Numerical Data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268000" y="1163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Drop the obsolete columns and print the info again!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 = df.drop(['Sex', 'Embarked'], axis=1)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print(df.info())</a:t>
            </a:r>
            <a:br>
              <a:rPr lang="en-GB"/>
            </a:b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Much better!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17891"/>
          <a:stretch/>
        </p:blipFill>
        <p:spPr>
          <a:xfrm>
            <a:off x="3114675" y="2184075"/>
            <a:ext cx="6029325" cy="2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6. Arrange DataFrame for Training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 want to group the training data together, with the columns: ‘Survived’ and ‘PassengerID’ off to the side. It is preferred that the classification column (‘Survived’) is the furthest on one end.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cols = df.columns.tolist()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print(cols)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79220"/>
          <a:stretch/>
        </p:blipFill>
        <p:spPr>
          <a:xfrm>
            <a:off x="1382612" y="3494500"/>
            <a:ext cx="6029325" cy="7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6. Arrange DataFrame for Training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3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Let’s move: </a:t>
            </a:r>
            <a:br>
              <a:rPr lang="en-GB"/>
            </a:br>
            <a:r>
              <a:rPr lang="en-GB"/>
              <a:t>‘Survived’ at index 1 to index 0</a:t>
            </a:r>
            <a:br>
              <a:rPr lang="en-GB"/>
            </a:br>
            <a:r>
              <a:rPr lang="en-GB"/>
              <a:t>‘PassengerId’ at index 0 to index 1</a:t>
            </a:r>
            <a:br>
              <a:rPr lang="en-GB"/>
            </a:br>
            <a:r>
              <a:rPr lang="en-GB"/>
              <a:t>Remainder can stay the way it is. 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cols = [cols[1]] + [cols[0]] + cols[2:]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 = df[cols]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#remakes the DataFrame with the new order of cols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79220"/>
          <a:stretch/>
        </p:blipFill>
        <p:spPr>
          <a:xfrm>
            <a:off x="1437187" y="2588100"/>
            <a:ext cx="6029325" cy="7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66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7. Train a Model 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273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Verify that our data is numerical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print(df.head(10))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742950"/>
            <a:ext cx="60293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7. Train a Model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Random Forest Classifier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“A random forest is a meta estimator that fits a number of decision tree classifiers on various sub-samples of the dataset and use averaging to improve the predictive accuracy and control over-fitting. The sub-sample size is always the same as the original input sample size but the samples are drawn with replacement if bootstrap=True (default).” - SciKit Learn</a:t>
            </a:r>
          </a:p>
          <a:p>
            <a:pPr lvl="0">
              <a:spcBef>
                <a:spcPts val="0"/>
              </a:spcBef>
              <a:buNone/>
            </a:pPr>
            <a:br>
              <a:rPr lang="en-GB"/>
            </a:br>
            <a:r>
              <a:rPr lang="en-GB"/>
              <a:t>Documentation: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http://scikit-learn.org/stable/modules/generated/sklearn.ensemble.RandomForestClassifier.html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7. Train a Model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5246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single Decision Tree in the Random Forest could look something like this example on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Wikipedia’s page on Decision Trees</a:t>
            </a:r>
            <a:r>
              <a:rPr lang="en-GB"/>
              <a:t> which was created from the same Titanic data we are using!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400" y="1256890"/>
            <a:ext cx="3396275" cy="32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Today’s Workflow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Obtaining Data: Download from Kaggle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Data Analysis </a:t>
            </a:r>
            <a:r>
              <a:rPr lang="en-GB" strike="sngStrike"/>
              <a:t>and Visualization</a:t>
            </a:r>
            <a:r>
              <a:rPr lang="en-GB"/>
              <a:t>: Understand your data using meta data on Kaggle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Cleaning Data: </a:t>
            </a:r>
            <a:r>
              <a:rPr lang="en-GB" strike="sngStrike"/>
              <a:t>Remove outliers, normalizing,</a:t>
            </a:r>
            <a:r>
              <a:rPr lang="en-GB"/>
              <a:t> fill in missing values, create dummy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Creating a Model: Supervised</a:t>
            </a:r>
            <a:r>
              <a:rPr lang="en-GB" strike="sngStrike"/>
              <a:t>/Unsupervised,</a:t>
            </a:r>
            <a:r>
              <a:rPr lang="en-GB"/>
              <a:t> tuning parameters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Testing the Model: Upload results to Kaggle to score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7. Train a Model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Select the </a:t>
            </a:r>
            <a:r>
              <a:rPr lang="en-GB">
                <a:solidFill>
                  <a:schemeClr val="accent5"/>
                </a:solidFill>
              </a:rPr>
              <a:t>values</a:t>
            </a:r>
            <a:r>
              <a:rPr lang="en-GB"/>
              <a:t> from the DataFrame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 = df.values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Import the RandomForestClassifier and make a classifier with 100 trees.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sklearn.ensemble import RandomForestClassifier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rfc = RandomForestClassifier(n_estimators = 100)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7. Train a Model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Training data is the Pclass, Age, SibSp, Parch, Fare, Gender and Port columns (</a:t>
            </a:r>
            <a:r>
              <a:rPr lang="en-GB">
                <a:solidFill>
                  <a:srgbClr val="0000FF"/>
                </a:solidFill>
              </a:rPr>
              <a:t>columns 2 to the end</a:t>
            </a:r>
            <a:r>
              <a:rPr lang="en-GB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Labels data is the Survived column (</a:t>
            </a:r>
            <a:r>
              <a:rPr lang="en-GB">
                <a:solidFill>
                  <a:srgbClr val="38761D"/>
                </a:solidFill>
              </a:rPr>
              <a:t>column 0</a:t>
            </a:r>
            <a:r>
              <a:rPr lang="en-GB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We want </a:t>
            </a:r>
            <a:r>
              <a:rPr lang="en-GB">
                <a:solidFill>
                  <a:srgbClr val="FF0000"/>
                </a:solidFill>
              </a:rPr>
              <a:t>all rows</a:t>
            </a:r>
            <a:r>
              <a:rPr lang="en-GB"/>
              <a:t> from our training data set.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rfc.fit(train_data[</a:t>
            </a: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0: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2: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train_data[</a:t>
            </a: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0: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8. Make Predictions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Just as we loaded the train.csv, we need to load the test.csv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df_test = pd.read_csv('data/test.csv')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07424" cy="450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574" y="0"/>
            <a:ext cx="4507424" cy="450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8. Make Predictions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6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The </a:t>
            </a:r>
            <a:r>
              <a:rPr lang="en-GB">
                <a:solidFill>
                  <a:schemeClr val="accent5"/>
                </a:solidFill>
              </a:rPr>
              <a:t>only difference</a:t>
            </a:r>
            <a:r>
              <a:rPr lang="en-GB"/>
              <a:t> between the </a:t>
            </a:r>
            <a:r>
              <a:rPr lang="en-GB">
                <a:solidFill>
                  <a:schemeClr val="accent5"/>
                </a:solidFill>
              </a:rPr>
              <a:t>train.csv</a:t>
            </a:r>
            <a:r>
              <a:rPr lang="en-GB"/>
              <a:t> and the </a:t>
            </a:r>
            <a:r>
              <a:rPr lang="en-GB">
                <a:solidFill>
                  <a:schemeClr val="accent5"/>
                </a:solidFill>
              </a:rPr>
              <a:t>test.csv</a:t>
            </a:r>
            <a:r>
              <a:rPr lang="en-GB"/>
              <a:t> is the </a:t>
            </a:r>
            <a:r>
              <a:rPr lang="en-GB">
                <a:solidFill>
                  <a:schemeClr val="accent5"/>
                </a:solidFill>
              </a:rPr>
              <a:t>“Survived”</a:t>
            </a:r>
            <a:r>
              <a:rPr lang="en-GB"/>
              <a:t> column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Use </a:t>
            </a:r>
            <a:r>
              <a:rPr lang="en-GB">
                <a:solidFill>
                  <a:schemeClr val="accent5"/>
                </a:solidFill>
              </a:rPr>
              <a:t>fillna(0) instead of dropna()</a:t>
            </a:r>
            <a:r>
              <a:rPr lang="en-GB"/>
              <a:t>, since Kaggle expects a prediction for every row in the test 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df_test = df_test.drop(['Name', 'Ticket', 'Cabin'], axis=1)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df_test = df_test.</a:t>
            </a:r>
            <a:r>
              <a:rPr lang="en-GB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fillna(0)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df_test['Gender'] = df_test['Sex'].map({'female': 0, 'male':1})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df_test['Port'] = df_test['Embarked'].map({'C':1, 'S':2, 'Q':3})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df_test = df_test.drop(['Sex', 'Embarked'], axis=1)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 = df_test.values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8. Make Predictions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Make predictions on </a:t>
            </a:r>
            <a:r>
              <a:rPr lang="en-GB">
                <a:solidFill>
                  <a:srgbClr val="CC0000"/>
                </a:solidFill>
              </a:rPr>
              <a:t>all the rows</a:t>
            </a:r>
            <a:r>
              <a:rPr lang="en-GB"/>
              <a:t>, and from the </a:t>
            </a:r>
            <a:r>
              <a:rPr lang="en-GB">
                <a:solidFill>
                  <a:srgbClr val="0000FF"/>
                </a:solidFill>
              </a:rPr>
              <a:t>second column to the end</a:t>
            </a:r>
            <a:r>
              <a:rPr lang="en-GB"/>
              <a:t> (we don’t include the PassengerId)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model.predict(test_data[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1: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9. Format Predictions for Kaggle Submission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5913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We need to have </a:t>
            </a:r>
            <a:r>
              <a:rPr lang="en-GB">
                <a:solidFill>
                  <a:schemeClr val="accent5"/>
                </a:solidFill>
              </a:rPr>
              <a:t>418 predictions</a:t>
            </a:r>
            <a:r>
              <a:rPr lang="en-GB"/>
              <a:t> (same amount of rows in the test.csv)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Must have a </a:t>
            </a:r>
            <a:r>
              <a:rPr lang="en-GB">
                <a:solidFill>
                  <a:schemeClr val="accent5"/>
                </a:solidFill>
              </a:rPr>
              <a:t>header row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375" y="1152475"/>
            <a:ext cx="18764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9. Format Predictions for Kaggle Submission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46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Combine the </a:t>
            </a:r>
            <a:r>
              <a:rPr lang="en-GB">
                <a:solidFill>
                  <a:srgbClr val="0000FF"/>
                </a:solidFill>
              </a:rPr>
              <a:t>PassengerId</a:t>
            </a:r>
            <a:r>
              <a:rPr lang="en-GB"/>
              <a:t> column from the test_df with the </a:t>
            </a:r>
            <a:r>
              <a:rPr lang="en-GB">
                <a:solidFill>
                  <a:srgbClr val="674EA7"/>
                </a:solidFill>
              </a:rPr>
              <a:t>predictions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 = np.c_[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test_data[:,0].astype(int)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pred.astype(int)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9. Format Predictions for Kaggle Submission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46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 the header row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df_result = pd.DataFrame(result[:,0:2], columns=['PassengerId', 'Survived'])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9. Format Predictions for Kaggle Submission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46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Output the result to </a:t>
            </a:r>
            <a:r>
              <a:rPr i="1" lang="en-GB"/>
              <a:t>titanic1.csv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df_result.to_csv('titanic1.csv', index=False)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Now run the script!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Download Project GitHub Repo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Clone or download as zip to get the starter code 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https://github.com/adelehedrick/kaggle-workshop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9. Format Predictions for Kaggle Submission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3423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Submit your file!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https://www.kaggle.com/c/titanic/submissions/attach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149" y="1152475"/>
            <a:ext cx="4882850" cy="37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9. Format Predictions for Kaggle Submission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224350" y="1163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Wow this is bad!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0" y="2762375"/>
            <a:ext cx="91440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Improvements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Filling missing values rather than dropping them or replacing with 0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Creating dummy variables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Parameter tuning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Improvements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Open up tutorial2.py in the project folder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 numbers in the headers for the following slides correspond with the numbered sections in the code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Fill Missing Values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Fill in the missing ages with the ages mean for the training data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age_mean = df['Age'].mean()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df['Age'] = df['Age'].fillna(age_mean)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Fill Missing Values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Fill Embarked with most frequently occurring value (mode) for the training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scipy.stats import mode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mode_embarked = mode(df['Embarked'])[0][0]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df['Embarked'] = df['Embarked'].fillna(mode_embarked)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4. Fill Missing Values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Fill in the missing ages with the ages mean for the test data</a:t>
            </a:r>
            <a:br>
              <a:rPr lang="en-GB"/>
            </a:b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df_test['Age'] = df_test['Age'].fillna(age_mean)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4. Fill Missing Values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a pivot table of fare means for each Pclass</a:t>
            </a:r>
            <a:br>
              <a:rPr lang="en-GB"/>
            </a:b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fare_means = df.pivot_table('Fare', index='Pclass', aggfunc='mean')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Fill in the fares with the values from the pivot table if they are missing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df_test['Fare'] = df_test[['Fare', 'Pclass']]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.apply(lambda x:fare_means[x['Pclass']] 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 pd.isnull(x['Fare'])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else x['Fare'], axis=1)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Fill Missing Values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Run it and make a submission with titanic2.csv!</a:t>
            </a:r>
            <a:br>
              <a:rPr lang="en-GB"/>
            </a:br>
            <a:br>
              <a:rPr lang="en-GB"/>
            </a:br>
            <a:r>
              <a:rPr lang="en-GB"/>
              <a:t>A huge improvement!</a:t>
            </a: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4875"/>
            <a:ext cx="91440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Dummy Variables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311700" y="1152475"/>
            <a:ext cx="8520600" cy="88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When working with categorical data, like the Embarked column, best practice is to turn it into dummy variables</a:t>
            </a:r>
          </a:p>
        </p:txBody>
      </p:sp>
      <p:graphicFrame>
        <p:nvGraphicFramePr>
          <p:cNvPr id="370" name="Shape 370"/>
          <p:cNvGraphicFramePr/>
          <p:nvPr/>
        </p:nvGraphicFramePr>
        <p:xfrm>
          <a:off x="649150" y="21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{98A23D5A-6054-4E94-85D3-3784CBED9466}</a:tableStyleId>
              </a:tblPr>
              <a:tblGrid>
                <a:gridCol w="1271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Embarked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Q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Q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1" name="Shape 371"/>
          <p:cNvGraphicFramePr/>
          <p:nvPr/>
        </p:nvGraphicFramePr>
        <p:xfrm>
          <a:off x="3344075" y="21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{98A23D5A-6054-4E94-85D3-3784CBED9466}</a:tableStyleId>
              </a:tblPr>
              <a:tblGrid>
                <a:gridCol w="1559400"/>
                <a:gridCol w="1559400"/>
                <a:gridCol w="1559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Embarked_Q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Embarked_S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Embarked_C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2" name="Shape 372"/>
          <p:cNvSpPr/>
          <p:nvPr/>
        </p:nvSpPr>
        <p:spPr>
          <a:xfrm>
            <a:off x="2260525" y="3123225"/>
            <a:ext cx="7209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Requirements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229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Python version 2.7 (3+ will work but some syntax will be different)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Use pip to install libraries:</a:t>
            </a:r>
            <a:br>
              <a:rPr lang="en-GB"/>
            </a:br>
            <a:r>
              <a:rPr lang="en-GB"/>
              <a:t>- Numpy</a:t>
            </a:r>
            <a:br>
              <a:rPr lang="en-GB"/>
            </a:br>
            <a:r>
              <a:rPr lang="en-GB"/>
              <a:t>- Pandas</a:t>
            </a:r>
            <a:br>
              <a:rPr lang="en-GB"/>
            </a:br>
            <a:r>
              <a:rPr lang="en-GB"/>
              <a:t>- </a:t>
            </a:r>
            <a:r>
              <a:rPr lang="en-GB"/>
              <a:t>s</a:t>
            </a:r>
            <a:r>
              <a:rPr lang="en-GB"/>
              <a:t>klearn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11700" y="3442675"/>
            <a:ext cx="40761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Windows users use CMD: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python -m pip install &lt;library name&gt;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962025" y="3442675"/>
            <a:ext cx="38703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solidFill>
                  <a:schemeClr val="dk2"/>
                </a:solidFill>
              </a:rPr>
              <a:t>Linux users use terminal: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sudo pip install &lt;library name&gt;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2. Dummy Variables in Training Data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Thankfully using pandas, this is a one liner!</a:t>
            </a:r>
            <a:br>
              <a:rPr lang="en-GB"/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 = pd.concat([df, pd.get_dummies(df['Embarked'], prefix='Embarked')], axis=1)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5. Dummy Variables in Test Data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df_test = pd.concat([df_test, pd.get_dummies(df_test['Embarked'], prefix='Embarked')],axis=1)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Dummy Variables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Unfortunately, this did not improve our score, but when using other classifiers, this would be an important step.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5500"/>
            <a:ext cx="91440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3. Parameter Tuning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RandomForestClassifier has many parameters, and the values that best optimize your model are not very intuitive.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One solution is fitting the training data multiple times on different parameters, and selecting the best result from your outputs.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3. Parameter Tuning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GridSearchCV</a:t>
            </a:r>
            <a:r>
              <a:rPr lang="en-GB"/>
              <a:t> we can make a better model!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sklearn.model_selection import GridSearchCV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 parameters and their ranges to try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parameter_grid = {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'max_features': [0.5, 1.],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'max_depth': [5., None]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rfc = GridSearchCV(RandomForestClassifier(n_estimators = 100), parameter_grid, cv=5, verbose=3)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Parameter Tuning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 made another improvement!</a:t>
            </a:r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2096225"/>
            <a:ext cx="9105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Want More?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Some of my favourite (and free) online courses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Introduction to Machine Learning on Udacity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Stanford Machine Learning course on Coursera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Another great package repository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https://www.continuum.io/downloads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 the Data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https://www.kaggle.com/c/titanic/data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Create a </a:t>
            </a:r>
            <a:r>
              <a:rPr i="1" lang="en-GB"/>
              <a:t>data</a:t>
            </a:r>
            <a:r>
              <a:rPr lang="en-GB"/>
              <a:t> folder in the project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Download the train.csv and test.csv and save them to the </a:t>
            </a:r>
            <a:r>
              <a:rPr i="1" lang="en-GB"/>
              <a:t>data</a:t>
            </a:r>
            <a:r>
              <a:rPr lang="en-GB"/>
              <a:t> folder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Open up the </a:t>
            </a:r>
            <a:r>
              <a:rPr lang="en-GB">
                <a:solidFill>
                  <a:schemeClr val="accent5"/>
                </a:solidFill>
              </a:rPr>
              <a:t>tutorial.py</a:t>
            </a:r>
            <a:r>
              <a:rPr lang="en-GB"/>
              <a:t> in your favourite Python editor!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 tutorial.py has numbered sections that correspond to the numbers in the following slide headers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Loading the Data Using Pandas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Pandas</a:t>
            </a:r>
            <a:r>
              <a:rPr lang="en-GB"/>
              <a:t> is a library of data structures and data analysis tools, commonly used for data science and machine learning.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We are going to use pandas to load the contents of the train.csv into a data structure called a </a:t>
            </a:r>
            <a:r>
              <a:rPr i="1" lang="en-GB" u="sng">
                <a:solidFill>
                  <a:schemeClr val="hlink"/>
                </a:solidFill>
                <a:hlinkClick r:id="rId4"/>
              </a:rPr>
              <a:t>DataFrame</a:t>
            </a:r>
            <a:r>
              <a:rPr lang="en-GB"/>
              <a:t>. A DataFrame is a 2-dimensional array like structure. Think of it as a table of data.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 = pd.read_csv('data/train.csv')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3485400" cy="9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2. Preview the Training Data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617425"/>
            <a:ext cx="3666300" cy="37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print(df.head(10))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You can then run the script with:</a:t>
            </a:r>
            <a:b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python tutorial.py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000" y="6295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View the Test Data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354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Change the train.csv to test.csv and run the script again to look at the test data.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 = pd.read_csv('data/test.csv')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