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EBBDBD-A8ED-450F-BC71-FD8DA7BDBCF4}" v="3" dt="2024-05-11T16:41:06.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7" autoAdjust="0"/>
    <p:restoredTop sz="94762" autoAdjust="0"/>
  </p:normalViewPr>
  <p:slideViewPr>
    <p:cSldViewPr snapToGrid="0" snapToObjects="1" showGuides="1">
      <p:cViewPr>
        <p:scale>
          <a:sx n="33" d="100"/>
          <a:sy n="33" d="100"/>
        </p:scale>
        <p:origin x="396" y="-180"/>
      </p:cViewPr>
      <p:guideLst>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poldo Rojo Romero" userId="b01d7374d7ee0d95" providerId="LiveId" clId="{56EBBDBD-A8ED-450F-BC71-FD8DA7BDBCF4}"/>
    <pc:docChg chg="undo redo custSel modSld modMainMaster">
      <pc:chgData name="Leopoldo Rojo Romero" userId="b01d7374d7ee0d95" providerId="LiveId" clId="{56EBBDBD-A8ED-450F-BC71-FD8DA7BDBCF4}" dt="2024-05-11T19:47:11.871" v="4036" actId="20577"/>
      <pc:docMkLst>
        <pc:docMk/>
      </pc:docMkLst>
      <pc:sldChg chg="addSp delSp modSp mod">
        <pc:chgData name="Leopoldo Rojo Romero" userId="b01d7374d7ee0d95" providerId="LiveId" clId="{56EBBDBD-A8ED-450F-BC71-FD8DA7BDBCF4}" dt="2024-05-11T19:47:11.871" v="4036" actId="20577"/>
        <pc:sldMkLst>
          <pc:docMk/>
          <pc:sldMk cId="3874869272" sldId="256"/>
        </pc:sldMkLst>
        <pc:spChg chg="add del mod ord">
          <ac:chgData name="Leopoldo Rojo Romero" userId="b01d7374d7ee0d95" providerId="LiveId" clId="{56EBBDBD-A8ED-450F-BC71-FD8DA7BDBCF4}" dt="2024-05-11T16:47:57.516" v="61" actId="1076"/>
          <ac:spMkLst>
            <pc:docMk/>
            <pc:sldMk cId="3874869272" sldId="256"/>
            <ac:spMk id="2" creationId="{C1F21F0B-61A5-E41A-1BEA-AD76F907384E}"/>
          </ac:spMkLst>
        </pc:spChg>
        <pc:spChg chg="add mod">
          <ac:chgData name="Leopoldo Rojo Romero" userId="b01d7374d7ee0d95" providerId="LiveId" clId="{56EBBDBD-A8ED-450F-BC71-FD8DA7BDBCF4}" dt="2024-05-11T18:04:06.741" v="1849" actId="2711"/>
          <ac:spMkLst>
            <pc:docMk/>
            <pc:sldMk cId="3874869272" sldId="256"/>
            <ac:spMk id="3" creationId="{8C29F338-0826-A6E5-4E31-6D1BEA6533EB}"/>
          </ac:spMkLst>
        </pc:spChg>
        <pc:spChg chg="add del mod">
          <ac:chgData name="Leopoldo Rojo Romero" userId="b01d7374d7ee0d95" providerId="LiveId" clId="{56EBBDBD-A8ED-450F-BC71-FD8DA7BDBCF4}" dt="2024-05-11T17:01:40.238" v="283" actId="478"/>
          <ac:spMkLst>
            <pc:docMk/>
            <pc:sldMk cId="3874869272" sldId="256"/>
            <ac:spMk id="4" creationId="{936CDC58-E906-637F-E678-5986BF5D9128}"/>
          </ac:spMkLst>
        </pc:spChg>
        <pc:spChg chg="add mod">
          <ac:chgData name="Leopoldo Rojo Romero" userId="b01d7374d7ee0d95" providerId="LiveId" clId="{56EBBDBD-A8ED-450F-BC71-FD8DA7BDBCF4}" dt="2024-05-11T18:11:59.219" v="2306" actId="20577"/>
          <ac:spMkLst>
            <pc:docMk/>
            <pc:sldMk cId="3874869272" sldId="256"/>
            <ac:spMk id="4" creationId="{E96201A2-BDE8-5FFA-C815-6CC14C27A003}"/>
          </ac:spMkLst>
        </pc:spChg>
        <pc:spChg chg="add mod">
          <ac:chgData name="Leopoldo Rojo Romero" userId="b01d7374d7ee0d95" providerId="LiveId" clId="{56EBBDBD-A8ED-450F-BC71-FD8DA7BDBCF4}" dt="2024-05-11T17:59:44.728" v="1840" actId="1076"/>
          <ac:spMkLst>
            <pc:docMk/>
            <pc:sldMk cId="3874869272" sldId="256"/>
            <ac:spMk id="6" creationId="{1D0C6E84-290E-AA16-2114-46FB4CD2779E}"/>
          </ac:spMkLst>
        </pc:spChg>
        <pc:spChg chg="add mod">
          <ac:chgData name="Leopoldo Rojo Romero" userId="b01d7374d7ee0d95" providerId="LiveId" clId="{56EBBDBD-A8ED-450F-BC71-FD8DA7BDBCF4}" dt="2024-05-11T19:13:39.906" v="3052" actId="20577"/>
          <ac:spMkLst>
            <pc:docMk/>
            <pc:sldMk cId="3874869272" sldId="256"/>
            <ac:spMk id="17" creationId="{0B13F46D-5C5F-388E-CEA3-4A2BD96F154C}"/>
          </ac:spMkLst>
        </pc:spChg>
        <pc:spChg chg="add del">
          <ac:chgData name="Leopoldo Rojo Romero" userId="b01d7374d7ee0d95" providerId="LiveId" clId="{56EBBDBD-A8ED-450F-BC71-FD8DA7BDBCF4}" dt="2024-05-11T19:32:31.812" v="3802" actId="22"/>
          <ac:spMkLst>
            <pc:docMk/>
            <pc:sldMk cId="3874869272" sldId="256"/>
            <ac:spMk id="23" creationId="{AC55152A-6849-B9DC-ADEC-8328AD3E0199}"/>
          </ac:spMkLst>
        </pc:spChg>
        <pc:spChg chg="add del mod">
          <ac:chgData name="Leopoldo Rojo Romero" userId="b01d7374d7ee0d95" providerId="LiveId" clId="{56EBBDBD-A8ED-450F-BC71-FD8DA7BDBCF4}" dt="2024-05-11T19:46:13.798" v="4023" actId="20577"/>
          <ac:spMkLst>
            <pc:docMk/>
            <pc:sldMk cId="3874869272" sldId="256"/>
            <ac:spMk id="24" creationId="{2BAA18B8-4C05-6366-1B3A-65BD5DE3CC3C}"/>
          </ac:spMkLst>
        </pc:spChg>
        <pc:spChg chg="mod">
          <ac:chgData name="Leopoldo Rojo Romero" userId="b01d7374d7ee0d95" providerId="LiveId" clId="{56EBBDBD-A8ED-450F-BC71-FD8DA7BDBCF4}" dt="2024-05-11T19:47:11.871" v="4036" actId="20577"/>
          <ac:spMkLst>
            <pc:docMk/>
            <pc:sldMk cId="3874869272" sldId="256"/>
            <ac:spMk id="334" creationId="{00000000-0000-0000-0000-000000000000}"/>
          </ac:spMkLst>
        </pc:spChg>
        <pc:spChg chg="mod">
          <ac:chgData name="Leopoldo Rojo Romero" userId="b01d7374d7ee0d95" providerId="LiveId" clId="{56EBBDBD-A8ED-450F-BC71-FD8DA7BDBCF4}" dt="2024-05-11T17:47:38.233" v="1335" actId="2711"/>
          <ac:spMkLst>
            <pc:docMk/>
            <pc:sldMk cId="3874869272" sldId="256"/>
            <ac:spMk id="335" creationId="{00000000-0000-0000-0000-000000000000}"/>
          </ac:spMkLst>
        </pc:spChg>
        <pc:spChg chg="mod">
          <ac:chgData name="Leopoldo Rojo Romero" userId="b01d7374d7ee0d95" providerId="LiveId" clId="{56EBBDBD-A8ED-450F-BC71-FD8DA7BDBCF4}" dt="2024-05-11T18:00:04.863" v="1842" actId="1076"/>
          <ac:spMkLst>
            <pc:docMk/>
            <pc:sldMk cId="3874869272" sldId="256"/>
            <ac:spMk id="338" creationId="{00000000-0000-0000-0000-000000000000}"/>
          </ac:spMkLst>
        </pc:spChg>
        <pc:spChg chg="mod">
          <ac:chgData name="Leopoldo Rojo Romero" userId="b01d7374d7ee0d95" providerId="LiveId" clId="{56EBBDBD-A8ED-450F-BC71-FD8DA7BDBCF4}" dt="2024-05-11T17:47:45.959" v="1342" actId="2711"/>
          <ac:spMkLst>
            <pc:docMk/>
            <pc:sldMk cId="3874869272" sldId="256"/>
            <ac:spMk id="339" creationId="{00000000-0000-0000-0000-000000000000}"/>
          </ac:spMkLst>
        </pc:spChg>
        <pc:spChg chg="mod">
          <ac:chgData name="Leopoldo Rojo Romero" userId="b01d7374d7ee0d95" providerId="LiveId" clId="{56EBBDBD-A8ED-450F-BC71-FD8DA7BDBCF4}" dt="2024-05-11T18:57:59.792" v="2638" actId="20577"/>
          <ac:spMkLst>
            <pc:docMk/>
            <pc:sldMk cId="3874869272" sldId="256"/>
            <ac:spMk id="340" creationId="{00000000-0000-0000-0000-000000000000}"/>
          </ac:spMkLst>
        </pc:spChg>
        <pc:spChg chg="mod">
          <ac:chgData name="Leopoldo Rojo Romero" userId="b01d7374d7ee0d95" providerId="LiveId" clId="{56EBBDBD-A8ED-450F-BC71-FD8DA7BDBCF4}" dt="2024-05-11T19:41:20.707" v="3911" actId="1076"/>
          <ac:spMkLst>
            <pc:docMk/>
            <pc:sldMk cId="3874869272" sldId="256"/>
            <ac:spMk id="341" creationId="{00000000-0000-0000-0000-000000000000}"/>
          </ac:spMkLst>
        </pc:spChg>
        <pc:spChg chg="mod">
          <ac:chgData name="Leopoldo Rojo Romero" userId="b01d7374d7ee0d95" providerId="LiveId" clId="{56EBBDBD-A8ED-450F-BC71-FD8DA7BDBCF4}" dt="2024-05-11T19:41:26.148" v="3912" actId="1076"/>
          <ac:spMkLst>
            <pc:docMk/>
            <pc:sldMk cId="3874869272" sldId="256"/>
            <ac:spMk id="342" creationId="{00000000-0000-0000-0000-000000000000}"/>
          </ac:spMkLst>
        </pc:spChg>
        <pc:spChg chg="mod">
          <ac:chgData name="Leopoldo Rojo Romero" userId="b01d7374d7ee0d95" providerId="LiveId" clId="{56EBBDBD-A8ED-450F-BC71-FD8DA7BDBCF4}" dt="2024-05-11T19:41:56.400" v="3918" actId="1076"/>
          <ac:spMkLst>
            <pc:docMk/>
            <pc:sldMk cId="3874869272" sldId="256"/>
            <ac:spMk id="343" creationId="{00000000-0000-0000-0000-000000000000}"/>
          </ac:spMkLst>
        </pc:spChg>
        <pc:spChg chg="mod">
          <ac:chgData name="Leopoldo Rojo Romero" userId="b01d7374d7ee0d95" providerId="LiveId" clId="{56EBBDBD-A8ED-450F-BC71-FD8DA7BDBCF4}" dt="2024-05-11T17:57:18.100" v="1835" actId="20577"/>
          <ac:spMkLst>
            <pc:docMk/>
            <pc:sldMk cId="3874869272" sldId="256"/>
            <ac:spMk id="344" creationId="{00000000-0000-0000-0000-000000000000}"/>
          </ac:spMkLst>
        </pc:spChg>
        <pc:spChg chg="mod">
          <ac:chgData name="Leopoldo Rojo Romero" userId="b01d7374d7ee0d95" providerId="LiveId" clId="{56EBBDBD-A8ED-450F-BC71-FD8DA7BDBCF4}" dt="2024-05-11T17:59:57.834" v="1841" actId="1076"/>
          <ac:spMkLst>
            <pc:docMk/>
            <pc:sldMk cId="3874869272" sldId="256"/>
            <ac:spMk id="346" creationId="{00000000-0000-0000-0000-000000000000}"/>
          </ac:spMkLst>
        </pc:spChg>
        <pc:spChg chg="mod">
          <ac:chgData name="Leopoldo Rojo Romero" userId="b01d7374d7ee0d95" providerId="LiveId" clId="{56EBBDBD-A8ED-450F-BC71-FD8DA7BDBCF4}" dt="2024-05-11T17:47:29.967" v="1334" actId="404"/>
          <ac:spMkLst>
            <pc:docMk/>
            <pc:sldMk cId="3874869272" sldId="256"/>
            <ac:spMk id="383" creationId="{00000000-0000-0000-0000-000000000000}"/>
          </ac:spMkLst>
        </pc:spChg>
        <pc:spChg chg="del mod">
          <ac:chgData name="Leopoldo Rojo Romero" userId="b01d7374d7ee0d95" providerId="LiveId" clId="{56EBBDBD-A8ED-450F-BC71-FD8DA7BDBCF4}" dt="2024-05-11T16:47:36.817" v="58" actId="478"/>
          <ac:spMkLst>
            <pc:docMk/>
            <pc:sldMk cId="3874869272" sldId="256"/>
            <ac:spMk id="384" creationId="{00000000-0000-0000-0000-000000000000}"/>
          </ac:spMkLst>
        </pc:spChg>
        <pc:spChg chg="mod">
          <ac:chgData name="Leopoldo Rojo Romero" userId="b01d7374d7ee0d95" providerId="LiveId" clId="{56EBBDBD-A8ED-450F-BC71-FD8DA7BDBCF4}" dt="2024-05-11T17:47:20.468" v="1333" actId="27636"/>
          <ac:spMkLst>
            <pc:docMk/>
            <pc:sldMk cId="3874869272" sldId="256"/>
            <ac:spMk id="385" creationId="{00000000-0000-0000-0000-000000000000}"/>
          </ac:spMkLst>
        </pc:spChg>
        <pc:picChg chg="add mod">
          <ac:chgData name="Leopoldo Rojo Romero" userId="b01d7374d7ee0d95" providerId="LiveId" clId="{56EBBDBD-A8ED-450F-BC71-FD8DA7BDBCF4}" dt="2024-05-11T19:44:01.652" v="4012" actId="1076"/>
          <ac:picMkLst>
            <pc:docMk/>
            <pc:sldMk cId="3874869272" sldId="256"/>
            <ac:picMk id="5" creationId="{57824F17-A69F-61A5-5DE5-942CDB484803}"/>
          </ac:picMkLst>
        </pc:picChg>
        <pc:picChg chg="add mod">
          <ac:chgData name="Leopoldo Rojo Romero" userId="b01d7374d7ee0d95" providerId="LiveId" clId="{56EBBDBD-A8ED-450F-BC71-FD8DA7BDBCF4}" dt="2024-05-11T18:17:34.443" v="2320" actId="1076"/>
          <ac:picMkLst>
            <pc:docMk/>
            <pc:sldMk cId="3874869272" sldId="256"/>
            <ac:picMk id="8" creationId="{CEA87A47-F0E6-C2CA-A90A-2B7DE85EE2D0}"/>
          </ac:picMkLst>
        </pc:picChg>
        <pc:picChg chg="add del mod">
          <ac:chgData name="Leopoldo Rojo Romero" userId="b01d7374d7ee0d95" providerId="LiveId" clId="{56EBBDBD-A8ED-450F-BC71-FD8DA7BDBCF4}" dt="2024-05-11T18:18:07.874" v="2323" actId="478"/>
          <ac:picMkLst>
            <pc:docMk/>
            <pc:sldMk cId="3874869272" sldId="256"/>
            <ac:picMk id="10" creationId="{CD0C42E6-657D-2C73-F678-A83587EA31E5}"/>
          </ac:picMkLst>
        </pc:picChg>
        <pc:picChg chg="add mod">
          <ac:chgData name="Leopoldo Rojo Romero" userId="b01d7374d7ee0d95" providerId="LiveId" clId="{56EBBDBD-A8ED-450F-BC71-FD8DA7BDBCF4}" dt="2024-05-11T18:18:57.965" v="2328" actId="14100"/>
          <ac:picMkLst>
            <pc:docMk/>
            <pc:sldMk cId="3874869272" sldId="256"/>
            <ac:picMk id="12" creationId="{80AC3FBD-2BCF-A5D1-B42F-AB73BA84112F}"/>
          </ac:picMkLst>
        </pc:picChg>
        <pc:picChg chg="add mod">
          <ac:chgData name="Leopoldo Rojo Romero" userId="b01d7374d7ee0d95" providerId="LiveId" clId="{56EBBDBD-A8ED-450F-BC71-FD8DA7BDBCF4}" dt="2024-05-11T18:46:55.024" v="2334" actId="1076"/>
          <ac:picMkLst>
            <pc:docMk/>
            <pc:sldMk cId="3874869272" sldId="256"/>
            <ac:picMk id="14" creationId="{18B6332E-EF9D-9802-FB27-1CA3124B0272}"/>
          </ac:picMkLst>
        </pc:picChg>
        <pc:picChg chg="add mod">
          <ac:chgData name="Leopoldo Rojo Romero" userId="b01d7374d7ee0d95" providerId="LiveId" clId="{56EBBDBD-A8ED-450F-BC71-FD8DA7BDBCF4}" dt="2024-05-11T18:58:18.599" v="2642" actId="1076"/>
          <ac:picMkLst>
            <pc:docMk/>
            <pc:sldMk cId="3874869272" sldId="256"/>
            <ac:picMk id="16" creationId="{AB2839E7-77A0-B269-27E5-E13AEC663801}"/>
          </ac:picMkLst>
        </pc:picChg>
        <pc:picChg chg="add mod">
          <ac:chgData name="Leopoldo Rojo Romero" userId="b01d7374d7ee0d95" providerId="LiveId" clId="{56EBBDBD-A8ED-450F-BC71-FD8DA7BDBCF4}" dt="2024-05-11T19:14:17.106" v="3054" actId="1076"/>
          <ac:picMkLst>
            <pc:docMk/>
            <pc:sldMk cId="3874869272" sldId="256"/>
            <ac:picMk id="19" creationId="{831339AC-7CBD-9CDA-911C-6314B2914473}"/>
          </ac:picMkLst>
        </pc:picChg>
        <pc:picChg chg="add mod">
          <ac:chgData name="Leopoldo Rojo Romero" userId="b01d7374d7ee0d95" providerId="LiveId" clId="{56EBBDBD-A8ED-450F-BC71-FD8DA7BDBCF4}" dt="2024-05-11T19:16:43.247" v="3063" actId="14100"/>
          <ac:picMkLst>
            <pc:docMk/>
            <pc:sldMk cId="3874869272" sldId="256"/>
            <ac:picMk id="21" creationId="{5B5756A0-057A-2D59-C8C3-7DC0DB43A582}"/>
          </ac:picMkLst>
        </pc:picChg>
      </pc:sldChg>
      <pc:sldMasterChg chg="addSp">
        <pc:chgData name="Leopoldo Rojo Romero" userId="b01d7374d7ee0d95" providerId="LiveId" clId="{56EBBDBD-A8ED-450F-BC71-FD8DA7BDBCF4}" dt="2024-05-11T16:39:59.794" v="0"/>
        <pc:sldMasterMkLst>
          <pc:docMk/>
          <pc:sldMasterMk cId="3544724257" sldId="2147483662"/>
        </pc:sldMasterMkLst>
        <pc:graphicFrameChg chg="add">
          <ac:chgData name="Leopoldo Rojo Romero" userId="b01d7374d7ee0d95" providerId="LiveId" clId="{56EBBDBD-A8ED-450F-BC71-FD8DA7BDBCF4}" dt="2024-05-11T16:39:59.794" v="0"/>
          <ac:graphicFrameMkLst>
            <pc:docMk/>
            <pc:sldMasterMk cId="3544724257" sldId="2147483662"/>
            <ac:graphicFrameMk id="8" creationId="{D551BC58-74D4-6C5C-F5E2-6649D18BBD7C}"/>
          </ac:graphicFrameMkLst>
        </pc:graphicFrameChg>
        <pc:graphicFrameChg chg="add">
          <ac:chgData name="Leopoldo Rojo Romero" userId="b01d7374d7ee0d95" providerId="LiveId" clId="{56EBBDBD-A8ED-450F-BC71-FD8DA7BDBCF4}" dt="2024-05-11T16:39:59.794" v="0"/>
          <ac:graphicFrameMkLst>
            <pc:docMk/>
            <pc:sldMasterMk cId="3544724257" sldId="2147483662"/>
            <ac:graphicFrameMk id="11" creationId="{8115BA5B-1DF3-8B9A-295A-3ABED5AD604D}"/>
          </ac:graphicFrameMkLst>
        </pc:graphicFrame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‹Nº›</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5/11/2024</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‹Nº›</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0CMx140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extLst>
      <p:ext uri="{BB962C8B-B14F-4D97-AF65-F5344CB8AC3E}">
        <p14:creationId xmlns:p14="http://schemas.microsoft.com/office/powerpoint/2010/main" val="94489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FC5EB3B4-7A2A-CE44-8147-7417B24DEE56}"/>
              </a:ext>
            </a:extLst>
          </p:cNvPr>
          <p:cNvGraphicFramePr>
            <a:graphicFrameLocks noGrp="1"/>
          </p:cNvGraphicFramePr>
          <p:nvPr userDrawn="1">
            <p:extLst>
              <p:ext uri="{D42A27DB-BD31-4B8C-83A1-F6EECF244321}">
                <p14:modId xmlns:p14="http://schemas.microsoft.com/office/powerpoint/2010/main" val="1069272067"/>
              </p:ext>
            </p:extLst>
          </p:nvPr>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9937">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A0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82092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2669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D0FA0136-EAEA-204C-8AE8-3866BF45EBBC}"/>
              </a:ext>
            </a:extLst>
          </p:cNvPr>
          <p:cNvGraphicFramePr>
            <a:graphicFrameLocks noGrp="1"/>
          </p:cNvGraphicFramePr>
          <p:nvPr userDrawn="1">
            <p:extLst>
              <p:ext uri="{D42A27DB-BD31-4B8C-83A1-F6EECF244321}">
                <p14:modId xmlns:p14="http://schemas.microsoft.com/office/powerpoint/2010/main" val="3313440428"/>
              </p:ext>
            </p:extLst>
          </p:nvPr>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764104496"/>
                    </a:ext>
                  </a:extLst>
                </a:gridCol>
                <a:gridCol w="6174325">
                  <a:extLst>
                    <a:ext uri="{9D8B030D-6E8A-4147-A177-3AD203B41FA5}">
                      <a16:colId xmlns:a16="http://schemas.microsoft.com/office/drawing/2014/main" val="4164475170"/>
                    </a:ext>
                  </a:extLst>
                </a:gridCol>
              </a:tblGrid>
              <a:tr h="16607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3831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58726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39553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58719">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982842">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450781256"/>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hyperlink" Target="https://www.cso.ie/en/releasesandpublications/ep/p-pme/populationandmigrationestimatesapril2023/keyfindings/" TargetMode="External"/><Relationship Id="rId5" Type="http://schemas.openxmlformats.org/officeDocument/2006/relationships/image" Target="../media/image9.png"/><Relationship Id="rId10" Type="http://schemas.openxmlformats.org/officeDocument/2006/relationships/hyperlink" Target="https://neptune.ai/blog/arima-sarima-real-world-time-series-forecasting-guide" TargetMode="External"/><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1F21F0B-61A5-E41A-1BEA-AD76F907384E}"/>
              </a:ext>
            </a:extLst>
          </p:cNvPr>
          <p:cNvSpPr txBox="1"/>
          <p:nvPr/>
        </p:nvSpPr>
        <p:spPr>
          <a:xfrm>
            <a:off x="0" y="0"/>
            <a:ext cx="30275213" cy="5198434"/>
          </a:xfrm>
          <a:prstGeom prst="rect">
            <a:avLst/>
          </a:prstGeom>
          <a:solidFill>
            <a:schemeClr val="accent1">
              <a:lumMod val="75000"/>
            </a:schemeClr>
          </a:solidFill>
        </p:spPr>
        <p:txBody>
          <a:bodyPr wrap="square" rtlCol="0">
            <a:spAutoFit/>
          </a:bodyPr>
          <a:lstStyle/>
          <a:p>
            <a:endParaRPr lang="es-MX" sz="2800" dirty="0">
              <a:latin typeface="Times New Roman" panose="02020603050405020304" pitchFamily="18" charset="0"/>
              <a:cs typeface="Times New Roman" panose="02020603050405020304" pitchFamily="18" charset="0"/>
            </a:endParaRPr>
          </a:p>
        </p:txBody>
      </p:sp>
      <p:sp>
        <p:nvSpPr>
          <p:cNvPr id="334" name="Text Placeholder 333"/>
          <p:cNvSpPr>
            <a:spLocks noGrp="1"/>
          </p:cNvSpPr>
          <p:nvPr>
            <p:ph type="body" sz="quarter" idx="10"/>
          </p:nvPr>
        </p:nvSpPr>
        <p:spPr>
          <a:xfrm>
            <a:off x="623691" y="7585962"/>
            <a:ext cx="14299153" cy="4071579"/>
          </a:xfrm>
        </p:spPr>
        <p:txBody>
          <a:bodyPr/>
          <a:lstStyle/>
          <a:p>
            <a:r>
              <a:rPr lang="en-US" dirty="0">
                <a:solidFill>
                  <a:schemeClr val="tx1"/>
                </a:solidFill>
                <a:latin typeface="Arial" panose="020B0604020202020204" pitchFamily="34" charset="0"/>
                <a:cs typeface="Arial" panose="020B0604020202020204" pitchFamily="34" charset="0"/>
              </a:rPr>
              <a:t>Human resource is an important subject of any stable economy, a large population means more workers and customers, which ultimately boosts a country’s GDP (World101, 2022).</a:t>
            </a:r>
          </a:p>
          <a:p>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The </a:t>
            </a:r>
            <a:r>
              <a:rPr lang="en-US" dirty="0" err="1">
                <a:solidFill>
                  <a:schemeClr val="tx1"/>
                </a:solidFill>
                <a:latin typeface="Arial" panose="020B0604020202020204" pitchFamily="34" charset="0"/>
                <a:cs typeface="Arial" panose="020B0604020202020204" pitchFamily="34" charset="0"/>
              </a:rPr>
              <a:t>Organisation</a:t>
            </a:r>
            <a:r>
              <a:rPr lang="en-US" dirty="0">
                <a:solidFill>
                  <a:schemeClr val="tx1"/>
                </a:solidFill>
                <a:latin typeface="Arial" panose="020B0604020202020204" pitchFamily="34" charset="0"/>
                <a:cs typeface="Arial" panose="020B0604020202020204" pitchFamily="34" charset="0"/>
              </a:rPr>
              <a:t> for Economic Co-operation and Development (OECD), stated that a country requires a birth rate of 2.1 children per woman to maintain a healthy population growth. However, as shown in the following figure, Ireland has recorded a progressive decline in its birth rate since 1970 (OECD, 2023).</a:t>
            </a:r>
          </a:p>
        </p:txBody>
      </p:sp>
      <p:sp>
        <p:nvSpPr>
          <p:cNvPr id="335" name="Text Placeholder 334"/>
          <p:cNvSpPr>
            <a:spLocks noGrp="1"/>
          </p:cNvSpPr>
          <p:nvPr>
            <p:ph type="body" sz="quarter" idx="11"/>
          </p:nvPr>
        </p:nvSpPr>
        <p:spPr/>
        <p:txBody>
          <a:bodyPr/>
          <a:lstStyle/>
          <a:p>
            <a:r>
              <a:rPr lang="en-US" dirty="0">
                <a:solidFill>
                  <a:schemeClr val="accent1">
                    <a:lumMod val="75000"/>
                  </a:schemeClr>
                </a:solidFill>
                <a:latin typeface="Arial" panose="020B0604020202020204" pitchFamily="34" charset="0"/>
                <a:cs typeface="Arial" panose="020B0604020202020204" pitchFamily="34" charset="0"/>
              </a:rPr>
              <a:t>Introduction</a:t>
            </a:r>
          </a:p>
        </p:txBody>
      </p:sp>
      <p:sp>
        <p:nvSpPr>
          <p:cNvPr id="338" name="Text Placeholder 337"/>
          <p:cNvSpPr>
            <a:spLocks noGrp="1"/>
          </p:cNvSpPr>
          <p:nvPr>
            <p:ph type="body" sz="quarter" idx="20"/>
          </p:nvPr>
        </p:nvSpPr>
        <p:spPr>
          <a:xfrm>
            <a:off x="636211" y="18670365"/>
            <a:ext cx="14291358" cy="800265"/>
          </a:xfrm>
        </p:spPr>
        <p:txBody>
          <a:bodyPr/>
          <a:lstStyle/>
          <a:p>
            <a:r>
              <a:rPr lang="en-US" dirty="0">
                <a:solidFill>
                  <a:schemeClr val="accent1">
                    <a:lumMod val="75000"/>
                  </a:schemeClr>
                </a:solidFill>
                <a:latin typeface="Arial" panose="020B0604020202020204" pitchFamily="34" charset="0"/>
                <a:cs typeface="Arial" panose="020B0604020202020204" pitchFamily="34" charset="0"/>
              </a:rPr>
              <a:t>Objectives</a:t>
            </a:r>
          </a:p>
        </p:txBody>
      </p:sp>
      <p:sp>
        <p:nvSpPr>
          <p:cNvPr id="339" name="Text Placeholder 338"/>
          <p:cNvSpPr>
            <a:spLocks noGrp="1"/>
          </p:cNvSpPr>
          <p:nvPr>
            <p:ph type="body" sz="quarter" idx="25"/>
          </p:nvPr>
        </p:nvSpPr>
        <p:spPr/>
        <p:txBody>
          <a:bodyPr/>
          <a:lstStyle/>
          <a:p>
            <a:r>
              <a:rPr lang="en-US" dirty="0">
                <a:solidFill>
                  <a:schemeClr val="accent1">
                    <a:lumMod val="75000"/>
                  </a:schemeClr>
                </a:solidFill>
                <a:latin typeface="Arial" panose="020B0604020202020204" pitchFamily="34" charset="0"/>
                <a:cs typeface="Arial" panose="020B0604020202020204" pitchFamily="34" charset="0"/>
              </a:rPr>
              <a:t>Findings</a:t>
            </a:r>
          </a:p>
        </p:txBody>
      </p:sp>
      <p:sp>
        <p:nvSpPr>
          <p:cNvPr id="340" name="Text Placeholder 339"/>
          <p:cNvSpPr>
            <a:spLocks noGrp="1"/>
          </p:cNvSpPr>
          <p:nvPr>
            <p:ph type="body" sz="quarter" idx="26"/>
          </p:nvPr>
        </p:nvSpPr>
        <p:spPr>
          <a:xfrm>
            <a:off x="15353328" y="7585962"/>
            <a:ext cx="14287682" cy="1744788"/>
          </a:xfrm>
        </p:spPr>
        <p:txBody>
          <a:bodyPr/>
          <a:lstStyle/>
          <a:p>
            <a:r>
              <a:rPr lang="en-US" dirty="0">
                <a:solidFill>
                  <a:schemeClr val="tx1"/>
                </a:solidFill>
                <a:latin typeface="Arial" panose="020B0604020202020204" pitchFamily="34" charset="0"/>
                <a:cs typeface="Arial" panose="020B0604020202020204" pitchFamily="34" charset="0"/>
              </a:rPr>
              <a:t>From our Random Forest Regressor model, we can observe that there is a predominantly feature, which is time, our ‘year’ feature in this case as shown in the following figure.</a:t>
            </a:r>
          </a:p>
        </p:txBody>
      </p:sp>
      <p:sp>
        <p:nvSpPr>
          <p:cNvPr id="341" name="Text Placeholder 340"/>
          <p:cNvSpPr>
            <a:spLocks noGrp="1"/>
          </p:cNvSpPr>
          <p:nvPr>
            <p:ph type="body" sz="quarter" idx="27"/>
          </p:nvPr>
        </p:nvSpPr>
        <p:spPr>
          <a:xfrm>
            <a:off x="15396274" y="31883381"/>
            <a:ext cx="14283756" cy="800265"/>
          </a:xfrm>
        </p:spPr>
        <p:txBody>
          <a:bodyPr/>
          <a:lstStyle/>
          <a:p>
            <a:r>
              <a:rPr lang="en-US" dirty="0">
                <a:solidFill>
                  <a:schemeClr val="accent1">
                    <a:lumMod val="75000"/>
                  </a:schemeClr>
                </a:solidFill>
                <a:latin typeface="Arial" panose="020B0604020202020204" pitchFamily="34" charset="0"/>
                <a:cs typeface="Arial" panose="020B0604020202020204" pitchFamily="34" charset="0"/>
              </a:rPr>
              <a:t>Conclusions</a:t>
            </a:r>
          </a:p>
        </p:txBody>
      </p:sp>
      <p:sp>
        <p:nvSpPr>
          <p:cNvPr id="342" name="Text Placeholder 341"/>
          <p:cNvSpPr>
            <a:spLocks noGrp="1"/>
          </p:cNvSpPr>
          <p:nvPr>
            <p:ph type="body" sz="quarter" idx="28"/>
          </p:nvPr>
        </p:nvSpPr>
        <p:spPr>
          <a:xfrm>
            <a:off x="15383647" y="32735731"/>
            <a:ext cx="14289232" cy="4933353"/>
          </a:xfrm>
        </p:spPr>
        <p:txBody>
          <a:bodyPr/>
          <a:lstStyle/>
          <a:p>
            <a:r>
              <a:rPr lang="en-US" dirty="0">
                <a:solidFill>
                  <a:schemeClr val="tx1"/>
                </a:solidFill>
                <a:latin typeface="Arial" panose="020B0604020202020204" pitchFamily="34" charset="0"/>
                <a:cs typeface="Arial" panose="020B0604020202020204" pitchFamily="34" charset="0"/>
              </a:rPr>
              <a:t>Ireland’s population stability: The results of this analysis suggest that Ireland have and will have a stable population growth in the coming years, however, we cannot leave out the fact that there is a pattern of declining births every 15 years as the data showed us, following this pattern, by the year 2025 we can expect a new record low in births per year.</a:t>
            </a:r>
          </a:p>
          <a:p>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Note that in this analysis, immigration was not taken into account, which is an important factor for Ireland’s population growth, as stated by the Central Statistics Office, population change closely coincides with the trend in net migration (Central Statistics Office, 2023).</a:t>
            </a:r>
          </a:p>
        </p:txBody>
      </p:sp>
      <p:sp>
        <p:nvSpPr>
          <p:cNvPr id="343" name="Text Placeholder 342"/>
          <p:cNvSpPr>
            <a:spLocks noGrp="1"/>
          </p:cNvSpPr>
          <p:nvPr>
            <p:ph type="body" sz="quarter" idx="29"/>
          </p:nvPr>
        </p:nvSpPr>
        <p:spPr>
          <a:xfrm>
            <a:off x="15343718" y="37509100"/>
            <a:ext cx="14276605" cy="800265"/>
          </a:xfrm>
        </p:spPr>
        <p:txBody>
          <a:bodyPr/>
          <a:lstStyle/>
          <a:p>
            <a:r>
              <a:rPr lang="en-US" dirty="0">
                <a:solidFill>
                  <a:schemeClr val="accent1">
                    <a:lumMod val="75000"/>
                  </a:schemeClr>
                </a:solidFill>
                <a:latin typeface="Arial" panose="020B0604020202020204" pitchFamily="34" charset="0"/>
                <a:cs typeface="Arial" panose="020B0604020202020204" pitchFamily="34" charset="0"/>
              </a:rPr>
              <a:t>References</a:t>
            </a:r>
          </a:p>
        </p:txBody>
      </p:sp>
      <p:sp>
        <p:nvSpPr>
          <p:cNvPr id="344" name="Text Placeholder 343"/>
          <p:cNvSpPr>
            <a:spLocks noGrp="1"/>
          </p:cNvSpPr>
          <p:nvPr>
            <p:ph type="body" sz="quarter" idx="30"/>
          </p:nvPr>
        </p:nvSpPr>
        <p:spPr>
          <a:xfrm>
            <a:off x="643813" y="24051184"/>
            <a:ext cx="14283756" cy="4243934"/>
          </a:xfrm>
        </p:spPr>
        <p:txBody>
          <a:bodyPr/>
          <a:lstStyle/>
          <a:p>
            <a:pPr marL="457200" indent="-4572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Random Forest Regressor, this model will help us understand which is the determining factor regarding population. </a:t>
            </a:r>
          </a:p>
          <a:p>
            <a:pPr marL="457200" indent="-45720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ARIMA, Autoregressive Integrated Moving Average, takes into account the past values and predicts future values based on that (Bajaj, 2023).</a:t>
            </a:r>
          </a:p>
          <a:p>
            <a:pPr marL="457200" indent="-45720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SARIMA, Seasonal – ARIMA, similarly to ARIMA, uses past values but also takes into account any seasonality patterns (Bajaj, 2023).</a:t>
            </a:r>
          </a:p>
        </p:txBody>
      </p:sp>
      <p:sp>
        <p:nvSpPr>
          <p:cNvPr id="346" name="Text Placeholder 345"/>
          <p:cNvSpPr>
            <a:spLocks noGrp="1"/>
          </p:cNvSpPr>
          <p:nvPr>
            <p:ph type="body" sz="quarter" idx="96"/>
          </p:nvPr>
        </p:nvSpPr>
        <p:spPr>
          <a:xfrm>
            <a:off x="623691" y="19425886"/>
            <a:ext cx="14300387" cy="3726869"/>
          </a:xfrm>
        </p:spPr>
        <p:txBody>
          <a:bodyPr/>
          <a:lstStyle/>
          <a:p>
            <a:pPr marL="457200" indent="-4572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Observe through exploratory analysis of our data, the population growth/decline trend in Ireland from 1960 to 2022.</a:t>
            </a:r>
          </a:p>
          <a:p>
            <a:pPr marL="457200" indent="-4572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Check for correlation between the number of births, deaths and marriages, been determining factors of population growth or decline in Ireland.</a:t>
            </a:r>
          </a:p>
          <a:p>
            <a:pPr marL="457200" indent="-4572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Find an optimal machine learning model that makes projections into the future regarding Ireland’s population.</a:t>
            </a:r>
          </a:p>
          <a:p>
            <a:pPr marL="457200" indent="-457200">
              <a:buFont typeface="Arial" panose="020B0604020202020204" pitchFamily="34" charset="0"/>
              <a:buChar char="•"/>
            </a:pPr>
            <a:r>
              <a:rPr lang="en-US" dirty="0" err="1">
                <a:solidFill>
                  <a:schemeClr val="tx1"/>
                </a:solidFill>
                <a:latin typeface="Arial" panose="020B0604020202020204" pitchFamily="34" charset="0"/>
                <a:cs typeface="Arial" panose="020B0604020202020204" pitchFamily="34" charset="0"/>
              </a:rPr>
              <a:t>Analyse</a:t>
            </a:r>
            <a:r>
              <a:rPr lang="en-US" dirty="0">
                <a:solidFill>
                  <a:schemeClr val="tx1"/>
                </a:solidFill>
                <a:latin typeface="Arial" panose="020B0604020202020204" pitchFamily="34" charset="0"/>
                <a:cs typeface="Arial" panose="020B0604020202020204" pitchFamily="34" charset="0"/>
              </a:rPr>
              <a:t> our results to make conclusions concerning Ireland’s population stability.</a:t>
            </a:r>
          </a:p>
        </p:txBody>
      </p:sp>
      <p:sp>
        <p:nvSpPr>
          <p:cNvPr id="383" name="Text Placeholder 382"/>
          <p:cNvSpPr>
            <a:spLocks noGrp="1"/>
          </p:cNvSpPr>
          <p:nvPr>
            <p:ph type="body" sz="quarter" idx="150"/>
          </p:nvPr>
        </p:nvSpPr>
        <p:spPr>
          <a:xfrm>
            <a:off x="4090899" y="3373029"/>
            <a:ext cx="22093415" cy="1087559"/>
          </a:xfrm>
        </p:spPr>
        <p:txBody>
          <a:bodyPr>
            <a:normAutofit/>
          </a:bodyPr>
          <a:lstStyle/>
          <a:p>
            <a:r>
              <a:rPr lang="en-US" sz="4800" b="1" dirty="0">
                <a:solidFill>
                  <a:srgbClr val="FFFFFF"/>
                </a:solidFill>
                <a:latin typeface="Arial" panose="020B0604020202020204" pitchFamily="34" charset="0"/>
                <a:cs typeface="Arial" panose="020B0604020202020204" pitchFamily="34" charset="0"/>
              </a:rPr>
              <a:t>Leopoldo Rojo Romero, CCT College Dublin, May 2024</a:t>
            </a:r>
          </a:p>
        </p:txBody>
      </p:sp>
      <p:sp>
        <p:nvSpPr>
          <p:cNvPr id="385" name="Text Placeholder 384"/>
          <p:cNvSpPr>
            <a:spLocks noGrp="1"/>
          </p:cNvSpPr>
          <p:nvPr>
            <p:ph type="body" sz="quarter" idx="153"/>
          </p:nvPr>
        </p:nvSpPr>
        <p:spPr>
          <a:xfrm>
            <a:off x="4090899" y="985501"/>
            <a:ext cx="22093415" cy="1775267"/>
          </a:xfrm>
        </p:spPr>
        <p:txBody>
          <a:bodyPr>
            <a:normAutofit fontScale="70000" lnSpcReduction="20000"/>
          </a:bodyPr>
          <a:lstStyle/>
          <a:p>
            <a:r>
              <a:rPr lang="en-US" b="1" dirty="0">
                <a:solidFill>
                  <a:srgbClr val="FFFFFF"/>
                </a:solidFill>
                <a:latin typeface="Arial" panose="020B0604020202020204" pitchFamily="34" charset="0"/>
                <a:cs typeface="Arial" panose="020B0604020202020204" pitchFamily="34" charset="0"/>
              </a:rPr>
              <a:t>Population in Ireland: Where are we heading to?</a:t>
            </a:r>
          </a:p>
        </p:txBody>
      </p:sp>
      <p:sp>
        <p:nvSpPr>
          <p:cNvPr id="3" name="Text Placeholder 342">
            <a:extLst>
              <a:ext uri="{FF2B5EF4-FFF2-40B4-BE49-F238E27FC236}">
                <a16:creationId xmlns:a16="http://schemas.microsoft.com/office/drawing/2014/main" id="{8C29F338-0826-A6E5-4E31-6D1BEA6533EB}"/>
              </a:ext>
            </a:extLst>
          </p:cNvPr>
          <p:cNvSpPr txBox="1">
            <a:spLocks/>
          </p:cNvSpPr>
          <p:nvPr/>
        </p:nvSpPr>
        <p:spPr>
          <a:xfrm>
            <a:off x="602334" y="23309648"/>
            <a:ext cx="14276605" cy="800265"/>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a:solidFill>
                  <a:schemeClr val="accent1">
                    <a:lumMod val="75000"/>
                  </a:schemeClr>
                </a:solidFill>
                <a:latin typeface="Arial" panose="020B0604020202020204" pitchFamily="34" charset="0"/>
                <a:cs typeface="Arial" panose="020B0604020202020204" pitchFamily="34" charset="0"/>
              </a:rPr>
              <a:t>Machine Learning models</a:t>
            </a:r>
          </a:p>
        </p:txBody>
      </p:sp>
      <p:pic>
        <p:nvPicPr>
          <p:cNvPr id="5" name="Imagen 4" descr="Gráfico&#10;&#10;Descripción generada automáticamente">
            <a:extLst>
              <a:ext uri="{FF2B5EF4-FFF2-40B4-BE49-F238E27FC236}">
                <a16:creationId xmlns:a16="http://schemas.microsoft.com/office/drawing/2014/main" id="{57824F17-A69F-61A5-5DE5-942CDB484803}"/>
              </a:ext>
            </a:extLst>
          </p:cNvPr>
          <p:cNvPicPr>
            <a:picLocks noChangeAspect="1"/>
          </p:cNvPicPr>
          <p:nvPr/>
        </p:nvPicPr>
        <p:blipFill>
          <a:blip r:embed="rId3"/>
          <a:stretch>
            <a:fillRect/>
          </a:stretch>
        </p:blipFill>
        <p:spPr>
          <a:xfrm>
            <a:off x="1012148" y="11506215"/>
            <a:ext cx="13535996" cy="7065225"/>
          </a:xfrm>
          <a:prstGeom prst="rect">
            <a:avLst/>
          </a:prstGeom>
        </p:spPr>
      </p:pic>
      <p:sp>
        <p:nvSpPr>
          <p:cNvPr id="6" name="Text Placeholder 338">
            <a:extLst>
              <a:ext uri="{FF2B5EF4-FFF2-40B4-BE49-F238E27FC236}">
                <a16:creationId xmlns:a16="http://schemas.microsoft.com/office/drawing/2014/main" id="{1D0C6E84-290E-AA16-2114-46FB4CD2779E}"/>
              </a:ext>
            </a:extLst>
          </p:cNvPr>
          <p:cNvSpPr txBox="1">
            <a:spLocks/>
          </p:cNvSpPr>
          <p:nvPr/>
        </p:nvSpPr>
        <p:spPr>
          <a:xfrm>
            <a:off x="639887" y="28480181"/>
            <a:ext cx="14287682" cy="800265"/>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a:solidFill>
                  <a:schemeClr val="accent1">
                    <a:lumMod val="75000"/>
                  </a:schemeClr>
                </a:solidFill>
                <a:latin typeface="Arial" panose="020B0604020202020204" pitchFamily="34" charset="0"/>
                <a:cs typeface="Arial" panose="020B0604020202020204" pitchFamily="34" charset="0"/>
              </a:rPr>
              <a:t>Findings</a:t>
            </a:r>
          </a:p>
        </p:txBody>
      </p:sp>
      <p:sp>
        <p:nvSpPr>
          <p:cNvPr id="4" name="Text Placeholder 343">
            <a:extLst>
              <a:ext uri="{FF2B5EF4-FFF2-40B4-BE49-F238E27FC236}">
                <a16:creationId xmlns:a16="http://schemas.microsoft.com/office/drawing/2014/main" id="{E96201A2-BDE8-5FFA-C815-6CC14C27A003}"/>
              </a:ext>
            </a:extLst>
          </p:cNvPr>
          <p:cNvSpPr txBox="1">
            <a:spLocks/>
          </p:cNvSpPr>
          <p:nvPr/>
        </p:nvSpPr>
        <p:spPr>
          <a:xfrm>
            <a:off x="643813" y="29280446"/>
            <a:ext cx="14283756" cy="2606563"/>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a:solidFill>
                  <a:schemeClr val="tx1"/>
                </a:solidFill>
                <a:latin typeface="Arial" panose="020B0604020202020204" pitchFamily="34" charset="0"/>
                <a:cs typeface="Arial" panose="020B0604020202020204" pitchFamily="34" charset="0"/>
              </a:rPr>
              <a:t>If we observe the relationship between births, deaths and marriages, we can notice that marriages have remained stable throughout the years, however, we can see a clear pattern of declining births in Ireland every 15 years and a declining pattern of population deaths from 1970 to 2005, nevertheless, since then, Ireland’s population deaths has been dramatically rising.</a:t>
            </a:r>
          </a:p>
        </p:txBody>
      </p:sp>
      <p:pic>
        <p:nvPicPr>
          <p:cNvPr id="8" name="Imagen 7">
            <a:extLst>
              <a:ext uri="{FF2B5EF4-FFF2-40B4-BE49-F238E27FC236}">
                <a16:creationId xmlns:a16="http://schemas.microsoft.com/office/drawing/2014/main" id="{CEA87A47-F0E6-C2CA-A90A-2B7DE85EE2D0}"/>
              </a:ext>
            </a:extLst>
          </p:cNvPr>
          <p:cNvPicPr>
            <a:picLocks noChangeAspect="1"/>
          </p:cNvPicPr>
          <p:nvPr/>
        </p:nvPicPr>
        <p:blipFill>
          <a:blip r:embed="rId4"/>
          <a:stretch>
            <a:fillRect/>
          </a:stretch>
        </p:blipFill>
        <p:spPr>
          <a:xfrm>
            <a:off x="602334" y="31975026"/>
            <a:ext cx="6879283" cy="5073266"/>
          </a:xfrm>
          <a:prstGeom prst="rect">
            <a:avLst/>
          </a:prstGeom>
        </p:spPr>
      </p:pic>
      <p:pic>
        <p:nvPicPr>
          <p:cNvPr id="12" name="Imagen 11">
            <a:extLst>
              <a:ext uri="{FF2B5EF4-FFF2-40B4-BE49-F238E27FC236}">
                <a16:creationId xmlns:a16="http://schemas.microsoft.com/office/drawing/2014/main" id="{80AC3FBD-2BCF-A5D1-B42F-AB73BA84112F}"/>
              </a:ext>
            </a:extLst>
          </p:cNvPr>
          <p:cNvPicPr>
            <a:picLocks noChangeAspect="1"/>
          </p:cNvPicPr>
          <p:nvPr/>
        </p:nvPicPr>
        <p:blipFill>
          <a:blip r:embed="rId5"/>
          <a:stretch>
            <a:fillRect/>
          </a:stretch>
        </p:blipFill>
        <p:spPr>
          <a:xfrm>
            <a:off x="7481617" y="32036752"/>
            <a:ext cx="6922394" cy="5108807"/>
          </a:xfrm>
          <a:prstGeom prst="rect">
            <a:avLst/>
          </a:prstGeom>
        </p:spPr>
      </p:pic>
      <p:pic>
        <p:nvPicPr>
          <p:cNvPr id="14" name="Imagen 13">
            <a:extLst>
              <a:ext uri="{FF2B5EF4-FFF2-40B4-BE49-F238E27FC236}">
                <a16:creationId xmlns:a16="http://schemas.microsoft.com/office/drawing/2014/main" id="{18B6332E-EF9D-9802-FB27-1CA3124B0272}"/>
              </a:ext>
            </a:extLst>
          </p:cNvPr>
          <p:cNvPicPr>
            <a:picLocks noChangeAspect="1"/>
          </p:cNvPicPr>
          <p:nvPr/>
        </p:nvPicPr>
        <p:blipFill>
          <a:blip r:embed="rId6"/>
          <a:stretch>
            <a:fillRect/>
          </a:stretch>
        </p:blipFill>
        <p:spPr>
          <a:xfrm>
            <a:off x="602334" y="37207285"/>
            <a:ext cx="6879283" cy="5078506"/>
          </a:xfrm>
          <a:prstGeom prst="rect">
            <a:avLst/>
          </a:prstGeom>
        </p:spPr>
      </p:pic>
      <p:pic>
        <p:nvPicPr>
          <p:cNvPr id="16" name="Imagen 15">
            <a:extLst>
              <a:ext uri="{FF2B5EF4-FFF2-40B4-BE49-F238E27FC236}">
                <a16:creationId xmlns:a16="http://schemas.microsoft.com/office/drawing/2014/main" id="{AB2839E7-77A0-B269-27E5-E13AEC663801}"/>
              </a:ext>
            </a:extLst>
          </p:cNvPr>
          <p:cNvPicPr>
            <a:picLocks noChangeAspect="1"/>
          </p:cNvPicPr>
          <p:nvPr/>
        </p:nvPicPr>
        <p:blipFill>
          <a:blip r:embed="rId7"/>
          <a:stretch>
            <a:fillRect/>
          </a:stretch>
        </p:blipFill>
        <p:spPr>
          <a:xfrm>
            <a:off x="17598556" y="9112768"/>
            <a:ext cx="9787825" cy="7693059"/>
          </a:xfrm>
          <a:prstGeom prst="rect">
            <a:avLst/>
          </a:prstGeom>
        </p:spPr>
      </p:pic>
      <p:sp>
        <p:nvSpPr>
          <p:cNvPr id="17" name="Text Placeholder 339">
            <a:extLst>
              <a:ext uri="{FF2B5EF4-FFF2-40B4-BE49-F238E27FC236}">
                <a16:creationId xmlns:a16="http://schemas.microsoft.com/office/drawing/2014/main" id="{0B13F46D-5C5F-388E-CEA3-4A2BD96F154C}"/>
              </a:ext>
            </a:extLst>
          </p:cNvPr>
          <p:cNvSpPr txBox="1">
            <a:spLocks/>
          </p:cNvSpPr>
          <p:nvPr/>
        </p:nvSpPr>
        <p:spPr>
          <a:xfrm>
            <a:off x="15343718" y="17116266"/>
            <a:ext cx="14287682" cy="2606563"/>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a:solidFill>
                  <a:schemeClr val="tx1"/>
                </a:solidFill>
                <a:latin typeface="Arial" panose="020B0604020202020204" pitchFamily="34" charset="0"/>
                <a:cs typeface="Arial" panose="020B0604020202020204" pitchFamily="34" charset="0"/>
              </a:rPr>
              <a:t>As shown in the figure below, when we perform a forecast from our ARIMA and SARIMA models, we can tell that our ARIMA model performs slightly better than our SARIMA model, nonetheless, we already know that seasonality its being created with declining births in Ireland every 15 years, therefore,  we will use our SARIMA model to forecast the population in Ireland until the year 2100.</a:t>
            </a:r>
          </a:p>
        </p:txBody>
      </p:sp>
      <p:pic>
        <p:nvPicPr>
          <p:cNvPr id="19" name="Imagen 18">
            <a:extLst>
              <a:ext uri="{FF2B5EF4-FFF2-40B4-BE49-F238E27FC236}">
                <a16:creationId xmlns:a16="http://schemas.microsoft.com/office/drawing/2014/main" id="{831339AC-7CBD-9CDA-911C-6314B2914473}"/>
              </a:ext>
            </a:extLst>
          </p:cNvPr>
          <p:cNvPicPr>
            <a:picLocks noChangeAspect="1"/>
          </p:cNvPicPr>
          <p:nvPr/>
        </p:nvPicPr>
        <p:blipFill>
          <a:blip r:embed="rId8"/>
          <a:stretch>
            <a:fillRect/>
          </a:stretch>
        </p:blipFill>
        <p:spPr>
          <a:xfrm>
            <a:off x="16818872" y="19562544"/>
            <a:ext cx="10926700" cy="5172797"/>
          </a:xfrm>
          <a:prstGeom prst="rect">
            <a:avLst/>
          </a:prstGeom>
        </p:spPr>
      </p:pic>
      <p:pic>
        <p:nvPicPr>
          <p:cNvPr id="21" name="Imagen 20">
            <a:extLst>
              <a:ext uri="{FF2B5EF4-FFF2-40B4-BE49-F238E27FC236}">
                <a16:creationId xmlns:a16="http://schemas.microsoft.com/office/drawing/2014/main" id="{5B5756A0-057A-2D59-C8C3-7DC0DB43A582}"/>
              </a:ext>
            </a:extLst>
          </p:cNvPr>
          <p:cNvPicPr>
            <a:picLocks noChangeAspect="1"/>
          </p:cNvPicPr>
          <p:nvPr/>
        </p:nvPicPr>
        <p:blipFill>
          <a:blip r:embed="rId9"/>
          <a:stretch>
            <a:fillRect/>
          </a:stretch>
        </p:blipFill>
        <p:spPr>
          <a:xfrm>
            <a:off x="16637890" y="24835992"/>
            <a:ext cx="11107682" cy="6064871"/>
          </a:xfrm>
          <a:prstGeom prst="rect">
            <a:avLst/>
          </a:prstGeom>
        </p:spPr>
      </p:pic>
      <p:sp>
        <p:nvSpPr>
          <p:cNvPr id="24" name="Text Placeholder 341">
            <a:extLst>
              <a:ext uri="{FF2B5EF4-FFF2-40B4-BE49-F238E27FC236}">
                <a16:creationId xmlns:a16="http://schemas.microsoft.com/office/drawing/2014/main" id="{2BAA18B8-4C05-6366-1B3A-65BD5DE3CC3C}"/>
              </a:ext>
            </a:extLst>
          </p:cNvPr>
          <p:cNvSpPr txBox="1">
            <a:spLocks/>
          </p:cNvSpPr>
          <p:nvPr/>
        </p:nvSpPr>
        <p:spPr>
          <a:xfrm>
            <a:off x="15410576" y="38309365"/>
            <a:ext cx="14289232" cy="495797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1800" dirty="0">
                <a:latin typeface="Arial" panose="020B0604020202020204" pitchFamily="34" charset="0"/>
                <a:ea typeface="Times New Roman" panose="02020603050405020304" pitchFamily="18" charset="0"/>
              </a:rPr>
              <a:t>Bajaj, A. (2023). </a:t>
            </a:r>
            <a:r>
              <a:rPr lang="en-US" sz="1800" i="1" dirty="0">
                <a:latin typeface="Arial" panose="020B0604020202020204" pitchFamily="34" charset="0"/>
                <a:ea typeface="Times New Roman" panose="02020603050405020304" pitchFamily="18" charset="0"/>
              </a:rPr>
              <a:t>ARIMA &amp; SARIMA: Real-World Time Series Forecasting</a:t>
            </a:r>
            <a:r>
              <a:rPr lang="en-US" sz="1800" dirty="0">
                <a:latin typeface="Arial" panose="020B0604020202020204" pitchFamily="34" charset="0"/>
                <a:ea typeface="Times New Roman" panose="02020603050405020304" pitchFamily="18" charset="0"/>
              </a:rPr>
              <a:t>. [online] neptune.ai. Available at: </a:t>
            </a:r>
            <a:r>
              <a:rPr lang="en-US" sz="1800" dirty="0">
                <a:latin typeface="Arial" panose="020B0604020202020204" pitchFamily="34" charset="0"/>
                <a:ea typeface="Times New Roman" panose="02020603050405020304" pitchFamily="18" charset="0"/>
                <a:hlinkClick r:id="rId10"/>
              </a:rPr>
              <a:t>https://neptune.ai/blog/arima-sarima-real-world-time-series-forecasting-guide</a:t>
            </a:r>
            <a:r>
              <a:rPr lang="en-US" sz="1800" dirty="0">
                <a:latin typeface="Arial" panose="020B0604020202020204" pitchFamily="34" charset="0"/>
                <a:ea typeface="Times New Roman" panose="02020603050405020304" pitchFamily="18" charset="0"/>
              </a:rPr>
              <a:t>.</a:t>
            </a:r>
          </a:p>
          <a:p>
            <a:endParaRPr lang="es-MX" sz="1800" dirty="0">
              <a:ea typeface="Times New Roman" panose="02020603050405020304" pitchFamily="18" charset="0"/>
            </a:endParaRPr>
          </a:p>
          <a:p>
            <a:r>
              <a:rPr lang="en-US" sz="1800" dirty="0">
                <a:latin typeface="Arial" panose="020B0604020202020204" pitchFamily="34" charset="0"/>
                <a:ea typeface="Times New Roman" panose="02020603050405020304" pitchFamily="18" charset="0"/>
              </a:rPr>
              <a:t>Central Statistics Office (2023). </a:t>
            </a:r>
            <a:r>
              <a:rPr lang="en-US" sz="1800" i="1" dirty="0">
                <a:latin typeface="Arial" panose="020B0604020202020204" pitchFamily="34" charset="0"/>
                <a:ea typeface="Times New Roman" panose="02020603050405020304" pitchFamily="18" charset="0"/>
              </a:rPr>
              <a:t>Key Findings - CSO - Central Statistics Office</a:t>
            </a:r>
            <a:r>
              <a:rPr lang="en-US" sz="1800" dirty="0">
                <a:latin typeface="Arial" panose="020B0604020202020204" pitchFamily="34" charset="0"/>
                <a:ea typeface="Times New Roman" panose="02020603050405020304" pitchFamily="18" charset="0"/>
              </a:rPr>
              <a:t>. [online] www.cso.ie. Available at: </a:t>
            </a:r>
            <a:r>
              <a:rPr lang="en-US" sz="1800" dirty="0">
                <a:latin typeface="Arial" panose="020B0604020202020204" pitchFamily="34" charset="0"/>
                <a:ea typeface="Times New Roman" panose="02020603050405020304" pitchFamily="18" charset="0"/>
                <a:hlinkClick r:id="rId11"/>
              </a:rPr>
              <a:t>https://www.cso.ie/en/releasesandpublications/ep/p-pme/populationandmigrationestimatesapril2023/keyfindings/</a:t>
            </a:r>
            <a:r>
              <a:rPr lang="en-US" sz="1800" dirty="0">
                <a:latin typeface="Arial" panose="020B0604020202020204" pitchFamily="34" charset="0"/>
                <a:ea typeface="Times New Roman" panose="02020603050405020304" pitchFamily="18" charset="0"/>
              </a:rPr>
              <a:t>.</a:t>
            </a:r>
          </a:p>
          <a:p>
            <a:endParaRPr lang="es-MX" sz="1800" dirty="0">
              <a:ea typeface="Times New Roman" panose="02020603050405020304" pitchFamily="18" charset="0"/>
            </a:endParaRPr>
          </a:p>
          <a:p>
            <a:r>
              <a:rPr lang="en-US" sz="1800" dirty="0">
                <a:effectLst/>
                <a:latin typeface="Arial" panose="020B0604020202020204" pitchFamily="34" charset="0"/>
                <a:ea typeface="Times New Roman" panose="02020603050405020304" pitchFamily="18" charset="0"/>
              </a:rPr>
              <a:t>World101 from The Council on Foreign Relations (2022). </a:t>
            </a:r>
            <a:r>
              <a:rPr lang="en-US" sz="1800" i="1" dirty="0">
                <a:effectLst/>
                <a:latin typeface="Arial" panose="020B0604020202020204" pitchFamily="34" charset="0"/>
                <a:ea typeface="Times New Roman" panose="02020603050405020304" pitchFamily="18" charset="0"/>
              </a:rPr>
              <a:t>Global Population Growth Is Slowing Down</a:t>
            </a:r>
            <a:r>
              <a:rPr lang="en-US" sz="1800" dirty="0">
                <a:effectLst/>
                <a:latin typeface="Arial" panose="020B0604020202020204" pitchFamily="34" charset="0"/>
                <a:ea typeface="Times New Roman" panose="02020603050405020304" pitchFamily="18" charset="0"/>
              </a:rPr>
              <a:t>. [online] World101 from the Council on Foreign Relations. Available at: https://world101.cfr.org/global-era-issues/development/global-population-growth-slowing-down#:~:text=Studies%20differ%20about%20the%20exact [Accessed 24 Oct. 2023].</a:t>
            </a:r>
          </a:p>
          <a:p>
            <a:endParaRPr lang="es-MX" sz="1800" dirty="0">
              <a:effectLst/>
              <a:latin typeface="Times New Roman" panose="02020603050405020304" pitchFamily="18" charset="0"/>
              <a:ea typeface="Times New Roman" panose="02020603050405020304" pitchFamily="18" charset="0"/>
            </a:endParaRPr>
          </a:p>
          <a:p>
            <a:r>
              <a:rPr lang="en-US" sz="1800" dirty="0" err="1">
                <a:effectLst/>
                <a:latin typeface="Arial" panose="020B0604020202020204" pitchFamily="34" charset="0"/>
                <a:ea typeface="Times New Roman" panose="02020603050405020304" pitchFamily="18" charset="0"/>
              </a:rPr>
              <a:t>Organisation</a:t>
            </a:r>
            <a:r>
              <a:rPr lang="en-US" sz="1800" dirty="0">
                <a:effectLst/>
                <a:latin typeface="Arial" panose="020B0604020202020204" pitchFamily="34" charset="0"/>
                <a:ea typeface="Times New Roman" panose="02020603050405020304" pitchFamily="18" charset="0"/>
              </a:rPr>
              <a:t> for Economic Co-operation and Development (2023). </a:t>
            </a:r>
            <a:r>
              <a:rPr lang="en-US" sz="1800" i="1" dirty="0">
                <a:effectLst/>
                <a:latin typeface="Arial" panose="020B0604020202020204" pitchFamily="34" charset="0"/>
                <a:ea typeface="Times New Roman" panose="02020603050405020304" pitchFamily="18" charset="0"/>
              </a:rPr>
              <a:t>Fertility rates - OECD data</a:t>
            </a:r>
            <a:r>
              <a:rPr lang="en-US" sz="1800" dirty="0">
                <a:effectLst/>
                <a:latin typeface="Arial" panose="020B0604020202020204" pitchFamily="34" charset="0"/>
                <a:ea typeface="Times New Roman" panose="02020603050405020304" pitchFamily="18" charset="0"/>
              </a:rPr>
              <a:t>. [online] OECD. Available at: https://data.oecd.org/pop/fertility-rates.htm [Accessed 13 Oct. 2023].</a:t>
            </a:r>
          </a:p>
          <a:p>
            <a:endParaRPr lang="es-MX" sz="1800" dirty="0">
              <a:effectLst/>
              <a:latin typeface="Times New Roman" panose="02020603050405020304" pitchFamily="18" charset="0"/>
              <a:ea typeface="Times New Roman" panose="02020603050405020304" pitchFamily="18" charset="0"/>
            </a:endParaRP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100CMx140CM templat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1553</TotalTime>
  <Words>738</Words>
  <Application>Microsoft Office PowerPoint</Application>
  <PresentationFormat>Personalizado</PresentationFormat>
  <Paragraphs>35</Paragraphs>
  <Slides>1</Slides>
  <Notes>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vt:i4>
      </vt:variant>
    </vt:vector>
  </HeadingPairs>
  <TitlesOfParts>
    <vt:vector size="8" baseType="lpstr">
      <vt:lpstr>Arial</vt:lpstr>
      <vt:lpstr>Arial Black</vt:lpstr>
      <vt:lpstr>Calibri</vt:lpstr>
      <vt:lpstr>Times New Roman</vt:lpstr>
      <vt:lpstr>Trebuchet MS</vt:lpstr>
      <vt:lpstr>100CMx140CM template</vt:lpstr>
      <vt:lpstr>Without guides</vt:lpstr>
      <vt:lpstr>Presentación de PowerPoint</vt:lpstr>
    </vt:vector>
  </TitlesOfParts>
  <Manager>A. Kotoulas</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PowerPoint Presentation</dc:title>
  <dc:subject>Research poster presentation template</dc:subject>
  <dc:creator>PosterPresentations.com</dc:creator>
  <cp:keywords>A0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Leopoldo Rojo Romero</cp:lastModifiedBy>
  <cp:revision>36</cp:revision>
  <dcterms:created xsi:type="dcterms:W3CDTF">2012-02-10T00:21:22Z</dcterms:created>
  <dcterms:modified xsi:type="dcterms:W3CDTF">2024-05-11T19:47:20Z</dcterms:modified>
  <cp:category>Research poster templates </cp:category>
</cp:coreProperties>
</file>