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2b018f90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c42b018f9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2b018f90_1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2b018f90_1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42b018f90_1_3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42b018f90_1_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42b018f90_1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42b018f90_1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42b018f90_1_3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42b018f90_1_3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42b018f90_1_3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42b018f90_1_3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42b018f90_1_1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42b018f90_1_1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00000A"/>
                </a:solidFill>
              </a:rPr>
              <a:t>The results for states that were more harshly impacted by COVID-19 displayed that mask mandates helped to slow down the rate of infection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42b018f90_1_13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42b018f90_1_1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609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lt1"/>
                </a:solidFill>
              </a:rPr>
              <a:t>predictions for when vaccinations are administered to the public.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42b018f90_1_15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c42b018f90_1_15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2b018f90_1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c42b018f90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2b018f90_1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2b018f90_1_2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245d8a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245d8a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245d8a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245d8a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2b018f90_1_5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c42b018f90_1_5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2b018f90_1_3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2b018f90_1_3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245d8a3d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c3245d8a3d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42b018f90_1_3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42b018f90_1_3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8650" y="2652543"/>
            <a:ext cx="4119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ts val="2100"/>
              <a:buFont typeface="Calibri"/>
              <a:buNone/>
              <a:defRPr>
                <a:solidFill>
                  <a:srgbClr val="FFCC33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ts val="2100"/>
              <a:buFont typeface="Calibri"/>
              <a:buNone/>
              <a:defRPr>
                <a:solidFill>
                  <a:srgbClr val="FFCC33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ts val="2100"/>
              <a:buFont typeface="Calibri"/>
              <a:buNone/>
              <a:defRPr>
                <a:solidFill>
                  <a:srgbClr val="FFCC33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ts val="2100"/>
              <a:buFont typeface="Calibri"/>
              <a:buNone/>
              <a:defRPr>
                <a:solidFill>
                  <a:srgbClr val="FFCC33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ts val="2100"/>
              <a:buFont typeface="Calibri"/>
              <a:buNone/>
              <a:defRPr>
                <a:solidFill>
                  <a:srgbClr val="FFCC33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601823"/>
            <a:ext cx="4119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  <a:defRPr sz="4500">
                <a:solidFill>
                  <a:srgbClr val="FFFFFF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4294967295" type="ctrTitle"/>
          </p:nvPr>
        </p:nvSpPr>
        <p:spPr>
          <a:xfrm>
            <a:off x="628650" y="601821"/>
            <a:ext cx="4119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" sz="4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Five</a:t>
            </a:r>
            <a:r>
              <a:rPr b="0" i="0" lang="en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Project Report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idx="4294967295" type="subTitle"/>
          </p:nvPr>
        </p:nvSpPr>
        <p:spPr>
          <a:xfrm>
            <a:off x="688657" y="2547715"/>
            <a:ext cx="480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Covid-19</a:t>
            </a:r>
            <a:r>
              <a:rPr b="0" i="0" lang="en" sz="1600" u="none" cap="none" strike="noStrike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 Exploratory Analysis</a:t>
            </a:r>
            <a:endParaRPr b="0" i="0" sz="1600" u="none" cap="none" strike="noStrike">
              <a:solidFill>
                <a:srgbClr val="FFC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ct val="100000"/>
              <a:buFont typeface="Arial"/>
              <a:buNone/>
            </a:pPr>
            <a:r>
              <a:rPr b="0" i="0" lang="en" sz="1600" u="none" cap="none" strike="noStrike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Project Presentation</a:t>
            </a:r>
            <a:endParaRPr b="0" i="0" sz="1600" u="none" cap="none" strike="noStrike">
              <a:solidFill>
                <a:srgbClr val="FFC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AIT 580 Team Project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33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Spring 2021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91006"/>
            <a:ext cx="3762375" cy="27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819138" y="110816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413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A"/>
                </a:solidFill>
              </a:rPr>
              <a:t>Average daily infection rates did rise for most states after the mandates were impose, but the results were in line with the research of the CDC and ‘flattening the curve’</a:t>
            </a:r>
            <a:endParaRPr sz="1200">
              <a:solidFill>
                <a:srgbClr val="00000A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●"/>
            </a:pPr>
            <a:r>
              <a:rPr lang="en" sz="1200">
                <a:solidFill>
                  <a:srgbClr val="00000A"/>
                </a:solidFill>
              </a:rPr>
              <a:t>Infection rates would have likely been higher had it not been for the mask mandate</a:t>
            </a:r>
            <a:endParaRPr sz="1200">
              <a:solidFill>
                <a:srgbClr val="00000A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●"/>
            </a:pPr>
            <a:r>
              <a:rPr lang="en" sz="1200">
                <a:solidFill>
                  <a:srgbClr val="00000A"/>
                </a:solidFill>
              </a:rPr>
              <a:t>The number of cases increased with the number of COVID-19 tests performed</a:t>
            </a:r>
            <a:endParaRPr sz="1200">
              <a:solidFill>
                <a:srgbClr val="00000A"/>
              </a:solidFill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Summary and Key Findings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 flipH="1" rot="984884">
            <a:off x="606327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 flipH="1" rot="984884">
            <a:off x="4005984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 flipH="1" rot="984884">
            <a:off x="195280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9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251" name="Google Shape;251;p29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Investigate the effects of other state responses on number of cases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4227940" y="2617313"/>
            <a:ext cx="1756034" cy="1335115"/>
            <a:chOff x="4165140" y="2543425"/>
            <a:chExt cx="1756034" cy="1335115"/>
          </a:xfrm>
        </p:grpSpPr>
        <p:sp>
          <p:nvSpPr>
            <p:cNvPr id="257" name="Google Shape;257;p29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4208475" y="3107840"/>
              <a:ext cx="17127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6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</a:rPr>
                <a:t>Create prediction models for how COVID-19 spreads depending on the season</a:t>
              </a:r>
              <a:endParaRPr sz="800">
                <a:solidFill>
                  <a:srgbClr val="5E5E5E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9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263" name="Google Shape;263;p29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Explore if the percentage of tests that came back positive increased or decreased after state responses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>
            <a:off x="3142728" y="1295457"/>
            <a:ext cx="1755912" cy="1246754"/>
            <a:chOff x="3079928" y="1221570"/>
            <a:chExt cx="1755912" cy="1246754"/>
          </a:xfrm>
        </p:grpSpPr>
        <p:sp>
          <p:nvSpPr>
            <p:cNvPr id="269" name="Google Shape;269;p29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72" name="Google Shape;272;p29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3079928" y="1265963"/>
              <a:ext cx="17559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</a:rPr>
                <a:t>Test for regression in number of cases since vaccinations started being administered</a:t>
              </a:r>
              <a:endParaRPr sz="800">
                <a:solidFill>
                  <a:srgbClr val="5E5E5E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</a:endParaRPr>
            </a:p>
          </p:txBody>
        </p:sp>
      </p:grpSp>
      <p:grpSp>
        <p:nvGrpSpPr>
          <p:cNvPr id="274" name="Google Shape;274;p29"/>
          <p:cNvGrpSpPr/>
          <p:nvPr/>
        </p:nvGrpSpPr>
        <p:grpSpPr>
          <a:xfrm>
            <a:off x="5253495" y="1295457"/>
            <a:ext cx="1712700" cy="1246754"/>
            <a:chOff x="5201245" y="1221570"/>
            <a:chExt cx="1712700" cy="1246754"/>
          </a:xfrm>
        </p:grpSpPr>
        <p:sp>
          <p:nvSpPr>
            <p:cNvPr id="275" name="Google Shape;275;p29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78" name="Google Shape;278;p29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</a:rPr>
                <a:t>See what the long term effects of COVID-19 has on total deaths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280" name="Google Shape;2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1376700" y="2356944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fontScale="90000"/>
          </a:bodyPr>
          <a:lstStyle/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857"/>
              <a:buFont typeface="Calibri"/>
              <a:buNone/>
            </a:pPr>
            <a:r>
              <a:rPr lang="en"/>
              <a:t>Questions &amp; Answers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as our development resource to preserve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 for collaboration and file storage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RapidMiner, Python, and R to complete modelling and statistical analysis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Packages included: NumPy, Pandas, SciPy, Matplotlib, Statistics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looked at infection rates before and after mask mandates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track COVID-19 cases and deaths in the United States, showing the rapid spread of the disease and highlighting the effects of different state response strategies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520500" y="1152475"/>
            <a:ext cx="141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86400" y="1152475"/>
            <a:ext cx="141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491525" y="2889225"/>
            <a:ext cx="14133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Lorenzo Rollhauser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Develope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657410" y="691444"/>
            <a:ext cx="702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379" y="1330350"/>
            <a:ext cx="1088136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451" y="1330350"/>
            <a:ext cx="1091200" cy="15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Team 5 Organization</a:t>
            </a:r>
            <a:endParaRPr sz="2500"/>
          </a:p>
        </p:txBody>
      </p:sp>
      <p:sp>
        <p:nvSpPr>
          <p:cNvPr id="72" name="Google Shape;72;p15"/>
          <p:cNvSpPr txBox="1"/>
          <p:nvPr/>
        </p:nvSpPr>
        <p:spPr>
          <a:xfrm>
            <a:off x="857425" y="2889225"/>
            <a:ext cx="14133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Kane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van Doorn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19150" y="1416581"/>
            <a:ext cx="75057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Introductions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Background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Statement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Risks/Assumptions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Datasets attributes and Data conditioning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Research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Analytics &amp; Visualizations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Analytics &amp; Visualizations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Findings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Summary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Future Work </a:t>
            </a:r>
            <a:endParaRPr/>
          </a:p>
          <a:p>
            <a:pPr indent="-262255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Questions &amp; Answers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5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Centers For Disease Control and Prevention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United States COVID-19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United States Census Bureau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United States Population Estimates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057" y="3103860"/>
            <a:ext cx="1501200" cy="11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275" y="1537600"/>
            <a:ext cx="1576750" cy="111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918" y="1537592"/>
            <a:ext cx="2117142" cy="111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388" y="3104450"/>
            <a:ext cx="1192194" cy="112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Background and Timeline</a:t>
            </a:r>
            <a:endParaRPr sz="2500"/>
          </a:p>
        </p:txBody>
      </p:sp>
      <p:grpSp>
        <p:nvGrpSpPr>
          <p:cNvPr id="95" name="Google Shape;95;p18"/>
          <p:cNvGrpSpPr/>
          <p:nvPr/>
        </p:nvGrpSpPr>
        <p:grpSpPr>
          <a:xfrm>
            <a:off x="564633" y="1852850"/>
            <a:ext cx="1915527" cy="1735150"/>
            <a:chOff x="3154233" y="1852850"/>
            <a:chExt cx="1915527" cy="1735150"/>
          </a:xfrm>
        </p:grpSpPr>
        <p:sp>
          <p:nvSpPr>
            <p:cNvPr id="96" name="Google Shape;96;p18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January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First case of COVID-19 is confirmed in Wuhan, China and United States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9" name="Google Shape;99;p18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00" name="Google Shape;100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2" name="Google Shape;102;p18"/>
          <p:cNvGrpSpPr/>
          <p:nvPr/>
        </p:nvGrpSpPr>
        <p:grpSpPr>
          <a:xfrm>
            <a:off x="1828196" y="2702596"/>
            <a:ext cx="1928205" cy="1744206"/>
            <a:chOff x="1828196" y="2702596"/>
            <a:chExt cx="1928205" cy="1744206"/>
          </a:xfrm>
        </p:grpSpPr>
        <p:sp>
          <p:nvSpPr>
            <p:cNvPr id="103" name="Google Shape;103;p18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18281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2073401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March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Covid-19 is declared a pandemic by WHO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" name="Google Shape;106;p18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07" name="Google Shape;107;p18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" name="Google Shape;108;p18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" name="Google Shape;109;p18"/>
          <p:cNvGrpSpPr/>
          <p:nvPr/>
        </p:nvGrpSpPr>
        <p:grpSpPr>
          <a:xfrm>
            <a:off x="3154233" y="1852850"/>
            <a:ext cx="1915527" cy="1735150"/>
            <a:chOff x="3154233" y="1852850"/>
            <a:chExt cx="1915527" cy="1735150"/>
          </a:xfrm>
        </p:grpSpPr>
        <p:sp>
          <p:nvSpPr>
            <p:cNvPr id="110" name="Google Shape;110;p18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April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New Jersey becomes first state to pass a mask mandate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" name="Google Shape;113;p18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14" name="Google Shape;114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6" name="Google Shape;116;p18"/>
          <p:cNvGrpSpPr/>
          <p:nvPr/>
        </p:nvGrpSpPr>
        <p:grpSpPr>
          <a:xfrm>
            <a:off x="4413187" y="2702596"/>
            <a:ext cx="1935010" cy="1744206"/>
            <a:chOff x="4413187" y="2702596"/>
            <a:chExt cx="1935010" cy="1744206"/>
          </a:xfrm>
        </p:grpSpPr>
        <p:sp>
          <p:nvSpPr>
            <p:cNvPr id="117" name="Google Shape;117;p18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8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9" name="Google Shape;119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0" name="Google Shape;120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8"/>
            <p:cNvSpPr txBox="1"/>
            <p:nvPr/>
          </p:nvSpPr>
          <p:spPr>
            <a:xfrm>
              <a:off x="4413187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466519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May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Deaths in the United States pass 100,000 people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5707757" y="1852850"/>
            <a:ext cx="1953773" cy="1735150"/>
            <a:chOff x="5707757" y="1852850"/>
            <a:chExt cx="1953773" cy="1735150"/>
          </a:xfrm>
        </p:grpSpPr>
        <p:sp>
          <p:nvSpPr>
            <p:cNvPr id="124" name="Google Shape;124;p18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8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26" name="Google Shape;126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7" name="Google Shape;127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8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597853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June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Cases in the United States reach the two million mark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7003996" y="2702596"/>
            <a:ext cx="2142441" cy="1744206"/>
            <a:chOff x="7003996" y="2702596"/>
            <a:chExt cx="2142441" cy="1744206"/>
          </a:xfrm>
        </p:grpSpPr>
        <p:sp>
          <p:nvSpPr>
            <p:cNvPr id="131" name="Google Shape;131;p18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8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33" name="Google Shape;133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4" name="Google Shape;134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18"/>
            <p:cNvSpPr txBox="1"/>
            <p:nvPr/>
          </p:nvSpPr>
          <p:spPr>
            <a:xfrm>
              <a:off x="70039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725696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December 2020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Vaccinations are first made available to the general public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95750" y="1268049"/>
            <a:ext cx="7272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A"/>
                </a:solidFill>
              </a:rPr>
              <a:t>Using the COVID-19 dataset from Center for Disease Control, </a:t>
            </a:r>
            <a:r>
              <a:rPr lang="en" sz="1500">
                <a:solidFill>
                  <a:srgbClr val="000000"/>
                </a:solidFill>
              </a:rPr>
              <a:t>our team intends to determine which variables of state responses affect the spread of the virus</a:t>
            </a:r>
            <a:endParaRPr sz="15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107916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50" y="1953550"/>
            <a:ext cx="2574150" cy="29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5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036" y="1951399"/>
            <a:ext cx="2005736" cy="299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Analytics, and Algorithms</a:t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51" name="Google Shape;151;p20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20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56" name="Google Shape;156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14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20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59" name="Google Shape;159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74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20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62" name="Google Shape;162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8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8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20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" name="Google Shape;167;p20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68" name="Google Shape;168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8563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85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20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172" name="Google Shape;172;p20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Determines the prominent and underlying characteristics of datasets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Aids in creating data visualizations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" name="Google Shape;173;p20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4" name="Google Shape;174;p20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75" name="Google Shape;175;p20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Cleaning unorganized unstructured or structured data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Helps make data more accessible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76;p20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7" name="Google Shape;177;p20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Moving Average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Useful for forecasting long term trends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Builds average based on previous data points to help create interpolations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9" name="Google Shape;179;p20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0" name="Google Shape;180;p20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        Exponential Smoothing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More advanced moving average that assigns weights to data points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Developing forecasts based on past observations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83" name="Google Shape;183;p20"/>
          <p:cNvSpPr txBox="1"/>
          <p:nvPr/>
        </p:nvSpPr>
        <p:spPr>
          <a:xfrm>
            <a:off x="4064175" y="2311425"/>
            <a:ext cx="10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1"/>
          <p:cNvGrpSpPr/>
          <p:nvPr/>
        </p:nvGrpSpPr>
        <p:grpSpPr>
          <a:xfrm>
            <a:off x="158013" y="1268050"/>
            <a:ext cx="8827975" cy="2920952"/>
            <a:chOff x="115325" y="1990725"/>
            <a:chExt cx="8827975" cy="2920952"/>
          </a:xfrm>
        </p:grpSpPr>
        <p:pic>
          <p:nvPicPr>
            <p:cNvPr id="189" name="Google Shape;18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7750" y="1990731"/>
              <a:ext cx="3545550" cy="2920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325" y="1990725"/>
              <a:ext cx="5101550" cy="2920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Case and Death Totals by State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3762361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48" y="1190625"/>
            <a:ext cx="3758184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Visualizations for Pre and Post-Mask Mandate Infection Rates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