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emf" ContentType="image/x-emf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</p:sldIdLst>
  <p:sldSz cx="9144000" cy="6858000" type="screen4x3"/>
  <p:notesSz cx="6858000" cy="9144000"/>
  <p:custDataLst>
    <p:tags r:id="rId14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32A-29D0-40C6-A3C6-62F4C07D568E}" type="datetimeFigureOut">
              <a:rPr lang="es-MX" smtClean="0"/>
              <a:pPr/>
              <a:t>21/10/2013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A719C2-6830-47BC-ADC4-AACCF4E700E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32A-29D0-40C6-A3C6-62F4C07D568E}" type="datetimeFigureOut">
              <a:rPr lang="es-MX" smtClean="0"/>
              <a:pPr/>
              <a:t>21/10/2013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9C2-6830-47BC-ADC4-AACCF4E700E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32A-29D0-40C6-A3C6-62F4C07D568E}" type="datetimeFigureOut">
              <a:rPr lang="es-MX" smtClean="0"/>
              <a:pPr/>
              <a:t>21/10/2013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9C2-6830-47BC-ADC4-AACCF4E700E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32A-29D0-40C6-A3C6-62F4C07D568E}" type="datetimeFigureOut">
              <a:rPr lang="es-MX" smtClean="0"/>
              <a:pPr/>
              <a:t>21/10/2013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9C2-6830-47BC-ADC4-AACCF4E700E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32A-29D0-40C6-A3C6-62F4C07D568E}" type="datetimeFigureOut">
              <a:rPr lang="es-MX" smtClean="0"/>
              <a:pPr/>
              <a:t>21/10/2013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A719C2-6830-47BC-ADC4-AACCF4E700E4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32A-29D0-40C6-A3C6-62F4C07D568E}" type="datetimeFigureOut">
              <a:rPr lang="es-MX" smtClean="0"/>
              <a:pPr/>
              <a:t>21/10/2013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9C2-6830-47BC-ADC4-AACCF4E700E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32A-29D0-40C6-A3C6-62F4C07D568E}" type="datetimeFigureOut">
              <a:rPr lang="es-MX" smtClean="0"/>
              <a:pPr/>
              <a:t>21/10/2013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9C2-6830-47BC-ADC4-AACCF4E700E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32A-29D0-40C6-A3C6-62F4C07D568E}" type="datetimeFigureOut">
              <a:rPr lang="es-MX" smtClean="0"/>
              <a:pPr/>
              <a:t>21/10/2013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9C2-6830-47BC-ADC4-AACCF4E700E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32A-29D0-40C6-A3C6-62F4C07D568E}" type="datetimeFigureOut">
              <a:rPr lang="es-MX" smtClean="0"/>
              <a:pPr/>
              <a:t>21/10/2013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9C2-6830-47BC-ADC4-AACCF4E700E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32A-29D0-40C6-A3C6-62F4C07D568E}" type="datetimeFigureOut">
              <a:rPr lang="es-MX" smtClean="0"/>
              <a:pPr/>
              <a:t>21/10/2013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9C2-6830-47BC-ADC4-AACCF4E700E4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832A-29D0-40C6-A3C6-62F4C07D568E}" type="datetimeFigureOut">
              <a:rPr lang="es-MX" smtClean="0"/>
              <a:pPr/>
              <a:t>21/10/2013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A719C2-6830-47BC-ADC4-AACCF4E700E4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018832A-29D0-40C6-A3C6-62F4C07D568E}" type="datetimeFigureOut">
              <a:rPr lang="es-MX" smtClean="0"/>
              <a:pPr/>
              <a:t>21/10/2013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0A719C2-6830-47BC-ADC4-AACCF4E700E4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Tarea 5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Santiago </a:t>
            </a:r>
            <a:r>
              <a:rPr lang="es-MX" dirty="0" err="1" smtClean="0"/>
              <a:t>bermúdez</a:t>
            </a:r>
            <a:endParaRPr lang="es-MX" dirty="0" smtClean="0"/>
          </a:p>
          <a:p>
            <a:r>
              <a:rPr lang="es-MX" dirty="0" smtClean="0"/>
              <a:t>Fernando garza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427600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2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844824"/>
            <a:ext cx="6619875" cy="3467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14344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2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060848"/>
            <a:ext cx="6648450" cy="205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87008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PROBLEMAS 2,3,4,5</a:t>
            </a:r>
            <a:endParaRPr lang="es-MX" dirty="0"/>
          </a:p>
        </p:txBody>
      </p:sp>
      <p:pic>
        <p:nvPicPr>
          <p:cNvPr id="4" name="Picture 3" descr="Screen Shot 2013-10-04 at 12.07.5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628800"/>
            <a:ext cx="7732243" cy="473315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71600" y="3861048"/>
            <a:ext cx="7056784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1907704" y="4149080"/>
            <a:ext cx="5143956" cy="5040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17980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problema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dirty="0">
                <a:latin typeface="Calibri"/>
                <a:ea typeface="Calibri"/>
                <a:cs typeface="Times New Roman"/>
              </a:rPr>
              <a:t>Las relaciones de recurrencia presentadas son no homogéneas, es decir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s-MX" dirty="0" smtClean="0">
              <a:latin typeface="Calibri"/>
              <a:ea typeface="ＭＳ 明朝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dirty="0" smtClean="0">
                <a:latin typeface="Calibri"/>
                <a:ea typeface="ＭＳ 明朝"/>
                <a:cs typeface="Times New Roman"/>
              </a:rPr>
              <a:t>Donde </a:t>
            </a:r>
            <a:r>
              <a:rPr lang="es-MX" i="1" dirty="0">
                <a:latin typeface="Cambria Math"/>
                <a:ea typeface="ＭＳ 明朝"/>
                <a:cs typeface="Times New Roman"/>
              </a:rPr>
              <a:t>c1,…,cm</a:t>
            </a:r>
            <a:r>
              <a:rPr lang="es-MX" dirty="0">
                <a:latin typeface="Calibri"/>
                <a:ea typeface="ＭＳ 明朝"/>
                <a:cs typeface="Times New Roman"/>
              </a:rPr>
              <a:t> son constantes y </a:t>
            </a:r>
            <a:r>
              <a:rPr lang="es-MX" i="1" dirty="0">
                <a:latin typeface="Cambria Math"/>
                <a:ea typeface="ＭＳ 明朝"/>
                <a:cs typeface="Times New Roman"/>
              </a:rPr>
              <a:t>gn≠0</a:t>
            </a:r>
            <a:r>
              <a:rPr lang="es-MX" dirty="0">
                <a:latin typeface="Calibri"/>
                <a:ea typeface="ＭＳ 明朝"/>
                <a:cs typeface="Times New Roman"/>
              </a:rPr>
              <a:t>.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40568" y="2636912"/>
            <a:ext cx="9793088" cy="5760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56131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problema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resolverlas, es necesario separar el problema en dos partes:</a:t>
            </a:r>
            <a:endParaRPr lang="en-US" dirty="0"/>
          </a:p>
          <a:p>
            <a:pPr lvl="0"/>
            <a:r>
              <a:rPr lang="es-MX" dirty="0" smtClean="0"/>
              <a:t>1.  La </a:t>
            </a:r>
            <a:r>
              <a:rPr lang="es-MX" dirty="0"/>
              <a:t>recurrencia lineal homogénea asociada: </a:t>
            </a:r>
            <a:endParaRPr lang="es-MX" dirty="0" smtClean="0"/>
          </a:p>
          <a:p>
            <a:pPr lvl="0"/>
            <a:endParaRPr lang="es-MX" dirty="0"/>
          </a:p>
          <a:p>
            <a:pPr lvl="0"/>
            <a:r>
              <a:rPr lang="es-MX" dirty="0" smtClean="0"/>
              <a:t>2.  Una </a:t>
            </a:r>
            <a:r>
              <a:rPr lang="es-MX" dirty="0"/>
              <a:t>solución de la relación de recurrencia homogénea asociada.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49088" y="2924944"/>
            <a:ext cx="9793088" cy="5760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58010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problema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Si        es </a:t>
            </a:r>
            <a:r>
              <a:rPr lang="es-MX" dirty="0"/>
              <a:t>una solución de recurrencia 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entonces </a:t>
            </a:r>
            <a:r>
              <a:rPr lang="es-MX" dirty="0"/>
              <a:t>toda solución será de la forma </a:t>
            </a:r>
            <a:r>
              <a:rPr lang="es-MX" i="1" dirty="0"/>
              <a:t>an(p)+an(h)</a:t>
            </a:r>
            <a:r>
              <a:rPr lang="es-MX" dirty="0"/>
              <a:t>, donde </a:t>
            </a:r>
            <a:r>
              <a:rPr lang="es-MX" i="1" dirty="0"/>
              <a:t>an(h)</a:t>
            </a:r>
            <a:r>
              <a:rPr lang="es-MX" dirty="0"/>
              <a:t> es una solución de la relación de recurrencia homogénea asociada.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49088" y="2204864"/>
            <a:ext cx="9793088" cy="576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988840" y="1844824"/>
            <a:ext cx="8163643" cy="5378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77139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1</a:t>
            </a:r>
            <a:endParaRPr lang="es-MX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68560" y="2852936"/>
            <a:ext cx="9431498" cy="11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24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1</a:t>
            </a:r>
            <a:endParaRPr lang="es-MX" dirty="0"/>
          </a:p>
        </p:txBody>
      </p:sp>
      <p:pic>
        <p:nvPicPr>
          <p:cNvPr id="3" name="Picture 2" descr="Screen Shot 2013-10-04 at 12.06.0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844824"/>
            <a:ext cx="8426121" cy="347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654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1</a:t>
            </a:r>
            <a:endParaRPr lang="es-MX" dirty="0"/>
          </a:p>
        </p:txBody>
      </p:sp>
      <p:pic>
        <p:nvPicPr>
          <p:cNvPr id="4" name="Picture 3" descr="Screen Shot 2013-10-04 at 12.06.5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221" y="1988840"/>
            <a:ext cx="8257251" cy="3384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70243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1</a:t>
            </a:r>
            <a:endParaRPr lang="es-MX" dirty="0"/>
          </a:p>
        </p:txBody>
      </p:sp>
      <p:pic>
        <p:nvPicPr>
          <p:cNvPr id="3" name="Picture 2" descr="Screen Shot 2013-10-04 at 12.07.2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1988840"/>
            <a:ext cx="8452668" cy="36729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21082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2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628800"/>
            <a:ext cx="6734175" cy="4733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2538260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30</TotalTime>
  <Words>113</Words>
  <Application>Microsoft Office PowerPoint</Application>
  <PresentationFormat>Presentación en pantalla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Esencial</vt:lpstr>
      <vt:lpstr>Tarea 5</vt:lpstr>
      <vt:lpstr>El problema</vt:lpstr>
      <vt:lpstr>El problema</vt:lpstr>
      <vt:lpstr>El problema</vt:lpstr>
      <vt:lpstr>PROBLEMA 1</vt:lpstr>
      <vt:lpstr>PROBLEMA 1</vt:lpstr>
      <vt:lpstr>PROBLEMA 1</vt:lpstr>
      <vt:lpstr>PROBLEMA 1</vt:lpstr>
      <vt:lpstr>PROBLEMA 2</vt:lpstr>
      <vt:lpstr>PROBLEMA 2</vt:lpstr>
      <vt:lpstr>PROBLEMA 2</vt:lpstr>
      <vt:lpstr>PROBLEMAS 2,3,4,5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2</dc:title>
  <dc:creator>Fernando Garza Santisteban</dc:creator>
  <cp:lastModifiedBy>OCAIROB</cp:lastModifiedBy>
  <cp:revision>6</cp:revision>
  <dcterms:created xsi:type="dcterms:W3CDTF">2013-09-12T20:33:23Z</dcterms:created>
  <dcterms:modified xsi:type="dcterms:W3CDTF">2013-10-21T17:24:26Z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A6B100D4-C380-4A3A-B791-451763A5C34A</vt:lpwstr>
  </property>
  <property fmtid="{D5CDD505-2E9C-101B-9397-08002B2CF9AE}" pid="3" name="ArticulatePath">
    <vt:lpwstr>Tarea 5</vt:lpwstr>
  </property>
</Properties>
</file>