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0"/>
  </p:notesMasterIdLst>
  <p:sldIdLst>
    <p:sldId id="737" r:id="rId3"/>
    <p:sldId id="733" r:id="rId4"/>
    <p:sldId id="298" r:id="rId5"/>
    <p:sldId id="279" r:id="rId6"/>
    <p:sldId id="280" r:id="rId7"/>
    <p:sldId id="281" r:id="rId8"/>
    <p:sldId id="282" r:id="rId9"/>
    <p:sldId id="732" r:id="rId10"/>
    <p:sldId id="257" r:id="rId11"/>
    <p:sldId id="734" r:id="rId12"/>
    <p:sldId id="736" r:id="rId13"/>
    <p:sldId id="735" r:id="rId14"/>
    <p:sldId id="258" r:id="rId15"/>
    <p:sldId id="259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401" autoAdjust="0"/>
  </p:normalViewPr>
  <p:slideViewPr>
    <p:cSldViewPr snapToGrid="0">
      <p:cViewPr varScale="1">
        <p:scale>
          <a:sx n="109" d="100"/>
          <a:sy n="109" d="100"/>
        </p:scale>
        <p:origin x="18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6-23T15:32:0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17492 13316 0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3F94A6-F783-4EB8-892F-7C002E2B722D}" type="datetimeFigureOut">
              <a:rPr lang="en-GB"/>
              <a:pPr>
                <a:defRPr/>
              </a:pPr>
              <a:t>19/11/2023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96601-87CF-482F-B655-85E7D41B0EE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itchFamily="34" charset="0"/>
              </a:defRPr>
            </a:lvl1pPr>
          </a:lstStyle>
          <a:p>
            <a:r>
              <a:rPr lang="es-ES"/>
              <a:t>TIPOS DE DATOS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s-ES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86013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64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2393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D475-46C6-4392-820D-2CA87EF99444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09690-E8C4-4A68-A52D-0B089409BDAA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76602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BF68-3543-4BFC-8416-DBEC2071E8B7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C4550-3852-4290-9689-B2E6C7450BD4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40527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2744-DEB1-4FB9-A322-6653EAD1A344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5A8A-512A-4A5C-81BA-5F8D7D244B51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00270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3AF16-5D38-4D99-80DB-5B1FB238E3B4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FA4BC-C491-4085-9D00-5F27C493084B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05904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F052-25E7-48FF-93ED-182451B9C5CB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D1C22-703A-4042-98B5-FDB9E52A4B0A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75689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B32E4-4386-47A8-8A9C-18434420A110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81CE7-FA9B-4BCB-B294-E96165ECC86A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75077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83EBF-9410-492C-B805-A9B8E3FC5C1F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746CE-9F59-45FD-BFC7-79B41E89016C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050640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B7D6-F280-49C0-A22A-58954E9FA5C6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1E7E8-3BD6-475C-B961-5EA97120EFFB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149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6607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D366F-F35E-44F2-9401-B9CF18E93950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06E26-E1CE-4DC0-8BD0-580F25BF3480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289712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116F-AA8E-48C9-B86F-5E0F548A7C55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EE82-034F-4193-97D3-5E328EF84CE5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738113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2F1A7-6F13-4E66-832A-1CF85B248753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2438-B406-4852-B95D-86C823D46063}" type="slidenum">
              <a:rPr lang="es-EC" altLang="en-US"/>
              <a:pPr/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0332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42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648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81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400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20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20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480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n-US" smtClean="0"/>
              <a:t>ARBOLES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n-US" smtClean="0"/>
              <a:t>Haga clic para modificar el estilo de texto del patrón</a:t>
            </a:r>
          </a:p>
          <a:p>
            <a:pPr lvl="1"/>
            <a:r>
              <a:rPr lang="es-EC" altLang="en-US" smtClean="0"/>
              <a:t>Segundo nivel</a:t>
            </a:r>
          </a:p>
          <a:p>
            <a:pPr lvl="2"/>
            <a:r>
              <a:rPr lang="es-EC" altLang="en-US" smtClean="0"/>
              <a:t>Tercer nivel</a:t>
            </a:r>
          </a:p>
          <a:p>
            <a:pPr lvl="3"/>
            <a:r>
              <a:rPr lang="es-EC" altLang="en-US" smtClean="0"/>
              <a:t>Cuarto nivel</a:t>
            </a:r>
          </a:p>
          <a:p>
            <a:pPr lvl="4"/>
            <a:r>
              <a:rPr lang="es-EC" altLang="en-U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"/>
        <a:defRPr sz="3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anose="05000000000000000000" pitchFamily="2" charset="2"/>
        <a:buChar char=""/>
        <a:defRPr sz="2800">
          <a:solidFill>
            <a:srgbClr val="00285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"/>
        <a:defRPr sz="2400" i="1">
          <a:solidFill>
            <a:srgbClr val="00285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anose="05000000000000000000" pitchFamily="2" charset="2"/>
        <a:buChar char=""/>
        <a:defRPr sz="2000">
          <a:solidFill>
            <a:srgbClr val="00285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"/>
        <a:defRPr sz="2000" i="1">
          <a:solidFill>
            <a:srgbClr val="00285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>
          <a:solidFill>
            <a:srgbClr val="0028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>
          <a:solidFill>
            <a:srgbClr val="0028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>
          <a:solidFill>
            <a:srgbClr val="0028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>
          <a:solidFill>
            <a:srgbClr val="00285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 smtClean="0"/>
              <a:t>Haga clic para modificar el estilo de título del patrón</a:t>
            </a:r>
            <a:endParaRPr lang="es-EC" altLang="es-EC" smtClean="0"/>
          </a:p>
        </p:txBody>
      </p:sp>
      <p:sp>
        <p:nvSpPr>
          <p:cNvPr id="2051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 smtClean="0"/>
              <a:t>Haga clic para modificar el estilo de texto del patrón</a:t>
            </a:r>
          </a:p>
          <a:p>
            <a:pPr lvl="1"/>
            <a:r>
              <a:rPr lang="es-ES" altLang="es-EC" smtClean="0"/>
              <a:t>Segundo nivel</a:t>
            </a:r>
          </a:p>
          <a:p>
            <a:pPr lvl="2"/>
            <a:r>
              <a:rPr lang="es-ES" altLang="es-EC" smtClean="0"/>
              <a:t>Tercer nivel</a:t>
            </a:r>
          </a:p>
          <a:p>
            <a:pPr lvl="3"/>
            <a:r>
              <a:rPr lang="es-ES" altLang="es-EC" smtClean="0"/>
              <a:t>Cuarto nivel</a:t>
            </a:r>
          </a:p>
          <a:p>
            <a:pPr lvl="4"/>
            <a:r>
              <a:rPr lang="es-ES" altLang="es-EC" smtClean="0"/>
              <a:t>Quinto nivel</a:t>
            </a:r>
            <a:endParaRPr lang="es-EC" altLang="es-EC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A85B01-324A-435B-A8DF-E9153DB0FD9E}" type="datetimeFigureOut">
              <a:rPr lang="es-EC"/>
              <a:pPr>
                <a:defRPr/>
              </a:pPr>
              <a:t>19/11/2023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4F972C5-772A-4E61-A79B-B4BA9B30F910}" type="slidenum">
              <a:rPr lang="es-EC" altLang="en-US"/>
              <a:pPr/>
              <a:t>‹#›</a:t>
            </a:fld>
            <a:endParaRPr lang="es-EC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4050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4050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Datos</a:t>
            </a:r>
            <a:endParaRPr lang="en-US" altLang="en-US" sz="405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2436813" y="3481388"/>
            <a:ext cx="42703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FFFFFF"/>
                </a:solidFill>
                <a:latin typeface="Gill Sans MT" panose="020B0502020104020203" pitchFamily="34" charset="0"/>
              </a:rPr>
              <a:t>Aplicaciones de Pilas – Parte 1</a:t>
            </a: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>
              <a:defRPr/>
            </a:pPr>
            <a:r>
              <a:rPr lang="en-US" sz="1050" dirty="0">
                <a:solidFill>
                  <a:srgbClr val="000000"/>
                </a:solidFill>
                <a:latin typeface="Century Gothic" pitchFamily="34" charset="0"/>
                <a:hlinkClick r:id="rId4"/>
              </a:rPr>
              <a:t>www.ggmendez.com</a:t>
            </a:r>
            <a:endParaRPr lang="en-US" sz="105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89058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89058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drawing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81013"/>
            <a:ext cx="120491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45295 0.2321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9144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444500"/>
            <a:ext cx="8035925" cy="1143000"/>
          </a:xfrm>
        </p:spPr>
        <p:txBody>
          <a:bodyPr/>
          <a:lstStyle/>
          <a:p>
            <a:pPr eaLnBrk="1" hangingPunct="1"/>
            <a:r>
              <a:rPr lang="es-MX" altLang="en-US" sz="4400" smtClean="0"/>
              <a:t>PAINT: RELLENO CON COLOR</a:t>
            </a:r>
            <a:endParaRPr lang="es-ES" altLang="en-US" sz="4400" smtClean="0"/>
          </a:p>
        </p:txBody>
      </p:sp>
      <p:graphicFrame>
        <p:nvGraphicFramePr>
          <p:cNvPr id="16387" name="Object 15"/>
          <p:cNvGraphicFramePr>
            <a:graphicFrameLocks noChangeAspect="1"/>
          </p:cNvGraphicFramePr>
          <p:nvPr>
            <p:ph sz="half" idx="1"/>
          </p:nvPr>
        </p:nvGraphicFramePr>
        <p:xfrm>
          <a:off x="1508125" y="1703388"/>
          <a:ext cx="6111875" cy="485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Imagen de mapa de bits" r:id="rId3" imgW="961905" imgH="905001" progId="Paint.Picture">
                  <p:embed/>
                </p:oleObj>
              </mc:Choice>
              <mc:Fallback>
                <p:oleObj name="Imagen de mapa de bits" r:id="rId3" imgW="961905" imgH="905001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703388"/>
                        <a:ext cx="6111875" cy="485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7"/>
          <p:cNvGraphicFramePr>
            <a:graphicFrameLocks noChangeAspect="1"/>
          </p:cNvGraphicFramePr>
          <p:nvPr>
            <p:ph sz="half" idx="2"/>
          </p:nvPr>
        </p:nvGraphicFramePr>
        <p:xfrm>
          <a:off x="6275388" y="482600"/>
          <a:ext cx="887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Imagen de mapa de bits" r:id="rId5" imgW="161990" imgH="142933" progId="Paint.Picture">
                  <p:embed/>
                </p:oleObj>
              </mc:Choice>
              <mc:Fallback>
                <p:oleObj name="Imagen de mapa de bits" r:id="rId5" imgW="161990" imgH="142933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82600"/>
                        <a:ext cx="887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1519238" y="2290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1511300" y="2544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1511300" y="279241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1511300" y="30495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1511300" y="3306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1522413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1893888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2251075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2255838" y="3298825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2255838" y="305593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2251075" y="2798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2252663" y="2533650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2247900" y="2290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5" name="Rectangle 63"/>
          <p:cNvSpPr>
            <a:spLocks noChangeArrowheads="1"/>
          </p:cNvSpPr>
          <p:nvPr/>
        </p:nvSpPr>
        <p:spPr bwMode="auto">
          <a:xfrm>
            <a:off x="2252663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6" name="Rectangle 64"/>
          <p:cNvSpPr>
            <a:spLocks noChangeArrowheads="1"/>
          </p:cNvSpPr>
          <p:nvPr/>
        </p:nvSpPr>
        <p:spPr bwMode="auto">
          <a:xfrm>
            <a:off x="1890713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7" name="Rectangle 65"/>
          <p:cNvSpPr>
            <a:spLocks noChangeArrowheads="1"/>
          </p:cNvSpPr>
          <p:nvPr/>
        </p:nvSpPr>
        <p:spPr bwMode="auto">
          <a:xfrm>
            <a:off x="1519238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1639888" y="2308225"/>
            <a:ext cx="0" cy="1306513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>
            <a:off x="1668463" y="3629025"/>
            <a:ext cx="65405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 flipH="1" flipV="1">
            <a:off x="2308225" y="2336800"/>
            <a:ext cx="14288" cy="1247775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Line 83"/>
          <p:cNvSpPr>
            <a:spLocks noChangeShapeType="1"/>
          </p:cNvSpPr>
          <p:nvPr/>
        </p:nvSpPr>
        <p:spPr bwMode="auto">
          <a:xfrm>
            <a:off x="2438400" y="2336800"/>
            <a:ext cx="0" cy="1552575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Line 84"/>
          <p:cNvSpPr>
            <a:spLocks noChangeShapeType="1"/>
          </p:cNvSpPr>
          <p:nvPr/>
        </p:nvSpPr>
        <p:spPr bwMode="auto">
          <a:xfrm flipH="1">
            <a:off x="1684338" y="3889375"/>
            <a:ext cx="695325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AutoShape 86"/>
          <p:cNvSpPr>
            <a:spLocks/>
          </p:cNvSpPr>
          <p:nvPr/>
        </p:nvSpPr>
        <p:spPr bwMode="auto">
          <a:xfrm>
            <a:off x="411163" y="3065463"/>
            <a:ext cx="914400" cy="855662"/>
          </a:xfrm>
          <a:prstGeom prst="accentCallout3">
            <a:avLst>
              <a:gd name="adj1" fmla="val 13356"/>
              <a:gd name="adj2" fmla="val -8333"/>
              <a:gd name="adj3" fmla="val 13356"/>
              <a:gd name="adj4" fmla="val -17537"/>
              <a:gd name="adj5" fmla="val -27458"/>
              <a:gd name="adj6" fmla="val -17537"/>
              <a:gd name="adj7" fmla="val -78292"/>
              <a:gd name="adj8" fmla="val 126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600" i="1">
                <a:solidFill>
                  <a:schemeClr val="tx1"/>
                </a:solidFill>
                <a:latin typeface="Arial" panose="020B0604020202020204" pitchFamily="34" charset="0"/>
              </a:rPr>
              <a:t>Pintar aquí</a:t>
            </a:r>
            <a:endParaRPr lang="es-ES" altLang="en-US" sz="1600" i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2" grpId="0" animBg="1"/>
      <p:bldP spid="8243" grpId="0" animBg="1"/>
      <p:bldP spid="8244" grpId="0" animBg="1"/>
      <p:bldP spid="8245" grpId="0" animBg="1"/>
      <p:bldP spid="8246" grpId="0" animBg="1"/>
      <p:bldP spid="8247" grpId="0" animBg="1"/>
      <p:bldP spid="8248" grpId="0" animBg="1"/>
      <p:bldP spid="8249" grpId="0" animBg="1"/>
      <p:bldP spid="8250" grpId="0" animBg="1"/>
      <p:bldP spid="8251" grpId="0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RELLENAR: QUE SIGNIFICA</a:t>
            </a:r>
            <a:endParaRPr lang="es-E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El programa necesita que le indiquen de que color desean rellenar y desde donde </a:t>
            </a:r>
          </a:p>
          <a:p>
            <a:pPr lvl="1" eaLnBrk="1" hangingPunct="1"/>
            <a:r>
              <a:rPr lang="es-MX" altLang="en-US" smtClean="0"/>
              <a:t>Color y Posición (fila, columna): Naranja y (2,0)</a:t>
            </a:r>
          </a:p>
          <a:p>
            <a:pPr lvl="1" eaLnBrk="1" hangingPunct="1"/>
            <a:r>
              <a:rPr lang="es-MX" altLang="en-US" smtClean="0"/>
              <a:t>Obtiene también el color de la Posición escogida antes de pintarla (Blanco en nuestro ejemplo)</a:t>
            </a:r>
          </a:p>
          <a:p>
            <a:pPr eaLnBrk="1" hangingPunct="1"/>
            <a:r>
              <a:rPr lang="es-MX" altLang="en-US" smtClean="0"/>
              <a:t>La idea es cambiar todos los cuadros Blancos adyacentes por Naranjas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MX" altLang="en-US" smtClean="0"/>
          </a:p>
          <a:p>
            <a:pPr eaLnBrk="1" hangingPunct="1"/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¿Cómo HACERLO?</a:t>
            </a:r>
            <a:endParaRPr lang="es-E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n-US" sz="2400" smtClean="0"/>
              <a:t>Si la Posición dada es Blanca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000" smtClean="0"/>
              <a:t>La pinto de Naranja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000" smtClean="0"/>
              <a:t>Guardo el rastro de lo ultimo pintado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n-US" sz="1800" smtClean="0"/>
              <a:t>En caso de que necesite regresar a este punto mas tarde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n-US" sz="2400" smtClean="0"/>
              <a:t>Ahora en cada una de las 4 posibilidades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000" smtClean="0"/>
              <a:t>Arriba, Derecha, Abajo, Izquierda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n-US" sz="2400" smtClean="0"/>
              <a:t>Pregunto si puedo moverme( si hay posición y si es de color blanco)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000" smtClean="0"/>
              <a:t>Si puedo ir a otro cajón me muevo y se </a:t>
            </a:r>
            <a:r>
              <a:rPr lang="es-MX" altLang="en-US" sz="2000" b="1" i="1" smtClean="0"/>
              <a:t>repite todo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000" smtClean="0"/>
              <a:t>Si no puedo ir, obtengo la ultima posición pintada (de mi pila de rastros)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n-US" sz="1800" smtClean="0"/>
              <a:t>Y repito todo (vuelvo a intentar)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n-US" sz="1800" smtClean="0"/>
              <a:t>Si ya no hay rastros guardados, es que no hay </a:t>
            </a:r>
            <a:r>
              <a:rPr lang="es-MX" altLang="en-US" sz="1800" b="1" smtClean="0"/>
              <a:t>mas nada que pintar</a:t>
            </a:r>
          </a:p>
          <a:p>
            <a:pPr lvl="3" eaLnBrk="1" hangingPunct="1">
              <a:lnSpc>
                <a:spcPct val="90000"/>
              </a:lnSpc>
            </a:pPr>
            <a:r>
              <a:rPr lang="es-MX" altLang="en-US" sz="1600" b="1" smtClean="0"/>
              <a:t>Todo termina</a:t>
            </a:r>
          </a:p>
          <a:p>
            <a:pPr lvl="2" eaLnBrk="1" hangingPunct="1">
              <a:lnSpc>
                <a:spcPct val="90000"/>
              </a:lnSpc>
            </a:pPr>
            <a:endParaRPr lang="es-E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703388"/>
            <a:ext cx="61118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z="4400" smtClean="0"/>
              <a:t>PAINT: ANIMACION CON LA PILA</a:t>
            </a:r>
            <a:endParaRPr lang="es-ES" altLang="en-US" sz="4400" smtClean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19238" y="2290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11300" y="2544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11300" y="279241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11300" y="30495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511300" y="3306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522413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893888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251075" y="3570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255838" y="3298825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255838" y="305593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251075" y="2798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252663" y="2533650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247900" y="2290763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52663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890713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1519238" y="3824288"/>
            <a:ext cx="279400" cy="16192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9476" name="Group 33"/>
          <p:cNvGrpSpPr>
            <a:grpSpLocks/>
          </p:cNvGrpSpPr>
          <p:nvPr/>
        </p:nvGrpSpPr>
        <p:grpSpPr bwMode="auto">
          <a:xfrm>
            <a:off x="204788" y="1800225"/>
            <a:ext cx="869950" cy="4876800"/>
            <a:chOff x="165" y="2002"/>
            <a:chExt cx="548" cy="1116"/>
          </a:xfrm>
        </p:grpSpPr>
        <p:sp>
          <p:nvSpPr>
            <p:cNvPr id="19494" name="Line 29"/>
            <p:cNvSpPr>
              <a:spLocks noChangeShapeType="1"/>
            </p:cNvSpPr>
            <p:nvPr/>
          </p:nvSpPr>
          <p:spPr bwMode="auto">
            <a:xfrm>
              <a:off x="165" y="2002"/>
              <a:ext cx="0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31"/>
            <p:cNvSpPr>
              <a:spLocks noChangeShapeType="1"/>
            </p:cNvSpPr>
            <p:nvPr/>
          </p:nvSpPr>
          <p:spPr bwMode="auto">
            <a:xfrm>
              <a:off x="165" y="3109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2"/>
            <p:cNvSpPr>
              <a:spLocks noChangeShapeType="1"/>
            </p:cNvSpPr>
            <p:nvPr/>
          </p:nvSpPr>
          <p:spPr bwMode="auto">
            <a:xfrm flipV="1">
              <a:off x="713" y="2002"/>
              <a:ext cx="0" cy="1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204788" y="6357938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2,0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206375" y="6059488"/>
            <a:ext cx="855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3,0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204788" y="5753100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4,0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204788" y="5448300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5,0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206375" y="5149850"/>
            <a:ext cx="855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6,0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07963" y="4837113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7,0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06375" y="4530725"/>
            <a:ext cx="855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7,1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04788" y="4224338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7,2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207963" y="2719388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2,2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204788" y="3633788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5,2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217488" y="3327400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4,2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217488" y="3022600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3,2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204788" y="3929063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6,2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204788" y="3930650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8,2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207963" y="3630613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8,1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207963" y="3317875"/>
            <a:ext cx="8556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>
                <a:solidFill>
                  <a:schemeClr val="tx1"/>
                </a:solidFill>
                <a:latin typeface="Arial" panose="020B0604020202020204" pitchFamily="34" charset="0"/>
              </a:rPr>
              <a:t>8,0</a:t>
            </a:r>
            <a:endParaRPr lang="es-E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82" name="AutoShape 50"/>
          <p:cNvSpPr>
            <a:spLocks noChangeArrowheads="1"/>
          </p:cNvSpPr>
          <p:nvPr/>
        </p:nvSpPr>
        <p:spPr bwMode="auto">
          <a:xfrm>
            <a:off x="3802063" y="5299075"/>
            <a:ext cx="2828925" cy="1087438"/>
          </a:xfrm>
          <a:prstGeom prst="wedgeEllipseCallout">
            <a:avLst>
              <a:gd name="adj1" fmla="val -145903"/>
              <a:gd name="adj2" fmla="val 72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  <a:defRPr sz="3200">
                <a:solidFill>
                  <a:srgbClr val="00285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  <a:defRPr sz="2800">
                <a:solidFill>
                  <a:srgbClr val="00285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  <a:defRPr sz="2400" i="1">
                <a:solidFill>
                  <a:srgbClr val="00285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anose="05000000000000000000" pitchFamily="2" charset="2"/>
              <a:buChar char=""/>
              <a:defRPr sz="2000">
                <a:solidFill>
                  <a:srgbClr val="00285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"/>
              <a:defRPr sz="2000" i="1">
                <a:solidFill>
                  <a:srgbClr val="00285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La pila esta vacía, ya no hay mas donde ir</a:t>
            </a:r>
            <a:endParaRPr lang="es-ES" altLang="en-US" sz="1800" i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8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8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8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8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8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 tmFilter="0, 0; .2, .5; .8, .5; 1, 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0" dur="250" autoRev="1" fill="hold"/>
                                        <p:tgtEl>
                                          <p:spTgt spid="184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184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18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18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 tmFilter="0, 0; .2, .5; .8, .5; 1, 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250" autoRev="1" fill="hold"/>
                                        <p:tgtEl>
                                          <p:spTgt spid="18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18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 tmFilter="0, 0; .2, .5; .8, .5; 1, 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6" dur="250" autoRev="1" fill="hold"/>
                                        <p:tgtEl>
                                          <p:spTgt spid="18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18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18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 tmFilter="0, 0; .2, .5; .8, .5; 1, 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9" dur="250" autoRev="1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7" grpId="1" animBg="1"/>
      <p:bldP spid="18438" grpId="0" animBg="1"/>
      <p:bldP spid="18438" grpId="1" animBg="1"/>
      <p:bldP spid="18439" grpId="0" animBg="1"/>
      <p:bldP spid="18439" grpId="1" animBg="1"/>
      <p:bldP spid="18440" grpId="0" animBg="1"/>
      <p:bldP spid="18440" grpId="1" animBg="1"/>
      <p:bldP spid="18441" grpId="0" animBg="1"/>
      <p:bldP spid="18441" grpId="1" animBg="1"/>
      <p:bldP spid="18442" grpId="0" animBg="1"/>
      <p:bldP spid="18442" grpId="1" animBg="1"/>
      <p:bldP spid="18443" grpId="0" animBg="1"/>
      <p:bldP spid="18443" grpId="1" animBg="1"/>
      <p:bldP spid="18444" grpId="0" animBg="1"/>
      <p:bldP spid="18444" grpId="1" animBg="1"/>
      <p:bldP spid="18444" grpId="2" animBg="1"/>
      <p:bldP spid="18445" grpId="0" animBg="1"/>
      <p:bldP spid="18445" grpId="1" animBg="1"/>
      <p:bldP spid="18446" grpId="0" animBg="1"/>
      <p:bldP spid="18446" grpId="1" animBg="1"/>
      <p:bldP spid="18447" grpId="0" animBg="1"/>
      <p:bldP spid="18447" grpId="1" animBg="1"/>
      <p:bldP spid="18448" grpId="0" animBg="1"/>
      <p:bldP spid="18448" grpId="1" animBg="1"/>
      <p:bldP spid="18449" grpId="0" animBg="1"/>
      <p:bldP spid="18450" grpId="0" animBg="1"/>
      <p:bldP spid="18450" grpId="1" animBg="1"/>
      <p:bldP spid="18451" grpId="0" animBg="1"/>
      <p:bldP spid="18451" grpId="1" animBg="1"/>
      <p:bldP spid="18452" grpId="0" animBg="1"/>
      <p:bldP spid="18452" grpId="1" animBg="1"/>
      <p:bldP spid="18466" grpId="0" animBg="1"/>
      <p:bldP spid="18466" grpId="1" animBg="1"/>
      <p:bldP spid="18467" grpId="0" animBg="1"/>
      <p:bldP spid="18467" grpId="1" animBg="1"/>
      <p:bldP spid="18468" grpId="0" animBg="1"/>
      <p:bldP spid="18468" grpId="1" animBg="1"/>
      <p:bldP spid="18469" grpId="0" animBg="1"/>
      <p:bldP spid="18469" grpId="1" animBg="1"/>
      <p:bldP spid="18470" grpId="0" animBg="1"/>
      <p:bldP spid="18470" grpId="1" animBg="1"/>
      <p:bldP spid="18471" grpId="0" animBg="1"/>
      <p:bldP spid="18471" grpId="1" animBg="1"/>
      <p:bldP spid="18472" grpId="0" animBg="1"/>
      <p:bldP spid="18472" grpId="1" animBg="1"/>
      <p:bldP spid="18473" grpId="0" animBg="1"/>
      <p:bldP spid="18473" grpId="1" animBg="1"/>
      <p:bldP spid="18474" grpId="0" animBg="1"/>
      <p:bldP spid="18474" grpId="1" animBg="1"/>
      <p:bldP spid="18475" grpId="0" animBg="1"/>
      <p:bldP spid="18475" grpId="1" animBg="1"/>
      <p:bldP spid="18476" grpId="0" animBg="1"/>
      <p:bldP spid="18476" grpId="1" animBg="1"/>
      <p:bldP spid="18477" grpId="0" animBg="1"/>
      <p:bldP spid="18477" grpId="1" animBg="1"/>
      <p:bldP spid="18478" grpId="0" animBg="1"/>
      <p:bldP spid="18478" grpId="1" animBg="1"/>
      <p:bldP spid="18479" grpId="0" animBg="1"/>
      <p:bldP spid="18479" grpId="1" animBg="1"/>
      <p:bldP spid="18480" grpId="0" animBg="1"/>
      <p:bldP spid="18480" grpId="1" animBg="1"/>
      <p:bldP spid="18481" grpId="0" animBg="1"/>
      <p:bldP spid="18481" grpId="1" animBg="1"/>
      <p:bldP spid="184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z="4400" smtClean="0"/>
              <a:t>OTROS EJEMPLOS DE BACKTRACKING</a:t>
            </a:r>
            <a:endParaRPr lang="es-ES" altLang="en-US" sz="4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Dado un laberinto, determine la ruta para llegar del inicio al fin</a:t>
            </a:r>
          </a:p>
          <a:p>
            <a:pPr eaLnBrk="1" hangingPunct="1"/>
            <a:r>
              <a:rPr lang="es-MX" altLang="en-US" smtClean="0"/>
              <a:t>Dada la matriz de adyacencia de un mapa de ciudades, determine si hay o no camino entre dos ciudades dadas</a:t>
            </a:r>
          </a:p>
          <a:p>
            <a:pPr eaLnBrk="1" hangingPunct="1"/>
            <a:r>
              <a:rPr lang="es-MX" altLang="en-US" smtClean="0"/>
              <a:t>Etc.</a:t>
            </a:r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4950" y="3148013"/>
            <a:ext cx="8674100" cy="5619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4050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Validando</a:t>
            </a:r>
            <a:r>
              <a:rPr lang="en-US" altLang="en-US" sz="4050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050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Sintaxis</a:t>
            </a:r>
            <a:r>
              <a:rPr lang="en-US" altLang="en-US" sz="4050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Expresiones</a:t>
            </a:r>
            <a:endParaRPr lang="en-US" altLang="en-US" sz="405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mtClean="0"/>
              <a:t>Evaluando Expresiones</a:t>
            </a:r>
            <a:endParaRPr lang="es-ES" altLang="es-EC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dirty="0"/>
              <a:t>El compilador siempre sabe cuando se ha escrito un paréntesis, o una llave de mas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i="1" dirty="0"/>
              <a:t>¿Como lo hace?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dirty="0"/>
              <a:t>Con el uso de pilas,  expresiones escritas: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b="1" dirty="0">
                <a:solidFill>
                  <a:schemeClr val="hlink"/>
                </a:solidFill>
              </a:rPr>
              <a:t>(</a:t>
            </a:r>
            <a:r>
              <a:rPr lang="es-ES_tradnl" altLang="es-EC" b="1" dirty="0" err="1">
                <a:solidFill>
                  <a:schemeClr val="hlink"/>
                </a:solidFill>
              </a:rPr>
              <a:t>a+b</a:t>
            </a:r>
            <a:r>
              <a:rPr lang="es-ES_tradnl" altLang="es-EC" b="1" dirty="0">
                <a:solidFill>
                  <a:schemeClr val="hlink"/>
                </a:solidFill>
              </a:rPr>
              <a:t>))			Mal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b="1" dirty="0">
                <a:solidFill>
                  <a:schemeClr val="tx2"/>
                </a:solidFill>
              </a:rPr>
              <a:t>((</a:t>
            </a:r>
            <a:r>
              <a:rPr lang="es-ES_tradnl" altLang="es-EC" b="1" dirty="0" err="1">
                <a:solidFill>
                  <a:schemeClr val="tx2"/>
                </a:solidFill>
              </a:rPr>
              <a:t>a+b</a:t>
            </a:r>
            <a:r>
              <a:rPr lang="es-ES_tradnl" altLang="es-EC" b="1" dirty="0">
                <a:solidFill>
                  <a:schemeClr val="tx2"/>
                </a:solidFill>
              </a:rPr>
              <a:t>) * c / 4*g-h)		OK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dirty="0"/>
              <a:t>Se puede reconocer los paréntesis que no coinciden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s-ES_tradnl" altLang="es-EC" i="1" dirty="0"/>
              <a:t>¿Como lograr esta aplicación de la pila?</a:t>
            </a:r>
            <a:endParaRPr lang="es-ES" altLang="es-EC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mtClean="0"/>
              <a:t>ANALISIS DEL PROBLEMA</a:t>
            </a:r>
          </a:p>
        </p:txBody>
      </p:sp>
      <p:sp>
        <p:nvSpPr>
          <p:cNvPr id="121859" name="Rectangle 1027"/>
          <p:cNvSpPr>
            <a:spLocks noGrp="1"/>
          </p:cNvSpPr>
          <p:nvPr>
            <p:ph idx="1"/>
          </p:nvPr>
        </p:nvSpPr>
        <p:spPr>
          <a:xfrm>
            <a:off x="685800" y="2492375"/>
            <a:ext cx="7772400" cy="2994025"/>
          </a:xfrm>
        </p:spPr>
        <p:txBody>
          <a:bodyPr/>
          <a:lstStyle/>
          <a:p>
            <a:pPr eaLnBrk="1" hangingPunct="1"/>
            <a:r>
              <a:rPr lang="es-ES_tradnl" altLang="es-EC" sz="2400" smtClean="0"/>
              <a:t>Cuando los paréntesis coinciden:</a:t>
            </a:r>
          </a:p>
          <a:p>
            <a:pPr lvl="1" eaLnBrk="1" hangingPunct="1"/>
            <a:r>
              <a:rPr lang="es-ES_tradnl" altLang="es-EC" sz="2000" smtClean="0"/>
              <a:t>Al final de la expresión</a:t>
            </a:r>
          </a:p>
          <a:p>
            <a:pPr lvl="2" eaLnBrk="1" hangingPunct="1"/>
            <a:r>
              <a:rPr lang="es-ES_tradnl" altLang="es-EC" sz="1800" smtClean="0"/>
              <a:t>Total paréntesis izq = Total paréntesis der y </a:t>
            </a:r>
          </a:p>
          <a:p>
            <a:pPr lvl="1" eaLnBrk="1" hangingPunct="1"/>
            <a:r>
              <a:rPr lang="es-ES_tradnl" altLang="es-EC" sz="2000" smtClean="0"/>
              <a:t>En todo momento, en cualquier punto de la expresión</a:t>
            </a:r>
          </a:p>
          <a:p>
            <a:pPr lvl="2" eaLnBrk="1" hangingPunct="1"/>
            <a:r>
              <a:rPr lang="es-ES_tradnl" altLang="es-EC" sz="1800" smtClean="0"/>
              <a:t>Cada paréntesis der. esta precedido de uno izq</a:t>
            </a:r>
          </a:p>
          <a:p>
            <a:pPr lvl="2" eaLnBrk="1" hangingPunct="1"/>
            <a:r>
              <a:rPr lang="es-ES_tradnl" altLang="es-EC" sz="1800" smtClean="0"/>
              <a:t>Acum. paréntesis der. siempre es &lt;= que Acum. paréntesis izq</a:t>
            </a:r>
          </a:p>
          <a:p>
            <a:pPr eaLnBrk="1" hangingPunct="1"/>
            <a:r>
              <a:rPr lang="es-ES_tradnl" altLang="es-EC" sz="2400" smtClean="0"/>
              <a:t>Por ejemplo: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s-ES_tradnl" altLang="es-EC" sz="1800" smtClean="0"/>
          </a:p>
        </p:txBody>
      </p:sp>
      <p:sp>
        <p:nvSpPr>
          <p:cNvPr id="121860" name="Rectangle 1028"/>
          <p:cNvSpPr>
            <a:spLocks noChangeArrowheads="1"/>
          </p:cNvSpPr>
          <p:nvPr/>
        </p:nvSpPr>
        <p:spPr bwMode="auto">
          <a:xfrm>
            <a:off x="1524000" y="1844675"/>
            <a:ext cx="640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s-ES_tradnl" altLang="es-EC" b="1">
                <a:latin typeface="Tahoma" panose="020B0604030504040204" pitchFamily="34" charset="0"/>
              </a:rPr>
              <a:t>7 - ((X* ((X+Y)/(J-3)) + Y) / (4-2.5))</a:t>
            </a:r>
          </a:p>
        </p:txBody>
      </p:sp>
      <p:sp>
        <p:nvSpPr>
          <p:cNvPr id="121861" name="Rectangle 1029"/>
          <p:cNvSpPr>
            <a:spLocks noChangeArrowheads="1"/>
          </p:cNvSpPr>
          <p:nvPr/>
        </p:nvSpPr>
        <p:spPr bwMode="auto">
          <a:xfrm>
            <a:off x="3048000" y="4876800"/>
            <a:ext cx="215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s-ES_tradnl" altLang="es-EC">
                <a:latin typeface="Tahoma" panose="020B0604030504040204" pitchFamily="34" charset="0"/>
              </a:rPr>
              <a:t>(A+B)) + 3</a:t>
            </a:r>
          </a:p>
        </p:txBody>
      </p:sp>
      <p:sp>
        <p:nvSpPr>
          <p:cNvPr id="121864" name="AutoShape 1032"/>
          <p:cNvSpPr>
            <a:spLocks noChangeArrowheads="1"/>
          </p:cNvSpPr>
          <p:nvPr/>
        </p:nvSpPr>
        <p:spPr bwMode="auto">
          <a:xfrm>
            <a:off x="6629400" y="5029200"/>
            <a:ext cx="1905000" cy="1219200"/>
          </a:xfrm>
          <a:prstGeom prst="wedgeRectCallout">
            <a:avLst>
              <a:gd name="adj1" fmla="val -126833"/>
              <a:gd name="adj2" fmla="val -44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600">
                <a:latin typeface="Tahoma" panose="020B0604030504040204" pitchFamily="34" charset="0"/>
              </a:rPr>
              <a:t>Al final de la expresión: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600">
                <a:latin typeface="Tahoma" panose="020B0604030504040204" pitchFamily="34" charset="0"/>
              </a:rPr>
              <a:t>Total ( =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600">
                <a:latin typeface="Tahoma" panose="020B0604030504040204" pitchFamily="34" charset="0"/>
              </a:rPr>
              <a:t>Total ) = 2</a:t>
            </a:r>
            <a:endParaRPr lang="es-ES" altLang="es-EC" sz="1600">
              <a:latin typeface="Tahoma" panose="020B0604030504040204" pitchFamily="34" charset="0"/>
            </a:endParaRPr>
          </a:p>
        </p:txBody>
      </p:sp>
      <p:sp>
        <p:nvSpPr>
          <p:cNvPr id="121866" name="AutoShape 1034"/>
          <p:cNvSpPr>
            <a:spLocks noChangeArrowheads="1"/>
          </p:cNvSpPr>
          <p:nvPr/>
        </p:nvSpPr>
        <p:spPr bwMode="auto">
          <a:xfrm>
            <a:off x="2827338" y="5362575"/>
            <a:ext cx="3200400" cy="1371600"/>
          </a:xfrm>
          <a:prstGeom prst="upArrowCallout">
            <a:avLst>
              <a:gd name="adj1" fmla="val 28238"/>
              <a:gd name="adj2" fmla="val 29167"/>
              <a:gd name="adj3" fmla="val 10880"/>
              <a:gd name="adj4" fmla="val 81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200">
                <a:latin typeface="Tahoma" panose="020B0604030504040204" pitchFamily="34" charset="0"/>
              </a:rPr>
              <a:t>En este punto de la expresión, ya se sabe que es incorrecta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200">
                <a:latin typeface="Tahoma" panose="020B0604030504040204" pitchFamily="34" charset="0"/>
              </a:rPr>
              <a:t>Acum ( =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200">
                <a:latin typeface="Tahoma" panose="020B0604030504040204" pitchFamily="34" charset="0"/>
              </a:rPr>
              <a:t>Acum ) = 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200">
                <a:latin typeface="Tahoma" panose="020B0604030504040204" pitchFamily="34" charset="0"/>
              </a:rPr>
              <a:t>No se cumple la regla</a:t>
            </a:r>
            <a:endParaRPr lang="es-ES" altLang="es-EC" sz="18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97120" y="479376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7760" y="4784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  <p:bldP spid="121860" grpId="0" autoUpdateAnimBg="0"/>
      <p:bldP spid="121861" grpId="0" autoUpdateAnimBg="0"/>
      <p:bldP spid="121864" grpId="0" animBg="1" autoUpdateAnimBg="0"/>
      <p:bldP spid="12186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mtClean="0"/>
              <a:t>PRIMER ENFOQUE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700213"/>
            <a:ext cx="3551238" cy="43068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2000"/>
              <a:t>Podemos llevar un </a:t>
            </a:r>
            <a:r>
              <a:rPr lang="es-ES_tradnl" altLang="es-EC" sz="2000" i="1"/>
              <a:t>conteo de paréntesis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2000"/>
              <a:t>Este debería llevar totales de ) y de (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1800"/>
              <a:t>Acum. paréntesis Izq - Acum. paréntesis Der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2000"/>
              <a:t>Este valor siempre deberá ser positivo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2000"/>
              <a:t>Si en algún momento, al revisar la expresión, el conteo de paréntesis es negativo: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altLang="es-EC" sz="1800" b="1"/>
              <a:t>BINGO</a:t>
            </a:r>
            <a:r>
              <a:rPr lang="es-ES_tradnl" altLang="es-EC" sz="1800"/>
              <a:t>, hay un error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_tradnl" altLang="es-EC" sz="1800"/>
          </a:p>
        </p:txBody>
      </p:sp>
      <p:sp>
        <p:nvSpPr>
          <p:cNvPr id="122884" name="Text Box 1028"/>
          <p:cNvSpPr txBox="1">
            <a:spLocks noChangeArrowheads="1"/>
          </p:cNvSpPr>
          <p:nvPr/>
        </p:nvSpPr>
        <p:spPr bwMode="auto">
          <a:xfrm>
            <a:off x="3851275" y="1412875"/>
            <a:ext cx="5064125" cy="5000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valida = true;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while</a:t>
            </a:r>
            <a:r>
              <a:rPr lang="es-ES_tradnl" altLang="es-EC" sz="1600">
                <a:latin typeface="Courier New" panose="02070309020205020404" pitchFamily="49" charset="0"/>
              </a:rPr>
              <a:t>(no hayamos revisado toda la expresion)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</a:t>
            </a: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if</a:t>
            </a:r>
            <a:r>
              <a:rPr lang="es-ES_tradnl" altLang="es-EC" sz="1600">
                <a:latin typeface="Courier New" panose="02070309020205020404" pitchFamily="49" charset="0"/>
              </a:rPr>
              <a:t> (elemento_actual == ‘)’)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    Total_der++;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</a:t>
            </a: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else</a:t>
            </a:r>
            <a:r>
              <a:rPr lang="es-ES_tradnl" altLang="es-EC" sz="1600">
                <a:latin typeface="Courier New" panose="02070309020205020404" pitchFamily="49" charset="0"/>
              </a:rPr>
              <a:t> </a:t>
            </a: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if</a:t>
            </a:r>
            <a:r>
              <a:rPr lang="es-ES_tradnl" altLang="es-EC" sz="1600">
                <a:latin typeface="Courier New" panose="02070309020205020404" pitchFamily="49" charset="0"/>
              </a:rPr>
              <a:t>(elemento_actual == ‘(’)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    Total_izq++;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</a:t>
            </a: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if</a:t>
            </a:r>
            <a:r>
              <a:rPr lang="es-ES_tradnl" altLang="es-EC" sz="1600">
                <a:latin typeface="Courier New" panose="02070309020205020404" pitchFamily="49" charset="0"/>
              </a:rPr>
              <a:t>(Total_der &gt; Total_izq){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    valida = false;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    </a:t>
            </a: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break</a:t>
            </a:r>
            <a:r>
              <a:rPr lang="es-ES_tradnl" altLang="es-EC" sz="16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solidFill>
                  <a:schemeClr val="hlink"/>
                </a:solidFill>
                <a:latin typeface="Courier New" panose="02070309020205020404" pitchFamily="49" charset="0"/>
              </a:rPr>
              <a:t>if</a:t>
            </a:r>
            <a:r>
              <a:rPr lang="es-ES_tradnl" altLang="es-EC" sz="1600">
                <a:latin typeface="Courier New" panose="02070309020205020404" pitchFamily="49" charset="0"/>
              </a:rPr>
              <a:t> (Total_der != Total_izq)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C" sz="1600">
                <a:latin typeface="Courier New" panose="02070309020205020404" pitchFamily="49" charset="0"/>
              </a:rPr>
              <a:t>	valida = false;</a:t>
            </a:r>
            <a:endParaRPr lang="es-ES" altLang="es-EC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/>
          </p:cNvSpPr>
          <p:nvPr>
            <p:ph type="title"/>
          </p:nvPr>
        </p:nvSpPr>
        <p:spPr>
          <a:xfrm>
            <a:off x="381000" y="188913"/>
            <a:ext cx="8439150" cy="1143000"/>
          </a:xfrm>
        </p:spPr>
        <p:txBody>
          <a:bodyPr/>
          <a:lstStyle/>
          <a:p>
            <a:pPr eaLnBrk="1" hangingPunct="1"/>
            <a:r>
              <a:rPr lang="es-ES_tradnl" altLang="es-EC" smtClean="0"/>
              <a:t>UN ENFOQUE MAS NATURAL</a:t>
            </a:r>
          </a:p>
        </p:txBody>
      </p:sp>
      <p:sp>
        <p:nvSpPr>
          <p:cNvPr id="9219" name="Rectangle 1027"/>
          <p:cNvSpPr>
            <a:spLocks noGrp="1"/>
          </p:cNvSpPr>
          <p:nvPr>
            <p:ph idx="1"/>
          </p:nvPr>
        </p:nvSpPr>
        <p:spPr>
          <a:xfrm>
            <a:off x="468313" y="1217613"/>
            <a:ext cx="8170862" cy="1619250"/>
          </a:xfrm>
        </p:spPr>
        <p:txBody>
          <a:bodyPr/>
          <a:lstStyle/>
          <a:p>
            <a:pPr eaLnBrk="1" hangingPunct="1"/>
            <a:r>
              <a:rPr lang="es-ES_tradnl" altLang="es-EC" sz="2000" smtClean="0"/>
              <a:t>Otra forma, es la “forma natural”</a:t>
            </a:r>
          </a:p>
          <a:p>
            <a:pPr eaLnBrk="1" hangingPunct="1"/>
            <a:r>
              <a:rPr lang="es-ES_tradnl" altLang="es-EC" sz="2000" smtClean="0"/>
              <a:t>Cuando revisamos una expresión de este tipo:</a:t>
            </a:r>
          </a:p>
          <a:p>
            <a:pPr lvl="1" eaLnBrk="1" hangingPunct="1"/>
            <a:r>
              <a:rPr lang="es-ES_tradnl" altLang="es-EC" sz="1800" smtClean="0"/>
              <a:t>Revisamos los paréntesis de la derecha, y buscamos sin tienen “match” en la izquierda</a:t>
            </a:r>
          </a:p>
        </p:txBody>
      </p:sp>
      <p:sp>
        <p:nvSpPr>
          <p:cNvPr id="123908" name="Rectangle 1028"/>
          <p:cNvSpPr>
            <a:spLocks noChangeArrowheads="1"/>
          </p:cNvSpPr>
          <p:nvPr/>
        </p:nvSpPr>
        <p:spPr bwMode="auto">
          <a:xfrm>
            <a:off x="471488" y="3573463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2000">
                <a:solidFill>
                  <a:srgbClr val="002850"/>
                </a:solidFill>
                <a:latin typeface="Arial Narrow" panose="020B0606020202030204" pitchFamily="34" charset="0"/>
              </a:rPr>
              <a:t>Para seguir este enfoque podríamos: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“Recordar” los parentesis de la izquierda </a:t>
            </a:r>
            <a:r>
              <a:rPr lang="es-ES_tradnl" altLang="es-EC" sz="1800" b="1">
                <a:solidFill>
                  <a:srgbClr val="002850"/>
                </a:solidFill>
                <a:latin typeface="Arial Narrow" panose="020B0606020202030204" pitchFamily="34" charset="0"/>
              </a:rPr>
              <a:t>(</a:t>
            </a: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 a medida que aparecen: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600" i="1">
                <a:solidFill>
                  <a:srgbClr val="002850"/>
                </a:solidFill>
                <a:latin typeface="Arial Narrow" panose="020B0606020202030204" pitchFamily="34" charset="0"/>
              </a:rPr>
              <a:t>El primero en aparecer, será el ultimo en ser “recordado”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600" i="1">
                <a:solidFill>
                  <a:srgbClr val="002850"/>
                </a:solidFill>
                <a:latin typeface="Arial Narrow" panose="020B0606020202030204" pitchFamily="34" charset="0"/>
              </a:rPr>
              <a:t>El ultimo en aparecer, será el primero en ser “recordado”</a:t>
            </a:r>
          </a:p>
        </p:txBody>
      </p:sp>
      <p:grpSp>
        <p:nvGrpSpPr>
          <p:cNvPr id="123913" name="Group 1033"/>
          <p:cNvGrpSpPr>
            <a:grpSpLocks/>
          </p:cNvGrpSpPr>
          <p:nvPr/>
        </p:nvGrpSpPr>
        <p:grpSpPr bwMode="auto">
          <a:xfrm>
            <a:off x="3522663" y="2678113"/>
            <a:ext cx="533400" cy="381000"/>
            <a:chOff x="2592" y="2400"/>
            <a:chExt cx="336" cy="240"/>
          </a:xfrm>
        </p:grpSpPr>
        <p:sp>
          <p:nvSpPr>
            <p:cNvPr id="9246" name="Line 1029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1030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1031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27" name="Group 1047"/>
          <p:cNvGrpSpPr>
            <a:grpSpLocks/>
          </p:cNvGrpSpPr>
          <p:nvPr/>
        </p:nvGrpSpPr>
        <p:grpSpPr bwMode="auto">
          <a:xfrm>
            <a:off x="4208463" y="2678113"/>
            <a:ext cx="381000" cy="381000"/>
            <a:chOff x="2592" y="2400"/>
            <a:chExt cx="336" cy="240"/>
          </a:xfrm>
        </p:grpSpPr>
        <p:sp>
          <p:nvSpPr>
            <p:cNvPr id="9243" name="Line 1048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1049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050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31" name="Group 1051"/>
          <p:cNvGrpSpPr>
            <a:grpSpLocks/>
          </p:cNvGrpSpPr>
          <p:nvPr/>
        </p:nvGrpSpPr>
        <p:grpSpPr bwMode="auto">
          <a:xfrm>
            <a:off x="3446463" y="2678113"/>
            <a:ext cx="1219200" cy="533400"/>
            <a:chOff x="2592" y="2400"/>
            <a:chExt cx="336" cy="240"/>
          </a:xfrm>
        </p:grpSpPr>
        <p:sp>
          <p:nvSpPr>
            <p:cNvPr id="9240" name="Line 1052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1053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1054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35" name="Group 1055"/>
          <p:cNvGrpSpPr>
            <a:grpSpLocks/>
          </p:cNvGrpSpPr>
          <p:nvPr/>
        </p:nvGrpSpPr>
        <p:grpSpPr bwMode="auto">
          <a:xfrm>
            <a:off x="3065463" y="2678113"/>
            <a:ext cx="2133600" cy="685800"/>
            <a:chOff x="2592" y="2400"/>
            <a:chExt cx="336" cy="240"/>
          </a:xfrm>
        </p:grpSpPr>
        <p:sp>
          <p:nvSpPr>
            <p:cNvPr id="9237" name="Line 1056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1057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1058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39" name="Group 1059"/>
          <p:cNvGrpSpPr>
            <a:grpSpLocks/>
          </p:cNvGrpSpPr>
          <p:nvPr/>
        </p:nvGrpSpPr>
        <p:grpSpPr bwMode="auto">
          <a:xfrm>
            <a:off x="5580063" y="2678113"/>
            <a:ext cx="533400" cy="685800"/>
            <a:chOff x="2592" y="2400"/>
            <a:chExt cx="336" cy="240"/>
          </a:xfrm>
        </p:grpSpPr>
        <p:sp>
          <p:nvSpPr>
            <p:cNvPr id="9234" name="Line 1060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061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062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43" name="Group 1063"/>
          <p:cNvGrpSpPr>
            <a:grpSpLocks/>
          </p:cNvGrpSpPr>
          <p:nvPr/>
        </p:nvGrpSpPr>
        <p:grpSpPr bwMode="auto">
          <a:xfrm>
            <a:off x="2913063" y="2678113"/>
            <a:ext cx="3352800" cy="838200"/>
            <a:chOff x="2592" y="2400"/>
            <a:chExt cx="336" cy="240"/>
          </a:xfrm>
        </p:grpSpPr>
        <p:sp>
          <p:nvSpPr>
            <p:cNvPr id="9231" name="Line 1064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065"/>
            <p:cNvSpPr>
              <a:spLocks noChangeShapeType="1"/>
            </p:cNvSpPr>
            <p:nvPr/>
          </p:nvSpPr>
          <p:spPr bwMode="auto">
            <a:xfrm flipH="1">
              <a:off x="259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066"/>
            <p:cNvSpPr>
              <a:spLocks noChangeShapeType="1"/>
            </p:cNvSpPr>
            <p:nvPr/>
          </p:nvSpPr>
          <p:spPr bwMode="auto">
            <a:xfrm flipV="1"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47" name="AutoShape 1067"/>
          <p:cNvSpPr>
            <a:spLocks noChangeArrowheads="1"/>
          </p:cNvSpPr>
          <p:nvPr/>
        </p:nvSpPr>
        <p:spPr bwMode="auto">
          <a:xfrm>
            <a:off x="6443663" y="2781300"/>
            <a:ext cx="2514600" cy="1295400"/>
          </a:xfrm>
          <a:prstGeom prst="wedgeRectCallout">
            <a:avLst>
              <a:gd name="adj1" fmla="val -119949"/>
              <a:gd name="adj2" fmla="val 582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600">
                <a:latin typeface="Tahoma" panose="020B0604030504040204" pitchFamily="34" charset="0"/>
              </a:rPr>
              <a:t>La Pila se utiliza justamente para “recordar” de la forma abajo indicada</a:t>
            </a:r>
          </a:p>
        </p:txBody>
      </p:sp>
      <p:sp>
        <p:nvSpPr>
          <p:cNvPr id="123949" name="AutoShape 1069"/>
          <p:cNvSpPr>
            <a:spLocks noChangeArrowheads="1"/>
          </p:cNvSpPr>
          <p:nvPr/>
        </p:nvSpPr>
        <p:spPr bwMode="auto">
          <a:xfrm>
            <a:off x="6732588" y="4652963"/>
            <a:ext cx="1981200" cy="762000"/>
          </a:xfrm>
          <a:prstGeom prst="cloudCallout">
            <a:avLst>
              <a:gd name="adj1" fmla="val -62819"/>
              <a:gd name="adj2" fmla="val 9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400" b="1" u="sng">
                <a:latin typeface="Tahoma" panose="020B0604030504040204" pitchFamily="34" charset="0"/>
              </a:rPr>
              <a:t>Pop</a:t>
            </a:r>
            <a:r>
              <a:rPr lang="es-ES_tradnl" altLang="es-EC" sz="1400">
                <a:latin typeface="Tahoma" panose="020B0604030504040204" pitchFamily="34" charset="0"/>
              </a:rPr>
              <a:t> el paréntesis </a:t>
            </a:r>
            <a:r>
              <a:rPr lang="es-ES_tradnl" altLang="es-EC" sz="1400" b="1">
                <a:latin typeface="Tahoma" panose="020B0604030504040204" pitchFamily="34" charset="0"/>
              </a:rPr>
              <a:t>)</a:t>
            </a:r>
            <a:r>
              <a:rPr lang="es-ES_tradnl" altLang="es-EC" sz="1400">
                <a:latin typeface="Tahoma" panose="020B0604030504040204" pitchFamily="34" charset="0"/>
              </a:rPr>
              <a:t> encontrado</a:t>
            </a:r>
          </a:p>
        </p:txBody>
      </p:sp>
      <p:sp>
        <p:nvSpPr>
          <p:cNvPr id="123952" name="Rectangle 1072"/>
          <p:cNvSpPr>
            <a:spLocks noChangeArrowheads="1"/>
          </p:cNvSpPr>
          <p:nvPr/>
        </p:nvSpPr>
        <p:spPr bwMode="auto">
          <a:xfrm>
            <a:off x="1522413" y="2349500"/>
            <a:ext cx="4849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s-ES_tradnl" altLang="es-EC" sz="1800">
                <a:latin typeface="Tahoma" panose="020B0604030504040204" pitchFamily="34" charset="0"/>
              </a:rPr>
              <a:t>7 - ((X* ((X+Y)/(J-3)) + Y) / (4-2.5))</a:t>
            </a:r>
          </a:p>
        </p:txBody>
      </p:sp>
      <p:sp>
        <p:nvSpPr>
          <p:cNvPr id="123953" name="Rectangle 1073"/>
          <p:cNvSpPr>
            <a:spLocks noChangeArrowheads="1"/>
          </p:cNvSpPr>
          <p:nvPr/>
        </p:nvSpPr>
        <p:spPr bwMode="auto">
          <a:xfrm>
            <a:off x="471488" y="4868863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2000">
                <a:solidFill>
                  <a:srgbClr val="002850"/>
                </a:solidFill>
                <a:latin typeface="Arial Narrow" panose="020B0606020202030204" pitchFamily="34" charset="0"/>
              </a:rPr>
              <a:t>Así, cuando aparece un </a:t>
            </a:r>
            <a:r>
              <a:rPr lang="es-ES_tradnl" altLang="es-EC" sz="2000" b="1">
                <a:solidFill>
                  <a:srgbClr val="002850"/>
                </a:solidFill>
                <a:latin typeface="Arial Narrow" panose="020B0606020202030204" pitchFamily="34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El primer ( recordado, debe ser su “match”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En ese momento, este primero recordado, ya puede ser “olvidado”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"/>
            </a:pP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Al llegar al final de la expresión, ningún </a:t>
            </a:r>
            <a:r>
              <a:rPr lang="es-ES_tradnl" altLang="es-EC" sz="1800" b="1">
                <a:solidFill>
                  <a:srgbClr val="002850"/>
                </a:solidFill>
                <a:latin typeface="Arial Narrow" panose="020B0606020202030204" pitchFamily="34" charset="0"/>
              </a:rPr>
              <a:t>( </a:t>
            </a:r>
            <a:r>
              <a:rPr lang="es-ES_tradnl" altLang="es-EC" sz="1800">
                <a:solidFill>
                  <a:srgbClr val="002850"/>
                </a:solidFill>
                <a:latin typeface="Arial Narrow" panose="020B0606020202030204" pitchFamily="34" charset="0"/>
              </a:rPr>
              <a:t>debería ser “recordado”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47" grpId="0" animBg="1" autoUpdateAnimBg="0"/>
      <p:bldP spid="123949" grpId="0" animBg="1" autoUpdateAnimBg="0"/>
      <p:bldP spid="123952" grpId="0" autoUpdateAnimBg="0"/>
      <p:bldP spid="1239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mtClean="0"/>
              <a:t>APLICANDO PILAS</a:t>
            </a:r>
          </a:p>
        </p:txBody>
      </p:sp>
      <p:sp>
        <p:nvSpPr>
          <p:cNvPr id="124932" name="Rectangle 1028"/>
          <p:cNvSpPr>
            <a:spLocks noGrp="1"/>
          </p:cNvSpPr>
          <p:nvPr>
            <p:ph idx="1"/>
          </p:nvPr>
        </p:nvSpPr>
        <p:spPr>
          <a:xfrm>
            <a:off x="303213" y="1628775"/>
            <a:ext cx="8229600" cy="1049338"/>
          </a:xfrm>
        </p:spPr>
        <p:txBody>
          <a:bodyPr/>
          <a:lstStyle/>
          <a:p>
            <a:pPr eaLnBrk="1" hangingPunct="1"/>
            <a:r>
              <a:rPr lang="es-ES_tradnl" altLang="es-EC" sz="2400" smtClean="0"/>
              <a:t>Veamos, revisemos justo la expresión anterior</a:t>
            </a:r>
          </a:p>
        </p:txBody>
      </p:sp>
      <p:sp>
        <p:nvSpPr>
          <p:cNvPr id="125010" name="AutoShape 1106"/>
          <p:cNvSpPr>
            <a:spLocks noChangeArrowheads="1"/>
          </p:cNvSpPr>
          <p:nvPr/>
        </p:nvSpPr>
        <p:spPr bwMode="auto">
          <a:xfrm>
            <a:off x="6372225" y="3789363"/>
            <a:ext cx="2352675" cy="1447800"/>
          </a:xfrm>
          <a:prstGeom prst="lef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C" sz="1800">
                <a:latin typeface="Tahoma" panose="020B0604030504040204" pitchFamily="34" charset="0"/>
              </a:rPr>
              <a:t>Todos los ), encontraron su (</a:t>
            </a:r>
          </a:p>
        </p:txBody>
      </p:sp>
      <p:grpSp>
        <p:nvGrpSpPr>
          <p:cNvPr id="125015" name="Group 1111"/>
          <p:cNvGrpSpPr>
            <a:grpSpLocks/>
          </p:cNvGrpSpPr>
          <p:nvPr/>
        </p:nvGrpSpPr>
        <p:grpSpPr bwMode="auto">
          <a:xfrm>
            <a:off x="3563938" y="3573463"/>
            <a:ext cx="719137" cy="1728787"/>
            <a:chOff x="1837" y="1797"/>
            <a:chExt cx="453" cy="1225"/>
          </a:xfrm>
        </p:grpSpPr>
        <p:sp>
          <p:nvSpPr>
            <p:cNvPr id="10306" name="Line 1108"/>
            <p:cNvSpPr>
              <a:spLocks noChangeShapeType="1"/>
            </p:cNvSpPr>
            <p:nvPr/>
          </p:nvSpPr>
          <p:spPr bwMode="auto">
            <a:xfrm>
              <a:off x="1837" y="17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07" name="Line 1109"/>
            <p:cNvSpPr>
              <a:spLocks noChangeShapeType="1"/>
            </p:cNvSpPr>
            <p:nvPr/>
          </p:nvSpPr>
          <p:spPr bwMode="auto">
            <a:xfrm>
              <a:off x="1837" y="302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08" name="Line 1110"/>
            <p:cNvSpPr>
              <a:spLocks noChangeShapeType="1"/>
            </p:cNvSpPr>
            <p:nvPr/>
          </p:nvSpPr>
          <p:spPr bwMode="auto">
            <a:xfrm flipV="1">
              <a:off x="2290" y="17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5049" name="Group 1145"/>
          <p:cNvGrpSpPr>
            <a:grpSpLocks/>
          </p:cNvGrpSpPr>
          <p:nvPr/>
        </p:nvGrpSpPr>
        <p:grpSpPr bwMode="auto">
          <a:xfrm>
            <a:off x="755650" y="2205038"/>
            <a:ext cx="6692900" cy="519112"/>
            <a:chOff x="476" y="1616"/>
            <a:chExt cx="4216" cy="327"/>
          </a:xfrm>
        </p:grpSpPr>
        <p:sp>
          <p:nvSpPr>
            <p:cNvPr id="10277" name="Text Box 1115"/>
            <p:cNvSpPr txBox="1">
              <a:spLocks noChangeArrowheads="1"/>
            </p:cNvSpPr>
            <p:nvPr/>
          </p:nvSpPr>
          <p:spPr bwMode="auto">
            <a:xfrm>
              <a:off x="476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7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78" name="Text Box 1116"/>
            <p:cNvSpPr txBox="1">
              <a:spLocks noChangeArrowheads="1"/>
            </p:cNvSpPr>
            <p:nvPr/>
          </p:nvSpPr>
          <p:spPr bwMode="auto">
            <a:xfrm>
              <a:off x="70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-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79" name="Text Box 1117"/>
            <p:cNvSpPr txBox="1">
              <a:spLocks noChangeArrowheads="1"/>
            </p:cNvSpPr>
            <p:nvPr/>
          </p:nvSpPr>
          <p:spPr bwMode="auto">
            <a:xfrm>
              <a:off x="83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0" name="Text Box 1118"/>
            <p:cNvSpPr txBox="1">
              <a:spLocks noChangeArrowheads="1"/>
            </p:cNvSpPr>
            <p:nvPr/>
          </p:nvSpPr>
          <p:spPr bwMode="auto">
            <a:xfrm>
              <a:off x="97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1" name="Text Box 1119"/>
            <p:cNvSpPr txBox="1">
              <a:spLocks noChangeArrowheads="1"/>
            </p:cNvSpPr>
            <p:nvPr/>
          </p:nvSpPr>
          <p:spPr bwMode="auto">
            <a:xfrm>
              <a:off x="1111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X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2" name="Text Box 1120"/>
            <p:cNvSpPr txBox="1">
              <a:spLocks noChangeArrowheads="1"/>
            </p:cNvSpPr>
            <p:nvPr/>
          </p:nvSpPr>
          <p:spPr bwMode="auto">
            <a:xfrm>
              <a:off x="1247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 *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3" name="Text Box 1121"/>
            <p:cNvSpPr txBox="1">
              <a:spLocks noChangeArrowheads="1"/>
            </p:cNvSpPr>
            <p:nvPr/>
          </p:nvSpPr>
          <p:spPr bwMode="auto">
            <a:xfrm>
              <a:off x="138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4" name="Text Box 1122"/>
            <p:cNvSpPr txBox="1">
              <a:spLocks noChangeArrowheads="1"/>
            </p:cNvSpPr>
            <p:nvPr/>
          </p:nvSpPr>
          <p:spPr bwMode="auto">
            <a:xfrm>
              <a:off x="151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5" name="Text Box 1123"/>
            <p:cNvSpPr txBox="1">
              <a:spLocks noChangeArrowheads="1"/>
            </p:cNvSpPr>
            <p:nvPr/>
          </p:nvSpPr>
          <p:spPr bwMode="auto">
            <a:xfrm>
              <a:off x="165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X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6" name="Text Box 1124"/>
            <p:cNvSpPr txBox="1">
              <a:spLocks noChangeArrowheads="1"/>
            </p:cNvSpPr>
            <p:nvPr/>
          </p:nvSpPr>
          <p:spPr bwMode="auto">
            <a:xfrm>
              <a:off x="1791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+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7" name="Text Box 1125"/>
            <p:cNvSpPr txBox="1">
              <a:spLocks noChangeArrowheads="1"/>
            </p:cNvSpPr>
            <p:nvPr/>
          </p:nvSpPr>
          <p:spPr bwMode="auto">
            <a:xfrm>
              <a:off x="1927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Y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8" name="Text Box 1126"/>
            <p:cNvSpPr txBox="1">
              <a:spLocks noChangeArrowheads="1"/>
            </p:cNvSpPr>
            <p:nvPr/>
          </p:nvSpPr>
          <p:spPr bwMode="auto">
            <a:xfrm>
              <a:off x="206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89" name="Text Box 1127"/>
            <p:cNvSpPr txBox="1">
              <a:spLocks noChangeArrowheads="1"/>
            </p:cNvSpPr>
            <p:nvPr/>
          </p:nvSpPr>
          <p:spPr bwMode="auto">
            <a:xfrm>
              <a:off x="219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/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0" name="Text Box 1128"/>
            <p:cNvSpPr txBox="1">
              <a:spLocks noChangeArrowheads="1"/>
            </p:cNvSpPr>
            <p:nvPr/>
          </p:nvSpPr>
          <p:spPr bwMode="auto">
            <a:xfrm>
              <a:off x="233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1" name="Text Box 1129"/>
            <p:cNvSpPr txBox="1">
              <a:spLocks noChangeArrowheads="1"/>
            </p:cNvSpPr>
            <p:nvPr/>
          </p:nvSpPr>
          <p:spPr bwMode="auto">
            <a:xfrm>
              <a:off x="2471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J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2" name="Text Box 1130"/>
            <p:cNvSpPr txBox="1">
              <a:spLocks noChangeArrowheads="1"/>
            </p:cNvSpPr>
            <p:nvPr/>
          </p:nvSpPr>
          <p:spPr bwMode="auto">
            <a:xfrm>
              <a:off x="2607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-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3" name="Text Box 1131"/>
            <p:cNvSpPr txBox="1">
              <a:spLocks noChangeArrowheads="1"/>
            </p:cNvSpPr>
            <p:nvPr/>
          </p:nvSpPr>
          <p:spPr bwMode="auto">
            <a:xfrm>
              <a:off x="274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3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4" name="Text Box 1132"/>
            <p:cNvSpPr txBox="1">
              <a:spLocks noChangeArrowheads="1"/>
            </p:cNvSpPr>
            <p:nvPr/>
          </p:nvSpPr>
          <p:spPr bwMode="auto">
            <a:xfrm>
              <a:off x="287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5" name="Text Box 1133"/>
            <p:cNvSpPr txBox="1">
              <a:spLocks noChangeArrowheads="1"/>
            </p:cNvSpPr>
            <p:nvPr/>
          </p:nvSpPr>
          <p:spPr bwMode="auto">
            <a:xfrm>
              <a:off x="301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6" name="Text Box 1134"/>
            <p:cNvSpPr txBox="1">
              <a:spLocks noChangeArrowheads="1"/>
            </p:cNvSpPr>
            <p:nvPr/>
          </p:nvSpPr>
          <p:spPr bwMode="auto">
            <a:xfrm>
              <a:off x="3151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+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7" name="Text Box 1135"/>
            <p:cNvSpPr txBox="1">
              <a:spLocks noChangeArrowheads="1"/>
            </p:cNvSpPr>
            <p:nvPr/>
          </p:nvSpPr>
          <p:spPr bwMode="auto">
            <a:xfrm>
              <a:off x="3287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Y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8" name="Text Box 1136"/>
            <p:cNvSpPr txBox="1">
              <a:spLocks noChangeArrowheads="1"/>
            </p:cNvSpPr>
            <p:nvPr/>
          </p:nvSpPr>
          <p:spPr bwMode="auto">
            <a:xfrm>
              <a:off x="342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299" name="Text Box 1137"/>
            <p:cNvSpPr txBox="1">
              <a:spLocks noChangeArrowheads="1"/>
            </p:cNvSpPr>
            <p:nvPr/>
          </p:nvSpPr>
          <p:spPr bwMode="auto">
            <a:xfrm>
              <a:off x="355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/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0" name="Text Box 1138"/>
            <p:cNvSpPr txBox="1">
              <a:spLocks noChangeArrowheads="1"/>
            </p:cNvSpPr>
            <p:nvPr/>
          </p:nvSpPr>
          <p:spPr bwMode="auto">
            <a:xfrm>
              <a:off x="369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(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1" name="Text Box 1139"/>
            <p:cNvSpPr txBox="1">
              <a:spLocks noChangeArrowheads="1"/>
            </p:cNvSpPr>
            <p:nvPr/>
          </p:nvSpPr>
          <p:spPr bwMode="auto">
            <a:xfrm>
              <a:off x="3831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4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2" name="Text Box 1140"/>
            <p:cNvSpPr txBox="1">
              <a:spLocks noChangeArrowheads="1"/>
            </p:cNvSpPr>
            <p:nvPr/>
          </p:nvSpPr>
          <p:spPr bwMode="auto">
            <a:xfrm>
              <a:off x="3967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-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3" name="Text Box 1141"/>
            <p:cNvSpPr txBox="1">
              <a:spLocks noChangeArrowheads="1"/>
            </p:cNvSpPr>
            <p:nvPr/>
          </p:nvSpPr>
          <p:spPr bwMode="auto">
            <a:xfrm>
              <a:off x="4103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2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4" name="Text Box 1142"/>
            <p:cNvSpPr txBox="1">
              <a:spLocks noChangeArrowheads="1"/>
            </p:cNvSpPr>
            <p:nvPr/>
          </p:nvSpPr>
          <p:spPr bwMode="auto">
            <a:xfrm>
              <a:off x="4239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  <p:sp>
          <p:nvSpPr>
            <p:cNvPr id="10305" name="Text Box 1143"/>
            <p:cNvSpPr txBox="1">
              <a:spLocks noChangeArrowheads="1"/>
            </p:cNvSpPr>
            <p:nvPr/>
          </p:nvSpPr>
          <p:spPr bwMode="auto">
            <a:xfrm>
              <a:off x="4375" y="161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MX" altLang="es-EC">
                  <a:latin typeface="Arial" panose="020B0604020202020204" pitchFamily="34" charset="0"/>
                </a:rPr>
                <a:t>)</a:t>
              </a:r>
              <a:endParaRPr lang="es-ES" altLang="es-EC">
                <a:latin typeface="Arial" panose="020B0604020202020204" pitchFamily="34" charset="0"/>
              </a:endParaRPr>
            </a:p>
          </p:txBody>
        </p:sp>
      </p:grpSp>
      <p:grpSp>
        <p:nvGrpSpPr>
          <p:cNvPr id="125055" name="Group 1151"/>
          <p:cNvGrpSpPr>
            <a:grpSpLocks/>
          </p:cNvGrpSpPr>
          <p:nvPr/>
        </p:nvGrpSpPr>
        <p:grpSpPr bwMode="auto">
          <a:xfrm>
            <a:off x="1476375" y="2708275"/>
            <a:ext cx="1943100" cy="2520950"/>
            <a:chOff x="930" y="1661"/>
            <a:chExt cx="1224" cy="1633"/>
          </a:xfrm>
        </p:grpSpPr>
        <p:sp>
          <p:nvSpPr>
            <p:cNvPr id="10275" name="Line 1146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6" name="Line 1147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53" name="Rectangle 1149"/>
          <p:cNvSpPr>
            <a:spLocks noChangeArrowheads="1"/>
          </p:cNvSpPr>
          <p:nvPr/>
        </p:nvSpPr>
        <p:spPr bwMode="auto">
          <a:xfrm>
            <a:off x="3563938" y="4941888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EC" sz="1800">
                <a:latin typeface="Arial" panose="020B0604020202020204" pitchFamily="34" charset="0"/>
              </a:rPr>
              <a:t>(</a:t>
            </a:r>
            <a:endParaRPr lang="es-ES" altLang="es-EC" sz="1800">
              <a:latin typeface="Arial" panose="020B0604020202020204" pitchFamily="34" charset="0"/>
            </a:endParaRPr>
          </a:p>
        </p:txBody>
      </p:sp>
      <p:grpSp>
        <p:nvGrpSpPr>
          <p:cNvPr id="125056" name="Group 1152"/>
          <p:cNvGrpSpPr>
            <a:grpSpLocks/>
          </p:cNvGrpSpPr>
          <p:nvPr/>
        </p:nvGrpSpPr>
        <p:grpSpPr bwMode="auto">
          <a:xfrm>
            <a:off x="1728788" y="2708275"/>
            <a:ext cx="1655762" cy="2089150"/>
            <a:chOff x="930" y="1661"/>
            <a:chExt cx="1224" cy="1633"/>
          </a:xfrm>
        </p:grpSpPr>
        <p:sp>
          <p:nvSpPr>
            <p:cNvPr id="10273" name="Line 1153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4" name="Line 1154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59" name="Rectangle 1155"/>
          <p:cNvSpPr>
            <a:spLocks noChangeArrowheads="1"/>
          </p:cNvSpPr>
          <p:nvPr/>
        </p:nvSpPr>
        <p:spPr bwMode="auto">
          <a:xfrm>
            <a:off x="3563938" y="4581525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EC" sz="1800">
                <a:latin typeface="Arial" panose="020B0604020202020204" pitchFamily="34" charset="0"/>
              </a:rPr>
              <a:t>(</a:t>
            </a:r>
            <a:endParaRPr lang="es-ES" altLang="es-EC" sz="1800">
              <a:latin typeface="Arial" panose="020B0604020202020204" pitchFamily="34" charset="0"/>
            </a:endParaRPr>
          </a:p>
        </p:txBody>
      </p:sp>
      <p:grpSp>
        <p:nvGrpSpPr>
          <p:cNvPr id="125060" name="Group 1156"/>
          <p:cNvGrpSpPr>
            <a:grpSpLocks/>
          </p:cNvGrpSpPr>
          <p:nvPr/>
        </p:nvGrpSpPr>
        <p:grpSpPr bwMode="auto">
          <a:xfrm>
            <a:off x="2359025" y="2708275"/>
            <a:ext cx="1008063" cy="1728788"/>
            <a:chOff x="930" y="1661"/>
            <a:chExt cx="1224" cy="1633"/>
          </a:xfrm>
        </p:grpSpPr>
        <p:sp>
          <p:nvSpPr>
            <p:cNvPr id="10271" name="Line 1157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2" name="Line 1158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63" name="Rectangle 1159"/>
          <p:cNvSpPr>
            <a:spLocks noChangeArrowheads="1"/>
          </p:cNvSpPr>
          <p:nvPr/>
        </p:nvSpPr>
        <p:spPr bwMode="auto">
          <a:xfrm>
            <a:off x="3563938" y="4219575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EC" sz="1800">
                <a:latin typeface="Arial" panose="020B0604020202020204" pitchFamily="34" charset="0"/>
              </a:rPr>
              <a:t>(</a:t>
            </a:r>
            <a:endParaRPr lang="es-ES" altLang="es-EC" sz="1800">
              <a:latin typeface="Arial" panose="020B0604020202020204" pitchFamily="34" charset="0"/>
            </a:endParaRPr>
          </a:p>
        </p:txBody>
      </p:sp>
      <p:grpSp>
        <p:nvGrpSpPr>
          <p:cNvPr id="125064" name="Group 1160"/>
          <p:cNvGrpSpPr>
            <a:grpSpLocks/>
          </p:cNvGrpSpPr>
          <p:nvPr/>
        </p:nvGrpSpPr>
        <p:grpSpPr bwMode="auto">
          <a:xfrm>
            <a:off x="2609850" y="2708275"/>
            <a:ext cx="792163" cy="1368425"/>
            <a:chOff x="930" y="1661"/>
            <a:chExt cx="1224" cy="1633"/>
          </a:xfrm>
        </p:grpSpPr>
        <p:sp>
          <p:nvSpPr>
            <p:cNvPr id="10269" name="Line 1161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0" name="Line 1162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67" name="Rectangle 1163"/>
          <p:cNvSpPr>
            <a:spLocks noChangeArrowheads="1"/>
          </p:cNvSpPr>
          <p:nvPr/>
        </p:nvSpPr>
        <p:spPr bwMode="auto">
          <a:xfrm>
            <a:off x="3563938" y="3860800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EC" sz="1800">
                <a:latin typeface="Arial" panose="020B0604020202020204" pitchFamily="34" charset="0"/>
              </a:rPr>
              <a:t>(</a:t>
            </a:r>
            <a:endParaRPr lang="es-ES" altLang="es-EC" sz="1800">
              <a:latin typeface="Arial" panose="020B0604020202020204" pitchFamily="34" charset="0"/>
            </a:endParaRPr>
          </a:p>
        </p:txBody>
      </p:sp>
      <p:sp>
        <p:nvSpPr>
          <p:cNvPr id="125068" name="Line 1164"/>
          <p:cNvSpPr>
            <a:spLocks noChangeShapeType="1"/>
          </p:cNvSpPr>
          <p:nvPr/>
        </p:nvSpPr>
        <p:spPr bwMode="auto">
          <a:xfrm flipV="1">
            <a:off x="3419475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5069" name="Group 1165"/>
          <p:cNvGrpSpPr>
            <a:grpSpLocks/>
          </p:cNvGrpSpPr>
          <p:nvPr/>
        </p:nvGrpSpPr>
        <p:grpSpPr bwMode="auto">
          <a:xfrm flipH="1">
            <a:off x="4356100" y="3305175"/>
            <a:ext cx="503238" cy="754063"/>
            <a:chOff x="930" y="1661"/>
            <a:chExt cx="1224" cy="1633"/>
          </a:xfrm>
        </p:grpSpPr>
        <p:sp>
          <p:nvSpPr>
            <p:cNvPr id="10267" name="Line 1166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8" name="Line 1167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72" name="Line 1168"/>
          <p:cNvSpPr>
            <a:spLocks noChangeShapeType="1"/>
          </p:cNvSpPr>
          <p:nvPr/>
        </p:nvSpPr>
        <p:spPr bwMode="auto">
          <a:xfrm flipH="1">
            <a:off x="3851275" y="3284538"/>
            <a:ext cx="1008063" cy="0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073" name="Line 1169"/>
          <p:cNvSpPr>
            <a:spLocks noChangeShapeType="1"/>
          </p:cNvSpPr>
          <p:nvPr/>
        </p:nvSpPr>
        <p:spPr bwMode="auto">
          <a:xfrm>
            <a:off x="3851275" y="2673350"/>
            <a:ext cx="0" cy="620713"/>
          </a:xfrm>
          <a:prstGeom prst="lin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074" name="Line 1170"/>
          <p:cNvSpPr>
            <a:spLocks noChangeShapeType="1"/>
          </p:cNvSpPr>
          <p:nvPr/>
        </p:nvSpPr>
        <p:spPr bwMode="auto">
          <a:xfrm flipV="1">
            <a:off x="4716463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075" name="Line 1171"/>
          <p:cNvSpPr>
            <a:spLocks noChangeShapeType="1"/>
          </p:cNvSpPr>
          <p:nvPr/>
        </p:nvSpPr>
        <p:spPr bwMode="auto">
          <a:xfrm flipV="1">
            <a:off x="4932363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076" name="Line 1172"/>
          <p:cNvSpPr>
            <a:spLocks noChangeShapeType="1"/>
          </p:cNvSpPr>
          <p:nvPr/>
        </p:nvSpPr>
        <p:spPr bwMode="auto">
          <a:xfrm flipV="1">
            <a:off x="5580063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5078" name="Group 1174"/>
          <p:cNvGrpSpPr>
            <a:grpSpLocks/>
          </p:cNvGrpSpPr>
          <p:nvPr/>
        </p:nvGrpSpPr>
        <p:grpSpPr bwMode="auto">
          <a:xfrm flipH="1">
            <a:off x="4356100" y="2636838"/>
            <a:ext cx="1674813" cy="2160587"/>
            <a:chOff x="930" y="1661"/>
            <a:chExt cx="1224" cy="1633"/>
          </a:xfrm>
        </p:grpSpPr>
        <p:sp>
          <p:nvSpPr>
            <p:cNvPr id="10265" name="Line 1175"/>
            <p:cNvSpPr>
              <a:spLocks noChangeShapeType="1"/>
            </p:cNvSpPr>
            <p:nvPr/>
          </p:nvSpPr>
          <p:spPr bwMode="auto">
            <a:xfrm>
              <a:off x="930" y="1661"/>
              <a:ext cx="0" cy="16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Line 1176"/>
            <p:cNvSpPr>
              <a:spLocks noChangeShapeType="1"/>
            </p:cNvSpPr>
            <p:nvPr/>
          </p:nvSpPr>
          <p:spPr bwMode="auto">
            <a:xfrm>
              <a:off x="930" y="3293"/>
              <a:ext cx="12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081" name="Line 1177"/>
          <p:cNvSpPr>
            <a:spLocks noChangeShapeType="1"/>
          </p:cNvSpPr>
          <p:nvPr/>
        </p:nvSpPr>
        <p:spPr bwMode="auto">
          <a:xfrm flipV="1">
            <a:off x="6877050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082" name="Line 1178"/>
          <p:cNvSpPr>
            <a:spLocks noChangeShapeType="1"/>
          </p:cNvSpPr>
          <p:nvPr/>
        </p:nvSpPr>
        <p:spPr bwMode="auto">
          <a:xfrm flipV="1">
            <a:off x="7092950" y="26368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2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2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2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5010" grpId="0" animBg="1" autoUpdateAnimBg="0"/>
      <p:bldP spid="125053" grpId="0" animBg="1"/>
      <p:bldP spid="125053" grpId="1" animBg="1"/>
      <p:bldP spid="125059" grpId="0" animBg="1"/>
      <p:bldP spid="125059" grpId="1" animBg="1"/>
      <p:bldP spid="125059" grpId="2" animBg="1"/>
      <p:bldP spid="125059" grpId="3" animBg="1"/>
      <p:bldP spid="125063" grpId="0" animBg="1"/>
      <p:bldP spid="125063" grpId="1" animBg="1"/>
      <p:bldP spid="125067" grpId="0" animBg="1"/>
      <p:bldP spid="125067" grpId="1" animBg="1"/>
      <p:bldP spid="125067" grpId="2" animBg="1"/>
      <p:bldP spid="125067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984500" y="3148013"/>
            <a:ext cx="3175000" cy="5619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altLang="en-US" sz="4050" b="1" dirty="0">
                <a:solidFill>
                  <a:prstClr val="white"/>
                </a:solidFill>
                <a:latin typeface="Gill Sans MT" panose="020B0502020104020203" pitchFamily="34" charset="0"/>
              </a:rPr>
              <a:t>Backtracking</a:t>
            </a:r>
            <a:endParaRPr lang="en-US" altLang="en-US" sz="405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¿QUE ES BACKTRACKING?</a:t>
            </a:r>
            <a:endParaRPr lang="es-E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n-US" sz="2800" smtClean="0"/>
              <a:t>Método para resolución de problemas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/>
              <a:t>Backtracking </a:t>
            </a:r>
            <a:r>
              <a:rPr lang="es-MX" altLang="en-US" sz="2400" smtClean="0">
                <a:sym typeface="Wingdings" panose="05000000000000000000" pitchFamily="2" charset="2"/>
              </a:rPr>
              <a:t> Retroceso o Vuelta Atrás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n-US" sz="2800" smtClean="0">
                <a:sym typeface="Wingdings" panose="05000000000000000000" pitchFamily="2" charset="2"/>
              </a:rPr>
              <a:t>Realiza una búsqueda exhaustiva de una posible solución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>
                <a:sym typeface="Wingdings" panose="05000000000000000000" pitchFamily="2" charset="2"/>
              </a:rPr>
              <a:t>Consiste en seguir un camino buscando una solución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>
                <a:sym typeface="Wingdings" panose="05000000000000000000" pitchFamily="2" charset="2"/>
              </a:rPr>
              <a:t>Si por ese camino no se llega a la solución, se retrocede por el camino seguido hasta que se encuentre otro camino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>
                <a:sym typeface="Wingdings" panose="05000000000000000000" pitchFamily="2" charset="2"/>
              </a:rPr>
              <a:t>O hasta que se llegue al inicio, lo cual indica que ya no hay solución 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n-US" sz="2800" smtClean="0">
                <a:sym typeface="Wingdings" panose="05000000000000000000" pitchFamily="2" charset="2"/>
              </a:rPr>
              <a:t>Como se implementa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>
                <a:sym typeface="Wingdings" panose="05000000000000000000" pitchFamily="2" charset="2"/>
              </a:rPr>
              <a:t>Con Recursividad o 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2400" smtClean="0">
                <a:sym typeface="Wingdings" panose="05000000000000000000" pitchFamily="2" charset="2"/>
              </a:rPr>
              <a:t>Con Pilas Dinámicas</a:t>
            </a:r>
            <a:endParaRPr lang="es-E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3054</TotalTime>
  <Words>866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Century Gothic</vt:lpstr>
      <vt:lpstr>Arial Narrow</vt:lpstr>
      <vt:lpstr>Wingdings</vt:lpstr>
      <vt:lpstr>Calibri</vt:lpstr>
      <vt:lpstr>Calibri Light</vt:lpstr>
      <vt:lpstr>Gill Sans MT</vt:lpstr>
      <vt:lpstr>Tahoma</vt:lpstr>
      <vt:lpstr>Courier New</vt:lpstr>
      <vt:lpstr>Pre_FIEC3</vt:lpstr>
      <vt:lpstr>Diseño personalizado</vt:lpstr>
      <vt:lpstr>Imagen de mapa de bits</vt:lpstr>
      <vt:lpstr>PowerPoint Presentation</vt:lpstr>
      <vt:lpstr>PowerPoint Presentation</vt:lpstr>
      <vt:lpstr>Evaluando Expresiones</vt:lpstr>
      <vt:lpstr>ANALISIS DEL PROBLEMA</vt:lpstr>
      <vt:lpstr>PRIMER ENFOQUE</vt:lpstr>
      <vt:lpstr>UN ENFOQUE MAS NATURAL</vt:lpstr>
      <vt:lpstr>APLICANDO PILAS</vt:lpstr>
      <vt:lpstr>PowerPoint Presentation</vt:lpstr>
      <vt:lpstr>¿QUE ES BACKTRACKING?</vt:lpstr>
      <vt:lpstr>PowerPoint Presentation</vt:lpstr>
      <vt:lpstr>PowerPoint Presentation</vt:lpstr>
      <vt:lpstr>PowerPoint Presentation</vt:lpstr>
      <vt:lpstr>PAINT: RELLENO CON COLOR</vt:lpstr>
      <vt:lpstr>RELLENAR: QUE SIGNIFICA</vt:lpstr>
      <vt:lpstr>¿Cómo HACERLO?</vt:lpstr>
      <vt:lpstr>PAINT: ANIMACION CON LA PILA</vt:lpstr>
      <vt:lpstr>OTROS EJEMPLOS DE BACKTRACKING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LAS PILAS: BACKTRACKING</dc:title>
  <dc:creator>VILLACRES MARISOL</dc:creator>
  <cp:lastModifiedBy>Convertio</cp:lastModifiedBy>
  <cp:revision>64</cp:revision>
  <dcterms:created xsi:type="dcterms:W3CDTF">2004-11-26T13:25:19Z</dcterms:created>
  <dcterms:modified xsi:type="dcterms:W3CDTF">2023-11-19T17:53:00Z</dcterms:modified>
</cp:coreProperties>
</file>