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416268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53BE2-620E-4823-9B7B-413FABF6D4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F8C08A-4782-4266-BF81-685235F74B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6A6F55-4CDD-446F-826E-541AC5C02C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6016F3-DE4A-41BE-B459-7916BA62C9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4B9EC-3D63-4815-8C06-17A729C444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80880" y="53316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B25B7-56FD-49E6-B3B9-7FC97C9ED6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89BD9-C73C-486F-8DE6-709DDEABD9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AE550B-0F90-4C92-B5CC-F64B30EE9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2F9F1E-780A-4A86-8E21-7E1321ECD2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416268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D36DD1-C156-42D3-BACA-AD20FAB5AD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6FBC5-CD21-4916-A2C8-8CBD39B1F0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7985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416268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2D18E-D9BE-46FC-A2F6-6B03F4F6C7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0880" y="53316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416268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7985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416268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4800" spc="-1" strike="noStrike">
                <a:solidFill>
                  <a:srgbClr val="008080"/>
                </a:solidFill>
                <a:latin typeface="Century Gothic"/>
              </a:rPr>
              <a:t>Click to edit the title text format</a:t>
            </a: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808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Click to edit the outline text format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7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Second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2" marL="1143000" indent="-228600">
              <a:spcBef>
                <a:spcPts val="799"/>
              </a:spcBef>
              <a:buClr>
                <a:srgbClr val="3333cc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Third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3" marL="1600200" indent="-228600">
              <a:spcBef>
                <a:spcPts val="799"/>
              </a:spcBef>
              <a:buClr>
                <a:srgbClr val="00cc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Fourth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4" marL="2057400" indent="-228600">
              <a:spcBef>
                <a:spcPts val="799"/>
              </a:spcBef>
              <a:buClr>
                <a:srgbClr val="0000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Fifth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Sixth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2850"/>
                </a:solidFill>
                <a:latin typeface="Arial Narrow"/>
              </a:rPr>
              <a:t>Seventh Outline Level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"/>
          </p:nvPr>
        </p:nvSpPr>
        <p:spPr>
          <a:xfrm>
            <a:off x="62820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s-EC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200" spc="-1" strike="noStrike">
                <a:solidFill>
                  <a:srgbClr val="898989"/>
                </a:solidFill>
                <a:latin typeface="Times New Roman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3"/>
          </p:nvPr>
        </p:nvSpPr>
        <p:spPr>
          <a:xfrm>
            <a:off x="645768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s-EC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B5D9D2F-F453-4CE3-B716-F2878C799105}" type="slidenum">
              <a:rPr b="0" lang="es-EC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"/>
          <p:cNvSpPr/>
          <p:nvPr/>
        </p:nvSpPr>
        <p:spPr>
          <a:xfrm>
            <a:off x="0" y="2565360"/>
            <a:ext cx="9144000" cy="151308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2"/>
          <p:cNvSpPr/>
          <p:nvPr/>
        </p:nvSpPr>
        <p:spPr>
          <a:xfrm>
            <a:off x="2020320" y="2872800"/>
            <a:ext cx="510300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Gill Sans MT"/>
              </a:rPr>
              <a:t>Estructuras de Datos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2"/>
          <p:cNvSpPr/>
          <p:nvPr/>
        </p:nvSpPr>
        <p:spPr>
          <a:xfrm>
            <a:off x="2243880" y="3483360"/>
            <a:ext cx="4656600" cy="3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Gill Sans MT"/>
              </a:rPr>
              <a:t>Aplicaciones de Pilas - Parte 2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8" descr=""/>
          <p:cNvPicPr/>
          <p:nvPr/>
        </p:nvPicPr>
        <p:blipFill>
          <a:blip r:embed="rId1"/>
          <a:stretch/>
        </p:blipFill>
        <p:spPr>
          <a:xfrm>
            <a:off x="8150400" y="5051520"/>
            <a:ext cx="993600" cy="94932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2"/>
          <a:stretch/>
        </p:blipFill>
        <p:spPr>
          <a:xfrm>
            <a:off x="5613480" y="5100480"/>
            <a:ext cx="2428920" cy="85248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0"/>
          <p:cNvSpPr/>
          <p:nvPr/>
        </p:nvSpPr>
        <p:spPr>
          <a:xfrm>
            <a:off x="2886120" y="4172040"/>
            <a:ext cx="33717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Gonzalo Gabriel Méndez, Ph.D.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_tradnl" sz="4800" spc="-1" strike="noStrike">
                <a:solidFill>
                  <a:srgbClr val="008080"/>
                </a:solidFill>
                <a:latin typeface="Century Gothic"/>
              </a:rPr>
              <a:t>EVALUACION DE EXPRESIONES POSFIJAS</a:t>
            </a: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8558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808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2850"/>
                </a:solidFill>
                <a:latin typeface="Arial Narrow"/>
              </a:rPr>
              <a:t>Dadas</a:t>
            </a:r>
            <a:endParaRPr b="0" lang="en-US" sz="24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AB+C*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ABC*+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Evaluelas, cuando A = 3, B = 4 y C = 5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La primera, resultado : 35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La segunda, resultado: 23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808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2850"/>
                </a:solidFill>
                <a:latin typeface="Arial Narrow"/>
              </a:rPr>
              <a:t>Que algoritmo siguió para evaluar estas expresiones?</a:t>
            </a:r>
            <a:endParaRPr b="0" lang="en-US" sz="2400" spc="-1" strike="noStrike">
              <a:solidFill>
                <a:srgbClr val="002850"/>
              </a:solidFill>
              <a:latin typeface="Arial Narrow"/>
            </a:endParaRPr>
          </a:p>
          <a:p>
            <a:pPr lvl="2" marL="1143000"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i="1" lang="en-US" sz="24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53" name="Text Box 4"/>
          <p:cNvSpPr/>
          <p:nvPr/>
        </p:nvSpPr>
        <p:spPr>
          <a:xfrm>
            <a:off x="2530440" y="4489560"/>
            <a:ext cx="152388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AB+C*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Box 5"/>
          <p:cNvSpPr/>
          <p:nvPr/>
        </p:nvSpPr>
        <p:spPr>
          <a:xfrm>
            <a:off x="6119280" y="4413240"/>
            <a:ext cx="110268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ABC*+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10"/>
          <p:cNvSpPr/>
          <p:nvPr/>
        </p:nvSpPr>
        <p:spPr>
          <a:xfrm>
            <a:off x="1177920" y="5388120"/>
            <a:ext cx="14479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A+B -&gt; 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 Box 14"/>
          <p:cNvSpPr/>
          <p:nvPr/>
        </p:nvSpPr>
        <p:spPr>
          <a:xfrm>
            <a:off x="1063800" y="5769000"/>
            <a:ext cx="14475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7*C -&gt; 35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Box 18"/>
          <p:cNvSpPr/>
          <p:nvPr/>
        </p:nvSpPr>
        <p:spPr>
          <a:xfrm>
            <a:off x="5025960" y="5327640"/>
            <a:ext cx="14479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B*C -&gt; 20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22"/>
          <p:cNvSpPr/>
          <p:nvPr/>
        </p:nvSpPr>
        <p:spPr>
          <a:xfrm>
            <a:off x="4816440" y="5708520"/>
            <a:ext cx="15620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20+A -&gt; 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25"/>
          <p:cNvGrpSpPr/>
          <p:nvPr/>
        </p:nvGrpSpPr>
        <p:grpSpPr>
          <a:xfrm>
            <a:off x="2530440" y="4870440"/>
            <a:ext cx="533520" cy="761760"/>
            <a:chOff x="2530440" y="4870440"/>
            <a:chExt cx="533520" cy="761760"/>
          </a:xfrm>
        </p:grpSpPr>
        <p:sp>
          <p:nvSpPr>
            <p:cNvPr id="160" name="Line 23"/>
            <p:cNvSpPr/>
            <p:nvPr/>
          </p:nvSpPr>
          <p:spPr>
            <a:xfrm flipH="1">
              <a:off x="2530440" y="5632200"/>
              <a:ext cx="5335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Line 24"/>
            <p:cNvSpPr/>
            <p:nvPr/>
          </p:nvSpPr>
          <p:spPr>
            <a:xfrm flipV="1">
              <a:off x="3063960" y="4870440"/>
              <a:ext cx="0" cy="7617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2" name="Group 26"/>
          <p:cNvGrpSpPr/>
          <p:nvPr/>
        </p:nvGrpSpPr>
        <p:grpSpPr>
          <a:xfrm>
            <a:off x="2530080" y="4641480"/>
            <a:ext cx="990720" cy="1333440"/>
            <a:chOff x="2530080" y="4641480"/>
            <a:chExt cx="990720" cy="1333440"/>
          </a:xfrm>
        </p:grpSpPr>
        <p:sp>
          <p:nvSpPr>
            <p:cNvPr id="163" name="Line 27"/>
            <p:cNvSpPr/>
            <p:nvPr/>
          </p:nvSpPr>
          <p:spPr>
            <a:xfrm flipH="1">
              <a:off x="2530080" y="5974920"/>
              <a:ext cx="9903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Line 28"/>
            <p:cNvSpPr/>
            <p:nvPr/>
          </p:nvSpPr>
          <p:spPr>
            <a:xfrm flipV="1">
              <a:off x="3520800" y="4641480"/>
              <a:ext cx="0" cy="133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5" name="Group 41"/>
          <p:cNvGrpSpPr/>
          <p:nvPr/>
        </p:nvGrpSpPr>
        <p:grpSpPr>
          <a:xfrm>
            <a:off x="6264000" y="4794120"/>
            <a:ext cx="609840" cy="761760"/>
            <a:chOff x="6264000" y="4794120"/>
            <a:chExt cx="609840" cy="761760"/>
          </a:xfrm>
        </p:grpSpPr>
        <p:sp>
          <p:nvSpPr>
            <p:cNvPr id="166" name="Line 42"/>
            <p:cNvSpPr/>
            <p:nvPr/>
          </p:nvSpPr>
          <p:spPr>
            <a:xfrm flipH="1">
              <a:off x="6264000" y="5555880"/>
              <a:ext cx="60948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Line 43"/>
            <p:cNvSpPr/>
            <p:nvPr/>
          </p:nvSpPr>
          <p:spPr>
            <a:xfrm flipV="1">
              <a:off x="6873840" y="4794120"/>
              <a:ext cx="0" cy="7617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8" name="Group 44"/>
          <p:cNvGrpSpPr/>
          <p:nvPr/>
        </p:nvGrpSpPr>
        <p:grpSpPr>
          <a:xfrm>
            <a:off x="6340320" y="4870080"/>
            <a:ext cx="685440" cy="1028880"/>
            <a:chOff x="6340320" y="4870080"/>
            <a:chExt cx="685440" cy="1028880"/>
          </a:xfrm>
        </p:grpSpPr>
        <p:sp>
          <p:nvSpPr>
            <p:cNvPr id="169" name="Line 45"/>
            <p:cNvSpPr/>
            <p:nvPr/>
          </p:nvSpPr>
          <p:spPr>
            <a:xfrm flipH="1">
              <a:off x="6340320" y="5898960"/>
              <a:ext cx="6854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Line 46"/>
            <p:cNvSpPr/>
            <p:nvPr/>
          </p:nvSpPr>
          <p:spPr>
            <a:xfrm flipV="1">
              <a:off x="7025760" y="4870080"/>
              <a:ext cx="0" cy="10285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1" name="Text Box 49"/>
          <p:cNvSpPr/>
          <p:nvPr/>
        </p:nvSpPr>
        <p:spPr>
          <a:xfrm>
            <a:off x="2187720" y="4489560"/>
            <a:ext cx="146664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7C*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 Box 51"/>
          <p:cNvSpPr/>
          <p:nvPr/>
        </p:nvSpPr>
        <p:spPr>
          <a:xfrm>
            <a:off x="5826240" y="4413240"/>
            <a:ext cx="140976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A20+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" name="Group 52"/>
          <p:cNvGrpSpPr/>
          <p:nvPr/>
        </p:nvGrpSpPr>
        <p:grpSpPr>
          <a:xfrm>
            <a:off x="2530440" y="4870440"/>
            <a:ext cx="533520" cy="761760"/>
            <a:chOff x="2530440" y="4870440"/>
            <a:chExt cx="533520" cy="761760"/>
          </a:xfrm>
        </p:grpSpPr>
        <p:sp>
          <p:nvSpPr>
            <p:cNvPr id="174" name="Line 53"/>
            <p:cNvSpPr/>
            <p:nvPr/>
          </p:nvSpPr>
          <p:spPr>
            <a:xfrm flipH="1">
              <a:off x="2530440" y="5632200"/>
              <a:ext cx="53352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Line 54"/>
            <p:cNvSpPr/>
            <p:nvPr/>
          </p:nvSpPr>
          <p:spPr>
            <a:xfrm flipV="1">
              <a:off x="3063960" y="4870440"/>
              <a:ext cx="0" cy="76176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Text Box 55"/>
          <p:cNvSpPr/>
          <p:nvPr/>
        </p:nvSpPr>
        <p:spPr>
          <a:xfrm>
            <a:off x="1177920" y="5388120"/>
            <a:ext cx="1447920" cy="406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roup 56"/>
          <p:cNvGrpSpPr/>
          <p:nvPr/>
        </p:nvGrpSpPr>
        <p:grpSpPr>
          <a:xfrm>
            <a:off x="6264000" y="4794120"/>
            <a:ext cx="609840" cy="761760"/>
            <a:chOff x="6264000" y="4794120"/>
            <a:chExt cx="609840" cy="761760"/>
          </a:xfrm>
        </p:grpSpPr>
        <p:sp>
          <p:nvSpPr>
            <p:cNvPr id="178" name="Line 57"/>
            <p:cNvSpPr/>
            <p:nvPr/>
          </p:nvSpPr>
          <p:spPr>
            <a:xfrm flipH="1">
              <a:off x="6264000" y="5555880"/>
              <a:ext cx="60948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Line 58"/>
            <p:cNvSpPr/>
            <p:nvPr/>
          </p:nvSpPr>
          <p:spPr>
            <a:xfrm flipV="1">
              <a:off x="6873840" y="4794120"/>
              <a:ext cx="0" cy="76176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0" name="Text Box 59"/>
          <p:cNvSpPr/>
          <p:nvPr/>
        </p:nvSpPr>
        <p:spPr>
          <a:xfrm>
            <a:off x="5045040" y="5327640"/>
            <a:ext cx="1447920" cy="396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6" dur="indefinite" restart="never" nodeType="tmRoot">
          <p:childTnLst>
            <p:seq>
              <p:cTn id="497" dur="indefinite" nodeType="mainSeq">
                <p:childTnLst>
                  <p:par>
                    <p:cTn id="498" nodeType="clickEffect" fill="hold">
                      <p:stCondLst>
                        <p:cond delay="indefinite"/>
                      </p:stCondLst>
                      <p:childTnLst>
                        <p:par>
                          <p:cTn id="4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nodeType="clickEffect" fill="hold">
                      <p:stCondLst>
                        <p:cond delay="indefinite"/>
                      </p:stCondLst>
                      <p:childTnLst>
                        <p:par>
                          <p:cTn id="5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nodeType="clickEffect" fill="hold">
                      <p:stCondLst>
                        <p:cond delay="indefinite"/>
                      </p:stCondLst>
                      <p:childTnLst>
                        <p:par>
                          <p:cTn id="5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nodeType="clickEffect" fill="hold">
                      <p:stCondLst>
                        <p:cond delay="indefinite"/>
                      </p:stCondLst>
                      <p:childTnLst>
                        <p:par>
                          <p:cTn id="5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nodeType="clickEffect" fill="hold">
                      <p:stCondLst>
                        <p:cond delay="indefinite"/>
                      </p:stCondLst>
                      <p:childTnLst>
                        <p:par>
                          <p:cTn id="5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nodeType="clickEffect" fill="hold">
                      <p:stCondLst>
                        <p:cond delay="indefinite"/>
                      </p:stCondLst>
                      <p:childTnLst>
                        <p:par>
                          <p:cTn id="5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nodeType="clickEffect" fill="hold">
                      <p:stCondLst>
                        <p:cond delay="indefinite"/>
                      </p:stCondLst>
                      <p:childTnLst>
                        <p:par>
                          <p:cTn id="5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nodeType="clickEffect" fill="hold">
                      <p:stCondLst>
                        <p:cond delay="indefinite"/>
                      </p:stCondLst>
                      <p:childTnLst>
                        <p:par>
                          <p:cTn id="5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60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nodeType="clickEffect" fill="hold">
                      <p:stCondLst>
                        <p:cond delay="indefinite"/>
                      </p:stCondLst>
                      <p:childTnLst>
                        <p:par>
                          <p:cTn id="5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nodeType="clickEffect" fill="hold">
                      <p:stCondLst>
                        <p:cond delay="indefinite"/>
                      </p:stCondLst>
                      <p:childTnLst>
                        <p:par>
                          <p:cTn id="5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nodeType="clickEffect" fill="hold">
                      <p:stCondLst>
                        <p:cond delay="indefinite"/>
                      </p:stCondLst>
                      <p:childTnLst>
                        <p:par>
                          <p:cTn id="5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nodeType="clickEffect" fill="hold">
                      <p:stCondLst>
                        <p:cond delay="indefinite"/>
                      </p:stCondLst>
                      <p:childTnLst>
                        <p:par>
                          <p:cTn id="5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nodeType="clickEffect" fill="hold">
                      <p:stCondLst>
                        <p:cond delay="indefinite"/>
                      </p:stCondLst>
                      <p:childTnLst>
                        <p:par>
                          <p:cTn id="5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94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nodeType="clickEffect" fill="hold">
                      <p:stCondLst>
                        <p:cond delay="indefinite"/>
                      </p:stCondLst>
                      <p:childTnLst>
                        <p:par>
                          <p:cTn id="5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_tradnl" sz="4800" spc="-1" strike="noStrike">
                <a:solidFill>
                  <a:srgbClr val="008080"/>
                </a:solidFill>
                <a:latin typeface="Century Gothic"/>
              </a:rPr>
              <a:t>EVALUACION: ALGORITMO</a:t>
            </a: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601"/>
              </a:spcBef>
              <a:buClr>
                <a:srgbClr val="00808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2850"/>
                </a:solidFill>
                <a:latin typeface="Arial Narrow"/>
              </a:rPr>
              <a:t>Con lo anterior, ya tenemos una idea de que hacer</a:t>
            </a:r>
            <a:endParaRPr b="0" lang="en-US" sz="24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Deberíamos poder “recordar” c/operando de la expresion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Si encontramos un operador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  <a:p>
            <a:pPr lvl="2" marL="1143000" indent="-228600">
              <a:spcBef>
                <a:spcPts val="451"/>
              </a:spcBef>
              <a:buClr>
                <a:srgbClr val="3333cc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_tradnl" sz="1800" spc="-1" strike="noStrike">
                <a:solidFill>
                  <a:srgbClr val="002850"/>
                </a:solidFill>
                <a:latin typeface="Arial Narrow"/>
              </a:rPr>
              <a:t>Los dos últimos operandos recordados son los usados y “olvidados”</a:t>
            </a:r>
            <a:endParaRPr b="0" i="1" lang="en-US" sz="1800" spc="-1" strike="noStrike">
              <a:solidFill>
                <a:srgbClr val="002850"/>
              </a:solidFill>
              <a:latin typeface="Arial Narrow"/>
            </a:endParaRPr>
          </a:p>
          <a:p>
            <a:pPr lvl="2" marL="1143000" indent="-228600">
              <a:spcBef>
                <a:spcPts val="451"/>
              </a:spcBef>
              <a:buClr>
                <a:srgbClr val="3333cc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_tradnl" sz="1800" spc="-1" strike="noStrike">
                <a:solidFill>
                  <a:srgbClr val="002850"/>
                </a:solidFill>
                <a:latin typeface="Arial Narrow"/>
              </a:rPr>
              <a:t>El resultado de la operación, debe ser también “recordado”</a:t>
            </a:r>
            <a:endParaRPr b="0" i="1" lang="en-US" sz="18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Así, hasta que la expresión termine</a:t>
            </a:r>
            <a:endParaRPr b="0" lang="en-US" sz="2000" spc="-1" strike="noStrike">
              <a:solidFill>
                <a:srgbClr val="002850"/>
              </a:solidFill>
              <a:latin typeface="Arial Narrow"/>
            </a:endParaRPr>
          </a:p>
        </p:txBody>
      </p:sp>
      <p:sp>
        <p:nvSpPr>
          <p:cNvPr id="183" name="AutoShape 4"/>
          <p:cNvSpPr/>
          <p:nvPr/>
        </p:nvSpPr>
        <p:spPr>
          <a:xfrm>
            <a:off x="5867280" y="1523880"/>
            <a:ext cx="2362320" cy="381240"/>
          </a:xfrm>
          <a:prstGeom prst="wedgeRoundRectCallout">
            <a:avLst>
              <a:gd name="adj1" fmla="val -143277"/>
              <a:gd name="adj2" fmla="val 152916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Podría ser un una pila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AutoShape 5"/>
          <p:cNvSpPr/>
          <p:nvPr/>
        </p:nvSpPr>
        <p:spPr>
          <a:xfrm>
            <a:off x="7020000" y="2349360"/>
            <a:ext cx="1752480" cy="304920"/>
          </a:xfrm>
          <a:prstGeom prst="wedgeRoundRectCallout">
            <a:avLst>
              <a:gd name="adj1" fmla="val -61324"/>
              <a:gd name="adj2" fmla="val 150523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7000"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2 veces Pop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AutoShape 6"/>
          <p:cNvSpPr/>
          <p:nvPr/>
        </p:nvSpPr>
        <p:spPr>
          <a:xfrm>
            <a:off x="7236000" y="3500280"/>
            <a:ext cx="1600200" cy="838440"/>
          </a:xfrm>
          <a:prstGeom prst="wedgeRoundRectCallout">
            <a:avLst>
              <a:gd name="adj1" fmla="val -90773"/>
              <a:gd name="adj2" fmla="val -50949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Push del resultado en la pila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 Box 7"/>
          <p:cNvSpPr/>
          <p:nvPr/>
        </p:nvSpPr>
        <p:spPr>
          <a:xfrm>
            <a:off x="2351160" y="4292640"/>
            <a:ext cx="24382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ABC*+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13"/>
          <p:cNvGrpSpPr/>
          <p:nvPr/>
        </p:nvGrpSpPr>
        <p:grpSpPr>
          <a:xfrm>
            <a:off x="3525840" y="5013000"/>
            <a:ext cx="911160" cy="1143360"/>
            <a:chOff x="3525840" y="5013000"/>
            <a:chExt cx="911160" cy="1143360"/>
          </a:xfrm>
        </p:grpSpPr>
        <p:sp>
          <p:nvSpPr>
            <p:cNvPr id="188" name="Line 9"/>
            <p:cNvSpPr/>
            <p:nvPr/>
          </p:nvSpPr>
          <p:spPr>
            <a:xfrm>
              <a:off x="3525840" y="5013360"/>
              <a:ext cx="0" cy="11430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Line 10"/>
            <p:cNvSpPr/>
            <p:nvPr/>
          </p:nvSpPr>
          <p:spPr>
            <a:xfrm>
              <a:off x="3525840" y="6156360"/>
              <a:ext cx="9111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Line 11"/>
            <p:cNvSpPr/>
            <p:nvPr/>
          </p:nvSpPr>
          <p:spPr>
            <a:xfrm flipV="1">
              <a:off x="4437000" y="5013000"/>
              <a:ext cx="0" cy="11430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Rectangle 12"/>
            <p:cNvSpPr/>
            <p:nvPr/>
          </p:nvSpPr>
          <p:spPr>
            <a:xfrm>
              <a:off x="3538440" y="5013360"/>
              <a:ext cx="893880" cy="11430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2" name="Group 17"/>
          <p:cNvGrpSpPr/>
          <p:nvPr/>
        </p:nvGrpSpPr>
        <p:grpSpPr>
          <a:xfrm>
            <a:off x="2503440" y="4749840"/>
            <a:ext cx="914400" cy="1295280"/>
            <a:chOff x="2503440" y="4749840"/>
            <a:chExt cx="914400" cy="1295280"/>
          </a:xfrm>
        </p:grpSpPr>
        <p:sp>
          <p:nvSpPr>
            <p:cNvPr id="193" name="Line 14"/>
            <p:cNvSpPr/>
            <p:nvPr/>
          </p:nvSpPr>
          <p:spPr>
            <a:xfrm>
              <a:off x="2503440" y="4749840"/>
              <a:ext cx="0" cy="1295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Line 15"/>
            <p:cNvSpPr/>
            <p:nvPr/>
          </p:nvSpPr>
          <p:spPr>
            <a:xfrm>
              <a:off x="2503440" y="6045120"/>
              <a:ext cx="9144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5" name="Group 18"/>
          <p:cNvGrpSpPr/>
          <p:nvPr/>
        </p:nvGrpSpPr>
        <p:grpSpPr>
          <a:xfrm>
            <a:off x="2655720" y="4749840"/>
            <a:ext cx="762120" cy="914400"/>
            <a:chOff x="2655720" y="4749840"/>
            <a:chExt cx="762120" cy="914400"/>
          </a:xfrm>
        </p:grpSpPr>
        <p:sp>
          <p:nvSpPr>
            <p:cNvPr id="196" name="Line 19"/>
            <p:cNvSpPr/>
            <p:nvPr/>
          </p:nvSpPr>
          <p:spPr>
            <a:xfrm>
              <a:off x="2655720" y="4749840"/>
              <a:ext cx="0" cy="9144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Line 20"/>
            <p:cNvSpPr/>
            <p:nvPr/>
          </p:nvSpPr>
          <p:spPr>
            <a:xfrm>
              <a:off x="2655720" y="5664240"/>
              <a:ext cx="7621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22"/>
          <p:cNvGrpSpPr/>
          <p:nvPr/>
        </p:nvGrpSpPr>
        <p:grpSpPr>
          <a:xfrm>
            <a:off x="2884320" y="4749840"/>
            <a:ext cx="533520" cy="609480"/>
            <a:chOff x="2884320" y="4749840"/>
            <a:chExt cx="533520" cy="609480"/>
          </a:xfrm>
        </p:grpSpPr>
        <p:sp>
          <p:nvSpPr>
            <p:cNvPr id="199" name="Line 23"/>
            <p:cNvSpPr/>
            <p:nvPr/>
          </p:nvSpPr>
          <p:spPr>
            <a:xfrm>
              <a:off x="2884320" y="4749840"/>
              <a:ext cx="0" cy="609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Line 24"/>
            <p:cNvSpPr/>
            <p:nvPr/>
          </p:nvSpPr>
          <p:spPr>
            <a:xfrm>
              <a:off x="2884320" y="5359320"/>
              <a:ext cx="5335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1" name="Line 26"/>
          <p:cNvSpPr/>
          <p:nvPr/>
        </p:nvSpPr>
        <p:spPr>
          <a:xfrm flipV="1">
            <a:off x="3036960" y="467316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Line 60"/>
          <p:cNvSpPr/>
          <p:nvPr/>
        </p:nvSpPr>
        <p:spPr>
          <a:xfrm flipV="1">
            <a:off x="3246480" y="465912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Box 77"/>
          <p:cNvSpPr/>
          <p:nvPr/>
        </p:nvSpPr>
        <p:spPr>
          <a:xfrm>
            <a:off x="4789440" y="4368960"/>
            <a:ext cx="503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Box 113"/>
          <p:cNvSpPr/>
          <p:nvPr/>
        </p:nvSpPr>
        <p:spPr>
          <a:xfrm>
            <a:off x="5005440" y="4368960"/>
            <a:ext cx="503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 Box 114"/>
          <p:cNvSpPr/>
          <p:nvPr/>
        </p:nvSpPr>
        <p:spPr>
          <a:xfrm>
            <a:off x="5221440" y="4368960"/>
            <a:ext cx="5029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Box 115"/>
          <p:cNvSpPr/>
          <p:nvPr/>
        </p:nvSpPr>
        <p:spPr>
          <a:xfrm>
            <a:off x="5437080" y="4368960"/>
            <a:ext cx="503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+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116"/>
          <p:cNvSpPr/>
          <p:nvPr/>
        </p:nvSpPr>
        <p:spPr>
          <a:xfrm>
            <a:off x="5653080" y="4368960"/>
            <a:ext cx="503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118"/>
          <p:cNvSpPr/>
          <p:nvPr/>
        </p:nvSpPr>
        <p:spPr>
          <a:xfrm>
            <a:off x="3525840" y="5877000"/>
            <a:ext cx="911160" cy="28872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119"/>
          <p:cNvSpPr/>
          <p:nvPr/>
        </p:nvSpPr>
        <p:spPr>
          <a:xfrm>
            <a:off x="3525840" y="5587920"/>
            <a:ext cx="911160" cy="2890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angle 120"/>
          <p:cNvSpPr/>
          <p:nvPr/>
        </p:nvSpPr>
        <p:spPr>
          <a:xfrm>
            <a:off x="3525840" y="5300640"/>
            <a:ext cx="911160" cy="2890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angle 121"/>
          <p:cNvSpPr/>
          <p:nvPr/>
        </p:nvSpPr>
        <p:spPr>
          <a:xfrm>
            <a:off x="3530520" y="5589720"/>
            <a:ext cx="903240" cy="28872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C*B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2" dur="indefinite" restart="never" nodeType="tmRoot">
          <p:childTnLst>
            <p:seq>
              <p:cTn id="603" dur="indefinite" nodeType="mainSeq">
                <p:childTnLst>
                  <p:par>
                    <p:cTn id="604" nodeType="clickEffect" fill="hold">
                      <p:stCondLst>
                        <p:cond delay="indefinite"/>
                      </p:stCondLst>
                      <p:childTnLst>
                        <p:par>
                          <p:cTn id="6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nodeType="clickEffect" fill="hold">
                      <p:stCondLst>
                        <p:cond delay="indefinite"/>
                      </p:stCondLst>
                      <p:childTnLst>
                        <p:par>
                          <p:cTn id="6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nodeType="clickEffect" fill="hold">
                      <p:stCondLst>
                        <p:cond delay="indefinite"/>
                      </p:stCondLst>
                      <p:childTnLst>
                        <p:par>
                          <p:cTn id="6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9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nodeType="clickEffect" fill="hold">
                      <p:stCondLst>
                        <p:cond delay="indefinite"/>
                      </p:stCondLst>
                      <p:childTnLst>
                        <p:par>
                          <p:cTn id="6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nodeType="clickEffect" fill="hold">
                      <p:stCondLst>
                        <p:cond delay="indefinite"/>
                      </p:stCondLst>
                      <p:childTnLst>
                        <p:par>
                          <p:cTn id="6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nodeType="clickEffect" fill="hold">
                      <p:stCondLst>
                        <p:cond delay="indefinite"/>
                      </p:stCondLst>
                      <p:childTnLst>
                        <p:par>
                          <p:cTn id="6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nodeType="clickEffect" fill="hold">
                      <p:stCondLst>
                        <p:cond delay="indefinite"/>
                      </p:stCondLst>
                      <p:childTnLst>
                        <p:par>
                          <p:cTn id="6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nodeType="clickEffect" fill="hold">
                      <p:stCondLst>
                        <p:cond delay="indefinite"/>
                      </p:stCondLst>
                      <p:childTnLst>
                        <p:par>
                          <p:cTn id="6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nodeType="clickEffect" fill="hold">
                      <p:stCondLst>
                        <p:cond delay="indefinite"/>
                      </p:stCondLst>
                      <p:childTnLst>
                        <p:par>
                          <p:cTn id="6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nodeType="clickEffect" fill="hold">
                      <p:stCondLst>
                        <p:cond delay="indefinite"/>
                      </p:stCondLst>
                      <p:childTnLst>
                        <p:par>
                          <p:cTn id="6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nodeType="clickEffect" fill="hold">
                      <p:stCondLst>
                        <p:cond delay="indefinite"/>
                      </p:stCondLst>
                      <p:childTnLst>
                        <p:par>
                          <p:cTn id="6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nodeType="clickEffect" fill="hold">
                      <p:stCondLst>
                        <p:cond delay="indefinite"/>
                      </p:stCondLst>
                      <p:childTnLst>
                        <p:par>
                          <p:cTn id="6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nodeType="clickEffect" fill="hold">
                      <p:stCondLst>
                        <p:cond delay="indefinite"/>
                      </p:stCondLst>
                      <p:childTnLst>
                        <p:par>
                          <p:cTn id="6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nodeType="clickEffect" fill="hold">
                      <p:stCondLst>
                        <p:cond delay="indefinite"/>
                      </p:stCondLst>
                      <p:childTnLst>
                        <p:par>
                          <p:cTn id="6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nodeType="clickEffect" fill="hold">
                      <p:stCondLst>
                        <p:cond delay="indefinite"/>
                      </p:stCondLst>
                      <p:childTnLst>
                        <p:par>
                          <p:cTn id="6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nodeType="clickEffect" fill="hold">
                      <p:stCondLst>
                        <p:cond delay="indefinite"/>
                      </p:stCondLst>
                      <p:childTnLst>
                        <p:par>
                          <p:cTn id="6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6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nodeType="clickEffect" fill="hold">
                      <p:stCondLst>
                        <p:cond delay="indefinite"/>
                      </p:stCondLst>
                      <p:childTnLst>
                        <p:par>
                          <p:cTn id="7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3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4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nodeType="clickEffect" fill="hold">
                      <p:stCondLst>
                        <p:cond delay="indefinite"/>
                      </p:stCondLst>
                      <p:childTnLst>
                        <p:par>
                          <p:cTn id="7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1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nodeType="clickEffect" fill="hold">
                      <p:stCondLst>
                        <p:cond delay="indefinite"/>
                      </p:stCondLst>
                      <p:childTnLst>
                        <p:par>
                          <p:cTn id="7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nodeType="clickEffect" fill="hold">
                      <p:stCondLst>
                        <p:cond delay="indefinite"/>
                      </p:stCondLst>
                      <p:childTnLst>
                        <p:par>
                          <p:cTn id="7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37" nodeType="afterEffect" fill="hold" presetClass="exit" presetID="35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9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nodeType="withEffect" fill="hold" presetClass="exit" presetID="35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5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6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nodeType="withEffect" fill="hold" presetClass="exit" presetID="35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1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nodeType="clickEffect" fill="hold">
                      <p:stCondLst>
                        <p:cond delay="indefinite"/>
                      </p:stCondLst>
                      <p:childTnLst>
                        <p:par>
                          <p:cTn id="7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75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nodeType="clickEffect" fill="hold">
                      <p:stCondLst>
                        <p:cond delay="indefinite"/>
                      </p:stCondLst>
                      <p:childTnLst>
                        <p:par>
                          <p:cTn id="7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3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4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67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3" nodeType="with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9" nodeType="with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8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nodeType="clickEffect" fill="hold">
                      <p:stCondLst>
                        <p:cond delay="indefinite"/>
                      </p:stCondLst>
                      <p:childTnLst>
                        <p:par>
                          <p:cTn id="7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2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9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0880" y="5331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_tradnl" sz="4800" spc="-1" strike="noStrike">
                <a:solidFill>
                  <a:srgbClr val="008080"/>
                </a:solidFill>
                <a:latin typeface="Century Gothic"/>
              </a:rPr>
              <a:t>EJERCICIO EN CLASE</a:t>
            </a:r>
            <a:endParaRPr b="0" i="1" lang="en-US" sz="4800" spc="-1" strike="noStrike">
              <a:solidFill>
                <a:srgbClr val="008080"/>
              </a:solid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798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008080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2850"/>
                </a:solidFill>
                <a:latin typeface="Arial Narrow"/>
              </a:rPr>
              <a:t>Dada la siguiente expresión:</a:t>
            </a:r>
            <a:endParaRPr b="0" lang="en-US" sz="32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7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2850"/>
                </a:solidFill>
                <a:latin typeface="Arial Narrow"/>
              </a:rPr>
              <a:t>6 2 3+ - 3 8 2 / + * 2 ^ 3 +</a:t>
            </a:r>
            <a:endParaRPr b="0" lang="en-US" sz="2800" spc="-1" strike="noStrike">
              <a:solidFill>
                <a:srgbClr val="002850"/>
              </a:solidFill>
              <a:latin typeface="Arial Narrow"/>
            </a:endParaRPr>
          </a:p>
          <a:p>
            <a:pPr lvl="1" marL="743040" indent="-285840">
              <a:spcBef>
                <a:spcPts val="7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2850"/>
                </a:solidFill>
                <a:latin typeface="Arial Narrow"/>
              </a:rPr>
              <a:t>Simule la pila, para evaluar esta expresión</a:t>
            </a:r>
            <a:endParaRPr b="0" lang="en-US" sz="2800" spc="-1" strike="noStrike">
              <a:solidFill>
                <a:srgbClr val="002850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Pilas Usadas en Compiladores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7932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Pila de llamadas del sistema (Ejemplo Netbeans)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Expresiones en código fuente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0880" y="4042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EXPRESIONES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Una expresión aritmética: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Conjunto de operadores, variables y paréntesis. Ejemplo: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A+B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Esta forma de escribir las expresiones: NOTACION INFIJA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El operador siempre va en medio de los operandos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En una expresión, las operaciones se “ejecutan” en un cierto orden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A+B*C  no es igual que (A+B)*C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Cada operador tiene su nivel de precedencia, recordemos: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Paréntesis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()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Mayor prioridad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Potencia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^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Multiplicación/división: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*,/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Suma/Resta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+,-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Menor Prioridad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0880" y="33300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NOTACIONES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41280" y="1413000"/>
            <a:ext cx="4648320" cy="454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La notación infija es la mas popular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No es la única forma, hay dos mas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NOTACION PREFIJA(POLACA)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+AB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Aquí el operador va antes que los operandos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NOTACION POSFIJA(POLACA INVERSA)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AB+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Aquí el operador va después que los operandos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No son nada difíciles, pero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Siempre tener en cuenta la precedencia de los operadores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Ejemplo. Pasar a postfija las siguientes expresiones: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Rectangle 5"/>
          <p:cNvSpPr/>
          <p:nvPr/>
        </p:nvSpPr>
        <p:spPr>
          <a:xfrm>
            <a:off x="5029200" y="3789360"/>
            <a:ext cx="3886200" cy="2560680"/>
          </a:xfrm>
          <a:prstGeom prst="rect">
            <a:avLst/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Agrupar como establece la precedencia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2850"/>
                </a:solidFill>
                <a:latin typeface="Arial Narrow"/>
              </a:rPr>
              <a:t>(A+B)*C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Convertir operación por operación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La de mayor precedencia primero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49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s-ES_tradnl" sz="1400" spc="-1" strike="noStrike">
                <a:solidFill>
                  <a:srgbClr val="002850"/>
                </a:solidFill>
                <a:latin typeface="Arial Narrow"/>
              </a:rPr>
              <a:t>(AB+)*C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La que le sigue en precedencia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49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s-ES_tradnl" sz="1400" spc="-1" strike="noStrike">
                <a:solidFill>
                  <a:srgbClr val="002850"/>
                </a:solidFill>
                <a:latin typeface="Arial Narrow"/>
              </a:rPr>
              <a:t>(AB+)C*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Remover Paréntesis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2850"/>
                </a:solidFill>
                <a:latin typeface="Arial Narrow"/>
              </a:rPr>
              <a:t>AB+C*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AutoShape 6"/>
          <p:cNvSpPr/>
          <p:nvPr/>
        </p:nvSpPr>
        <p:spPr>
          <a:xfrm>
            <a:off x="2050920" y="5516640"/>
            <a:ext cx="2752920" cy="1152360"/>
          </a:xfrm>
          <a:prstGeom prst="wedgeRoundRectCallout">
            <a:avLst>
              <a:gd name="adj1" fmla="val 91407"/>
              <a:gd name="adj2" fmla="val -45314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9000"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Ya no se necesitan paréntesis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En postfija, el orden de los operadores es el verdadero orden de ejecución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Box 7"/>
          <p:cNvSpPr/>
          <p:nvPr/>
        </p:nvSpPr>
        <p:spPr>
          <a:xfrm>
            <a:off x="5029200" y="260280"/>
            <a:ext cx="914400" cy="33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A+B*C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Box 8"/>
          <p:cNvSpPr/>
          <p:nvPr/>
        </p:nvSpPr>
        <p:spPr>
          <a:xfrm>
            <a:off x="7848720" y="3357720"/>
            <a:ext cx="990360" cy="33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(A+B)*C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11"/>
          <p:cNvSpPr/>
          <p:nvPr/>
        </p:nvSpPr>
        <p:spPr>
          <a:xfrm>
            <a:off x="5029200" y="692280"/>
            <a:ext cx="3886200" cy="2590560"/>
          </a:xfrm>
          <a:prstGeom prst="rect">
            <a:avLst/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Agrupar como establece la precedencia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2850"/>
                </a:solidFill>
                <a:latin typeface="Arial Narrow"/>
              </a:rPr>
              <a:t>A+(B*C)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Convertir operación por operación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La de mayor precedencia primero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49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s-ES_tradnl" sz="1400" spc="-1" strike="noStrike">
                <a:solidFill>
                  <a:srgbClr val="002850"/>
                </a:solidFill>
                <a:latin typeface="Arial Narrow"/>
              </a:rPr>
              <a:t>A+(BC*)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La que le sigue en precedencia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49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s-ES_tradnl" sz="1400" spc="-1" strike="noStrike">
                <a:solidFill>
                  <a:srgbClr val="002850"/>
                </a:solidFill>
                <a:latin typeface="Arial Narrow"/>
              </a:rPr>
              <a:t>A(BC*)+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Remover Paréntesis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2850"/>
                </a:solidFill>
                <a:latin typeface="Arial Narrow"/>
              </a:rPr>
              <a:t>ABC*+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nodeType="clickEffect" fill="hold">
                      <p:stCondLst>
                        <p:cond delay="indefinite"/>
                      </p:stCondLst>
                      <p:childTnLst>
                        <p:par>
                          <p:cTn id="1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nodeType="clickEffect" fill="hold">
                      <p:stCondLst>
                        <p:cond delay="indefinite"/>
                      </p:stCondLst>
                      <p:childTnLst>
                        <p:par>
                          <p:cTn id="1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nodeType="clickEffect" fill="hold">
                      <p:stCondLst>
                        <p:cond delay="indefinite"/>
                      </p:stCondLst>
                      <p:childTnLst>
                        <p:par>
                          <p:cTn id="1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nodeType="clickEffect" fill="hold">
                      <p:stCondLst>
                        <p:cond delay="indefinite"/>
                      </p:stCondLst>
                      <p:childTnLst>
                        <p:par>
                          <p:cTn id="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nodeType="clickEffect" fill="hold">
                      <p:stCondLst>
                        <p:cond delay="indefinite"/>
                      </p:stCondLst>
                      <p:childTnLst>
                        <p:par>
                          <p:cTn id="1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nodeType="clickEffect" fill="hold">
                      <p:stCondLst>
                        <p:cond delay="indefinite"/>
                      </p:stCondLst>
                      <p:childTnLst>
                        <p:par>
                          <p:cTn id="1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nodeType="clickEffect" fill="hold">
                      <p:stCondLst>
                        <p:cond delay="indefinite"/>
                      </p:stCondLst>
                      <p:childTnLst>
                        <p:par>
                          <p:cTn id="1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nodeType="clickEffect" fill="hold">
                      <p:stCondLst>
                        <p:cond delay="indefinite"/>
                      </p:stCondLst>
                      <p:childTnLst>
                        <p:par>
                          <p:cTn id="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nodeType="clickEffect" fill="hold">
                      <p:stCondLst>
                        <p:cond delay="indefinite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nodeType="clickEffect" fill="hold">
                      <p:stCondLst>
                        <p:cond delay="indefinite"/>
                      </p:stCondLst>
                      <p:childTnLst>
                        <p:par>
                          <p:cTn id="2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nodeType="clickEffect" fill="hold">
                      <p:stCondLst>
                        <p:cond delay="indefinite"/>
                      </p:stCondLst>
                      <p:childTnLst>
                        <p:par>
                          <p:cTn id="2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nodeType="clickEffect" fill="hold">
                      <p:stCondLst>
                        <p:cond delay="indefinite"/>
                      </p:stCondLst>
                      <p:childTnLst>
                        <p:par>
                          <p:cTn id="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 2"/>
          <p:cNvSpPr/>
          <p:nvPr/>
        </p:nvSpPr>
        <p:spPr>
          <a:xfrm>
            <a:off x="1570680" y="2880360"/>
            <a:ext cx="600228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4000" spc="-1" strike="noStrike">
                <a:solidFill>
                  <a:srgbClr val="ffffff"/>
                </a:solidFill>
                <a:latin typeface="Gill Sans MT"/>
              </a:rPr>
              <a:t>Conversión de Notación: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4000" spc="-1" strike="noStrike">
                <a:solidFill>
                  <a:srgbClr val="ffffff"/>
                </a:solidFill>
                <a:latin typeface="Gill Sans MT"/>
              </a:rPr>
              <a:t>De Infija a Posfija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CONVERSION DE INFIJA A POSFIJA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" name="Text Box 11"/>
          <p:cNvSpPr/>
          <p:nvPr/>
        </p:nvSpPr>
        <p:spPr>
          <a:xfrm>
            <a:off x="838080" y="2514600"/>
            <a:ext cx="2133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 + B * C - 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Box 12"/>
          <p:cNvSpPr/>
          <p:nvPr/>
        </p:nvSpPr>
        <p:spPr>
          <a:xfrm>
            <a:off x="6324480" y="2514600"/>
            <a:ext cx="22100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 B C * + D 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AutoShape 13"/>
          <p:cNvSpPr/>
          <p:nvPr/>
        </p:nvSpPr>
        <p:spPr>
          <a:xfrm>
            <a:off x="2971800" y="2133720"/>
            <a:ext cx="3200400" cy="1295280"/>
          </a:xfrm>
          <a:prstGeom prst="rightArrow">
            <a:avLst>
              <a:gd name="adj1" fmla="val 72694"/>
              <a:gd name="adj2" fmla="val 46968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El operador de mayor precedencia en la expresión será el primero en aparecer en la conversión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Box 15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AutoShape 28"/>
          <p:cNvSpPr/>
          <p:nvPr/>
        </p:nvSpPr>
        <p:spPr>
          <a:xfrm>
            <a:off x="6019920" y="0"/>
            <a:ext cx="2743200" cy="2057400"/>
          </a:xfrm>
          <a:prstGeom prst="cloudCallout">
            <a:avLst>
              <a:gd name="adj1" fmla="val -518"/>
              <a:gd name="adj2" fmla="val 71143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El operador de mayor precedencia es el primero en aparecer en la expresión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32"/>
          <p:cNvGrpSpPr/>
          <p:nvPr/>
        </p:nvGrpSpPr>
        <p:grpSpPr>
          <a:xfrm>
            <a:off x="6858000" y="3886200"/>
            <a:ext cx="999720" cy="1218960"/>
            <a:chOff x="6858000" y="3886200"/>
            <a:chExt cx="999720" cy="1218960"/>
          </a:xfrm>
        </p:grpSpPr>
        <p:sp>
          <p:nvSpPr>
            <p:cNvPr id="105" name="Line 29"/>
            <p:cNvSpPr/>
            <p:nvPr/>
          </p:nvSpPr>
          <p:spPr>
            <a:xfrm>
              <a:off x="6858000" y="3886200"/>
              <a:ext cx="0" cy="1218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Line 30"/>
            <p:cNvSpPr/>
            <p:nvPr/>
          </p:nvSpPr>
          <p:spPr>
            <a:xfrm>
              <a:off x="6858000" y="5105160"/>
              <a:ext cx="9997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Line 31"/>
            <p:cNvSpPr/>
            <p:nvPr/>
          </p:nvSpPr>
          <p:spPr>
            <a:xfrm flipV="1">
              <a:off x="7857720" y="3886200"/>
              <a:ext cx="0" cy="1218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" name="AutoShape 33"/>
          <p:cNvSpPr/>
          <p:nvPr/>
        </p:nvSpPr>
        <p:spPr>
          <a:xfrm>
            <a:off x="228600" y="304920"/>
            <a:ext cx="2895480" cy="1600200"/>
          </a:xfrm>
          <a:prstGeom prst="wedgeEllipseCallout">
            <a:avLst>
              <a:gd name="adj1" fmla="val -22476"/>
              <a:gd name="adj2" fmla="val 87796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 es un operando, es añadido directamente a la nueva expresión en postfija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Line 34"/>
          <p:cNvSpPr/>
          <p:nvPr/>
        </p:nvSpPr>
        <p:spPr>
          <a:xfrm>
            <a:off x="990720" y="3048120"/>
            <a:ext cx="0" cy="1371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ctangle 35"/>
          <p:cNvSpPr/>
          <p:nvPr/>
        </p:nvSpPr>
        <p:spPr>
          <a:xfrm>
            <a:off x="1143000" y="2514600"/>
            <a:ext cx="380880" cy="457200"/>
          </a:xfrm>
          <a:prstGeom prst="rect">
            <a:avLst/>
          </a:prstGeom>
          <a:solidFill>
            <a:srgbClr val="ccffff">
              <a:alpha val="5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36"/>
          <p:cNvSpPr/>
          <p:nvPr/>
        </p:nvSpPr>
        <p:spPr>
          <a:xfrm>
            <a:off x="6858000" y="4800600"/>
            <a:ext cx="990720" cy="304920"/>
          </a:xfrm>
          <a:prstGeom prst="rect">
            <a:avLst/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AutoShape 38"/>
          <p:cNvSpPr/>
          <p:nvPr/>
        </p:nvSpPr>
        <p:spPr>
          <a:xfrm>
            <a:off x="3276720" y="3733920"/>
            <a:ext cx="2590560" cy="1447560"/>
          </a:xfrm>
          <a:prstGeom prst="borderCallout2">
            <a:avLst>
              <a:gd name="adj1" fmla="val 18750"/>
              <a:gd name="adj2" fmla="val -8333"/>
              <a:gd name="adj3" fmla="val 7893"/>
              <a:gd name="adj4" fmla="val -74634"/>
              <a:gd name="adj5" fmla="val -42875"/>
              <a:gd name="adj6" fmla="val -74634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0000"/>
                </a:solidFill>
                <a:latin typeface="Tahoma"/>
              </a:rPr>
              <a:t>+ </a:t>
            </a: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es un operador, pero, hasta lo que vamos revisando, no es el de mayor prioridad, mejor, guardarlo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AutoShape 39"/>
          <p:cNvSpPr/>
          <p:nvPr/>
        </p:nvSpPr>
        <p:spPr>
          <a:xfrm>
            <a:off x="3276720" y="3733920"/>
            <a:ext cx="2590560" cy="1447560"/>
          </a:xfrm>
          <a:prstGeom prst="borderCallout2">
            <a:avLst>
              <a:gd name="adj1" fmla="val 18750"/>
              <a:gd name="adj2" fmla="val -8333"/>
              <a:gd name="adj3" fmla="val 7893"/>
              <a:gd name="adj4" fmla="val -74634"/>
              <a:gd name="adj5" fmla="val -42875"/>
              <a:gd name="adj6" fmla="val -74634"/>
            </a:avLst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" name="Group 45"/>
          <p:cNvGrpSpPr/>
          <p:nvPr/>
        </p:nvGrpSpPr>
        <p:grpSpPr>
          <a:xfrm>
            <a:off x="1219320" y="2971800"/>
            <a:ext cx="380880" cy="1447920"/>
            <a:chOff x="1219320" y="2971800"/>
            <a:chExt cx="380880" cy="1447920"/>
          </a:xfrm>
        </p:grpSpPr>
        <p:sp>
          <p:nvSpPr>
            <p:cNvPr id="115" name="Line 42"/>
            <p:cNvSpPr/>
            <p:nvPr/>
          </p:nvSpPr>
          <p:spPr>
            <a:xfrm>
              <a:off x="1600200" y="2971800"/>
              <a:ext cx="0" cy="4572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Line 43"/>
            <p:cNvSpPr/>
            <p:nvPr/>
          </p:nvSpPr>
          <p:spPr>
            <a:xfrm flipH="1">
              <a:off x="1219320" y="3429000"/>
              <a:ext cx="38088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Line 44"/>
            <p:cNvSpPr/>
            <p:nvPr/>
          </p:nvSpPr>
          <p:spPr>
            <a:xfrm>
              <a:off x="1219320" y="3429000"/>
              <a:ext cx="0" cy="9907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" name="AutoShape 46"/>
          <p:cNvSpPr/>
          <p:nvPr/>
        </p:nvSpPr>
        <p:spPr>
          <a:xfrm>
            <a:off x="3276720" y="3657600"/>
            <a:ext cx="2514600" cy="1828800"/>
          </a:xfrm>
          <a:prstGeom prst="borderCallout2">
            <a:avLst>
              <a:gd name="adj1" fmla="val 18750"/>
              <a:gd name="adj2" fmla="val -8333"/>
              <a:gd name="adj3" fmla="val 6250"/>
              <a:gd name="adj4" fmla="val -55680"/>
              <a:gd name="adj5" fmla="val -36023"/>
              <a:gd name="adj6" fmla="val -55680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* Es un operador. Si se compara con el ultimo recordado, el * tiene mayor prioridad. Pero no sabemos si tiene “la” mayor prioridad de todos aun. Mejor guardarlo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47"/>
          <p:cNvSpPr/>
          <p:nvPr/>
        </p:nvSpPr>
        <p:spPr>
          <a:xfrm>
            <a:off x="6858000" y="4495680"/>
            <a:ext cx="990720" cy="304920"/>
          </a:xfrm>
          <a:prstGeom prst="rect">
            <a:avLst/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AutoShape 48"/>
          <p:cNvSpPr/>
          <p:nvPr/>
        </p:nvSpPr>
        <p:spPr>
          <a:xfrm>
            <a:off x="3276720" y="3657600"/>
            <a:ext cx="2514600" cy="1828800"/>
          </a:xfrm>
          <a:prstGeom prst="borderCallout2">
            <a:avLst>
              <a:gd name="adj1" fmla="val 18750"/>
              <a:gd name="adj2" fmla="val -8333"/>
              <a:gd name="adj3" fmla="val 6250"/>
              <a:gd name="adj4" fmla="val -55680"/>
              <a:gd name="adj5" fmla="val -36023"/>
              <a:gd name="adj6" fmla="val -55680"/>
            </a:avLst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50"/>
          <p:cNvSpPr/>
          <p:nvPr/>
        </p:nvSpPr>
        <p:spPr>
          <a:xfrm>
            <a:off x="1733400" y="2514600"/>
            <a:ext cx="304920" cy="457200"/>
          </a:xfrm>
          <a:prstGeom prst="rect">
            <a:avLst/>
          </a:prstGeom>
          <a:solidFill>
            <a:srgbClr val="ccffff">
              <a:alpha val="5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" name="Group 82"/>
          <p:cNvGrpSpPr/>
          <p:nvPr/>
        </p:nvGrpSpPr>
        <p:grpSpPr>
          <a:xfrm>
            <a:off x="1523520" y="2895480"/>
            <a:ext cx="686160" cy="1524240"/>
            <a:chOff x="1523520" y="2895480"/>
            <a:chExt cx="686160" cy="1524240"/>
          </a:xfrm>
        </p:grpSpPr>
        <p:sp>
          <p:nvSpPr>
            <p:cNvPr id="123" name="Line 55"/>
            <p:cNvSpPr/>
            <p:nvPr/>
          </p:nvSpPr>
          <p:spPr>
            <a:xfrm>
              <a:off x="2209680" y="2895480"/>
              <a:ext cx="0" cy="838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Line 57"/>
            <p:cNvSpPr/>
            <p:nvPr/>
          </p:nvSpPr>
          <p:spPr>
            <a:xfrm flipH="1">
              <a:off x="1523520" y="3714840"/>
              <a:ext cx="6858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Line 60"/>
            <p:cNvSpPr/>
            <p:nvPr/>
          </p:nvSpPr>
          <p:spPr>
            <a:xfrm>
              <a:off x="1542960" y="3733920"/>
              <a:ext cx="0" cy="6858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" name="Rectangle 62"/>
          <p:cNvSpPr/>
          <p:nvPr/>
        </p:nvSpPr>
        <p:spPr>
          <a:xfrm>
            <a:off x="2286000" y="2514600"/>
            <a:ext cx="266760" cy="457200"/>
          </a:xfrm>
          <a:prstGeom prst="rect">
            <a:avLst/>
          </a:prstGeom>
          <a:solidFill>
            <a:srgbClr val="ccffff">
              <a:alpha val="5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AutoShape 63"/>
          <p:cNvSpPr/>
          <p:nvPr/>
        </p:nvSpPr>
        <p:spPr>
          <a:xfrm>
            <a:off x="3352680" y="3657600"/>
            <a:ext cx="2743200" cy="1828800"/>
          </a:xfrm>
          <a:prstGeom prst="borderCallout2">
            <a:avLst>
              <a:gd name="adj1" fmla="val 18750"/>
              <a:gd name="adj2" fmla="val -8333"/>
              <a:gd name="adj3" fmla="val 6250"/>
              <a:gd name="adj4" fmla="val -34375"/>
              <a:gd name="adj5" fmla="val -36023"/>
              <a:gd name="adj6" fmla="val -34375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Comparado con el de mayor prioridad hasta ahora(el *), el – no tiene mayor prioridad.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Ahora si podemos decir, que el * es el operador de mayor prioridad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Podemos añadir el * a la nueva expresion, y “olvidarnos” de 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ctangle 64"/>
          <p:cNvSpPr/>
          <p:nvPr/>
        </p:nvSpPr>
        <p:spPr>
          <a:xfrm>
            <a:off x="6872400" y="4495680"/>
            <a:ext cx="979200" cy="304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AutoShape 65"/>
          <p:cNvSpPr/>
          <p:nvPr/>
        </p:nvSpPr>
        <p:spPr>
          <a:xfrm>
            <a:off x="3352680" y="3657600"/>
            <a:ext cx="2743200" cy="1828800"/>
          </a:xfrm>
          <a:prstGeom prst="borderCallout2">
            <a:avLst>
              <a:gd name="adj1" fmla="val 18750"/>
              <a:gd name="adj2" fmla="val -8333"/>
              <a:gd name="adj3" fmla="val 6250"/>
              <a:gd name="adj4" fmla="val -34375"/>
              <a:gd name="adj5" fmla="val -36023"/>
              <a:gd name="adj6" fmla="val -34375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4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000" spc="-1" strike="noStrike">
                <a:solidFill>
                  <a:srgbClr val="000000"/>
                </a:solidFill>
                <a:latin typeface="Tahoma"/>
              </a:rPr>
              <a:t>Pero aun no podemos continuar. Seguimos comparando el – con el de mayor prioridad hasta ahora, el +. Como el – no tiene mayor prioridad que el +, el + ya puede ser añadido a la expresion. Como ya no queda mas en la pila,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4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000" spc="-1" strike="noStrike">
                <a:solidFill>
                  <a:srgbClr val="000000"/>
                </a:solidFill>
                <a:latin typeface="Tahoma"/>
              </a:rPr>
              <a:t>El – es definitivamente hasta ahora, el de “mayor prioridad”, debemos recordarlo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66"/>
          <p:cNvSpPr/>
          <p:nvPr/>
        </p:nvSpPr>
        <p:spPr>
          <a:xfrm>
            <a:off x="6872400" y="4800600"/>
            <a:ext cx="979200" cy="304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AutoShape 67"/>
          <p:cNvSpPr/>
          <p:nvPr/>
        </p:nvSpPr>
        <p:spPr>
          <a:xfrm>
            <a:off x="3352680" y="3657600"/>
            <a:ext cx="2743200" cy="1828800"/>
          </a:xfrm>
          <a:prstGeom prst="borderCallout2">
            <a:avLst>
              <a:gd name="adj1" fmla="val 18750"/>
              <a:gd name="adj2" fmla="val -8333"/>
              <a:gd name="adj3" fmla="val 6250"/>
              <a:gd name="adj4" fmla="val -34375"/>
              <a:gd name="adj5" fmla="val -36023"/>
              <a:gd name="adj6" fmla="val -34375"/>
            </a:avLst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83"/>
          <p:cNvGrpSpPr/>
          <p:nvPr/>
        </p:nvGrpSpPr>
        <p:grpSpPr>
          <a:xfrm>
            <a:off x="2362320" y="2895480"/>
            <a:ext cx="304560" cy="1524240"/>
            <a:chOff x="2362320" y="2895480"/>
            <a:chExt cx="304560" cy="1524240"/>
          </a:xfrm>
        </p:grpSpPr>
        <p:sp>
          <p:nvSpPr>
            <p:cNvPr id="133" name="Line 68"/>
            <p:cNvSpPr/>
            <p:nvPr/>
          </p:nvSpPr>
          <p:spPr>
            <a:xfrm>
              <a:off x="2666880" y="2895480"/>
              <a:ext cx="0" cy="9907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Line 69"/>
            <p:cNvSpPr/>
            <p:nvPr/>
          </p:nvSpPr>
          <p:spPr>
            <a:xfrm flipH="1">
              <a:off x="2362320" y="388620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Line 70"/>
            <p:cNvSpPr/>
            <p:nvPr/>
          </p:nvSpPr>
          <p:spPr>
            <a:xfrm>
              <a:off x="2362320" y="3886200"/>
              <a:ext cx="0" cy="5335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Rectangle 71"/>
          <p:cNvSpPr/>
          <p:nvPr/>
        </p:nvSpPr>
        <p:spPr>
          <a:xfrm>
            <a:off x="6858000" y="4800600"/>
            <a:ext cx="990720" cy="304920"/>
          </a:xfrm>
          <a:prstGeom prst="rect">
            <a:avLst/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AutoShape 73"/>
          <p:cNvSpPr/>
          <p:nvPr/>
        </p:nvSpPr>
        <p:spPr>
          <a:xfrm>
            <a:off x="3505320" y="3809880"/>
            <a:ext cx="2743200" cy="1600200"/>
          </a:xfrm>
          <a:prstGeom prst="borderCallout2">
            <a:avLst>
              <a:gd name="adj1" fmla="val 18750"/>
              <a:gd name="adj2" fmla="val -8333"/>
              <a:gd name="adj3" fmla="val 7143"/>
              <a:gd name="adj4" fmla="val -28009"/>
              <a:gd name="adj5" fmla="val -56944"/>
              <a:gd name="adj6" fmla="val -28009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Aquí terminamos de revisar la expresión, símbolo por símbolo.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En la pila, quedan aun operadores.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Todos se sacan y se añaden a la nueva expresión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Así termina la conversión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75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Box 76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Box 77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   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Box 78"/>
          <p:cNvSpPr/>
          <p:nvPr/>
        </p:nvSpPr>
        <p:spPr>
          <a:xfrm>
            <a:off x="78120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     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Box 79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         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Box 80"/>
          <p:cNvSpPr/>
          <p:nvPr/>
        </p:nvSpPr>
        <p:spPr>
          <a:xfrm>
            <a:off x="762120" y="4419720"/>
            <a:ext cx="21333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               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88"/>
          <p:cNvSpPr/>
          <p:nvPr/>
        </p:nvSpPr>
        <p:spPr>
          <a:xfrm>
            <a:off x="6872400" y="4800600"/>
            <a:ext cx="979200" cy="304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nodeType="clickEffect" fill="hold">
                      <p:stCondLst>
                        <p:cond delay="indefinite"/>
                      </p:stCondLst>
                      <p:childTnLst>
                        <p:par>
                          <p:cTn id="2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nodeType="clickEffect" fill="hold">
                      <p:stCondLst>
                        <p:cond delay="indefinite"/>
                      </p:stCondLst>
                      <p:childTnLst>
                        <p:par>
                          <p:cTn id="2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nodeType="clickEffect" fill="hold">
                      <p:stCondLst>
                        <p:cond delay="indefinite"/>
                      </p:stCondLst>
                      <p:childTnLst>
                        <p:par>
                          <p:cTn id="2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nodeType="clickEffect" fill="hold">
                      <p:stCondLst>
                        <p:cond delay="indefinite"/>
                      </p:stCondLst>
                      <p:childTnLst>
                        <p:par>
                          <p:cTn id="2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nodeType="clickEffect" fill="hold">
                      <p:stCondLst>
                        <p:cond delay="indefinite"/>
                      </p:stCondLst>
                      <p:childTnLst>
                        <p:par>
                          <p:cTn id="2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nodeType="clickEffect" fill="hold">
                      <p:stCondLst>
                        <p:cond delay="indefinite"/>
                      </p:stCondLst>
                      <p:childTnLst>
                        <p:par>
                          <p:cTn id="2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nodeType="clickEffect" fill="hold">
                      <p:stCondLst>
                        <p:cond delay="indefinite"/>
                      </p:stCondLst>
                      <p:childTnLst>
                        <p:par>
                          <p:cTn id="2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nodeType="clickEffect" fill="hold">
                      <p:stCondLst>
                        <p:cond delay="indefinite"/>
                      </p:stCondLst>
                      <p:childTnLst>
                        <p:par>
                          <p:cTn id="3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nodeType="clickEffect" fill="hold">
                      <p:stCondLst>
                        <p:cond delay="indefinite"/>
                      </p:stCondLst>
                      <p:childTnLst>
                        <p:par>
                          <p:cTn id="3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nodeType="clickEffect" fill="hold">
                      <p:stCondLst>
                        <p:cond delay="indefinite"/>
                      </p:stCondLst>
                      <p:childTnLst>
                        <p:par>
                          <p:cTn id="3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nodeType="clickEffect" fill="hold">
                      <p:stCondLst>
                        <p:cond delay="indefinite"/>
                      </p:stCondLst>
                      <p:childTnLst>
                        <p:par>
                          <p:cTn id="3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nodeType="clickEffect" fill="hold">
                      <p:stCondLst>
                        <p:cond delay="indefinite"/>
                      </p:stCondLst>
                      <p:childTnLst>
                        <p:par>
                          <p:cTn id="3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nodeType="clickEffect" fill="hold">
                      <p:stCondLst>
                        <p:cond delay="indefinite"/>
                      </p:stCondLst>
                      <p:childTnLst>
                        <p:par>
                          <p:cTn id="3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nodeType="clickEffect" fill="hold">
                      <p:stCondLst>
                        <p:cond delay="indefinite"/>
                      </p:stCondLst>
                      <p:childTnLst>
                        <p:par>
                          <p:cTn id="3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nodeType="clickEffect" fill="hold">
                      <p:stCondLst>
                        <p:cond delay="indefinite"/>
                      </p:stCondLst>
                      <p:childTnLst>
                        <p:par>
                          <p:cTn id="3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nodeType="clickEffect" fill="hold">
                      <p:stCondLst>
                        <p:cond delay="indefinite"/>
                      </p:stCondLst>
                      <p:childTnLst>
                        <p:par>
                          <p:cTn id="3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nodeType="clickEffect" fill="hold">
                      <p:stCondLst>
                        <p:cond delay="indefinite"/>
                      </p:stCondLst>
                      <p:childTnLst>
                        <p:par>
                          <p:cTn id="3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nodeType="clickEffect" fill="hold">
                      <p:stCondLst>
                        <p:cond delay="indefinite"/>
                      </p:stCondLst>
                      <p:childTnLst>
                        <p:par>
                          <p:cTn id="3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nodeType="clickEffect" fill="hold">
                      <p:stCondLst>
                        <p:cond delay="indefinite"/>
                      </p:stCondLst>
                      <p:childTnLst>
                        <p:par>
                          <p:cTn id="3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nodeType="clickEffect" fill="hold">
                      <p:stCondLst>
                        <p:cond delay="indefinite"/>
                      </p:stCondLst>
                      <p:childTnLst>
                        <p:par>
                          <p:cTn id="3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nodeType="clickEffect" fill="hold">
                      <p:stCondLst>
                        <p:cond delay="indefinite"/>
                      </p:stCondLst>
                      <p:childTnLst>
                        <p:par>
                          <p:cTn id="3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nodeType="clickEffect" fill="hold">
                      <p:stCondLst>
                        <p:cond delay="indefinite"/>
                      </p:stCondLst>
                      <p:childTnLst>
                        <p:par>
                          <p:cTn id="3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nodeType="clickEffect" fill="hold">
                      <p:stCondLst>
                        <p:cond delay="indefinite"/>
                      </p:stCondLst>
                      <p:childTnLst>
                        <p:par>
                          <p:cTn id="3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nodeType="clickEffect" fill="hold">
                      <p:stCondLst>
                        <p:cond delay="indefinite"/>
                      </p:stCondLst>
                      <p:childTnLst>
                        <p:par>
                          <p:cTn id="3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nodeType="clickEffect" fill="hold">
                      <p:stCondLst>
                        <p:cond delay="indefinite"/>
                      </p:stCondLst>
                      <p:childTnLst>
                        <p:par>
                          <p:cTn id="3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nodeType="clickEffect" fill="hold">
                      <p:stCondLst>
                        <p:cond delay="indefinite"/>
                      </p:stCondLst>
                      <p:childTnLst>
                        <p:par>
                          <p:cTn id="3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nodeType="clickEffect" fill="hold">
                      <p:stCondLst>
                        <p:cond delay="indefinite"/>
                      </p:stCondLst>
                      <p:childTnLst>
                        <p:par>
                          <p:cTn id="3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nodeType="clickEffect" fill="hold">
                      <p:stCondLst>
                        <p:cond delay="indefinite"/>
                      </p:stCondLst>
                      <p:childTnLst>
                        <p:par>
                          <p:cTn id="4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4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nodeType="clickEffect" fill="hold">
                      <p:stCondLst>
                        <p:cond delay="indefinite"/>
                      </p:stCondLst>
                      <p:childTnLst>
                        <p:par>
                          <p:cTn id="4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nodeType="clickEffect" fill="hold">
                      <p:stCondLst>
                        <p:cond delay="indefinite"/>
                      </p:stCondLst>
                      <p:childTnLst>
                        <p:par>
                          <p:cTn id="4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nodeType="clickEffect" fill="hold">
                      <p:stCondLst>
                        <p:cond delay="indefinite"/>
                      </p:stCondLst>
                      <p:childTnLst>
                        <p:par>
                          <p:cTn id="4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nodeType="clickEffect" fill="hold">
                      <p:stCondLst>
                        <p:cond delay="indefinite"/>
                      </p:stCondLst>
                      <p:childTnLst>
                        <p:par>
                          <p:cTn id="4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80880" y="2599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CONVERSION: ALGORITMO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11280" y="1413000"/>
            <a:ext cx="7772400" cy="489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Cada símbolo de la expresión es revisado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Si el símbolo es un operando,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Se añade a la expresión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Si el símbolo es un operador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El símbolo es evaluado con respecto a su prioridad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Si tiene mayor prioridad que el ultimo operador almacenado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Aun no se puede decir nada, y se recuerda, es decir, se almacena en un pila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Si tiene menor prioridad que el ultimo operador almacenado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Quiere decir, que el ultimo operador almacenado es el de mayor prioridad sin lugar a dudas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El ultimo operador almacenado, se saca y se añade a la nueva expresión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Esto sigue hasta que el operador que estamos revisando sea el de mayor prioridad de todos los almacenados en la pila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Una vez revisados todos los símbolos de la expresión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Si hay algo almacenado en la pila, se saca y se añade a la nueva expresión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nodeType="clickEffect" fill="hold">
                      <p:stCondLst>
                        <p:cond delay="indefinite"/>
                      </p:stCondLst>
                      <p:childTnLst>
                        <p:par>
                          <p:cTn id="4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nodeType="clickEffect" fill="hold">
                      <p:stCondLst>
                        <p:cond delay="indefinite"/>
                      </p:stCondLst>
                      <p:childTnLst>
                        <p:par>
                          <p:cTn id="4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nodeType="clickEffect" fill="hold">
                      <p:stCondLst>
                        <p:cond delay="indefinite"/>
                      </p:stCondLst>
                      <p:childTnLst>
                        <p:par>
                          <p:cTn id="4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nodeType="clickEffect" fill="hold">
                      <p:stCondLst>
                        <p:cond delay="indefinite"/>
                      </p:stCondLst>
                      <p:childTnLst>
                        <p:par>
                          <p:cTn id="4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nodeType="clickEffect" fill="hold">
                      <p:stCondLst>
                        <p:cond delay="indefinite"/>
                      </p:stCondLst>
                      <p:childTnLst>
                        <p:par>
                          <p:cTn id="4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nodeType="clickEffect" fill="hold">
                      <p:stCondLst>
                        <p:cond delay="indefinite"/>
                      </p:stCondLst>
                      <p:childTnLst>
                        <p:par>
                          <p:cTn id="4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nodeType="clickEffect" fill="hold">
                      <p:stCondLst>
                        <p:cond delay="indefinite"/>
                      </p:stCondLst>
                      <p:childTnLst>
                        <p:par>
                          <p:cTn id="4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nodeType="clickEffect" fill="hold">
                      <p:stCondLst>
                        <p:cond delay="indefinite"/>
                      </p:stCondLst>
                      <p:childTnLst>
                        <p:par>
                          <p:cTn id="4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nodeType="clickEffect" fill="hold">
                      <p:stCondLst>
                        <p:cond delay="indefinite"/>
                      </p:stCondLst>
                      <p:childTnLst>
                        <p:par>
                          <p:cTn id="4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Usando el algoritmo, convertir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((A-(B+C))*D^(E+F)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ABC+-D*EF+^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A*B/(A+C)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A*B/A+C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(A-B)^C+D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A^B*C-D+E/F/(G+H)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((A+B) *C-(D-E))^(F+G)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A*B*C*D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2"/>
          <p:cNvSpPr/>
          <p:nvPr/>
        </p:nvSpPr>
        <p:spPr>
          <a:xfrm>
            <a:off x="243720" y="3154680"/>
            <a:ext cx="865692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Gill Sans MT"/>
              </a:rPr>
              <a:t>Evaluación de Expresiones Posfijas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2004-11-26T14:25:19Z</dcterms:created>
  <dc:creator>VILLACRES MARISOL</dc:creator>
  <dc:description/>
  <dc:language>en-US</dc:language>
  <cp:lastModifiedBy>Gonzalo Gabriel Mendez Cobena</cp:lastModifiedBy>
  <dcterms:modified xsi:type="dcterms:W3CDTF">2023-06-13T15:41:48Z</dcterms:modified>
  <cp:revision>60</cp:revision>
  <dc:subject/>
  <dc:title>APLICACIÓN DE LAS PILAS: BACKTRACKING</dc:title>
</cp:coreProperties>
</file>