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/>
  <p:notesSz cx="6858000" cy="9658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6858000" cy="9658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hdr"/>
          </p:nvPr>
        </p:nvSpPr>
        <p:spPr>
          <a:xfrm>
            <a:off x="-360" y="-360"/>
            <a:ext cx="2971800" cy="48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 idx="4"/>
          </p:nvPr>
        </p:nvSpPr>
        <p:spPr>
          <a:xfrm>
            <a:off x="3884400" y="-360"/>
            <a:ext cx="2971800" cy="48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Img"/>
          </p:nvPr>
        </p:nvSpPr>
        <p:spPr>
          <a:xfrm>
            <a:off x="1255680" y="1207800"/>
            <a:ext cx="4346640" cy="3259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85800" y="4647960"/>
            <a:ext cx="5486400" cy="380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-360" y="9173880"/>
            <a:ext cx="2971800" cy="48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3884400" y="9173880"/>
            <a:ext cx="2971800" cy="48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E14910C6-E05B-42E4-96E6-49E4021F3DEB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1255680" y="1208160"/>
            <a:ext cx="4346640" cy="325908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647960"/>
            <a:ext cx="5486400" cy="380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7" name="Slide Number Placeholder 3"/>
          <p:cNvSpPr/>
          <p:nvPr/>
        </p:nvSpPr>
        <p:spPr>
          <a:xfrm>
            <a:off x="3884760" y="9174240"/>
            <a:ext cx="2971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64B6E91E-B2E6-457E-B648-367D2A1CA57C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1255680" y="1208160"/>
            <a:ext cx="4346640" cy="325908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647960"/>
            <a:ext cx="5486400" cy="380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0" name="Slide Number Placeholder 3"/>
          <p:cNvSpPr/>
          <p:nvPr/>
        </p:nvSpPr>
        <p:spPr>
          <a:xfrm>
            <a:off x="3884760" y="9174240"/>
            <a:ext cx="2971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FA22C882-5ADB-4736-93C4-AE7A1771ECC3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48E00C-B1CC-4725-A289-6873BCD069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788688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88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8461D2-467D-4E98-82DF-BBBA599095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0280" y="409824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80C2C1-5E82-473B-8123-FBEA92A704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440" y="182520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2320" y="182520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440" y="409824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2320" y="4098240"/>
            <a:ext cx="253944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1DC053-2D36-4785-81EC-D347E0A3F1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A6363E-CDB6-4634-B93C-2AC8A7F000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0E113-63B6-45B3-8A25-88906F73AC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DDEEDC-90F5-4DC0-836F-80898B7693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D8882-B9B5-4178-8E01-0465A5FFEE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880" cy="61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15861C-25D0-4B1F-AABE-3C24E3C47D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9BFAFE-D42A-4BE7-889F-C2FB49CE48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0280" y="409824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0FBE48-F72D-42E9-9B0A-2352278111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0280" y="1825200"/>
            <a:ext cx="384876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880" cy="20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E25961-80EA-481D-BE7C-C9115481A8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28200" y="6356520"/>
            <a:ext cx="20574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457680" y="6356520"/>
            <a:ext cx="20574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en-US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F8CA227D-2795-497A-AD66-8FE5D13C5C2C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"/>
          <p:cNvSpPr/>
          <p:nvPr/>
        </p:nvSpPr>
        <p:spPr>
          <a:xfrm>
            <a:off x="0" y="2565360"/>
            <a:ext cx="9144000" cy="151308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Rectangle 2"/>
          <p:cNvSpPr/>
          <p:nvPr/>
        </p:nvSpPr>
        <p:spPr>
          <a:xfrm>
            <a:off x="2020320" y="2872800"/>
            <a:ext cx="5103000" cy="5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000" spc="-1" strike="noStrike">
                <a:solidFill>
                  <a:srgbClr val="ffffff"/>
                </a:solidFill>
                <a:latin typeface="Gill Sans MT"/>
              </a:rPr>
              <a:t>Estructuras de Datos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Rectangle 2"/>
          <p:cNvSpPr/>
          <p:nvPr/>
        </p:nvSpPr>
        <p:spPr>
          <a:xfrm>
            <a:off x="3103200" y="3483360"/>
            <a:ext cx="2937600" cy="3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700" spc="-1" strike="noStrike">
                <a:solidFill>
                  <a:srgbClr val="ffffff"/>
                </a:solidFill>
                <a:latin typeface="Gill Sans MT"/>
              </a:rPr>
              <a:t>Conjuntos y Mapas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Rectangle 10"/>
          <p:cNvSpPr/>
          <p:nvPr/>
        </p:nvSpPr>
        <p:spPr>
          <a:xfrm>
            <a:off x="2886120" y="4379760"/>
            <a:ext cx="33717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entury Gothic"/>
              </a:rPr>
              <a:t>Gonzalo Gabriel Méndez, Ph.D.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" name="Picture 2" descr="Image result for espol logo"/>
          <p:cNvPicPr/>
          <p:nvPr/>
        </p:nvPicPr>
        <p:blipFill>
          <a:blip r:embed="rId1"/>
          <a:stretch/>
        </p:blipFill>
        <p:spPr>
          <a:xfrm>
            <a:off x="5872320" y="6126120"/>
            <a:ext cx="3271680" cy="73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Rectangle 2"/>
          <p:cNvSpPr/>
          <p:nvPr/>
        </p:nvSpPr>
        <p:spPr>
          <a:xfrm>
            <a:off x="731160" y="2935080"/>
            <a:ext cx="768168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Gill Sans MT"/>
              </a:rPr>
              <a:t>Listas Ordenadas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CON LISTAS ORDENADAS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No hay desperdicio de espacio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No es solo para conjuntos de enteros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Representa cualquier tipo de conjunto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El</a:t>
            </a:r>
            <a:r>
              <a:rPr b="1" i="1" lang="es-ES_tradnl" sz="2800" spc="-1" strike="noStrike">
                <a:solidFill>
                  <a:srgbClr val="000000"/>
                </a:solidFill>
                <a:latin typeface="Calibri"/>
              </a:rPr>
              <a:t> ordenamiento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Ayuda a la eficiencia de la implementación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Si queremos saber si x es miembro del conjunto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No tenemos que revisar toda la lista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Solo hasta encontrar un elemento &gt;=  x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INTERSECCION: APROVECHAR EL ORDEN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228240" y="3529080"/>
            <a:ext cx="4343400" cy="76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Comparamos uno a uno con los elementos de B(x</a:t>
            </a:r>
            <a:r>
              <a:rPr b="0" lang="es-ES_tradnl" sz="20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6" name="Group 304"/>
          <p:cNvGrpSpPr/>
          <p:nvPr/>
        </p:nvGrpSpPr>
        <p:grpSpPr>
          <a:xfrm>
            <a:off x="4114800" y="2827440"/>
            <a:ext cx="4876560" cy="448920"/>
            <a:chOff x="4114800" y="2827440"/>
            <a:chExt cx="4876560" cy="448920"/>
          </a:xfrm>
        </p:grpSpPr>
        <p:sp>
          <p:nvSpPr>
            <p:cNvPr id="127" name="Line 48"/>
            <p:cNvSpPr/>
            <p:nvPr/>
          </p:nvSpPr>
          <p:spPr>
            <a:xfrm>
              <a:off x="4724280" y="305604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128" name="Group 51"/>
            <p:cNvGrpSpPr/>
            <p:nvPr/>
          </p:nvGrpSpPr>
          <p:grpSpPr>
            <a:xfrm>
              <a:off x="4114800" y="2827440"/>
              <a:ext cx="609480" cy="380880"/>
              <a:chOff x="4114800" y="2827440"/>
              <a:chExt cx="609480" cy="380880"/>
            </a:xfrm>
          </p:grpSpPr>
          <p:sp>
            <p:nvSpPr>
              <p:cNvPr id="129" name="Rectangle 52"/>
              <p:cNvSpPr/>
              <p:nvPr/>
            </p:nvSpPr>
            <p:spPr>
              <a:xfrm>
                <a:off x="4495680" y="2827440"/>
                <a:ext cx="22860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0" name="Text Box 53"/>
              <p:cNvSpPr/>
              <p:nvPr/>
            </p:nvSpPr>
            <p:spPr>
              <a:xfrm>
                <a:off x="4114800" y="282744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2</a:t>
                </a: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31" name="Line 54"/>
            <p:cNvSpPr/>
            <p:nvPr/>
          </p:nvSpPr>
          <p:spPr>
            <a:xfrm>
              <a:off x="5638680" y="305604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132" name="Group 57"/>
            <p:cNvGrpSpPr/>
            <p:nvPr/>
          </p:nvGrpSpPr>
          <p:grpSpPr>
            <a:xfrm>
              <a:off x="5029200" y="2827440"/>
              <a:ext cx="609480" cy="380880"/>
              <a:chOff x="5029200" y="2827440"/>
              <a:chExt cx="609480" cy="380880"/>
            </a:xfrm>
          </p:grpSpPr>
          <p:sp>
            <p:nvSpPr>
              <p:cNvPr id="133" name="Rectangle 58"/>
              <p:cNvSpPr/>
              <p:nvPr/>
            </p:nvSpPr>
            <p:spPr>
              <a:xfrm>
                <a:off x="5410080" y="2827440"/>
                <a:ext cx="22860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4" name="Text Box 59"/>
              <p:cNvSpPr/>
              <p:nvPr/>
            </p:nvSpPr>
            <p:spPr>
              <a:xfrm>
                <a:off x="5029200" y="282744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5</a:t>
                </a: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35" name="Line 60"/>
            <p:cNvSpPr/>
            <p:nvPr/>
          </p:nvSpPr>
          <p:spPr>
            <a:xfrm>
              <a:off x="7467480" y="305604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136" name="Group 63"/>
            <p:cNvGrpSpPr/>
            <p:nvPr/>
          </p:nvGrpSpPr>
          <p:grpSpPr>
            <a:xfrm>
              <a:off x="6858000" y="2827440"/>
              <a:ext cx="609480" cy="380880"/>
              <a:chOff x="6858000" y="2827440"/>
              <a:chExt cx="609480" cy="380880"/>
            </a:xfrm>
          </p:grpSpPr>
          <p:sp>
            <p:nvSpPr>
              <p:cNvPr id="137" name="Rectangle 64"/>
              <p:cNvSpPr/>
              <p:nvPr/>
            </p:nvSpPr>
            <p:spPr>
              <a:xfrm>
                <a:off x="7238880" y="2827440"/>
                <a:ext cx="22860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8" name="Text Box 65"/>
              <p:cNvSpPr/>
              <p:nvPr/>
            </p:nvSpPr>
            <p:spPr>
              <a:xfrm>
                <a:off x="6858000" y="282744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25</a:t>
                </a: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39" name="Group 68"/>
            <p:cNvGrpSpPr/>
            <p:nvPr/>
          </p:nvGrpSpPr>
          <p:grpSpPr>
            <a:xfrm>
              <a:off x="7772400" y="2827440"/>
              <a:ext cx="609480" cy="380880"/>
              <a:chOff x="7772400" y="2827440"/>
              <a:chExt cx="609480" cy="380880"/>
            </a:xfrm>
          </p:grpSpPr>
          <p:sp>
            <p:nvSpPr>
              <p:cNvPr id="140" name="Rectangle 69"/>
              <p:cNvSpPr/>
              <p:nvPr/>
            </p:nvSpPr>
            <p:spPr>
              <a:xfrm>
                <a:off x="8153280" y="2827440"/>
                <a:ext cx="22860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1" name="Text Box 70"/>
              <p:cNvSpPr/>
              <p:nvPr/>
            </p:nvSpPr>
            <p:spPr>
              <a:xfrm>
                <a:off x="7772400" y="282744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31</a:t>
                </a: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42" name="Group 71"/>
            <p:cNvGrpSpPr/>
            <p:nvPr/>
          </p:nvGrpSpPr>
          <p:grpSpPr>
            <a:xfrm>
              <a:off x="8381880" y="2979720"/>
              <a:ext cx="609480" cy="296640"/>
              <a:chOff x="8381880" y="2979720"/>
              <a:chExt cx="609480" cy="296640"/>
            </a:xfrm>
          </p:grpSpPr>
          <p:sp>
            <p:nvSpPr>
              <p:cNvPr id="143" name="Line 72"/>
              <p:cNvSpPr/>
              <p:nvPr/>
            </p:nvSpPr>
            <p:spPr>
              <a:xfrm>
                <a:off x="8381880" y="2979720"/>
                <a:ext cx="4572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4" name="Line 73"/>
              <p:cNvSpPr/>
              <p:nvPr/>
            </p:nvSpPr>
            <p:spPr>
              <a:xfrm>
                <a:off x="8839080" y="297972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5" name="Line 74"/>
              <p:cNvSpPr/>
              <p:nvPr/>
            </p:nvSpPr>
            <p:spPr>
              <a:xfrm>
                <a:off x="8686800" y="3208320"/>
                <a:ext cx="3045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6" name="Line 75"/>
              <p:cNvSpPr/>
              <p:nvPr/>
            </p:nvSpPr>
            <p:spPr>
              <a:xfrm>
                <a:off x="8723160" y="3232080"/>
                <a:ext cx="2286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Line 76"/>
              <p:cNvSpPr/>
              <p:nvPr/>
            </p:nvSpPr>
            <p:spPr>
              <a:xfrm>
                <a:off x="8762760" y="3252600"/>
                <a:ext cx="15264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8" name="Line 77"/>
              <p:cNvSpPr/>
              <p:nvPr/>
            </p:nvSpPr>
            <p:spPr>
              <a:xfrm>
                <a:off x="8807400" y="3276360"/>
                <a:ext cx="759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49" name="Group 137"/>
            <p:cNvGrpSpPr/>
            <p:nvPr/>
          </p:nvGrpSpPr>
          <p:grpSpPr>
            <a:xfrm>
              <a:off x="4114800" y="2827440"/>
              <a:ext cx="4038120" cy="380880"/>
              <a:chOff x="4114800" y="2827440"/>
              <a:chExt cx="4038120" cy="380880"/>
            </a:xfrm>
          </p:grpSpPr>
          <p:sp>
            <p:nvSpPr>
              <p:cNvPr id="150" name="Rectangle 50"/>
              <p:cNvSpPr/>
              <p:nvPr/>
            </p:nvSpPr>
            <p:spPr>
              <a:xfrm>
                <a:off x="4114800" y="2827440"/>
                <a:ext cx="380880" cy="380880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51" name="Rectangle 56"/>
              <p:cNvSpPr/>
              <p:nvPr/>
            </p:nvSpPr>
            <p:spPr>
              <a:xfrm>
                <a:off x="5028840" y="2827440"/>
                <a:ext cx="380880" cy="380880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52" name="Rectangle 62"/>
              <p:cNvSpPr/>
              <p:nvPr/>
            </p:nvSpPr>
            <p:spPr>
              <a:xfrm>
                <a:off x="6857640" y="2827440"/>
                <a:ext cx="380880" cy="380880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53" name="Rectangle 67"/>
              <p:cNvSpPr/>
              <p:nvPr/>
            </p:nvSpPr>
            <p:spPr>
              <a:xfrm>
                <a:off x="7772040" y="2827440"/>
                <a:ext cx="380880" cy="380880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54" name="Rectangle 79"/>
              <p:cNvSpPr/>
              <p:nvPr/>
            </p:nvSpPr>
            <p:spPr>
              <a:xfrm>
                <a:off x="5943240" y="2827440"/>
                <a:ext cx="380880" cy="380880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55" name="Group 80"/>
            <p:cNvGrpSpPr/>
            <p:nvPr/>
          </p:nvGrpSpPr>
          <p:grpSpPr>
            <a:xfrm>
              <a:off x="5943600" y="2832120"/>
              <a:ext cx="609480" cy="380880"/>
              <a:chOff x="5943600" y="2832120"/>
              <a:chExt cx="609480" cy="380880"/>
            </a:xfrm>
          </p:grpSpPr>
          <p:sp>
            <p:nvSpPr>
              <p:cNvPr id="156" name="Rectangle 81"/>
              <p:cNvSpPr/>
              <p:nvPr/>
            </p:nvSpPr>
            <p:spPr>
              <a:xfrm>
                <a:off x="6324480" y="2832120"/>
                <a:ext cx="22860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57" name="Text Box 82"/>
              <p:cNvSpPr/>
              <p:nvPr/>
            </p:nvSpPr>
            <p:spPr>
              <a:xfrm>
                <a:off x="5943600" y="283212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8</a:t>
                </a: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58" name="Line 83"/>
            <p:cNvSpPr/>
            <p:nvPr/>
          </p:nvSpPr>
          <p:spPr>
            <a:xfrm>
              <a:off x="6553080" y="305604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59" name="Group 84"/>
          <p:cNvGrpSpPr/>
          <p:nvPr/>
        </p:nvGrpSpPr>
        <p:grpSpPr>
          <a:xfrm>
            <a:off x="7772400" y="2362320"/>
            <a:ext cx="533520" cy="457200"/>
            <a:chOff x="7772400" y="2362320"/>
            <a:chExt cx="533520" cy="457200"/>
          </a:xfrm>
        </p:grpSpPr>
        <p:sp>
          <p:nvSpPr>
            <p:cNvPr id="160" name="Line 85"/>
            <p:cNvSpPr/>
            <p:nvPr/>
          </p:nvSpPr>
          <p:spPr>
            <a:xfrm>
              <a:off x="8001000" y="259092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1" name="Text Box 86"/>
            <p:cNvSpPr/>
            <p:nvPr/>
          </p:nvSpPr>
          <p:spPr>
            <a:xfrm>
              <a:off x="7772400" y="2362320"/>
              <a:ext cx="53352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62" name="Group 87"/>
          <p:cNvGrpSpPr/>
          <p:nvPr/>
        </p:nvGrpSpPr>
        <p:grpSpPr>
          <a:xfrm>
            <a:off x="4038480" y="2362320"/>
            <a:ext cx="838080" cy="457200"/>
            <a:chOff x="4038480" y="2362320"/>
            <a:chExt cx="838080" cy="457200"/>
          </a:xfrm>
        </p:grpSpPr>
        <p:sp>
          <p:nvSpPr>
            <p:cNvPr id="163" name="Line 88"/>
            <p:cNvSpPr/>
            <p:nvPr/>
          </p:nvSpPr>
          <p:spPr>
            <a:xfrm>
              <a:off x="4397400" y="259092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4" name="Text Box 89"/>
            <p:cNvSpPr/>
            <p:nvPr/>
          </p:nvSpPr>
          <p:spPr>
            <a:xfrm>
              <a:off x="4038480" y="2362320"/>
              <a:ext cx="83808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header</a:t>
              </a: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65" name="Text Box 91"/>
          <p:cNvSpPr/>
          <p:nvPr/>
        </p:nvSpPr>
        <p:spPr>
          <a:xfrm>
            <a:off x="3574800" y="2651040"/>
            <a:ext cx="3499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6" name="Group 264"/>
          <p:cNvGrpSpPr/>
          <p:nvPr/>
        </p:nvGrpSpPr>
        <p:grpSpPr>
          <a:xfrm>
            <a:off x="4114800" y="4437000"/>
            <a:ext cx="3962160" cy="448920"/>
            <a:chOff x="4114800" y="4437000"/>
            <a:chExt cx="3962160" cy="448920"/>
          </a:xfrm>
        </p:grpSpPr>
        <p:sp>
          <p:nvSpPr>
            <p:cNvPr id="167" name="Line 93"/>
            <p:cNvSpPr/>
            <p:nvPr/>
          </p:nvSpPr>
          <p:spPr>
            <a:xfrm>
              <a:off x="4724280" y="466560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168" name="Group 94"/>
            <p:cNvGrpSpPr/>
            <p:nvPr/>
          </p:nvGrpSpPr>
          <p:grpSpPr>
            <a:xfrm>
              <a:off x="4114800" y="4437000"/>
              <a:ext cx="609480" cy="380880"/>
              <a:chOff x="4114800" y="4437000"/>
              <a:chExt cx="609480" cy="380880"/>
            </a:xfrm>
          </p:grpSpPr>
          <p:sp>
            <p:nvSpPr>
              <p:cNvPr id="169" name="Rectangle 95"/>
              <p:cNvSpPr/>
              <p:nvPr/>
            </p:nvSpPr>
            <p:spPr>
              <a:xfrm>
                <a:off x="4114800" y="443700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70" name="Group 96"/>
              <p:cNvGrpSpPr/>
              <p:nvPr/>
            </p:nvGrpSpPr>
            <p:grpSpPr>
              <a:xfrm>
                <a:off x="4114800" y="4437000"/>
                <a:ext cx="609480" cy="380880"/>
                <a:chOff x="4114800" y="4437000"/>
                <a:chExt cx="609480" cy="380880"/>
              </a:xfrm>
            </p:grpSpPr>
            <p:sp>
              <p:nvSpPr>
                <p:cNvPr id="171" name="Rectangle 97"/>
                <p:cNvSpPr/>
                <p:nvPr/>
              </p:nvSpPr>
              <p:spPr>
                <a:xfrm>
                  <a:off x="4495680" y="443700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72" name="Text Box 98"/>
                <p:cNvSpPr/>
                <p:nvPr/>
              </p:nvSpPr>
              <p:spPr>
                <a:xfrm>
                  <a:off x="4114800" y="443700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5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173" name="Line 99"/>
            <p:cNvSpPr/>
            <p:nvPr/>
          </p:nvSpPr>
          <p:spPr>
            <a:xfrm>
              <a:off x="5638680" y="466560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174" name="Group 100"/>
            <p:cNvGrpSpPr/>
            <p:nvPr/>
          </p:nvGrpSpPr>
          <p:grpSpPr>
            <a:xfrm>
              <a:off x="5029200" y="4437000"/>
              <a:ext cx="609480" cy="380880"/>
              <a:chOff x="5029200" y="4437000"/>
              <a:chExt cx="609480" cy="380880"/>
            </a:xfrm>
          </p:grpSpPr>
          <p:sp>
            <p:nvSpPr>
              <p:cNvPr id="175" name="Rectangle 101"/>
              <p:cNvSpPr/>
              <p:nvPr/>
            </p:nvSpPr>
            <p:spPr>
              <a:xfrm>
                <a:off x="5029200" y="443700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76" name="Group 102"/>
              <p:cNvGrpSpPr/>
              <p:nvPr/>
            </p:nvGrpSpPr>
            <p:grpSpPr>
              <a:xfrm>
                <a:off x="5029200" y="4437000"/>
                <a:ext cx="609480" cy="380880"/>
                <a:chOff x="5029200" y="4437000"/>
                <a:chExt cx="609480" cy="380880"/>
              </a:xfrm>
            </p:grpSpPr>
            <p:sp>
              <p:nvSpPr>
                <p:cNvPr id="177" name="Rectangle 103"/>
                <p:cNvSpPr/>
                <p:nvPr/>
              </p:nvSpPr>
              <p:spPr>
                <a:xfrm>
                  <a:off x="5410080" y="443700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78" name="Text Box 104"/>
                <p:cNvSpPr/>
                <p:nvPr/>
              </p:nvSpPr>
              <p:spPr>
                <a:xfrm>
                  <a:off x="5029200" y="443700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19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79" name="Group 106"/>
            <p:cNvGrpSpPr/>
            <p:nvPr/>
          </p:nvGrpSpPr>
          <p:grpSpPr>
            <a:xfrm>
              <a:off x="6858000" y="4437000"/>
              <a:ext cx="609480" cy="380880"/>
              <a:chOff x="6858000" y="4437000"/>
              <a:chExt cx="609480" cy="380880"/>
            </a:xfrm>
          </p:grpSpPr>
          <p:sp>
            <p:nvSpPr>
              <p:cNvPr id="180" name="Rectangle 107"/>
              <p:cNvSpPr/>
              <p:nvPr/>
            </p:nvSpPr>
            <p:spPr>
              <a:xfrm>
                <a:off x="6858000" y="443700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81" name="Group 108"/>
              <p:cNvGrpSpPr/>
              <p:nvPr/>
            </p:nvGrpSpPr>
            <p:grpSpPr>
              <a:xfrm>
                <a:off x="6858000" y="4437000"/>
                <a:ext cx="609480" cy="380880"/>
                <a:chOff x="6858000" y="4437000"/>
                <a:chExt cx="609480" cy="380880"/>
              </a:xfrm>
            </p:grpSpPr>
            <p:sp>
              <p:nvSpPr>
                <p:cNvPr id="182" name="Rectangle 109"/>
                <p:cNvSpPr/>
                <p:nvPr/>
              </p:nvSpPr>
              <p:spPr>
                <a:xfrm>
                  <a:off x="7238880" y="443700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83" name="Text Box 110"/>
                <p:cNvSpPr/>
                <p:nvPr/>
              </p:nvSpPr>
              <p:spPr>
                <a:xfrm>
                  <a:off x="6858000" y="443700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25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84" name="Group 116"/>
            <p:cNvGrpSpPr/>
            <p:nvPr/>
          </p:nvGrpSpPr>
          <p:grpSpPr>
            <a:xfrm>
              <a:off x="7467480" y="4589280"/>
              <a:ext cx="609480" cy="296640"/>
              <a:chOff x="7467480" y="4589280"/>
              <a:chExt cx="609480" cy="296640"/>
            </a:xfrm>
          </p:grpSpPr>
          <p:sp>
            <p:nvSpPr>
              <p:cNvPr id="185" name="Line 117"/>
              <p:cNvSpPr/>
              <p:nvPr/>
            </p:nvSpPr>
            <p:spPr>
              <a:xfrm>
                <a:off x="7467480" y="4589280"/>
                <a:ext cx="4572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86" name="Line 118"/>
              <p:cNvSpPr/>
              <p:nvPr/>
            </p:nvSpPr>
            <p:spPr>
              <a:xfrm>
                <a:off x="7924680" y="458928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87" name="Line 119"/>
              <p:cNvSpPr/>
              <p:nvPr/>
            </p:nvSpPr>
            <p:spPr>
              <a:xfrm>
                <a:off x="7772400" y="4817880"/>
                <a:ext cx="3045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88" name="Line 120"/>
              <p:cNvSpPr/>
              <p:nvPr/>
            </p:nvSpPr>
            <p:spPr>
              <a:xfrm>
                <a:off x="7808760" y="4841640"/>
                <a:ext cx="2286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89" name="Line 121"/>
              <p:cNvSpPr/>
              <p:nvPr/>
            </p:nvSpPr>
            <p:spPr>
              <a:xfrm>
                <a:off x="7848360" y="4862160"/>
                <a:ext cx="15264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90" name="Line 122"/>
              <p:cNvSpPr/>
              <p:nvPr/>
            </p:nvSpPr>
            <p:spPr>
              <a:xfrm>
                <a:off x="7893000" y="4885920"/>
                <a:ext cx="759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191" name="Group 123"/>
            <p:cNvGrpSpPr/>
            <p:nvPr/>
          </p:nvGrpSpPr>
          <p:grpSpPr>
            <a:xfrm>
              <a:off x="5943600" y="4437000"/>
              <a:ext cx="609480" cy="380880"/>
              <a:chOff x="5943600" y="4437000"/>
              <a:chExt cx="609480" cy="380880"/>
            </a:xfrm>
          </p:grpSpPr>
          <p:sp>
            <p:nvSpPr>
              <p:cNvPr id="192" name="Rectangle 124"/>
              <p:cNvSpPr/>
              <p:nvPr/>
            </p:nvSpPr>
            <p:spPr>
              <a:xfrm>
                <a:off x="5943600" y="443700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193" name="Group 125"/>
              <p:cNvGrpSpPr/>
              <p:nvPr/>
            </p:nvGrpSpPr>
            <p:grpSpPr>
              <a:xfrm>
                <a:off x="5943600" y="4437000"/>
                <a:ext cx="609480" cy="380880"/>
                <a:chOff x="5943600" y="4437000"/>
                <a:chExt cx="609480" cy="380880"/>
              </a:xfrm>
            </p:grpSpPr>
            <p:sp>
              <p:nvSpPr>
                <p:cNvPr id="194" name="Rectangle 126"/>
                <p:cNvSpPr/>
                <p:nvPr/>
              </p:nvSpPr>
              <p:spPr>
                <a:xfrm>
                  <a:off x="6324480" y="443700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95" name="Text Box 127"/>
                <p:cNvSpPr/>
                <p:nvPr/>
              </p:nvSpPr>
              <p:spPr>
                <a:xfrm>
                  <a:off x="5943600" y="443700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24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196" name="Line 128"/>
            <p:cNvSpPr/>
            <p:nvPr/>
          </p:nvSpPr>
          <p:spPr>
            <a:xfrm>
              <a:off x="6553080" y="466560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97" name="Group 129"/>
          <p:cNvGrpSpPr/>
          <p:nvPr/>
        </p:nvGrpSpPr>
        <p:grpSpPr>
          <a:xfrm>
            <a:off x="7010280" y="3970440"/>
            <a:ext cx="533520" cy="457200"/>
            <a:chOff x="7010280" y="3970440"/>
            <a:chExt cx="533520" cy="457200"/>
          </a:xfrm>
        </p:grpSpPr>
        <p:sp>
          <p:nvSpPr>
            <p:cNvPr id="198" name="Line 130"/>
            <p:cNvSpPr/>
            <p:nvPr/>
          </p:nvSpPr>
          <p:spPr>
            <a:xfrm>
              <a:off x="7238880" y="419904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9" name="Text Box 131"/>
            <p:cNvSpPr/>
            <p:nvPr/>
          </p:nvSpPr>
          <p:spPr>
            <a:xfrm>
              <a:off x="7010280" y="3970440"/>
              <a:ext cx="53352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last</a:t>
              </a: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00" name="Group 132"/>
          <p:cNvGrpSpPr/>
          <p:nvPr/>
        </p:nvGrpSpPr>
        <p:grpSpPr>
          <a:xfrm>
            <a:off x="4114800" y="3970440"/>
            <a:ext cx="837720" cy="457200"/>
            <a:chOff x="4114800" y="3970440"/>
            <a:chExt cx="837720" cy="457200"/>
          </a:xfrm>
        </p:grpSpPr>
        <p:sp>
          <p:nvSpPr>
            <p:cNvPr id="201" name="Line 133"/>
            <p:cNvSpPr/>
            <p:nvPr/>
          </p:nvSpPr>
          <p:spPr>
            <a:xfrm>
              <a:off x="4473720" y="419904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2" name="Text Box 134"/>
            <p:cNvSpPr/>
            <p:nvPr/>
          </p:nvSpPr>
          <p:spPr>
            <a:xfrm>
              <a:off x="4114800" y="3970440"/>
              <a:ext cx="837720" cy="30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876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" sz="1400" spc="-1" strike="noStrike">
                  <a:solidFill>
                    <a:srgbClr val="000000"/>
                  </a:solidFill>
                  <a:latin typeface="Tahoma"/>
                </a:rPr>
                <a:t>header</a:t>
              </a: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03" name="Text Box 135"/>
          <p:cNvSpPr/>
          <p:nvPr/>
        </p:nvSpPr>
        <p:spPr>
          <a:xfrm>
            <a:off x="3573000" y="4351320"/>
            <a:ext cx="3499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Rectangle 139"/>
          <p:cNvSpPr/>
          <p:nvPr/>
        </p:nvSpPr>
        <p:spPr>
          <a:xfrm>
            <a:off x="228600" y="1700280"/>
            <a:ext cx="8381880" cy="11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1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A </a:t>
            </a:r>
            <a:r>
              <a:rPr b="1" lang="es-ES_tradnl" sz="2400" spc="-1" strike="noStrike">
                <a:solidFill>
                  <a:srgbClr val="002850"/>
                </a:solidFill>
                <a:latin typeface="Symbol"/>
                <a:ea typeface="Symbol"/>
              </a:rPr>
              <a:t></a:t>
            </a: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 B. Ejemplo: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85480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A = {25,5,8,2,31} y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85480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B = {24,5,25,19}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Rectangle 140"/>
          <p:cNvSpPr/>
          <p:nvPr/>
        </p:nvSpPr>
        <p:spPr>
          <a:xfrm>
            <a:off x="228600" y="2843280"/>
            <a:ext cx="35053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1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Comenzamos un elemento de A(x</a:t>
            </a:r>
            <a:r>
              <a:rPr b="0" lang="es-ES_tradnl" sz="1800" spc="-1" strike="noStrike" baseline="-25000">
                <a:solidFill>
                  <a:srgbClr val="002850"/>
                </a:solidFill>
                <a:latin typeface="Arial Narrow"/>
              </a:rPr>
              <a:t>A</a:t>
            </a: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43"/>
          <p:cNvGrpSpPr/>
          <p:nvPr/>
        </p:nvGrpSpPr>
        <p:grpSpPr>
          <a:xfrm>
            <a:off x="4419720" y="1752480"/>
            <a:ext cx="453600" cy="609840"/>
            <a:chOff x="4419720" y="1752480"/>
            <a:chExt cx="453600" cy="609840"/>
          </a:xfrm>
        </p:grpSpPr>
        <p:sp>
          <p:nvSpPr>
            <p:cNvPr id="207" name="Line 141"/>
            <p:cNvSpPr/>
            <p:nvPr/>
          </p:nvSpPr>
          <p:spPr>
            <a:xfrm>
              <a:off x="4419720" y="1981080"/>
              <a:ext cx="0" cy="38124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8" name="Text Box 142"/>
            <p:cNvSpPr/>
            <p:nvPr/>
          </p:nvSpPr>
          <p:spPr>
            <a:xfrm>
              <a:off x="4422960" y="175248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A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09" name="Group 145"/>
          <p:cNvGrpSpPr/>
          <p:nvPr/>
        </p:nvGrpSpPr>
        <p:grpSpPr>
          <a:xfrm>
            <a:off x="4497480" y="3276720"/>
            <a:ext cx="453240" cy="761400"/>
            <a:chOff x="4497480" y="3276720"/>
            <a:chExt cx="453240" cy="761400"/>
          </a:xfrm>
        </p:grpSpPr>
        <p:sp>
          <p:nvSpPr>
            <p:cNvPr id="210" name="Line 146"/>
            <p:cNvSpPr/>
            <p:nvPr/>
          </p:nvSpPr>
          <p:spPr>
            <a:xfrm>
              <a:off x="4497480" y="3562200"/>
              <a:ext cx="0" cy="47592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1" name="Text Box 147"/>
            <p:cNvSpPr/>
            <p:nvPr/>
          </p:nvSpPr>
          <p:spPr>
            <a:xfrm>
              <a:off x="4500360" y="327672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2" name="Rectangle 149"/>
          <p:cNvSpPr/>
          <p:nvPr/>
        </p:nvSpPr>
        <p:spPr>
          <a:xfrm>
            <a:off x="228600" y="4214880"/>
            <a:ext cx="35053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8000"/>
          </a:bodyPr>
          <a:p>
            <a:pPr marL="343080" indent="-343080">
              <a:lnSpc>
                <a:spcPct val="11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Si x</a:t>
            </a:r>
            <a:r>
              <a:rPr b="0" lang="es-ES_tradnl" sz="1800" spc="-1" strike="noStrike" baseline="-25000">
                <a:solidFill>
                  <a:srgbClr val="002850"/>
                </a:solidFill>
                <a:latin typeface="Arial Narrow"/>
              </a:rPr>
              <a:t>A</a:t>
            </a: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 es menor que x</a:t>
            </a:r>
            <a:r>
              <a:rPr b="0" lang="es-ES_tradnl" sz="1800" spc="-1" strike="noStrike" baseline="-25000">
                <a:solidFill>
                  <a:srgbClr val="002850"/>
                </a:solidFill>
                <a:latin typeface="Arial Narrow"/>
              </a:rPr>
              <a:t>B</a:t>
            </a: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,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x</a:t>
            </a:r>
            <a:r>
              <a:rPr b="0" lang="es-ES_tradnl" sz="1600" spc="-1" strike="noStrike" baseline="-25000">
                <a:solidFill>
                  <a:srgbClr val="002850"/>
                </a:solidFill>
                <a:latin typeface="Arial Narrow"/>
              </a:rPr>
              <a:t>A</a:t>
            </a: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 ya no puede estar en B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Pasamos a otro x</a:t>
            </a:r>
            <a:r>
              <a:rPr b="0" lang="es-ES_tradnl" sz="1600" spc="-1" strike="noStrike" baseline="-25000">
                <a:solidFill>
                  <a:srgbClr val="002850"/>
                </a:solidFill>
                <a:latin typeface="Arial Narrow"/>
              </a:rPr>
              <a:t>A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3" name="Group 150"/>
          <p:cNvGrpSpPr/>
          <p:nvPr/>
        </p:nvGrpSpPr>
        <p:grpSpPr>
          <a:xfrm>
            <a:off x="5181480" y="1752480"/>
            <a:ext cx="453600" cy="609840"/>
            <a:chOff x="5181480" y="1752480"/>
            <a:chExt cx="453600" cy="609840"/>
          </a:xfrm>
        </p:grpSpPr>
        <p:sp>
          <p:nvSpPr>
            <p:cNvPr id="214" name="Line 151"/>
            <p:cNvSpPr/>
            <p:nvPr/>
          </p:nvSpPr>
          <p:spPr>
            <a:xfrm>
              <a:off x="5181480" y="1981080"/>
              <a:ext cx="0" cy="38124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5" name="Text Box 152"/>
            <p:cNvSpPr/>
            <p:nvPr/>
          </p:nvSpPr>
          <p:spPr>
            <a:xfrm>
              <a:off x="5184720" y="175248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A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16" name="Rectangle 156"/>
          <p:cNvSpPr/>
          <p:nvPr/>
        </p:nvSpPr>
        <p:spPr>
          <a:xfrm>
            <a:off x="228600" y="5281560"/>
            <a:ext cx="35053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8000"/>
          </a:bodyPr>
          <a:p>
            <a:pPr marL="343080" indent="-343080">
              <a:lnSpc>
                <a:spcPct val="11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Si x</a:t>
            </a:r>
            <a:r>
              <a:rPr b="0" lang="es-ES_tradnl" sz="1800" spc="-1" strike="noStrike" baseline="-25000">
                <a:solidFill>
                  <a:srgbClr val="002850"/>
                </a:solidFill>
                <a:latin typeface="Arial Narrow"/>
              </a:rPr>
              <a:t>A</a:t>
            </a: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 es igual a x</a:t>
            </a:r>
            <a:r>
              <a:rPr b="0" lang="es-ES_tradnl" sz="1800" spc="-1" strike="noStrike" baseline="-25000">
                <a:solidFill>
                  <a:srgbClr val="002850"/>
                </a:solidFill>
                <a:latin typeface="Arial Narrow"/>
              </a:rPr>
              <a:t>B</a:t>
            </a: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,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85480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Añadir x</a:t>
            </a:r>
            <a:r>
              <a:rPr b="0" lang="es-ES_tradnl" sz="1600" spc="-1" strike="noStrike" baseline="-25000">
                <a:solidFill>
                  <a:srgbClr val="002850"/>
                </a:solidFill>
                <a:latin typeface="Arial Narrow"/>
              </a:rPr>
              <a:t>A </a:t>
            </a: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al nuevo conjunto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85480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Pasamos a otro x</a:t>
            </a:r>
            <a:r>
              <a:rPr b="0" lang="es-ES_tradnl" sz="1600" spc="-1" strike="noStrike" baseline="-25000">
                <a:solidFill>
                  <a:srgbClr val="002850"/>
                </a:solidFill>
                <a:latin typeface="Arial Narrow"/>
              </a:rPr>
              <a:t>A </a:t>
            </a: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y otro X</a:t>
            </a:r>
            <a:r>
              <a:rPr b="0" lang="es-ES_tradnl" sz="1600" spc="-1" strike="noStrike" baseline="-25000">
                <a:solidFill>
                  <a:srgbClr val="002850"/>
                </a:solidFill>
                <a:latin typeface="Arial Narrow"/>
              </a:rPr>
              <a:t>B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7" name="Group 221"/>
          <p:cNvGrpSpPr/>
          <p:nvPr/>
        </p:nvGrpSpPr>
        <p:grpSpPr>
          <a:xfrm>
            <a:off x="4114800" y="5113440"/>
            <a:ext cx="609480" cy="380880"/>
            <a:chOff x="4114800" y="5113440"/>
            <a:chExt cx="609480" cy="380880"/>
          </a:xfrm>
        </p:grpSpPr>
        <p:sp>
          <p:nvSpPr>
            <p:cNvPr id="218" name="Rectangle 160"/>
            <p:cNvSpPr/>
            <p:nvPr/>
          </p:nvSpPr>
          <p:spPr>
            <a:xfrm>
              <a:off x="4114800" y="5113440"/>
              <a:ext cx="380880" cy="38088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219" name="Group 161"/>
            <p:cNvGrpSpPr/>
            <p:nvPr/>
          </p:nvGrpSpPr>
          <p:grpSpPr>
            <a:xfrm>
              <a:off x="4114800" y="5113440"/>
              <a:ext cx="609480" cy="380880"/>
              <a:chOff x="4114800" y="5113440"/>
              <a:chExt cx="609480" cy="380880"/>
            </a:xfrm>
          </p:grpSpPr>
          <p:sp>
            <p:nvSpPr>
              <p:cNvPr id="220" name="Rectangle 162"/>
              <p:cNvSpPr/>
              <p:nvPr/>
            </p:nvSpPr>
            <p:spPr>
              <a:xfrm>
                <a:off x="4495680" y="5113440"/>
                <a:ext cx="22860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21" name="Text Box 163"/>
              <p:cNvSpPr/>
              <p:nvPr/>
            </p:nvSpPr>
            <p:spPr>
              <a:xfrm>
                <a:off x="4114800" y="511344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5</a:t>
                </a: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222" name="Group 175"/>
          <p:cNvGrpSpPr/>
          <p:nvPr/>
        </p:nvGrpSpPr>
        <p:grpSpPr>
          <a:xfrm>
            <a:off x="4716360" y="5364000"/>
            <a:ext cx="609480" cy="296640"/>
            <a:chOff x="4716360" y="5364000"/>
            <a:chExt cx="609480" cy="296640"/>
          </a:xfrm>
        </p:grpSpPr>
        <p:sp>
          <p:nvSpPr>
            <p:cNvPr id="223" name="Line 176"/>
            <p:cNvSpPr/>
            <p:nvPr/>
          </p:nvSpPr>
          <p:spPr>
            <a:xfrm>
              <a:off x="4716360" y="536400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4" name="Line 177"/>
            <p:cNvSpPr/>
            <p:nvPr/>
          </p:nvSpPr>
          <p:spPr>
            <a:xfrm>
              <a:off x="5173560" y="536400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5" name="Line 178"/>
            <p:cNvSpPr/>
            <p:nvPr/>
          </p:nvSpPr>
          <p:spPr>
            <a:xfrm>
              <a:off x="5021280" y="5592600"/>
              <a:ext cx="3045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6" name="Line 179"/>
            <p:cNvSpPr/>
            <p:nvPr/>
          </p:nvSpPr>
          <p:spPr>
            <a:xfrm>
              <a:off x="5057640" y="5616360"/>
              <a:ext cx="2286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7" name="Line 180"/>
            <p:cNvSpPr/>
            <p:nvPr/>
          </p:nvSpPr>
          <p:spPr>
            <a:xfrm>
              <a:off x="5097240" y="5636880"/>
              <a:ext cx="15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8" name="Line 181"/>
            <p:cNvSpPr/>
            <p:nvPr/>
          </p:nvSpPr>
          <p:spPr>
            <a:xfrm>
              <a:off x="5141880" y="5660640"/>
              <a:ext cx="759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29" name="Text Box 220"/>
          <p:cNvSpPr/>
          <p:nvPr/>
        </p:nvSpPr>
        <p:spPr>
          <a:xfrm>
            <a:off x="3565800" y="5029200"/>
            <a:ext cx="3650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0" name="Group 225"/>
          <p:cNvGrpSpPr/>
          <p:nvPr/>
        </p:nvGrpSpPr>
        <p:grpSpPr>
          <a:xfrm>
            <a:off x="5334120" y="3276720"/>
            <a:ext cx="453240" cy="761400"/>
            <a:chOff x="5334120" y="3276720"/>
            <a:chExt cx="453240" cy="761400"/>
          </a:xfrm>
        </p:grpSpPr>
        <p:sp>
          <p:nvSpPr>
            <p:cNvPr id="231" name="Line 226"/>
            <p:cNvSpPr/>
            <p:nvPr/>
          </p:nvSpPr>
          <p:spPr>
            <a:xfrm>
              <a:off x="5334120" y="3562200"/>
              <a:ext cx="0" cy="47592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2" name="Text Box 227"/>
            <p:cNvSpPr/>
            <p:nvPr/>
          </p:nvSpPr>
          <p:spPr>
            <a:xfrm>
              <a:off x="5337000" y="327672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3" name="Group 228"/>
          <p:cNvGrpSpPr/>
          <p:nvPr/>
        </p:nvGrpSpPr>
        <p:grpSpPr>
          <a:xfrm>
            <a:off x="6172200" y="1752480"/>
            <a:ext cx="453600" cy="609840"/>
            <a:chOff x="6172200" y="1752480"/>
            <a:chExt cx="453600" cy="609840"/>
          </a:xfrm>
        </p:grpSpPr>
        <p:sp>
          <p:nvSpPr>
            <p:cNvPr id="234" name="Line 229"/>
            <p:cNvSpPr/>
            <p:nvPr/>
          </p:nvSpPr>
          <p:spPr>
            <a:xfrm>
              <a:off x="6172200" y="1981080"/>
              <a:ext cx="0" cy="38124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5" name="Text Box 230"/>
            <p:cNvSpPr/>
            <p:nvPr/>
          </p:nvSpPr>
          <p:spPr>
            <a:xfrm>
              <a:off x="6175440" y="175248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A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36" name="Group 239"/>
          <p:cNvGrpSpPr/>
          <p:nvPr/>
        </p:nvGrpSpPr>
        <p:grpSpPr>
          <a:xfrm>
            <a:off x="7010280" y="1752480"/>
            <a:ext cx="453600" cy="609840"/>
            <a:chOff x="7010280" y="1752480"/>
            <a:chExt cx="453600" cy="609840"/>
          </a:xfrm>
        </p:grpSpPr>
        <p:sp>
          <p:nvSpPr>
            <p:cNvPr id="237" name="Line 240"/>
            <p:cNvSpPr/>
            <p:nvPr/>
          </p:nvSpPr>
          <p:spPr>
            <a:xfrm>
              <a:off x="7010280" y="1981080"/>
              <a:ext cx="0" cy="38124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8" name="Text Box 241"/>
            <p:cNvSpPr/>
            <p:nvPr/>
          </p:nvSpPr>
          <p:spPr>
            <a:xfrm>
              <a:off x="7013520" y="175248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A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39" name="Rectangle 242"/>
          <p:cNvSpPr/>
          <p:nvPr/>
        </p:nvSpPr>
        <p:spPr>
          <a:xfrm>
            <a:off x="6156360" y="5300640"/>
            <a:ext cx="2879640" cy="1152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10000"/>
              </a:lnSpc>
              <a:spcBef>
                <a:spcPts val="45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Si x</a:t>
            </a:r>
            <a:r>
              <a:rPr b="0" lang="es-ES_tradnl" sz="1800" spc="-1" strike="noStrike" baseline="-25000">
                <a:solidFill>
                  <a:srgbClr val="002850"/>
                </a:solidFill>
                <a:latin typeface="Arial Narrow"/>
              </a:rPr>
              <a:t>A</a:t>
            </a: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 es mayor a x</a:t>
            </a:r>
            <a:r>
              <a:rPr b="0" lang="es-ES_tradnl" sz="1800" spc="-1" strike="noStrike" baseline="-25000">
                <a:solidFill>
                  <a:srgbClr val="002850"/>
                </a:solidFill>
                <a:latin typeface="Arial Narrow"/>
              </a:rPr>
              <a:t>B</a:t>
            </a:r>
            <a:r>
              <a:rPr b="0" lang="es-ES_tradnl" sz="1800" spc="-1" strike="noStrike">
                <a:solidFill>
                  <a:srgbClr val="002850"/>
                </a:solidFill>
                <a:latin typeface="Arial Narrow"/>
              </a:rPr>
              <a:t>,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85480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x</a:t>
            </a:r>
            <a:r>
              <a:rPr b="0" lang="es-ES_tradnl" sz="1600" spc="-1" strike="noStrike" baseline="-25000">
                <a:solidFill>
                  <a:srgbClr val="002850"/>
                </a:solidFill>
                <a:latin typeface="Arial Narrow"/>
              </a:rPr>
              <a:t>A</a:t>
            </a: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 aun puede estar en B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85480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1600" spc="-1" strike="noStrike">
                <a:solidFill>
                  <a:srgbClr val="002850"/>
                </a:solidFill>
                <a:latin typeface="Arial Narrow"/>
              </a:rPr>
              <a:t>Probamos con otro X</a:t>
            </a:r>
            <a:r>
              <a:rPr b="0" lang="es-ES_tradnl" sz="1600" spc="-1" strike="noStrike" baseline="-25000">
                <a:solidFill>
                  <a:srgbClr val="002850"/>
                </a:solidFill>
                <a:latin typeface="Arial Narrow"/>
              </a:rPr>
              <a:t>B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0" name="Group 244"/>
          <p:cNvGrpSpPr/>
          <p:nvPr/>
        </p:nvGrpSpPr>
        <p:grpSpPr>
          <a:xfrm>
            <a:off x="6172200" y="3276720"/>
            <a:ext cx="453600" cy="761400"/>
            <a:chOff x="6172200" y="3276720"/>
            <a:chExt cx="453600" cy="761400"/>
          </a:xfrm>
        </p:grpSpPr>
        <p:sp>
          <p:nvSpPr>
            <p:cNvPr id="241" name="Line 245"/>
            <p:cNvSpPr/>
            <p:nvPr/>
          </p:nvSpPr>
          <p:spPr>
            <a:xfrm>
              <a:off x="6172200" y="3562200"/>
              <a:ext cx="0" cy="47592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2" name="Text Box 246"/>
            <p:cNvSpPr/>
            <p:nvPr/>
          </p:nvSpPr>
          <p:spPr>
            <a:xfrm>
              <a:off x="6175440" y="327672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43" name="Group 248"/>
          <p:cNvGrpSpPr/>
          <p:nvPr/>
        </p:nvGrpSpPr>
        <p:grpSpPr>
          <a:xfrm>
            <a:off x="7240680" y="3276720"/>
            <a:ext cx="453240" cy="761400"/>
            <a:chOff x="7240680" y="3276720"/>
            <a:chExt cx="453240" cy="761400"/>
          </a:xfrm>
        </p:grpSpPr>
        <p:sp>
          <p:nvSpPr>
            <p:cNvPr id="244" name="Line 249"/>
            <p:cNvSpPr/>
            <p:nvPr/>
          </p:nvSpPr>
          <p:spPr>
            <a:xfrm>
              <a:off x="7240680" y="3562200"/>
              <a:ext cx="0" cy="47592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5" name="Text Box 250"/>
            <p:cNvSpPr/>
            <p:nvPr/>
          </p:nvSpPr>
          <p:spPr>
            <a:xfrm>
              <a:off x="7243560" y="327672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46" name="Line 278"/>
          <p:cNvSpPr/>
          <p:nvPr/>
        </p:nvSpPr>
        <p:spPr>
          <a:xfrm>
            <a:off x="4724280" y="5334120"/>
            <a:ext cx="3049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47" name="Group 291"/>
          <p:cNvGrpSpPr/>
          <p:nvPr/>
        </p:nvGrpSpPr>
        <p:grpSpPr>
          <a:xfrm>
            <a:off x="5029200" y="5105520"/>
            <a:ext cx="609480" cy="380880"/>
            <a:chOff x="5029200" y="5105520"/>
            <a:chExt cx="609480" cy="380880"/>
          </a:xfrm>
        </p:grpSpPr>
        <p:sp>
          <p:nvSpPr>
            <p:cNvPr id="248" name="Rectangle 280"/>
            <p:cNvSpPr/>
            <p:nvPr/>
          </p:nvSpPr>
          <p:spPr>
            <a:xfrm>
              <a:off x="5029200" y="5105520"/>
              <a:ext cx="380880" cy="38088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249" name="Group 281"/>
            <p:cNvGrpSpPr/>
            <p:nvPr/>
          </p:nvGrpSpPr>
          <p:grpSpPr>
            <a:xfrm>
              <a:off x="5029200" y="5105520"/>
              <a:ext cx="609480" cy="380880"/>
              <a:chOff x="5029200" y="5105520"/>
              <a:chExt cx="609480" cy="380880"/>
            </a:xfrm>
          </p:grpSpPr>
          <p:sp>
            <p:nvSpPr>
              <p:cNvPr id="250" name="Rectangle 282"/>
              <p:cNvSpPr/>
              <p:nvPr/>
            </p:nvSpPr>
            <p:spPr>
              <a:xfrm>
                <a:off x="5410080" y="5105520"/>
                <a:ext cx="228600" cy="38088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51" name="Text Box 283"/>
              <p:cNvSpPr/>
              <p:nvPr/>
            </p:nvSpPr>
            <p:spPr>
              <a:xfrm>
                <a:off x="5029200" y="510552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25</a:t>
                </a: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252" name="Group 284"/>
          <p:cNvGrpSpPr/>
          <p:nvPr/>
        </p:nvGrpSpPr>
        <p:grpSpPr>
          <a:xfrm>
            <a:off x="5638680" y="5265720"/>
            <a:ext cx="609480" cy="296640"/>
            <a:chOff x="5638680" y="5265720"/>
            <a:chExt cx="609480" cy="296640"/>
          </a:xfrm>
        </p:grpSpPr>
        <p:sp>
          <p:nvSpPr>
            <p:cNvPr id="253" name="Line 285"/>
            <p:cNvSpPr/>
            <p:nvPr/>
          </p:nvSpPr>
          <p:spPr>
            <a:xfrm>
              <a:off x="5638680" y="526572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4" name="Line 286"/>
            <p:cNvSpPr/>
            <p:nvPr/>
          </p:nvSpPr>
          <p:spPr>
            <a:xfrm>
              <a:off x="6095880" y="526572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5" name="Line 287"/>
            <p:cNvSpPr/>
            <p:nvPr/>
          </p:nvSpPr>
          <p:spPr>
            <a:xfrm>
              <a:off x="5943600" y="5494320"/>
              <a:ext cx="3045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6" name="Line 288"/>
            <p:cNvSpPr/>
            <p:nvPr/>
          </p:nvSpPr>
          <p:spPr>
            <a:xfrm>
              <a:off x="5979960" y="5518080"/>
              <a:ext cx="2286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7" name="Line 289"/>
            <p:cNvSpPr/>
            <p:nvPr/>
          </p:nvSpPr>
          <p:spPr>
            <a:xfrm>
              <a:off x="6019560" y="5538600"/>
              <a:ext cx="15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8" name="Line 290"/>
            <p:cNvSpPr/>
            <p:nvPr/>
          </p:nvSpPr>
          <p:spPr>
            <a:xfrm>
              <a:off x="6064200" y="5562360"/>
              <a:ext cx="759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59" name="Group 296"/>
          <p:cNvGrpSpPr/>
          <p:nvPr/>
        </p:nvGrpSpPr>
        <p:grpSpPr>
          <a:xfrm>
            <a:off x="7924680" y="3657600"/>
            <a:ext cx="453600" cy="761760"/>
            <a:chOff x="7924680" y="3657600"/>
            <a:chExt cx="453600" cy="761760"/>
          </a:xfrm>
        </p:grpSpPr>
        <p:sp>
          <p:nvSpPr>
            <p:cNvPr id="260" name="Line 297"/>
            <p:cNvSpPr/>
            <p:nvPr/>
          </p:nvSpPr>
          <p:spPr>
            <a:xfrm>
              <a:off x="7924680" y="3943080"/>
              <a:ext cx="0" cy="47628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1" name="Text Box 298"/>
            <p:cNvSpPr/>
            <p:nvPr/>
          </p:nvSpPr>
          <p:spPr>
            <a:xfrm>
              <a:off x="7927920" y="365760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62" name="Group 300"/>
          <p:cNvGrpSpPr/>
          <p:nvPr/>
        </p:nvGrpSpPr>
        <p:grpSpPr>
          <a:xfrm>
            <a:off x="8001000" y="1752480"/>
            <a:ext cx="453600" cy="609840"/>
            <a:chOff x="8001000" y="1752480"/>
            <a:chExt cx="453600" cy="609840"/>
          </a:xfrm>
        </p:grpSpPr>
        <p:sp>
          <p:nvSpPr>
            <p:cNvPr id="263" name="Line 301"/>
            <p:cNvSpPr/>
            <p:nvPr/>
          </p:nvSpPr>
          <p:spPr>
            <a:xfrm>
              <a:off x="8001000" y="1981080"/>
              <a:ext cx="0" cy="381240"/>
            </a:xfrm>
            <a:prstGeom prst="line">
              <a:avLst/>
            </a:prstGeom>
            <a:ln w="22320">
              <a:solidFill>
                <a:srgbClr val="0563c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64" name="Text Box 302"/>
            <p:cNvSpPr/>
            <p:nvPr/>
          </p:nvSpPr>
          <p:spPr>
            <a:xfrm>
              <a:off x="8004240" y="1752480"/>
              <a:ext cx="450360" cy="51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x</a:t>
              </a:r>
              <a:r>
                <a:rPr b="0" lang="es-ES_tradnl" sz="2400" spc="-1" strike="noStrike" baseline="-25000">
                  <a:solidFill>
                    <a:srgbClr val="000000"/>
                  </a:solidFill>
                  <a:latin typeface="Tahoma"/>
                </a:rPr>
                <a:t>A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65" name="AutoShape 303"/>
          <p:cNvSpPr/>
          <p:nvPr/>
        </p:nvSpPr>
        <p:spPr>
          <a:xfrm>
            <a:off x="6227640" y="476280"/>
            <a:ext cx="2590920" cy="990720"/>
          </a:xfrm>
          <a:prstGeom prst="wedgeEllipseCallout">
            <a:avLst>
              <a:gd name="adj1" fmla="val 12134"/>
              <a:gd name="adj2" fmla="val 314583"/>
            </a:avLst>
          </a:prstGeom>
          <a:solidFill>
            <a:srgbClr val="4472c4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Si X</a:t>
            </a:r>
            <a:r>
              <a:rPr b="0" lang="es-ES_tradnl" sz="1600" spc="-1" strike="noStrike" baseline="-25000">
                <a:solidFill>
                  <a:srgbClr val="000000"/>
                </a:solidFill>
                <a:latin typeface="Tahoma"/>
              </a:rPr>
              <a:t>A</a:t>
            </a: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 o X</a:t>
            </a:r>
            <a:r>
              <a:rPr b="0" lang="es-ES_tradnl" sz="1600" spc="-1" strike="noStrike" baseline="-25000">
                <a:solidFill>
                  <a:srgbClr val="000000"/>
                </a:solidFill>
                <a:latin typeface="Tahoma"/>
              </a:rPr>
              <a:t>B</a:t>
            </a:r>
            <a:r>
              <a:rPr b="0" lang="es-ES_tradnl" sz="1600" spc="-1" strike="noStrike">
                <a:solidFill>
                  <a:srgbClr val="000000"/>
                </a:solidFill>
                <a:latin typeface="Tahoma"/>
              </a:rPr>
              <a:t> llegan a NULL, termina la revision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nodeType="clickEffect" fill="hold">
                      <p:stCondLst>
                        <p:cond delay="indefinite"/>
                      </p:stCondLst>
                      <p:childTnLst>
                        <p:par>
                          <p:cTn id="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8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5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nodeType="clickEffect" fill="hold">
                      <p:stCondLst>
                        <p:cond delay="indefinite"/>
                      </p:stCondLst>
                      <p:childTnLst>
                        <p:par>
                          <p:cTn id="1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4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8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nodeType="clickEffect" fill="hold">
                      <p:stCondLst>
                        <p:cond delay="indefinite"/>
                      </p:stCondLst>
                      <p:childTnLst>
                        <p:par>
                          <p:cTn id="1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nodeType="clickEffect" fill="hold">
                      <p:stCondLst>
                        <p:cond delay="indefinite"/>
                      </p:stCondLst>
                      <p:childTnLst>
                        <p:par>
                          <p:cTn id="1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nodeType="clickEffect" fill="hold">
                      <p:stCondLst>
                        <p:cond delay="indefinite"/>
                      </p:stCondLst>
                      <p:childTnLst>
                        <p:par>
                          <p:cTn id="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nodeType="clickEffect" fill="hold">
                      <p:stCondLst>
                        <p:cond delay="indefinite"/>
                      </p:stCondLst>
                      <p:childTnLst>
                        <p:par>
                          <p:cTn id="1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nodeType="clickEffect" fill="hold">
                      <p:stCondLst>
                        <p:cond delay="indefinite"/>
                      </p:stCondLst>
                      <p:childTnLst>
                        <p:par>
                          <p:cTn id="1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nodeType="clickEffect" fill="hold">
                      <p:stCondLst>
                        <p:cond delay="indefinite"/>
                      </p:stCondLst>
                      <p:childTnLst>
                        <p:par>
                          <p:cTn id="1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nodeType="clickEffect" fill="hold">
                      <p:stCondLst>
                        <p:cond delay="indefinite"/>
                      </p:stCondLst>
                      <p:childTnLst>
                        <p:par>
                          <p:cTn id="1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nodeType="clickEffect" fill="hold">
                      <p:stCondLst>
                        <p:cond delay="indefinite"/>
                      </p:stCondLst>
                      <p:childTnLst>
                        <p:par>
                          <p:cTn id="1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20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nodeType="clickEffect" fill="hold">
                      <p:stCondLst>
                        <p:cond delay="indefinite"/>
                      </p:stCondLst>
                      <p:childTnLst>
                        <p:par>
                          <p:cTn id="2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nodeType="clickEffect" fill="hold">
                      <p:stCondLst>
                        <p:cond delay="indefinite"/>
                      </p:stCondLst>
                      <p:childTnLst>
                        <p:par>
                          <p:cTn id="2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nodeType="clickEffect" fill="hold">
                      <p:stCondLst>
                        <p:cond delay="indefinite"/>
                      </p:stCondLst>
                      <p:childTnLst>
                        <p:par>
                          <p:cTn id="2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nodeType="clickEffect" fill="hold">
                      <p:stCondLst>
                        <p:cond delay="indefinite"/>
                      </p:stCondLst>
                      <p:childTnLst>
                        <p:par>
                          <p:cTn id="2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nodeType="clickEffect" fill="hold">
                      <p:stCondLst>
                        <p:cond delay="indefinite"/>
                      </p:stCondLst>
                      <p:childTnLst>
                        <p:par>
                          <p:cTn id="2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nodeType="clickEffect" fill="hold">
                      <p:stCondLst>
                        <p:cond delay="indefinite"/>
                      </p:stCondLst>
                      <p:childTnLst>
                        <p:par>
                          <p:cTn id="2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nodeType="clickEffect" fill="hold">
                      <p:stCondLst>
                        <p:cond delay="indefinite"/>
                      </p:stCondLst>
                      <p:childTnLst>
                        <p:par>
                          <p:cTn id="2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nodeType="clickEffect" fill="hold">
                      <p:stCondLst>
                        <p:cond delay="indefinite"/>
                      </p:stCondLst>
                      <p:childTnLst>
                        <p:par>
                          <p:cTn id="2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EJERCICIO EN CLASE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200" spc="-1" strike="noStrike">
                <a:solidFill>
                  <a:srgbClr val="000000"/>
                </a:solidFill>
                <a:latin typeface="Calibri"/>
              </a:rPr>
              <a:t>Implemente las operaciones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Uni</a:t>
            </a:r>
            <a:r>
              <a:rPr b="0" lang="es-EC" sz="2800" spc="-1" strike="noStrike">
                <a:solidFill>
                  <a:srgbClr val="000000"/>
                </a:solidFill>
                <a:latin typeface="Calibri"/>
              </a:rPr>
              <a:t>ón</a:t>
            </a: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 y Diferencia usando listas ordenadas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200" spc="-1" strike="noStrike">
                <a:solidFill>
                  <a:srgbClr val="000000"/>
                </a:solidFill>
                <a:latin typeface="Calibri"/>
              </a:rPr>
              <a:t>Recuerde aprovechar el orden!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Rectangle 2"/>
          <p:cNvSpPr/>
          <p:nvPr/>
        </p:nvSpPr>
        <p:spPr>
          <a:xfrm>
            <a:off x="502560" y="2935080"/>
            <a:ext cx="813888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Gill Sans MT"/>
              </a:rPr>
              <a:t>Conjuntos en Java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28560" y="-11916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Java Classes e Interfaces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468000" y="1341000"/>
            <a:ext cx="833436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200" spc="-1" strike="noStrike">
                <a:solidFill>
                  <a:srgbClr val="000000"/>
                </a:solidFill>
                <a:latin typeface="Calibri"/>
              </a:rPr>
              <a:t>Interface </a:t>
            </a:r>
            <a:r>
              <a:rPr b="1" lang="es-ES_tradnl" sz="3200" spc="-1" strike="noStrike">
                <a:solidFill>
                  <a:srgbClr val="000000"/>
                </a:solidFill>
                <a:latin typeface="Consolas"/>
              </a:rPr>
              <a:t>Set</a:t>
            </a:r>
            <a:r>
              <a:rPr b="0" lang="es-ES_tradnl" sz="3200" spc="-1" strike="noStrike">
                <a:solidFill>
                  <a:srgbClr val="000000"/>
                </a:solidFill>
                <a:latin typeface="Calibri"/>
              </a:rPr>
              <a:t> para colecciones genéricas de elementos que no admiten duplicados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200" spc="-1" strike="noStrike">
                <a:solidFill>
                  <a:srgbClr val="000000"/>
                </a:solidFill>
                <a:latin typeface="Consolas"/>
              </a:rPr>
              <a:t>TreeSet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200" spc="-1" strike="noStrike">
                <a:solidFill>
                  <a:srgbClr val="000000"/>
                </a:solidFill>
                <a:latin typeface="Consolas"/>
              </a:rPr>
              <a:t>HashSet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LinkedHashSet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247480" y="115560"/>
            <a:ext cx="4660920" cy="6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Resumen Conjuntos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3" name="TextBox 7"/>
          <p:cNvSpPr/>
          <p:nvPr/>
        </p:nvSpPr>
        <p:spPr>
          <a:xfrm>
            <a:off x="1440" y="981000"/>
            <a:ext cx="8785440" cy="14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Un conjunto es una colección que no contiene elementos duplicados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En Java, la interfaz </a:t>
            </a:r>
            <a:r>
              <a:rPr b="0" lang="es-EC" sz="1800" spc="-1" strike="noStrike">
                <a:solidFill>
                  <a:srgbClr val="000000"/>
                </a:solidFill>
                <a:latin typeface="Consolas"/>
              </a:rPr>
              <a:t>Set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 modela la abstracción de conjuntos matemáticos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Set&lt;String&gt;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Box 9"/>
          <p:cNvSpPr/>
          <p:nvPr/>
        </p:nvSpPr>
        <p:spPr>
          <a:xfrm>
            <a:off x="1440" y="2997360"/>
            <a:ext cx="91411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Set&lt;Book&gt; set1 = </a:t>
            </a:r>
            <a:r>
              <a:rPr b="0" lang="es-EC" sz="16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HashSet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Set&lt;Book&gt; set2 = </a:t>
            </a:r>
            <a:r>
              <a:rPr b="0" lang="es-EC" sz="16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LinkedHashSet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&lt;&gt;();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Set&lt;Book&gt; set3 = </a:t>
            </a:r>
            <a:r>
              <a:rPr b="0" lang="es-EC" sz="16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TreeSet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&lt;&gt;(); </a:t>
            </a:r>
            <a:r>
              <a:rPr b="0" lang="es-EC" sz="1600" spc="-1" strike="noStrike">
                <a:solidFill>
                  <a:srgbClr val="548235"/>
                </a:solidFill>
                <a:latin typeface="Consolas"/>
              </a:rPr>
              <a:t>// Asume orden natural; si no, lanza excepción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Box 11"/>
          <p:cNvSpPr/>
          <p:nvPr/>
        </p:nvSpPr>
        <p:spPr>
          <a:xfrm>
            <a:off x="1440" y="5138640"/>
            <a:ext cx="8859960" cy="13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Para ignorar el orden natural, un 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TreeSet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 debe instanciarse con un comparador: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914400">
              <a:lnSpc>
                <a:spcPct val="100000"/>
              </a:lnSpc>
              <a:tabLst>
                <a:tab algn="l" pos="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Set&lt;Book&gt; set4 = </a:t>
            </a:r>
            <a:r>
              <a:rPr b="0" lang="es-EC" sz="16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TreeSet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&lt;&gt;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((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book1, book2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)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-&gt; 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2" marL="914400">
              <a:lnSpc>
                <a:spcPct val="100000"/>
              </a:lnSpc>
              <a:tabLst>
                <a:tab algn="l" pos="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0" lang="es-EC" sz="16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book1.getYear() - book2.getYear();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2" marL="914400">
              <a:lnSpc>
                <a:spcPct val="100000"/>
              </a:lnSpc>
              <a:tabLst>
                <a:tab algn="l" pos="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</a:tabLst>
            </a:pP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})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70000" y="-181440"/>
            <a:ext cx="8616960" cy="195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Diferencia entre</a:t>
            </a:r>
            <a:br>
              <a:rPr sz="4400"/>
            </a:br>
            <a:r>
              <a:rPr b="1" lang="es-ES_tradnl" sz="4000" spc="-1" strike="noStrike">
                <a:solidFill>
                  <a:srgbClr val="000000"/>
                </a:solidFill>
                <a:latin typeface="Consolas"/>
              </a:rPr>
              <a:t>HashSet</a:t>
            </a: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s-ES_tradnl" sz="4000" spc="-1" strike="noStrike">
                <a:solidFill>
                  <a:srgbClr val="000000"/>
                </a:solidFill>
                <a:latin typeface="Consolas"/>
              </a:rPr>
              <a:t>LinkedHashSet</a:t>
            </a: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 y </a:t>
            </a:r>
            <a:r>
              <a:rPr b="1" lang="es-ES_tradnl" sz="4000" spc="-1" strike="noStrike">
                <a:solidFill>
                  <a:srgbClr val="000000"/>
                </a:solidFill>
                <a:latin typeface="Consolas"/>
              </a:rPr>
              <a:t>TreeSet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7" name="TextBox 5"/>
          <p:cNvSpPr/>
          <p:nvPr/>
        </p:nvSpPr>
        <p:spPr>
          <a:xfrm>
            <a:off x="34920" y="1916280"/>
            <a:ext cx="9074160" cy="9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C" sz="2000" spc="-1" strike="noStrike">
                <a:solidFill>
                  <a:srgbClr val="000000"/>
                </a:solidFill>
                <a:latin typeface="Calibri"/>
              </a:rPr>
              <a:t>Principal diferencia: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Orden en que se devuelven los elementos del conjunto al invocar el método </a:t>
            </a:r>
            <a:r>
              <a:rPr b="1" lang="es-EC" sz="1700" spc="-1" strike="noStrike">
                <a:solidFill>
                  <a:srgbClr val="000000"/>
                </a:solidFill>
                <a:latin typeface="Consolas"/>
              </a:rPr>
              <a:t>iterator()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Box 6"/>
          <p:cNvSpPr/>
          <p:nvPr/>
        </p:nvSpPr>
        <p:spPr>
          <a:xfrm>
            <a:off x="179280" y="3440160"/>
            <a:ext cx="88614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HashSet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: Los elementos se retornan </a:t>
            </a: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sin ningún orden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 en particular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LinkedHashSet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: Los elementos se retornan de acuerdo al </a:t>
            </a: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orden de inserción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TreeSet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: Los elementos del conjunto se devuelven en </a:t>
            </a: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orden ascendente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Box 8"/>
          <p:cNvSpPr/>
          <p:nvPr/>
        </p:nvSpPr>
        <p:spPr>
          <a:xfrm>
            <a:off x="108000" y="6372360"/>
            <a:ext cx="89280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*de acuerdo al orden natural o de acuerdo al comparador utilizado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Rectangle 2"/>
          <p:cNvSpPr/>
          <p:nvPr/>
        </p:nvSpPr>
        <p:spPr>
          <a:xfrm>
            <a:off x="1672920" y="2441160"/>
            <a:ext cx="5798160" cy="19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Gill Sans MT"/>
              </a:rPr>
              <a:t>TDA Mapa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Gill Sans MT"/>
              </a:rPr>
              <a:t>o Diccionario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TDA DICCIONARIO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755640" y="1773360"/>
            <a:ext cx="796464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Un conjunto puede estar limitado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Y no necesitar operaciones como Intersección y Unión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Típicamente se necesita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Añadir elemento a un Conjunto: Insertar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Consultar si un elemento existe: EsMiembro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Eliminar elementos de un Conjunto: Suprimir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Así, limitado, el conjunto es un </a:t>
            </a:r>
            <a:r>
              <a:rPr b="0" lang="es-ES_tradnl" sz="2800" spc="-1" strike="noStrike" u="sng">
                <a:solidFill>
                  <a:srgbClr val="000000"/>
                </a:solidFill>
                <a:uFillTx/>
                <a:latin typeface="Calibri"/>
              </a:rPr>
              <a:t>Diccionario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0880" y="2599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CONCEPTOS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66800" y="1268280"/>
            <a:ext cx="826920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 u="sng">
                <a:solidFill>
                  <a:srgbClr val="000000"/>
                </a:solidFill>
                <a:uFillTx/>
                <a:latin typeface="Calibri"/>
              </a:rPr>
              <a:t>Conjunto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Colección de miembros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Cada miembro puede ser un conjunto 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Un elemento primitivo(atomo)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Todos los miembros son distintos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 u="sng">
                <a:solidFill>
                  <a:srgbClr val="000000"/>
                </a:solidFill>
                <a:uFillTx/>
                <a:latin typeface="Calibri"/>
              </a:rPr>
              <a:t>Atomos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Enteros, carateres o cadenas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En un conjunto S, los atomos son del mismo tipo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Ordenados linealmente por una realcion “&lt;“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6208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Para cualquier a y b en S, o a&lt;b o a==b o a&gt;b es verdadero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6208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Para todo a, b y c en S, si a &lt;b y b&lt; c; a&lt;c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5" name="Group 6"/>
          <p:cNvGrpSpPr/>
          <p:nvPr/>
        </p:nvGrpSpPr>
        <p:grpSpPr>
          <a:xfrm>
            <a:off x="7146000" y="1219320"/>
            <a:ext cx="930960" cy="2514600"/>
            <a:chOff x="7146000" y="1219320"/>
            <a:chExt cx="930960" cy="2514600"/>
          </a:xfrm>
        </p:grpSpPr>
        <p:sp>
          <p:nvSpPr>
            <p:cNvPr id="56" name="Oval 4"/>
            <p:cNvSpPr/>
            <p:nvPr/>
          </p:nvSpPr>
          <p:spPr>
            <a:xfrm>
              <a:off x="7162560" y="1523880"/>
              <a:ext cx="914400" cy="2210040"/>
            </a:xfrm>
            <a:prstGeom prst="ellipse">
              <a:avLst/>
            </a:prstGeom>
            <a:solidFill>
              <a:srgbClr val="ccff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7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8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9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7" name="Text Box 5"/>
            <p:cNvSpPr/>
            <p:nvPr/>
          </p:nvSpPr>
          <p:spPr>
            <a:xfrm>
              <a:off x="7146000" y="1219320"/>
              <a:ext cx="4003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_tradnl" sz="2400" spc="-1" strike="noStrike">
                  <a:solidFill>
                    <a:srgbClr val="000000"/>
                  </a:solidFill>
                  <a:latin typeface="Tahoma"/>
                </a:rPr>
                <a:t>A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p:transition>
    <p:random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POSIBLES REPRESENTACIONES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533520" y="2057400"/>
            <a:ext cx="403848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 u="sng">
                <a:solidFill>
                  <a:srgbClr val="000000"/>
                </a:solidFill>
                <a:uFillTx/>
                <a:latin typeface="Calibri"/>
              </a:rPr>
              <a:t>Vectores de 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El tiempo de las operaciones es constante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Limitado en el dominio de sus elementos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 u="sng">
                <a:solidFill>
                  <a:srgbClr val="000000"/>
                </a:solidFill>
                <a:uFillTx/>
                <a:latin typeface="Calibri"/>
              </a:rPr>
              <a:t>Listas enlazadas(ordenadas)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El tiempo de las operaciones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Depende el numero de elementos. O(N)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Elementos pueden ser de cualquier tipo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Rectangle 4"/>
          <p:cNvSpPr/>
          <p:nvPr/>
        </p:nvSpPr>
        <p:spPr>
          <a:xfrm>
            <a:off x="4800600" y="2209680"/>
            <a:ext cx="3886200" cy="2948040"/>
          </a:xfrm>
          <a:prstGeom prst="rect">
            <a:avLst/>
          </a:prstGeom>
          <a:solidFill>
            <a:srgbClr val="ccffcc"/>
          </a:solidFill>
          <a:ln w="936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20000"/>
              </a:lnSpc>
              <a:spcBef>
                <a:spcPts val="60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 u="sng">
                <a:solidFill>
                  <a:srgbClr val="002850"/>
                </a:solidFill>
                <a:uFillTx/>
                <a:latin typeface="Arial Narrow"/>
              </a:rPr>
              <a:t>Dispersión o Hashing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20000"/>
              </a:lnSpc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En el mejor de los casos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20000"/>
              </a:lnSpc>
              <a:spcBef>
                <a:spcPts val="451"/>
              </a:spcBef>
              <a:buClr>
                <a:srgbClr val="0563c1"/>
              </a:buClr>
              <a:buSzPct val="80000"/>
              <a:buFont typeface="Wingdings" charset="2"/>
              <a:buChar char=""/>
              <a:tabLst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</a:tabLst>
            </a:pPr>
            <a:r>
              <a:rPr b="0" i="1" lang="es-ES_tradnl" sz="1800" spc="-1" strike="noStrike">
                <a:solidFill>
                  <a:srgbClr val="002850"/>
                </a:solidFill>
                <a:latin typeface="Arial Narrow"/>
              </a:rPr>
              <a:t>Tiempo constante por operación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20000"/>
              </a:lnSpc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_tradnl" sz="2000" spc="-1" strike="noStrike">
                <a:solidFill>
                  <a:srgbClr val="002850"/>
                </a:solidFill>
                <a:latin typeface="Arial Narrow"/>
              </a:rPr>
              <a:t>En el peor de los casos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20000"/>
              </a:lnSpc>
              <a:spcBef>
                <a:spcPts val="451"/>
              </a:spcBef>
              <a:buClr>
                <a:srgbClr val="0563c1"/>
              </a:buClr>
              <a:buSzPct val="80000"/>
              <a:buFont typeface="Wingdings" charset="2"/>
              <a:buChar char=""/>
              <a:tabLst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</a:tabLst>
            </a:pPr>
            <a:r>
              <a:rPr b="0" i="1" lang="es-ES_tradnl" sz="1800" spc="-1" strike="noStrike">
                <a:solidFill>
                  <a:srgbClr val="002850"/>
                </a:solidFill>
                <a:latin typeface="Arial Narrow"/>
              </a:rPr>
              <a:t>Tiempo proporcional al tamaño del conjunto(N)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DISPERSION O HASHING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380520" y="1905120"/>
            <a:ext cx="533412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4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Dado una tabla de B filas,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4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Cada fila se llama: </a:t>
            </a:r>
            <a:r>
              <a:rPr b="0" i="1" lang="es-ES_tradnl" sz="2000" spc="-1" strike="noStrike">
                <a:solidFill>
                  <a:srgbClr val="000000"/>
                </a:solidFill>
                <a:latin typeface="Calibri"/>
              </a:rPr>
              <a:t>Cubeta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4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Queremos distribuir los elementos en las cubetas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4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Se usara una </a:t>
            </a:r>
            <a:r>
              <a:rPr b="0" lang="es-ES_tradnl" sz="2000" spc="-1" strike="noStrike" u="sng">
                <a:solidFill>
                  <a:srgbClr val="000000"/>
                </a:solidFill>
                <a:uFillTx/>
                <a:latin typeface="Calibri"/>
              </a:rPr>
              <a:t>funcion de dispersion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4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Con  la clave del elemento,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4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</a:rPr>
              <a:t>La funcion calculara a que cubeta debera ir dicho elemento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 Box 4"/>
          <p:cNvSpPr/>
          <p:nvPr/>
        </p:nvSpPr>
        <p:spPr>
          <a:xfrm>
            <a:off x="4879800" y="2048040"/>
            <a:ext cx="2124000" cy="459720"/>
          </a:xfrm>
          <a:prstGeom prst="rect">
            <a:avLst/>
          </a:prstGeom>
          <a:solidFill>
            <a:srgbClr val="ffe3fd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 = {4,6,2,8,1}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0" name="Group 33"/>
          <p:cNvGrpSpPr/>
          <p:nvPr/>
        </p:nvGrpSpPr>
        <p:grpSpPr>
          <a:xfrm>
            <a:off x="5676480" y="2895480"/>
            <a:ext cx="419400" cy="3048120"/>
            <a:chOff x="5676480" y="2895480"/>
            <a:chExt cx="419400" cy="3048120"/>
          </a:xfrm>
        </p:grpSpPr>
        <p:sp>
          <p:nvSpPr>
            <p:cNvPr id="291" name="Line 13"/>
            <p:cNvSpPr/>
            <p:nvPr/>
          </p:nvSpPr>
          <p:spPr>
            <a:xfrm>
              <a:off x="6095880" y="2895480"/>
              <a:ext cx="0" cy="30481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2" name="Text Box 14"/>
            <p:cNvSpPr/>
            <p:nvPr/>
          </p:nvSpPr>
          <p:spPr>
            <a:xfrm>
              <a:off x="5676480" y="4038480"/>
              <a:ext cx="38340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93" name="Group 34"/>
          <p:cNvGrpSpPr/>
          <p:nvPr/>
        </p:nvGrpSpPr>
        <p:grpSpPr>
          <a:xfrm>
            <a:off x="6378840" y="2895480"/>
            <a:ext cx="2079360" cy="3202920"/>
            <a:chOff x="6378840" y="2895480"/>
            <a:chExt cx="2079360" cy="3202920"/>
          </a:xfrm>
        </p:grpSpPr>
        <p:grpSp>
          <p:nvGrpSpPr>
            <p:cNvPr id="294" name="Group 12"/>
            <p:cNvGrpSpPr/>
            <p:nvPr/>
          </p:nvGrpSpPr>
          <p:grpSpPr>
            <a:xfrm>
              <a:off x="6781680" y="2895480"/>
              <a:ext cx="1676520" cy="3200400"/>
              <a:chOff x="6781680" y="2895480"/>
              <a:chExt cx="1676520" cy="3200400"/>
            </a:xfrm>
          </p:grpSpPr>
          <p:sp>
            <p:nvSpPr>
              <p:cNvPr id="295" name="Rectangle 5"/>
              <p:cNvSpPr/>
              <p:nvPr/>
            </p:nvSpPr>
            <p:spPr>
              <a:xfrm>
                <a:off x="6781680" y="289548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6" name="Rectangle 6"/>
              <p:cNvSpPr/>
              <p:nvPr/>
            </p:nvSpPr>
            <p:spPr>
              <a:xfrm>
                <a:off x="6781680" y="335268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7" name="Rectangle 7"/>
              <p:cNvSpPr/>
              <p:nvPr/>
            </p:nvSpPr>
            <p:spPr>
              <a:xfrm>
                <a:off x="6781680" y="380988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8" name="Rectangle 8"/>
              <p:cNvSpPr/>
              <p:nvPr/>
            </p:nvSpPr>
            <p:spPr>
              <a:xfrm>
                <a:off x="6781680" y="426708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9" name="Rectangle 9"/>
              <p:cNvSpPr/>
              <p:nvPr/>
            </p:nvSpPr>
            <p:spPr>
              <a:xfrm>
                <a:off x="6781680" y="472428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00" name="Rectangle 10"/>
              <p:cNvSpPr/>
              <p:nvPr/>
            </p:nvSpPr>
            <p:spPr>
              <a:xfrm>
                <a:off x="6781680" y="518148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01" name="Rectangle 11"/>
              <p:cNvSpPr/>
              <p:nvPr/>
            </p:nvSpPr>
            <p:spPr>
              <a:xfrm>
                <a:off x="6781680" y="563868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302" name="Text Box 15"/>
            <p:cNvSpPr/>
            <p:nvPr/>
          </p:nvSpPr>
          <p:spPr>
            <a:xfrm>
              <a:off x="6378840" y="289548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0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3" name="Text Box 16"/>
            <p:cNvSpPr/>
            <p:nvPr/>
          </p:nvSpPr>
          <p:spPr>
            <a:xfrm>
              <a:off x="6401160" y="335268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4" name="Text Box 17"/>
            <p:cNvSpPr/>
            <p:nvPr/>
          </p:nvSpPr>
          <p:spPr>
            <a:xfrm>
              <a:off x="6401160" y="380988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2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5" name="Text Box 18"/>
            <p:cNvSpPr/>
            <p:nvPr/>
          </p:nvSpPr>
          <p:spPr>
            <a:xfrm>
              <a:off x="6401160" y="426708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3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6" name="Text Box 19"/>
            <p:cNvSpPr/>
            <p:nvPr/>
          </p:nvSpPr>
          <p:spPr>
            <a:xfrm>
              <a:off x="6401160" y="472428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4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7" name="Text Box 20"/>
            <p:cNvSpPr/>
            <p:nvPr/>
          </p:nvSpPr>
          <p:spPr>
            <a:xfrm>
              <a:off x="6401160" y="518148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5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8" name="Text Box 21"/>
            <p:cNvSpPr/>
            <p:nvPr/>
          </p:nvSpPr>
          <p:spPr>
            <a:xfrm>
              <a:off x="6401160" y="563868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6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09" name="Text Box 22"/>
          <p:cNvSpPr/>
          <p:nvPr/>
        </p:nvSpPr>
        <p:spPr>
          <a:xfrm>
            <a:off x="7732080" y="205416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h(4) = 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 Box 23"/>
          <p:cNvSpPr/>
          <p:nvPr/>
        </p:nvSpPr>
        <p:spPr>
          <a:xfrm>
            <a:off x="7380720" y="518148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 Box 24"/>
          <p:cNvSpPr/>
          <p:nvPr/>
        </p:nvSpPr>
        <p:spPr>
          <a:xfrm>
            <a:off x="7751160" y="161460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h(6) =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 Box 25"/>
          <p:cNvSpPr/>
          <p:nvPr/>
        </p:nvSpPr>
        <p:spPr>
          <a:xfrm>
            <a:off x="7391880" y="335268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 Box 26"/>
          <p:cNvSpPr/>
          <p:nvPr/>
        </p:nvSpPr>
        <p:spPr>
          <a:xfrm>
            <a:off x="7751160" y="118908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h(2) = 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 Box 27"/>
          <p:cNvSpPr/>
          <p:nvPr/>
        </p:nvSpPr>
        <p:spPr>
          <a:xfrm>
            <a:off x="7391880" y="380988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 Box 28"/>
          <p:cNvSpPr/>
          <p:nvPr/>
        </p:nvSpPr>
        <p:spPr>
          <a:xfrm>
            <a:off x="7751160" y="75708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h(8) = 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 Box 30"/>
          <p:cNvSpPr/>
          <p:nvPr/>
        </p:nvSpPr>
        <p:spPr>
          <a:xfrm>
            <a:off x="7391880" y="289548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 Box 31"/>
          <p:cNvSpPr/>
          <p:nvPr/>
        </p:nvSpPr>
        <p:spPr>
          <a:xfrm>
            <a:off x="7751160" y="32544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h(1) = 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 Box 32"/>
          <p:cNvSpPr/>
          <p:nvPr/>
        </p:nvSpPr>
        <p:spPr>
          <a:xfrm>
            <a:off x="7391880" y="472428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nodeType="clickEffect" fill="hold">
                      <p:stCondLst>
                        <p:cond delay="indefinite"/>
                      </p:stCondLst>
                      <p:childTnLst>
                        <p:par>
                          <p:cTn id="3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nodeType="clickEffect" fill="hold">
                      <p:stCondLst>
                        <p:cond delay="indefinite"/>
                      </p:stCondLst>
                      <p:childTnLst>
                        <p:par>
                          <p:cTn id="3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nodeType="clickEffect" fill="hold">
                      <p:stCondLst>
                        <p:cond delay="indefinite"/>
                      </p:stCondLst>
                      <p:childTnLst>
                        <p:par>
                          <p:cTn id="3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32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nodeType="clickEffect" fill="hold">
                      <p:stCondLst>
                        <p:cond delay="indefinite"/>
                      </p:stCondLst>
                      <p:childTnLst>
                        <p:par>
                          <p:cTn id="3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nodeType="clickEffect" fill="hold">
                      <p:stCondLst>
                        <p:cond delay="indefinite"/>
                      </p:stCondLst>
                      <p:childTnLst>
                        <p:par>
                          <p:cTn id="3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nodeType="clickEffect" fill="hold">
                      <p:stCondLst>
                        <p:cond delay="indefinite"/>
                      </p:stCondLst>
                      <p:childTnLst>
                        <p:par>
                          <p:cTn id="3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nodeType="clickEffect" fill="hold">
                      <p:stCondLst>
                        <p:cond delay="indefinite"/>
                      </p:stCondLst>
                      <p:childTnLst>
                        <p:par>
                          <p:cTn id="3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nodeType="clickEffect" fill="hold">
                      <p:stCondLst>
                        <p:cond delay="indefinite"/>
                      </p:stCondLst>
                      <p:childTnLst>
                        <p:par>
                          <p:cTn id="3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nodeType="clickEffect" fill="hold">
                      <p:stCondLst>
                        <p:cond delay="indefinite"/>
                      </p:stCondLst>
                      <p:childTnLst>
                        <p:par>
                          <p:cTn id="3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nodeType="clickEffect" fill="hold">
                      <p:stCondLst>
                        <p:cond delay="indefinite"/>
                      </p:stCondLst>
                      <p:childTnLst>
                        <p:par>
                          <p:cTn id="3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nodeType="clickEffect" fill="hold">
                      <p:stCondLst>
                        <p:cond delay="indefinite"/>
                      </p:stCondLst>
                      <p:childTnLst>
                        <p:par>
                          <p:cTn id="3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nodeType="clickEffect" fill="hold">
                      <p:stCondLst>
                        <p:cond delay="indefinite"/>
                      </p:stCondLst>
                      <p:childTnLst>
                        <p:par>
                          <p:cTn id="3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nodeType="clickEffect" fill="hold">
                      <p:stCondLst>
                        <p:cond delay="indefinite"/>
                      </p:stCondLst>
                      <p:childTnLst>
                        <p:par>
                          <p:cTn id="3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FUNCION DE DISPERSION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Tambien: Funcion de conversion o Hash: h(x)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Transforma una clave en indice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La clave puede ser un string o un entero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¿Dos claves pueden tener el mismo indice?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Si, este caso se conoce como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colision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Para estos casos hay dos estrategias de colision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La funcion hash debe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Distribuir claves uniformemente(pocas colisiones)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Generar un indice entre 0 y B-1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Tener un algoritmo sencillo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POSIBLES H(x)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Aritmetica modular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El indice se obtiene: clave%B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Conviene que ncubetas sea primo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Mitad del cuadrado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Elevar al cuadrado la clave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Tomar los digitos de una determinada posicion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El numero de digitos depende del rango del indice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Ejemplo: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si B: 100 y clave = 256,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Tomaremos 2 digitos de pos: 1 y 2 (desde derecha)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indice: 256</a:t>
            </a:r>
            <a:r>
              <a:rPr b="0" lang="es-ES" sz="1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= 65536 = Tomamos 63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POSIBLES H(x)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Truncamiento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Tomar directamente d digitos de la clave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En posiciones fijas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Ejemplo: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B = 1000, tomar siempre 1, 2, 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clave = 72588495, indice = 598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Plegamiento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Consiste en dividir la clave en trozos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Luego aplicarles alguna operación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Ejemplo: “DAVID”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Sumar los codigos ASCII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Tomar el residuo para B, y ese es el indice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TRATAMIENTO DE COLISIONES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s-ES" sz="2800" spc="-1" strike="noStrike">
                <a:solidFill>
                  <a:srgbClr val="000000"/>
                </a:solidFill>
                <a:latin typeface="Calibri"/>
              </a:rPr>
              <a:t>Hashing Abierto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Cada cubeta almacena una colección de elementos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s-ES" sz="2800" spc="-1" strike="noStrike">
                <a:solidFill>
                  <a:srgbClr val="000000"/>
                </a:solidFill>
                <a:latin typeface="Calibri"/>
              </a:rPr>
              <a:t>Hashing Cerrado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Cada elemento va en una cubeta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Si ha colision se aplica </a:t>
            </a:r>
            <a:r>
              <a:rPr b="0" i="1" lang="es-ES" sz="2400" spc="-1" strike="noStrike" u="sng">
                <a:solidFill>
                  <a:srgbClr val="000000"/>
                </a:solidFill>
                <a:uFillTx/>
                <a:latin typeface="Calibri"/>
              </a:rPr>
              <a:t>redispersion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Aplicar otra funcion hash de reserva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Y se intenta de nuevo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HASHING ABIERTO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456840" y="1981080"/>
            <a:ext cx="525780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Supongamos que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Hay colision entre d1,d2,..dn, es decir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H(d1) = H(d2) = H(dn)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Todas estos elementos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 asignan a la misma cubeta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Son parte de la lista de elementos de dicha cubeta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La cubeta no tiene limites de almacenamiento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9" name="Group 21"/>
          <p:cNvGrpSpPr/>
          <p:nvPr/>
        </p:nvGrpSpPr>
        <p:grpSpPr>
          <a:xfrm>
            <a:off x="5628600" y="2971800"/>
            <a:ext cx="2781720" cy="3202920"/>
            <a:chOff x="5628600" y="2971800"/>
            <a:chExt cx="2781720" cy="3202920"/>
          </a:xfrm>
        </p:grpSpPr>
        <p:grpSp>
          <p:nvGrpSpPr>
            <p:cNvPr id="330" name="Group 4"/>
            <p:cNvGrpSpPr/>
            <p:nvPr/>
          </p:nvGrpSpPr>
          <p:grpSpPr>
            <a:xfrm>
              <a:off x="6733800" y="2971800"/>
              <a:ext cx="1676520" cy="3200400"/>
              <a:chOff x="6733800" y="2971800"/>
              <a:chExt cx="1676520" cy="3200400"/>
            </a:xfrm>
          </p:grpSpPr>
          <p:sp>
            <p:nvSpPr>
              <p:cNvPr id="331" name="Rectangle 5"/>
              <p:cNvSpPr/>
              <p:nvPr/>
            </p:nvSpPr>
            <p:spPr>
              <a:xfrm>
                <a:off x="6733800" y="29718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32" name="Rectangle 6"/>
              <p:cNvSpPr/>
              <p:nvPr/>
            </p:nvSpPr>
            <p:spPr>
              <a:xfrm>
                <a:off x="6733800" y="34290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33" name="Rectangle 7"/>
              <p:cNvSpPr/>
              <p:nvPr/>
            </p:nvSpPr>
            <p:spPr>
              <a:xfrm>
                <a:off x="6733800" y="38862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34" name="Rectangle 8"/>
              <p:cNvSpPr/>
              <p:nvPr/>
            </p:nvSpPr>
            <p:spPr>
              <a:xfrm>
                <a:off x="6733800" y="43434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35" name="Rectangle 9"/>
              <p:cNvSpPr/>
              <p:nvPr/>
            </p:nvSpPr>
            <p:spPr>
              <a:xfrm>
                <a:off x="6733800" y="48006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36" name="Rectangle 10"/>
              <p:cNvSpPr/>
              <p:nvPr/>
            </p:nvSpPr>
            <p:spPr>
              <a:xfrm>
                <a:off x="6733800" y="52578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37" name="Rectangle 11"/>
              <p:cNvSpPr/>
              <p:nvPr/>
            </p:nvSpPr>
            <p:spPr>
              <a:xfrm>
                <a:off x="6733800" y="57150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338" name="Line 12"/>
            <p:cNvSpPr/>
            <p:nvPr/>
          </p:nvSpPr>
          <p:spPr>
            <a:xfrm>
              <a:off x="6048000" y="2971800"/>
              <a:ext cx="0" cy="30481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39" name="Text Box 13"/>
            <p:cNvSpPr/>
            <p:nvPr/>
          </p:nvSpPr>
          <p:spPr>
            <a:xfrm>
              <a:off x="5628600" y="4114800"/>
              <a:ext cx="38340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0" name="Text Box 14"/>
            <p:cNvSpPr/>
            <p:nvPr/>
          </p:nvSpPr>
          <p:spPr>
            <a:xfrm>
              <a:off x="6330960" y="29718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0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1" name="Text Box 15"/>
            <p:cNvSpPr/>
            <p:nvPr/>
          </p:nvSpPr>
          <p:spPr>
            <a:xfrm>
              <a:off x="6353280" y="34290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2" name="Text Box 16"/>
            <p:cNvSpPr/>
            <p:nvPr/>
          </p:nvSpPr>
          <p:spPr>
            <a:xfrm>
              <a:off x="6353280" y="38862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2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3" name="Text Box 17"/>
            <p:cNvSpPr/>
            <p:nvPr/>
          </p:nvSpPr>
          <p:spPr>
            <a:xfrm>
              <a:off x="6353280" y="43434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3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4" name="Text Box 18"/>
            <p:cNvSpPr/>
            <p:nvPr/>
          </p:nvSpPr>
          <p:spPr>
            <a:xfrm>
              <a:off x="6353280" y="48006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4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5" name="Text Box 19"/>
            <p:cNvSpPr/>
            <p:nvPr/>
          </p:nvSpPr>
          <p:spPr>
            <a:xfrm>
              <a:off x="6353280" y="52578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5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46" name="Text Box 20"/>
            <p:cNvSpPr/>
            <p:nvPr/>
          </p:nvSpPr>
          <p:spPr>
            <a:xfrm>
              <a:off x="6353280" y="57150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6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47" name="Text Box 22"/>
          <p:cNvSpPr/>
          <p:nvPr/>
        </p:nvSpPr>
        <p:spPr>
          <a:xfrm>
            <a:off x="4879800" y="2048040"/>
            <a:ext cx="2124000" cy="459720"/>
          </a:xfrm>
          <a:prstGeom prst="rect">
            <a:avLst/>
          </a:prstGeom>
          <a:solidFill>
            <a:srgbClr val="ffe3fd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 = {4,6,2,8,1}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Text Box 23"/>
          <p:cNvSpPr/>
          <p:nvPr/>
        </p:nvSpPr>
        <p:spPr>
          <a:xfrm>
            <a:off x="7624080" y="205740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h(4) = 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Text Box 24"/>
          <p:cNvSpPr/>
          <p:nvPr/>
        </p:nvSpPr>
        <p:spPr>
          <a:xfrm>
            <a:off x="7117200" y="388620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Text Box 25"/>
          <p:cNvSpPr/>
          <p:nvPr/>
        </p:nvSpPr>
        <p:spPr>
          <a:xfrm>
            <a:off x="7624080" y="164772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h(6) = 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Text Box 26"/>
          <p:cNvSpPr/>
          <p:nvPr/>
        </p:nvSpPr>
        <p:spPr>
          <a:xfrm>
            <a:off x="7421760" y="525780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 Box 27"/>
          <p:cNvSpPr/>
          <p:nvPr/>
        </p:nvSpPr>
        <p:spPr>
          <a:xfrm>
            <a:off x="7624080" y="126828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h(2) = 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Text Box 28"/>
          <p:cNvSpPr/>
          <p:nvPr/>
        </p:nvSpPr>
        <p:spPr>
          <a:xfrm>
            <a:off x="7336440" y="3886200"/>
            <a:ext cx="5205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,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Text Box 29"/>
          <p:cNvSpPr/>
          <p:nvPr/>
        </p:nvSpPr>
        <p:spPr>
          <a:xfrm>
            <a:off x="7624080" y="83664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h(8) =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Text Box 31"/>
          <p:cNvSpPr/>
          <p:nvPr/>
        </p:nvSpPr>
        <p:spPr>
          <a:xfrm>
            <a:off x="7117200" y="342900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 Box 32"/>
          <p:cNvSpPr/>
          <p:nvPr/>
        </p:nvSpPr>
        <p:spPr>
          <a:xfrm>
            <a:off x="7624080" y="47628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h(1) =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Text Box 33"/>
          <p:cNvSpPr/>
          <p:nvPr/>
        </p:nvSpPr>
        <p:spPr>
          <a:xfrm>
            <a:off x="7323840" y="3429000"/>
            <a:ext cx="5205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,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  <p:timing>
    <p:tnLst>
      <p:par>
        <p:cTn id="404" dur="indefinite" restart="never" nodeType="tmRoot">
          <p:childTnLst>
            <p:seq>
              <p:cTn id="405" dur="indefinite" nodeType="mainSeq">
                <p:childTnLst>
                  <p:par>
                    <p:cTn id="406" nodeType="clickEffect" fill="hold">
                      <p:stCondLst>
                        <p:cond delay="indefinite"/>
                      </p:stCondLst>
                      <p:childTnLst>
                        <p:par>
                          <p:cTn id="4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nodeType="clickEffect" fill="hold">
                      <p:stCondLst>
                        <p:cond delay="indefinite"/>
                      </p:stCondLst>
                      <p:childTnLst>
                        <p:par>
                          <p:cTn id="4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1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nodeType="clickEffect" fill="hold">
                      <p:stCondLst>
                        <p:cond delay="indefinite"/>
                      </p:stCondLst>
                      <p:childTnLst>
                        <p:par>
                          <p:cTn id="4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nodeType="clickEffect" fill="hold">
                      <p:stCondLst>
                        <p:cond delay="indefinite"/>
                      </p:stCondLst>
                      <p:childTnLst>
                        <p:par>
                          <p:cTn id="4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nodeType="clickEffect" fill="hold">
                      <p:stCondLst>
                        <p:cond delay="indefinite"/>
                      </p:stCondLst>
                      <p:childTnLst>
                        <p:par>
                          <p:cTn id="4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nodeType="clickEffect" fill="hold">
                      <p:stCondLst>
                        <p:cond delay="indefinite"/>
                      </p:stCondLst>
                      <p:childTnLst>
                        <p:par>
                          <p:cTn id="4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7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nodeType="clickEffect" fill="hold">
                      <p:stCondLst>
                        <p:cond delay="indefinite"/>
                      </p:stCondLst>
                      <p:childTnLst>
                        <p:par>
                          <p:cTn id="4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nodeType="clickEffect" fill="hold">
                      <p:stCondLst>
                        <p:cond delay="indefinite"/>
                      </p:stCondLst>
                      <p:childTnLst>
                        <p:par>
                          <p:cTn id="4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8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0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1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nodeType="clickEffect" fill="hold">
                      <p:stCondLst>
                        <p:cond delay="indefinite"/>
                      </p:stCondLst>
                      <p:childTnLst>
                        <p:par>
                          <p:cTn id="4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nodeType="clickEffect" fill="hold">
                      <p:stCondLst>
                        <p:cond delay="indefinite"/>
                      </p:stCondLst>
                      <p:childTnLst>
                        <p:par>
                          <p:cTn id="4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nodeType="clickEffect" fill="hold">
                      <p:stCondLst>
                        <p:cond delay="indefinite"/>
                      </p:stCondLst>
                      <p:childTnLst>
                        <p:par>
                          <p:cTn id="4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4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nodeType="clickEffect" fill="hold">
                      <p:stCondLst>
                        <p:cond delay="indefinite"/>
                      </p:stCondLst>
                      <p:childTnLst>
                        <p:par>
                          <p:cTn id="4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0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DECLARACION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990720" y="1752120"/>
            <a:ext cx="7772400" cy="186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Cada Cubeta tiene una lista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De elementos asociados a la misma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La tabla es un arreglo de cubetas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60" name="Group 57"/>
          <p:cNvGrpSpPr/>
          <p:nvPr/>
        </p:nvGrpSpPr>
        <p:grpSpPr>
          <a:xfrm>
            <a:off x="4184280" y="3276720"/>
            <a:ext cx="1384560" cy="3200400"/>
            <a:chOff x="4184280" y="3276720"/>
            <a:chExt cx="1384560" cy="3200400"/>
          </a:xfrm>
        </p:grpSpPr>
        <p:grpSp>
          <p:nvGrpSpPr>
            <p:cNvPr id="361" name="Group 6"/>
            <p:cNvGrpSpPr/>
            <p:nvPr/>
          </p:nvGrpSpPr>
          <p:grpSpPr>
            <a:xfrm>
              <a:off x="5035680" y="3276720"/>
              <a:ext cx="533160" cy="3200400"/>
              <a:chOff x="5035680" y="3276720"/>
              <a:chExt cx="533160" cy="3200400"/>
            </a:xfrm>
          </p:grpSpPr>
          <p:sp>
            <p:nvSpPr>
              <p:cNvPr id="362" name="Rectangle 7"/>
              <p:cNvSpPr/>
              <p:nvPr/>
            </p:nvSpPr>
            <p:spPr>
              <a:xfrm>
                <a:off x="5035680" y="3276720"/>
                <a:ext cx="53316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3" name="Rectangle 8"/>
              <p:cNvSpPr/>
              <p:nvPr/>
            </p:nvSpPr>
            <p:spPr>
              <a:xfrm>
                <a:off x="5035680" y="3733920"/>
                <a:ext cx="53316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4" name="Rectangle 9"/>
              <p:cNvSpPr/>
              <p:nvPr/>
            </p:nvSpPr>
            <p:spPr>
              <a:xfrm>
                <a:off x="5035680" y="4191120"/>
                <a:ext cx="53316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5" name="Rectangle 10"/>
              <p:cNvSpPr/>
              <p:nvPr/>
            </p:nvSpPr>
            <p:spPr>
              <a:xfrm>
                <a:off x="5035680" y="4648320"/>
                <a:ext cx="53316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6" name="Rectangle 11"/>
              <p:cNvSpPr/>
              <p:nvPr/>
            </p:nvSpPr>
            <p:spPr>
              <a:xfrm>
                <a:off x="5035680" y="5105520"/>
                <a:ext cx="53316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7" name="Rectangle 12"/>
              <p:cNvSpPr/>
              <p:nvPr/>
            </p:nvSpPr>
            <p:spPr>
              <a:xfrm>
                <a:off x="5035680" y="5562720"/>
                <a:ext cx="53316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8" name="Rectangle 13"/>
              <p:cNvSpPr/>
              <p:nvPr/>
            </p:nvSpPr>
            <p:spPr>
              <a:xfrm>
                <a:off x="5035680" y="6019920"/>
                <a:ext cx="53316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369" name="Line 14"/>
            <p:cNvSpPr/>
            <p:nvPr/>
          </p:nvSpPr>
          <p:spPr>
            <a:xfrm>
              <a:off x="4546440" y="3276720"/>
              <a:ext cx="0" cy="30477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0" name="Text Box 15"/>
            <p:cNvSpPr/>
            <p:nvPr/>
          </p:nvSpPr>
          <p:spPr>
            <a:xfrm>
              <a:off x="4184280" y="4419720"/>
              <a:ext cx="33300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125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Tahoma"/>
                </a:rPr>
                <a:t>B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1" name="Text Box 16"/>
            <p:cNvSpPr/>
            <p:nvPr/>
          </p:nvSpPr>
          <p:spPr>
            <a:xfrm>
              <a:off x="4676400" y="327672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125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Tahoma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2" name="Text Box 17"/>
            <p:cNvSpPr/>
            <p:nvPr/>
          </p:nvSpPr>
          <p:spPr>
            <a:xfrm>
              <a:off x="4695480" y="373392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125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3" name="Text Box 18"/>
            <p:cNvSpPr/>
            <p:nvPr/>
          </p:nvSpPr>
          <p:spPr>
            <a:xfrm>
              <a:off x="4695480" y="419112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125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Tahoma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4" name="Text Box 19"/>
            <p:cNvSpPr/>
            <p:nvPr/>
          </p:nvSpPr>
          <p:spPr>
            <a:xfrm>
              <a:off x="4695480" y="464832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125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Tahoma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5" name="Text Box 20"/>
            <p:cNvSpPr/>
            <p:nvPr/>
          </p:nvSpPr>
          <p:spPr>
            <a:xfrm>
              <a:off x="4695480" y="510552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125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Tahoma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6" name="Text Box 21"/>
            <p:cNvSpPr/>
            <p:nvPr/>
          </p:nvSpPr>
          <p:spPr>
            <a:xfrm>
              <a:off x="4695480" y="556272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125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Tahoma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7" name="Text Box 22"/>
            <p:cNvSpPr/>
            <p:nvPr/>
          </p:nvSpPr>
          <p:spPr>
            <a:xfrm>
              <a:off x="4695480" y="6019920"/>
              <a:ext cx="3070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125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800" spc="-1" strike="noStrike">
                  <a:solidFill>
                    <a:srgbClr val="000000"/>
                  </a:solidFill>
                  <a:latin typeface="Tahoma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78" name="Group 56"/>
          <p:cNvGrpSpPr/>
          <p:nvPr/>
        </p:nvGrpSpPr>
        <p:grpSpPr>
          <a:xfrm>
            <a:off x="5873760" y="3284640"/>
            <a:ext cx="3047760" cy="517320"/>
            <a:chOff x="5873760" y="3284640"/>
            <a:chExt cx="3047760" cy="517320"/>
          </a:xfrm>
        </p:grpSpPr>
        <p:sp>
          <p:nvSpPr>
            <p:cNvPr id="379" name="Line 25"/>
            <p:cNvSpPr/>
            <p:nvPr/>
          </p:nvSpPr>
          <p:spPr>
            <a:xfrm>
              <a:off x="6483240" y="351324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380" name="Group 26"/>
            <p:cNvGrpSpPr/>
            <p:nvPr/>
          </p:nvGrpSpPr>
          <p:grpSpPr>
            <a:xfrm>
              <a:off x="5873760" y="3284640"/>
              <a:ext cx="609480" cy="380880"/>
              <a:chOff x="5873760" y="3284640"/>
              <a:chExt cx="609480" cy="380880"/>
            </a:xfrm>
          </p:grpSpPr>
          <p:sp>
            <p:nvSpPr>
              <p:cNvPr id="381" name="Rectangle 27"/>
              <p:cNvSpPr/>
              <p:nvPr/>
            </p:nvSpPr>
            <p:spPr>
              <a:xfrm>
                <a:off x="5873760" y="328464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382" name="Group 28"/>
              <p:cNvGrpSpPr/>
              <p:nvPr/>
            </p:nvGrpSpPr>
            <p:grpSpPr>
              <a:xfrm>
                <a:off x="5873760" y="3284640"/>
                <a:ext cx="609480" cy="380880"/>
                <a:chOff x="5873760" y="3284640"/>
                <a:chExt cx="609480" cy="380880"/>
              </a:xfrm>
            </p:grpSpPr>
            <p:sp>
              <p:nvSpPr>
                <p:cNvPr id="383" name="Rectangle 29"/>
                <p:cNvSpPr/>
                <p:nvPr/>
              </p:nvSpPr>
              <p:spPr>
                <a:xfrm>
                  <a:off x="6254640" y="328464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4" name="Text Box 30"/>
                <p:cNvSpPr/>
                <p:nvPr/>
              </p:nvSpPr>
              <p:spPr>
                <a:xfrm>
                  <a:off x="5873760" y="32846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5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385" name="Line 31"/>
            <p:cNvSpPr/>
            <p:nvPr/>
          </p:nvSpPr>
          <p:spPr>
            <a:xfrm>
              <a:off x="7397640" y="351324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386" name="Group 32"/>
            <p:cNvGrpSpPr/>
            <p:nvPr/>
          </p:nvGrpSpPr>
          <p:grpSpPr>
            <a:xfrm>
              <a:off x="6788160" y="3284640"/>
              <a:ext cx="609480" cy="380880"/>
              <a:chOff x="6788160" y="3284640"/>
              <a:chExt cx="609480" cy="380880"/>
            </a:xfrm>
          </p:grpSpPr>
          <p:sp>
            <p:nvSpPr>
              <p:cNvPr id="387" name="Rectangle 33"/>
              <p:cNvSpPr/>
              <p:nvPr/>
            </p:nvSpPr>
            <p:spPr>
              <a:xfrm>
                <a:off x="6788160" y="328464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388" name="Group 34"/>
              <p:cNvGrpSpPr/>
              <p:nvPr/>
            </p:nvGrpSpPr>
            <p:grpSpPr>
              <a:xfrm>
                <a:off x="6788160" y="3284640"/>
                <a:ext cx="609480" cy="380880"/>
                <a:chOff x="6788160" y="3284640"/>
                <a:chExt cx="609480" cy="380880"/>
              </a:xfrm>
            </p:grpSpPr>
            <p:sp>
              <p:nvSpPr>
                <p:cNvPr id="389" name="Rectangle 35"/>
                <p:cNvSpPr/>
                <p:nvPr/>
              </p:nvSpPr>
              <p:spPr>
                <a:xfrm>
                  <a:off x="7169040" y="328464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90" name="Text Box 36"/>
                <p:cNvSpPr/>
                <p:nvPr/>
              </p:nvSpPr>
              <p:spPr>
                <a:xfrm>
                  <a:off x="6788160" y="32846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19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391" name="Group 42"/>
            <p:cNvGrpSpPr/>
            <p:nvPr/>
          </p:nvGrpSpPr>
          <p:grpSpPr>
            <a:xfrm>
              <a:off x="8312040" y="3505320"/>
              <a:ext cx="609480" cy="296640"/>
              <a:chOff x="8312040" y="3505320"/>
              <a:chExt cx="609480" cy="296640"/>
            </a:xfrm>
          </p:grpSpPr>
          <p:sp>
            <p:nvSpPr>
              <p:cNvPr id="392" name="Line 43"/>
              <p:cNvSpPr/>
              <p:nvPr/>
            </p:nvSpPr>
            <p:spPr>
              <a:xfrm>
                <a:off x="8312040" y="3505320"/>
                <a:ext cx="4572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93" name="Line 44"/>
              <p:cNvSpPr/>
              <p:nvPr/>
            </p:nvSpPr>
            <p:spPr>
              <a:xfrm>
                <a:off x="8769240" y="350532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94" name="Line 45"/>
              <p:cNvSpPr/>
              <p:nvPr/>
            </p:nvSpPr>
            <p:spPr>
              <a:xfrm>
                <a:off x="8616960" y="3733920"/>
                <a:ext cx="3045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95" name="Line 46"/>
              <p:cNvSpPr/>
              <p:nvPr/>
            </p:nvSpPr>
            <p:spPr>
              <a:xfrm>
                <a:off x="8653320" y="3757680"/>
                <a:ext cx="2286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96" name="Line 47"/>
              <p:cNvSpPr/>
              <p:nvPr/>
            </p:nvSpPr>
            <p:spPr>
              <a:xfrm>
                <a:off x="8692920" y="3778200"/>
                <a:ext cx="15264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97" name="Line 48"/>
              <p:cNvSpPr/>
              <p:nvPr/>
            </p:nvSpPr>
            <p:spPr>
              <a:xfrm>
                <a:off x="8737560" y="3801960"/>
                <a:ext cx="759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398" name="Group 49"/>
            <p:cNvGrpSpPr/>
            <p:nvPr/>
          </p:nvGrpSpPr>
          <p:grpSpPr>
            <a:xfrm>
              <a:off x="7702560" y="3284640"/>
              <a:ext cx="609480" cy="380880"/>
              <a:chOff x="7702560" y="3284640"/>
              <a:chExt cx="609480" cy="380880"/>
            </a:xfrm>
          </p:grpSpPr>
          <p:sp>
            <p:nvSpPr>
              <p:cNvPr id="399" name="Rectangle 50"/>
              <p:cNvSpPr/>
              <p:nvPr/>
            </p:nvSpPr>
            <p:spPr>
              <a:xfrm>
                <a:off x="7702560" y="328464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00" name="Group 51"/>
              <p:cNvGrpSpPr/>
              <p:nvPr/>
            </p:nvGrpSpPr>
            <p:grpSpPr>
              <a:xfrm>
                <a:off x="7702560" y="3284640"/>
                <a:ext cx="609480" cy="380880"/>
                <a:chOff x="7702560" y="3284640"/>
                <a:chExt cx="609480" cy="380880"/>
              </a:xfrm>
            </p:grpSpPr>
            <p:sp>
              <p:nvSpPr>
                <p:cNvPr id="401" name="Rectangle 52"/>
                <p:cNvSpPr/>
                <p:nvPr/>
              </p:nvSpPr>
              <p:spPr>
                <a:xfrm>
                  <a:off x="8083440" y="328464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2" name="Text Box 53"/>
                <p:cNvSpPr/>
                <p:nvPr/>
              </p:nvSpPr>
              <p:spPr>
                <a:xfrm>
                  <a:off x="7702560" y="328464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24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</p:grpSp>
      <p:sp>
        <p:nvSpPr>
          <p:cNvPr id="403" name="Line 55"/>
          <p:cNvSpPr/>
          <p:nvPr/>
        </p:nvSpPr>
        <p:spPr>
          <a:xfrm>
            <a:off x="5568840" y="3505320"/>
            <a:ext cx="3049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04" name="Group 71"/>
          <p:cNvGrpSpPr/>
          <p:nvPr/>
        </p:nvGrpSpPr>
        <p:grpSpPr>
          <a:xfrm>
            <a:off x="5873760" y="3878280"/>
            <a:ext cx="609480" cy="296640"/>
            <a:chOff x="5873760" y="3878280"/>
            <a:chExt cx="609480" cy="296640"/>
          </a:xfrm>
        </p:grpSpPr>
        <p:sp>
          <p:nvSpPr>
            <p:cNvPr id="405" name="Line 72"/>
            <p:cNvSpPr/>
            <p:nvPr/>
          </p:nvSpPr>
          <p:spPr>
            <a:xfrm>
              <a:off x="5873760" y="387828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6" name="Line 73"/>
            <p:cNvSpPr/>
            <p:nvPr/>
          </p:nvSpPr>
          <p:spPr>
            <a:xfrm>
              <a:off x="6330960" y="387828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7" name="Line 74"/>
            <p:cNvSpPr/>
            <p:nvPr/>
          </p:nvSpPr>
          <p:spPr>
            <a:xfrm>
              <a:off x="6178680" y="4106880"/>
              <a:ext cx="3045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8" name="Line 75"/>
            <p:cNvSpPr/>
            <p:nvPr/>
          </p:nvSpPr>
          <p:spPr>
            <a:xfrm>
              <a:off x="6215040" y="4130640"/>
              <a:ext cx="2286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9" name="Line 76"/>
            <p:cNvSpPr/>
            <p:nvPr/>
          </p:nvSpPr>
          <p:spPr>
            <a:xfrm>
              <a:off x="6254640" y="4151160"/>
              <a:ext cx="15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10" name="Line 77"/>
            <p:cNvSpPr/>
            <p:nvPr/>
          </p:nvSpPr>
          <p:spPr>
            <a:xfrm>
              <a:off x="6299280" y="4174920"/>
              <a:ext cx="759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411" name="Line 83"/>
          <p:cNvSpPr/>
          <p:nvPr/>
        </p:nvSpPr>
        <p:spPr>
          <a:xfrm>
            <a:off x="5568840" y="3886200"/>
            <a:ext cx="3049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12" name="Group 214"/>
          <p:cNvGrpSpPr/>
          <p:nvPr/>
        </p:nvGrpSpPr>
        <p:grpSpPr>
          <a:xfrm>
            <a:off x="5873760" y="4740120"/>
            <a:ext cx="2133360" cy="517320"/>
            <a:chOff x="5873760" y="4740120"/>
            <a:chExt cx="2133360" cy="517320"/>
          </a:xfrm>
        </p:grpSpPr>
        <p:sp>
          <p:nvSpPr>
            <p:cNvPr id="413" name="Line 85"/>
            <p:cNvSpPr/>
            <p:nvPr/>
          </p:nvSpPr>
          <p:spPr>
            <a:xfrm>
              <a:off x="6483240" y="496872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414" name="Group 86"/>
            <p:cNvGrpSpPr/>
            <p:nvPr/>
          </p:nvGrpSpPr>
          <p:grpSpPr>
            <a:xfrm>
              <a:off x="5873760" y="4740120"/>
              <a:ext cx="609480" cy="381240"/>
              <a:chOff x="5873760" y="4740120"/>
              <a:chExt cx="609480" cy="381240"/>
            </a:xfrm>
          </p:grpSpPr>
          <p:sp>
            <p:nvSpPr>
              <p:cNvPr id="415" name="Rectangle 87"/>
              <p:cNvSpPr/>
              <p:nvPr/>
            </p:nvSpPr>
            <p:spPr>
              <a:xfrm>
                <a:off x="5873760" y="4740120"/>
                <a:ext cx="380880" cy="38124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16" name="Group 88"/>
              <p:cNvGrpSpPr/>
              <p:nvPr/>
            </p:nvGrpSpPr>
            <p:grpSpPr>
              <a:xfrm>
                <a:off x="5873760" y="4740120"/>
                <a:ext cx="609480" cy="381240"/>
                <a:chOff x="5873760" y="4740120"/>
                <a:chExt cx="609480" cy="381240"/>
              </a:xfrm>
            </p:grpSpPr>
            <p:sp>
              <p:nvSpPr>
                <p:cNvPr id="417" name="Rectangle 89"/>
                <p:cNvSpPr/>
                <p:nvPr/>
              </p:nvSpPr>
              <p:spPr>
                <a:xfrm>
                  <a:off x="6254640" y="4740120"/>
                  <a:ext cx="228600" cy="38124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18" name="Text Box 90"/>
                <p:cNvSpPr/>
                <p:nvPr/>
              </p:nvSpPr>
              <p:spPr>
                <a:xfrm>
                  <a:off x="5873760" y="474012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1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419" name="Group 97"/>
            <p:cNvGrpSpPr/>
            <p:nvPr/>
          </p:nvGrpSpPr>
          <p:grpSpPr>
            <a:xfrm>
              <a:off x="7397640" y="4960800"/>
              <a:ext cx="609480" cy="296640"/>
              <a:chOff x="7397640" y="4960800"/>
              <a:chExt cx="609480" cy="296640"/>
            </a:xfrm>
          </p:grpSpPr>
          <p:sp>
            <p:nvSpPr>
              <p:cNvPr id="420" name="Line 98"/>
              <p:cNvSpPr/>
              <p:nvPr/>
            </p:nvSpPr>
            <p:spPr>
              <a:xfrm>
                <a:off x="7397640" y="4960800"/>
                <a:ext cx="4572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21" name="Line 99"/>
              <p:cNvSpPr/>
              <p:nvPr/>
            </p:nvSpPr>
            <p:spPr>
              <a:xfrm>
                <a:off x="7854840" y="496080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22" name="Line 100"/>
              <p:cNvSpPr/>
              <p:nvPr/>
            </p:nvSpPr>
            <p:spPr>
              <a:xfrm>
                <a:off x="7702560" y="5189400"/>
                <a:ext cx="3045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23" name="Line 101"/>
              <p:cNvSpPr/>
              <p:nvPr/>
            </p:nvSpPr>
            <p:spPr>
              <a:xfrm>
                <a:off x="7738920" y="5213160"/>
                <a:ext cx="2286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24" name="Line 102"/>
              <p:cNvSpPr/>
              <p:nvPr/>
            </p:nvSpPr>
            <p:spPr>
              <a:xfrm>
                <a:off x="7778520" y="5233680"/>
                <a:ext cx="15264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25" name="Line 103"/>
              <p:cNvSpPr/>
              <p:nvPr/>
            </p:nvSpPr>
            <p:spPr>
              <a:xfrm>
                <a:off x="7823160" y="5257440"/>
                <a:ext cx="759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426" name="Group 104"/>
            <p:cNvGrpSpPr/>
            <p:nvPr/>
          </p:nvGrpSpPr>
          <p:grpSpPr>
            <a:xfrm>
              <a:off x="6788160" y="4740120"/>
              <a:ext cx="609480" cy="381240"/>
              <a:chOff x="6788160" y="4740120"/>
              <a:chExt cx="609480" cy="381240"/>
            </a:xfrm>
          </p:grpSpPr>
          <p:sp>
            <p:nvSpPr>
              <p:cNvPr id="427" name="Rectangle 105"/>
              <p:cNvSpPr/>
              <p:nvPr/>
            </p:nvSpPr>
            <p:spPr>
              <a:xfrm>
                <a:off x="6788160" y="4740120"/>
                <a:ext cx="380880" cy="38124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28" name="Group 106"/>
              <p:cNvGrpSpPr/>
              <p:nvPr/>
            </p:nvGrpSpPr>
            <p:grpSpPr>
              <a:xfrm>
                <a:off x="6788160" y="4740120"/>
                <a:ext cx="609480" cy="381240"/>
                <a:chOff x="6788160" y="4740120"/>
                <a:chExt cx="609480" cy="381240"/>
              </a:xfrm>
            </p:grpSpPr>
            <p:sp>
              <p:nvSpPr>
                <p:cNvPr id="429" name="Rectangle 107"/>
                <p:cNvSpPr/>
                <p:nvPr/>
              </p:nvSpPr>
              <p:spPr>
                <a:xfrm>
                  <a:off x="7169040" y="4740120"/>
                  <a:ext cx="228600" cy="38124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30" name="Text Box 108"/>
                <p:cNvSpPr/>
                <p:nvPr/>
              </p:nvSpPr>
              <p:spPr>
                <a:xfrm>
                  <a:off x="6788160" y="474012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8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</p:grpSp>
      <p:sp>
        <p:nvSpPr>
          <p:cNvPr id="431" name="Line 109"/>
          <p:cNvSpPr/>
          <p:nvPr/>
        </p:nvSpPr>
        <p:spPr>
          <a:xfrm>
            <a:off x="5568840" y="4960800"/>
            <a:ext cx="3049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Line 135"/>
          <p:cNvSpPr/>
          <p:nvPr/>
        </p:nvSpPr>
        <p:spPr>
          <a:xfrm>
            <a:off x="5568840" y="4343400"/>
            <a:ext cx="3049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33" name="Group 138"/>
          <p:cNvGrpSpPr/>
          <p:nvPr/>
        </p:nvGrpSpPr>
        <p:grpSpPr>
          <a:xfrm>
            <a:off x="5873760" y="5181480"/>
            <a:ext cx="609480" cy="381240"/>
            <a:chOff x="5873760" y="5181480"/>
            <a:chExt cx="609480" cy="381240"/>
          </a:xfrm>
        </p:grpSpPr>
        <p:sp>
          <p:nvSpPr>
            <p:cNvPr id="434" name="Rectangle 139"/>
            <p:cNvSpPr/>
            <p:nvPr/>
          </p:nvSpPr>
          <p:spPr>
            <a:xfrm>
              <a:off x="5873760" y="5181480"/>
              <a:ext cx="380880" cy="381240"/>
            </a:xfrm>
            <a:prstGeom prst="rect">
              <a:avLst/>
            </a:prstGeom>
            <a:solidFill>
              <a:srgbClr val="ff99cc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435" name="Group 140"/>
            <p:cNvGrpSpPr/>
            <p:nvPr/>
          </p:nvGrpSpPr>
          <p:grpSpPr>
            <a:xfrm>
              <a:off x="5873760" y="5181480"/>
              <a:ext cx="609480" cy="381240"/>
              <a:chOff x="5873760" y="5181480"/>
              <a:chExt cx="609480" cy="381240"/>
            </a:xfrm>
          </p:grpSpPr>
          <p:sp>
            <p:nvSpPr>
              <p:cNvPr id="436" name="Rectangle 141"/>
              <p:cNvSpPr/>
              <p:nvPr/>
            </p:nvSpPr>
            <p:spPr>
              <a:xfrm>
                <a:off x="6254640" y="5181480"/>
                <a:ext cx="228600" cy="38124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37" name="Text Box 142"/>
              <p:cNvSpPr/>
              <p:nvPr/>
            </p:nvSpPr>
            <p:spPr>
              <a:xfrm>
                <a:off x="5873760" y="5181480"/>
                <a:ext cx="457200" cy="30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876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400" spc="-1" strike="noStrike">
                    <a:solidFill>
                      <a:srgbClr val="000000"/>
                    </a:solidFill>
                    <a:latin typeface="Tahoma"/>
                  </a:rPr>
                  <a:t>6</a:t>
                </a:r>
                <a:endParaRPr b="0" lang="en-US" sz="14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438" name="Group 149"/>
          <p:cNvGrpSpPr/>
          <p:nvPr/>
        </p:nvGrpSpPr>
        <p:grpSpPr>
          <a:xfrm>
            <a:off x="6483240" y="5342040"/>
            <a:ext cx="609480" cy="296640"/>
            <a:chOff x="6483240" y="5342040"/>
            <a:chExt cx="609480" cy="296640"/>
          </a:xfrm>
        </p:grpSpPr>
        <p:sp>
          <p:nvSpPr>
            <p:cNvPr id="439" name="Line 150"/>
            <p:cNvSpPr/>
            <p:nvPr/>
          </p:nvSpPr>
          <p:spPr>
            <a:xfrm>
              <a:off x="6483240" y="534204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0" name="Line 151"/>
            <p:cNvSpPr/>
            <p:nvPr/>
          </p:nvSpPr>
          <p:spPr>
            <a:xfrm>
              <a:off x="6940440" y="534204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1" name="Line 152"/>
            <p:cNvSpPr/>
            <p:nvPr/>
          </p:nvSpPr>
          <p:spPr>
            <a:xfrm>
              <a:off x="6788160" y="5570640"/>
              <a:ext cx="3045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2" name="Line 153"/>
            <p:cNvSpPr/>
            <p:nvPr/>
          </p:nvSpPr>
          <p:spPr>
            <a:xfrm>
              <a:off x="6824520" y="5594400"/>
              <a:ext cx="2286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3" name="Line 154"/>
            <p:cNvSpPr/>
            <p:nvPr/>
          </p:nvSpPr>
          <p:spPr>
            <a:xfrm>
              <a:off x="6864120" y="5614920"/>
              <a:ext cx="15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4" name="Line 155"/>
            <p:cNvSpPr/>
            <p:nvPr/>
          </p:nvSpPr>
          <p:spPr>
            <a:xfrm>
              <a:off x="6908760" y="5638680"/>
              <a:ext cx="759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445" name="Line 161"/>
          <p:cNvSpPr/>
          <p:nvPr/>
        </p:nvSpPr>
        <p:spPr>
          <a:xfrm>
            <a:off x="5568840" y="5402160"/>
            <a:ext cx="3049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Line 187"/>
          <p:cNvSpPr/>
          <p:nvPr/>
        </p:nvSpPr>
        <p:spPr>
          <a:xfrm>
            <a:off x="5568840" y="5715000"/>
            <a:ext cx="3049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47" name="Group 188"/>
          <p:cNvGrpSpPr/>
          <p:nvPr/>
        </p:nvGrpSpPr>
        <p:grpSpPr>
          <a:xfrm>
            <a:off x="5873760" y="6111720"/>
            <a:ext cx="3047760" cy="517320"/>
            <a:chOff x="5873760" y="6111720"/>
            <a:chExt cx="3047760" cy="517320"/>
          </a:xfrm>
        </p:grpSpPr>
        <p:sp>
          <p:nvSpPr>
            <p:cNvPr id="448" name="Line 189"/>
            <p:cNvSpPr/>
            <p:nvPr/>
          </p:nvSpPr>
          <p:spPr>
            <a:xfrm>
              <a:off x="6483240" y="634032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449" name="Group 190"/>
            <p:cNvGrpSpPr/>
            <p:nvPr/>
          </p:nvGrpSpPr>
          <p:grpSpPr>
            <a:xfrm>
              <a:off x="5873760" y="6111720"/>
              <a:ext cx="609480" cy="380880"/>
              <a:chOff x="5873760" y="6111720"/>
              <a:chExt cx="609480" cy="380880"/>
            </a:xfrm>
          </p:grpSpPr>
          <p:sp>
            <p:nvSpPr>
              <p:cNvPr id="450" name="Rectangle 191"/>
              <p:cNvSpPr/>
              <p:nvPr/>
            </p:nvSpPr>
            <p:spPr>
              <a:xfrm>
                <a:off x="5873760" y="611172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51" name="Group 192"/>
              <p:cNvGrpSpPr/>
              <p:nvPr/>
            </p:nvGrpSpPr>
            <p:grpSpPr>
              <a:xfrm>
                <a:off x="5873760" y="6111720"/>
                <a:ext cx="609480" cy="380880"/>
                <a:chOff x="5873760" y="6111720"/>
                <a:chExt cx="609480" cy="380880"/>
              </a:xfrm>
            </p:grpSpPr>
            <p:sp>
              <p:nvSpPr>
                <p:cNvPr id="452" name="Rectangle 193"/>
                <p:cNvSpPr/>
                <p:nvPr/>
              </p:nvSpPr>
              <p:spPr>
                <a:xfrm>
                  <a:off x="6254640" y="611172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53" name="Text Box 194"/>
                <p:cNvSpPr/>
                <p:nvPr/>
              </p:nvSpPr>
              <p:spPr>
                <a:xfrm>
                  <a:off x="5873760" y="611172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25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54" name="Line 195"/>
            <p:cNvSpPr/>
            <p:nvPr/>
          </p:nvSpPr>
          <p:spPr>
            <a:xfrm>
              <a:off x="7397640" y="6340320"/>
              <a:ext cx="304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455" name="Group 196"/>
            <p:cNvGrpSpPr/>
            <p:nvPr/>
          </p:nvGrpSpPr>
          <p:grpSpPr>
            <a:xfrm>
              <a:off x="6788160" y="6111720"/>
              <a:ext cx="609480" cy="380880"/>
              <a:chOff x="6788160" y="6111720"/>
              <a:chExt cx="609480" cy="380880"/>
            </a:xfrm>
          </p:grpSpPr>
          <p:sp>
            <p:nvSpPr>
              <p:cNvPr id="456" name="Rectangle 197"/>
              <p:cNvSpPr/>
              <p:nvPr/>
            </p:nvSpPr>
            <p:spPr>
              <a:xfrm>
                <a:off x="6788160" y="611172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57" name="Group 198"/>
              <p:cNvGrpSpPr/>
              <p:nvPr/>
            </p:nvGrpSpPr>
            <p:grpSpPr>
              <a:xfrm>
                <a:off x="6788160" y="6111720"/>
                <a:ext cx="609480" cy="380880"/>
                <a:chOff x="6788160" y="6111720"/>
                <a:chExt cx="609480" cy="380880"/>
              </a:xfrm>
            </p:grpSpPr>
            <p:sp>
              <p:nvSpPr>
                <p:cNvPr id="458" name="Rectangle 199"/>
                <p:cNvSpPr/>
                <p:nvPr/>
              </p:nvSpPr>
              <p:spPr>
                <a:xfrm>
                  <a:off x="7169040" y="611172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59" name="Text Box 200"/>
                <p:cNvSpPr/>
                <p:nvPr/>
              </p:nvSpPr>
              <p:spPr>
                <a:xfrm>
                  <a:off x="6788160" y="611172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7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460" name="Group 201"/>
            <p:cNvGrpSpPr/>
            <p:nvPr/>
          </p:nvGrpSpPr>
          <p:grpSpPr>
            <a:xfrm>
              <a:off x="8312040" y="6332400"/>
              <a:ext cx="609480" cy="296640"/>
              <a:chOff x="8312040" y="6332400"/>
              <a:chExt cx="609480" cy="296640"/>
            </a:xfrm>
          </p:grpSpPr>
          <p:sp>
            <p:nvSpPr>
              <p:cNvPr id="461" name="Line 202"/>
              <p:cNvSpPr/>
              <p:nvPr/>
            </p:nvSpPr>
            <p:spPr>
              <a:xfrm>
                <a:off x="8312040" y="6332400"/>
                <a:ext cx="4572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62" name="Line 203"/>
              <p:cNvSpPr/>
              <p:nvPr/>
            </p:nvSpPr>
            <p:spPr>
              <a:xfrm>
                <a:off x="8769240" y="6332400"/>
                <a:ext cx="0" cy="22860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63" name="Line 204"/>
              <p:cNvSpPr/>
              <p:nvPr/>
            </p:nvSpPr>
            <p:spPr>
              <a:xfrm>
                <a:off x="8616960" y="6561000"/>
                <a:ext cx="3045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64" name="Line 205"/>
              <p:cNvSpPr/>
              <p:nvPr/>
            </p:nvSpPr>
            <p:spPr>
              <a:xfrm>
                <a:off x="8653320" y="6584760"/>
                <a:ext cx="22860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65" name="Line 206"/>
              <p:cNvSpPr/>
              <p:nvPr/>
            </p:nvSpPr>
            <p:spPr>
              <a:xfrm>
                <a:off x="8692920" y="6605280"/>
                <a:ext cx="15264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66" name="Line 207"/>
              <p:cNvSpPr/>
              <p:nvPr/>
            </p:nvSpPr>
            <p:spPr>
              <a:xfrm>
                <a:off x="8737560" y="6629040"/>
                <a:ext cx="75960" cy="0"/>
              </a:xfrm>
              <a:prstGeom prst="line">
                <a:avLst/>
              </a:prstGeom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3600" bIns="936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467" name="Group 208"/>
            <p:cNvGrpSpPr/>
            <p:nvPr/>
          </p:nvGrpSpPr>
          <p:grpSpPr>
            <a:xfrm>
              <a:off x="7702560" y="6111720"/>
              <a:ext cx="609480" cy="380880"/>
              <a:chOff x="7702560" y="6111720"/>
              <a:chExt cx="609480" cy="380880"/>
            </a:xfrm>
          </p:grpSpPr>
          <p:sp>
            <p:nvSpPr>
              <p:cNvPr id="468" name="Rectangle 209"/>
              <p:cNvSpPr/>
              <p:nvPr/>
            </p:nvSpPr>
            <p:spPr>
              <a:xfrm>
                <a:off x="7702560" y="6111720"/>
                <a:ext cx="380880" cy="380880"/>
              </a:xfrm>
              <a:prstGeom prst="rect">
                <a:avLst/>
              </a:prstGeom>
              <a:solidFill>
                <a:srgbClr val="ff99cc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69" name="Group 210"/>
              <p:cNvGrpSpPr/>
              <p:nvPr/>
            </p:nvGrpSpPr>
            <p:grpSpPr>
              <a:xfrm>
                <a:off x="7702560" y="6111720"/>
                <a:ext cx="609480" cy="380880"/>
                <a:chOff x="7702560" y="6111720"/>
                <a:chExt cx="609480" cy="380880"/>
              </a:xfrm>
            </p:grpSpPr>
            <p:sp>
              <p:nvSpPr>
                <p:cNvPr id="470" name="Rectangle 211"/>
                <p:cNvSpPr/>
                <p:nvPr/>
              </p:nvSpPr>
              <p:spPr>
                <a:xfrm>
                  <a:off x="8083440" y="6111720"/>
                  <a:ext cx="228600" cy="380880"/>
                </a:xfrm>
                <a:prstGeom prst="rect">
                  <a:avLst/>
                </a:prstGeom>
                <a:solidFill>
                  <a:srgbClr val="ccffcc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6800" bIns="46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endParaRPr b="0" lang="en-US" sz="18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71" name="Text Box 212"/>
                <p:cNvSpPr/>
                <p:nvPr/>
              </p:nvSpPr>
              <p:spPr>
                <a:xfrm>
                  <a:off x="7702560" y="6111720"/>
                  <a:ext cx="457200" cy="307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876"/>
                    </a:spcBef>
                    <a:tabLst>
                      <a:tab algn="l" pos="0"/>
                      <a:tab algn="l" pos="457200"/>
                      <a:tab algn="l" pos="914400"/>
                      <a:tab algn="l" pos="1371600"/>
                      <a:tab algn="l" pos="1828800"/>
                      <a:tab algn="l" pos="2286000"/>
                      <a:tab algn="l" pos="2743200"/>
                      <a:tab algn="l" pos="3200400"/>
                      <a:tab algn="l" pos="3657600"/>
                      <a:tab algn="l" pos="4114800"/>
                      <a:tab algn="l" pos="4572000"/>
                      <a:tab algn="l" pos="5029200"/>
                      <a:tab algn="l" pos="5486400"/>
                      <a:tab algn="l" pos="5943600"/>
                      <a:tab algn="l" pos="6400800"/>
                      <a:tab algn="l" pos="6858000"/>
                      <a:tab algn="l" pos="7315200"/>
                      <a:tab algn="l" pos="7772400"/>
                      <a:tab algn="l" pos="8229600"/>
                      <a:tab algn="l" pos="8686800"/>
                      <a:tab algn="l" pos="9144000"/>
                    </a:tabLst>
                  </a:pPr>
                  <a:r>
                    <a:rPr b="0" lang="es-ES_tradnl" sz="1400" spc="-1" strike="noStrike">
                      <a:solidFill>
                        <a:srgbClr val="000000"/>
                      </a:solidFill>
                      <a:latin typeface="Tahoma"/>
                    </a:rPr>
                    <a:t>9</a:t>
                  </a:r>
                  <a:endParaRPr b="0" lang="en-US" sz="1400" spc="-1" strike="noStrike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</p:grpSp>
      <p:sp>
        <p:nvSpPr>
          <p:cNvPr id="472" name="Line 213"/>
          <p:cNvSpPr/>
          <p:nvPr/>
        </p:nvSpPr>
        <p:spPr>
          <a:xfrm>
            <a:off x="5568840" y="6332400"/>
            <a:ext cx="30492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73" name="Group 215"/>
          <p:cNvGrpSpPr/>
          <p:nvPr/>
        </p:nvGrpSpPr>
        <p:grpSpPr>
          <a:xfrm>
            <a:off x="5873760" y="4343400"/>
            <a:ext cx="609480" cy="296640"/>
            <a:chOff x="5873760" y="4343400"/>
            <a:chExt cx="609480" cy="296640"/>
          </a:xfrm>
        </p:grpSpPr>
        <p:sp>
          <p:nvSpPr>
            <p:cNvPr id="474" name="Line 216"/>
            <p:cNvSpPr/>
            <p:nvPr/>
          </p:nvSpPr>
          <p:spPr>
            <a:xfrm>
              <a:off x="5873760" y="434340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5" name="Line 217"/>
            <p:cNvSpPr/>
            <p:nvPr/>
          </p:nvSpPr>
          <p:spPr>
            <a:xfrm>
              <a:off x="6330960" y="434340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6" name="Line 218"/>
            <p:cNvSpPr/>
            <p:nvPr/>
          </p:nvSpPr>
          <p:spPr>
            <a:xfrm>
              <a:off x="6178680" y="4572000"/>
              <a:ext cx="3045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7" name="Line 219"/>
            <p:cNvSpPr/>
            <p:nvPr/>
          </p:nvSpPr>
          <p:spPr>
            <a:xfrm>
              <a:off x="6215040" y="4595760"/>
              <a:ext cx="2286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8" name="Line 220"/>
            <p:cNvSpPr/>
            <p:nvPr/>
          </p:nvSpPr>
          <p:spPr>
            <a:xfrm>
              <a:off x="6254640" y="4616280"/>
              <a:ext cx="15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9" name="Line 221"/>
            <p:cNvSpPr/>
            <p:nvPr/>
          </p:nvSpPr>
          <p:spPr>
            <a:xfrm>
              <a:off x="6299280" y="4640040"/>
              <a:ext cx="759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80" name="Group 222"/>
          <p:cNvGrpSpPr/>
          <p:nvPr/>
        </p:nvGrpSpPr>
        <p:grpSpPr>
          <a:xfrm>
            <a:off x="5873760" y="5722920"/>
            <a:ext cx="609480" cy="296640"/>
            <a:chOff x="5873760" y="5722920"/>
            <a:chExt cx="609480" cy="296640"/>
          </a:xfrm>
        </p:grpSpPr>
        <p:sp>
          <p:nvSpPr>
            <p:cNvPr id="481" name="Line 223"/>
            <p:cNvSpPr/>
            <p:nvPr/>
          </p:nvSpPr>
          <p:spPr>
            <a:xfrm>
              <a:off x="5873760" y="572292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2" name="Line 224"/>
            <p:cNvSpPr/>
            <p:nvPr/>
          </p:nvSpPr>
          <p:spPr>
            <a:xfrm>
              <a:off x="6330960" y="5722920"/>
              <a:ext cx="0" cy="22860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3" name="Line 225"/>
            <p:cNvSpPr/>
            <p:nvPr/>
          </p:nvSpPr>
          <p:spPr>
            <a:xfrm>
              <a:off x="6178680" y="5951520"/>
              <a:ext cx="3045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4" name="Line 226"/>
            <p:cNvSpPr/>
            <p:nvPr/>
          </p:nvSpPr>
          <p:spPr>
            <a:xfrm>
              <a:off x="6215040" y="5975280"/>
              <a:ext cx="2286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5" name="Line 227"/>
            <p:cNvSpPr/>
            <p:nvPr/>
          </p:nvSpPr>
          <p:spPr>
            <a:xfrm>
              <a:off x="6254640" y="5995800"/>
              <a:ext cx="15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6" name="Line 228"/>
            <p:cNvSpPr/>
            <p:nvPr/>
          </p:nvSpPr>
          <p:spPr>
            <a:xfrm>
              <a:off x="6299280" y="6019560"/>
              <a:ext cx="7596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p:transition>
    <p:random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HASHING CERRADO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228240" y="2057400"/>
            <a:ext cx="472428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Una cubeta para un elemento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 se da una colision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 aplica otra funcion hash, h</a:t>
            </a:r>
            <a:r>
              <a:rPr b="0" lang="es-ES" sz="1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(x)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Donde i, es el numero de colisión para el elemento x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Se intenta de nuevo(redispersion)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 hay elementos en todas las cubetas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La tabla esta llena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No se puede insertar el elemento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89" name="Group 4"/>
          <p:cNvGrpSpPr/>
          <p:nvPr/>
        </p:nvGrpSpPr>
        <p:grpSpPr>
          <a:xfrm>
            <a:off x="4714200" y="2971800"/>
            <a:ext cx="2781720" cy="3202920"/>
            <a:chOff x="4714200" y="2971800"/>
            <a:chExt cx="2781720" cy="3202920"/>
          </a:xfrm>
        </p:grpSpPr>
        <p:grpSp>
          <p:nvGrpSpPr>
            <p:cNvPr id="490" name="Group 5"/>
            <p:cNvGrpSpPr/>
            <p:nvPr/>
          </p:nvGrpSpPr>
          <p:grpSpPr>
            <a:xfrm>
              <a:off x="5819400" y="2971800"/>
              <a:ext cx="1676520" cy="3200400"/>
              <a:chOff x="5819400" y="2971800"/>
              <a:chExt cx="1676520" cy="3200400"/>
            </a:xfrm>
          </p:grpSpPr>
          <p:sp>
            <p:nvSpPr>
              <p:cNvPr id="491" name="Rectangle 6"/>
              <p:cNvSpPr/>
              <p:nvPr/>
            </p:nvSpPr>
            <p:spPr>
              <a:xfrm>
                <a:off x="5819400" y="29718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92" name="Rectangle 7"/>
              <p:cNvSpPr/>
              <p:nvPr/>
            </p:nvSpPr>
            <p:spPr>
              <a:xfrm>
                <a:off x="5819400" y="34290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93" name="Rectangle 8"/>
              <p:cNvSpPr/>
              <p:nvPr/>
            </p:nvSpPr>
            <p:spPr>
              <a:xfrm>
                <a:off x="5819400" y="38862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94" name="Rectangle 9"/>
              <p:cNvSpPr/>
              <p:nvPr/>
            </p:nvSpPr>
            <p:spPr>
              <a:xfrm>
                <a:off x="5819400" y="43434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95" name="Rectangle 10"/>
              <p:cNvSpPr/>
              <p:nvPr/>
            </p:nvSpPr>
            <p:spPr>
              <a:xfrm>
                <a:off x="5819400" y="48006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96" name="Rectangle 11"/>
              <p:cNvSpPr/>
              <p:nvPr/>
            </p:nvSpPr>
            <p:spPr>
              <a:xfrm>
                <a:off x="5819400" y="52578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97" name="Rectangle 12"/>
              <p:cNvSpPr/>
              <p:nvPr/>
            </p:nvSpPr>
            <p:spPr>
              <a:xfrm>
                <a:off x="5819400" y="5715000"/>
                <a:ext cx="1676520" cy="457200"/>
              </a:xfrm>
              <a:prstGeom prst="rect">
                <a:avLst/>
              </a:prstGeom>
              <a:solidFill>
                <a:srgbClr val="ffff99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498" name="Line 13"/>
            <p:cNvSpPr/>
            <p:nvPr/>
          </p:nvSpPr>
          <p:spPr>
            <a:xfrm>
              <a:off x="5133600" y="2971800"/>
              <a:ext cx="0" cy="30481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9" name="Text Box 14"/>
            <p:cNvSpPr/>
            <p:nvPr/>
          </p:nvSpPr>
          <p:spPr>
            <a:xfrm>
              <a:off x="4714200" y="4114800"/>
              <a:ext cx="38340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B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0" name="Text Box 15"/>
            <p:cNvSpPr/>
            <p:nvPr/>
          </p:nvSpPr>
          <p:spPr>
            <a:xfrm>
              <a:off x="5416560" y="29718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0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1" name="Text Box 16"/>
            <p:cNvSpPr/>
            <p:nvPr/>
          </p:nvSpPr>
          <p:spPr>
            <a:xfrm>
              <a:off x="5438880" y="34290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2" name="Text Box 17"/>
            <p:cNvSpPr/>
            <p:nvPr/>
          </p:nvSpPr>
          <p:spPr>
            <a:xfrm>
              <a:off x="5438880" y="38862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2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3" name="Text Box 18"/>
            <p:cNvSpPr/>
            <p:nvPr/>
          </p:nvSpPr>
          <p:spPr>
            <a:xfrm>
              <a:off x="5438880" y="43434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3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4" name="Text Box 19"/>
            <p:cNvSpPr/>
            <p:nvPr/>
          </p:nvSpPr>
          <p:spPr>
            <a:xfrm>
              <a:off x="5438880" y="48006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4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5" name="Text Box 20"/>
            <p:cNvSpPr/>
            <p:nvPr/>
          </p:nvSpPr>
          <p:spPr>
            <a:xfrm>
              <a:off x="5438880" y="52578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5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6" name="Text Box 21"/>
            <p:cNvSpPr/>
            <p:nvPr/>
          </p:nvSpPr>
          <p:spPr>
            <a:xfrm>
              <a:off x="5438880" y="5715000"/>
              <a:ext cx="349920" cy="45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500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2400" spc="-1" strike="noStrike">
                  <a:solidFill>
                    <a:srgbClr val="000000"/>
                  </a:solidFill>
                  <a:latin typeface="Tahoma"/>
                </a:rPr>
                <a:t>6</a:t>
              </a:r>
              <a:endParaRPr b="0" lang="en-US" sz="24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07" name="Text Box 22"/>
          <p:cNvSpPr/>
          <p:nvPr/>
        </p:nvSpPr>
        <p:spPr>
          <a:xfrm>
            <a:off x="4879800" y="2048040"/>
            <a:ext cx="2124000" cy="459720"/>
          </a:xfrm>
          <a:prstGeom prst="rect">
            <a:avLst/>
          </a:prstGeom>
          <a:solidFill>
            <a:srgbClr val="ffe3fd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 = {4,6,2,8,1}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8" name="Text Box 23"/>
          <p:cNvSpPr/>
          <p:nvPr/>
        </p:nvSpPr>
        <p:spPr>
          <a:xfrm>
            <a:off x="7535160" y="201456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h(4) = 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9" name="Text Box 24"/>
          <p:cNvSpPr/>
          <p:nvPr/>
        </p:nvSpPr>
        <p:spPr>
          <a:xfrm>
            <a:off x="6431400" y="388620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Text Box 25"/>
          <p:cNvSpPr/>
          <p:nvPr/>
        </p:nvSpPr>
        <p:spPr>
          <a:xfrm>
            <a:off x="7531920" y="158580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h(6) = 5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Text Box 26"/>
          <p:cNvSpPr/>
          <p:nvPr/>
        </p:nvSpPr>
        <p:spPr>
          <a:xfrm>
            <a:off x="6382080" y="525780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2" name="Text Box 27"/>
          <p:cNvSpPr/>
          <p:nvPr/>
        </p:nvSpPr>
        <p:spPr>
          <a:xfrm>
            <a:off x="7536600" y="115416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h(2) = 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Text Box 30"/>
          <p:cNvSpPr/>
          <p:nvPr/>
        </p:nvSpPr>
        <p:spPr>
          <a:xfrm>
            <a:off x="6431400" y="342900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4" name="Text Box 34"/>
          <p:cNvSpPr/>
          <p:nvPr/>
        </p:nvSpPr>
        <p:spPr>
          <a:xfrm>
            <a:off x="7704000" y="4575240"/>
            <a:ext cx="1189080" cy="405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</a:t>
            </a:r>
            <a:r>
              <a:rPr b="1" lang="es-ES_tradnl" sz="18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(2) =3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Text Box 36"/>
          <p:cNvSpPr/>
          <p:nvPr/>
        </p:nvSpPr>
        <p:spPr>
          <a:xfrm>
            <a:off x="6401160" y="434340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6" name="Text Box 39"/>
          <p:cNvSpPr/>
          <p:nvPr/>
        </p:nvSpPr>
        <p:spPr>
          <a:xfrm>
            <a:off x="7547760" y="73008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h(8) =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7" name="Text Box 41"/>
          <p:cNvSpPr/>
          <p:nvPr/>
        </p:nvSpPr>
        <p:spPr>
          <a:xfrm>
            <a:off x="7696080" y="4076640"/>
            <a:ext cx="11890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</a:t>
            </a:r>
            <a:r>
              <a:rPr b="1" lang="es-ES_tradnl" sz="18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(1) =2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8" name="Text Box 42"/>
          <p:cNvSpPr/>
          <p:nvPr/>
        </p:nvSpPr>
        <p:spPr>
          <a:xfrm>
            <a:off x="7696080" y="3557520"/>
            <a:ext cx="11890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</a:t>
            </a:r>
            <a:r>
              <a:rPr b="1" lang="es-ES_tradnl" sz="1800" spc="-1" strike="noStrike" baseline="-25000">
                <a:solidFill>
                  <a:srgbClr val="000000"/>
                </a:solidFill>
                <a:latin typeface="Tahoma"/>
              </a:rPr>
              <a:t>2</a:t>
            </a: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(1) =3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Text Box 43"/>
          <p:cNvSpPr/>
          <p:nvPr/>
        </p:nvSpPr>
        <p:spPr>
          <a:xfrm>
            <a:off x="7696080" y="3141720"/>
            <a:ext cx="1189080" cy="405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</a:t>
            </a:r>
            <a:r>
              <a:rPr b="1" lang="es-ES_tradnl" sz="1800" spc="-1" strike="noStrike" baseline="-25000">
                <a:solidFill>
                  <a:srgbClr val="000000"/>
                </a:solidFill>
                <a:latin typeface="Tahoma"/>
              </a:rPr>
              <a:t>3</a:t>
            </a: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(1) =4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0" name="Text Box 44"/>
          <p:cNvSpPr/>
          <p:nvPr/>
        </p:nvSpPr>
        <p:spPr>
          <a:xfrm>
            <a:off x="6382080" y="480060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954f72"/>
                </a:solidFill>
                <a:latin typeface="Tahoma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1" name="Text Box 46"/>
          <p:cNvSpPr/>
          <p:nvPr/>
        </p:nvSpPr>
        <p:spPr>
          <a:xfrm>
            <a:off x="7531920" y="333360"/>
            <a:ext cx="988560" cy="36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S_tradnl" sz="1800" spc="-1" strike="noStrike">
                <a:solidFill>
                  <a:srgbClr val="000000"/>
                </a:solidFill>
                <a:latin typeface="Tahoma"/>
              </a:rPr>
              <a:t>h(1) =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  <p:timing>
    <p:tnLst>
      <p:par>
        <p:cTn id="494" dur="indefinite" restart="never" nodeType="tmRoot">
          <p:childTnLst>
            <p:seq>
              <p:cTn id="495" dur="indefinite" nodeType="mainSeq">
                <p:childTnLst>
                  <p:par>
                    <p:cTn id="496" nodeType="clickEffect" fill="hold">
                      <p:stCondLst>
                        <p:cond delay="indefinite"/>
                      </p:stCondLst>
                      <p:childTnLst>
                        <p:par>
                          <p:cTn id="4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nodeType="clickEffect" fill="hold">
                      <p:stCondLst>
                        <p:cond delay="indefinite"/>
                      </p:stCondLst>
                      <p:childTnLst>
                        <p:par>
                          <p:cTn id="5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entr" presetID="40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8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9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0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nodeType="clickEffect" fill="hold">
                      <p:stCondLst>
                        <p:cond delay="indefinite"/>
                      </p:stCondLst>
                      <p:childTnLst>
                        <p:par>
                          <p:cTn id="5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5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6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nodeType="clickEffect" fill="hold">
                      <p:stCondLst>
                        <p:cond delay="indefinite"/>
                      </p:stCondLst>
                      <p:childTnLst>
                        <p:par>
                          <p:cTn id="5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0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2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3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nodeType="clickEffect" fill="hold">
                      <p:stCondLst>
                        <p:cond delay="indefinite"/>
                      </p:stCondLst>
                      <p:childTnLst>
                        <p:par>
                          <p:cTn id="5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8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0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2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nodeType="clickEffect" fill="hold">
                      <p:stCondLst>
                        <p:cond delay="indefinite"/>
                      </p:stCondLst>
                      <p:childTnLst>
                        <p:par>
                          <p:cTn id="5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9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nodeType="clickEffect" fill="hold">
                      <p:stCondLst>
                        <p:cond delay="indefinite"/>
                      </p:stCondLst>
                      <p:childTnLst>
                        <p:par>
                          <p:cTn id="5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6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7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nodeType="clickEffect" fill="hold">
                      <p:stCondLst>
                        <p:cond delay="indefinite"/>
                      </p:stCondLst>
                      <p:childTnLst>
                        <p:par>
                          <p:cTn id="5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0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1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552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nodeType="clickEffect" fill="hold">
                      <p:stCondLst>
                        <p:cond delay="indefinite"/>
                      </p:stCondLst>
                      <p:childTnLst>
                        <p:par>
                          <p:cTn id="5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4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7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8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9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0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nodeType="clickEffect" fill="hold">
                      <p:stCondLst>
                        <p:cond delay="indefinite"/>
                      </p:stCondLst>
                      <p:childTnLst>
                        <p:par>
                          <p:cTn id="5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5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6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7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nodeType="clickEffect" fill="hold">
                      <p:stCondLst>
                        <p:cond delay="indefinite"/>
                      </p:stCondLst>
                      <p:childTnLst>
                        <p:par>
                          <p:cTn id="5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5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nodeType="clickEffect" fill="hold">
                      <p:stCondLst>
                        <p:cond delay="indefinite"/>
                      </p:stCondLst>
                      <p:childTnLst>
                        <p:par>
                          <p:cTn id="5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8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0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1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2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3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nodeType="clickEffect" fill="hold">
                      <p:stCondLst>
                        <p:cond delay="indefinite"/>
                      </p:stCondLst>
                      <p:childTnLst>
                        <p:par>
                          <p:cTn id="5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9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9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nodeType="clickEffect" fill="hold">
                      <p:stCondLst>
                        <p:cond delay="indefinite"/>
                      </p:stCondLst>
                      <p:childTnLst>
                        <p:par>
                          <p:cTn id="5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4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595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nodeType="clickEffect" fill="hold">
                      <p:stCondLst>
                        <p:cond delay="indefinite"/>
                      </p:stCondLst>
                      <p:childTnLst>
                        <p:par>
                          <p:cTn id="5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8" nodeType="clickEffect" fill="hold" presetClass="entr" presetID="4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0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1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nodeType="clickEffect" fill="hold">
                      <p:stCondLst>
                        <p:cond delay="indefinite"/>
                      </p:stCondLst>
                      <p:childTnLst>
                        <p:par>
                          <p:cTn id="6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7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nodeType="clickEffect" fill="hold">
                      <p:stCondLst>
                        <p:cond delay="indefinite"/>
                      </p:stCondLst>
                      <p:childTnLst>
                        <p:par>
                          <p:cTn id="6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4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3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5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nodeType="clickEffect" fill="hold">
                      <p:stCondLst>
                        <p:cond delay="indefinite"/>
                      </p:stCondLst>
                      <p:childTnLst>
                        <p:par>
                          <p:cTn id="6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0" dur="2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621" dur="2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nodeType="clickEffect" fill="hold">
                      <p:stCondLst>
                        <p:cond delay="indefinite"/>
                      </p:stCondLst>
                      <p:childTnLst>
                        <p:par>
                          <p:cTn id="6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4" nodeType="clickEffect" fill="hold" presetClass="entr" presetID="4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6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7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8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nodeType="clickEffect" fill="hold">
                      <p:stCondLst>
                        <p:cond delay="indefinite"/>
                      </p:stCondLst>
                      <p:childTnLst>
                        <p:par>
                          <p:cTn id="6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2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4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5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6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7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POSIBLES H</a:t>
            </a:r>
            <a:r>
              <a:rPr b="0" lang="es-ES" sz="4400" spc="-1" strike="noStrike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(X)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 u="sng">
                <a:solidFill>
                  <a:srgbClr val="000000"/>
                </a:solidFill>
                <a:uFillTx/>
                <a:latin typeface="Calibri"/>
              </a:rPr>
              <a:t>Rehash Lineal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s-ES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(x) = (h(x) + i) % 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Agrupa cubetas llenas en grandes bloques consecutivos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 u="sng">
                <a:solidFill>
                  <a:srgbClr val="000000"/>
                </a:solidFill>
                <a:uFillTx/>
                <a:latin typeface="Calibri"/>
              </a:rPr>
              <a:t>Rehash Cuadratico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hi(x) = (h(x) + i</a:t>
            </a:r>
            <a:r>
              <a:rPr b="0" lang="es-E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) % 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80880" y="4042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OPERACIONES ELEMENTALES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56840" y="1557360"/>
            <a:ext cx="849780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"/>
              </a:rPr>
              <a:t>Si A y B son conjuntos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s-ES_tradnl" sz="2600" spc="-1" strike="noStrike">
                <a:solidFill>
                  <a:srgbClr val="000000"/>
                </a:solidFill>
                <a:latin typeface="Symbol"/>
                <a:ea typeface="Symbol"/>
              </a:rPr>
              <a:t></a:t>
            </a:r>
            <a:r>
              <a:rPr b="1" lang="es-ES_tradnl" sz="2600" spc="-1" strike="noStrike">
                <a:solidFill>
                  <a:srgbClr val="000000"/>
                </a:solidFill>
                <a:latin typeface="Calibri"/>
              </a:rPr>
              <a:t> B</a:t>
            </a:r>
            <a:r>
              <a:rPr b="0" lang="es-ES_tradnl" sz="2600" spc="-1" strike="noStrike">
                <a:solidFill>
                  <a:srgbClr val="000000"/>
                </a:solidFill>
                <a:latin typeface="Calibri"/>
              </a:rPr>
              <a:t> es la </a:t>
            </a:r>
            <a:r>
              <a:rPr b="0" lang="es-ES_tradnl" sz="2600" spc="-1" strike="noStrike" u="sng">
                <a:solidFill>
                  <a:srgbClr val="000000"/>
                </a:solidFill>
                <a:uFillTx/>
                <a:latin typeface="Calibri"/>
              </a:rPr>
              <a:t>union</a:t>
            </a:r>
            <a:r>
              <a:rPr b="0" lang="es-ES_tradnl" sz="2600" spc="-1" strike="noStrike">
                <a:solidFill>
                  <a:srgbClr val="000000"/>
                </a:solidFill>
                <a:latin typeface="Calibri"/>
              </a:rPr>
              <a:t> de A y B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Conjunto de elementos que son miembros de A, de B o de ambos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s-ES_tradnl" sz="2600" spc="-1" strike="noStrike">
                <a:solidFill>
                  <a:srgbClr val="000000"/>
                </a:solidFill>
                <a:latin typeface="Symbol"/>
                <a:ea typeface="Symbol"/>
              </a:rPr>
              <a:t></a:t>
            </a:r>
            <a:r>
              <a:rPr b="1" lang="es-ES_tradnl" sz="2600" spc="-1" strike="noStrike">
                <a:solidFill>
                  <a:srgbClr val="000000"/>
                </a:solidFill>
                <a:latin typeface="Calibri"/>
              </a:rPr>
              <a:t> B</a:t>
            </a:r>
            <a:r>
              <a:rPr b="0" lang="es-ES_tradnl" sz="2600" spc="-1" strike="noStrike">
                <a:solidFill>
                  <a:srgbClr val="000000"/>
                </a:solidFill>
                <a:latin typeface="Calibri"/>
              </a:rPr>
              <a:t> es la </a:t>
            </a:r>
            <a:r>
              <a:rPr b="0" lang="es-ES_tradnl" sz="2600" spc="-1" strike="noStrike" u="sng">
                <a:solidFill>
                  <a:srgbClr val="000000"/>
                </a:solidFill>
                <a:uFillTx/>
                <a:latin typeface="Calibri"/>
              </a:rPr>
              <a:t>interseccion</a:t>
            </a:r>
            <a:r>
              <a:rPr b="0" lang="es-ES_tradnl" sz="2600" spc="-1" strike="noStrike">
                <a:solidFill>
                  <a:srgbClr val="000000"/>
                </a:solidFill>
                <a:latin typeface="Calibri"/>
              </a:rPr>
              <a:t> de A y B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Conjunto de elementos que pertenecen tanto a A como a B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26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s-ES_tradnl" sz="2600" spc="-1" strike="noStrike">
                <a:solidFill>
                  <a:srgbClr val="000000"/>
                </a:solidFill>
                <a:latin typeface="Symbol"/>
                <a:ea typeface="Symbol"/>
              </a:rPr>
              <a:t></a:t>
            </a:r>
            <a:r>
              <a:rPr b="1" lang="es-ES_tradnl" sz="2600" spc="-1" strike="noStrike">
                <a:solidFill>
                  <a:srgbClr val="000000"/>
                </a:solidFill>
                <a:latin typeface="Calibri"/>
              </a:rPr>
              <a:t> B</a:t>
            </a:r>
            <a:r>
              <a:rPr b="0" lang="es-ES_tradnl" sz="2600" spc="-1" strike="noStrike">
                <a:solidFill>
                  <a:srgbClr val="000000"/>
                </a:solidFill>
                <a:latin typeface="Calibri"/>
              </a:rPr>
              <a:t> es la </a:t>
            </a:r>
            <a:r>
              <a:rPr b="0" lang="es-ES_tradnl" sz="2600" spc="-1" strike="noStrike" u="sng">
                <a:solidFill>
                  <a:srgbClr val="000000"/>
                </a:solidFill>
                <a:uFillTx/>
                <a:latin typeface="Calibri"/>
              </a:rPr>
              <a:t>diferencia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Conjunto de elementnos de A que no pertenecen a B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"/>
              </a:rPr>
              <a:t>Ejemplo: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A = {a,b,c} y B = {b,d}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s-ES_tradnl" sz="2200" spc="-1" strike="noStrike">
                <a:solidFill>
                  <a:srgbClr val="000000"/>
                </a:solidFill>
                <a:latin typeface="Symbol"/>
                <a:ea typeface="Symbol"/>
              </a:rPr>
              <a:t></a:t>
            </a: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 B = {a,b,c,d}; A </a:t>
            </a:r>
            <a:r>
              <a:rPr b="0" lang="es-ES_tradnl" sz="2200" spc="-1" strike="noStrike">
                <a:solidFill>
                  <a:srgbClr val="000000"/>
                </a:solidFill>
                <a:latin typeface="Symbol"/>
                <a:ea typeface="Symbol"/>
              </a:rPr>
              <a:t></a:t>
            </a: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 B = {b} y A </a:t>
            </a:r>
            <a:r>
              <a:rPr b="0" lang="es-ES_tradnl" sz="2200" spc="-1" strike="noStrike">
                <a:solidFill>
                  <a:srgbClr val="000000"/>
                </a:solidFill>
                <a:latin typeface="Symbol"/>
                <a:ea typeface="Symbol"/>
              </a:rPr>
              <a:t></a:t>
            </a: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 B = {a,c}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"/>
          <p:cNvSpPr txBox="1"/>
          <p:nvPr/>
        </p:nvSpPr>
        <p:spPr>
          <a:xfrm>
            <a:off x="457200" y="1798560"/>
            <a:ext cx="836280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 u="sng">
                <a:solidFill>
                  <a:srgbClr val="000000"/>
                </a:solidFill>
                <a:uFillTx/>
                <a:latin typeface="Calibri"/>
              </a:rPr>
              <a:t>Rehash Aleatorio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s-ES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(x) = (h(x) + k</a:t>
            </a:r>
            <a:r>
              <a:rPr b="0" lang="es-ES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(x)) % 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 usa una k distinta para cada colision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s-ES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, k</a:t>
            </a:r>
            <a:r>
              <a:rPr b="0" lang="es-ES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, k</a:t>
            </a:r>
            <a:r>
              <a:rPr b="0" lang="es-ES" sz="2400" spc="-1" strike="noStrike" baseline="-25000">
                <a:solidFill>
                  <a:srgbClr val="000000"/>
                </a:solidFill>
                <a:latin typeface="Calibri"/>
              </a:rPr>
              <a:t>B –1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 es una permutacion aletaoria de los enteros del 1 a B-1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 u="sng">
                <a:solidFill>
                  <a:srgbClr val="000000"/>
                </a:solidFill>
                <a:uFillTx/>
                <a:latin typeface="Calibri"/>
              </a:rPr>
              <a:t>Hash con Doble Funcion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s-ES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(x) = (h(x) + i*h’(x)) % 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h’(x) es otra funcion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POSIBLES H</a:t>
            </a:r>
            <a:r>
              <a:rPr b="0" lang="es-ES" sz="4400" spc="-1" strike="noStrike" baseline="-25000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(X)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  <p:transition>
    <p:random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EJEMPLO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457200" y="2017800"/>
            <a:ext cx="4114800" cy="263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Suponga que B = 8 y que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Elementos a,b,c,d,e tienen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h(a) = 3, h(b) = 0, h(c) = 4, h(d) = 3, h(e) = 3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Insertemos con redispersion lineal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28" name="Group 28"/>
          <p:cNvGrpSpPr/>
          <p:nvPr/>
        </p:nvGrpSpPr>
        <p:grpSpPr>
          <a:xfrm>
            <a:off x="4750560" y="1125360"/>
            <a:ext cx="2968920" cy="3048840"/>
            <a:chOff x="4750560" y="1125360"/>
            <a:chExt cx="2968920" cy="3048840"/>
          </a:xfrm>
        </p:grpSpPr>
        <p:sp>
          <p:nvSpPr>
            <p:cNvPr id="529" name="Text Box 14"/>
            <p:cNvSpPr/>
            <p:nvPr/>
          </p:nvSpPr>
          <p:spPr>
            <a:xfrm>
              <a:off x="4750560" y="2268360"/>
              <a:ext cx="605880" cy="36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125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Tahoma"/>
                </a:rPr>
                <a:t>B=8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0" name="Rectangle 6"/>
            <p:cNvSpPr/>
            <p:nvPr/>
          </p:nvSpPr>
          <p:spPr>
            <a:xfrm>
              <a:off x="6040080" y="1125360"/>
              <a:ext cx="1676160" cy="3808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1" name="Rectangle 7"/>
            <p:cNvSpPr/>
            <p:nvPr/>
          </p:nvSpPr>
          <p:spPr>
            <a:xfrm>
              <a:off x="6040080" y="1506240"/>
              <a:ext cx="1676160" cy="38124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2" name="Rectangle 8"/>
            <p:cNvSpPr/>
            <p:nvPr/>
          </p:nvSpPr>
          <p:spPr>
            <a:xfrm>
              <a:off x="6040080" y="1887480"/>
              <a:ext cx="1676160" cy="3808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3" name="Rectangle 9"/>
            <p:cNvSpPr/>
            <p:nvPr/>
          </p:nvSpPr>
          <p:spPr>
            <a:xfrm>
              <a:off x="6040080" y="2268360"/>
              <a:ext cx="1676160" cy="3808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4" name="Rectangle 10"/>
            <p:cNvSpPr/>
            <p:nvPr/>
          </p:nvSpPr>
          <p:spPr>
            <a:xfrm>
              <a:off x="6040080" y="2649240"/>
              <a:ext cx="1676160" cy="38124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5" name="Rectangle 11"/>
            <p:cNvSpPr/>
            <p:nvPr/>
          </p:nvSpPr>
          <p:spPr>
            <a:xfrm>
              <a:off x="6040080" y="3030480"/>
              <a:ext cx="1676160" cy="3808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6" name="Rectangle 12"/>
            <p:cNvSpPr/>
            <p:nvPr/>
          </p:nvSpPr>
          <p:spPr>
            <a:xfrm>
              <a:off x="6040080" y="3411360"/>
              <a:ext cx="1676160" cy="3808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7" name="Text Box 15"/>
            <p:cNvSpPr/>
            <p:nvPr/>
          </p:nvSpPr>
          <p:spPr>
            <a:xfrm>
              <a:off x="5685120" y="1125360"/>
              <a:ext cx="293400" cy="33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600" spc="-1" strike="noStrike">
                  <a:solidFill>
                    <a:srgbClr val="000000"/>
                  </a:solidFill>
                  <a:latin typeface="Tahoma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8" name="Text Box 16"/>
            <p:cNvSpPr/>
            <p:nvPr/>
          </p:nvSpPr>
          <p:spPr>
            <a:xfrm>
              <a:off x="5707440" y="1506240"/>
              <a:ext cx="293400" cy="33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6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39" name="Text Box 17"/>
            <p:cNvSpPr/>
            <p:nvPr/>
          </p:nvSpPr>
          <p:spPr>
            <a:xfrm>
              <a:off x="5707440" y="1887480"/>
              <a:ext cx="293400" cy="33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600" spc="-1" strike="noStrike">
                  <a:solidFill>
                    <a:srgbClr val="000000"/>
                  </a:solidFill>
                  <a:latin typeface="Tahoma"/>
                </a:rPr>
                <a:t>2</a:t>
              </a:r>
              <a:endParaRPr b="0" lang="en-US" sz="16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0" name="Text Box 18"/>
            <p:cNvSpPr/>
            <p:nvPr/>
          </p:nvSpPr>
          <p:spPr>
            <a:xfrm>
              <a:off x="5707440" y="2268360"/>
              <a:ext cx="293400" cy="33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600" spc="-1" strike="noStrike">
                  <a:solidFill>
                    <a:srgbClr val="000000"/>
                  </a:solidFill>
                  <a:latin typeface="Tahoma"/>
                </a:rPr>
                <a:t>3</a:t>
              </a:r>
              <a:endParaRPr b="0" lang="en-US" sz="16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1" name="Text Box 19"/>
            <p:cNvSpPr/>
            <p:nvPr/>
          </p:nvSpPr>
          <p:spPr>
            <a:xfrm>
              <a:off x="5707440" y="2649240"/>
              <a:ext cx="293400" cy="33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600" spc="-1" strike="noStrike">
                  <a:solidFill>
                    <a:srgbClr val="000000"/>
                  </a:solidFill>
                  <a:latin typeface="Tahoma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2" name="Text Box 20"/>
            <p:cNvSpPr/>
            <p:nvPr/>
          </p:nvSpPr>
          <p:spPr>
            <a:xfrm>
              <a:off x="5707440" y="3106440"/>
              <a:ext cx="293400" cy="33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600" spc="-1" strike="noStrike">
                  <a:solidFill>
                    <a:srgbClr val="000000"/>
                  </a:solidFill>
                  <a:latin typeface="Tahoma"/>
                </a:rPr>
                <a:t>5</a:t>
              </a:r>
              <a:endParaRPr b="0" lang="en-US" sz="16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3" name="Text Box 21"/>
            <p:cNvSpPr/>
            <p:nvPr/>
          </p:nvSpPr>
          <p:spPr>
            <a:xfrm>
              <a:off x="5707440" y="3455640"/>
              <a:ext cx="293400" cy="33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600" spc="-1" strike="noStrike">
                  <a:solidFill>
                    <a:srgbClr val="000000"/>
                  </a:solidFill>
                  <a:latin typeface="Tahoma"/>
                </a:rPr>
                <a:t>6</a:t>
              </a:r>
              <a:endParaRPr b="0" lang="en-US" sz="16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4" name="Rectangle 22"/>
            <p:cNvSpPr/>
            <p:nvPr/>
          </p:nvSpPr>
          <p:spPr>
            <a:xfrm>
              <a:off x="6043320" y="3792240"/>
              <a:ext cx="1676160" cy="38124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5" name="Text Box 24"/>
            <p:cNvSpPr/>
            <p:nvPr/>
          </p:nvSpPr>
          <p:spPr>
            <a:xfrm>
              <a:off x="5707440" y="3836880"/>
              <a:ext cx="293400" cy="33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0" lang="es-ES_tradnl" sz="1600" spc="-1" strike="noStrike">
                  <a:solidFill>
                    <a:srgbClr val="000000"/>
                  </a:solidFill>
                  <a:latin typeface="Tahoma"/>
                </a:rPr>
                <a:t>7</a:t>
              </a:r>
              <a:endParaRPr b="0" lang="en-US" sz="16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46" name="Line 27"/>
            <p:cNvSpPr/>
            <p:nvPr/>
          </p:nvSpPr>
          <p:spPr>
            <a:xfrm>
              <a:off x="5401800" y="1125360"/>
              <a:ext cx="0" cy="30481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0" bIns="936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47" name="Rectangle 29"/>
          <p:cNvSpPr/>
          <p:nvPr/>
        </p:nvSpPr>
        <p:spPr>
          <a:xfrm>
            <a:off x="457200" y="4292640"/>
            <a:ext cx="4114800" cy="186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30000"/>
              </a:lnSpc>
              <a:spcBef>
                <a:spcPts val="499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" sz="2000" spc="-1" strike="noStrike">
                <a:solidFill>
                  <a:srgbClr val="002850"/>
                </a:solidFill>
                <a:latin typeface="Arial Narrow"/>
              </a:rPr>
              <a:t>Busquemos los elementos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85480">
              <a:lnSpc>
                <a:spcPct val="130000"/>
              </a:lnSpc>
              <a:spcBef>
                <a:spcPts val="451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" sz="1800" spc="-1" strike="noStrike">
                <a:solidFill>
                  <a:srgbClr val="002850"/>
                </a:solidFill>
                <a:latin typeface="Arial Narrow"/>
              </a:rPr>
              <a:t>f, b, 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30000"/>
              </a:lnSpc>
              <a:spcBef>
                <a:spcPts val="499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" sz="2000" spc="-1" strike="noStrike">
                <a:solidFill>
                  <a:srgbClr val="002850"/>
                </a:solidFill>
                <a:latin typeface="Arial Narrow"/>
              </a:rPr>
              <a:t>Eliminar a, 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30000"/>
              </a:lnSpc>
              <a:spcBef>
                <a:spcPts val="499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" sz="2000" spc="-1" strike="noStrike">
                <a:solidFill>
                  <a:srgbClr val="002850"/>
                </a:solidFill>
                <a:latin typeface="Arial Narrow"/>
              </a:rPr>
              <a:t>Busquemos otra vez 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30000"/>
              </a:lnSpc>
              <a:spcBef>
                <a:spcPts val="499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Text Box 30"/>
          <p:cNvSpPr/>
          <p:nvPr/>
        </p:nvSpPr>
        <p:spPr>
          <a:xfrm>
            <a:off x="4996800" y="4424400"/>
            <a:ext cx="3158640" cy="459720"/>
          </a:xfrm>
          <a:prstGeom prst="rect">
            <a:avLst/>
          </a:prstGeom>
          <a:solidFill>
            <a:srgbClr val="ffffff"/>
          </a:solidFill>
          <a:ln w="9360">
            <a:solidFill>
              <a:srgbClr val="808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Insertar: a, cubeta = 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9" name="Text Box 31"/>
          <p:cNvSpPr/>
          <p:nvPr/>
        </p:nvSpPr>
        <p:spPr>
          <a:xfrm>
            <a:off x="6703200" y="220968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0" name="Text Box 32"/>
          <p:cNvSpPr/>
          <p:nvPr/>
        </p:nvSpPr>
        <p:spPr>
          <a:xfrm>
            <a:off x="4932360" y="5000760"/>
            <a:ext cx="3357720" cy="459720"/>
          </a:xfrm>
          <a:prstGeom prst="rect">
            <a:avLst/>
          </a:prstGeom>
          <a:solidFill>
            <a:srgbClr val="ffffff"/>
          </a:solidFill>
          <a:ln w="9360">
            <a:solidFill>
              <a:srgbClr val="3366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Insertar: b, cubeta = 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1" name="Text Box 33"/>
          <p:cNvSpPr/>
          <p:nvPr/>
        </p:nvSpPr>
        <p:spPr>
          <a:xfrm>
            <a:off x="6706800" y="1104840"/>
            <a:ext cx="349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2" name="Text Box 34"/>
          <p:cNvSpPr/>
          <p:nvPr/>
        </p:nvSpPr>
        <p:spPr>
          <a:xfrm>
            <a:off x="4932360" y="5576760"/>
            <a:ext cx="3357720" cy="459720"/>
          </a:xfrm>
          <a:prstGeom prst="rect">
            <a:avLst/>
          </a:prstGeom>
          <a:solidFill>
            <a:srgbClr val="ffffff"/>
          </a:solidFill>
          <a:ln w="9360">
            <a:solidFill>
              <a:srgbClr val="800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Insertar: c, cubeta = 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3" name="Text Box 35"/>
          <p:cNvSpPr/>
          <p:nvPr/>
        </p:nvSpPr>
        <p:spPr>
          <a:xfrm>
            <a:off x="6711480" y="2590920"/>
            <a:ext cx="3330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4" name="Text Box 36"/>
          <p:cNvSpPr/>
          <p:nvPr/>
        </p:nvSpPr>
        <p:spPr>
          <a:xfrm>
            <a:off x="4932360" y="6162840"/>
            <a:ext cx="3357720" cy="459720"/>
          </a:xfrm>
          <a:prstGeom prst="rect">
            <a:avLst/>
          </a:prstGeom>
          <a:solidFill>
            <a:srgbClr val="ffffff"/>
          </a:solidFill>
          <a:ln w="9360">
            <a:solidFill>
              <a:srgbClr val="99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Insertar: d, cubeta = 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55" name="AutoShape 37"/>
          <p:cNvCxnSpPr>
            <a:stCxn id="554" idx="3"/>
            <a:endCxn id="533" idx="3"/>
          </p:cNvCxnSpPr>
          <p:nvPr/>
        </p:nvCxnSpPr>
        <p:spPr>
          <a:xfrm flipH="1" flipV="1">
            <a:off x="7716600" y="2458800"/>
            <a:ext cx="573840" cy="3937680"/>
          </a:xfrm>
          <a:prstGeom prst="curvedConnector5">
            <a:avLst>
              <a:gd name="adj1" fmla="val -39861"/>
              <a:gd name="adj2" fmla="val 49995"/>
              <a:gd name="adj3" fmla="val -39861"/>
            </a:avLst>
          </a:prstGeom>
          <a:ln w="9360">
            <a:solidFill>
              <a:srgbClr val="0563c1"/>
            </a:solidFill>
            <a:miter/>
            <a:tailEnd len="lg" type="stealth" w="lg"/>
          </a:ln>
        </p:spPr>
      </p:cxnSp>
      <p:sp>
        <p:nvSpPr>
          <p:cNvPr id="556" name="Text Box 38"/>
          <p:cNvSpPr/>
          <p:nvPr/>
        </p:nvSpPr>
        <p:spPr>
          <a:xfrm>
            <a:off x="2771640" y="189000"/>
            <a:ext cx="3357720" cy="825480"/>
          </a:xfrm>
          <a:prstGeom prst="rect">
            <a:avLst/>
          </a:prstGeom>
          <a:solidFill>
            <a:srgbClr val="ffffff"/>
          </a:solidFill>
          <a:ln w="9360">
            <a:solidFill>
              <a:srgbClr val="99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Tahoma"/>
              </a:rPr>
              <a:t>Redispersar: h1(d) = h(d) + 1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  <p:timing>
    <p:tnLst>
      <p:par>
        <p:cTn id="638" dur="indefinite" restart="never" nodeType="tmRoot">
          <p:childTnLst>
            <p:seq>
              <p:cTn id="639" dur="indefinite" nodeType="mainSeq">
                <p:childTnLst>
                  <p:par>
                    <p:cTn id="640" nodeType="clickEffect" fill="hold">
                      <p:stCondLst>
                        <p:cond delay="indefinite"/>
                      </p:stCondLst>
                      <p:childTnLst>
                        <p:par>
                          <p:cTn id="6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2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4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5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6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7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nodeType="clickEffect" fill="hold">
                      <p:stCondLst>
                        <p:cond delay="indefinite"/>
                      </p:stCondLst>
                      <p:childTnLst>
                        <p:par>
                          <p:cTn id="6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0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2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nodeType="clickEffect" fill="hold">
                      <p:stCondLst>
                        <p:cond delay="indefinite"/>
                      </p:stCondLst>
                      <p:childTnLst>
                        <p:par>
                          <p:cTn id="6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6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658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nodeType="clickEffect" fill="hold">
                      <p:stCondLst>
                        <p:cond delay="indefinite"/>
                      </p:stCondLst>
                      <p:childTnLst>
                        <p:par>
                          <p:cTn id="6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3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4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5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6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nodeType="clickEffect" fill="hold">
                      <p:stCondLst>
                        <p:cond delay="indefinite"/>
                      </p:stCondLst>
                      <p:childTnLst>
                        <p:par>
                          <p:cTn id="6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67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nodeType="clickEffect" fill="hold">
                      <p:stCondLst>
                        <p:cond delay="indefinite"/>
                      </p:stCondLst>
                      <p:childTnLst>
                        <p:par>
                          <p:cTn id="6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4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6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7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8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9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nodeType="clickEffect" fill="hold">
                      <p:stCondLst>
                        <p:cond delay="indefinite"/>
                      </p:stCondLst>
                      <p:childTnLst>
                        <p:par>
                          <p:cTn id="6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2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684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nodeType="clickEffect" fill="hold">
                      <p:stCondLst>
                        <p:cond delay="indefinite"/>
                      </p:stCondLst>
                      <p:childTnLst>
                        <p:par>
                          <p:cTn id="6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7" nodeType="click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9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0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1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2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nodeType="clickEffect" fill="hold">
                      <p:stCondLst>
                        <p:cond delay="indefinite"/>
                      </p:stCondLst>
                      <p:childTnLst>
                        <p:par>
                          <p:cTn id="6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69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nodeType="clickEffect" fill="hold">
                      <p:stCondLst>
                        <p:cond delay="indefinite"/>
                      </p:stCondLst>
                      <p:childTnLst>
                        <p:par>
                          <p:cTn id="6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nodeType="clickEffect" fill="hold">
                      <p:stCondLst>
                        <p:cond delay="indefinite"/>
                      </p:stCondLst>
                      <p:childTnLst>
                        <p:par>
                          <p:cTn id="7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41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7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8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9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0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11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BUSQUEDA Y ELIMINACION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685800" y="1628280"/>
            <a:ext cx="8269200" cy="4537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Para buscar un elemento X en la tabla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Vamos a la cubeta indicada por h(x)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 esta ocupado por otro elemento,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REDISPERSAR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 ahí esta el elemento buscado: </a:t>
            </a:r>
            <a:r>
              <a:rPr b="1" lang="es-ES" sz="2000" spc="-1" strike="noStrike">
                <a:solidFill>
                  <a:srgbClr val="000000"/>
                </a:solidFill>
                <a:latin typeface="Calibri"/>
              </a:rPr>
              <a:t>BINGO!!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 la cubeta esta vacia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Elemento </a:t>
            </a:r>
            <a:r>
              <a:rPr b="0" lang="es-ES" sz="1800" spc="-1" strike="noStrike" u="sng">
                <a:solidFill>
                  <a:srgbClr val="000000"/>
                </a:solidFill>
                <a:uFillTx/>
                <a:latin typeface="Calibri"/>
              </a:rPr>
              <a:t>NO ESTA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en la tabla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Una cubeta puede estar desocupada porque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Nunca hubo nada ahí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Es una cubeta vacia, FIN DE BUSQUEDA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O, lo que estaba ahí fue eliminado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Lo que estamos buscando puede estar en otra cubeta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ESTRATEGIA PARA ELIMINAR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1182600" y="1905120"/>
            <a:ext cx="777240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Cada cubeta debe ser marcada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Vacia, Eliminada o Llena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Al Insertar: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Solo en una cubeta: Vacia o Eliminada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Busqueda de elemento X: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 Cubeta </a:t>
            </a:r>
            <a:r>
              <a:rPr b="0" lang="es-ES" sz="2000" spc="-1" strike="noStrike" u="sng">
                <a:solidFill>
                  <a:srgbClr val="000000"/>
                </a:solidFill>
                <a:uFillTx/>
                <a:latin typeface="Calibri"/>
              </a:rPr>
              <a:t>Llena</a:t>
            </a: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otro elemento: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REDISPERSAR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Por el mismo elemento: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ÉXITO, TERMINAR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 Cubeta Vacia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NO SE ENCONTRO, TERMINAR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 Cubeta </a:t>
            </a:r>
            <a:r>
              <a:rPr b="0" lang="es-ES" sz="2000" spc="-1" strike="noStrike" u="sng">
                <a:solidFill>
                  <a:srgbClr val="000000"/>
                </a:solidFill>
                <a:uFillTx/>
                <a:latin typeface="Calibri"/>
              </a:rPr>
              <a:t>Eliminada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REDISPERSAR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DECLARACION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2" name="Rectangle 4"/>
          <p:cNvSpPr/>
          <p:nvPr/>
        </p:nvSpPr>
        <p:spPr>
          <a:xfrm>
            <a:off x="539640" y="2065320"/>
            <a:ext cx="4680000" cy="28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30000"/>
              </a:lnSpc>
              <a:spcBef>
                <a:spcPts val="60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" sz="2400" spc="-1" strike="noStrike">
                <a:solidFill>
                  <a:srgbClr val="002850"/>
                </a:solidFill>
                <a:latin typeface="Arial Narrow"/>
              </a:rPr>
              <a:t>Cada Cubeta tiene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85480">
              <a:lnSpc>
                <a:spcPct val="130000"/>
              </a:lnSpc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" sz="2000" spc="-1" strike="noStrike">
                <a:solidFill>
                  <a:srgbClr val="002850"/>
                </a:solidFill>
                <a:latin typeface="Arial Narrow"/>
              </a:rPr>
              <a:t>Una clave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85480">
              <a:lnSpc>
                <a:spcPct val="130000"/>
              </a:lnSpc>
              <a:spcBef>
                <a:spcPts val="499"/>
              </a:spcBef>
              <a:buClr>
                <a:srgbClr val="0066ff"/>
              </a:buClr>
              <a:buSzPct val="80000"/>
              <a:buFont typeface="Wingdings" charset="2"/>
              <a:buChar char=""/>
              <a:tabLst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</a:tabLst>
            </a:pPr>
            <a:r>
              <a:rPr b="0" lang="es-ES" sz="2000" spc="-1" strike="noStrike">
                <a:solidFill>
                  <a:srgbClr val="002850"/>
                </a:solidFill>
                <a:latin typeface="Arial Narrow"/>
              </a:rPr>
              <a:t>Un estado: Vacia, ocupada o Eliminada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30000"/>
              </a:lnSpc>
              <a:spcBef>
                <a:spcPts val="601"/>
              </a:spcBef>
              <a:buClr>
                <a:srgbClr val="44546a"/>
              </a:buClr>
              <a:buSzPct val="80000"/>
              <a:buFont typeface="Wingdings" charset="2"/>
              <a:buChar char="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" sz="2400" spc="-1" strike="noStrike">
                <a:solidFill>
                  <a:srgbClr val="002850"/>
                </a:solidFill>
                <a:latin typeface="Arial Narrow"/>
              </a:rPr>
              <a:t>La tabla es un arreglo de cubetas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Text Box 5"/>
          <p:cNvSpPr/>
          <p:nvPr/>
        </p:nvSpPr>
        <p:spPr>
          <a:xfrm>
            <a:off x="5546520" y="1700280"/>
            <a:ext cx="3252960" cy="45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class Cubeta&lt;K,V&gt;{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K clave;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V Contenido;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Estado e;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class Tabla&lt;K,V&gt;{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static int B = 100;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Cubeta&lt;K,V&gt; Tabla[B];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</a:rPr>
              <a:t>CON HASHING ABIERTO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Cada cubeta representa dominio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La lista en las cubetas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Almacena una celda con dominio y contradominio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Para la dispersion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 usa el dominio como clave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2641680" y="115560"/>
            <a:ext cx="3873600" cy="6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Resumen Ma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pas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7" name="TextBox 7"/>
          <p:cNvSpPr/>
          <p:nvPr/>
        </p:nvSpPr>
        <p:spPr>
          <a:xfrm>
            <a:off x="108000" y="981000"/>
            <a:ext cx="89280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Un mapa es un objeto que </a:t>
            </a: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relaciona claves y valores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Requiere una función de </a:t>
            </a:r>
            <a:r>
              <a:rPr b="1" i="1" lang="es-EC" sz="1800" spc="-1" strike="noStrike">
                <a:solidFill>
                  <a:srgbClr val="000000"/>
                </a:solidFill>
                <a:latin typeface="Calibri"/>
              </a:rPr>
              <a:t>hash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 o función de dispersión </a:t>
            </a: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h(x)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Cuatro funciones de dispersión conocidas: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Una función de dispersión </a:t>
            </a: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h(x)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 puede producir colisiones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En </a:t>
            </a: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hashing abierto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, las colisiones no son un problema: cada cubeta almacena una colección de valores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En </a:t>
            </a: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hashing cerrado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, para resolver una colisión hay que re-dispersar (aplicar una función de rehash)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Cuatro funciones de re-dispersión conocidas: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8" name="TextBox 5" descr=""/>
          <p:cNvPicPr/>
          <p:nvPr/>
        </p:nvPicPr>
        <p:blipFill>
          <a:blip r:embed="rId1"/>
          <a:stretch/>
        </p:blipFill>
        <p:spPr>
          <a:xfrm>
            <a:off x="1146240" y="5937120"/>
            <a:ext cx="7027920" cy="768600"/>
          </a:xfrm>
          <a:prstGeom prst="rect">
            <a:avLst/>
          </a:prstGeom>
          <a:ln w="0">
            <a:noFill/>
          </a:ln>
        </p:spPr>
      </p:pic>
      <p:pic>
        <p:nvPicPr>
          <p:cNvPr id="569" name="TextBox 6" descr=""/>
          <p:cNvPicPr/>
          <p:nvPr/>
        </p:nvPicPr>
        <p:blipFill>
          <a:blip r:embed="rId2"/>
          <a:stretch/>
        </p:blipFill>
        <p:spPr>
          <a:xfrm>
            <a:off x="1146240" y="2389320"/>
            <a:ext cx="7027920" cy="768240"/>
          </a:xfrm>
          <a:prstGeom prst="rect">
            <a:avLst/>
          </a:prstGeom>
          <a:ln w="0">
            <a:noFill/>
          </a:ln>
        </p:spPr>
      </p:pic>
    </p:spTree>
  </p:cSld>
  <p:transition>
    <p:random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1" name="Rectangle 2"/>
          <p:cNvSpPr/>
          <p:nvPr/>
        </p:nvSpPr>
        <p:spPr>
          <a:xfrm>
            <a:off x="1341000" y="2935080"/>
            <a:ext cx="646236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Gill Sans MT"/>
              </a:rPr>
              <a:t>Mapas en Java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722600" y="115560"/>
            <a:ext cx="5711760" cy="6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Resumen Ma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pas en Java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3" name="TextBox 7"/>
          <p:cNvSpPr/>
          <p:nvPr/>
        </p:nvSpPr>
        <p:spPr>
          <a:xfrm>
            <a:off x="255600" y="981000"/>
            <a:ext cx="8785080" cy="12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En Java, no se admite claves duplicadas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Una clave debe estar asociada a un solo valor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Map&lt;Integer, String&gt;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4" name="TextBox 9"/>
          <p:cNvSpPr/>
          <p:nvPr/>
        </p:nvSpPr>
        <p:spPr>
          <a:xfrm>
            <a:off x="255600" y="2631960"/>
            <a:ext cx="86407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Map&lt;Integer, String&gt; map1 = </a:t>
            </a:r>
            <a:r>
              <a:rPr b="0" lang="es-EC" sz="16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HashMap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&lt;&gt;();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Map&lt;Integer, String&gt; map2 = </a:t>
            </a:r>
            <a:r>
              <a:rPr b="0" lang="es-EC" sz="16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LinkedHashMap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&lt;&gt;();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Map&lt;Integer, String&gt; map3 = </a:t>
            </a:r>
            <a:r>
              <a:rPr b="0" lang="es-EC" sz="16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s-EC" sz="1600" spc="-1" strike="noStrike">
                <a:solidFill>
                  <a:srgbClr val="000000"/>
                </a:solidFill>
                <a:latin typeface="Consolas"/>
              </a:rPr>
              <a:t>TreeMap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&lt;&gt;(); </a:t>
            </a:r>
            <a:r>
              <a:rPr b="0" lang="es-EC" sz="1600" spc="-1" strike="noStrike">
                <a:solidFill>
                  <a:srgbClr val="548235"/>
                </a:solidFill>
                <a:latin typeface="Consolas"/>
              </a:rPr>
              <a:t>// Claves con orden natural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5" name="TextBox 11"/>
          <p:cNvSpPr/>
          <p:nvPr/>
        </p:nvSpPr>
        <p:spPr>
          <a:xfrm>
            <a:off x="255600" y="5380200"/>
            <a:ext cx="88599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Para ignorar el orden natural, un </a:t>
            </a:r>
            <a:r>
              <a:rPr b="0" lang="es-EC" sz="1600" spc="-1" strike="noStrike">
                <a:solidFill>
                  <a:srgbClr val="000000"/>
                </a:solidFill>
                <a:latin typeface="Consolas"/>
              </a:rPr>
              <a:t>TreeMap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 debe instanciarse con un comparador: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914400">
              <a:lnSpc>
                <a:spcPct val="100000"/>
              </a:lnSpc>
              <a:tabLst>
                <a:tab algn="l" pos="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</a:tabLst>
            </a:pP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Map&lt;Integer, String&gt; map1 = </a:t>
            </a:r>
            <a:r>
              <a:rPr b="0" lang="es-EC" sz="17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 TreeMap&lt;&gt;((i1, i2) -&gt; {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2" marL="914400">
              <a:lnSpc>
                <a:spcPct val="100000"/>
              </a:lnSpc>
              <a:tabLst>
                <a:tab algn="l" pos="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</a:tabLst>
            </a:pP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       </a:t>
            </a:r>
            <a:r>
              <a:rPr b="0" lang="es-EC" sz="17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 ...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2" marL="914400">
              <a:lnSpc>
                <a:spcPct val="100000"/>
              </a:lnSpc>
              <a:tabLst>
                <a:tab algn="l" pos="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</a:tabLst>
            </a:pP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});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TextBox 6"/>
          <p:cNvSpPr/>
          <p:nvPr/>
        </p:nvSpPr>
        <p:spPr>
          <a:xfrm>
            <a:off x="255600" y="4191120"/>
            <a:ext cx="8640720" cy="82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map.</a:t>
            </a:r>
            <a:r>
              <a:rPr b="1" lang="en-GB" sz="1600" spc="-1" strike="noStrike">
                <a:solidFill>
                  <a:srgbClr val="000000"/>
                </a:solidFill>
                <a:latin typeface="Consolas"/>
              </a:rPr>
              <a:t>put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(3310, “Valor 1”); </a:t>
            </a:r>
            <a:r>
              <a:rPr b="0" lang="en-GB" sz="1600" spc="-1" strike="noStrike">
                <a:solidFill>
                  <a:srgbClr val="548235"/>
                </a:solidFill>
                <a:latin typeface="Consolas"/>
              </a:rPr>
              <a:t>// inserción de clave y valor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map.</a:t>
            </a:r>
            <a:r>
              <a:rPr b="1" lang="en-GB" sz="1600" spc="-1" strike="noStrike">
                <a:solidFill>
                  <a:srgbClr val="000000"/>
                </a:solidFill>
                <a:latin typeface="Consolas"/>
              </a:rPr>
              <a:t>get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(3310) </a:t>
            </a:r>
            <a:r>
              <a:rPr b="0" lang="en-GB" sz="1600" spc="-1" strike="noStrike">
                <a:solidFill>
                  <a:srgbClr val="548235"/>
                </a:solidFill>
                <a:latin typeface="Consolas"/>
              </a:rPr>
              <a:t>// retorna valor asociado a la clave 3310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369360" y="-181440"/>
            <a:ext cx="8417160" cy="195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Diferencia entre</a:t>
            </a:r>
            <a:br>
              <a:rPr sz="4400"/>
            </a:br>
            <a:r>
              <a:rPr b="1" lang="es-ES_tradnl" sz="4000" spc="-1" strike="noStrike">
                <a:solidFill>
                  <a:srgbClr val="000000"/>
                </a:solidFill>
                <a:latin typeface="Consolas"/>
              </a:rPr>
              <a:t>HashMap</a:t>
            </a: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s-ES_tradnl" sz="4000" spc="-1" strike="noStrike">
                <a:solidFill>
                  <a:srgbClr val="000000"/>
                </a:solidFill>
                <a:latin typeface="Consolas"/>
              </a:rPr>
              <a:t>LinkedHashMap</a:t>
            </a:r>
            <a:r>
              <a:rPr b="1" lang="es-ES_tradnl" sz="4400" spc="-1" strike="noStrike">
                <a:solidFill>
                  <a:srgbClr val="000000"/>
                </a:solidFill>
                <a:latin typeface="Calibri"/>
              </a:rPr>
              <a:t> y </a:t>
            </a:r>
            <a:r>
              <a:rPr b="1" lang="es-ES_tradnl" sz="4000" spc="-1" strike="noStrike">
                <a:solidFill>
                  <a:srgbClr val="000000"/>
                </a:solidFill>
                <a:latin typeface="Consolas"/>
              </a:rPr>
              <a:t>TreeMap</a:t>
            </a:r>
            <a:endParaRPr b="0" lang="en-US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8" name="TextBox 5"/>
          <p:cNvSpPr/>
          <p:nvPr/>
        </p:nvSpPr>
        <p:spPr>
          <a:xfrm>
            <a:off x="34920" y="1722600"/>
            <a:ext cx="9074160" cy="13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Principal diferencia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Orden en que se devuelven las claves del mapa al invocar el método </a:t>
            </a:r>
            <a:r>
              <a:rPr b="1" lang="es-EC" sz="1800" spc="-1" strike="noStrike">
                <a:solidFill>
                  <a:srgbClr val="000000"/>
                </a:solidFill>
                <a:latin typeface="Consolas"/>
              </a:rPr>
              <a:t>iterator()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 del conjunto de retornado por el método </a:t>
            </a:r>
            <a:r>
              <a:rPr b="1" lang="es-EC" sz="1800" spc="-1" strike="noStrike">
                <a:solidFill>
                  <a:srgbClr val="000000"/>
                </a:solidFill>
                <a:latin typeface="Consolas"/>
              </a:rPr>
              <a:t>keySet()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9" name="TextBox 6"/>
          <p:cNvSpPr/>
          <p:nvPr/>
        </p:nvSpPr>
        <p:spPr>
          <a:xfrm>
            <a:off x="179280" y="5380200"/>
            <a:ext cx="8861400" cy="13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HashMap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: Las claves se retornan </a:t>
            </a: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sin ningún orden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 en particular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LinkedHashMap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: Las claves se retornan de acuerdo al </a:t>
            </a: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orden de inserción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C" sz="1700" spc="-1" strike="noStrike">
                <a:solidFill>
                  <a:srgbClr val="000000"/>
                </a:solidFill>
                <a:latin typeface="Consolas"/>
              </a:rPr>
              <a:t>TreeMap</a:t>
            </a:r>
            <a:r>
              <a:rPr b="0" lang="es-EC" sz="1800" spc="-1" strike="noStrike">
                <a:solidFill>
                  <a:srgbClr val="000000"/>
                </a:solidFill>
                <a:latin typeface="Calibri"/>
              </a:rPr>
              <a:t>: Las claves se devuelven en </a:t>
            </a:r>
            <a:r>
              <a:rPr b="1" lang="es-EC" sz="1800" spc="-1" strike="noStrike">
                <a:solidFill>
                  <a:srgbClr val="000000"/>
                </a:solidFill>
                <a:latin typeface="Calibri"/>
              </a:rPr>
              <a:t>orden ascendente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0" name="TextBox 7"/>
          <p:cNvSpPr/>
          <p:nvPr/>
        </p:nvSpPr>
        <p:spPr>
          <a:xfrm>
            <a:off x="900000" y="3414600"/>
            <a:ext cx="734400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Set&lt;Integer&gt; keySet = map.keySet();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sv-SE" sz="1600" spc="-1" strike="noStrike">
                <a:solidFill>
                  <a:srgbClr val="000000"/>
                </a:solidFill>
                <a:latin typeface="Consolas"/>
              </a:rPr>
              <a:t>Iterator&lt;Integer&gt; iterator = keySet.iterator();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1600" spc="-1" strike="noStrike">
                <a:solidFill>
                  <a:srgbClr val="0000ff"/>
                </a:solidFill>
                <a:latin typeface="Consolas"/>
              </a:rPr>
              <a:t>while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 (iterator.hasNext()) 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       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Integer key = iterator.next();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       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String value = map.get(key);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       </a:t>
            </a: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System.out.println("Clave: " + key + " Valor: " + value);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OPERACIONES DEL TDA CONJUNTO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610920" y="2017800"/>
            <a:ext cx="796428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Basicas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Conjunto Union(Conjunto A, Conjunto 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Conjunto Interseccion(Conjunto A, Conjunto 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Conjunto Diferencia(Conjunto A, Conjunto 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Generales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bool EsMiembro(Conjunto A, Info x)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Determina si el elemento x se encuentra en el conjunto 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void Vacia(Conjunto A)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Calibri"/>
              </a:rPr>
              <a:t>Convierte al conjunto A en un conjunto vacio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Rectangle 1"/>
          <p:cNvSpPr/>
          <p:nvPr/>
        </p:nvSpPr>
        <p:spPr>
          <a:xfrm>
            <a:off x="179280" y="476280"/>
            <a:ext cx="8802720" cy="29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HashMap</a:t>
            </a:r>
            <a:r>
              <a:rPr b="0" lang="en-US" sz="2100" spc="-1" strike="noStrike">
                <a:solidFill>
                  <a:srgbClr val="000000"/>
                </a:solidFill>
                <a:latin typeface="Calibri Light"/>
              </a:rPr>
              <a:t> 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 Light"/>
              </a:rPr>
              <a:t>No garantía sobre orden de iteración. Distinto al agregar nuevos elementos.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LinkedHashMap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 Light"/>
              </a:rPr>
              <a:t>Iterará en el orden en que se colocaron las entradas en el mapa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TreeMap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 Light"/>
              </a:rPr>
              <a:t>Iterará de acuerdo con el </a:t>
            </a:r>
            <a:r>
              <a:rPr b="0" i="1" lang="en-US" sz="2100" spc="-1" strike="noStrike">
                <a:solidFill>
                  <a:srgbClr val="000000"/>
                </a:solidFill>
                <a:latin typeface="Calibri Light"/>
              </a:rPr>
              <a:t>orden natural</a:t>
            </a:r>
            <a:r>
              <a:rPr b="0" lang="en-US" sz="2100" spc="-1" strike="noStrike">
                <a:solidFill>
                  <a:srgbClr val="000000"/>
                </a:solidFill>
                <a:latin typeface="Calibri Light"/>
              </a:rPr>
              <a:t> de las claves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Rectangle 1"/>
          <p:cNvSpPr/>
          <p:nvPr/>
        </p:nvSpPr>
        <p:spPr>
          <a:xfrm>
            <a:off x="179280" y="476280"/>
            <a:ext cx="8802720" cy="23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HashMap</a:t>
            </a:r>
            <a:r>
              <a:rPr b="0" lang="en-US" sz="2100" spc="-1" strike="noStrike">
                <a:solidFill>
                  <a:srgbClr val="000000"/>
                </a:solidFill>
                <a:latin typeface="Calibri Light"/>
              </a:rPr>
              <a:t> 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LinkedHashMap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TreeMap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Rectangle 1"/>
          <p:cNvSpPr/>
          <p:nvPr/>
        </p:nvSpPr>
        <p:spPr>
          <a:xfrm>
            <a:off x="179280" y="476280"/>
            <a:ext cx="8802720" cy="23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HashMap</a:t>
            </a:r>
            <a:r>
              <a:rPr b="0" lang="en-US" sz="2100" spc="-1" strike="noStrike">
                <a:solidFill>
                  <a:srgbClr val="000000"/>
                </a:solidFill>
                <a:latin typeface="Calibri Light"/>
              </a:rPr>
              <a:t> 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LinkedHashMap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TreeMap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Rectangle 2"/>
          <p:cNvSpPr/>
          <p:nvPr/>
        </p:nvSpPr>
        <p:spPr>
          <a:xfrm>
            <a:off x="250920" y="476280"/>
            <a:ext cx="8802720" cy="23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HashSet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LinkedHashSet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onsolas"/>
                <a:ea typeface="Consolas"/>
              </a:rPr>
              <a:t>Treeset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REPRESENTACIONES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Hay varias formas de representar un conjunto: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200" spc="-1" strike="noStrike">
                <a:solidFill>
                  <a:srgbClr val="000000"/>
                </a:solidFill>
                <a:latin typeface="Calibri"/>
              </a:rPr>
              <a:t>Usando vectores de bits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3200" spc="-1" strike="noStrike">
                <a:solidFill>
                  <a:srgbClr val="000000"/>
                </a:solidFill>
                <a:latin typeface="Calibri"/>
              </a:rPr>
              <a:t>Usando listas ordenadas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529b"/>
              </a:gs>
              <a:gs pos="100000">
                <a:srgbClr val="005199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Rectangle 2"/>
          <p:cNvSpPr/>
          <p:nvPr/>
        </p:nvSpPr>
        <p:spPr>
          <a:xfrm>
            <a:off x="986400" y="2935080"/>
            <a:ext cx="717120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Gill Sans MT"/>
              </a:rPr>
              <a:t>Vectores de Bits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40428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VECTORES DE BITS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57200" y="1699920"/>
            <a:ext cx="8229600" cy="2306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"/>
              </a:rPr>
              <a:t>Si el conjunto que se va a manejar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Es subconjunto del conjunto de enteros positivos,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Puede usarse vectores de bits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600" spc="-1" strike="noStrike">
                <a:solidFill>
                  <a:srgbClr val="000000"/>
                </a:solidFill>
                <a:latin typeface="Calibri"/>
              </a:rPr>
              <a:t>Un vector de bits es un arreglo booleano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22860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200" spc="-1" strike="noStrike">
                <a:solidFill>
                  <a:srgbClr val="000000"/>
                </a:solidFill>
                <a:latin typeface="Calibri"/>
              </a:rPr>
              <a:t>Si el elemento de posicion i almacena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900" spc="-1" strike="noStrike">
                <a:solidFill>
                  <a:srgbClr val="000000"/>
                </a:solidFill>
                <a:latin typeface="Calibri"/>
              </a:rPr>
              <a:t>1: i es miembro del conjunto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1900" spc="-1" strike="noStrike">
                <a:solidFill>
                  <a:srgbClr val="000000"/>
                </a:solidFill>
                <a:latin typeface="Calibri"/>
              </a:rPr>
              <a:t>0: i  no es miembro del conjunto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8" name="Group 48"/>
          <p:cNvGrpSpPr/>
          <p:nvPr/>
        </p:nvGrpSpPr>
        <p:grpSpPr>
          <a:xfrm>
            <a:off x="2916360" y="5229360"/>
            <a:ext cx="5867280" cy="870480"/>
            <a:chOff x="2916360" y="5229360"/>
            <a:chExt cx="5867280" cy="870480"/>
          </a:xfrm>
        </p:grpSpPr>
        <p:grpSp>
          <p:nvGrpSpPr>
            <p:cNvPr id="69" name="Group 6"/>
            <p:cNvGrpSpPr/>
            <p:nvPr/>
          </p:nvGrpSpPr>
          <p:grpSpPr>
            <a:xfrm>
              <a:off x="2916360" y="5229360"/>
              <a:ext cx="533160" cy="870480"/>
              <a:chOff x="2916360" y="5229360"/>
              <a:chExt cx="533160" cy="870480"/>
            </a:xfrm>
          </p:grpSpPr>
          <p:sp>
            <p:nvSpPr>
              <p:cNvPr id="70" name="Rectangle 4"/>
              <p:cNvSpPr/>
              <p:nvPr/>
            </p:nvSpPr>
            <p:spPr>
              <a:xfrm>
                <a:off x="2916360" y="5229360"/>
                <a:ext cx="533160" cy="533160"/>
              </a:xfrm>
              <a:prstGeom prst="rect">
                <a:avLst/>
              </a:prstGeom>
              <a:solidFill>
                <a:srgbClr val="4472c4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1" name="Text Box 5"/>
              <p:cNvSpPr/>
              <p:nvPr/>
            </p:nvSpPr>
            <p:spPr>
              <a:xfrm>
                <a:off x="2936880" y="576252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72" name="Group 47"/>
            <p:cNvGrpSpPr/>
            <p:nvPr/>
          </p:nvGrpSpPr>
          <p:grpSpPr>
            <a:xfrm>
              <a:off x="3449520" y="5230440"/>
              <a:ext cx="533520" cy="869040"/>
              <a:chOff x="3449520" y="5230440"/>
              <a:chExt cx="533520" cy="869040"/>
            </a:xfrm>
          </p:grpSpPr>
          <p:sp>
            <p:nvSpPr>
              <p:cNvPr id="73" name="Rectangle 8"/>
              <p:cNvSpPr/>
              <p:nvPr/>
            </p:nvSpPr>
            <p:spPr>
              <a:xfrm>
                <a:off x="3449520" y="5230440"/>
                <a:ext cx="533520" cy="533160"/>
              </a:xfrm>
              <a:prstGeom prst="rect">
                <a:avLst/>
              </a:prstGeom>
              <a:solidFill>
                <a:srgbClr val="4472c4"/>
              </a:solidFill>
              <a:ln w="32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4" name="Text Box 9"/>
              <p:cNvSpPr/>
              <p:nvPr/>
            </p:nvSpPr>
            <p:spPr>
              <a:xfrm>
                <a:off x="3470400" y="576216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1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75" name="Group 10"/>
            <p:cNvGrpSpPr/>
            <p:nvPr/>
          </p:nvGrpSpPr>
          <p:grpSpPr>
            <a:xfrm>
              <a:off x="3983040" y="5229360"/>
              <a:ext cx="533160" cy="870480"/>
              <a:chOff x="3983040" y="5229360"/>
              <a:chExt cx="533160" cy="870480"/>
            </a:xfrm>
          </p:grpSpPr>
          <p:sp>
            <p:nvSpPr>
              <p:cNvPr id="76" name="Rectangle 11"/>
              <p:cNvSpPr/>
              <p:nvPr/>
            </p:nvSpPr>
            <p:spPr>
              <a:xfrm>
                <a:off x="3983040" y="5229360"/>
                <a:ext cx="533160" cy="533160"/>
              </a:xfrm>
              <a:prstGeom prst="rect">
                <a:avLst/>
              </a:prstGeom>
              <a:solidFill>
                <a:srgbClr val="4472c4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7" name="Text Box 12"/>
              <p:cNvSpPr/>
              <p:nvPr/>
            </p:nvSpPr>
            <p:spPr>
              <a:xfrm>
                <a:off x="4003560" y="576252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2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78" name="Group 13"/>
            <p:cNvGrpSpPr/>
            <p:nvPr/>
          </p:nvGrpSpPr>
          <p:grpSpPr>
            <a:xfrm>
              <a:off x="4516560" y="5229360"/>
              <a:ext cx="533160" cy="870480"/>
              <a:chOff x="4516560" y="5229360"/>
              <a:chExt cx="533160" cy="870480"/>
            </a:xfrm>
          </p:grpSpPr>
          <p:sp>
            <p:nvSpPr>
              <p:cNvPr id="79" name="Rectangle 14"/>
              <p:cNvSpPr/>
              <p:nvPr/>
            </p:nvSpPr>
            <p:spPr>
              <a:xfrm>
                <a:off x="4516560" y="5229360"/>
                <a:ext cx="533160" cy="533160"/>
              </a:xfrm>
              <a:prstGeom prst="rect">
                <a:avLst/>
              </a:prstGeom>
              <a:solidFill>
                <a:srgbClr val="4472c4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0" name="Text Box 15"/>
              <p:cNvSpPr/>
              <p:nvPr/>
            </p:nvSpPr>
            <p:spPr>
              <a:xfrm>
                <a:off x="4537080" y="576252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3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81" name="Group 46"/>
            <p:cNvGrpSpPr/>
            <p:nvPr/>
          </p:nvGrpSpPr>
          <p:grpSpPr>
            <a:xfrm>
              <a:off x="5049720" y="5230440"/>
              <a:ext cx="533520" cy="869040"/>
              <a:chOff x="5049720" y="5230440"/>
              <a:chExt cx="533520" cy="869040"/>
            </a:xfrm>
          </p:grpSpPr>
          <p:sp>
            <p:nvSpPr>
              <p:cNvPr id="82" name="Rectangle 17"/>
              <p:cNvSpPr/>
              <p:nvPr/>
            </p:nvSpPr>
            <p:spPr>
              <a:xfrm>
                <a:off x="5049720" y="5230440"/>
                <a:ext cx="533520" cy="533160"/>
              </a:xfrm>
              <a:prstGeom prst="rect">
                <a:avLst/>
              </a:prstGeom>
              <a:solidFill>
                <a:srgbClr val="4472c4"/>
              </a:solidFill>
              <a:ln w="32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3" name="Text Box 18"/>
              <p:cNvSpPr/>
              <p:nvPr/>
            </p:nvSpPr>
            <p:spPr>
              <a:xfrm>
                <a:off x="5070600" y="576216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4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84" name="Group 19"/>
            <p:cNvGrpSpPr/>
            <p:nvPr/>
          </p:nvGrpSpPr>
          <p:grpSpPr>
            <a:xfrm>
              <a:off x="5583240" y="5229360"/>
              <a:ext cx="533160" cy="870480"/>
              <a:chOff x="5583240" y="5229360"/>
              <a:chExt cx="533160" cy="870480"/>
            </a:xfrm>
          </p:grpSpPr>
          <p:sp>
            <p:nvSpPr>
              <p:cNvPr id="85" name="Rectangle 20"/>
              <p:cNvSpPr/>
              <p:nvPr/>
            </p:nvSpPr>
            <p:spPr>
              <a:xfrm>
                <a:off x="5583240" y="5229360"/>
                <a:ext cx="533160" cy="533160"/>
              </a:xfrm>
              <a:prstGeom prst="rect">
                <a:avLst/>
              </a:prstGeom>
              <a:solidFill>
                <a:srgbClr val="4472c4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6" name="Text Box 21"/>
              <p:cNvSpPr/>
              <p:nvPr/>
            </p:nvSpPr>
            <p:spPr>
              <a:xfrm>
                <a:off x="5603760" y="576252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5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87" name="Group 22"/>
            <p:cNvGrpSpPr/>
            <p:nvPr/>
          </p:nvGrpSpPr>
          <p:grpSpPr>
            <a:xfrm>
              <a:off x="6116760" y="5229360"/>
              <a:ext cx="533160" cy="870480"/>
              <a:chOff x="6116760" y="5229360"/>
              <a:chExt cx="533160" cy="870480"/>
            </a:xfrm>
          </p:grpSpPr>
          <p:sp>
            <p:nvSpPr>
              <p:cNvPr id="88" name="Rectangle 23"/>
              <p:cNvSpPr/>
              <p:nvPr/>
            </p:nvSpPr>
            <p:spPr>
              <a:xfrm>
                <a:off x="6116760" y="5229360"/>
                <a:ext cx="533160" cy="533160"/>
              </a:xfrm>
              <a:prstGeom prst="rect">
                <a:avLst/>
              </a:prstGeom>
              <a:solidFill>
                <a:srgbClr val="4472c4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89" name="Text Box 24"/>
              <p:cNvSpPr/>
              <p:nvPr/>
            </p:nvSpPr>
            <p:spPr>
              <a:xfrm>
                <a:off x="6137280" y="576252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6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90" name="Group 44"/>
            <p:cNvGrpSpPr/>
            <p:nvPr/>
          </p:nvGrpSpPr>
          <p:grpSpPr>
            <a:xfrm>
              <a:off x="6649920" y="5230440"/>
              <a:ext cx="533520" cy="869040"/>
              <a:chOff x="6649920" y="5230440"/>
              <a:chExt cx="533520" cy="869040"/>
            </a:xfrm>
          </p:grpSpPr>
          <p:sp>
            <p:nvSpPr>
              <p:cNvPr id="91" name="Rectangle 26"/>
              <p:cNvSpPr/>
              <p:nvPr/>
            </p:nvSpPr>
            <p:spPr>
              <a:xfrm>
                <a:off x="6649920" y="5230440"/>
                <a:ext cx="533520" cy="533160"/>
              </a:xfrm>
              <a:prstGeom prst="rect">
                <a:avLst/>
              </a:prstGeom>
              <a:solidFill>
                <a:srgbClr val="4472c4"/>
              </a:solidFill>
              <a:ln w="32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2" name="Text Box 27"/>
              <p:cNvSpPr/>
              <p:nvPr/>
            </p:nvSpPr>
            <p:spPr>
              <a:xfrm>
                <a:off x="6670800" y="576216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7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93" name="Group 28"/>
            <p:cNvGrpSpPr/>
            <p:nvPr/>
          </p:nvGrpSpPr>
          <p:grpSpPr>
            <a:xfrm>
              <a:off x="7183440" y="5229360"/>
              <a:ext cx="533160" cy="870480"/>
              <a:chOff x="7183440" y="5229360"/>
              <a:chExt cx="533160" cy="870480"/>
            </a:xfrm>
          </p:grpSpPr>
          <p:sp>
            <p:nvSpPr>
              <p:cNvPr id="94" name="Rectangle 29"/>
              <p:cNvSpPr/>
              <p:nvPr/>
            </p:nvSpPr>
            <p:spPr>
              <a:xfrm>
                <a:off x="7183440" y="5229360"/>
                <a:ext cx="533160" cy="533160"/>
              </a:xfrm>
              <a:prstGeom prst="rect">
                <a:avLst/>
              </a:prstGeom>
              <a:solidFill>
                <a:srgbClr val="4472c4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5" name="Text Box 30"/>
              <p:cNvSpPr/>
              <p:nvPr/>
            </p:nvSpPr>
            <p:spPr>
              <a:xfrm>
                <a:off x="7203960" y="576252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8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96" name="Group 31"/>
            <p:cNvGrpSpPr/>
            <p:nvPr/>
          </p:nvGrpSpPr>
          <p:grpSpPr>
            <a:xfrm>
              <a:off x="7716960" y="5229360"/>
              <a:ext cx="533160" cy="870480"/>
              <a:chOff x="7716960" y="5229360"/>
              <a:chExt cx="533160" cy="870480"/>
            </a:xfrm>
          </p:grpSpPr>
          <p:sp>
            <p:nvSpPr>
              <p:cNvPr id="97" name="Rectangle 32"/>
              <p:cNvSpPr/>
              <p:nvPr/>
            </p:nvSpPr>
            <p:spPr>
              <a:xfrm>
                <a:off x="7716960" y="5229360"/>
                <a:ext cx="533160" cy="533160"/>
              </a:xfrm>
              <a:prstGeom prst="rect">
                <a:avLst/>
              </a:prstGeom>
              <a:solidFill>
                <a:srgbClr val="4472c4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8" name="Text Box 33"/>
              <p:cNvSpPr/>
              <p:nvPr/>
            </p:nvSpPr>
            <p:spPr>
              <a:xfrm>
                <a:off x="7737480" y="576252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9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grpSp>
          <p:nvGrpSpPr>
            <p:cNvPr id="99" name="Group 45"/>
            <p:cNvGrpSpPr/>
            <p:nvPr/>
          </p:nvGrpSpPr>
          <p:grpSpPr>
            <a:xfrm>
              <a:off x="8250120" y="5230440"/>
              <a:ext cx="533520" cy="869040"/>
              <a:chOff x="8250120" y="5230440"/>
              <a:chExt cx="533520" cy="869040"/>
            </a:xfrm>
          </p:grpSpPr>
          <p:sp>
            <p:nvSpPr>
              <p:cNvPr id="100" name="Rectangle 35"/>
              <p:cNvSpPr/>
              <p:nvPr/>
            </p:nvSpPr>
            <p:spPr>
              <a:xfrm>
                <a:off x="8250120" y="5230440"/>
                <a:ext cx="533520" cy="533160"/>
              </a:xfrm>
              <a:prstGeom prst="rect">
                <a:avLst/>
              </a:prstGeom>
              <a:solidFill>
                <a:srgbClr val="4472c4"/>
              </a:solidFill>
              <a:ln w="32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800" spc="-1" strike="noStrike">
                    <a:solidFill>
                      <a:srgbClr val="000000"/>
                    </a:solidFill>
                    <a:latin typeface="Tahoma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1" name="Text Box 36"/>
              <p:cNvSpPr/>
              <p:nvPr/>
            </p:nvSpPr>
            <p:spPr>
              <a:xfrm>
                <a:off x="8271000" y="5762160"/>
                <a:ext cx="457200" cy="337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spAutoFit/>
              </a:bodyPr>
              <a:p>
                <a:pPr algn="ctr"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  <a:tab algn="l" pos="457200"/>
                    <a:tab algn="l" pos="914400"/>
                    <a:tab algn="l" pos="1371600"/>
                    <a:tab algn="l" pos="1828800"/>
                    <a:tab algn="l" pos="2286000"/>
                    <a:tab algn="l" pos="2743200"/>
                    <a:tab algn="l" pos="3200400"/>
                    <a:tab algn="l" pos="3657600"/>
                    <a:tab algn="l" pos="4114800"/>
                    <a:tab algn="l" pos="4572000"/>
                    <a:tab algn="l" pos="5029200"/>
                    <a:tab algn="l" pos="5486400"/>
                    <a:tab algn="l" pos="5943600"/>
                    <a:tab algn="l" pos="6400800"/>
                    <a:tab algn="l" pos="6858000"/>
                    <a:tab algn="l" pos="7315200"/>
                    <a:tab algn="l" pos="7772400"/>
                    <a:tab algn="l" pos="8229600"/>
                    <a:tab algn="l" pos="8686800"/>
                    <a:tab algn="l" pos="9144000"/>
                  </a:tabLst>
                </a:pPr>
                <a:r>
                  <a:rPr b="0" lang="es-ES_tradnl" sz="1600" spc="-1" strike="noStrike">
                    <a:solidFill>
                      <a:srgbClr val="000000"/>
                    </a:solidFill>
                    <a:latin typeface="Tahoma"/>
                  </a:rPr>
                  <a:t>10</a:t>
                </a:r>
                <a:endParaRPr b="0" lang="en-US" sz="1600" spc="-1" strike="noStrike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mc:AlternateContent>
        <mc:Choice xmlns:a14="http://schemas.microsoft.com/office/drawing/2010/main" Requires="a14">
          <p:sp>
            <p:nvSpPr>
              <p:cNvPr id="102" name="Object 38"/>
              <p:cNvSpPr txBox="1"/>
              <p:nvPr/>
            </p:nvSpPr>
            <p:spPr>
              <a:xfrm>
                <a:off x="468360" y="5235480"/>
                <a:ext cx="1806480" cy="484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=</m:t>
                    </m:r>
                    <m:d>
                      <m:dPr>
                        <m:begChr m:val="{"/>
                        <m:endChr m:val="}"/>
                      </m:dPr>
                      <m:e>
                        <m:r>
                          <m:t xml:space="preserve">4,1</m:t>
                        </m:r>
                        <m:r>
                          <m:t xml:space="preserve">,</m:t>
                        </m:r>
                        <m:r>
                          <m:rPr>
                            <m:lit/>
                            <m:nor/>
                          </m:rPr>
                          <m:t xml:space="preserve">10</m:t>
                        </m:r>
                        <m:r>
                          <m:t xml:space="preserve">,</m:t>
                        </m:r>
                        <m:r>
                          <m:t xml:space="preserve">7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grpSp>
        <p:nvGrpSpPr>
          <p:cNvPr id="103" name="Group 49"/>
          <p:cNvGrpSpPr/>
          <p:nvPr/>
        </p:nvGrpSpPr>
        <p:grpSpPr>
          <a:xfrm>
            <a:off x="5076720" y="5235480"/>
            <a:ext cx="533520" cy="849240"/>
            <a:chOff x="5076720" y="5235480"/>
            <a:chExt cx="533520" cy="849240"/>
          </a:xfrm>
        </p:grpSpPr>
        <p:sp>
          <p:nvSpPr>
            <p:cNvPr id="104" name="Rectangle 50"/>
            <p:cNvSpPr/>
            <p:nvPr/>
          </p:nvSpPr>
          <p:spPr>
            <a:xfrm>
              <a:off x="5076720" y="5235480"/>
              <a:ext cx="533520" cy="533160"/>
            </a:xfrm>
            <a:prstGeom prst="rect">
              <a:avLst/>
            </a:prstGeom>
            <a:solidFill>
              <a:srgbClr val="ccffcc"/>
            </a:solidFill>
            <a:ln w="442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5" name="Text Box 51"/>
            <p:cNvSpPr/>
            <p:nvPr/>
          </p:nvSpPr>
          <p:spPr>
            <a:xfrm>
              <a:off x="5097600" y="5748120"/>
              <a:ext cx="457200" cy="33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06" name="Group 52"/>
          <p:cNvGrpSpPr/>
          <p:nvPr/>
        </p:nvGrpSpPr>
        <p:grpSpPr>
          <a:xfrm>
            <a:off x="3449520" y="5249880"/>
            <a:ext cx="533520" cy="849240"/>
            <a:chOff x="3449520" y="5249880"/>
            <a:chExt cx="533520" cy="849240"/>
          </a:xfrm>
        </p:grpSpPr>
        <p:sp>
          <p:nvSpPr>
            <p:cNvPr id="107" name="Rectangle 53"/>
            <p:cNvSpPr/>
            <p:nvPr/>
          </p:nvSpPr>
          <p:spPr>
            <a:xfrm>
              <a:off x="3449520" y="5249880"/>
              <a:ext cx="533520" cy="533160"/>
            </a:xfrm>
            <a:prstGeom prst="rect">
              <a:avLst/>
            </a:prstGeom>
            <a:solidFill>
              <a:srgbClr val="ccffcc"/>
            </a:solidFill>
            <a:ln w="442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8" name="Text Box 54"/>
            <p:cNvSpPr/>
            <p:nvPr/>
          </p:nvSpPr>
          <p:spPr>
            <a:xfrm>
              <a:off x="3470400" y="5762520"/>
              <a:ext cx="457200" cy="33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09" name="Group 55"/>
          <p:cNvGrpSpPr/>
          <p:nvPr/>
        </p:nvGrpSpPr>
        <p:grpSpPr>
          <a:xfrm>
            <a:off x="8264520" y="5249880"/>
            <a:ext cx="533520" cy="849240"/>
            <a:chOff x="8264520" y="5249880"/>
            <a:chExt cx="533520" cy="849240"/>
          </a:xfrm>
        </p:grpSpPr>
        <p:sp>
          <p:nvSpPr>
            <p:cNvPr id="110" name="Rectangle 56"/>
            <p:cNvSpPr/>
            <p:nvPr/>
          </p:nvSpPr>
          <p:spPr>
            <a:xfrm>
              <a:off x="8264520" y="5249880"/>
              <a:ext cx="533520" cy="533160"/>
            </a:xfrm>
            <a:prstGeom prst="rect">
              <a:avLst/>
            </a:prstGeom>
            <a:solidFill>
              <a:srgbClr val="ccffcc"/>
            </a:solidFill>
            <a:ln w="442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1" name="Text Box 57"/>
            <p:cNvSpPr/>
            <p:nvPr/>
          </p:nvSpPr>
          <p:spPr>
            <a:xfrm>
              <a:off x="8285400" y="5762520"/>
              <a:ext cx="457200" cy="33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12" name="Group 58"/>
          <p:cNvGrpSpPr/>
          <p:nvPr/>
        </p:nvGrpSpPr>
        <p:grpSpPr>
          <a:xfrm>
            <a:off x="6632640" y="5235480"/>
            <a:ext cx="533160" cy="849240"/>
            <a:chOff x="6632640" y="5235480"/>
            <a:chExt cx="533160" cy="849240"/>
          </a:xfrm>
        </p:grpSpPr>
        <p:sp>
          <p:nvSpPr>
            <p:cNvPr id="113" name="Rectangle 59"/>
            <p:cNvSpPr/>
            <p:nvPr/>
          </p:nvSpPr>
          <p:spPr>
            <a:xfrm>
              <a:off x="6632640" y="5235480"/>
              <a:ext cx="533160" cy="533160"/>
            </a:xfrm>
            <a:prstGeom prst="rect">
              <a:avLst/>
            </a:prstGeom>
            <a:solidFill>
              <a:srgbClr val="ccffcc"/>
            </a:solidFill>
            <a:ln w="4428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r>
                <a:rPr b="1" lang="es-ES_tradnl" sz="1800" spc="-1" strike="noStrike">
                  <a:solidFill>
                    <a:srgbClr val="000000"/>
                  </a:solidFill>
                  <a:latin typeface="Tahoma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4" name="Text Box 60"/>
            <p:cNvSpPr/>
            <p:nvPr/>
          </p:nvSpPr>
          <p:spPr>
            <a:xfrm>
              <a:off x="6653160" y="5748120"/>
              <a:ext cx="456840" cy="33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p:transition>
    <p:random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DECLARACION DEL TDA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Se necesita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Un vector de bits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Calibri"/>
              </a:rPr>
              <a:t>Un tamaño maximo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_tradnl" sz="4400" spc="-1" strike="noStrike">
                <a:solidFill>
                  <a:srgbClr val="000000"/>
                </a:solidFill>
                <a:latin typeface="Calibri Light"/>
              </a:rPr>
              <a:t>ALGUNAS OPERACIONES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8" name="Text Box 4"/>
          <p:cNvSpPr/>
          <p:nvPr/>
        </p:nvSpPr>
        <p:spPr>
          <a:xfrm>
            <a:off x="543600" y="4005360"/>
            <a:ext cx="4850280" cy="23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6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Conjunto Union(Conjunto A, Conjunto B){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6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int i;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6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Conjunto C;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6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for(i = 0; i &lt; MAX;i++)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6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C[i] = A[i] || B[i];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6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return C;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6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 Box 5"/>
          <p:cNvSpPr/>
          <p:nvPr/>
        </p:nvSpPr>
        <p:spPr>
          <a:xfrm>
            <a:off x="609480" y="1844640"/>
            <a:ext cx="5715000" cy="21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Conjunto Interseccion(Conjunto A, Conjunto B){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int i;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Conjunto C;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for(i = 0; i &lt; MAX;i++)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C[i] = A[i] &amp;&amp; B[i];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return C;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ES_tradnl" sz="2000" spc="-1" strike="noStrike">
                <a:solidFill>
                  <a:srgbClr val="000000"/>
                </a:solidFill>
                <a:latin typeface="Tahom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2003-01-04T15:09:19Z</dcterms:created>
  <dc:creator>Marisol Villacres</dc:creator>
  <dc:description/>
  <dc:language>en-US</dc:language>
  <cp:lastModifiedBy>Gonzalo Gabriel Mendez Cobena</cp:lastModifiedBy>
  <dcterms:modified xsi:type="dcterms:W3CDTF">2023-11-16T14:48:31Z</dcterms:modified>
  <cp:revision>512</cp:revision>
  <dc:subject/>
  <dc:title>ARBOLES BALANCEADOS</dc:title>
</cp:coreProperties>
</file>