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489" r:id="rId5"/>
    <p:sldId id="259" r:id="rId6"/>
    <p:sldId id="312" r:id="rId7"/>
    <p:sldId id="332" r:id="rId8"/>
    <p:sldId id="344" r:id="rId9"/>
    <p:sldId id="345" r:id="rId10"/>
    <p:sldId id="313" r:id="rId11"/>
    <p:sldId id="346" r:id="rId12"/>
    <p:sldId id="355" r:id="rId13"/>
    <p:sldId id="348" r:id="rId14"/>
    <p:sldId id="350" r:id="rId15"/>
    <p:sldId id="351" r:id="rId16"/>
    <p:sldId id="349" r:id="rId17"/>
    <p:sldId id="460" r:id="rId18"/>
    <p:sldId id="353" r:id="rId19"/>
    <p:sldId id="479" r:id="rId20"/>
    <p:sldId id="337" r:id="rId21"/>
    <p:sldId id="459" r:id="rId22"/>
    <p:sldId id="315" r:id="rId23"/>
    <p:sldId id="318" r:id="rId24"/>
    <p:sldId id="319" r:id="rId25"/>
    <p:sldId id="320" r:id="rId26"/>
    <p:sldId id="316" r:id="rId27"/>
    <p:sldId id="321" r:id="rId28"/>
    <p:sldId id="333" r:id="rId29"/>
    <p:sldId id="347" r:id="rId30"/>
    <p:sldId id="352" r:id="rId31"/>
    <p:sldId id="354" r:id="rId32"/>
    <p:sldId id="481" r:id="rId33"/>
    <p:sldId id="480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gela Carrera Rivera" initials="ACR" lastIdx="10" clrIdx="0">
    <p:extLst>
      <p:ext uri="{19B8F6BF-5375-455C-9EA6-DF929625EA0E}">
        <p15:presenceInfo xmlns:p15="http://schemas.microsoft.com/office/powerpoint/2012/main" userId="7a1fddd3a5c7932a" providerId="Windows Live"/>
      </p:ext>
    </p:extLst>
  </p:cmAuthor>
  <p:cmAuthor id="2" name="Veronica Alexandra Duarte Martinez" initials="VADM" lastIdx="1" clrIdx="1">
    <p:extLst>
      <p:ext uri="{19B8F6BF-5375-455C-9EA6-DF929625EA0E}">
        <p15:presenceInfo xmlns:p15="http://schemas.microsoft.com/office/powerpoint/2012/main" userId="S::vealduar@espol.edu.ec::d6aa9546-c698-410a-a5cf-f0fe3550f1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00" autoAdjust="0"/>
  </p:normalViewPr>
  <p:slideViewPr>
    <p:cSldViewPr snapToGrid="0">
      <p:cViewPr varScale="1">
        <p:scale>
          <a:sx n="59" d="100"/>
          <a:sy n="59" d="100"/>
        </p:scale>
        <p:origin x="459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En Java, una matriz es una opción mucho mejor para almacenar una secuencia de valores del mismo tipo.</a:t>
            </a:r>
          </a:p>
          <a:p>
            <a:endParaRPr lang="es-EC" dirty="0"/>
          </a:p>
          <a:p>
            <a:r>
              <a:rPr lang="es-EC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array es un grupo de variables de tipos similares que se conocen con un nombre común. Los diferentes elementos contenidos en un array se definen por un índice y se acceden a ellos utilizando su índice; los índices arrancan en 0. Los arrays pueden ser multidimensionales y al igual que los objetos de la clase se crean utilizando la palabra reservada new.</a:t>
            </a:r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66982-78C8-49C6-812F-3D2CECE92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52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C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C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declara una variable de arreglo, aún no se ha inicializado. Necesita inicializar la variable con el arreglo.</a:t>
            </a:r>
          </a:p>
          <a:p>
            <a:endParaRPr lang="es-EC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66982-78C8-49C6-812F-3D2CECE92B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23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Este es un problema cuando no sabes de antemano cuántos elementos necesitas. En esa situación, debe llegar a una buena estimación sobre la cantidad máxima de elementos que necesita almacenar. Por ejemplo, podemos decidir que a veces queremos almacenar más de diez elementos, pero</a:t>
            </a:r>
          </a:p>
          <a:p>
            <a:r>
              <a:rPr lang="es-EC" dirty="0"/>
              <a:t>nunca más de 100: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66982-78C8-49C6-812F-3D2CECE92B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El cuerpo del bucle se ejecuta para cada elemento en los valores de la matriz. </a:t>
            </a:r>
          </a:p>
          <a:p>
            <a:r>
              <a:rPr lang="es-EC" dirty="0"/>
              <a:t>Al comienzo de cada iteración de bucle, el siguiente elemento se asigna al elemento variable. </a:t>
            </a:r>
          </a:p>
          <a:p>
            <a:r>
              <a:rPr lang="es-EC" dirty="0"/>
              <a:t>Entonces el cuerpo del bucle se ejecuta. Debes leer este ciclo como "para cada elemento en valores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66982-78C8-49C6-812F-3D2CECE92B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2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Tenga en cuenta que el bucle </a:t>
            </a:r>
            <a:r>
              <a:rPr lang="es-EC" dirty="0" err="1"/>
              <a:t>for</a:t>
            </a:r>
            <a:r>
              <a:rPr lang="es-EC" dirty="0"/>
              <a:t> mejorado tiene un propósito muy específico: obtener los elementos de una colección, desde el principio hasta el final. No es adecuado para todos los algoritmos de matriz. </a:t>
            </a:r>
          </a:p>
          <a:p>
            <a:endParaRPr lang="es-EC" dirty="0"/>
          </a:p>
          <a:p>
            <a:r>
              <a:rPr lang="es-EC" dirty="0"/>
              <a:t>En particular, el bucle </a:t>
            </a:r>
            <a:r>
              <a:rPr lang="es-EC" dirty="0" err="1"/>
              <a:t>for</a:t>
            </a:r>
            <a:r>
              <a:rPr lang="es-EC" dirty="0"/>
              <a:t> mejorado no le permite modificar el contenido de una matriz.</a:t>
            </a:r>
          </a:p>
          <a:p>
            <a:endParaRPr lang="es-EC" dirty="0"/>
          </a:p>
          <a:p>
            <a:r>
              <a:rPr lang="es-EC" dirty="0"/>
              <a:t>El bucle </a:t>
            </a:r>
            <a:r>
              <a:rPr lang="es-EC" dirty="0" err="1"/>
              <a:t>for</a:t>
            </a:r>
            <a:r>
              <a:rPr lang="es-EC" dirty="0"/>
              <a:t> mejorado es un mecanismo conveniente para atravesar todos los elementos de una colección.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66982-78C8-49C6-812F-3D2CECE92B3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4E79"/>
              </a:buClr>
              <a:buSzPts val="24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3722914" y="1709738"/>
            <a:ext cx="7624536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3722914" y="4589463"/>
            <a:ext cx="762453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361408" y="0"/>
            <a:ext cx="2808514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0" y="0"/>
            <a:ext cx="2808514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116114" y="-4355"/>
            <a:ext cx="188686" cy="68580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428168" y="1454"/>
            <a:ext cx="188686" cy="6858000"/>
          </a:xfrm>
          <a:prstGeom prst="rect">
            <a:avLst/>
          </a:prstGeom>
          <a:solidFill>
            <a:srgbClr val="DDEAF6"/>
          </a:solidFill>
          <a:ln w="12700" cap="flat" cmpd="sng">
            <a:solidFill>
              <a:srgbClr val="DDEA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524000" y="208529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5400"/>
            </a:pPr>
            <a:r>
              <a:rPr lang="es" sz="5400" dirty="0">
                <a:latin typeface="Calibri"/>
                <a:ea typeface="Calibri"/>
                <a:cs typeface="Calibri"/>
                <a:sym typeface="Calibri"/>
              </a:rPr>
              <a:t>Unidad 2 - </a:t>
            </a:r>
            <a:r>
              <a:rPr lang="es-EC" sz="5400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s-EC" dirty="0"/>
              <a:t>ntroducción al manejo de colecciones</a:t>
            </a:r>
            <a:endParaRPr sz="5400"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564769" y="477270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 dirty="0"/>
              <a:t>PROGRAMACIÓN ORIENTADA A OBJETOS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en Arrays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42" y="2106660"/>
            <a:ext cx="5233916" cy="35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D72F6-52F1-4050-8481-1AFA02F3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3FFE3-7F50-48E7-8633-016BD206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arreglo no puede cambiar el tamaño en tiempo de ejecución.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08CEE4-FDEA-48E9-9D81-76CAE657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028" y="2553540"/>
            <a:ext cx="69818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4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ACC4A-BE9A-4C03-9286-C8064BA8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INICIALIZAR ARREGLOS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CDFAE-DEE0-432B-8063-07198582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array es un objeto, por lo tanto, cuando se crea, a sus elementos se les asigna automáticamente un valor inicial:</a:t>
            </a:r>
          </a:p>
          <a:p>
            <a:r>
              <a:rPr lang="es-EC" b="1" dirty="0"/>
              <a:t>0</a:t>
            </a:r>
            <a:r>
              <a:rPr lang="es-EC" dirty="0"/>
              <a:t> para arrays numéricos</a:t>
            </a:r>
          </a:p>
          <a:p>
            <a:r>
              <a:rPr lang="es-EC" b="1" dirty="0"/>
              <a:t>'\u0000' </a:t>
            </a:r>
            <a:r>
              <a:rPr lang="es-EC" dirty="0"/>
              <a:t>(carácter nulo) para arrays de caracteres</a:t>
            </a:r>
          </a:p>
          <a:p>
            <a:r>
              <a:rPr lang="es-EC" b="1" dirty="0"/>
              <a:t>false</a:t>
            </a:r>
            <a:r>
              <a:rPr lang="es-EC" dirty="0"/>
              <a:t> para arrays booleanos</a:t>
            </a:r>
          </a:p>
          <a:p>
            <a:r>
              <a:rPr lang="es-EC" b="1" dirty="0" err="1"/>
              <a:t>null</a:t>
            </a:r>
            <a:r>
              <a:rPr lang="es-EC" dirty="0"/>
              <a:t> para arrays de String y de referencias a objetos.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0488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41C1-535E-4605-932C-DA4EE9A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Errores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71507-4057-45D3-8BF7-CF7C5889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C" b="1" dirty="0"/>
              <a:t>Errores de límites: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b="1" dirty="0"/>
              <a:t>Arreglos sin inicializar: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943A8A-445A-459E-B381-1E3E5C0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94" y="2529167"/>
            <a:ext cx="9524847" cy="10934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ADD5D0-1AFB-4CE7-A3E3-A731701F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95" y="4649320"/>
            <a:ext cx="8509559" cy="8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7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41C1-535E-4605-932C-DA4EE9A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Errores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71507-4057-45D3-8BF7-CF7C5889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C" b="1" dirty="0"/>
              <a:t>Errores de límites: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b="1" dirty="0"/>
              <a:t>Arreglos sin inicializar: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943A8A-445A-459E-B381-1E3E5C0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95" y="2529168"/>
            <a:ext cx="7838010" cy="8998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ADD5D0-1AFB-4CE7-A3E3-A731701F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95" y="4649320"/>
            <a:ext cx="5438775" cy="571500"/>
          </a:xfrm>
          <a:prstGeom prst="rect">
            <a:avLst/>
          </a:prstGeom>
        </p:spPr>
      </p:pic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9E3B0B4D-D306-41DF-B536-A444F4FFB483}"/>
              </a:ext>
            </a:extLst>
          </p:cNvPr>
          <p:cNvSpPr/>
          <p:nvPr/>
        </p:nvSpPr>
        <p:spPr>
          <a:xfrm>
            <a:off x="5226423" y="1407460"/>
            <a:ext cx="1739153" cy="20798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D67FA458-1388-4DC7-8832-DCA8A84C9003}"/>
              </a:ext>
            </a:extLst>
          </p:cNvPr>
          <p:cNvSpPr/>
          <p:nvPr/>
        </p:nvSpPr>
        <p:spPr>
          <a:xfrm>
            <a:off x="5190563" y="3750750"/>
            <a:ext cx="1739153" cy="20798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830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741C1-535E-4605-932C-DA4EE9A9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Errores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71507-4057-45D3-8BF7-CF7C5889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EC" b="1" dirty="0"/>
              <a:t>Errores de límites:</a:t>
            </a:r>
          </a:p>
          <a:p>
            <a:endParaRPr lang="es-EC" dirty="0"/>
          </a:p>
          <a:p>
            <a:endParaRPr lang="es-EC" dirty="0"/>
          </a:p>
          <a:p>
            <a:endParaRPr lang="es-EC" dirty="0"/>
          </a:p>
          <a:p>
            <a:r>
              <a:rPr lang="es-EC" b="1" dirty="0"/>
              <a:t>Arreglos sin inicializar:</a:t>
            </a:r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943A8A-445A-459E-B381-1E3E5C0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95" y="2529168"/>
            <a:ext cx="7838010" cy="899832"/>
          </a:xfrm>
          <a:prstGeom prst="rect">
            <a:avLst/>
          </a:prstGeom>
        </p:spPr>
      </p:pic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9E3B0B4D-D306-41DF-B536-A444F4FFB483}"/>
              </a:ext>
            </a:extLst>
          </p:cNvPr>
          <p:cNvSpPr/>
          <p:nvPr/>
        </p:nvSpPr>
        <p:spPr>
          <a:xfrm>
            <a:off x="5226423" y="1407460"/>
            <a:ext cx="1739153" cy="20798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C182F2-7031-4379-9753-E24782D3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44" y="4515970"/>
            <a:ext cx="3200400" cy="419100"/>
          </a:xfrm>
          <a:prstGeom prst="rect">
            <a:avLst/>
          </a:prstGeom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872A1F95-65F6-4A21-BAD6-2188A55C06D6}"/>
              </a:ext>
            </a:extLst>
          </p:cNvPr>
          <p:cNvSpPr/>
          <p:nvPr/>
        </p:nvSpPr>
        <p:spPr>
          <a:xfrm>
            <a:off x="5410198" y="4460642"/>
            <a:ext cx="1290918" cy="801220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F534D80-90FC-4173-B50A-03C8C3F7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044" y="4950944"/>
            <a:ext cx="16287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4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B9459-FB71-4047-9B9B-14155923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DC302-BF5C-4491-A2FE-702E4AAF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/>
              <a:t>Error al llenar los arreglos:</a:t>
            </a:r>
          </a:p>
          <a:p>
            <a:endParaRPr lang="es-EC" b="1" dirty="0"/>
          </a:p>
          <a:p>
            <a:endParaRPr lang="es-EC" b="1" dirty="0"/>
          </a:p>
          <a:p>
            <a:r>
              <a:rPr lang="es-EC" b="1" dirty="0"/>
              <a:t>Lo correcto sería:</a:t>
            </a:r>
          </a:p>
          <a:p>
            <a:endParaRPr lang="es-EC" b="1" dirty="0"/>
          </a:p>
          <a:p>
            <a:endParaRPr lang="es-EC" dirty="0"/>
          </a:p>
          <a:p>
            <a:endParaRPr lang="es-EC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26B910-5D69-4A56-ADE0-AA4BEA9C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44" y="2599765"/>
            <a:ext cx="10709520" cy="4161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DAEAE0-0271-4737-9222-CB83A081A3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682"/>
          <a:stretch/>
        </p:blipFill>
        <p:spPr>
          <a:xfrm>
            <a:off x="1422076" y="4232568"/>
            <a:ext cx="7867530" cy="14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3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F5DB7-D5F6-4356-918E-CCCB869B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La propiedad </a:t>
            </a:r>
            <a:r>
              <a:rPr lang="es-EC" dirty="0" err="1"/>
              <a:t>length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1BD5EA-EEF0-4AE2-99CE-99AD86993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Determina la cantidad de elementos del arreglo.</a:t>
            </a:r>
          </a:p>
          <a:p>
            <a:pPr marL="50800" indent="0">
              <a:buNone/>
            </a:pPr>
            <a:r>
              <a:rPr lang="es-EC" dirty="0"/>
              <a:t>	</a:t>
            </a:r>
            <a:r>
              <a:rPr lang="es-EC" dirty="0">
                <a:solidFill>
                  <a:schemeClr val="accent2">
                    <a:lumMod val="50000"/>
                  </a:schemeClr>
                </a:solidFill>
              </a:rPr>
              <a:t>x = numeros.length;</a:t>
            </a:r>
          </a:p>
          <a:p>
            <a:pPr marL="50800" indent="0">
              <a:buNone/>
            </a:pPr>
            <a:endParaRPr lang="es-EC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EC" dirty="0"/>
              <a:t>Representa un valor entero.</a:t>
            </a:r>
          </a:p>
          <a:p>
            <a:pPr marL="50800" indent="0">
              <a:buNone/>
            </a:pPr>
            <a:r>
              <a:rPr lang="es-EC" dirty="0">
                <a:solidFill>
                  <a:schemeClr val="accent2">
                    <a:lumMod val="50000"/>
                  </a:schemeClr>
                </a:solidFill>
              </a:rPr>
              <a:t>	int x = numeros[numeros.length-1]</a:t>
            </a:r>
          </a:p>
          <a:p>
            <a:pPr marL="50800" indent="0">
              <a:buNone/>
            </a:pPr>
            <a:endParaRPr lang="es-EC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s-EC" dirty="0"/>
              <a:t>O como límite para los ciclos:</a:t>
            </a:r>
          </a:p>
          <a:p>
            <a:pPr marL="533400" lvl="1" indent="0">
              <a:buNone/>
            </a:pPr>
            <a:r>
              <a:rPr lang="es-EC" sz="2800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s-EC" sz="2800" dirty="0" err="1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es-EC" sz="2800" dirty="0">
                <a:solidFill>
                  <a:schemeClr val="accent2">
                    <a:lumMod val="50000"/>
                  </a:schemeClr>
                </a:solidFill>
              </a:rPr>
              <a:t> (i=0; i&lt;numeros.length; i++ )</a:t>
            </a:r>
          </a:p>
        </p:txBody>
      </p:sp>
    </p:spTree>
    <p:extLst>
      <p:ext uri="{BB962C8B-B14F-4D97-AF65-F5344CB8AC3E}">
        <p14:creationId xmlns:p14="http://schemas.microsoft.com/office/powerpoint/2010/main" val="21480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1CF81A0-D465-4012-9247-18AE0FB6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Ejercicios para el estudiante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E30F37A-5FA6-443C-8735-45C88009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dirty="0"/>
              <a:t>Cree un programa que construya un arreglo de 5 elementos y lo llene con los cuadrados de cada índice.</a:t>
            </a:r>
          </a:p>
          <a:p>
            <a:pPr lvl="0"/>
            <a:endParaRPr lang="es-EC" dirty="0"/>
          </a:p>
          <a:p>
            <a:pPr lvl="0"/>
            <a:r>
              <a:rPr lang="es-EC" dirty="0"/>
              <a:t>Modifique el programa para que se calcule la suma y el promedio de los elementos del arreglo.</a:t>
            </a:r>
          </a:p>
          <a:p>
            <a:pPr lvl="0"/>
            <a:endParaRPr lang="es-EC" dirty="0"/>
          </a:p>
          <a:p>
            <a:pPr lvl="0"/>
            <a:r>
              <a:rPr lang="es-EC" dirty="0"/>
              <a:t>Imprima los elementos del arreglo separando cada elemento con el símbolo |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70329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12808-8F78-47D7-AF83-052B36EE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ACTIVIDAD EN CLASE 1 (10 MINUTOS)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07539A-CBEC-4F1D-9A21-9921FF085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kahoot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35488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/>
              <a:t>Contenido</a:t>
            </a:r>
            <a:endParaRPr dirty="0"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2</a:t>
            </a:r>
            <a:r>
              <a:rPr lang="es" dirty="0">
                <a:solidFill>
                  <a:schemeClr val="dk1"/>
                </a:solidFill>
              </a:rPr>
              <a:t>.1 </a:t>
            </a:r>
            <a:r>
              <a:rPr lang="es-EC" dirty="0"/>
              <a:t>Arreglos estáticos y matrices</a:t>
            </a:r>
            <a:endParaRPr dirty="0"/>
          </a:p>
          <a:p>
            <a:pPr marL="0" lvl="0" indent="0">
              <a:buNone/>
            </a:pPr>
            <a:r>
              <a:rPr lang="es" dirty="0"/>
              <a:t>2</a:t>
            </a:r>
            <a:r>
              <a:rPr lang="es" dirty="0">
                <a:solidFill>
                  <a:schemeClr val="dk1"/>
                </a:solidFill>
              </a:rPr>
              <a:t>.2. </a:t>
            </a:r>
            <a:r>
              <a:rPr lang="es-EC" dirty="0"/>
              <a:t>Clases envolventes (</a:t>
            </a:r>
            <a:r>
              <a:rPr lang="es-EC" dirty="0" err="1"/>
              <a:t>wrapper</a:t>
            </a:r>
            <a:r>
              <a:rPr lang="es-EC" dirty="0"/>
              <a:t>)</a:t>
            </a:r>
            <a:endParaRPr dirty="0"/>
          </a:p>
          <a:p>
            <a:pPr marL="0" lvl="0" indent="0">
              <a:buNone/>
            </a:pPr>
            <a:r>
              <a:rPr lang="es" dirty="0">
                <a:solidFill>
                  <a:schemeClr val="dk1"/>
                </a:solidFill>
              </a:rPr>
              <a:t>2.3. </a:t>
            </a:r>
            <a:r>
              <a:rPr lang="es-EC" dirty="0"/>
              <a:t>Arreglos dinámicos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11276-81A2-4196-ABC4-05D1F6A1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0" dirty="0"/>
              <a:t>Arreglos en dos dimensiones.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3A11F1-DD40-4D82-8A64-892FD6259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39121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09C70-6543-4FED-882F-E0AD557A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Creación de arreglo bidimensional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81F8EF-ED8F-4AED-AA80-75669BB0F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83" y="3289495"/>
            <a:ext cx="9633233" cy="885675"/>
          </a:xfrm>
          <a:prstGeom prst="rect">
            <a:avLst/>
          </a:prstGeom>
        </p:spPr>
      </p:pic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861B84DC-04A9-42F9-BE62-F6F1D7B95953}"/>
              </a:ext>
            </a:extLst>
          </p:cNvPr>
          <p:cNvSpPr/>
          <p:nvPr/>
        </p:nvSpPr>
        <p:spPr>
          <a:xfrm>
            <a:off x="1421106" y="1876080"/>
            <a:ext cx="1421105" cy="1325563"/>
          </a:xfrm>
          <a:prstGeom prst="wedgeRoundRectCallout">
            <a:avLst>
              <a:gd name="adj1" fmla="val -16325"/>
              <a:gd name="adj2" fmla="val 658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datos </a:t>
            </a:r>
            <a:r>
              <a:rPr lang="en-US" dirty="0" err="1"/>
              <a:t>inlcuso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 </a:t>
            </a:r>
            <a:r>
              <a:rPr lang="en-US" dirty="0" err="1"/>
              <a:t>propias</a:t>
            </a:r>
            <a:endParaRPr lang="es-EC" dirty="0"/>
          </a:p>
        </p:txBody>
      </p:sp>
      <p:sp>
        <p:nvSpPr>
          <p:cNvPr id="9" name="Bocadillo: rectángulo con esquinas redondeadas 8">
            <a:extLst>
              <a:ext uri="{FF2B5EF4-FFF2-40B4-BE49-F238E27FC236}">
                <a16:creationId xmlns:a16="http://schemas.microsoft.com/office/drawing/2014/main" id="{F217324A-0506-4BCF-8807-A65513A77D56}"/>
              </a:ext>
            </a:extLst>
          </p:cNvPr>
          <p:cNvSpPr/>
          <p:nvPr/>
        </p:nvSpPr>
        <p:spPr>
          <a:xfrm>
            <a:off x="4526377" y="1876080"/>
            <a:ext cx="1421105" cy="1325563"/>
          </a:xfrm>
          <a:prstGeom prst="wedgeRoundRectCallout">
            <a:avLst>
              <a:gd name="adj1" fmla="val -16325"/>
              <a:gd name="adj2" fmla="val 65897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Crea</a:t>
            </a:r>
            <a:r>
              <a:rPr lang="en-US" sz="1800" dirty="0"/>
              <a:t> el </a:t>
            </a:r>
            <a:r>
              <a:rPr lang="en-US" sz="1800" dirty="0" err="1"/>
              <a:t>arreglo</a:t>
            </a:r>
            <a:endParaRPr lang="es-EC" sz="1800" dirty="0"/>
          </a:p>
        </p:txBody>
      </p:sp>
      <p:sp>
        <p:nvSpPr>
          <p:cNvPr id="10" name="Bocadillo: rectángulo con esquinas redondeadas 9">
            <a:extLst>
              <a:ext uri="{FF2B5EF4-FFF2-40B4-BE49-F238E27FC236}">
                <a16:creationId xmlns:a16="http://schemas.microsoft.com/office/drawing/2014/main" id="{6C880A3C-9AD4-450D-BD90-3AC8EFDA7251}"/>
              </a:ext>
            </a:extLst>
          </p:cNvPr>
          <p:cNvSpPr/>
          <p:nvPr/>
        </p:nvSpPr>
        <p:spPr>
          <a:xfrm>
            <a:off x="3345034" y="4448414"/>
            <a:ext cx="1421105" cy="1325563"/>
          </a:xfrm>
          <a:prstGeom prst="wedgeRoundRectCallout">
            <a:avLst>
              <a:gd name="adj1" fmla="val -16325"/>
              <a:gd name="adj2" fmla="val -71188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variable</a:t>
            </a:r>
            <a:endParaRPr lang="es-EC" dirty="0"/>
          </a:p>
        </p:txBody>
      </p:sp>
      <p:sp>
        <p:nvSpPr>
          <p:cNvPr id="11" name="Bocadillo: rectángulo con esquinas redondeadas 10">
            <a:extLst>
              <a:ext uri="{FF2B5EF4-FFF2-40B4-BE49-F238E27FC236}">
                <a16:creationId xmlns:a16="http://schemas.microsoft.com/office/drawing/2014/main" id="{AA2BC85C-3743-4115-8C33-06664E048254}"/>
              </a:ext>
            </a:extLst>
          </p:cNvPr>
          <p:cNvSpPr/>
          <p:nvPr/>
        </p:nvSpPr>
        <p:spPr>
          <a:xfrm>
            <a:off x="7590879" y="1876079"/>
            <a:ext cx="1421105" cy="1325563"/>
          </a:xfrm>
          <a:prstGeom prst="wedgeRoundRectCallout">
            <a:avLst>
              <a:gd name="adj1" fmla="val -16325"/>
              <a:gd name="adj2" fmla="val 65897"/>
              <a:gd name="adj3" fmla="val 166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filas</a:t>
            </a:r>
            <a:endParaRPr lang="es-EC" sz="1800" dirty="0"/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56E7A45C-4313-4149-8465-0FA296D4CBE3}"/>
              </a:ext>
            </a:extLst>
          </p:cNvPr>
          <p:cNvSpPr/>
          <p:nvPr/>
        </p:nvSpPr>
        <p:spPr>
          <a:xfrm>
            <a:off x="9228451" y="4340688"/>
            <a:ext cx="1421105" cy="1325563"/>
          </a:xfrm>
          <a:prstGeom prst="wedgeRoundRectCallout">
            <a:avLst>
              <a:gd name="adj1" fmla="val -16325"/>
              <a:gd name="adj2" fmla="val -68552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Número</a:t>
            </a:r>
            <a:r>
              <a:rPr lang="en-US" sz="1800" dirty="0"/>
              <a:t> de </a:t>
            </a:r>
            <a:r>
              <a:rPr lang="en-US" sz="1800" dirty="0" err="1"/>
              <a:t>columnas</a:t>
            </a:r>
            <a:endParaRPr lang="es-EC" sz="1800" dirty="0"/>
          </a:p>
        </p:txBody>
      </p:sp>
    </p:spTree>
    <p:extLst>
      <p:ext uri="{BB962C8B-B14F-4D97-AF65-F5344CB8AC3E}">
        <p14:creationId xmlns:p14="http://schemas.microsoft.com/office/powerpoint/2010/main" val="3762237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bidimensionales (matrices)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85172"/>
            <a:ext cx="10515600" cy="4691791"/>
          </a:xfrm>
        </p:spPr>
        <p:txBody>
          <a:bodyPr/>
          <a:lstStyle/>
          <a:p>
            <a:r>
              <a:rPr lang="es-ES" dirty="0"/>
              <a:t>Sintaxis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98" y="2375940"/>
            <a:ext cx="3642070" cy="41574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312" y="3855706"/>
            <a:ext cx="7110413" cy="1630694"/>
          </a:xfrm>
          <a:prstGeom prst="rect">
            <a:avLst/>
          </a:prstGeom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1C8669DC-FAC6-4695-BAC8-0D0D5A4660B4}"/>
              </a:ext>
            </a:extLst>
          </p:cNvPr>
          <p:cNvSpPr/>
          <p:nvPr/>
        </p:nvSpPr>
        <p:spPr>
          <a:xfrm flipH="1">
            <a:off x="4804968" y="3887853"/>
            <a:ext cx="489233" cy="154176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90787B7F-D99A-4DB5-9E6E-85229D7EC7CF}"/>
              </a:ext>
            </a:extLst>
          </p:cNvPr>
          <p:cNvSpPr/>
          <p:nvPr/>
        </p:nvSpPr>
        <p:spPr>
          <a:xfrm rot="16200000">
            <a:off x="8322412" y="290920"/>
            <a:ext cx="556212" cy="6524082"/>
          </a:xfrm>
          <a:prstGeom prst="rightBrace">
            <a:avLst>
              <a:gd name="adj1" fmla="val 8333"/>
              <a:gd name="adj2" fmla="val 4932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6824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9DD5F-8D68-443A-ADBC-C3E90FAF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bidimensionales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1E169-BEDB-4920-8223-3F93D3D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Por lo general estas estructuras se conocen con el nombre de MATRICES.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Cada posición se identifica por la fila y la columna.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3 filas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5 columnas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BBE602-8D91-49F1-B0AE-3927216B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58283"/>
              </p:ext>
            </p:extLst>
          </p:nvPr>
        </p:nvGraphicFramePr>
        <p:xfrm>
          <a:off x="8143721" y="3855408"/>
          <a:ext cx="33848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148">
                  <a:extLst>
                    <a:ext uri="{9D8B030D-6E8A-4147-A177-3AD203B41FA5}">
                      <a16:colId xmlns:a16="http://schemas.microsoft.com/office/drawing/2014/main" val="1754519896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371022432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75047923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195886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146741580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011883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2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1158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6A6C873-751B-4D20-A919-D1ECBD16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02" y="4597088"/>
            <a:ext cx="5979001" cy="6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9DD5F-8D68-443A-ADBC-C3E90FAF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bidimensionales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1E169-BEDB-4920-8223-3F93D3D9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Por lo general estas estructuras se conocen con el nombre de MATRICES.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Cada posición se identifica por la fila y la columna.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3 filas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5 columnas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BBE602-8D91-49F1-B0AE-3927216B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49637"/>
              </p:ext>
            </p:extLst>
          </p:nvPr>
        </p:nvGraphicFramePr>
        <p:xfrm>
          <a:off x="8190314" y="3802990"/>
          <a:ext cx="33848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148">
                  <a:extLst>
                    <a:ext uri="{9D8B030D-6E8A-4147-A177-3AD203B41FA5}">
                      <a16:colId xmlns:a16="http://schemas.microsoft.com/office/drawing/2014/main" val="1754519896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371022432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75047923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195886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146741580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011883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2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1158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9E71BEB-8304-47D5-B3CE-247D0D48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92" y="4450299"/>
            <a:ext cx="6680970" cy="10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6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9DD5F-8D68-443A-ADBC-C3E90FAF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bidimensionales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1E169-BEDB-4920-8223-3F93D3D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13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Por lo general estas estructuras se conocen con el nombre de MATRICES.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Cada posición se identifica por la fila y la columna.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3 filas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5 columnas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BBE602-8D91-49F1-B0AE-3927216B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039468"/>
              </p:ext>
            </p:extLst>
          </p:nvPr>
        </p:nvGraphicFramePr>
        <p:xfrm>
          <a:off x="8114600" y="3902002"/>
          <a:ext cx="33848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148">
                  <a:extLst>
                    <a:ext uri="{9D8B030D-6E8A-4147-A177-3AD203B41FA5}">
                      <a16:colId xmlns:a16="http://schemas.microsoft.com/office/drawing/2014/main" val="1754519896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371022432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75047923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195886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146741580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011883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2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11580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7B94A378-2037-4655-A634-F519FD33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982" y="4291851"/>
            <a:ext cx="6406492" cy="11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03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bidimensionales (matrices)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Se pueden cargar directamente los elementos, durante la declaración de la matriz 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Longitud de filas: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Longitud de columnas:</a:t>
            </a:r>
          </a:p>
          <a:p>
            <a:endParaRPr lang="es-ES" dirty="0"/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06" y="2969727"/>
            <a:ext cx="4599335" cy="7442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61" y="4407365"/>
            <a:ext cx="6575875" cy="8746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282" y="5975398"/>
            <a:ext cx="6898654" cy="77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53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9DD5F-8D68-443A-ADBC-C3E90FAF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bidimensionales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D1E169-BEDB-4920-8223-3F93D3D9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513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Por lo general estas estructuras se conocen con el nombre de MATRICES.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Cada posición se identifica por la fila y la columna.</a:t>
            </a:r>
          </a:p>
          <a:p>
            <a:pPr>
              <a:buFont typeface="Wingdings" panose="05000000000000000000" pitchFamily="2" charset="2"/>
              <a:buChar char="q"/>
            </a:pPr>
            <a:endParaRPr lang="es-EC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3 filas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C" sz="2400" dirty="0"/>
              <a:t>5 columnas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A0CDD57-0CBF-46E6-8A16-96734F14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09342"/>
              </p:ext>
            </p:extLst>
          </p:nvPr>
        </p:nvGraphicFramePr>
        <p:xfrm>
          <a:off x="8097128" y="3919475"/>
          <a:ext cx="338488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148">
                  <a:extLst>
                    <a:ext uri="{9D8B030D-6E8A-4147-A177-3AD203B41FA5}">
                      <a16:colId xmlns:a16="http://schemas.microsoft.com/office/drawing/2014/main" val="1754519896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371022432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75047923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195886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1467415807"/>
                    </a:ext>
                  </a:extLst>
                </a:gridCol>
                <a:gridCol w="564148">
                  <a:extLst>
                    <a:ext uri="{9D8B030D-6E8A-4147-A177-3AD203B41FA5}">
                      <a16:colId xmlns:a16="http://schemas.microsoft.com/office/drawing/2014/main" val="3011883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20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54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35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C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01158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CC73BD94-BB56-402B-84F9-5178D61C9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296"/>
          <a:stretch/>
        </p:blipFill>
        <p:spPr>
          <a:xfrm>
            <a:off x="1167440" y="4508517"/>
            <a:ext cx="5384789" cy="21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0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97280" y="1904146"/>
            <a:ext cx="8837808" cy="4525962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Clr>
                <a:srgbClr val="FFCC00"/>
              </a:buClr>
              <a:buSzPct val="80000"/>
              <a:buFont typeface="Wingdings" charset="0"/>
              <a:buChar char="q"/>
            </a:pPr>
            <a:r>
              <a:rPr lang="es-ES" sz="2800" dirty="0"/>
              <a:t>El primer elemento corresponde al </a:t>
            </a:r>
            <a:r>
              <a:rPr lang="en-US" sz="2800" dirty="0">
                <a:cs typeface="Arial" charset="0"/>
              </a:rPr>
              <a:t>í</a:t>
            </a:r>
            <a:r>
              <a:rPr lang="es-ES" sz="2800" dirty="0" err="1"/>
              <a:t>ndice</a:t>
            </a:r>
            <a:r>
              <a:rPr lang="es-ES" sz="2800" dirty="0"/>
              <a:t> 0.</a:t>
            </a:r>
          </a:p>
          <a:p>
            <a:pPr>
              <a:buClr>
                <a:srgbClr val="FFCC00"/>
              </a:buClr>
              <a:buSzPct val="80000"/>
              <a:buFont typeface="Wingdings" charset="0"/>
              <a:buChar char="q"/>
            </a:pPr>
            <a:r>
              <a:rPr lang="es-ES" sz="2800" dirty="0"/>
              <a:t>En arreglos multidimensionales, es necesario asignar memoria sola a la primera </a:t>
            </a:r>
            <a:r>
              <a:rPr lang="es-ES" sz="2800" dirty="0" err="1"/>
              <a:t>dimensi</a:t>
            </a:r>
            <a:r>
              <a:rPr lang="en-US" sz="2800" dirty="0">
                <a:cs typeface="Arial" charset="0"/>
              </a:rPr>
              <a:t>ó</a:t>
            </a:r>
            <a:r>
              <a:rPr lang="es-ES" sz="2800" dirty="0"/>
              <a:t>n.</a:t>
            </a:r>
          </a:p>
          <a:p>
            <a:pPr lvl="1">
              <a:buClr>
                <a:srgbClr val="FFCC00"/>
              </a:buClr>
              <a:buSzPct val="80000"/>
              <a:buFont typeface="Wingdings" charset="0"/>
              <a:buNone/>
            </a:pPr>
            <a:r>
              <a:rPr lang="es-ES" sz="2400" dirty="0"/>
              <a:t>int </a:t>
            </a:r>
            <a:r>
              <a:rPr lang="es-ES" sz="2400" dirty="0" err="1"/>
              <a:t>two</a:t>
            </a:r>
            <a:r>
              <a:rPr lang="es-ES" sz="2400" dirty="0"/>
              <a:t>[ ] [ ] = new int [3] [ ];</a:t>
            </a:r>
          </a:p>
          <a:p>
            <a:pPr>
              <a:buClr>
                <a:srgbClr val="FFCC00"/>
              </a:buClr>
              <a:buSzPct val="80000"/>
              <a:buFont typeface="Wingdings" charset="0"/>
              <a:buChar char="q"/>
            </a:pPr>
            <a:r>
              <a:rPr lang="es-ES" sz="2800" dirty="0"/>
              <a:t>Las otras dimensiones pueden variar para cada elemento.</a:t>
            </a:r>
          </a:p>
          <a:p>
            <a:pPr lvl="1">
              <a:buClr>
                <a:srgbClr val="FFCC00"/>
              </a:buClr>
              <a:buSzPct val="80000"/>
              <a:buFont typeface="Wingdings" charset="0"/>
              <a:buNone/>
            </a:pPr>
            <a:r>
              <a:rPr lang="es-ES" sz="2400" dirty="0" err="1"/>
              <a:t>two</a:t>
            </a:r>
            <a:r>
              <a:rPr lang="es-ES" sz="2400" dirty="0"/>
              <a:t>[0] = new int[1];</a:t>
            </a:r>
          </a:p>
          <a:p>
            <a:pPr lvl="1">
              <a:buClr>
                <a:srgbClr val="FFCC00"/>
              </a:buClr>
              <a:buSzPct val="80000"/>
              <a:buFont typeface="Wingdings" charset="0"/>
              <a:buNone/>
            </a:pPr>
            <a:r>
              <a:rPr lang="es-ES" sz="2400" dirty="0" err="1"/>
              <a:t>two</a:t>
            </a:r>
            <a:r>
              <a:rPr lang="es-ES" sz="2400" dirty="0"/>
              <a:t>[1] = new int[4];</a:t>
            </a:r>
          </a:p>
          <a:p>
            <a:pPr lvl="1">
              <a:buClr>
                <a:srgbClr val="FFCC00"/>
              </a:buClr>
              <a:buSzPct val="80000"/>
              <a:buFont typeface="Wingdings" charset="0"/>
              <a:buNone/>
            </a:pPr>
            <a:r>
              <a:rPr lang="es-ES" sz="2400" dirty="0" err="1"/>
              <a:t>two</a:t>
            </a:r>
            <a:r>
              <a:rPr lang="es-ES" sz="2400" dirty="0"/>
              <a:t>[2] = new int[6];</a:t>
            </a:r>
          </a:p>
          <a:p>
            <a:pPr lvl="1">
              <a:buClr>
                <a:srgbClr val="FFCC00"/>
              </a:buClr>
              <a:buSzPct val="80000"/>
              <a:buFont typeface="Wingdings" charset="0"/>
              <a:buChar char="q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4703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DAAAC-A194-4455-828F-D56E327C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Loop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Mejorado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93F42-DC2A-44DF-932D-4F333D1F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9C472A-381E-46D3-A602-367156C2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3" y="1825625"/>
            <a:ext cx="9737514" cy="41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245996" y="1788608"/>
            <a:ext cx="10108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83433" y="1680667"/>
            <a:ext cx="10641200" cy="3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lvl="0" algn="just"/>
            <a:r>
              <a:rPr lang="e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    </a:t>
            </a:r>
            <a:r>
              <a:rPr lang="es-EC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programas que utilicen arreglos estáticos y dinámicos para la solución de problemas complejos.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/>
            <a:r>
              <a:rPr lang="e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lang="es-EC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diagramas de clases para el diseño y documentación de un programa orientado a objetos.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s" sz="4400" b="1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539E46-0842-4148-9759-0982BDFA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Loop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Mejorado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85AF30-CAAA-4BAF-8003-FBAF5AA63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 err="1"/>
              <a:t>Loop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Mejorado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54D0F91-9C7D-415B-AE07-F34604536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7906" y="3623468"/>
            <a:ext cx="6947294" cy="2103563"/>
          </a:xfrm>
          <a:prstGeom prst="rect">
            <a:avLst/>
          </a:prstGeo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EBD0FCA-CCA0-4CC0-88FE-E99C5A109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C" dirty="0" err="1"/>
              <a:t>Loop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Clásico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07BEE00-5C02-4988-808B-22B7EC32E0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44"/>
          <a:stretch/>
        </p:blipFill>
        <p:spPr>
          <a:xfrm>
            <a:off x="6217297" y="3666973"/>
            <a:ext cx="5364155" cy="17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03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85B8-2FF3-474E-A333-3B962664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Loop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Mejorado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57087D-3B61-4DBF-9915-01B16035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¡No se pueden hacer asignaciones!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1EEC81-7939-45D5-B3C2-4F3E82132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84" y="3020825"/>
            <a:ext cx="8884148" cy="1156728"/>
          </a:xfrm>
          <a:prstGeom prst="rect">
            <a:avLst/>
          </a:prstGeom>
        </p:spPr>
      </p:pic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4250F293-CA86-407A-9A7C-11B9416AFC75}"/>
              </a:ext>
            </a:extLst>
          </p:cNvPr>
          <p:cNvSpPr/>
          <p:nvPr/>
        </p:nvSpPr>
        <p:spPr>
          <a:xfrm>
            <a:off x="9432955" y="2559283"/>
            <a:ext cx="1739153" cy="207981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13565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A730-D37A-4B69-9865-7BFFEC09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resuelto</a:t>
            </a:r>
            <a:r>
              <a:rPr lang="en-US" dirty="0"/>
              <a:t> por el </a:t>
            </a:r>
            <a:r>
              <a:rPr lang="en-US" dirty="0" err="1"/>
              <a:t>profesor</a:t>
            </a:r>
            <a:r>
              <a:rPr lang="en-US" dirty="0"/>
              <a:t> 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E5338-B640-4E86-B9FF-B7949571C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dirty="0"/>
              <a:t>Calcule las ganancias de reproducir una película en una sala de cine cuya capacidad es de 30 personas, con 5 filas de asientos.</a:t>
            </a:r>
          </a:p>
          <a:p>
            <a:r>
              <a:rPr lang="es-419" dirty="0"/>
              <a:t>Llene la sala con valores 1 o  0 aleatoriamente.</a:t>
            </a:r>
          </a:p>
          <a:p>
            <a:r>
              <a:rPr lang="es-419" dirty="0"/>
              <a:t>Muestre como luciría la sala.</a:t>
            </a:r>
          </a:p>
          <a:p>
            <a:r>
              <a:rPr lang="es-419" dirty="0"/>
              <a:t>Muestre el total de ganancias</a:t>
            </a:r>
          </a:p>
          <a:p>
            <a:r>
              <a:rPr lang="es-419" dirty="0"/>
              <a:t>Considere que el valor 1 representa asientos ocupados y el valor 0 representa asientos vacíos.</a:t>
            </a:r>
          </a:p>
        </p:txBody>
      </p:sp>
    </p:spTree>
    <p:extLst>
      <p:ext uri="{BB962C8B-B14F-4D97-AF65-F5344CB8AC3E}">
        <p14:creationId xmlns:p14="http://schemas.microsoft.com/office/powerpoint/2010/main" val="4162578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F2C99-25C6-4E57-9AAA-6B7C995E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ACTIVIDAD EN CLASE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95F505-D713-448E-8F09-A8C11142F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Realice la actividad de arreglos unidimensionales y bidimensionales (matrices).</a:t>
            </a:r>
          </a:p>
          <a:p>
            <a:r>
              <a:rPr lang="es-EC" dirty="0"/>
              <a:t>AC_UNIDAD2_ARRAYS</a:t>
            </a:r>
          </a:p>
        </p:txBody>
      </p:sp>
    </p:spTree>
    <p:extLst>
      <p:ext uri="{BB962C8B-B14F-4D97-AF65-F5344CB8AC3E}">
        <p14:creationId xmlns:p14="http://schemas.microsoft.com/office/powerpoint/2010/main" val="343114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4E1AD9-EBE9-4573-9CC1-9F2C00E6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CLASE 1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F6AB5F-6A54-462A-8ADF-B60E231DC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817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3722914" y="1709738"/>
            <a:ext cx="7624536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Calibri"/>
              <a:buNone/>
            </a:pPr>
            <a:r>
              <a:rPr lang="es-EC" dirty="0"/>
              <a:t>2.1 Arreglos estáticos y matrices</a:t>
            </a:r>
            <a:endParaRPr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3722914" y="4589463"/>
            <a:ext cx="7624536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Arreglos(arrays)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Estructura de datos que nos permite almacenar un conjunto de datos </a:t>
            </a:r>
            <a:r>
              <a:rPr lang="es-ES" sz="2400" b="1" dirty="0"/>
              <a:t>de un mismo tipo.</a:t>
            </a:r>
          </a:p>
          <a:p>
            <a:r>
              <a:rPr lang="es-ES" sz="2400" dirty="0"/>
              <a:t>El tamaño de los arrays se declara en un primer momento y no puede cambiar luego .</a:t>
            </a:r>
          </a:p>
          <a:p>
            <a:endParaRPr lang="es-ES" sz="2400" dirty="0"/>
          </a:p>
          <a:p>
            <a:r>
              <a:rPr lang="es-ES" sz="2400" dirty="0"/>
              <a:t>Sintaxis: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8" y="4614235"/>
            <a:ext cx="11331163" cy="9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39B3-99E1-46C2-AF75-4BA9B975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  <a:endParaRPr lang="es-EC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6672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Char char="q"/>
            </a:pPr>
            <a:r>
              <a:rPr lang="es-ES" sz="2800" dirty="0"/>
              <a:t>Se pueden declara</a:t>
            </a:r>
            <a:r>
              <a:rPr lang="es-ES" dirty="0"/>
              <a:t>r</a:t>
            </a:r>
            <a:r>
              <a:rPr lang="es-ES" sz="2800" dirty="0"/>
              <a:t> arreglos de cualquier tipo: </a:t>
            </a:r>
          </a:p>
          <a:p>
            <a:pPr lvl="1"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None/>
            </a:pPr>
            <a:r>
              <a:rPr lang="es-ES" sz="2400" dirty="0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char s[ ]; int iArray[ ];</a:t>
            </a:r>
          </a:p>
          <a:p>
            <a:pPr lvl="1"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None/>
            </a:pPr>
            <a:r>
              <a:rPr lang="es-EC" sz="2400" dirty="0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char[ ] s;  int[ ] iArray;</a:t>
            </a:r>
          </a:p>
          <a:p>
            <a:pPr lvl="1"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None/>
            </a:pPr>
            <a:endParaRPr lang="es-EC" sz="2400" dirty="0">
              <a:solidFill>
                <a:srgbClr val="0070C0"/>
              </a:solidFill>
              <a:latin typeface="Arial Unicode MS" charset="0"/>
            </a:endParaRPr>
          </a:p>
          <a:p>
            <a:pPr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Char char="q"/>
            </a:pPr>
            <a:endParaRPr lang="es-ES" sz="2800" dirty="0"/>
          </a:p>
          <a:p>
            <a:pPr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Char char="q"/>
            </a:pPr>
            <a:r>
              <a:rPr lang="es-ES" sz="2800" dirty="0"/>
              <a:t>Deben tener un tamaño inicial establecido:</a:t>
            </a:r>
          </a:p>
          <a:p>
            <a:pPr lvl="1">
              <a:buClr>
                <a:srgbClr val="FFCC00"/>
              </a:buClr>
              <a:buSzPct val="8000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int[]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numeros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 =new int[4];</a:t>
            </a:r>
          </a:p>
          <a:p>
            <a:pPr lvl="1">
              <a:buClr>
                <a:srgbClr val="FFCC00"/>
              </a:buClr>
              <a:buSzPct val="80000"/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Arial Unicode MS" charset="0"/>
            </a:endParaRPr>
          </a:p>
          <a:p>
            <a:pPr lvl="1">
              <a:buClr>
                <a:srgbClr val="FFCC00"/>
              </a:buClr>
              <a:buSzPct val="80000"/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int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numeros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Unicode MS" charset="0"/>
              </a:rPr>
              <a:t>[ ] = {2, 4, 6, 8}; </a:t>
            </a:r>
            <a:endParaRPr lang="es-ES" dirty="0">
              <a:solidFill>
                <a:schemeClr val="accent2">
                  <a:lumMod val="50000"/>
                </a:schemeClr>
              </a:solidFill>
              <a:latin typeface="Arial Unicode MS" charset="0"/>
            </a:endParaRPr>
          </a:p>
          <a:p>
            <a:pPr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Char char="q"/>
            </a:pPr>
            <a:endParaRPr lang="es-ES" sz="2800" dirty="0"/>
          </a:p>
          <a:p>
            <a:pPr lvl="1">
              <a:lnSpc>
                <a:spcPct val="90000"/>
              </a:lnSpc>
              <a:buClr>
                <a:srgbClr val="FFCC00"/>
              </a:buClr>
              <a:buSzPct val="80000"/>
              <a:buFont typeface="Wingdings" charset="0"/>
              <a:buNone/>
            </a:pPr>
            <a:endParaRPr lang="es-EC" sz="2400" dirty="0">
              <a:solidFill>
                <a:srgbClr val="0070C0"/>
              </a:solidFill>
              <a:latin typeface="Arial Unicode MS" charset="0"/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044FE5BE-44BD-4CFE-8109-FAAB69CC3181}"/>
              </a:ext>
            </a:extLst>
          </p:cNvPr>
          <p:cNvSpPr/>
          <p:nvPr/>
        </p:nvSpPr>
        <p:spPr>
          <a:xfrm>
            <a:off x="5008815" y="2376275"/>
            <a:ext cx="262089" cy="100758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3E0EDB6F-08EA-4956-8BDA-DB3318EDF912}"/>
              </a:ext>
            </a:extLst>
          </p:cNvPr>
          <p:cNvSpPr/>
          <p:nvPr/>
        </p:nvSpPr>
        <p:spPr>
          <a:xfrm>
            <a:off x="9109055" y="2108362"/>
            <a:ext cx="2061768" cy="1048356"/>
          </a:xfrm>
          <a:prstGeom prst="wedgeRoundRectCallout">
            <a:avLst>
              <a:gd name="adj1" fmla="val -159816"/>
              <a:gd name="adj2" fmla="val 2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Fíjate en las sintaxis, ambas son permitidas</a:t>
            </a:r>
          </a:p>
        </p:txBody>
      </p:sp>
      <p:sp>
        <p:nvSpPr>
          <p:cNvPr id="8" name="Bocadillo: rectángulo con esquinas redondeadas 7">
            <a:extLst>
              <a:ext uri="{FF2B5EF4-FFF2-40B4-BE49-F238E27FC236}">
                <a16:creationId xmlns:a16="http://schemas.microsoft.com/office/drawing/2014/main" id="{1DA005D0-9CAD-4FF5-A4D4-70999AB8DCCF}"/>
              </a:ext>
            </a:extLst>
          </p:cNvPr>
          <p:cNvSpPr/>
          <p:nvPr/>
        </p:nvSpPr>
        <p:spPr>
          <a:xfrm>
            <a:off x="9109055" y="4578795"/>
            <a:ext cx="2061768" cy="1048356"/>
          </a:xfrm>
          <a:prstGeom prst="wedgeRoundRectCallout">
            <a:avLst>
              <a:gd name="adj1" fmla="val -159816"/>
              <a:gd name="adj2" fmla="val 27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El arreglo puede crearse sin elementos o con ellos.</a:t>
            </a:r>
          </a:p>
        </p:txBody>
      </p:sp>
    </p:spTree>
    <p:extLst>
      <p:ext uri="{BB962C8B-B14F-4D97-AF65-F5344CB8AC3E}">
        <p14:creationId xmlns:p14="http://schemas.microsoft.com/office/powerpoint/2010/main" val="29602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53E186-2DA0-4262-AFA9-D89D3C58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Arreglos (Arrays)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591868-E0EB-4352-A398-D164057E0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104744"/>
            <a:ext cx="10191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5E7D0-C970-4CF4-93B1-4C918647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Indexación sobre arreglos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6EECD-3190-483E-9356-CBA3F616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s-EC" dirty="0"/>
              <a:t>Se mantiene la definición de índices para acceder a sus elementos: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E58A4D-A90D-4825-A5DA-02BE0FDA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89" y="2284466"/>
            <a:ext cx="911191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POO_diapo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1130</Words>
  <Application>Microsoft Office PowerPoint</Application>
  <PresentationFormat>Panorámica</PresentationFormat>
  <Paragraphs>207</Paragraphs>
  <Slides>33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Calibri</vt:lpstr>
      <vt:lpstr>Arial</vt:lpstr>
      <vt:lpstr>Arial Unicode MS</vt:lpstr>
      <vt:lpstr>Wingdings</vt:lpstr>
      <vt:lpstr>POO_diapos</vt:lpstr>
      <vt:lpstr>Unidad 2 - Introducción al manejo de colecciones</vt:lpstr>
      <vt:lpstr>Contenido</vt:lpstr>
      <vt:lpstr>Presentación de PowerPoint</vt:lpstr>
      <vt:lpstr>CLASE 1</vt:lpstr>
      <vt:lpstr>2.1 Arreglos estáticos y matrices</vt:lpstr>
      <vt:lpstr>Arreglos(arrays)</vt:lpstr>
      <vt:lpstr>Arreglos</vt:lpstr>
      <vt:lpstr>Arreglos (Arrays)</vt:lpstr>
      <vt:lpstr>Indexación sobre arreglos</vt:lpstr>
      <vt:lpstr>Tipos de datos en Arrays</vt:lpstr>
      <vt:lpstr>Características</vt:lpstr>
      <vt:lpstr>INICIALIZAR ARREGLOS</vt:lpstr>
      <vt:lpstr>Errores comunes</vt:lpstr>
      <vt:lpstr>Errores comunes</vt:lpstr>
      <vt:lpstr>Errores comunes</vt:lpstr>
      <vt:lpstr>Presentación de PowerPoint</vt:lpstr>
      <vt:lpstr>La propiedad length</vt:lpstr>
      <vt:lpstr>Ejercicios para el estudiante</vt:lpstr>
      <vt:lpstr>ACTIVIDAD EN CLASE 1 (10 MINUTOS)</vt:lpstr>
      <vt:lpstr>Arreglos en dos dimensiones.</vt:lpstr>
      <vt:lpstr>Creación de arreglo bidimensional</vt:lpstr>
      <vt:lpstr>Arreglos bidimensionales (matrices)</vt:lpstr>
      <vt:lpstr>Arreglos bidimensionales</vt:lpstr>
      <vt:lpstr>Arreglos bidimensionales</vt:lpstr>
      <vt:lpstr>Arreglos bidimensionales</vt:lpstr>
      <vt:lpstr>Arreglos bidimensionales (matrices)</vt:lpstr>
      <vt:lpstr>Arreglos bidimensionales</vt:lpstr>
      <vt:lpstr>Arreglos</vt:lpstr>
      <vt:lpstr>Loop For Mejorado</vt:lpstr>
      <vt:lpstr>Loop For Mejorado</vt:lpstr>
      <vt:lpstr>Loop For Mejorado</vt:lpstr>
      <vt:lpstr>Ejemplo resuelto por el profesor </vt:lpstr>
      <vt:lpstr>ACTIVIDAD EN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2 - Arreglos estáticos, arreglos dinámicos e introducción al lenguaje unificado de modelado (UML)</dc:title>
  <dc:creator>Veronica Alexandra Duarte Martinez</dc:creator>
  <cp:lastModifiedBy>Veronica Alexandra Duarte Martinez</cp:lastModifiedBy>
  <cp:revision>12</cp:revision>
  <dcterms:created xsi:type="dcterms:W3CDTF">2020-05-12T13:59:30Z</dcterms:created>
  <dcterms:modified xsi:type="dcterms:W3CDTF">2020-06-16T20:59:07Z</dcterms:modified>
</cp:coreProperties>
</file>