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Cambria" panose="02040503050406030204" pitchFamily="18" charset="0"/>
      <p:regular r:id="rId49"/>
      <p:bold r:id="rId50"/>
      <p:italic r:id="rId51"/>
      <p:boldItalic r:id="rId52"/>
    </p:embeddedFont>
    <p:embeddedFont>
      <p:font typeface="Quattrocento Sans" panose="020B0604020202020204" charset="0"/>
      <p:regular r:id="rId53"/>
      <p:bold r:id="rId54"/>
      <p:italic r:id="rId55"/>
      <p:boldItalic r:id="rId56"/>
    </p:embeddedFont>
    <p:embeddedFont>
      <p:font typeface="Trebuchet MS" panose="020B0603020202020204" pitchFamily="34" charset="0"/>
      <p:regular r:id="rId57"/>
      <p:bold r:id="rId58"/>
      <p:italic r:id="rId59"/>
      <p:boldItalic r:id="rId60"/>
    </p:embeddedFont>
    <p:embeddedFont>
      <p:font typeface="Verdana" panose="020B0604030504040204" pitchFamily="34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openxmlformats.org/officeDocument/2006/relationships/font" Target="fonts/font19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61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font" Target="fonts/font16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64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font" Target="fonts/font15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istalab.com/programacion-orientada-objetos/conceptos-poo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vilanch.wordpress.com/2018/07/05/los-4-pilares-de-la-programacion-orientada-a-objetos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vilanch.wordpress.com/2018/07/05/los-4-pilares-de-la-programacion-orientada-a-objetos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vnasoftware.com/2018/12/07/four-pillars-of-object-oriented-programmin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highered.mheducation.com/sites/dl/free/8448118952/540197/Relaciones_entre_Clases.pdf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highered.mheducation.com/sites/dl/free/8448118952/540197/Relaciones_entre_Clases.pdf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highered.mheducation.com/sites/dl/free/8448118952/540197/Relaciones_entre_Clases.pdf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ngsotfwarekarlacevallos.wordpress.com/2015/07/02/uml-relaciones-entre-clases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odu.edu/~tkennedy/cs330/s17/Public/classDiagrams/index.html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amaenlinea.net/poo-programacion-orientada-a-objetos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java-data-abstraction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java-data-abstraction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Verdana"/>
              <a:buNone/>
            </a:pPr>
            <a:r>
              <a:rPr lang="es" sz="11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 encapsulación se encarga de mantener ocultos los procesos internos que necesita para hacer lo que sea que haga, dándole al programador acceso </a:t>
            </a:r>
            <a:r>
              <a:rPr lang="es" sz="1100" b="1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sólo a lo que necesita</a:t>
            </a:r>
            <a:r>
              <a:rPr lang="es" sz="11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 Esto da dos ventajas iniciales: Lo que hace el usuario puede ser controlado internamente (incluso sus errores), evitando que todo colapse por una intervención </a:t>
            </a:r>
            <a:r>
              <a:rPr lang="es" sz="1100" i="1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indeseada</a:t>
            </a:r>
            <a:r>
              <a:rPr lang="es" sz="11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(tú no quieres que tu mamá, que no tiene ni idea de electrónica, abra tu televisor y empiece a jugar con los circuitos para cambiar los canales </a:t>
            </a:r>
            <a:r>
              <a:rPr lang="es" sz="1100" i="1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manualmente</a:t>
            </a:r>
            <a:r>
              <a:rPr lang="es" sz="11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¿verdad?). La segunda ventaja es que, al hacer que la mayor parte del código esté </a:t>
            </a:r>
            <a:r>
              <a:rPr lang="es" sz="1100" i="1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oculto</a:t>
            </a:r>
            <a:r>
              <a:rPr lang="es" sz="11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puedes hacer cambios y/o mejoras sin que eso afecte el modo como los usuarios van a utilizar tu código. Sólo tienes que mantener igual la forma de acceder a él (en el caso del control de la tele, que los botones sigan siendo los mismos y que el botón de “apagado” no cambie el volumen).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Verdana"/>
              <a:buNone/>
            </a:pPr>
            <a:r>
              <a:rPr lang="e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http://www.cristalab.com/programacion-orientada-objetos/conceptos-poo/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Google Shape;1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Calibri"/>
              <a:buNone/>
            </a:pPr>
            <a:r>
              <a:rPr lang="es" sz="1100" u="sng">
                <a:solidFill>
                  <a:schemeClr val="hlink"/>
                </a:solidFill>
                <a:hlinkClick r:id="rId3"/>
              </a:rPr>
              <a:t>https://gavilanch.wordpress.com/2018/07/05/los-4-pilares-de-la-programacion-orientada-a-objetos/</a:t>
            </a:r>
            <a:endParaRPr/>
          </a:p>
        </p:txBody>
      </p:sp>
      <p:sp>
        <p:nvSpPr>
          <p:cNvPr id="185" name="Google Shape;1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7412e860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Calibri"/>
              <a:buNone/>
            </a:pPr>
            <a:r>
              <a:rPr lang="es" sz="1100" u="sng">
                <a:solidFill>
                  <a:schemeClr val="hlink"/>
                </a:solidFill>
                <a:hlinkClick r:id="rId3"/>
              </a:rPr>
              <a:t>https://gavilanch.wordpress.com/2018/07/05/los-4-pilares-de-la-programacion-orientada-a-objetos/</a:t>
            </a:r>
            <a:endParaRPr/>
          </a:p>
        </p:txBody>
      </p:sp>
      <p:sp>
        <p:nvSpPr>
          <p:cNvPr id="191" name="Google Shape;191;g57412e860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Calibri"/>
              <a:buNone/>
            </a:pPr>
            <a:r>
              <a:rPr lang="es" sz="1100" u="sng">
                <a:solidFill>
                  <a:schemeClr val="hlink"/>
                </a:solidFill>
                <a:hlinkClick r:id="rId3"/>
              </a:rPr>
              <a:t>https://www.sevnasoftware.com/2018/12/07/four-pillars-of-object-oriented-programming/</a:t>
            </a:r>
            <a:endParaRPr/>
          </a:p>
        </p:txBody>
      </p:sp>
      <p:sp>
        <p:nvSpPr>
          <p:cNvPr id="198" name="Google Shape;19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6" name="Google Shape;2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"/>
              <a:t>https://videlcloud.wordpress.com/2017/10/23/tutorial-uml/</a:t>
            </a:r>
            <a:endParaRPr/>
          </a:p>
        </p:txBody>
      </p:sp>
      <p:sp>
        <p:nvSpPr>
          <p:cNvPr id="219" name="Google Shape;2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"/>
              <a:t>https://videlcloud.wordpress.com/2017/10/23/tutorial-uml/</a:t>
            </a:r>
            <a:endParaRPr/>
          </a:p>
        </p:txBody>
      </p:sp>
      <p:sp>
        <p:nvSpPr>
          <p:cNvPr id="226" name="Google Shape;22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33" name="Google Shape;23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http://ocw.uc3m.es/ingenieria-de-sistemas-y-automatica/informatica-industrial-i/teoria2_OCW.pdf</a:t>
            </a:r>
            <a:endParaRPr/>
          </a:p>
        </p:txBody>
      </p:sp>
      <p:sp>
        <p:nvSpPr>
          <p:cNvPr id="240" name="Google Shape;24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 u="sng">
                <a:solidFill>
                  <a:schemeClr val="hlink"/>
                </a:solidFill>
                <a:hlinkClick r:id="rId3"/>
              </a:rPr>
              <a:t>http://highered.mheducation.com/sites/dl/free/8448118952/540197/Relaciones_entre_Clases.pdf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– Tipos	UML:	Integer,	Boolean,</a:t>
            </a:r>
            <a:r>
              <a:rPr lang="es" sz="1100"/>
              <a:t> </a:t>
            </a:r>
            <a:r>
              <a:rPr lang="es" sz="1100">
                <a:solidFill>
                  <a:schemeClr val="dk1"/>
                </a:solidFill>
              </a:rPr>
              <a:t>String – Tipos	de	cualquier	lenguaje	de	programación	 – Clases	del	modelo 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8" name="Google Shape;24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 u="sng">
                <a:solidFill>
                  <a:schemeClr val="hlink"/>
                </a:solidFill>
                <a:hlinkClick r:id="rId3"/>
              </a:rPr>
              <a:t>http://highered.mheducation.com/sites/dl/free/8448118952/540197/Relaciones_entre_Clases.pdf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– Tipos	UML:	Integer,	Boolean,	String – Tipos	de	cualquier	lenguaje	de	programación	 – Clases	del	modelo 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1" name="Google Shape;26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 u="sng">
                <a:solidFill>
                  <a:schemeClr val="hlink"/>
                </a:solidFill>
                <a:hlinkClick r:id="rId3"/>
              </a:rPr>
              <a:t>http://highered.mheducation.com/sites/dl/free/8448118952/540197/Relaciones_entre_Clases.pdf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– Tipos	UML:	Integer,	Boolean,	String – Tipos	de	cualquier	lenguaje	de	programación	 – Clases	del	modelo 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9" name="Google Shape;26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Calibri"/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https://ingsotfwarekarlacevallos.wordpress.com/2015/07/02/uml-relaciones-entre-clases/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Calibri"/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https://www.cs.odu.edu/~tkennedy/cs330/s17/Public/classDiagrams/index.html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"/>
              <a:t>http://highered.mheducation.com/sites/dl/free/8448118952/540197/Relaciones_entre_Clases.pdf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"/>
              <a:t>http://highered.mheducation.com/sites/dl/free/8448118952/540197/Relaciones_entre_Clases.pdf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"/>
              <a:t>http://highered.mheducation.com/sites/dl/free/8448118952/540197/Relaciones_entre_Clases.pdf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"/>
              <a:t>http://highered.mheducation.com/sites/dl/free/8448118952/540197/Relaciones_entre_Clases.pdf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9e0e3c56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9e0e3c564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clases abstractas se ven con más detalle en la unidad 4, se las comenta para ver su representación en UML</a:t>
            </a:r>
            <a:endParaRPr/>
          </a:p>
        </p:txBody>
      </p:sp>
      <p:sp>
        <p:nvSpPr>
          <p:cNvPr id="370" name="Google Shape;370;g59e0e3c564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9e0e3c56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9e0e3c564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clases abstractas se ven con más detalle en la unidad 4, se las comenta para ver su representación en UML</a:t>
            </a:r>
            <a:endParaRPr/>
          </a:p>
        </p:txBody>
      </p:sp>
      <p:sp>
        <p:nvSpPr>
          <p:cNvPr id="377" name="Google Shape;377;g59e0e3c564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9e0e3c56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59e0e3c564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métodos abstractos deben implementarse en las clases concretas.</a:t>
            </a:r>
            <a:endParaRPr/>
          </a:p>
        </p:txBody>
      </p:sp>
      <p:sp>
        <p:nvSpPr>
          <p:cNvPr id="386" name="Google Shape;386;g59e0e3c564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9e0e3c56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9e0e3c564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clases abstractas se ven con más detalle en la unidad 4, se las comenta para ver su representación en UML</a:t>
            </a:r>
            <a:endParaRPr/>
          </a:p>
        </p:txBody>
      </p:sp>
      <p:sp>
        <p:nvSpPr>
          <p:cNvPr id="395" name="Google Shape;395;g59e0e3c564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9e0e3c56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9e0e3c564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g59e0e3c564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9e0e3c56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9e0e3c564_0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g59e0e3c564_0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7412e860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57412e8603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Revisar con los estudiantes los casos de estudio creados para esta unidad</a:t>
            </a:r>
            <a:endParaRPr/>
          </a:p>
        </p:txBody>
      </p:sp>
      <p:sp>
        <p:nvSpPr>
          <p:cNvPr id="420" name="Google Shape;420;g57412e8603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42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000"/>
              <a:buFont typeface="Calibri"/>
              <a:buNone/>
            </a:pPr>
            <a:r>
              <a:rPr lang="es" sz="1000">
                <a:solidFill>
                  <a:srgbClr val="545454"/>
                </a:solidFill>
                <a:highlight>
                  <a:srgbClr val="FFFFFF"/>
                </a:highlight>
              </a:rPr>
              <a:t>La abstracción es la capacidad de obtener y aislar toda la información y cualidades de un objeto que no nos parezcan relevantes, para poder encapsularlos. Para ello separamos “mentalmente” los objetos y nos centramos en su comportamiento fundamental.</a:t>
            </a:r>
            <a:endParaRPr sz="1000"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Calibri"/>
              <a:buNone/>
            </a:pPr>
            <a:r>
              <a:rPr lang="es" sz="1100" u="sng">
                <a:solidFill>
                  <a:schemeClr val="hlink"/>
                </a:solidFill>
                <a:hlinkClick r:id="rId3"/>
              </a:rPr>
              <a:t>http://programaenlinea.net/poo-programacion-orientada-a-objetos/</a:t>
            </a:r>
            <a:endParaRPr sz="1000">
              <a:solidFill>
                <a:srgbClr val="545454"/>
              </a:solidFill>
              <a:highlight>
                <a:srgbClr val="FFFFFF"/>
              </a:highlight>
            </a:endParaRPr>
          </a:p>
        </p:txBody>
      </p:sp>
      <p:sp>
        <p:nvSpPr>
          <p:cNvPr id="146" name="Google Shape;146;p6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00" b="0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7" name="Google Shape;1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"/>
              <a:t>Podemos identificar muchas características del cliente, pero para el dominio del problema solo las 4 primeras son relevantes.  En siguiente diapositiva se marcan las válidas para el problema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Calibri"/>
              <a:buNone/>
            </a:pPr>
            <a:r>
              <a:rPr lang="es" sz="1100" u="sng">
                <a:solidFill>
                  <a:schemeClr val="hlink"/>
                </a:solidFill>
                <a:hlinkClick r:id="rId3"/>
              </a:rPr>
              <a:t>https://www.guru99.com/java-data-abstraction.html</a:t>
            </a:r>
            <a:endParaRPr sz="20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3" name="Google Shape;153;p7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800" b="0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4" name="Google Shape;1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"/>
              <a:t>Podemos identificar muchas características del cliente, pero para el dominio del problema solo las 4 primeras son relevantes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Calibri"/>
              <a:buNone/>
            </a:pPr>
            <a:r>
              <a:rPr lang="es" sz="1100" u="sng">
                <a:solidFill>
                  <a:schemeClr val="hlink"/>
                </a:solidFill>
                <a:hlinkClick r:id="rId3"/>
              </a:rPr>
              <a:t>https://www.guru99.com/java-data-abstraction.html</a:t>
            </a:r>
            <a:endParaRPr sz="20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1" name="Google Shape;161;p8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800" b="0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16114" y="-4355"/>
            <a:ext cx="188686" cy="68580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428168" y="1454"/>
            <a:ext cx="188686" cy="6858000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DDEAF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4" name="Google Shape;94;p11"/>
          <p:cNvSpPr/>
          <p:nvPr/>
        </p:nvSpPr>
        <p:spPr>
          <a:xfrm>
            <a:off x="116114" y="-4355"/>
            <a:ext cx="188686" cy="68580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428168" y="1454"/>
            <a:ext cx="188686" cy="6858000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DDEAF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116114" y="-4355"/>
            <a:ext cx="188686" cy="68580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2"/>
          <p:cNvSpPr/>
          <p:nvPr/>
        </p:nvSpPr>
        <p:spPr>
          <a:xfrm>
            <a:off x="428168" y="1454"/>
            <a:ext cx="188686" cy="6858000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DDEAF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  <a:defRPr b="1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116114" y="-4355"/>
            <a:ext cx="188686" cy="68580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428168" y="1454"/>
            <a:ext cx="188686" cy="6858000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DDEAF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3722914" y="1709738"/>
            <a:ext cx="7624536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  <a:defRPr sz="6000" b="1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3722914" y="4589463"/>
            <a:ext cx="7624536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361408" y="0"/>
            <a:ext cx="2808514" cy="6858000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DDEAF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0" y="0"/>
            <a:ext cx="2808514" cy="68580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16114" y="-4355"/>
            <a:ext cx="188686" cy="68580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428168" y="1454"/>
            <a:ext cx="188686" cy="6858000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DDEAF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116114" y="-4355"/>
            <a:ext cx="188686" cy="68580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428168" y="1454"/>
            <a:ext cx="188686" cy="6858000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DDEAF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116114" y="-4355"/>
            <a:ext cx="188686" cy="68580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428168" y="1454"/>
            <a:ext cx="188686" cy="6858000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DDEAF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116114" y="-4355"/>
            <a:ext cx="188686" cy="68580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428168" y="1454"/>
            <a:ext cx="188686" cy="6858000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DDEAF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7" name="Google Shape;77;p9"/>
          <p:cNvSpPr/>
          <p:nvPr/>
        </p:nvSpPr>
        <p:spPr>
          <a:xfrm>
            <a:off x="116114" y="-4355"/>
            <a:ext cx="188686" cy="68580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9"/>
          <p:cNvSpPr/>
          <p:nvPr/>
        </p:nvSpPr>
        <p:spPr>
          <a:xfrm>
            <a:off x="428168" y="1454"/>
            <a:ext cx="188686" cy="6858000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DDEAF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116114" y="-4355"/>
            <a:ext cx="188686" cy="68580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0"/>
          <p:cNvSpPr/>
          <p:nvPr/>
        </p:nvSpPr>
        <p:spPr>
          <a:xfrm>
            <a:off x="428168" y="1454"/>
            <a:ext cx="188686" cy="6858000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DDEAF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ites.google.com/site/javafacilparatodos/temario-1/polimorfismo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ml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bm.com/developerworks/rational/library/content/RationalEdge/sep04/bell/index.html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TB0EiLXUC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Calibri"/>
              <a:buNone/>
            </a:pPr>
            <a:r>
              <a:rPr lang="es" sz="5400">
                <a:latin typeface="Calibri"/>
                <a:ea typeface="Calibri"/>
                <a:cs typeface="Calibri"/>
                <a:sym typeface="Calibri"/>
              </a:rPr>
              <a:t>Unidad 3 - Diseño orientado a objetos e Introducción a UML</a:t>
            </a:r>
            <a:br>
              <a:rPr lang="es" sz="5940" b="0">
                <a:latin typeface="Cambria"/>
                <a:ea typeface="Cambria"/>
                <a:cs typeface="Cambria"/>
                <a:sym typeface="Cambria"/>
              </a:rPr>
            </a:br>
            <a:endParaRPr sz="5400"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PROGRAMACIÓN ORIENTADA A OBJETOS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783693" y="1443960"/>
            <a:ext cx="10396800" cy="4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609585" marR="0" lvl="0" indent="-507986" algn="l" rtl="0"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2400"/>
              <a:buFont typeface="Calibri"/>
              <a:buChar char="●"/>
            </a:pPr>
            <a:r>
              <a:rPr lang="es" sz="3200">
                <a:solidFill>
                  <a:srgbClr val="31394D"/>
                </a:solidFill>
                <a:latin typeface="Calibri"/>
                <a:ea typeface="Calibri"/>
                <a:cs typeface="Calibri"/>
                <a:sym typeface="Calibri"/>
              </a:rPr>
              <a:t>Ventajas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19170" marR="0" lvl="1" indent="-507987" algn="just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alibri"/>
              <a:buChar char="○"/>
            </a:pPr>
            <a:r>
              <a:rPr lang="es" sz="32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Lo que hace el usuario puede ser controlado internamente (controlar errores o situaciones indeseadas)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19170" marR="0" lvl="1" indent="-507987" algn="just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alibri"/>
              <a:buChar char="○"/>
            </a:pPr>
            <a:r>
              <a:rPr lang="es" sz="32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 pueden hacer cambios y/o mejoras sin que eso afecte el modo cómo los usuarios van a utilizar el código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1523880" y="6727680"/>
            <a:ext cx="9143600" cy="130000"/>
          </a:xfrm>
          <a:prstGeom prst="rect">
            <a:avLst/>
          </a:prstGeom>
          <a:solidFill>
            <a:srgbClr val="626B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Encapsulamiento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/>
        </p:nvSpPr>
        <p:spPr>
          <a:xfrm>
            <a:off x="821875" y="1486800"/>
            <a:ext cx="10086000" cy="3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609585" marR="0" lvl="0" indent="-507986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●"/>
            </a:pPr>
            <a:r>
              <a:rPr lang="es" sz="3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Relación entre dos clases: clase base y la clase derivada</a:t>
            </a:r>
            <a:endParaRPr sz="3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19170" marR="0" lvl="1" indent="-507987" algn="just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○"/>
            </a:pPr>
            <a:r>
              <a:rPr lang="es" sz="3200" b="0" i="0" u="none" strike="noStrike" cap="none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 clase derivada obtiene la habilidad de utilizar ciertas propiedades y funcionalidades de la clase base</a:t>
            </a:r>
            <a:endParaRPr sz="3200" b="0" i="0" u="none" strike="noStrike" cap="none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219170" marR="0" lvl="1" indent="-507987" algn="just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○"/>
            </a:pPr>
            <a:r>
              <a:rPr lang="es" sz="3200" b="0" i="0" u="none" strike="noStrike" cap="none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 clase derivada puede sustituir funcionalidad de la clase base</a:t>
            </a:r>
            <a:endParaRPr sz="3200" b="0" i="0" u="none" strike="noStrike" cap="none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429" marR="0" lvl="0" indent="-457429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Herencia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/>
        </p:nvSpPr>
        <p:spPr>
          <a:xfrm>
            <a:off x="821880" y="1486800"/>
            <a:ext cx="11029500" cy="3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609584" marR="0" lvl="0" indent="-507987" algn="just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●"/>
            </a:pPr>
            <a:r>
              <a:rPr lang="es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 relación padre-hijo entre clases puede representarse desde un punto de vista jerárquico, denominado vista de clases en árbol.</a:t>
            </a: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40404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428" marR="0" lvl="0" indent="-457428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6383" y="3681945"/>
            <a:ext cx="5640475" cy="270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4"/>
          <p:cNvSpPr txBox="1"/>
          <p:nvPr/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Herencia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/>
        </p:nvSpPr>
        <p:spPr>
          <a:xfrm>
            <a:off x="677160" y="1497600"/>
            <a:ext cx="10935200" cy="38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609585" marR="0" lvl="0" indent="-507986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●"/>
            </a:pPr>
            <a:r>
              <a:rPr lang="es" sz="3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Polimorfismo significa muchas formas.</a:t>
            </a:r>
            <a:endParaRPr sz="3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marR="0" lvl="0" indent="-507986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●"/>
            </a:pPr>
            <a:r>
              <a:rPr lang="es" sz="3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Capacidad para que varias clases u objetos derivados de otros, reaccionen de manera diferente ante los mismos métodos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1" name="Google Shape;20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57233" y="3429000"/>
            <a:ext cx="4064000" cy="29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 txBox="1"/>
          <p:nvPr/>
        </p:nvSpPr>
        <p:spPr>
          <a:xfrm>
            <a:off x="7018733" y="6482967"/>
            <a:ext cx="4152400" cy="2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33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https://sites.google.com/site/javafacilparatodos/temario-1/polimorfismo</a:t>
            </a:r>
            <a:endParaRPr sz="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Polimorfismo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/>
        </p:nvSpPr>
        <p:spPr>
          <a:xfrm>
            <a:off x="677160" y="1497600"/>
            <a:ext cx="10935200" cy="38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09585" marR="0" lvl="0" indent="-507986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Trebuchet MS"/>
              <a:buChar char="●"/>
            </a:pPr>
            <a:r>
              <a:rPr lang="es" sz="3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Interfaz para ser usada en una clase general de acciones. La acción específica depende  de la naturaleza de la situación.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38776" y="3192442"/>
            <a:ext cx="5064400" cy="3318033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6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Polimorfismo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>
            <a:spLocks noGrp="1"/>
          </p:cNvSpPr>
          <p:nvPr>
            <p:ph type="title"/>
          </p:nvPr>
        </p:nvSpPr>
        <p:spPr>
          <a:xfrm>
            <a:off x="3722914" y="1709738"/>
            <a:ext cx="7624536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</a:pPr>
            <a:r>
              <a:rPr lang="es"/>
              <a:t>UML</a:t>
            </a:r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body" idx="1"/>
          </p:nvPr>
        </p:nvSpPr>
        <p:spPr>
          <a:xfrm>
            <a:off x="3722914" y="4589463"/>
            <a:ext cx="7624536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/>
          <p:nvPr/>
        </p:nvSpPr>
        <p:spPr>
          <a:xfrm>
            <a:off x="1245996" y="1788608"/>
            <a:ext cx="101080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7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7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8"/>
          <p:cNvSpPr txBox="1"/>
          <p:nvPr/>
        </p:nvSpPr>
        <p:spPr>
          <a:xfrm>
            <a:off x="783433" y="1680667"/>
            <a:ext cx="10570400" cy="39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609596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" sz="2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UML significa Lenguaje Unificado de Modelado (UML, por sus siglas en inglés, Unified Modeling Language)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79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609596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" sz="2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Usado ampliamente en la ingeniería de software ya que ofrece un estándar para describir, visualizar, especificar, construir y documentar gráficamente(diagramas) un sistema (modelo), este incluye aspectos conceptuales de estructura y comportamiento. 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3"/>
              </a:rPr>
              <a:t>http://www.uml.org/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3">
              <a:solidFill>
                <a:srgbClr val="77777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s"/>
              <a:t>UML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/>
          <p:nvPr/>
        </p:nvSpPr>
        <p:spPr>
          <a:xfrm>
            <a:off x="1245996" y="1788608"/>
            <a:ext cx="101080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7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7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783433" y="1680667"/>
            <a:ext cx="10570400" cy="39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609585" marR="0" lvl="0" indent="-457188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" sz="2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Modelado de datos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219170" marR="0" lvl="1" indent="-457188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s" sz="2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Diagrama de clases, objetos, componentes, despliegue, paquetes</a:t>
            </a:r>
            <a:endParaRPr sz="28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609585" marR="0" lvl="0" indent="-457188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" sz="2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Modelado de comportamiento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219170" marR="0" lvl="1" indent="-457188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s" sz="2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Diagrama de casos de uso, actividades, estados, colaboración, secuencia.</a:t>
            </a:r>
            <a:endParaRPr sz="28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3">
              <a:solidFill>
                <a:srgbClr val="77777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s"/>
              <a:t>UML – Tipos de diagrama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/>
          <p:nvPr/>
        </p:nvSpPr>
        <p:spPr>
          <a:xfrm>
            <a:off x="1245996" y="1788608"/>
            <a:ext cx="101080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7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7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0"/>
          <p:cNvSpPr txBox="1"/>
          <p:nvPr/>
        </p:nvSpPr>
        <p:spPr>
          <a:xfrm>
            <a:off x="783433" y="1680667"/>
            <a:ext cx="10570400" cy="39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609585" marR="0" lvl="0" indent="-491054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s" sz="2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Diagrama de la categoría de los </a:t>
            </a:r>
            <a:r>
              <a:rPr lang="es" sz="2800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diagramas estructurales(</a:t>
            </a:r>
            <a:r>
              <a:rPr lang="es" sz="2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describir la </a:t>
            </a:r>
            <a:r>
              <a:rPr lang="es" sz="2800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arquitectura</a:t>
            </a:r>
            <a:r>
              <a:rPr lang="es" sz="2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de un sistema con bastante detalle. </a:t>
            </a:r>
            <a:r>
              <a:rPr lang="es" sz="2800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609585" marR="0" lvl="0" indent="-491054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s" sz="2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Es muy recomendable tener un diagrama de clase </a:t>
            </a:r>
            <a:r>
              <a:rPr lang="es" sz="2800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antes </a:t>
            </a:r>
            <a:r>
              <a:rPr lang="es" sz="2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 empezar a escribir código para la aplicación.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609585" marR="0" lvl="0" indent="-491054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s" sz="2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Sirven para describir </a:t>
            </a:r>
            <a:r>
              <a:rPr lang="es" sz="2800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cómo se relacionan</a:t>
            </a:r>
            <a:r>
              <a:rPr lang="es" sz="2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los elementos de un sistema, qué </a:t>
            </a:r>
            <a:r>
              <a:rPr lang="es" sz="2800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atributos y operaciones</a:t>
            </a:r>
            <a:r>
              <a:rPr lang="es" sz="2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les caracterizan.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3">
              <a:solidFill>
                <a:srgbClr val="77777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s"/>
              <a:t>Diagrama de clases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/>
          <p:nvPr/>
        </p:nvSpPr>
        <p:spPr>
          <a:xfrm>
            <a:off x="1245996" y="1788608"/>
            <a:ext cx="101080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7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7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1"/>
          <p:cNvSpPr txBox="1"/>
          <p:nvPr/>
        </p:nvSpPr>
        <p:spPr>
          <a:xfrm>
            <a:off x="783433" y="1680667"/>
            <a:ext cx="10570400" cy="39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3">
              <a:solidFill>
                <a:srgbClr val="77777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609585" marR="0" lvl="0" indent="-491054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s" sz="2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Formato	gráfico	de	una	clase	 </a:t>
            </a:r>
            <a:endParaRPr sz="2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60958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– Atributos	(Propiedades)	 </a:t>
            </a:r>
            <a:endParaRPr sz="2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60958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– Métodos	(Operaciones) </a:t>
            </a:r>
            <a:endParaRPr sz="2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31"/>
          <p:cNvPicPr preferRelativeResize="0"/>
          <p:nvPr/>
        </p:nvPicPr>
        <p:blipFill rotWithShape="1">
          <a:blip r:embed="rId3">
            <a:alphaModFix/>
          </a:blip>
          <a:srcRect l="14022"/>
          <a:stretch/>
        </p:blipFill>
        <p:spPr>
          <a:xfrm>
            <a:off x="5990198" y="2489200"/>
            <a:ext cx="5710799" cy="40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s"/>
              <a:t>Diagrama de clases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s"/>
              <a:t>Contenido</a:t>
            </a:r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3.1 Los pilares del paradigma orientado a objetos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3.2. Introducción a UML.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3.3. Diagrama de clases.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3.4. Interacción de Clases.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>
              <a:solidFill>
                <a:schemeClr val="dk1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/>
          <p:nvPr/>
        </p:nvSpPr>
        <p:spPr>
          <a:xfrm>
            <a:off x="1245996" y="1788608"/>
            <a:ext cx="101080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7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7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2"/>
          <p:cNvSpPr txBox="1"/>
          <p:nvPr/>
        </p:nvSpPr>
        <p:spPr>
          <a:xfrm>
            <a:off x="810800" y="1694700"/>
            <a:ext cx="10570400" cy="39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3">
              <a:solidFill>
                <a:srgbClr val="77777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609585" marR="0" lvl="0" indent="-491054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s" sz="2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Sintaxis de los atributos</a:t>
            </a:r>
            <a:endParaRPr sz="2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60958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visibilidad nombre: tipo = valor inicial</a:t>
            </a:r>
            <a:endParaRPr sz="2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609585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609585" algn="just" rtl="0">
              <a:spcBef>
                <a:spcPts val="0"/>
              </a:spcBef>
              <a:spcAft>
                <a:spcPts val="0"/>
              </a:spcAft>
              <a:buNone/>
            </a:pPr>
            <a:endParaRPr sz="2933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609585" algn="just" rtl="0">
              <a:spcBef>
                <a:spcPts val="0"/>
              </a:spcBef>
              <a:spcAft>
                <a:spcPts val="0"/>
              </a:spcAft>
              <a:buNone/>
            </a:pPr>
            <a:endParaRPr sz="2933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609585" algn="just" rtl="0">
              <a:spcBef>
                <a:spcPts val="0"/>
              </a:spcBef>
              <a:spcAft>
                <a:spcPts val="0"/>
              </a:spcAft>
              <a:buNone/>
            </a:pPr>
            <a:endParaRPr sz="2933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933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56434" y="3428995"/>
            <a:ext cx="3152633" cy="10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2"/>
          <p:cNvSpPr/>
          <p:nvPr/>
        </p:nvSpPr>
        <p:spPr>
          <a:xfrm>
            <a:off x="2547700" y="2901433"/>
            <a:ext cx="2120000" cy="171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2547567" y="3350667"/>
            <a:ext cx="2120000" cy="57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2"/>
          <p:cNvSpPr txBox="1"/>
          <p:nvPr/>
        </p:nvSpPr>
        <p:spPr>
          <a:xfrm>
            <a:off x="2617900" y="3326267"/>
            <a:ext cx="2218000" cy="4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nombre: String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patas: int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2"/>
          <p:cNvSpPr txBox="1"/>
          <p:nvPr/>
        </p:nvSpPr>
        <p:spPr>
          <a:xfrm>
            <a:off x="2930167" y="2901433"/>
            <a:ext cx="1354800" cy="4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20528" y="4781527"/>
            <a:ext cx="4857801" cy="112886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s"/>
              <a:t>Diagrama de clases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/>
          <p:nvPr/>
        </p:nvSpPr>
        <p:spPr>
          <a:xfrm>
            <a:off x="1245996" y="1788608"/>
            <a:ext cx="101080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7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7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3"/>
          <p:cNvSpPr txBox="1"/>
          <p:nvPr/>
        </p:nvSpPr>
        <p:spPr>
          <a:xfrm>
            <a:off x="810800" y="1694700"/>
            <a:ext cx="10570400" cy="39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933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609585" marR="0" lvl="0" indent="-491054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s" sz="2933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Sintaxis de los métodos</a:t>
            </a:r>
            <a:endParaRPr sz="2933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60958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33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visibilidad nombre (lista_parametros) : tipo_retorno</a:t>
            </a:r>
            <a:endParaRPr sz="2933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609585" algn="just" rtl="0">
              <a:spcBef>
                <a:spcPts val="0"/>
              </a:spcBef>
              <a:spcAft>
                <a:spcPts val="0"/>
              </a:spcAft>
              <a:buNone/>
            </a:pPr>
            <a:endParaRPr sz="2933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7693" y="3359159"/>
            <a:ext cx="3328500" cy="23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s"/>
              <a:t>Diagrama de clases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/>
          <p:nvPr/>
        </p:nvSpPr>
        <p:spPr>
          <a:xfrm>
            <a:off x="1245996" y="1788608"/>
            <a:ext cx="101080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7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7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4"/>
          <p:cNvSpPr txBox="1"/>
          <p:nvPr/>
        </p:nvSpPr>
        <p:spPr>
          <a:xfrm>
            <a:off x="810800" y="1694700"/>
            <a:ext cx="10570400" cy="39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933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609585" marR="0" lvl="0" indent="-491054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s" sz="2933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visibilidad</a:t>
            </a:r>
            <a:endParaRPr sz="2933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60958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33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8798" y="2963201"/>
            <a:ext cx="3254133" cy="1738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33699" y="2658366"/>
            <a:ext cx="5047500" cy="22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s"/>
              <a:t>Diagrama de clases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>
            <a:spLocks noGrp="1"/>
          </p:cNvSpPr>
          <p:nvPr>
            <p:ph type="body" idx="1"/>
          </p:nvPr>
        </p:nvSpPr>
        <p:spPr>
          <a:xfrm>
            <a:off x="829567" y="1704268"/>
            <a:ext cx="8596500" cy="4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133"/>
              </a:spcAft>
              <a:buSzPts val="2800"/>
              <a:buNone/>
            </a:pPr>
            <a:r>
              <a:rPr lang="es"/>
              <a:t>Relaciones entre clases</a:t>
            </a:r>
            <a:endParaRPr/>
          </a:p>
        </p:txBody>
      </p:sp>
      <p:pic>
        <p:nvPicPr>
          <p:cNvPr id="281" name="Google Shape;281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3429" y="2437662"/>
            <a:ext cx="6983132" cy="355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s"/>
              <a:t>Interacción de Clases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>
            <a:spLocks noGrp="1"/>
          </p:cNvSpPr>
          <p:nvPr>
            <p:ph type="body" idx="1"/>
          </p:nvPr>
        </p:nvSpPr>
        <p:spPr>
          <a:xfrm>
            <a:off x="836967" y="1384256"/>
            <a:ext cx="10574400" cy="38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" sz="3200" b="1">
                <a:latin typeface="Calibri"/>
                <a:ea typeface="Calibri"/>
                <a:cs typeface="Calibri"/>
                <a:sym typeface="Calibri"/>
              </a:rPr>
              <a:t>Relación de Herencia/Generalización</a:t>
            </a:r>
            <a:endParaRPr sz="32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3200"/>
              <a:buNone/>
            </a:pPr>
            <a:r>
              <a:rPr lang="es" sz="3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 representa mediante una flecha, cuya punta es un triángulo vacío. La flecha que representa a la herencia va orientada desde la subclase a la superclase.</a:t>
            </a:r>
            <a:endParaRPr sz="32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0910" y="3841572"/>
            <a:ext cx="2916900" cy="2846167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s"/>
              <a:t>Interacción de Clases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>
            <a:spLocks noGrp="1"/>
          </p:cNvSpPr>
          <p:nvPr>
            <p:ph type="body" idx="1"/>
          </p:nvPr>
        </p:nvSpPr>
        <p:spPr>
          <a:xfrm>
            <a:off x="819204" y="1366487"/>
            <a:ext cx="8596400" cy="38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133"/>
              </a:spcAft>
              <a:buSzPts val="2800"/>
              <a:buNone/>
            </a:pPr>
            <a:r>
              <a:rPr lang="es" b="1"/>
              <a:t>Relación de Herencia</a:t>
            </a:r>
            <a:endParaRPr b="1"/>
          </a:p>
        </p:txBody>
      </p:sp>
      <p:pic>
        <p:nvPicPr>
          <p:cNvPr id="295" name="Google Shape;295;p37"/>
          <p:cNvPicPr preferRelativeResize="0"/>
          <p:nvPr/>
        </p:nvPicPr>
        <p:blipFill rotWithShape="1">
          <a:blip r:embed="rId3">
            <a:alphaModFix/>
          </a:blip>
          <a:srcRect r="920"/>
          <a:stretch/>
        </p:blipFill>
        <p:spPr>
          <a:xfrm>
            <a:off x="1874201" y="1869600"/>
            <a:ext cx="9083201" cy="4063667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s"/>
              <a:t>Interacción de Clases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>
            <a:spLocks noGrp="1"/>
          </p:cNvSpPr>
          <p:nvPr>
            <p:ph type="body" idx="1"/>
          </p:nvPr>
        </p:nvSpPr>
        <p:spPr>
          <a:xfrm>
            <a:off x="872473" y="1383389"/>
            <a:ext cx="10954000" cy="4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" sz="3200" b="1">
                <a:latin typeface="Calibri"/>
                <a:ea typeface="Calibri"/>
                <a:cs typeface="Calibri"/>
                <a:sym typeface="Calibri"/>
              </a:rPr>
              <a:t>Relación de asociación </a:t>
            </a:r>
            <a:endParaRPr sz="3200" b="1">
              <a:latin typeface="Calibri"/>
              <a:ea typeface="Calibri"/>
              <a:cs typeface="Calibri"/>
              <a:sym typeface="Calibri"/>
            </a:endParaRPr>
          </a:p>
          <a:p>
            <a:pPr marL="609585" lvl="0" indent="-507986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3200">
                <a:latin typeface="Calibri"/>
                <a:ea typeface="Calibri"/>
                <a:cs typeface="Calibri"/>
                <a:sym typeface="Calibri"/>
              </a:rPr>
              <a:t>Relación	estructural para indicar la vinculación entre instancias de clases.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609585" lvl="0" indent="-50798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3200">
                <a:latin typeface="Calibri"/>
                <a:ea typeface="Calibri"/>
                <a:cs typeface="Calibri"/>
                <a:sym typeface="Calibri"/>
              </a:rPr>
              <a:t>Una asociación se	forma al unir dos clases con una línea.	 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2800"/>
              <a:buNone/>
            </a:pPr>
            <a:r>
              <a:rPr lang="es"/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2800"/>
              <a:buNone/>
            </a:pPr>
            <a:endParaRPr/>
          </a:p>
        </p:txBody>
      </p:sp>
      <p:pic>
        <p:nvPicPr>
          <p:cNvPr id="302" name="Google Shape;302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4866" y="4164234"/>
            <a:ext cx="6149001" cy="24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s"/>
              <a:t>Interacción de Clases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>
            <a:spLocks noGrp="1"/>
          </p:cNvSpPr>
          <p:nvPr>
            <p:ph type="body" idx="1"/>
          </p:nvPr>
        </p:nvSpPr>
        <p:spPr>
          <a:xfrm>
            <a:off x="819210" y="1563900"/>
            <a:ext cx="10954000" cy="4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b="1"/>
              <a:t>Relación de asociación - Nombre de las relaciones</a:t>
            </a:r>
            <a:r>
              <a:rPr lang="es"/>
              <a:t> </a:t>
            </a:r>
            <a:endParaRPr/>
          </a:p>
          <a:p>
            <a:pPr marL="609585" lvl="0" indent="-457188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nombre de la asociación se coloca sobre la línea en la mitad (se lee de izquierda a derecha) </a:t>
            </a:r>
            <a:endParaRPr/>
          </a:p>
          <a:p>
            <a:pPr marL="609585" lvl="0" indent="-4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Buenas relaciones tienen sentido al leerlas.  </a:t>
            </a:r>
            <a:endParaRPr/>
          </a:p>
        </p:txBody>
      </p:sp>
      <p:pic>
        <p:nvPicPr>
          <p:cNvPr id="309" name="Google Shape;309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1601" y="3752834"/>
            <a:ext cx="8192932" cy="830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1600" y="4917867"/>
            <a:ext cx="8380435" cy="9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s"/>
              <a:t>Interacción de Clases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>
            <a:spLocks noGrp="1"/>
          </p:cNvSpPr>
          <p:nvPr>
            <p:ph type="body" idx="1"/>
          </p:nvPr>
        </p:nvSpPr>
        <p:spPr>
          <a:xfrm>
            <a:off x="783702" y="1563900"/>
            <a:ext cx="10954000" cy="4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b="1"/>
              <a:t>Relación de asociación - Roles</a:t>
            </a:r>
            <a:endParaRPr/>
          </a:p>
          <a:p>
            <a:pPr marL="609585" lvl="0" indent="-457188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escriben al final de una línea de asociación y describen el propósito jugado por esa clase en la relación.</a:t>
            </a:r>
            <a:endParaRPr/>
          </a:p>
        </p:txBody>
      </p:sp>
      <p:sp>
        <p:nvSpPr>
          <p:cNvPr id="317" name="Google Shape;317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s"/>
              <a:t>Interacción de Clases</a:t>
            </a:r>
            <a:endParaRPr/>
          </a:p>
        </p:txBody>
      </p:sp>
      <p:pic>
        <p:nvPicPr>
          <p:cNvPr id="318" name="Google Shape;31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400" y="4298075"/>
            <a:ext cx="9326799" cy="12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1"/>
          <p:cNvSpPr txBox="1">
            <a:spLocks noGrp="1"/>
          </p:cNvSpPr>
          <p:nvPr>
            <p:ph type="body" idx="1"/>
          </p:nvPr>
        </p:nvSpPr>
        <p:spPr>
          <a:xfrm>
            <a:off x="836964" y="1397198"/>
            <a:ext cx="10954000" cy="4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b="1"/>
              <a:t>Relación de asociación - Multiplicidad</a:t>
            </a:r>
            <a:endParaRPr b="1"/>
          </a:p>
          <a:p>
            <a:pPr marL="609585" lvl="0" indent="-507986" algn="just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3200">
                <a:latin typeface="Calibri"/>
                <a:ea typeface="Calibri"/>
                <a:cs typeface="Calibri"/>
                <a:sym typeface="Calibri"/>
              </a:rPr>
              <a:t>Indica cuántas instancias de una clases participan en la relación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609585" lvl="0" indent="-507986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32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 multiplicidad se puede indicar con un rango (0..1, 2..5), un rango sin cota (0..*, 1..*), un valor (1) o una serie de valores (1, 3, 5).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609585" lvl="0" indent="0" algn="l" rtl="0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28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4634" y="4157301"/>
            <a:ext cx="5757500" cy="259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s"/>
              <a:t>Interacción de Clases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/>
          <p:nvPr/>
        </p:nvSpPr>
        <p:spPr>
          <a:xfrm>
            <a:off x="1245996" y="1788608"/>
            <a:ext cx="101080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73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73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783433" y="1680667"/>
            <a:ext cx="10641200" cy="39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3.1    Reconocer los 4 pilares del paradigma para la creación de modelos orientado a objetos.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3.2 Construir diagramas de clases para el diseño y documentación de un programa orientado a objetos.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s" sz="4400" b="1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"/>
          <p:cNvSpPr txBox="1">
            <a:spLocks noGrp="1"/>
          </p:cNvSpPr>
          <p:nvPr>
            <p:ph type="body" idx="1"/>
          </p:nvPr>
        </p:nvSpPr>
        <p:spPr>
          <a:xfrm>
            <a:off x="863598" y="1563900"/>
            <a:ext cx="10954000" cy="4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b="1"/>
              <a:t>Relación de asociación - Reflexiva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09585" lvl="0" indent="-507986" algn="just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3200">
                <a:latin typeface="Calibri"/>
                <a:ea typeface="Calibri"/>
                <a:cs typeface="Calibri"/>
                <a:sym typeface="Calibri"/>
              </a:rPr>
              <a:t>Es	posible	que	una	clase	se	asocie	consigo misma (asociación reflexiva) 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7634" y="3522005"/>
            <a:ext cx="4719233" cy="21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s"/>
              <a:t>Interacción de Clases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s"/>
              <a:t>Interacción de Clases</a:t>
            </a:r>
            <a:endParaRPr/>
          </a:p>
        </p:txBody>
      </p:sp>
      <p:sp>
        <p:nvSpPr>
          <p:cNvPr id="338" name="Google Shape;338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b="1"/>
              <a:t>Relación de agregación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"/>
              <a:t>Una	 relación de agregación es la que forma un todo con sus	partes.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"/>
              <a:t>Son	 un	tipo	especial	 de	 relación	 de	 asociación.	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"/>
              <a:t>Puede tener nombre, roles, multiplicidad.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"/>
              <a:t>En las relaciones de agregación, un objeto que representa una parte puede estar compartido por varios objetos que representan el todo(un alumno está en un curso y también puede estar en un grupo de amigos)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133"/>
              </a:spcAft>
              <a:buSzPts val="2800"/>
              <a:buNone/>
            </a:pPr>
            <a:r>
              <a:rPr lang="es"/>
              <a:t>Ejemplo relación de agregación</a:t>
            </a:r>
            <a:endParaRPr/>
          </a:p>
        </p:txBody>
      </p:sp>
      <p:pic>
        <p:nvPicPr>
          <p:cNvPr id="344" name="Google Shape;344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1222" y="2599933"/>
            <a:ext cx="4312433" cy="3711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6192" y="2599933"/>
            <a:ext cx="2512040" cy="3388333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s"/>
              <a:t>Interacción de Clases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5"/>
          <p:cNvSpPr txBox="1">
            <a:spLocks noGrp="1"/>
          </p:cNvSpPr>
          <p:nvPr>
            <p:ph type="body" idx="1"/>
          </p:nvPr>
        </p:nvSpPr>
        <p:spPr>
          <a:xfrm>
            <a:off x="819213" y="1844667"/>
            <a:ext cx="10568000" cy="4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b="1">
                <a:solidFill>
                  <a:schemeClr val="dk1"/>
                </a:solidFill>
              </a:rPr>
              <a:t>Relación de composición </a:t>
            </a:r>
            <a:endParaRPr/>
          </a:p>
          <a:p>
            <a:pPr marL="609585" lvl="0" indent="-457188" algn="just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Las relaciones 	 de composición son un tipo especial de relación de agregación.	 </a:t>
            </a:r>
            <a:endParaRPr/>
          </a:p>
          <a:p>
            <a:pPr marL="609585" lvl="0" indent="-457188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objetos </a:t>
            </a:r>
            <a:r>
              <a:rPr lang="es" i="1" u="sng"/>
              <a:t>parte </a:t>
            </a:r>
            <a:r>
              <a:rPr lang="es"/>
              <a:t>siempre están asociados a un objeto todo y sólo a	uno, se crean y se destruyen con él (coche y ruedas).	 </a:t>
            </a:r>
            <a:endParaRPr/>
          </a:p>
          <a:p>
            <a:pPr marL="609585" lvl="0" indent="-457188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objetos </a:t>
            </a:r>
            <a:r>
              <a:rPr lang="es" i="1" u="sng"/>
              <a:t>parte</a:t>
            </a:r>
            <a:r>
              <a:rPr lang="es"/>
              <a:t> no	pueden compartirse entre varios objetos </a:t>
            </a:r>
            <a:r>
              <a:rPr lang="es" i="1" u="sng"/>
              <a:t>todo</a:t>
            </a:r>
            <a:r>
              <a:rPr lang="es"/>
              <a:t>. </a:t>
            </a:r>
            <a:endParaRPr/>
          </a:p>
        </p:txBody>
      </p:sp>
      <p:sp>
        <p:nvSpPr>
          <p:cNvPr id="352" name="Google Shape;352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s"/>
              <a:t>Interacción de Clases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133"/>
              </a:spcAft>
              <a:buSzPts val="2800"/>
              <a:buNone/>
            </a:pPr>
            <a:endParaRPr/>
          </a:p>
        </p:txBody>
      </p:sp>
      <p:pic>
        <p:nvPicPr>
          <p:cNvPr id="358" name="Google Shape;358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8033" y="1571900"/>
            <a:ext cx="4343040" cy="5171933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s"/>
              <a:t>Interacción de Clases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133"/>
              </a:spcAft>
              <a:buSzPts val="2800"/>
              <a:buNone/>
            </a:pPr>
            <a:endParaRPr/>
          </a:p>
        </p:txBody>
      </p:sp>
      <p:pic>
        <p:nvPicPr>
          <p:cNvPr id="365" name="Google Shape;365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2097" y="1654834"/>
            <a:ext cx="8516033" cy="42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s"/>
              <a:t>Interacción de Clases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Interacción de Clases</a:t>
            </a:r>
            <a:endParaRPr/>
          </a:p>
        </p:txBody>
      </p:sp>
      <p:sp>
        <p:nvSpPr>
          <p:cNvPr id="373" name="Google Shape;373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b="1"/>
              <a:t>Clase abstracta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"/>
              <a:t>Una clase abstracta tiene métodos sin definición completa(métodos abstractos)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"/>
              <a:t>Usadas como superclases para jerarquía de herencia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"/>
              <a:t>Una clase abstracta no se instancia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Interacción de Clases</a:t>
            </a:r>
            <a:endParaRPr/>
          </a:p>
        </p:txBody>
      </p:sp>
      <p:sp>
        <p:nvSpPr>
          <p:cNvPr id="380" name="Google Shape;380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8381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b="1"/>
              <a:t>Clase abstracta</a:t>
            </a:r>
            <a:endParaRPr/>
          </a:p>
          <a:p>
            <a:pPr marL="457200" lvl="0" indent="-406400" algn="just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"/>
              <a:t>Se representa con el nombre de la clase y los métodos abstractos en letra itálica</a:t>
            </a:r>
            <a:endParaRPr/>
          </a:p>
          <a:p>
            <a:pPr marL="457200" lvl="0" indent="-406400" algn="just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"/>
              <a:t>Es común también ubicar la palabra abstracta bajo el nombre de la clase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1" name="Google Shape;38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875" y="4529828"/>
            <a:ext cx="2633750" cy="189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0700" y="4500263"/>
            <a:ext cx="2372175" cy="195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Interacción de Clases</a:t>
            </a:r>
            <a:endParaRPr/>
          </a:p>
        </p:txBody>
      </p:sp>
      <p:sp>
        <p:nvSpPr>
          <p:cNvPr id="389" name="Google Shape;389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8381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b="1"/>
              <a:t>Clase abstracta</a:t>
            </a:r>
            <a:endParaRPr/>
          </a:p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0" name="Google Shape;39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8225" y="2125375"/>
            <a:ext cx="710565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0"/>
          <p:cNvSpPr txBox="1"/>
          <p:nvPr/>
        </p:nvSpPr>
        <p:spPr>
          <a:xfrm>
            <a:off x="3901975" y="6311125"/>
            <a:ext cx="67518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hlinkClick r:id="rId4"/>
              </a:rPr>
              <a:t>https://www.ibm.com/developerworks/rational/library/content/RationalEdge/sep04/bell/index.html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Interacción de Clases</a:t>
            </a:r>
            <a:endParaRPr/>
          </a:p>
        </p:txBody>
      </p:sp>
      <p:sp>
        <p:nvSpPr>
          <p:cNvPr id="398" name="Google Shape;398;p5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b="1"/>
              <a:t>Interface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"/>
              <a:t>Establece la forma que debe tener una clase (modelo o esqueleto)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"/>
              <a:t>Tiene métodos abstractos, constantes y métodos por defecto. 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"/>
              <a:t>No es una clase. No puede ser instanciada. 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"/>
              <a:t>En una interfaz todos los métodos son públicos y abstract (no es necesario especificar).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9" name="Google Shape;39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3969" y="4567795"/>
            <a:ext cx="240982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3722914" y="1709738"/>
            <a:ext cx="7624536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</a:pPr>
            <a:r>
              <a:rPr lang="es"/>
              <a:t>Pilares del paradigma orientado a objetos</a:t>
            </a:r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3722914" y="4589463"/>
            <a:ext cx="7624536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Interacción de Clases</a:t>
            </a:r>
            <a:endParaRPr/>
          </a:p>
        </p:txBody>
      </p:sp>
      <p:sp>
        <p:nvSpPr>
          <p:cNvPr id="406" name="Google Shape;406;p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b="1"/>
              <a:t>Interface</a:t>
            </a:r>
            <a:endParaRPr b="1"/>
          </a:p>
          <a:p>
            <a:pPr marL="457200" lvl="0" indent="-406400" algn="just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"/>
              <a:t>Es común ubicar la palabra &lt;interfaz&gt; bajo el nombre</a:t>
            </a:r>
            <a:endParaRPr/>
          </a:p>
          <a:p>
            <a:pPr marL="457200" lvl="0" indent="-406400" algn="just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"/>
              <a:t>Las clases que implementan la interfaz apuntan a la misma con una flecha, cuya punta es un triángulo vacío y la línea entrecortada</a:t>
            </a:r>
            <a:endParaRPr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7" name="Google Shape;40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200" y="1825625"/>
            <a:ext cx="5429250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Interacción de Clases</a:t>
            </a:r>
            <a:endParaRPr/>
          </a:p>
        </p:txBody>
      </p:sp>
      <p:sp>
        <p:nvSpPr>
          <p:cNvPr id="414" name="Google Shape;414;p5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0345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b="1"/>
              <a:t>Tipo Enum</a:t>
            </a:r>
            <a:endParaRPr b="1"/>
          </a:p>
          <a:p>
            <a:pPr marL="457200" lvl="0" indent="-406400" algn="just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"/>
              <a:t>Un tipo enumerado restringe los posibles valores que puede tomar una variable</a:t>
            </a:r>
            <a:endParaRPr/>
          </a:p>
          <a:p>
            <a:pPr marL="457200" lvl="0" indent="-406400" algn="just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"/>
              <a:t>Se representa mediante un rectángulo de dos secciones. En la sección superior va el nombre acompañado de la palabra &lt;Enum&gt;.  En la sección inferior se ubican los posibles valores.</a:t>
            </a:r>
            <a:endParaRPr/>
          </a:p>
        </p:txBody>
      </p:sp>
      <p:pic>
        <p:nvPicPr>
          <p:cNvPr id="415" name="Google Shape;41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9400" y="1825625"/>
            <a:ext cx="1764750" cy="157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8825" y="3905425"/>
            <a:ext cx="148590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Taller en clase</a:t>
            </a:r>
            <a:endParaRPr/>
          </a:p>
        </p:txBody>
      </p:sp>
      <p:pic>
        <p:nvPicPr>
          <p:cNvPr id="423" name="Google Shape;42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3250" y="1690818"/>
            <a:ext cx="6173500" cy="43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/>
          <p:nvPr/>
        </p:nvSpPr>
        <p:spPr>
          <a:xfrm>
            <a:off x="697865" y="2263033"/>
            <a:ext cx="3936800" cy="1038000"/>
          </a:xfrm>
          <a:prstGeom prst="roundRect">
            <a:avLst>
              <a:gd name="adj" fmla="val 16667"/>
            </a:avLst>
          </a:prstGeom>
          <a:solidFill>
            <a:srgbClr val="D0E0E3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Abstracción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697853" y="4476887"/>
            <a:ext cx="3936800" cy="10380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Herencia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7641813" y="2263033"/>
            <a:ext cx="3936800" cy="1038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Encapsulamiento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7540213" y="4510920"/>
            <a:ext cx="3936800" cy="10380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Polimorfismo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3184667" y="5983700"/>
            <a:ext cx="7514000" cy="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https://www.youtube.com/watch?v=pTB0EiLXUC8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5089933" y="3495967"/>
            <a:ext cx="1848400" cy="909600"/>
          </a:xfrm>
          <a:prstGeom prst="roundRect">
            <a:avLst>
              <a:gd name="adj" fmla="val 16667"/>
            </a:avLst>
          </a:prstGeom>
          <a:solidFill>
            <a:srgbClr val="D9C4B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17"/>
          <p:cNvCxnSpPr>
            <a:endCxn id="138" idx="1"/>
          </p:cNvCxnSpPr>
          <p:nvPr/>
        </p:nvCxnSpPr>
        <p:spPr>
          <a:xfrm>
            <a:off x="4527433" y="3281467"/>
            <a:ext cx="562500" cy="6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17"/>
          <p:cNvCxnSpPr>
            <a:endCxn id="138" idx="1"/>
          </p:cNvCxnSpPr>
          <p:nvPr/>
        </p:nvCxnSpPr>
        <p:spPr>
          <a:xfrm rot="10800000" flipH="1">
            <a:off x="4607533" y="3950767"/>
            <a:ext cx="482400" cy="69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17"/>
          <p:cNvCxnSpPr>
            <a:stCxn id="138" idx="3"/>
          </p:cNvCxnSpPr>
          <p:nvPr/>
        </p:nvCxnSpPr>
        <p:spPr>
          <a:xfrm rot="10800000" flipH="1">
            <a:off x="6938333" y="3201067"/>
            <a:ext cx="696300" cy="74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17"/>
          <p:cNvCxnSpPr>
            <a:stCxn id="138" idx="3"/>
          </p:cNvCxnSpPr>
          <p:nvPr/>
        </p:nvCxnSpPr>
        <p:spPr>
          <a:xfrm>
            <a:off x="6938333" y="3950767"/>
            <a:ext cx="602100" cy="6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3" name="Google Shape;143;p17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Pilares de la programación orientada a objetos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/>
        </p:nvSpPr>
        <p:spPr>
          <a:xfrm>
            <a:off x="795635" y="1594440"/>
            <a:ext cx="10948000" cy="38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609585" marR="0" lvl="0" indent="-507986" algn="just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●"/>
            </a:pPr>
            <a:r>
              <a:rPr lang="es" sz="32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Omitir detalles que no son necesarios y solamente mostrar lo que sí es relevante.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marR="0" lvl="0" indent="-507986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●"/>
            </a:pPr>
            <a:r>
              <a:rPr lang="es" sz="3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Expresar las características esenciales de un objeto, las cuales distinguen al objeto de los demás</a:t>
            </a:r>
            <a:endParaRPr sz="3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marR="0" lvl="0" indent="-507986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●"/>
            </a:pPr>
            <a:r>
              <a:rPr lang="es" sz="3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Ayuda a reducir la complejidad y esfuerzo de programación</a:t>
            </a:r>
            <a:endParaRPr sz="3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3962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667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1917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667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Abstracción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/>
        </p:nvSpPr>
        <p:spPr>
          <a:xfrm>
            <a:off x="819177" y="1431356"/>
            <a:ext cx="10857600" cy="1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Supongamos que desea crear una aplicación bancaria y se le solicita que recopile toda la información sobre el cliente.</a:t>
            </a:r>
            <a:endParaRPr sz="3200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" sz="3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2611933" y="2631033"/>
            <a:ext cx="8304800" cy="35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50798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marR="0" lvl="0" indent="-50798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Dirección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marR="0" lvl="0" indent="-50798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Teléfono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marR="0" lvl="0" indent="-50798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 sobre impuestos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marR="0" lvl="0" indent="-50798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Comida favorita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marR="0" lvl="0" indent="-50798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Película favorita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marR="0" lvl="0" indent="-50798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Actor favorito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Abstracción - Ejemplo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/>
        </p:nvSpPr>
        <p:spPr>
          <a:xfrm>
            <a:off x="906898" y="1377833"/>
            <a:ext cx="10857600" cy="1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Supongamos que desea crear una aplicación bancaria y se le solicita que recopile toda la información sobre el cliente.</a:t>
            </a:r>
            <a:endParaRPr sz="3200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" sz="3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2611933" y="2631033"/>
            <a:ext cx="8304800" cy="35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50798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marR="0" lvl="0" indent="-50798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Dirección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marR="0" lvl="0" indent="-50798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Teléfono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marR="0" lvl="0" indent="-50798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 sobre impuestos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marR="0" lvl="0" indent="-507986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Calibri"/>
              <a:buChar char="●"/>
            </a:pPr>
            <a:r>
              <a:rPr lang="es" sz="32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Comida favorita</a:t>
            </a:r>
            <a:endParaRPr sz="32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marR="0" lvl="0" indent="-507986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Calibri"/>
              <a:buChar char="●"/>
            </a:pPr>
            <a:r>
              <a:rPr lang="es" sz="32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Película favorita</a:t>
            </a:r>
            <a:endParaRPr sz="32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marR="0" lvl="0" indent="-507986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Calibri"/>
              <a:buChar char="●"/>
            </a:pPr>
            <a:r>
              <a:rPr lang="es" sz="32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Actor favorito</a:t>
            </a:r>
            <a:endParaRPr sz="32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Abstracción - Ejemplo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/>
        </p:nvSpPr>
        <p:spPr>
          <a:xfrm>
            <a:off x="706355" y="1469160"/>
            <a:ext cx="7177019" cy="4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609585" marR="0" lvl="0" indent="-507986" algn="just" rtl="0"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2400"/>
              <a:buFont typeface="Calibri"/>
              <a:buChar char="●"/>
            </a:pPr>
            <a:r>
              <a:rPr lang="es" sz="2800">
                <a:solidFill>
                  <a:srgbClr val="31394D"/>
                </a:solidFill>
                <a:latin typeface="Calibri"/>
                <a:ea typeface="Calibri"/>
                <a:cs typeface="Calibri"/>
                <a:sym typeface="Calibri"/>
              </a:rPr>
              <a:t>Propiedad que ayuda a mantener juntos, en una única entidad los atributos y métodos.</a:t>
            </a:r>
            <a:endParaRPr sz="2800">
              <a:solidFill>
                <a:srgbClr val="3139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marR="0" lvl="0" indent="-507986" algn="just" rtl="0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2400"/>
              <a:buFont typeface="Calibri"/>
              <a:buChar char="●"/>
            </a:pPr>
            <a:r>
              <a:rPr lang="es" sz="2800">
                <a:solidFill>
                  <a:srgbClr val="40404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Asegurar que el contenido de la información de un objeto está oculta en el mundo exterior.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marR="0" lvl="0" indent="-507986" algn="just" rtl="0"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2400"/>
              <a:buFont typeface="Calibri"/>
              <a:buChar char="●"/>
            </a:pPr>
            <a:r>
              <a:rPr lang="es" sz="2800">
                <a:solidFill>
                  <a:srgbClr val="31394D"/>
                </a:solidFill>
                <a:latin typeface="Calibri"/>
                <a:ea typeface="Calibri"/>
                <a:cs typeface="Calibri"/>
                <a:sym typeface="Calibri"/>
              </a:rPr>
              <a:t>La ventaja del código encapsulado es que se sabe cómo usarlo sin importar cómo esté implementado.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marR="0" lvl="0" indent="-457188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1523880" y="6727680"/>
            <a:ext cx="9143600" cy="130000"/>
          </a:xfrm>
          <a:prstGeom prst="rect">
            <a:avLst/>
          </a:prstGeom>
          <a:solidFill>
            <a:srgbClr val="626B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6761" y="3280101"/>
            <a:ext cx="2923831" cy="2354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90823" y="1468800"/>
            <a:ext cx="2107407" cy="122158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Encapsulamiento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O_diapo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1790</Words>
  <Application>Microsoft Office PowerPoint</Application>
  <PresentationFormat>Widescreen</PresentationFormat>
  <Paragraphs>256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Calibri</vt:lpstr>
      <vt:lpstr>Trebuchet MS</vt:lpstr>
      <vt:lpstr>Quattrocento Sans</vt:lpstr>
      <vt:lpstr>Cambria</vt:lpstr>
      <vt:lpstr>Arial</vt:lpstr>
      <vt:lpstr>Verdana</vt:lpstr>
      <vt:lpstr>POO_diapos</vt:lpstr>
      <vt:lpstr>Unidad 3 - Diseño orientado a objetos e Introducción a UML </vt:lpstr>
      <vt:lpstr>Contenido</vt:lpstr>
      <vt:lpstr>PowerPoint Presentation</vt:lpstr>
      <vt:lpstr>Pilares del paradigma orientado a objetos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UML</vt:lpstr>
      <vt:lpstr>UML</vt:lpstr>
      <vt:lpstr>UML – Tipos de diagrama</vt:lpstr>
      <vt:lpstr>Diagrama de clases</vt:lpstr>
      <vt:lpstr>Diagrama de clases</vt:lpstr>
      <vt:lpstr>Diagrama de clases</vt:lpstr>
      <vt:lpstr>Diagrama de clases</vt:lpstr>
      <vt:lpstr>Diagrama de clases</vt:lpstr>
      <vt:lpstr>Interacción de Clases</vt:lpstr>
      <vt:lpstr>Interacción de Clases</vt:lpstr>
      <vt:lpstr>Interacción de Clases</vt:lpstr>
      <vt:lpstr>Interacción de Clases</vt:lpstr>
      <vt:lpstr>Interacción de Clases</vt:lpstr>
      <vt:lpstr>Interacción de Clases</vt:lpstr>
      <vt:lpstr>Interacción de Clases</vt:lpstr>
      <vt:lpstr>Interacción de Clases</vt:lpstr>
      <vt:lpstr>Interacción de Clases</vt:lpstr>
      <vt:lpstr>Interacción de Clases</vt:lpstr>
      <vt:lpstr>Interacción de Clases</vt:lpstr>
      <vt:lpstr>Interacción de Clases</vt:lpstr>
      <vt:lpstr>Interacción de Clases</vt:lpstr>
      <vt:lpstr>Interacción de Clases</vt:lpstr>
      <vt:lpstr>Interacción de Clases</vt:lpstr>
      <vt:lpstr>Interacción de Clases</vt:lpstr>
      <vt:lpstr>Interacción de Clases</vt:lpstr>
      <vt:lpstr>Interacción de Clases</vt:lpstr>
      <vt:lpstr>Interacción de Clases</vt:lpstr>
      <vt:lpstr>Taller en clase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3 - Diseño orientado a objetos e Introducción a UML </dc:title>
  <cp:lastModifiedBy>Gladys Eliana Carrillo Bastidas</cp:lastModifiedBy>
  <cp:revision>1</cp:revision>
  <dcterms:modified xsi:type="dcterms:W3CDTF">2019-05-09T19:57:30Z</dcterms:modified>
</cp:coreProperties>
</file>