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Verdana" panose="020B060403050404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ACFC41-DF86-4AF5-A63F-E9CB8B831F7F}">
  <a:tblStyle styleId="{65ACFC41-DF86-4AF5-A63F-E9CB8B831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96" y="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odigo.blogspot.com/2017/02/javafx-tutorial-de-introduccio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bszWG9WUeCA" TargetMode="External"/><Relationship Id="rId4" Type="http://schemas.openxmlformats.org/officeDocument/2006/relationships/hyperlink" Target="http://www.brainkart.com/article/JavaFX-Basic-Concepts_10737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layout_gridpane.htm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fx/checkbox.htm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f39cdfd2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8f39cdfd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2a7ff55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2a7ff55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2a7ff55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2a7ff55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http://acodigo.blogspot.com/2017/02/javafx-tutorial-de-introduccion.html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2a7ff55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2a7ff55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JavaFX creates an application thread </a:t>
            </a:r>
            <a:r>
              <a:rPr lang="e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 the application start method, processing </a:t>
            </a:r>
            <a:r>
              <a:rPr lang="e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events, </a:t>
            </a:r>
            <a:r>
              <a:rPr lang="e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 animation timelines.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http://www3.cs.stonybrook.edu/~pfodor/courses/CSE114/L14-JavaFXBasics.pdf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2a7ff5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2a7ff55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" sz="1150" i="1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llamado </a:t>
            </a:r>
            <a:r>
              <a:rPr lang="es" sz="1150" i="1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primaryStage</a:t>
            </a:r>
            <a:r>
              <a:rPr lang="es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creado automáticamente y representa nuestra ventana principal o primaria, luego podremos crear más ventanas si lo deseamos</a:t>
            </a:r>
            <a:endParaRPr sz="11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http://acodigo.blogspot.com/2017/02/javafx-tutorial-de-introduccion.html</a:t>
            </a:r>
            <a:endParaRPr sz="11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2a7ff55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2a7ff55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2a7ff55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2a7ff55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root node puede contener otros nodes hijos y estos pueden contender otros nodos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2a7ff55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2a7ff55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2a7ff55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2a7ff55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http://acodigo.blogspot.com/2017/02/javafx-tutorial-de-introduccion.html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http://www.brainkart.com/article/JavaFX-Basic-Concepts_10737/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https://www.youtube.com/watch?v=bszWG9WUeCA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a2a7ff55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a2a7ff55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a2a7ff5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a2a7ff5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39cdfd2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8f39cdfd2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2a7ff55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2a7ff55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2a7ff55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2a7ff55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2a7ff55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2a7ff55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2a7ff55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2a7ff55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a2a7ff5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a2a7ff5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a2a7ff55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a2a7ff55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a2a7ff55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a2a7ff55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2a7ff55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2a7ff55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2a7ff55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2a7ff55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a2a7ff55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a2a7ff55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http://acodigo.blogspot.com/2017/02/javafx-tutorial-de-introduccion.html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39cdfd2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8f39cdfd2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a2a7ff55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a2a7ff55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f39cdfd29_0_3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8f39cdfd29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f39cdfd2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f39cdfd2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f39cdfd2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f39cdfd2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f39cdfd2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f39cdfd2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f39cdfd29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f39cdfd29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f39cdfd29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f39cdfd29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f39cdfd29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f39cdfd29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f39cdfd2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f39cdfd29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f39cdfd29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f39cdfd29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000"/>
              <a:buChar char="•"/>
            </a:pPr>
            <a:r>
              <a:rPr lang="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Envuelve los nodos a la siguiente línea cuando el espacio horizontal es menor que el total de los anchos de todos los nodos; envuelve los nodos a la siguiente columna cuando el espacio vertical es menor que el total de las alturas de todos los nodos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f39cdfd29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8f39cdfd2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f39cdfd29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f39cdfd29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000"/>
              <a:buChar char="•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https://www.tutorialspoint.com/javafx/layout_gridpane.htm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f39cdfd29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f39cdfd29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f39cdfd29_0_6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8f39cdfd2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f39cdfd29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f39cdfd29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f39cdfd29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f39cdfd29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f39cdfd29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f39cdfd29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http://tutorials.jenkov.com/javafx/textarea.html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f39cdfd29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f39cdfd29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f39cdfd29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f39cdfd29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f39cdfd29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f39cdfd29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http://tutorials.jenkov.com/javafx/checkbox.html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f39cdfd2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f39cdfd2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39cdfd29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8f39cdfd2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f39cdfd29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f39cdfd29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https://docs.oracle.com/javafx/2/ui_controls/checkbox.htm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f39cdfd2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f39cdfd2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39cdfd29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39cdfd29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f39cdfd29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f39cdfd29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f39cdfd2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f39cdfd2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39cdfd29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39cdfd29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f39cdfd2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f39cdfd2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2a7ff5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2a7ff5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https://es.wikipedia.org/wiki/Interfaz_de_usuario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2a7ff5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2a7ff5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https://es.wikipedia.org/wiki/Interfaz_gr%C3%A1fica_de_usuario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2a7ff55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2a7ff55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https://es.wikipedia.org/wiki/Interfaz_gr%C3%A1fica_de_usuario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2a7ff5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a2a7ff55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792186" y="1282304"/>
            <a:ext cx="57183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None/>
              <a:defRPr sz="4500" b="1">
                <a:solidFill>
                  <a:srgbClr val="0020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792186" y="3442097"/>
            <a:ext cx="57183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71056" y="0"/>
            <a:ext cx="2106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0"/>
            <a:ext cx="2106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792186" y="1282304"/>
            <a:ext cx="57183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None/>
              <a:defRPr sz="4500" b="1">
                <a:solidFill>
                  <a:srgbClr val="0020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792186" y="3442097"/>
            <a:ext cx="57183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1056" y="0"/>
            <a:ext cx="2106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0"/>
            <a:ext cx="2106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  <a:defRPr b="1">
                <a:solidFill>
                  <a:srgbClr val="0020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  <a:defRPr>
                <a:solidFill>
                  <a:srgbClr val="0020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tbl" idx="2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87086" y="-3266"/>
            <a:ext cx="141600" cy="51435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321126" y="1090"/>
            <a:ext cx="141600" cy="51435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iptutorial.com/es/javafx/example/6967/hbox-y-vbox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layout/builtin_layouts.ht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2792186" y="1282304"/>
            <a:ext cx="57183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None/>
            </a:pPr>
            <a:r>
              <a:rPr lang="es"/>
              <a:t>Programación con interfaces gráficas de usuario (GUI) y manejo de eventos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792186" y="3442097"/>
            <a:ext cx="57183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/>
              <a:t>Unidad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GUI con JAVA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628650" y="10644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AWT (Abstract Windowing Toolkit)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mayoría de sus componentes depreciados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Swing, apareció con el release de Java 2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Más ligero de AWT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Principal API para GUI por una década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JavaFX ( 2008)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Considerado como el reemplazo de Swing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Es ligero, tiene componentes gráficos visualmente más estéticos que Swing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JavaFX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JavaFX es una API diseñada para crear Interfaces Gráficas de Usuario (GUI)  en reemplazo de Swing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 API consta de más de 30 paquetes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25" y="3257113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JavaFx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soporta estilos mediante CSS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aceleración gráfica por hardware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aplicar efectos y animaciones fácilmente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gráficos 2D y 3D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la UI pueden ser construidas usando código Java o archivos FXML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 provee soporte multimedia para la reproducción de audio y video, etc.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una aplicación con JavaFx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>
                <a:solidFill>
                  <a:srgbClr val="000000"/>
                </a:solidFill>
                <a:highlight>
                  <a:srgbClr val="FFFFFF"/>
                </a:highlight>
              </a:rPr>
              <a:t>javafx.application.Application</a:t>
            </a: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 es el punto de entrada para las aplicaciones con JAVAFx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highlight>
                  <a:srgbClr val="FFFFFF"/>
                </a:highlight>
              </a:rPr>
              <a:t>javafx.stage.Stage</a:t>
            </a: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 es el contenedor de más alto nivel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El Stage principal es construido por la plataforma.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highlight>
                  <a:srgbClr val="FFFFFF"/>
                </a:highlight>
              </a:rPr>
              <a:t>javafx.scene.Scene</a:t>
            </a: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 contenedor para todo el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contenido en una escena gráfica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highlight>
                  <a:srgbClr val="FFFFFF"/>
                </a:highlight>
              </a:rPr>
              <a:t>javafx.scene.Node</a:t>
            </a:r>
            <a:r>
              <a:rPr lang="es" sz="1800">
                <a:solidFill>
                  <a:srgbClr val="000000"/>
                </a:solidFill>
                <a:highlight>
                  <a:srgbClr val="FFFFFF"/>
                </a:highlight>
              </a:rPr>
              <a:t> clase para los nodos en la escena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913" y="1845688"/>
            <a:ext cx="29432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Stage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La clase Stage nos permite manejar las ventanas creada por la API JavaFX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contamos con el Stage creado automáticamente por JavaFX: primaryStage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El primaryStage representa la ventana principal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</a:t>
            </a:r>
            <a:r>
              <a:rPr lang="es" sz="2400"/>
              <a:t> </a:t>
            </a:r>
            <a:r>
              <a:rPr lang="es" sz="2400" b="1">
                <a:highlight>
                  <a:srgbClr val="FFFFFF"/>
                </a:highlight>
              </a:rPr>
              <a:t>javafx.stage.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Scene 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contenedor para los elementos que conforman la GUI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puede contener uno o varios elementos organizados de manera jerárquica en forma de árbol (Scene Graph).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</a:t>
            </a:r>
            <a:r>
              <a:rPr lang="es" sz="2400"/>
              <a:t> </a:t>
            </a:r>
            <a:r>
              <a:rPr lang="es" sz="2400" b="1">
                <a:highlight>
                  <a:srgbClr val="FFFFFF"/>
                </a:highlight>
              </a:rPr>
              <a:t>javafx.scene.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Node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Los elementos que contiene un Scene deben extender la clase base Node.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Esto elementos son incluidos de manera jerárquica en el scene graph y son llamados nodos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al elemento ubicado en el tope de la jerarquía es llamado “root node”.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</a:t>
            </a:r>
            <a:r>
              <a:rPr lang="es" sz="2400"/>
              <a:t> </a:t>
            </a:r>
            <a:r>
              <a:rPr lang="es" sz="2400" b="1">
                <a:highlight>
                  <a:srgbClr val="FFFFFF"/>
                </a:highlight>
              </a:rPr>
              <a:t>javafx.scene.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Node - root node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El root node puede contener otros nodos hijos y estos pueden contener otros nodos.</a:t>
            </a:r>
            <a:endParaRPr sz="24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2451813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875" y="2108925"/>
            <a:ext cx="2538038" cy="25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Clase Node - root node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just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La clase </a:t>
            </a:r>
            <a:r>
              <a:rPr lang="es" sz="2400" b="1"/>
              <a:t>javafx.scene.layout.Pane</a:t>
            </a:r>
            <a:r>
              <a:rPr lang="es" sz="2400"/>
              <a:t> proporciona las bases para las clases que normalmente son utilizadas como contenedores, por ejemplo: VBox, GridPane, StackPane, otros.</a:t>
            </a:r>
            <a:endParaRPr sz="240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estos contenedores nos facilitan la organización de los nodes que agregamos a la GUI, normalmente elegimos a uno de ellos para utilizarlo como root node.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aplicación JavaFx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Para crear una aplicación JavaFX solamente debemos extender la clase Application y sobrescribir el método start(Stage primaryStage)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El método start es el punto de inicio de nuestra aplicación, el Stage llamado primaryStage es creado automáticamente y representa nuestra ventana principal o primaria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lang="es"/>
              <a:t>Contenido de la unidad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s" sz="1800"/>
              <a:t>En esta unidad se introducirán conceptos relacionados a:</a:t>
            </a:r>
            <a:endParaRPr sz="180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6.1. Principios de interfaces gráficas de usuario (GUIs).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6.2. Controles y manejadores de diseño.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6.3. Gestión de eventos.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6.4. Clases internas y anónimas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800"/>
              <a:t>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002060"/>
              </a:buClr>
              <a:buSzPts val="2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Crear una aplicación JavaFx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javafx.application.Application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javafx.stage.Stage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Introduccion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Application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B00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Stage primaryStage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s" sz="1000" i="1">
                <a:solidFill>
                  <a:srgbClr val="4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aquí inicia la aplicación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Crear una aplicación JavaFx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Existen tres métodos que podemos sobrescribir para administrar el ciclo de ejecución de una aplicación JavaFX:</a:t>
            </a:r>
            <a:endParaRPr/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public void init(), este se ejecuta antes de llamar a start sirve para tareas de inicialización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public void start(Stage primaryStage)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public void stop(), nos sirve para tareas de finalización y liberación de recursos.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Crear una aplicación JavaFx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javafx.application.Application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javafx.stage.Stage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Introduccion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Application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B00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[]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args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s" sz="1000" i="1">
                <a:solidFill>
                  <a:srgbClr val="4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Iniciar la aplicación JavaFX desde el main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Application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D90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args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B00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B00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Stage primaryStage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B0004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 b="1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4880475" y="2287200"/>
            <a:ext cx="3055500" cy="6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IDEs podrían requerir el método main</a:t>
            </a:r>
            <a:endParaRPr/>
          </a:p>
        </p:txBody>
      </p:sp>
      <p:cxnSp>
        <p:nvCxnSpPr>
          <p:cNvPr id="245" name="Google Shape;245;p36"/>
          <p:cNvCxnSpPr>
            <a:endCxn id="244" idx="1"/>
          </p:cNvCxnSpPr>
          <p:nvPr/>
        </p:nvCxnSpPr>
        <p:spPr>
          <a:xfrm>
            <a:off x="4277775" y="2618100"/>
            <a:ext cx="602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la ventana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La clase Stage nos permite manejar las ventanas creada por la API JavaFX.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void start(Stage primaryStage) throws </a:t>
            </a:r>
            <a:r>
              <a:rPr lang="es" sz="1000" b="1">
                <a:solidFill>
                  <a:srgbClr val="D241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establecer el nuevo título de la ventana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primaryStage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setTitle(</a:t>
            </a:r>
            <a:r>
              <a:rPr lang="es" sz="1000">
                <a:solidFill>
                  <a:srgbClr val="BA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"Hello JavaFX Application"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mostrar la ventana principal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primaryStage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5143375" y="2932650"/>
            <a:ext cx="2291700" cy="61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configuramos la ventana</a:t>
            </a:r>
            <a:endParaRPr/>
          </a:p>
        </p:txBody>
      </p:sp>
      <p:cxnSp>
        <p:nvCxnSpPr>
          <p:cNvPr id="253" name="Google Shape;253;p37"/>
          <p:cNvCxnSpPr>
            <a:endCxn id="252" idx="1"/>
          </p:cNvCxnSpPr>
          <p:nvPr/>
        </p:nvCxnSpPr>
        <p:spPr>
          <a:xfrm>
            <a:off x="4422175" y="3214500"/>
            <a:ext cx="7212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Elementos a la GUI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Stage contiene solo un Scene, que es un contenedor para los elementos que conforman la GUI</a:t>
            </a:r>
            <a:endParaRPr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Scene puede contener uno o varios elementos organizados de manera jerárquica en forma de árbol (Scene Graph).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el Scene Graph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Crearemos una aplicación que mostrará una caja de texto y un botón.</a:t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75" y="2841075"/>
            <a:ext cx="1905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el Scene Graph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1.- Crear un contenedor como el root node:</a:t>
            </a:r>
            <a:endParaRPr/>
          </a:p>
          <a:p>
            <a:pPr marL="685800" lvl="0" indent="-508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VBox organiza sus elementos en forma vertical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void start(Stage primaryStage) throws </a:t>
            </a:r>
            <a:r>
              <a:rPr lang="es" sz="1000" b="1">
                <a:solidFill>
                  <a:srgbClr val="D241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ROOT NODE, este contiene y organiza el botón y el cuadro de texto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VBox root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VBox(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5.0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Creando el Scene Graph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2.- Crear los elementos que estarán en el VBox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void start(Stage primaryStage) throws </a:t>
            </a:r>
            <a:r>
              <a:rPr lang="es" sz="1000" b="1">
                <a:solidFill>
                  <a:srgbClr val="D241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crear un cuadro de texto de entrada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TextField txt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TextField();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crear el botón saludar  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Button btn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Button(</a:t>
            </a:r>
            <a:r>
              <a:rPr lang="es" sz="1000">
                <a:solidFill>
                  <a:srgbClr val="BA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"Saludar"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ROOT NODE, este contiene y organiza el botón y el cuadro de texto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VBox root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VBox(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5.0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Creando el Scene Graph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3.- Agregar los elementos al root node</a:t>
            </a: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root.getChildren().add(node) para agregar los elementos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El método getChildren() de un Node retorna una lista de los nodos hijos de dicho nodo.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Creando el Scene Graph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void start(Stage primaryStage) throws </a:t>
            </a:r>
            <a:r>
              <a:rPr lang="es" sz="1000" b="1">
                <a:solidFill>
                  <a:srgbClr val="D241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crear un cuadro de texto de entrada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TextField txt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TextField();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crear el botón saludar  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Button btn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Button(</a:t>
            </a:r>
            <a:r>
              <a:rPr lang="es" sz="1000">
                <a:solidFill>
                  <a:srgbClr val="BA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"Saludar"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ROOT NODE, este contiene y organiza el botón y el cuadro de texto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VBox root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VBox(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5.0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root.setAlignment(Pos.CENTER);  //centra los elementos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root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getChildren()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add(btn);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root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getChildren()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add(txt);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6.1 Crear una aplicación informática con interfaz gráfica para la interacción con el usuario de manera amigable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6.2 Implementar manejadores de eventos para usarlos en sistemas reactivos utilizando clases internas y anónimas.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002060"/>
              </a:buClr>
              <a:buSzPts val="2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Scene y mostrar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628650" y="11406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AA22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@Override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void start(Stage primaryStage) throws </a:t>
            </a:r>
            <a:r>
              <a:rPr lang="es" sz="1000" b="1">
                <a:solidFill>
                  <a:srgbClr val="D241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crear un cuadro de texto de entrada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TextField txt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TextField();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crear el botón saludar  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Button btn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Button(</a:t>
            </a:r>
            <a:r>
              <a:rPr lang="es" sz="1000">
                <a:solidFill>
                  <a:srgbClr val="BA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"Saludar"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ROOT NODE, este contiene y organiza el botón y el cuadro de texto 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VBox root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VBox(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5.0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root.setAlignment(Pos.CENTER);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root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getChildren()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add(btn);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root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getChildren()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add(txt);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 scene contiene al ROOT NODE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Scene scene </a:t>
            </a:r>
            <a:r>
              <a:rPr lang="es" sz="1000" b="1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new Scene(root, </a:t>
            </a:r>
            <a:r>
              <a:rPr lang="es" sz="1000" b="1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300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s" sz="1000" b="1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250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configurar y mostrar el stage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primaryStage</a:t>
            </a:r>
            <a:r>
              <a:rPr lang="es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setTitle(</a:t>
            </a:r>
            <a:r>
              <a:rPr lang="es" sz="1000">
                <a:solidFill>
                  <a:srgbClr val="BA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"Hola JavaFX 8"</a:t>
            </a: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primaryStage</a:t>
            </a:r>
            <a:r>
              <a:rPr lang="es" sz="1000" b="1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setScene(scene);</a:t>
            </a:r>
            <a:b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primaryStage</a:t>
            </a:r>
            <a:r>
              <a:rPr lang="es" sz="1000" b="1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s" sz="1000" b="1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show();</a:t>
            </a: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00">
                <a:solidFill>
                  <a:srgbClr val="7575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rgbClr val="75757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de la aplicación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650" y="2538950"/>
            <a:ext cx="19050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225" y="2059850"/>
            <a:ext cx="1905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45"/>
          <p:cNvCxnSpPr/>
          <p:nvPr/>
        </p:nvCxnSpPr>
        <p:spPr>
          <a:xfrm>
            <a:off x="3811025" y="2915300"/>
            <a:ext cx="1154400" cy="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1704013" y="1645445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lang="es"/>
              <a:t>Manejadores de diseño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Posicionamiento absoluto</a:t>
            </a:r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 posicionamiento absoluto se emplea para establecer de forma exacta la posición en la que se muestra un elemento en la pantalla.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La pantalla es un grid de pixeles, donde un pixel es un pequeño cuadrado con un valor RGB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coordenadas y pixeles</a:t>
            </a:r>
            <a:endParaRPr/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352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origen en la esquina superior izquierda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eje-x que incrementa de izquierda a derecha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eje-y que incrementa de arriba hacia abajo </a:t>
            </a: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400" y="1476925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Posicionamiento de elementos</a:t>
            </a: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type="body" idx="1"/>
          </p:nvPr>
        </p:nvSpPr>
        <p:spPr>
          <a:xfrm>
            <a:off x="628650" y="12930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La clase Pane permite disponer los elementos completamente libre.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Pane no realiza manejo de la disposición de los elementos, el programador determina donde se mostrarán los elementos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setLayoutX(double)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/>
              <a:t>setLayoutY(double)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posicionamiento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400"/>
              <a:t>public void start(Stage primaryStage)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Button btn = new Button();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btn.setText("Say 'Hello World'");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Pane root = new Pane();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btn.setLayoutX(0);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btn.setLayoutY(0);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root.getChildren().add(btn);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Scene scene = new Scene(root, 300, 250);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primaryStage.setTitle("Hello World!");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primaryStage.setScene(scene);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primaryStage.show();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475" y="1600750"/>
            <a:ext cx="2914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posicionamiento</a:t>
            </a:r>
            <a:endParaRPr/>
          </a:p>
        </p:txBody>
      </p:sp>
      <p:sp>
        <p:nvSpPr>
          <p:cNvPr id="342" name="Google Shape;342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400"/>
              <a:t>public void start(Stage primaryStage)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Button btn = new Button();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btn.setText("Say 'Hello World'");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Pane root = new Pane();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btn.setLayoutX(100);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btn.setLayoutY(100);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root.getChildren().add(btn);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Scene scene = new Scene(root, 300, 250);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primaryStage.setTitle("Hello World!");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primaryStage.setScene(scene);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    primaryStage.show();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888" y="1502463"/>
            <a:ext cx="29622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BorderPane</a:t>
            </a:r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572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 dirty="0"/>
              <a:t>Provee 5 regiones para ubicar los nodos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 dirty="0"/>
              <a:t>Añadir elementos: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 dirty="0"/>
              <a:t>setTop(Node)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setRight(Node)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 dirty="0"/>
              <a:t>setLeft(Node) setCenter(Node)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 dirty="0"/>
              <a:t>setBotton(Node)</a:t>
            </a:r>
            <a:endParaRPr sz="2400" dirty="0"/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225" y="1504100"/>
            <a:ext cx="3985676" cy="28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HBox y VBox</a:t>
            </a:r>
            <a:endParaRPr/>
          </a:p>
        </p:txBody>
      </p:sp>
      <p:sp>
        <p:nvSpPr>
          <p:cNvPr id="356" name="Google Shape;356;p53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572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HBox distribuye a sus hijos en una sola fila horizontal de izquierda a derecha.</a:t>
            </a:r>
            <a:endParaRPr sz="2400"/>
          </a:p>
        </p:txBody>
      </p:sp>
      <p:sp>
        <p:nvSpPr>
          <p:cNvPr id="357" name="Google Shape;357;p53"/>
          <p:cNvSpPr txBox="1">
            <a:spLocks noGrp="1"/>
          </p:cNvSpPr>
          <p:nvPr>
            <p:ph type="body" idx="1"/>
          </p:nvPr>
        </p:nvSpPr>
        <p:spPr>
          <a:xfrm>
            <a:off x="5231825" y="1351900"/>
            <a:ext cx="3572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VBox expone a sus hijos en una sola columna vertical de arriba a abajo.</a:t>
            </a:r>
            <a:endParaRPr sz="2400"/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7" y="3241975"/>
            <a:ext cx="4240413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475" y="2810313"/>
            <a:ext cx="81915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3"/>
          <p:cNvSpPr txBox="1"/>
          <p:nvPr/>
        </p:nvSpPr>
        <p:spPr>
          <a:xfrm>
            <a:off x="628650" y="4733800"/>
            <a:ext cx="6837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https://riptutorial.com/es/javafx/example/6967/hbox-y-vbox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704013" y="1645445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lang="es"/>
              <a:t>Principios de interfaces gráficas de usuario (GUIs)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FlowPane</a:t>
            </a:r>
            <a:endParaRPr/>
          </a:p>
        </p:txBody>
      </p:sp>
      <p:sp>
        <p:nvSpPr>
          <p:cNvPr id="366" name="Google Shape;366;p54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572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FlowPane establece los nodos en filas o columnas según el espacio disponible horizontal o vertical disponible. </a:t>
            </a:r>
            <a:endParaRPr sz="2400"/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00" y="1268044"/>
            <a:ext cx="1590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GridPane</a:t>
            </a:r>
            <a:endParaRPr/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572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GridPane distribuye a sus hijos dentro de una cuadrícula flexible de filas y columnas.</a:t>
            </a:r>
            <a:endParaRPr sz="2400"/>
          </a:p>
        </p:txBody>
      </p:sp>
      <p:pic>
        <p:nvPicPr>
          <p:cNvPr id="374" name="Google Shape;37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952844"/>
            <a:ext cx="38766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150" y="3331494"/>
            <a:ext cx="3325030" cy="162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sobre layouts Pane</a:t>
            </a:r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https://docs.oracle.com/javafx/2/layout/builtin_layouts.htm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>
            <a:spLocks noGrp="1"/>
          </p:cNvSpPr>
          <p:nvPr>
            <p:ph type="title"/>
          </p:nvPr>
        </p:nvSpPr>
        <p:spPr>
          <a:xfrm>
            <a:off x="1704013" y="1645445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lang="es"/>
              <a:t>Controles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Button control</a:t>
            </a:r>
            <a:endParaRPr/>
          </a:p>
        </p:txBody>
      </p:sp>
      <p:sp>
        <p:nvSpPr>
          <p:cNvPr id="392" name="Google Shape;392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En javaFX, el control Button hereda de la clase Button, la cual se encuentra en javafx.scene.control.Button.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Botones pueden contener texto, imágenes o ambos.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" sz="2400"/>
              <a:t>Tienen tres constructores, uno de ellos reciben como parámetro el texto que es mostrado en el botón. </a:t>
            </a:r>
            <a:endParaRPr sz="24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Button(String str)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TextField Control</a:t>
            </a:r>
            <a:endParaRPr/>
          </a:p>
        </p:txBody>
      </p:sp>
      <p:sp>
        <p:nvSpPr>
          <p:cNvPr id="398" name="Google Shape;398;p5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Provee capacidad para recibir entradas de texto desde un usuario.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La clase TextField se encuentra en el paquete javafx.scene.control.TextField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Tiene dos constructores. Uno vacío y otro que recibe un texto inicial para el control. </a:t>
            </a:r>
            <a:endParaRPr/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TextField txt = new TextField();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Controles - TextArea</a:t>
            </a:r>
            <a:endParaRPr/>
          </a:p>
        </p:txBody>
      </p:sp>
      <p:sp>
        <p:nvSpPr>
          <p:cNvPr id="404" name="Google Shape;404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Permite el ingreso de texto con múltiples líneas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TextArea textArea = new TextArea();</a:t>
            </a:r>
            <a:endParaRPr sz="18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 javafx.scene.control</a:t>
            </a:r>
            <a:endParaRPr sz="11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import javafx.scene.control.TextArea;</a:t>
            </a:r>
            <a:endParaRPr sz="18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TextArea</a:t>
            </a:r>
            <a:endParaRPr/>
          </a:p>
        </p:txBody>
      </p:sp>
      <p:sp>
        <p:nvSpPr>
          <p:cNvPr id="410" name="Google Shape;410;p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1" name="Google Shape;411;p61"/>
          <p:cNvGraphicFramePr/>
          <p:nvPr/>
        </p:nvGraphicFramePr>
        <p:xfrm>
          <a:off x="952500" y="1619250"/>
          <a:ext cx="7239000" cy="3095214"/>
        </p:xfrm>
        <a:graphic>
          <a:graphicData uri="http://schemas.openxmlformats.org/drawingml/2006/table">
            <a:tbl>
              <a:tblPr>
                <a:noFill/>
                <a:tableStyleId>{65ACFC41-DF86-4AF5-A63F-E9CB8B831F7F}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public void start(Stage primaryStage) throws Exception {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primaryStage.setTitle("TextArea Experiment 1");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TextArea textArea = new TextArea();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VBox vbox = new VBox(textArea);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Scene scene = new Scene(vbox, 200, 100);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primaryStage.setScene(scene);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primaryStage.show();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}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0F0F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2" name="Google Shape;4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463" y="1955075"/>
            <a:ext cx="20478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TextArea</a:t>
            </a:r>
            <a:endParaRPr/>
          </a:p>
        </p:txBody>
      </p:sp>
      <p:sp>
        <p:nvSpPr>
          <p:cNvPr id="418" name="Google Shape;418;p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Leer contenido del textarea</a:t>
            </a:r>
            <a:endParaRPr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String text = textArea.getText();</a:t>
            </a:r>
            <a:endParaRPr sz="18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Establecer contenido del textarea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textArea.setText("New Text");</a:t>
            </a:r>
            <a:endParaRPr sz="18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Controles - Checkbox</a:t>
            </a:r>
            <a:endParaRPr/>
          </a:p>
        </p:txBody>
      </p:sp>
      <p:sp>
        <p:nvSpPr>
          <p:cNvPr id="424" name="Google Shape;424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Un botón con tres estados: Selected, not selected, indeterminate.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CheckBox checkBox1 = new CheckBox("Green");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 javafx.scene.control</a:t>
            </a:r>
            <a:endParaRPr/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import javafx.scene.control.CheckBox;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</a:pPr>
            <a:r>
              <a:rPr lang="es"/>
              <a:t>Interfaz de usuario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lvl="0" indent="-50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medio con que el usuario puede comunicarse con una máquina, equipo, computadora o dispositivo, y comprende todos los puntos de contacto entre el usuario y el equipo.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002060"/>
              </a:buClr>
              <a:buSzPts val="2100"/>
              <a:buFont typeface="Arial"/>
              <a:buNone/>
            </a:pP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75" y="3213250"/>
            <a:ext cx="2615050" cy="14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Controles - Checkbox</a:t>
            </a:r>
            <a:endParaRPr/>
          </a:p>
        </p:txBody>
      </p:sp>
      <p:sp>
        <p:nvSpPr>
          <p:cNvPr id="430" name="Google Shape;430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1" name="Google Shape;431;p64"/>
          <p:cNvGraphicFramePr/>
          <p:nvPr/>
        </p:nvGraphicFramePr>
        <p:xfrm>
          <a:off x="952500" y="1390650"/>
          <a:ext cx="7239000" cy="3480786"/>
        </p:xfrm>
        <a:graphic>
          <a:graphicData uri="http://schemas.openxmlformats.org/drawingml/2006/table">
            <a:tbl>
              <a:tblPr>
                <a:noFill/>
                <a:tableStyleId>{65ACFC41-DF86-4AF5-A63F-E9CB8B831F7F}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150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public void start(Stage primaryStage) throws Exception {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primaryStage.setTitle("CheckBox Experiment 1");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CheckBox checkBox1 = new CheckBox("Green");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HBox hbox = new HBox(checkBox1);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Scene scene = new Scene(hbox, 200, 100);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primaryStage.setScene(scene);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primaryStage.show();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}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0F0F0"/>
                        </a:highlight>
                      </a:endParaRPr>
                    </a:p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highlight>
                          <a:srgbClr val="F0F0F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2" name="Google Shape;4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950" y="2033350"/>
            <a:ext cx="20574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Checkbox</a:t>
            </a:r>
            <a:endParaRPr/>
          </a:p>
        </p:txBody>
      </p:sp>
      <p:sp>
        <p:nvSpPr>
          <p:cNvPr id="438" name="Google Shape;438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Leer estado del checkbox: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boolean isSelected = checkBox1.isSelected();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Establecer estado del checkbox: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checkBox1.setSelected(True);</a:t>
            </a:r>
            <a:endParaRPr sz="140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/>
              <a:t>Leer sobre Indeterminate State: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https://docs.oracle.com/javafx/2/ui_controls/checkbox.htm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Controles - ComboBox</a:t>
            </a:r>
            <a:endParaRPr/>
          </a:p>
        </p:txBody>
      </p:sp>
      <p:sp>
        <p:nvSpPr>
          <p:cNvPr id="444" name="Google Shape;444;p6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Escoger una opción de una lista predefinida o escribir un valor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ComboBox comboBox = new ComboBox();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 javafx.scene.control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/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import javafx.scene.control.ComboBox;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ComboBox</a:t>
            </a:r>
            <a:endParaRPr/>
          </a:p>
        </p:txBody>
      </p:sp>
      <p:graphicFrame>
        <p:nvGraphicFramePr>
          <p:cNvPr id="450" name="Google Shape;450;p67"/>
          <p:cNvGraphicFramePr/>
          <p:nvPr/>
        </p:nvGraphicFramePr>
        <p:xfrm>
          <a:off x="952500" y="1238250"/>
          <a:ext cx="7239000" cy="3673572"/>
        </p:xfrm>
        <a:graphic>
          <a:graphicData uri="http://schemas.openxmlformats.org/drawingml/2006/table">
            <a:tbl>
              <a:tblPr>
                <a:noFill/>
                <a:tableStyleId>{65ACFC41-DF86-4AF5-A63F-E9CB8B831F7F}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public void start(Stage primaryStage) throws Exception {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primaryStage.setTitle("ComboBox Experiment 1");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ComboBox comboBox = new ComboBox();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comboBox.getItems().add("Choice 1");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comboBox.getItems().add("Choice 2");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comboBox.getItems().add("Choice 3");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HBox hbox = new HBox(comboBox);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Scene scene = new Scene(hbox, 200, 120);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primaryStage.setScene(scene);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primaryStage.show();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}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0F0F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1" name="Google Shape;4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375" y="1573125"/>
            <a:ext cx="20574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7"/>
          <p:cNvSpPr/>
          <p:nvPr/>
        </p:nvSpPr>
        <p:spPr>
          <a:xfrm>
            <a:off x="1358025" y="2618325"/>
            <a:ext cx="2520900" cy="23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ComboBox</a:t>
            </a:r>
            <a:endParaRPr/>
          </a:p>
        </p:txBody>
      </p:sp>
      <p:sp>
        <p:nvSpPr>
          <p:cNvPr id="458" name="Google Shape;458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Leer valor seleccionado</a:t>
            </a:r>
            <a:endParaRPr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String value = (String) comboBox.getValue();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Hacer el combo editable:</a:t>
            </a:r>
            <a:endParaRPr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comboBox.setEditable(true);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9" name="Google Shape;45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850" y="3024525"/>
            <a:ext cx="30099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Controles - ImageView</a:t>
            </a:r>
            <a:endParaRPr/>
          </a:p>
        </p:txBody>
      </p:sp>
      <p:sp>
        <p:nvSpPr>
          <p:cNvPr id="465" name="Google Shape;465;p6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Mostrar una imagen en la GUI</a:t>
            </a:r>
            <a:endParaRPr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ImageView imageView = new ImageView(image);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Se encuentra en el paquete javafx.scene.image</a:t>
            </a:r>
            <a:endParaRPr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import javafx.scene.image.ImageView;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ImageView</a:t>
            </a:r>
            <a:endParaRPr/>
          </a:p>
        </p:txBody>
      </p:sp>
      <p:sp>
        <p:nvSpPr>
          <p:cNvPr id="471" name="Google Shape;471;p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Crear un ImageView: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FileInputStream input = new FileInputStream("resources/images/iconmonstr-home-6-48.png");</a:t>
            </a:r>
            <a:b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Image image = new Image(input);</a:t>
            </a:r>
            <a:b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ImageView imageView = new ImageView(image);</a:t>
            </a:r>
            <a:endParaRPr sz="14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Controles - ImageView</a:t>
            </a:r>
            <a:endParaRPr/>
          </a:p>
        </p:txBody>
      </p:sp>
      <p:graphicFrame>
        <p:nvGraphicFramePr>
          <p:cNvPr id="477" name="Google Shape;477;p71"/>
          <p:cNvGraphicFramePr/>
          <p:nvPr/>
        </p:nvGraphicFramePr>
        <p:xfrm>
          <a:off x="730875" y="1238250"/>
          <a:ext cx="7841625" cy="3480786"/>
        </p:xfrm>
        <a:graphic>
          <a:graphicData uri="http://schemas.openxmlformats.org/drawingml/2006/table">
            <a:tbl>
              <a:tblPr>
                <a:noFill/>
                <a:tableStyleId>{65ACFC41-DF86-4AF5-A63F-E9CB8B831F7F}</a:tableStyleId>
              </a:tblPr>
              <a:tblGrid>
                <a:gridCol w="422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public void start(Stage primaryStage) throws Exception {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primaryStage.setTitle("ImageView Experiment 1");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FileInputStream input = new FileInputStream("resources/images/iconmonstr-home-6-48.png");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Image image = new Image(input);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ImageView imageView = new ImageView(image);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HBox hbox = new HBox(imageView);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Scene scene = new Scene(hbox, 200, 100);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primaryStage.setScene(scene);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    primaryStage.show();</a:t>
                      </a: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b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</a:b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0F0F0"/>
                          </a:highlight>
                        </a:rPr>
                        <a:t>    }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0F0F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8" name="Google Shape;47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50" y="1608975"/>
            <a:ext cx="20574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usuario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 objetivo del diseño de una interfaz es producir una interfaz que sea fácil de usar (explicarse por sí misma), eficiente y agradable para que al operar la máquina dé el resultado deseado.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 de usuario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GUI: graphical user interface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Utiliza un conjunto de imágenes y objetos gráficos para representar la información y acciones disponibles en la interfaz.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 de usuario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Proporciona un entorno visual sencillo para permitir la comunicación con el sistema operativo de una máquina o computador.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850" y="29951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A7AA-9F74-41C3-9804-ED24B9C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7A61C-B879-4C9E-B56E-E9AEAD649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17B04D-818F-483B-B0E4-5DE83830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097"/>
            <a:ext cx="9144000" cy="46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72919"/>
      </p:ext>
    </p:extLst>
  </p:cSld>
  <p:clrMapOvr>
    <a:masterClrMapping/>
  </p:clrMapOvr>
</p:sld>
</file>

<file path=ppt/theme/theme1.xml><?xml version="1.0" encoding="utf-8"?>
<a:theme xmlns:a="http://schemas.openxmlformats.org/drawingml/2006/main" name="POO_diapo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3083</Words>
  <Application>Microsoft Office PowerPoint</Application>
  <PresentationFormat>On-screen Show (16:9)</PresentationFormat>
  <Paragraphs>265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Courier New</vt:lpstr>
      <vt:lpstr>Arial</vt:lpstr>
      <vt:lpstr>Verdana</vt:lpstr>
      <vt:lpstr>Roboto</vt:lpstr>
      <vt:lpstr>POO_diapos</vt:lpstr>
      <vt:lpstr>Programación con interfaces gráficas de usuario (GUI) y manejo de eventos</vt:lpstr>
      <vt:lpstr>Contenido de la unidad</vt:lpstr>
      <vt:lpstr>Objetivos</vt:lpstr>
      <vt:lpstr>Principios de interfaces gráficas de usuario (GUIs)</vt:lpstr>
      <vt:lpstr>Interfaz de usuario</vt:lpstr>
      <vt:lpstr>Interfaz de usuario</vt:lpstr>
      <vt:lpstr>Interfaz gráfica de usuario</vt:lpstr>
      <vt:lpstr>Interfaz gráfica de usuario</vt:lpstr>
      <vt:lpstr>PowerPoint Presentation</vt:lpstr>
      <vt:lpstr>Programar GUI con JAVA</vt:lpstr>
      <vt:lpstr>JavaFX</vt:lpstr>
      <vt:lpstr>Características de JavaFx</vt:lpstr>
      <vt:lpstr>Estructura de una aplicación con JavaFx</vt:lpstr>
      <vt:lpstr>Clase Stage</vt:lpstr>
      <vt:lpstr>Clase Scene </vt:lpstr>
      <vt:lpstr>Clase Node</vt:lpstr>
      <vt:lpstr>Clase Node - root node</vt:lpstr>
      <vt:lpstr>Clase Node - root node</vt:lpstr>
      <vt:lpstr>Crear una aplicación JavaFx</vt:lpstr>
      <vt:lpstr>Crear una aplicación JavaFx</vt:lpstr>
      <vt:lpstr>Crear una aplicación JavaFx</vt:lpstr>
      <vt:lpstr>Crear una aplicación JavaFx</vt:lpstr>
      <vt:lpstr>Mostrar la ventana</vt:lpstr>
      <vt:lpstr>Agregar Elementos a la GUI</vt:lpstr>
      <vt:lpstr>Creando el Scene Graph</vt:lpstr>
      <vt:lpstr>Creando el Scene Graph</vt:lpstr>
      <vt:lpstr>Creando el Scene Graph</vt:lpstr>
      <vt:lpstr>Creando el Scene Graph</vt:lpstr>
      <vt:lpstr>Creando el Scene Graph</vt:lpstr>
      <vt:lpstr>Crear Scene y mostrar</vt:lpstr>
      <vt:lpstr>Resultado de la aplicación</vt:lpstr>
      <vt:lpstr>Manejadores de diseño</vt:lpstr>
      <vt:lpstr>Posicionamiento absoluto</vt:lpstr>
      <vt:lpstr>Sistema de coordenadas y pixeles</vt:lpstr>
      <vt:lpstr>Posicionamiento de elementos</vt:lpstr>
      <vt:lpstr>Ejemplo posicionamiento</vt:lpstr>
      <vt:lpstr>Ejemplo posicionamiento</vt:lpstr>
      <vt:lpstr>BorderPane</vt:lpstr>
      <vt:lpstr>HBox y VBox</vt:lpstr>
      <vt:lpstr>FlowPane</vt:lpstr>
      <vt:lpstr>GridPane</vt:lpstr>
      <vt:lpstr>Más sobre layouts Pane</vt:lpstr>
      <vt:lpstr>Controles</vt:lpstr>
      <vt:lpstr>Button control</vt:lpstr>
      <vt:lpstr>TextField Control</vt:lpstr>
      <vt:lpstr>Controles - TextArea</vt:lpstr>
      <vt:lpstr>Controles - TextArea</vt:lpstr>
      <vt:lpstr>Controles - TextArea</vt:lpstr>
      <vt:lpstr>Controles - Checkbox</vt:lpstr>
      <vt:lpstr>Controles - Checkbox</vt:lpstr>
      <vt:lpstr>Controles - Checkbox</vt:lpstr>
      <vt:lpstr>Controles - ComboBox</vt:lpstr>
      <vt:lpstr>Controles - ComboBox</vt:lpstr>
      <vt:lpstr>Controles - ComboBox</vt:lpstr>
      <vt:lpstr>Controles - ImageView</vt:lpstr>
      <vt:lpstr>Controles - ImageView</vt:lpstr>
      <vt:lpstr>Controles - ImageView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 interfaces gráficas de usuario (GUI) y manejo de eventos</dc:title>
  <cp:lastModifiedBy>Eduardo  Segundo Cruz  Ramirez</cp:lastModifiedBy>
  <cp:revision>2</cp:revision>
  <dcterms:modified xsi:type="dcterms:W3CDTF">2021-08-04T23:02:00Z</dcterms:modified>
</cp:coreProperties>
</file>