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0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53" r:id="rId32"/>
    <p:sldId id="354" r:id="rId33"/>
    <p:sldId id="35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Lst>
  <p:sldSz cx="9144000" cy="5143500" type="screen16x9"/>
  <p:notesSz cx="6858000" cy="9144000"/>
  <p:embeddedFontLst>
    <p:embeddedFont>
      <p:font typeface="Calibri" panose="020F0502020204030204" pitchFamily="34" charset="0"/>
      <p:regular r:id="rId103"/>
      <p:bold r:id="rId104"/>
      <p:italic r:id="rId105"/>
      <p:boldItalic r:id="rId106"/>
    </p:embeddedFont>
    <p:embeddedFont>
      <p:font typeface="Consolas" panose="020B0609020204030204" pitchFamily="49" charset="0"/>
      <p:regular r:id="rId107"/>
      <p:bold r:id="rId108"/>
      <p:italic r:id="rId109"/>
      <p:boldItalic r:id="rId110"/>
    </p:embeddedFont>
    <p:embeddedFont>
      <p:font typeface="Open Sans" panose="020B0606030504020204" pitchFamily="34" charset="0"/>
      <p:regular r:id="rId111"/>
      <p:bold r:id="rId112"/>
      <p:italic r:id="rId113"/>
      <p:boldItalic r:id="rId114"/>
    </p:embeddedFont>
    <p:embeddedFont>
      <p:font typeface="Ubuntu" panose="020B0604020202020204" charset="0"/>
      <p:regular r:id="rId115"/>
      <p:bold r:id="rId116"/>
      <p:italic r:id="rId117"/>
      <p:boldItalic r:id="rId118"/>
    </p:embeddedFont>
    <p:embeddedFont>
      <p:font typeface="Verdana" panose="020B060403050404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E8264B-2ACE-4F47-B2E9-277784DFD36A}">
  <a:tblStyle styleId="{2CE8264B-2ACE-4F47-B2E9-277784DFD3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96" y="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0.fntdata"/><Relationship Id="rId16" Type="http://schemas.openxmlformats.org/officeDocument/2006/relationships/slide" Target="slides/slide15.xml"/><Relationship Id="rId107" Type="http://schemas.openxmlformats.org/officeDocument/2006/relationships/font" Target="fonts/font5.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3.fntdata"/><Relationship Id="rId113" Type="http://schemas.openxmlformats.org/officeDocument/2006/relationships/font" Target="fonts/font11.fntdata"/><Relationship Id="rId118" Type="http://schemas.openxmlformats.org/officeDocument/2006/relationships/font" Target="fonts/font16.fntdata"/><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fntdata"/><Relationship Id="rId108" Type="http://schemas.openxmlformats.org/officeDocument/2006/relationships/font" Target="fonts/font6.fntdata"/><Relationship Id="rId116" Type="http://schemas.openxmlformats.org/officeDocument/2006/relationships/font" Target="fonts/font14.fntdata"/><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4.fntdata"/><Relationship Id="rId114" Type="http://schemas.openxmlformats.org/officeDocument/2006/relationships/font" Target="fonts/font12.fntdata"/><Relationship Id="rId119"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7.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2.fntdata"/><Relationship Id="rId120" Type="http://schemas.openxmlformats.org/officeDocument/2006/relationships/font" Target="fonts/font18.fntdata"/><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8.fntdata"/><Relationship Id="rId11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docs.oracle.com/javase/tutorial/essential/exceptions/tryResourceClose.html"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www.sc.ehu.es/sbweb/fisica/cursoJava/fundamentos/excepciones/propias.htm"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b9bc50c09_0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6b9bc50c0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9bc50c09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9bc50c09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9bc50c09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b9bc50c0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b9bc50c09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b9bc50c0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9bc50c09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9bc50c09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9bc50c0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9bc50c0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00" b="1">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 is a bridge from byte streams to character streams. It converts bytes into characters using a specified charset. The charset can be default character encoding of the operating system, or can be specified explicitly when creating an </a:t>
            </a:r>
            <a:r>
              <a:rPr lang="es" sz="1000" b="1">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a:t>
            </a:r>
            <a:endParaRPr sz="1050">
              <a:solidFill>
                <a:srgbClr val="333333"/>
              </a:solidFill>
              <a:highlight>
                <a:schemeClr val="lt1"/>
              </a:highlight>
            </a:endParaRPr>
          </a:p>
          <a:p>
            <a:pPr marL="0" lvl="0" indent="0" algn="l" rtl="0">
              <a:spcBef>
                <a:spcPts val="0"/>
              </a:spcBef>
              <a:spcAft>
                <a:spcPts val="0"/>
              </a:spcAft>
              <a:buClr>
                <a:schemeClr val="dk1"/>
              </a:buClr>
              <a:buSzPts val="1100"/>
              <a:buFont typeface="Arial"/>
              <a:buNone/>
            </a:pPr>
            <a:r>
              <a:rPr lang="es" sz="1000" b="1">
                <a:solidFill>
                  <a:srgbClr val="800000"/>
                </a:solidFill>
                <a:highlight>
                  <a:schemeClr val="lt1"/>
                </a:highlight>
                <a:latin typeface="Courier New"/>
                <a:ea typeface="Courier New"/>
                <a:cs typeface="Courier New"/>
                <a:sym typeface="Courier New"/>
              </a:rPr>
              <a:t>FileReader</a:t>
            </a:r>
            <a:r>
              <a:rPr lang="es" sz="1050">
                <a:solidFill>
                  <a:srgbClr val="333333"/>
                </a:solidFill>
                <a:highlight>
                  <a:schemeClr val="lt1"/>
                </a:highlight>
              </a:rPr>
              <a:t> is a convenient class for reading text files using the default character encoding of the operating system.</a:t>
            </a:r>
            <a:endParaRPr sz="1050">
              <a:solidFill>
                <a:srgbClr val="333333"/>
              </a:solidFill>
              <a:highlight>
                <a:schemeClr val="lt1"/>
              </a:highlight>
            </a:endParaRPr>
          </a:p>
          <a:p>
            <a:pPr marL="0" lvl="0" indent="0" algn="l" rtl="0">
              <a:spcBef>
                <a:spcPts val="0"/>
              </a:spcBef>
              <a:spcAft>
                <a:spcPts val="0"/>
              </a:spcAft>
              <a:buClr>
                <a:schemeClr val="dk1"/>
              </a:buClr>
              <a:buSzPts val="1100"/>
              <a:buFont typeface="Arial"/>
              <a:buNone/>
            </a:pPr>
            <a:r>
              <a:rPr lang="es" sz="1000" b="1">
                <a:solidFill>
                  <a:srgbClr val="800000"/>
                </a:solidFill>
                <a:highlight>
                  <a:schemeClr val="lt1"/>
                </a:highlight>
                <a:latin typeface="Courier New"/>
                <a:ea typeface="Courier New"/>
                <a:cs typeface="Courier New"/>
                <a:sym typeface="Courier New"/>
              </a:rPr>
              <a:t>BufferedReader</a:t>
            </a:r>
            <a:r>
              <a:rPr lang="es" sz="1050">
                <a:solidFill>
                  <a:srgbClr val="333333"/>
                </a:solidFill>
                <a:highlight>
                  <a:schemeClr val="lt1"/>
                </a:highlight>
              </a:rPr>
              <a:t> reads text from a character stream with efficiency (characters are buffered to avoid frequently reading from the underlying stream) and provides a convenient method for reading a line of text </a:t>
            </a:r>
            <a:r>
              <a:rPr lang="es" sz="1000" b="1">
                <a:solidFill>
                  <a:srgbClr val="800000"/>
                </a:solidFill>
                <a:highlight>
                  <a:schemeClr val="lt1"/>
                </a:highlight>
                <a:latin typeface="Courier New"/>
                <a:ea typeface="Courier New"/>
                <a:cs typeface="Courier New"/>
                <a:sym typeface="Courier New"/>
              </a:rPr>
              <a:t>readLine()</a:t>
            </a:r>
            <a:r>
              <a:rPr lang="es" sz="1050">
                <a:solidFill>
                  <a:srgbClr val="333333"/>
                </a:solidFill>
                <a:highlight>
                  <a:schemeClr val="lt1"/>
                </a:highlight>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b9bc50c09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b9bc50c0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b="1">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 is a bridge from byte streams to character streams. It converts bytes into characters using a specified charset. The charset can be default character encoding of the operating system, or can be specified explicitly when creating an </a:t>
            </a:r>
            <a:r>
              <a:rPr lang="es" sz="1000" b="1">
                <a:solidFill>
                  <a:srgbClr val="800000"/>
                </a:solidFill>
                <a:highlight>
                  <a:schemeClr val="lt1"/>
                </a:highlight>
                <a:latin typeface="Courier New"/>
                <a:ea typeface="Courier New"/>
                <a:cs typeface="Courier New"/>
                <a:sym typeface="Courier New"/>
              </a:rPr>
              <a:t>InputStreamReader</a:t>
            </a:r>
            <a:r>
              <a:rPr lang="es" sz="1050">
                <a:solidFill>
                  <a:srgbClr val="333333"/>
                </a:solidFill>
                <a:highlight>
                  <a:schemeClr val="lt1"/>
                </a:highlight>
              </a:rPr>
              <a:t>.</a:t>
            </a:r>
            <a:endParaRPr sz="1050">
              <a:solidFill>
                <a:srgbClr val="333333"/>
              </a:solidFill>
              <a:highlight>
                <a:schemeClr val="lt1"/>
              </a:highlight>
            </a:endParaRPr>
          </a:p>
          <a:p>
            <a:pPr marL="0" lvl="0" indent="0" algn="l" rtl="0">
              <a:spcBef>
                <a:spcPts val="0"/>
              </a:spcBef>
              <a:spcAft>
                <a:spcPts val="0"/>
              </a:spcAft>
              <a:buNone/>
            </a:pPr>
            <a:r>
              <a:rPr lang="es" sz="1000" b="1">
                <a:solidFill>
                  <a:srgbClr val="800000"/>
                </a:solidFill>
                <a:highlight>
                  <a:schemeClr val="lt1"/>
                </a:highlight>
                <a:latin typeface="Courier New"/>
                <a:ea typeface="Courier New"/>
                <a:cs typeface="Courier New"/>
                <a:sym typeface="Courier New"/>
              </a:rPr>
              <a:t>FileReader</a:t>
            </a:r>
            <a:r>
              <a:rPr lang="es" sz="1050">
                <a:solidFill>
                  <a:srgbClr val="333333"/>
                </a:solidFill>
                <a:highlight>
                  <a:schemeClr val="lt1"/>
                </a:highlight>
              </a:rPr>
              <a:t> is a convenient class for reading text files using the default character encoding of the operating system.</a:t>
            </a:r>
            <a:endParaRPr sz="1050">
              <a:solidFill>
                <a:srgbClr val="333333"/>
              </a:solidFill>
              <a:highlight>
                <a:schemeClr val="lt1"/>
              </a:highlight>
            </a:endParaRPr>
          </a:p>
          <a:p>
            <a:pPr marL="0" lvl="0" indent="0" algn="l" rtl="0">
              <a:spcBef>
                <a:spcPts val="0"/>
              </a:spcBef>
              <a:spcAft>
                <a:spcPts val="0"/>
              </a:spcAft>
              <a:buNone/>
            </a:pPr>
            <a:r>
              <a:rPr lang="es" sz="1000" b="1">
                <a:solidFill>
                  <a:srgbClr val="800000"/>
                </a:solidFill>
                <a:highlight>
                  <a:schemeClr val="lt1"/>
                </a:highlight>
                <a:latin typeface="Courier New"/>
                <a:ea typeface="Courier New"/>
                <a:cs typeface="Courier New"/>
                <a:sym typeface="Courier New"/>
              </a:rPr>
              <a:t>BufferedReader</a:t>
            </a:r>
            <a:r>
              <a:rPr lang="es" sz="1050">
                <a:solidFill>
                  <a:srgbClr val="333333"/>
                </a:solidFill>
                <a:highlight>
                  <a:schemeClr val="lt1"/>
                </a:highlight>
              </a:rPr>
              <a:t> reads text from a character stream with efficiency (characters are buffered to avoid frequently reading from the underlying stream) and provides a convenient method for reading a line of text </a:t>
            </a:r>
            <a:r>
              <a:rPr lang="es" sz="1000" b="1">
                <a:solidFill>
                  <a:srgbClr val="800000"/>
                </a:solidFill>
                <a:highlight>
                  <a:schemeClr val="lt1"/>
                </a:highlight>
                <a:latin typeface="Courier New"/>
                <a:ea typeface="Courier New"/>
                <a:cs typeface="Courier New"/>
                <a:sym typeface="Courier New"/>
              </a:rPr>
              <a:t>readLine()</a:t>
            </a:r>
            <a:r>
              <a:rPr lang="es" sz="1050">
                <a:solidFill>
                  <a:srgbClr val="333333"/>
                </a:solidFill>
                <a:highlight>
                  <a:schemeClr val="lt1"/>
                </a:highlight>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b9bc50c09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b9bc50c09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b9bc50c09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b9bc50c0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9bc50c09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b9bc50c0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Lee cada caracter del archivo MyFile.text e imprime todos los caracteres en la consola de salida</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b9bc50c09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b9bc50c09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b9bc50c09_0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6b9bc50c09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9bc50c09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9bc50c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9bc50c09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9bc50c09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b9bc50c09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b9bc50c09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b9bc50c09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b9bc50c09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9bc50c09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9bc50c0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IOException por ejemplo cuando se intenta escribir a un archivo de solo lectura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b9bc50c09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b9bc50c09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9bc50c09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9bc50c09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b9bc50c0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b9bc50c0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9bc50c09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9bc50c0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9bc50c09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9bc50c09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b9bc50c09_0_2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6b9bc50c09_0_2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b9bc50c09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b9bc50c0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b9bc50c09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b9bc50c09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b9bc50c09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b9bc50c0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b9bc50c09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b9bc50c09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b9bc50c09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b9bc50c09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b9bc50c09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b9bc50c0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b9bc50c09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b9bc50c0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b9bc50c0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b9bc50c0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b9bc50c09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b9bc50c09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b9bc50c09_0_4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6b9bc50c09_0_4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b9bc50c09_0_1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6b9bc50c09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b9bc50c09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6b9bc50c09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9bc50c09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9bc50c09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b9bc50c09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b9bc50c0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6b9bc50c09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6b9bc50c09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b9bc50c09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b9bc50c09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s">
                <a:solidFill>
                  <a:schemeClr val="dk1"/>
                </a:solidFill>
                <a:latin typeface="Calibri"/>
                <a:ea typeface="Calibri"/>
                <a:cs typeface="Calibri"/>
                <a:sym typeface="Calibri"/>
              </a:rPr>
              <a:t>Solo objetos que implementan Serializable pueden ser escritos a streams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b9bc50c09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b9bc50c0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chemeClr val="dk1"/>
              </a:buClr>
              <a:buSzPts val="1100"/>
              <a:buFont typeface="Arial"/>
              <a:buNone/>
            </a:pPr>
            <a:r>
              <a:rPr lang="es">
                <a:solidFill>
                  <a:srgbClr val="222222"/>
                </a:solidFill>
                <a:highlight>
                  <a:srgbClr val="F8F9FA"/>
                </a:highlight>
              </a:rPr>
              <a:t>El método flush limpia el stream. Esto escribirá todos los bytes de salida almacenados en búfer y vaciará el stream subyacente.</a:t>
            </a:r>
            <a:endParaRPr>
              <a:solidFill>
                <a:srgbClr val="222222"/>
              </a:solidFill>
              <a:highlight>
                <a:srgbClr val="F8F9FA"/>
              </a:highlight>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9bc50c09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9bc50c0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b9bc50c09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b9bc50c09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b9bc50c09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b9bc50c09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9bc50c09_0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9bc50c0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9bc50c09_0_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solidFill>
                  <a:srgbClr val="333333"/>
                </a:solidFill>
                <a:highlight>
                  <a:srgbClr val="FFFFFF"/>
                </a:highlight>
              </a:rPr>
              <a:t>Los Streams se caracterizan por se unidireccionales, es decir que un Stream se utilizará solo para leer, solo para escribir, pero no ambas acciones al mismo tiempo.</a:t>
            </a:r>
            <a:endParaRPr/>
          </a:p>
        </p:txBody>
      </p:sp>
      <p:sp>
        <p:nvSpPr>
          <p:cNvPr id="89" name="Google Shape;89;g6b9bc50c09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b9bc50c09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6b9bc50c09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b9bc50c09_0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b9bc50c09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b9bc50c09_0_6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b9bc50c09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b9bc50c09_0_6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6b9bc50c09_0_6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b9bc50c09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b9bc50c09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s" sz="1450">
                <a:solidFill>
                  <a:srgbClr val="222222"/>
                </a:solidFill>
                <a:highlight>
                  <a:srgbClr val="FFFFFF"/>
                </a:highlight>
                <a:latin typeface="Times New Roman"/>
                <a:ea typeface="Times New Roman"/>
                <a:cs typeface="Times New Roman"/>
                <a:sym typeface="Times New Roman"/>
              </a:rPr>
              <a:t>mecanismo para capturar y producir condiciones de error en un programa. </a:t>
            </a:r>
            <a:endParaRPr sz="1450">
              <a:solidFill>
                <a:srgbClr val="222222"/>
              </a:solidFill>
              <a:highlight>
                <a:srgbClr val="FFFFFF"/>
              </a:highlight>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s" sz="1450">
                <a:solidFill>
                  <a:srgbClr val="222222"/>
                </a:solidFill>
                <a:highlight>
                  <a:srgbClr val="FFFFFF"/>
                </a:highlight>
                <a:latin typeface="Times New Roman"/>
                <a:ea typeface="Times New Roman"/>
                <a:cs typeface="Times New Roman"/>
                <a:sym typeface="Times New Roman"/>
              </a:rPr>
              <a:t>https://picodotdev.github.io/blog-bitix/2017/10/las-excepciones-del-lenguaje-java/</a:t>
            </a:r>
            <a:endParaRPr sz="145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9bc50c09_0_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9bc50c09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b9bc50c09_0_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b9bc50c09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b9bc50c09_0_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b9bc50c09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b9bc50c09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b9bc50c09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6b9bc50c09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b9bc50c09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b9bc50c09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b9bc50c09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 programa utiliza InputStream para leer la información de una fuente de datos</a:t>
            </a:r>
            <a:endParaRPr/>
          </a:p>
          <a:p>
            <a:pPr marL="0" lvl="0" indent="0" algn="l" rtl="0">
              <a:spcBef>
                <a:spcPts val="0"/>
              </a:spcBef>
              <a:spcAft>
                <a:spcPts val="0"/>
              </a:spcAft>
              <a:buClr>
                <a:schemeClr val="dk1"/>
              </a:buClr>
              <a:buSzPts val="1100"/>
              <a:buFont typeface="Arial"/>
              <a:buNone/>
            </a:pPr>
            <a:r>
              <a:rPr lang="es">
                <a:solidFill>
                  <a:schemeClr val="dk1"/>
                </a:solidFill>
              </a:rPr>
              <a:t>Un programa utiliza OutputStream para escribir información a un destino</a:t>
            </a:r>
            <a:endParaRPr/>
          </a:p>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b9bc50c09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b9bc50c09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6b9bc50c09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6b9bc50c09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b9bc50c09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b9bc50c0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b9bc50c09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b9bc50c09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9bc50c09_0_7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g6b9bc50c09_0_7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b9bc50c09_0_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b9bc50c09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9bc50c09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9bc50c09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Cuando en un método queremos indicar que éste puede disparar una excepción en caso de que detecte una situación que considera anormal, esta indicación debe formar parte de la signatura del método.</a:t>
            </a:r>
            <a:endParaRPr/>
          </a:p>
          <a:p>
            <a:pPr marL="0" lvl="0" indent="0" algn="l" rtl="0">
              <a:spcBef>
                <a:spcPts val="0"/>
              </a:spcBef>
              <a:spcAft>
                <a:spcPts val="0"/>
              </a:spcAft>
              <a:buClr>
                <a:schemeClr val="dk1"/>
              </a:buClr>
              <a:buSzPts val="1100"/>
              <a:buFont typeface="Arial"/>
              <a:buNone/>
            </a:pPr>
            <a:r>
              <a:rPr lang="es"/>
              <a:t>Al informar que un método lanza una excepción, estamos agrupando dos casos posibles: Caso 1: la excepción va a ser creada y lanzada por el mismo método que la declara. Esto quiere decir que es el mismo método el que se encarga de detectar el problema, de crear la instancia de la claseException y de lanzarla. Caso 2: la excepción fue producida por alguna instrucción en el cuerpo del método que hace la declaración, el cual decide no atraparla sino dejarla seguir. Este "dejarla seguir" se informa también con la misma cláusula throws.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b9bc50c09_0_8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b9bc50c09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6b9bc50c09_0_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6b9bc50c09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b9bc50c09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b9bc50c09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b9bc50c09_0_2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6b9bc50c09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b9bc50c09_0_8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b9bc50c09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b9bc50c09_0_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b9bc50c09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b9bc50c09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b9bc50c09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6b9bc50c09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6b9bc50c0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6b9bc50c09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6b9bc50c09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6b9bc50c09_0_10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6b9bc50c09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https://docs.oracle.com/javase/tutorial/essential/exceptions/tryResourceClose.html</a:t>
            </a:r>
            <a:endParaRPr/>
          </a:p>
          <a:p>
            <a:pPr marL="0" lvl="0" indent="0" algn="l" rtl="0">
              <a:spcBef>
                <a:spcPts val="0"/>
              </a:spcBef>
              <a:spcAft>
                <a:spcPts val="0"/>
              </a:spcAft>
              <a:buNone/>
            </a:pPr>
            <a:endParaRPr/>
          </a:p>
          <a:p>
            <a:pPr marL="0" lvl="0" indent="0" algn="l" rtl="0">
              <a:spcBef>
                <a:spcPts val="0"/>
              </a:spcBef>
              <a:spcAft>
                <a:spcPts val="0"/>
              </a:spcAft>
              <a:buNone/>
            </a:pPr>
            <a:endParaRPr sz="950">
              <a:solidFill>
                <a:schemeClr val="dk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b9bc50c09_0_1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b9bc50c0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https://www.mkyong.com/java/how-to-read-file-from-java-bufferedreader-example/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6b9bc50c09_0_8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6b9bc50c09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b9bc50c09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b9bc50c09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https://elbauldelprogramador.com/manejar-excepciones-en-java/</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6b9bc50c09_0_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6b9bc50c09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9bc50c09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9bc50c09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6b9bc50c09_0_1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6b9bc50c09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6b9bc50c09_0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6b9bc50c09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6b9bc50c09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6b9bc50c09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u="sng">
                <a:solidFill>
                  <a:schemeClr val="hlink"/>
                </a:solidFill>
                <a:hlinkClick r:id="rId3"/>
              </a:rPr>
              <a:t>http://www.sc.ehu.es/sbweb/fisica/cursoJava/fundamentos/excepciones/propias.htm</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6b9bc50c09_0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6b9bc50c09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Error compilación</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6b9bc50c09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6b9bc50c09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1</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6b9bc50c09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6b9bc50c09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b9bc50c09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b9bc50c09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Respuesta D</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6b9bc50c09_0_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6b9bc50c0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endParaRPr sz="145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6b9bc50c09_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6b9bc50c09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b9bc50c09_0_9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b9bc50c09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https://data-flair.training/blogs/method-overriding-in-java/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b9bc50c09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b9bc50c0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6b9bc50c09_0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6b9bc50c09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https://netjs.blogspot.com/2015/05/exception-handling-and-method-overriding-java.html</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6b9bc50c09_0_9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6b9bc50c09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https://netjs.blogspot.com/2015/05/exception-handling-and-method-overriding-java.html</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b9bc50c09_0_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b9bc50c09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6b9bc50c09_0_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6b9bc50c09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b9bc50c09_0_9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b9bc50c09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6b9bc50c09_0_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6b9bc50c09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6b9bc50c0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6b9bc50c0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s"/>
              <a:t>ok</a:t>
            </a:r>
            <a:endParaRPr/>
          </a:p>
          <a:p>
            <a:pPr marL="457200" marR="114300" lvl="0" indent="-298450" algn="l" rtl="0">
              <a:lnSpc>
                <a:spcPct val="115000"/>
              </a:lnSpc>
              <a:spcBef>
                <a:spcPts val="0"/>
              </a:spcBef>
              <a:spcAft>
                <a:spcPts val="0"/>
              </a:spcAft>
              <a:buSzPts val="1100"/>
              <a:buAutoNum type="arabicPeriod"/>
            </a:pPr>
            <a:r>
              <a:rPr lang="es" sz="900">
                <a:solidFill>
                  <a:srgbClr val="333333"/>
                </a:solidFill>
                <a:highlight>
                  <a:schemeClr val="lt1"/>
                </a:highlight>
                <a:latin typeface="Consolas"/>
                <a:ea typeface="Consolas"/>
                <a:cs typeface="Consolas"/>
                <a:sym typeface="Consolas"/>
              </a:rPr>
              <a:t> //Mal sobreescrito. La excepción no puede ser</a:t>
            </a:r>
            <a:endParaRPr sz="900">
              <a:solidFill>
                <a:srgbClr val="333333"/>
              </a:solidFill>
              <a:highlight>
                <a:schemeClr val="lt1"/>
              </a:highlight>
              <a:latin typeface="Consolas"/>
              <a:ea typeface="Consolas"/>
              <a:cs typeface="Consolas"/>
              <a:sym typeface="Consolas"/>
            </a:endParaRPr>
          </a:p>
          <a:p>
            <a:pPr marL="457200" marR="114300" lvl="0" indent="0" algn="l" rtl="0">
              <a:lnSpc>
                <a:spcPct val="115000"/>
              </a:lnSpc>
              <a:spcBef>
                <a:spcPts val="0"/>
              </a:spcBef>
              <a:spcAft>
                <a:spcPts val="0"/>
              </a:spcAft>
              <a:buNone/>
            </a:pPr>
            <a:r>
              <a:rPr lang="es" sz="900">
                <a:solidFill>
                  <a:srgbClr val="333333"/>
                </a:solidFill>
                <a:highlight>
                  <a:schemeClr val="lt1"/>
                </a:highlight>
                <a:latin typeface="Consolas"/>
                <a:ea typeface="Consolas"/>
                <a:cs typeface="Consolas"/>
                <a:sym typeface="Consolas"/>
              </a:rPr>
              <a:t>//Exception, tendría que ser una subclase de</a:t>
            </a:r>
            <a:endParaRPr sz="900">
              <a:solidFill>
                <a:srgbClr val="333333"/>
              </a:solidFill>
              <a:highlight>
                <a:schemeClr val="lt1"/>
              </a:highlight>
              <a:latin typeface="Consolas"/>
              <a:ea typeface="Consolas"/>
              <a:cs typeface="Consolas"/>
              <a:sym typeface="Consolas"/>
            </a:endParaRPr>
          </a:p>
          <a:p>
            <a:pPr marL="457200" marR="114300" lvl="0" indent="0" algn="l" rtl="0">
              <a:lnSpc>
                <a:spcPct val="115000"/>
              </a:lnSpc>
              <a:spcBef>
                <a:spcPts val="0"/>
              </a:spcBef>
              <a:spcAft>
                <a:spcPts val="0"/>
              </a:spcAft>
              <a:buNone/>
            </a:pPr>
            <a:r>
              <a:rPr lang="es" sz="900">
                <a:solidFill>
                  <a:srgbClr val="333333"/>
                </a:solidFill>
                <a:highlight>
                  <a:schemeClr val="lt1"/>
                </a:highlight>
                <a:latin typeface="Consolas"/>
                <a:ea typeface="Consolas"/>
                <a:cs typeface="Consolas"/>
                <a:sym typeface="Consolas"/>
              </a:rPr>
              <a:t>//IOException, como FileNotFoundException,</a:t>
            </a:r>
            <a:endParaRPr sz="900">
              <a:solidFill>
                <a:srgbClr val="333333"/>
              </a:solidFill>
              <a:highlight>
                <a:schemeClr val="lt1"/>
              </a:highlight>
              <a:latin typeface="Consolas"/>
              <a:ea typeface="Consolas"/>
              <a:cs typeface="Consolas"/>
              <a:sym typeface="Consolas"/>
            </a:endParaRPr>
          </a:p>
          <a:p>
            <a:pPr marL="457200" marR="114300" lvl="0" indent="0" algn="l" rtl="0">
              <a:lnSpc>
                <a:spcPct val="115000"/>
              </a:lnSpc>
              <a:spcBef>
                <a:spcPts val="0"/>
              </a:spcBef>
              <a:spcAft>
                <a:spcPts val="0"/>
              </a:spcAft>
              <a:buNone/>
            </a:pPr>
            <a:endParaRPr sz="900">
              <a:solidFill>
                <a:srgbClr val="333333"/>
              </a:solidFill>
              <a:highlight>
                <a:schemeClr val="lt1"/>
              </a:highlight>
              <a:latin typeface="Consolas"/>
              <a:ea typeface="Consolas"/>
              <a:cs typeface="Consolas"/>
              <a:sym typeface="Consolas"/>
            </a:endParaRPr>
          </a:p>
          <a:p>
            <a:pPr marL="457200" marR="114300" lvl="0" indent="0" algn="l" rtl="0">
              <a:lnSpc>
                <a:spcPct val="115000"/>
              </a:lnSpc>
              <a:spcBef>
                <a:spcPts val="0"/>
              </a:spcBef>
              <a:spcAft>
                <a:spcPts val="0"/>
              </a:spcAft>
              <a:buNone/>
            </a:pPr>
            <a:r>
              <a:rPr lang="es" sz="900">
                <a:solidFill>
                  <a:srgbClr val="333333"/>
                </a:solidFill>
                <a:highlight>
                  <a:schemeClr val="lt1"/>
                </a:highlight>
                <a:latin typeface="Consolas"/>
                <a:ea typeface="Consolas"/>
                <a:cs typeface="Consolas"/>
                <a:sym typeface="Consolas"/>
              </a:rPr>
              <a:t>//y se tendría que controlar en el main.</a:t>
            </a:r>
            <a:endParaRPr sz="900">
              <a:solidFill>
                <a:srgbClr val="333333"/>
              </a:solidFill>
              <a:highlight>
                <a:schemeClr val="lt1"/>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chemeClr val="lt1"/>
                </a:highlight>
                <a:latin typeface="Consolas"/>
                <a:ea typeface="Consolas"/>
                <a:cs typeface="Consolas"/>
                <a:sym typeface="Consolas"/>
              </a:rPr>
              <a:t>3. //Mal. En el main se le llama sin parámetros.</a:t>
            </a:r>
            <a:endParaRPr sz="900">
              <a:solidFill>
                <a:srgbClr val="333333"/>
              </a:solidFill>
              <a:highlight>
                <a:schemeClr val="lt1"/>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chemeClr val="lt1"/>
                </a:highlight>
                <a:latin typeface="Consolas"/>
                <a:ea typeface="Consolas"/>
                <a:cs typeface="Consolas"/>
                <a:sym typeface="Consolas"/>
              </a:rPr>
              <a:t> // Así sería sobrecarga (correcto), pero no</a:t>
            </a:r>
            <a:endParaRPr sz="900">
              <a:solidFill>
                <a:srgbClr val="333333"/>
              </a:solidFill>
              <a:highlight>
                <a:schemeClr val="lt1"/>
              </a:highlight>
              <a:latin typeface="Consolas"/>
              <a:ea typeface="Consolas"/>
              <a:cs typeface="Consolas"/>
              <a:sym typeface="Consolas"/>
            </a:endParaRPr>
          </a:p>
          <a:p>
            <a:pPr marL="114300" marR="114300" lvl="0" indent="0" algn="l" rtl="0">
              <a:lnSpc>
                <a:spcPct val="115000"/>
              </a:lnSpc>
              <a:spcBef>
                <a:spcPts val="0"/>
              </a:spcBef>
              <a:spcAft>
                <a:spcPts val="0"/>
              </a:spcAft>
              <a:buNone/>
            </a:pPr>
            <a:r>
              <a:rPr lang="es" sz="900">
                <a:solidFill>
                  <a:srgbClr val="333333"/>
                </a:solidFill>
                <a:highlight>
                  <a:schemeClr val="lt1"/>
                </a:highlight>
                <a:latin typeface="Consolas"/>
                <a:ea typeface="Consolas"/>
                <a:cs typeface="Consolas"/>
                <a:sym typeface="Consolas"/>
              </a:rPr>
              <a:t>//sobreescritura.</a:t>
            </a:r>
            <a:endParaRPr sz="900">
              <a:solidFill>
                <a:srgbClr val="333333"/>
              </a:solidFill>
              <a:highlight>
                <a:schemeClr val="lt1"/>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chemeClr val="lt1"/>
                </a:highlight>
                <a:latin typeface="Consolas"/>
                <a:ea typeface="Consolas"/>
                <a:cs typeface="Consolas"/>
                <a:sym typeface="Consolas"/>
              </a:rPr>
              <a:t>4 //Ok. Las RuntimeException no tienen porque ser controladas.</a:t>
            </a:r>
            <a:endParaRPr sz="900">
              <a:solidFill>
                <a:srgbClr val="333333"/>
              </a:solidFill>
              <a:highlight>
                <a:schemeClr val="lt1"/>
              </a:highlight>
              <a:latin typeface="Consolas"/>
              <a:ea typeface="Consolas"/>
              <a:cs typeface="Consolas"/>
              <a:sym typeface="Consola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6b9bc50c09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6b9bc50c09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cabezado de sección 1">
  <p:cSld name="SECTION_HEADER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792186" y="1282304"/>
            <a:ext cx="57183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002060"/>
              </a:buClr>
              <a:buSzPts val="4500"/>
              <a:buFont typeface="Calibri"/>
              <a:buNone/>
              <a:defRPr sz="4500" b="1">
                <a:solidFill>
                  <a:srgbClr val="00206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2792186" y="3442097"/>
            <a:ext cx="57183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SzPts val="1800"/>
              <a:buNone/>
              <a:defRPr sz="1800">
                <a:solidFill>
                  <a:srgbClr val="888888"/>
                </a:solidFill>
              </a:defRPr>
            </a:lvl1pPr>
            <a:lvl2pPr marL="914400" lvl="1" indent="-228600" algn="l" rtl="0">
              <a:lnSpc>
                <a:spcPct val="90000"/>
              </a:lnSpc>
              <a:spcBef>
                <a:spcPts val="1600"/>
              </a:spcBef>
              <a:spcAft>
                <a:spcPts val="0"/>
              </a:spcAft>
              <a:buSzPts val="1500"/>
              <a:buNone/>
              <a:defRPr sz="1500">
                <a:solidFill>
                  <a:srgbClr val="888888"/>
                </a:solidFill>
              </a:defRPr>
            </a:lvl2pPr>
            <a:lvl3pPr marL="1371600" lvl="2" indent="-228600" algn="l" rtl="0">
              <a:lnSpc>
                <a:spcPct val="90000"/>
              </a:lnSpc>
              <a:spcBef>
                <a:spcPts val="1600"/>
              </a:spcBef>
              <a:spcAft>
                <a:spcPts val="0"/>
              </a:spcAft>
              <a:buClr>
                <a:srgbClr val="888888"/>
              </a:buClr>
              <a:buSzPts val="1400"/>
              <a:buNone/>
              <a:defRPr sz="1400">
                <a:solidFill>
                  <a:srgbClr val="888888"/>
                </a:solidFill>
              </a:defRPr>
            </a:lvl3pPr>
            <a:lvl4pPr marL="1828800" lvl="3" indent="-228600" algn="l" rtl="0">
              <a:lnSpc>
                <a:spcPct val="90000"/>
              </a:lnSpc>
              <a:spcBef>
                <a:spcPts val="1600"/>
              </a:spcBef>
              <a:spcAft>
                <a:spcPts val="0"/>
              </a:spcAft>
              <a:buClr>
                <a:srgbClr val="888888"/>
              </a:buClr>
              <a:buSzPts val="1200"/>
              <a:buNone/>
              <a:defRPr sz="1200">
                <a:solidFill>
                  <a:srgbClr val="888888"/>
                </a:solidFill>
              </a:defRPr>
            </a:lvl4pPr>
            <a:lvl5pPr marL="2286000" lvl="4" indent="-228600" algn="l" rtl="0">
              <a:lnSpc>
                <a:spcPct val="90000"/>
              </a:lnSpc>
              <a:spcBef>
                <a:spcPts val="1600"/>
              </a:spcBef>
              <a:spcAft>
                <a:spcPts val="0"/>
              </a:spcAft>
              <a:buClr>
                <a:srgbClr val="888888"/>
              </a:buClr>
              <a:buSzPts val="1200"/>
              <a:buNone/>
              <a:defRPr sz="1200">
                <a:solidFill>
                  <a:srgbClr val="888888"/>
                </a:solidFill>
              </a:defRPr>
            </a:lvl5pPr>
            <a:lvl6pPr marL="2743200" lvl="5" indent="-228600" algn="l" rtl="0">
              <a:lnSpc>
                <a:spcPct val="90000"/>
              </a:lnSpc>
              <a:spcBef>
                <a:spcPts val="1600"/>
              </a:spcBef>
              <a:spcAft>
                <a:spcPts val="0"/>
              </a:spcAft>
              <a:buClr>
                <a:srgbClr val="888888"/>
              </a:buClr>
              <a:buSzPts val="1200"/>
              <a:buNone/>
              <a:defRPr sz="1200">
                <a:solidFill>
                  <a:srgbClr val="888888"/>
                </a:solidFill>
              </a:defRPr>
            </a:lvl6pPr>
            <a:lvl7pPr marL="3200400" lvl="6" indent="-228600" algn="l" rtl="0">
              <a:lnSpc>
                <a:spcPct val="90000"/>
              </a:lnSpc>
              <a:spcBef>
                <a:spcPts val="1600"/>
              </a:spcBef>
              <a:spcAft>
                <a:spcPts val="0"/>
              </a:spcAft>
              <a:buClr>
                <a:srgbClr val="888888"/>
              </a:buClr>
              <a:buSzPts val="1200"/>
              <a:buNone/>
              <a:defRPr sz="1200">
                <a:solidFill>
                  <a:srgbClr val="888888"/>
                </a:solidFill>
              </a:defRPr>
            </a:lvl7pPr>
            <a:lvl8pPr marL="3657600" lvl="7" indent="-228600" algn="l" rtl="0">
              <a:lnSpc>
                <a:spcPct val="90000"/>
              </a:lnSpc>
              <a:spcBef>
                <a:spcPts val="1600"/>
              </a:spcBef>
              <a:spcAft>
                <a:spcPts val="0"/>
              </a:spcAft>
              <a:buClr>
                <a:srgbClr val="888888"/>
              </a:buClr>
              <a:buSzPts val="1200"/>
              <a:buNone/>
              <a:defRPr sz="1200">
                <a:solidFill>
                  <a:srgbClr val="888888"/>
                </a:solidFill>
              </a:defRPr>
            </a:lvl8pPr>
            <a:lvl9pPr marL="4114800" lvl="8" indent="-228600" algn="l" rtl="0">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53" name="Google Shape;53;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p:nvPr/>
        </p:nvSpPr>
        <p:spPr>
          <a:xfrm>
            <a:off x="271056" y="0"/>
            <a:ext cx="2106600" cy="5143500"/>
          </a:xfrm>
          <a:prstGeom prst="rect">
            <a:avLst/>
          </a:prstGeom>
          <a:solidFill>
            <a:srgbClr val="DDEAF6"/>
          </a:solidFill>
          <a:ln w="12700" cap="flat" cmpd="sng">
            <a:solidFill>
              <a:srgbClr val="DDEAF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13"/>
          <p:cNvSpPr/>
          <p:nvPr/>
        </p:nvSpPr>
        <p:spPr>
          <a:xfrm>
            <a:off x="0" y="0"/>
            <a:ext cx="2106600" cy="5143500"/>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002060"/>
              </a:buClr>
              <a:buSzPts val="3300"/>
              <a:buFont typeface="Calibri"/>
              <a:buNone/>
              <a:defRPr b="1">
                <a:solidFill>
                  <a:srgbClr val="00206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rgbClr val="002060"/>
              </a:buClr>
              <a:buSzPts val="2100"/>
              <a:buFont typeface="Arial"/>
              <a:buChar char="•"/>
              <a:defRPr/>
            </a:lvl1pPr>
            <a:lvl2pPr marL="914400" lvl="1" indent="-342900" algn="l" rtl="0">
              <a:lnSpc>
                <a:spcPct val="90000"/>
              </a:lnSpc>
              <a:spcBef>
                <a:spcPts val="1600"/>
              </a:spcBef>
              <a:spcAft>
                <a:spcPts val="0"/>
              </a:spcAft>
              <a:buClr>
                <a:srgbClr val="1E4E79"/>
              </a:buClr>
              <a:buSzPts val="18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a:t>
            </a:fld>
            <a:endParaRPr/>
          </a:p>
        </p:txBody>
      </p:sp>
      <p:sp>
        <p:nvSpPr>
          <p:cNvPr id="62" name="Google Shape;62;p14"/>
          <p:cNvSpPr/>
          <p:nvPr/>
        </p:nvSpPr>
        <p:spPr>
          <a:xfrm>
            <a:off x="87086" y="-3266"/>
            <a:ext cx="141600" cy="5143500"/>
          </a:xfrm>
          <a:prstGeom prst="rect">
            <a:avLst/>
          </a:prstGeom>
          <a:solidFill>
            <a:srgbClr val="002060"/>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3" name="Google Shape;63;p14"/>
          <p:cNvSpPr/>
          <p:nvPr/>
        </p:nvSpPr>
        <p:spPr>
          <a:xfrm>
            <a:off x="321126" y="1090"/>
            <a:ext cx="141600" cy="5143500"/>
          </a:xfrm>
          <a:prstGeom prst="rect">
            <a:avLst/>
          </a:prstGeom>
          <a:solidFill>
            <a:srgbClr val="DDEAF6"/>
          </a:solidFill>
          <a:ln w="12700" cap="flat" cmpd="sng">
            <a:solidFill>
              <a:srgbClr val="DDEAF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google.com/search?hl=en&amp;q=allinurl%3ASerializable+java.sun.com&amp;btnI=I%27m%20Feeling%20Lucky"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hyperlink" Target="http://www.google.com/search?hl=en&amp;q=allinurl%3AString+java.sun.com&amp;btnI=I%27m%20Feeling%20Lucky"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792186" y="1282304"/>
            <a:ext cx="5718300" cy="2139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060"/>
              </a:buClr>
              <a:buSzPts val="4500"/>
              <a:buFont typeface="Calibri"/>
              <a:buNone/>
            </a:pPr>
            <a:r>
              <a:rPr lang="es"/>
              <a:t>Manipulación de archivos y manejo de excepciones</a:t>
            </a:r>
            <a:endParaRPr/>
          </a:p>
        </p:txBody>
      </p:sp>
      <p:sp>
        <p:nvSpPr>
          <p:cNvPr id="69" name="Google Shape;69;p15"/>
          <p:cNvSpPr txBox="1">
            <a:spLocks noGrp="1"/>
          </p:cNvSpPr>
          <p:nvPr>
            <p:ph type="body" idx="1"/>
          </p:nvPr>
        </p:nvSpPr>
        <p:spPr>
          <a:xfrm>
            <a:off x="2792186" y="3442097"/>
            <a:ext cx="5718300" cy="1125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SzPts val="1800"/>
              <a:buNone/>
            </a:pPr>
            <a:r>
              <a:rPr lang="es"/>
              <a:t>Unidad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Archivos binarios</a:t>
            </a:r>
            <a:endParaRPr/>
          </a:p>
        </p:txBody>
      </p:sp>
      <p:sp>
        <p:nvSpPr>
          <p:cNvPr id="123" name="Google Shape;123;p2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68300" algn="just" rtl="0">
              <a:spcBef>
                <a:spcPts val="1000"/>
              </a:spcBef>
              <a:spcAft>
                <a:spcPts val="0"/>
              </a:spcAft>
              <a:buClr>
                <a:srgbClr val="00B0F0"/>
              </a:buClr>
              <a:buSzPts val="2200"/>
              <a:buChar char="•"/>
            </a:pPr>
            <a:r>
              <a:rPr lang="es" sz="2200">
                <a:solidFill>
                  <a:schemeClr val="dk1"/>
                </a:solidFill>
              </a:rPr>
              <a:t>Información de cualquier tipo codificada en binario para el propósito de almacenamiento y procesamiento en ordenadores. </a:t>
            </a:r>
            <a:endParaRPr sz="2200">
              <a:solidFill>
                <a:schemeClr val="dk1"/>
              </a:solidFill>
            </a:endParaRPr>
          </a:p>
          <a:p>
            <a:pPr marL="457200" lvl="0" indent="-368300" algn="just" rtl="0">
              <a:spcBef>
                <a:spcPts val="0"/>
              </a:spcBef>
              <a:spcAft>
                <a:spcPts val="0"/>
              </a:spcAft>
              <a:buClr>
                <a:srgbClr val="00B0F0"/>
              </a:buClr>
              <a:buSzPts val="2200"/>
              <a:buChar char="•"/>
            </a:pPr>
            <a:r>
              <a:rPr lang="es" sz="2200">
                <a:solidFill>
                  <a:schemeClr val="dk1"/>
                </a:solidFill>
              </a:rPr>
              <a:t>Ejemplo </a:t>
            </a:r>
            <a:endParaRPr sz="2200">
              <a:solidFill>
                <a:schemeClr val="dk1"/>
              </a:solidFill>
            </a:endParaRPr>
          </a:p>
          <a:p>
            <a:pPr marL="914400" lvl="1" indent="-368300" algn="just" rtl="0">
              <a:spcBef>
                <a:spcPts val="0"/>
              </a:spcBef>
              <a:spcAft>
                <a:spcPts val="0"/>
              </a:spcAft>
              <a:buClr>
                <a:srgbClr val="00B0F0"/>
              </a:buClr>
              <a:buSzPts val="2200"/>
              <a:buChar char="•"/>
            </a:pPr>
            <a:r>
              <a:rPr lang="es" sz="2200">
                <a:solidFill>
                  <a:schemeClr val="dk1"/>
                </a:solidFill>
              </a:rPr>
              <a:t>los archivos informáticos que almacenan texto formateado o fotografías</a:t>
            </a:r>
            <a:endParaRPr sz="2200">
              <a:solidFill>
                <a:schemeClr val="dk1"/>
              </a:solidFill>
            </a:endParaRPr>
          </a:p>
          <a:p>
            <a:pPr marL="914400" lvl="1" indent="-368300" algn="just" rtl="0">
              <a:spcBef>
                <a:spcPts val="0"/>
              </a:spcBef>
              <a:spcAft>
                <a:spcPts val="0"/>
              </a:spcAft>
              <a:buClr>
                <a:srgbClr val="00B0F0"/>
              </a:buClr>
              <a:buSzPts val="2200"/>
              <a:buChar char="•"/>
            </a:pPr>
            <a:r>
              <a:rPr lang="es" sz="2200">
                <a:solidFill>
                  <a:schemeClr val="dk1"/>
                </a:solidFill>
              </a:rPr>
              <a:t>los archivos ejecutables que contienen programas.</a:t>
            </a:r>
            <a:endParaRPr sz="22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1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Sobreescritura y Excepciones</a:t>
            </a:r>
            <a:endParaRPr/>
          </a:p>
        </p:txBody>
      </p:sp>
      <p:graphicFrame>
        <p:nvGraphicFramePr>
          <p:cNvPr id="686" name="Google Shape;686;p111"/>
          <p:cNvGraphicFramePr/>
          <p:nvPr/>
        </p:nvGraphicFramePr>
        <p:xfrm>
          <a:off x="952500" y="1238250"/>
          <a:ext cx="7239000" cy="3708624"/>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import java.io.*;</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class L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void ch() throws IOException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public class M extends L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public static void main(String[] args)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//Desde el main llamamos al</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//método ch de la clase M.</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//Sin tratar, ni declarar en la cabecera</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//ninguna excepción!</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new M().ch();</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0" lvl="0" indent="0" algn="l" rtl="0">
                        <a:spcBef>
                          <a:spcPts val="0"/>
                        </a:spcBef>
                        <a:spcAft>
                          <a:spcPts val="0"/>
                        </a:spcAft>
                        <a:buNone/>
                      </a:pPr>
                      <a:endParaRPr/>
                    </a:p>
                  </a:txBody>
                  <a:tcPr marL="91425" marR="91425" marT="91425" marB="91425"/>
                </a:tc>
                <a:tc>
                  <a:txBody>
                    <a:bodyPr/>
                    <a:lstStyle/>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//Formas correctas e incorrectas</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//de sobreescribir el método ch:</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//Ok.</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 throws 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//Mal sobreescrito. La excepción no puede ser</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//Exception, tendría que ser una subclase de</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//IOException, como FileNotFoundException,</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ch(int x) throws 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//Mal. En el main se le llama sin parámetros.</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Así sería sobrecarga (correcto), pero no</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//sobreescritura.</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 throws RuntimeException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//Ok. Las RuntimeException no tienen porque ser controladas.</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a:t>
                      </a:r>
                      <a:endParaRPr sz="900">
                        <a:solidFill>
                          <a:srgbClr val="333333"/>
                        </a:solidFill>
                        <a:highlight>
                          <a:srgbClr val="FFFFFF"/>
                        </a:highlight>
                        <a:latin typeface="Consolas"/>
                        <a:ea typeface="Consolas"/>
                        <a:cs typeface="Consolas"/>
                        <a:sym typeface="Consolas"/>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Lectura y escritura de archivos</a:t>
            </a:r>
            <a:endParaRPr/>
          </a:p>
        </p:txBody>
      </p:sp>
      <p:sp>
        <p:nvSpPr>
          <p:cNvPr id="129" name="Google Shape;129;p2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t>En JAVA cada archivo es un flujo de bytes</a:t>
            </a:r>
            <a:endParaRPr/>
          </a:p>
          <a:p>
            <a:pPr marL="0" lvl="0" indent="0" algn="l" rtl="0">
              <a:spcBef>
                <a:spcPts val="1600"/>
              </a:spcBef>
              <a:spcAft>
                <a:spcPts val="0"/>
              </a:spcAft>
              <a:buNone/>
            </a:pPr>
            <a:r>
              <a:rPr lang="es"/>
              <a:t>Cada sistema operativo proporciona un mecanismo para determinar el fin de un archivo.</a:t>
            </a:r>
            <a:endParaRPr/>
          </a:p>
          <a:p>
            <a:pPr marL="0" lvl="0" indent="0" algn="l" rtl="0">
              <a:spcBef>
                <a:spcPts val="1600"/>
              </a:spcBef>
              <a:spcAft>
                <a:spcPts val="0"/>
              </a:spcAft>
              <a:buNone/>
            </a:pPr>
            <a:r>
              <a:rPr lang="es"/>
              <a:t>Un programa en JAVA que procesa un flujo de bytes recibe una notificación del sistema operativo cuando el programa llega al fin del flujo</a:t>
            </a:r>
            <a:endParaRPr/>
          </a:p>
          <a:p>
            <a:pPr marL="0" lvl="0" indent="0" algn="l" rtl="0">
              <a:spcBef>
                <a:spcPts val="1600"/>
              </a:spcBef>
              <a:spcAft>
                <a:spcPts val="1600"/>
              </a:spcAft>
              <a:buNone/>
            </a:pPr>
            <a:endParaRPr/>
          </a:p>
        </p:txBody>
      </p:sp>
      <p:pic>
        <p:nvPicPr>
          <p:cNvPr id="130" name="Google Shape;130;p25"/>
          <p:cNvPicPr preferRelativeResize="0"/>
          <p:nvPr/>
        </p:nvPicPr>
        <p:blipFill>
          <a:blip r:embed="rId3">
            <a:alphaModFix/>
          </a:blip>
          <a:stretch>
            <a:fillRect/>
          </a:stretch>
        </p:blipFill>
        <p:spPr>
          <a:xfrm>
            <a:off x="2702450" y="3676925"/>
            <a:ext cx="4171950" cy="59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Lectura y escritura de archivos</a:t>
            </a:r>
            <a:endParaRPr/>
          </a:p>
        </p:txBody>
      </p:sp>
      <p:sp>
        <p:nvSpPr>
          <p:cNvPr id="136" name="Google Shape;136;p2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None/>
            </a:pPr>
            <a:r>
              <a:rPr lang="es" sz="2000"/>
              <a:t>La API de Java diferencia entre los flujos de caracteres y flujos de bytes.</a:t>
            </a:r>
            <a:endParaRPr sz="2000"/>
          </a:p>
          <a:p>
            <a:pPr marL="457200" lvl="0" indent="-355600" algn="just" rtl="0">
              <a:spcBef>
                <a:spcPts val="1600"/>
              </a:spcBef>
              <a:spcAft>
                <a:spcPts val="0"/>
              </a:spcAft>
              <a:buSzPts val="2000"/>
              <a:buChar char="•"/>
            </a:pPr>
            <a:r>
              <a:rPr lang="es" sz="2000"/>
              <a:t>Los flujos de bytes como su nombre lo indica trabaja con bytes. Los bytes a leer se leerán en forma unitaria(es decir 8 bits por byte).</a:t>
            </a:r>
            <a:endParaRPr sz="2000"/>
          </a:p>
          <a:p>
            <a:pPr marL="457200" lvl="0" indent="-355600" algn="just" rtl="0">
              <a:spcBef>
                <a:spcPts val="0"/>
              </a:spcBef>
              <a:spcAft>
                <a:spcPts val="0"/>
              </a:spcAft>
              <a:buSzPts val="2000"/>
              <a:buChar char="•"/>
            </a:pPr>
            <a:r>
              <a:rPr lang="es" sz="2000"/>
              <a:t>Los flujos de caracteres operan con caracteres como unidad de trabajo. Los caracteres a leer están formados por 2 bytes(es decir 16 bits por carácter).</a:t>
            </a:r>
            <a:endParaRPr sz="2000"/>
          </a:p>
          <a:p>
            <a:pPr marL="0" lvl="0" indent="0" algn="just" rtl="0">
              <a:spcBef>
                <a:spcPts val="1600"/>
              </a:spcBef>
              <a:spcAft>
                <a:spcPts val="1600"/>
              </a:spcAft>
              <a:buNone/>
            </a:pPr>
            <a:r>
              <a:rPr lang="es" sz="1000">
                <a:solidFill>
                  <a:srgbClr val="333333"/>
                </a:solidFill>
                <a:highlight>
                  <a:srgbClr val="FFFFFF"/>
                </a:highlight>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Lectura y escritura de archivos</a:t>
            </a:r>
            <a:endParaRPr/>
          </a:p>
        </p:txBody>
      </p:sp>
      <p:sp>
        <p:nvSpPr>
          <p:cNvPr id="142" name="Google Shape;142;p2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sz="2400">
                <a:solidFill>
                  <a:srgbClr val="000000"/>
                </a:solidFill>
              </a:rPr>
              <a:t>Los flujos funcionan igual independiente de la plataforma de datos:</a:t>
            </a:r>
            <a:endParaRPr sz="2400">
              <a:solidFill>
                <a:srgbClr val="000000"/>
              </a:solidFill>
            </a:endParaRPr>
          </a:p>
          <a:p>
            <a:pPr marL="457200" lvl="0" indent="-381000" algn="l" rtl="0">
              <a:lnSpc>
                <a:spcPct val="115000"/>
              </a:lnSpc>
              <a:spcBef>
                <a:spcPts val="1600"/>
              </a:spcBef>
              <a:spcAft>
                <a:spcPts val="0"/>
              </a:spcAft>
              <a:buClr>
                <a:srgbClr val="000000"/>
              </a:buClr>
              <a:buSzPts val="2400"/>
              <a:buFont typeface="Calibri"/>
              <a:buChar char="•"/>
            </a:pPr>
            <a:r>
              <a:rPr lang="es" sz="2400">
                <a:solidFill>
                  <a:srgbClr val="000000"/>
                </a:solidFill>
                <a:latin typeface="Calibri"/>
                <a:ea typeface="Calibri"/>
                <a:cs typeface="Calibri"/>
                <a:sym typeface="Calibri"/>
              </a:rPr>
              <a:t>Abrir el flujo de datos</a:t>
            </a:r>
            <a:endParaRPr sz="2400">
              <a:solidFill>
                <a:srgbClr val="000000"/>
              </a:solidFill>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s" sz="2400">
                <a:solidFill>
                  <a:srgbClr val="000000"/>
                </a:solidFill>
                <a:latin typeface="Calibri"/>
                <a:ea typeface="Calibri"/>
                <a:cs typeface="Calibri"/>
                <a:sym typeface="Calibri"/>
              </a:rPr>
              <a:t>Mientras exista más información (leer o escribir ) los datos</a:t>
            </a:r>
            <a:endParaRPr sz="2400">
              <a:solidFill>
                <a:srgbClr val="000000"/>
              </a:solidFill>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s" sz="2400">
                <a:solidFill>
                  <a:srgbClr val="000000"/>
                </a:solidFill>
                <a:latin typeface="Calibri"/>
                <a:ea typeface="Calibri"/>
                <a:cs typeface="Calibri"/>
                <a:sym typeface="Calibri"/>
              </a:rPr>
              <a:t>Cerrar el flujo de datos</a:t>
            </a: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io - Lectura de archivos de texto</a:t>
            </a:r>
            <a:endParaRPr/>
          </a:p>
        </p:txBody>
      </p:sp>
      <p:sp>
        <p:nvSpPr>
          <p:cNvPr id="148" name="Google Shape;148;p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sp>
        <p:nvSpPr>
          <p:cNvPr id="149" name="Google Shape;149;p28"/>
          <p:cNvSpPr txBo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graphicFrame>
        <p:nvGraphicFramePr>
          <p:cNvPr id="150" name="Google Shape;150;p28"/>
          <p:cNvGraphicFramePr/>
          <p:nvPr/>
        </p:nvGraphicFramePr>
        <p:xfrm>
          <a:off x="628650" y="1268050"/>
          <a:ext cx="8116850" cy="3413730"/>
        </p:xfrm>
        <a:graphic>
          <a:graphicData uri="http://schemas.openxmlformats.org/drawingml/2006/table">
            <a:tbl>
              <a:tblPr>
                <a:noFill/>
                <a:tableStyleId>{2CE8264B-2ACE-4F47-B2E9-277784DFD36A}</a:tableStyleId>
              </a:tblPr>
              <a:tblGrid>
                <a:gridCol w="2654325">
                  <a:extLst>
                    <a:ext uri="{9D8B030D-6E8A-4147-A177-3AD203B41FA5}">
                      <a16:colId xmlns:a16="http://schemas.microsoft.com/office/drawing/2014/main" val="20000"/>
                    </a:ext>
                  </a:extLst>
                </a:gridCol>
                <a:gridCol w="5462525">
                  <a:extLst>
                    <a:ext uri="{9D8B030D-6E8A-4147-A177-3AD203B41FA5}">
                      <a16:colId xmlns:a16="http://schemas.microsoft.com/office/drawing/2014/main" val="20001"/>
                    </a:ext>
                  </a:extLst>
                </a:gridCol>
              </a:tblGrid>
              <a:tr h="3102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 sz="1800">
                          <a:highlight>
                            <a:srgbClr val="FFFFFF"/>
                          </a:highlight>
                        </a:rPr>
                        <a:t>La clase Reader es la clase abstracta de la cual heredan todas las clases concretas que se utilizan para leer información en forma textual</a:t>
                      </a:r>
                      <a:endParaRPr sz="1800">
                        <a:highlight>
                          <a:srgbClr val="FFFFFF"/>
                        </a:highlight>
                      </a:endParaRPr>
                    </a:p>
                    <a:p>
                      <a:pPr marL="0" lvl="0" indent="0" algn="l" rtl="0">
                        <a:spcBef>
                          <a:spcPts val="0"/>
                        </a:spcBef>
                        <a:spcAft>
                          <a:spcPts val="0"/>
                        </a:spcAft>
                        <a:buNone/>
                      </a:pPr>
                      <a:endParaRPr sz="1800">
                        <a:highlight>
                          <a:srgbClr val="FFFFFF"/>
                        </a:highlight>
                      </a:endParaRPr>
                    </a:p>
                    <a:p>
                      <a:pPr marL="0" lvl="0" indent="0" algn="l" rtl="0">
                        <a:spcBef>
                          <a:spcPts val="0"/>
                        </a:spcBef>
                        <a:spcAft>
                          <a:spcPts val="0"/>
                        </a:spcAft>
                        <a:buNone/>
                      </a:pPr>
                      <a:r>
                        <a:rPr lang="es" sz="1800" b="1">
                          <a:highlight>
                            <a:srgbClr val="FFFFFF"/>
                          </a:highlight>
                        </a:rPr>
                        <a:t>InputStreamReader</a:t>
                      </a:r>
                      <a:r>
                        <a:rPr lang="es" sz="1800">
                          <a:highlight>
                            <a:srgbClr val="FFFFFF"/>
                          </a:highlight>
                        </a:rPr>
                        <a:t>:Clase que representa una conexión entre un stream de bytes y un stream de caracteres</a:t>
                      </a:r>
                      <a:endParaRPr sz="1800">
                        <a:highlight>
                          <a:srgbClr val="FFFFFF"/>
                        </a:highlight>
                      </a:endParaRPr>
                    </a:p>
                    <a:p>
                      <a:pPr marL="0" lvl="0" indent="0" algn="l" rtl="0">
                        <a:spcBef>
                          <a:spcPts val="0"/>
                        </a:spcBef>
                        <a:spcAft>
                          <a:spcPts val="0"/>
                        </a:spcAft>
                        <a:buNone/>
                      </a:pPr>
                      <a:endParaRPr sz="1800">
                        <a:highlight>
                          <a:srgbClr val="FFFFFF"/>
                        </a:highlight>
                      </a:endParaRPr>
                    </a:p>
                    <a:p>
                      <a:pPr marL="0" lvl="0" indent="0" algn="l" rtl="0">
                        <a:spcBef>
                          <a:spcPts val="0"/>
                        </a:spcBef>
                        <a:spcAft>
                          <a:spcPts val="0"/>
                        </a:spcAft>
                        <a:buNone/>
                      </a:pPr>
                      <a:r>
                        <a:rPr lang="es" sz="1800" b="1">
                          <a:highlight>
                            <a:srgbClr val="FFFFFF"/>
                          </a:highlight>
                        </a:rPr>
                        <a:t>   -FileReader </a:t>
                      </a:r>
                      <a:r>
                        <a:rPr lang="es" sz="1800">
                          <a:highlight>
                            <a:srgbClr val="FFFFFF"/>
                          </a:highlight>
                        </a:rPr>
                        <a:t>clase para leer archivos de texto   </a:t>
                      </a:r>
                      <a:endParaRPr sz="1800">
                        <a:highlight>
                          <a:srgbClr val="FFFFFF"/>
                        </a:highlight>
                      </a:endParaRPr>
                    </a:p>
                    <a:p>
                      <a:pPr marL="0" lvl="0" indent="0" algn="l" rtl="0">
                        <a:spcBef>
                          <a:spcPts val="0"/>
                        </a:spcBef>
                        <a:spcAft>
                          <a:spcPts val="0"/>
                        </a:spcAft>
                        <a:buNone/>
                      </a:pPr>
                      <a:r>
                        <a:rPr lang="es" sz="1800">
                          <a:highlight>
                            <a:srgbClr val="FFFFFF"/>
                          </a:highlight>
                        </a:rPr>
                        <a:t>   usando charset por defecto del sistema operativo</a:t>
                      </a:r>
                      <a:endParaRPr sz="1800">
                        <a:highlight>
                          <a:srgbClr val="FFFFFF"/>
                        </a:highlight>
                      </a:endParaRPr>
                    </a:p>
                    <a:p>
                      <a:pPr marL="0" lvl="0" indent="0" algn="l" rtl="0">
                        <a:spcBef>
                          <a:spcPts val="0"/>
                        </a:spcBef>
                        <a:spcAft>
                          <a:spcPts val="0"/>
                        </a:spcAft>
                        <a:buNone/>
                      </a:pPr>
                      <a:endParaRPr sz="1800">
                        <a:solidFill>
                          <a:srgbClr val="545454"/>
                        </a:solidFill>
                        <a:highlight>
                          <a:srgbClr val="FFFFFF"/>
                        </a:highlight>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151" name="Google Shape;151;p28"/>
          <p:cNvPicPr preferRelativeResize="0"/>
          <p:nvPr/>
        </p:nvPicPr>
        <p:blipFill>
          <a:blip r:embed="rId3">
            <a:alphaModFix/>
          </a:blip>
          <a:stretch>
            <a:fillRect/>
          </a:stretch>
        </p:blipFill>
        <p:spPr>
          <a:xfrm>
            <a:off x="571500" y="1714950"/>
            <a:ext cx="2814475" cy="144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io - Lectura de archivos de texto</a:t>
            </a:r>
            <a:endParaRPr/>
          </a:p>
        </p:txBody>
      </p:sp>
      <p:sp>
        <p:nvSpPr>
          <p:cNvPr id="157" name="Google Shape;157;p2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sp>
        <p:nvSpPr>
          <p:cNvPr id="158" name="Google Shape;158;p29"/>
          <p:cNvSpPr txBo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graphicFrame>
        <p:nvGraphicFramePr>
          <p:cNvPr id="159" name="Google Shape;159;p29"/>
          <p:cNvGraphicFramePr/>
          <p:nvPr/>
        </p:nvGraphicFramePr>
        <p:xfrm>
          <a:off x="628650" y="1268050"/>
          <a:ext cx="8116850" cy="3102950"/>
        </p:xfrm>
        <a:graphic>
          <a:graphicData uri="http://schemas.openxmlformats.org/drawingml/2006/table">
            <a:tbl>
              <a:tblPr>
                <a:noFill/>
                <a:tableStyleId>{2CE8264B-2ACE-4F47-B2E9-277784DFD36A}</a:tableStyleId>
              </a:tblPr>
              <a:tblGrid>
                <a:gridCol w="2654325">
                  <a:extLst>
                    <a:ext uri="{9D8B030D-6E8A-4147-A177-3AD203B41FA5}">
                      <a16:colId xmlns:a16="http://schemas.microsoft.com/office/drawing/2014/main" val="20000"/>
                    </a:ext>
                  </a:extLst>
                </a:gridCol>
                <a:gridCol w="5462525">
                  <a:extLst>
                    <a:ext uri="{9D8B030D-6E8A-4147-A177-3AD203B41FA5}">
                      <a16:colId xmlns:a16="http://schemas.microsoft.com/office/drawing/2014/main" val="20001"/>
                    </a:ext>
                  </a:extLst>
                </a:gridCol>
              </a:tblGrid>
              <a:tr h="3102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 sz="1800" b="1">
                          <a:highlight>
                            <a:srgbClr val="FFFFFF"/>
                          </a:highlight>
                        </a:rPr>
                        <a:t>BufferedReader</a:t>
                      </a:r>
                      <a:r>
                        <a:rPr lang="es" sz="1800">
                          <a:highlight>
                            <a:srgbClr val="FFFFFF"/>
                          </a:highlight>
                        </a:rPr>
                        <a:t>:</a:t>
                      </a:r>
                      <a:endParaRPr sz="1800">
                        <a:highlight>
                          <a:srgbClr val="FFFFFF"/>
                        </a:highlight>
                      </a:endParaRPr>
                    </a:p>
                    <a:p>
                      <a:pPr marL="0" lvl="0" indent="0" algn="l" rtl="0">
                        <a:spcBef>
                          <a:spcPts val="0"/>
                        </a:spcBef>
                        <a:spcAft>
                          <a:spcPts val="0"/>
                        </a:spcAft>
                        <a:buClr>
                          <a:schemeClr val="dk1"/>
                        </a:buClr>
                        <a:buSzPts val="1100"/>
                        <a:buFont typeface="Arial"/>
                        <a:buNone/>
                      </a:pPr>
                      <a:r>
                        <a:rPr lang="es" sz="2100">
                          <a:solidFill>
                            <a:srgbClr val="222222"/>
                          </a:solidFill>
                          <a:highlight>
                            <a:srgbClr val="F8F9FA"/>
                          </a:highlight>
                        </a:rPr>
                        <a:t>lee el texto de un flujo de caracteres con eficacia (los caracteres se almacenan en búfer para evitar la lectura frecuente del flujo subyacente) y proporciona un método conveniente para leer una línea de texto: readLine().</a:t>
                      </a:r>
                      <a:endParaRPr sz="2100">
                        <a:solidFill>
                          <a:srgbClr val="222222"/>
                        </a:solidFill>
                        <a:highlight>
                          <a:srgbClr val="F8F9FA"/>
                        </a:highlight>
                      </a:endParaRPr>
                    </a:p>
                    <a:p>
                      <a:pPr marL="0" lvl="0" indent="0" algn="l" rtl="0">
                        <a:spcBef>
                          <a:spcPts val="0"/>
                        </a:spcBef>
                        <a:spcAft>
                          <a:spcPts val="0"/>
                        </a:spcAft>
                        <a:buNone/>
                      </a:pPr>
                      <a:endParaRPr sz="1800">
                        <a:highlight>
                          <a:srgbClr val="FFFFFF"/>
                        </a:highlight>
                      </a:endParaRPr>
                    </a:p>
                  </a:txBody>
                  <a:tcPr marL="91425" marR="91425" marT="91425" marB="91425"/>
                </a:tc>
                <a:extLst>
                  <a:ext uri="{0D108BD9-81ED-4DB2-BD59-A6C34878D82A}">
                    <a16:rowId xmlns:a16="http://schemas.microsoft.com/office/drawing/2014/main" val="10000"/>
                  </a:ext>
                </a:extLst>
              </a:tr>
            </a:tbl>
          </a:graphicData>
        </a:graphic>
      </p:graphicFrame>
      <p:pic>
        <p:nvPicPr>
          <p:cNvPr id="160" name="Google Shape;160;p29"/>
          <p:cNvPicPr preferRelativeResize="0"/>
          <p:nvPr/>
        </p:nvPicPr>
        <p:blipFill>
          <a:blip r:embed="rId3">
            <a:alphaModFix/>
          </a:blip>
          <a:stretch>
            <a:fillRect/>
          </a:stretch>
        </p:blipFill>
        <p:spPr>
          <a:xfrm>
            <a:off x="571500" y="1714950"/>
            <a:ext cx="2814475" cy="144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io - Lectura de archivos de texto</a:t>
            </a:r>
            <a:endParaRPr/>
          </a:p>
        </p:txBody>
      </p:sp>
      <p:sp>
        <p:nvSpPr>
          <p:cNvPr id="166" name="Google Shape;166;p3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sp>
        <p:nvSpPr>
          <p:cNvPr id="167" name="Google Shape;167;p30"/>
          <p:cNvSpPr txBo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graphicFrame>
        <p:nvGraphicFramePr>
          <p:cNvPr id="168" name="Google Shape;168;p30"/>
          <p:cNvGraphicFramePr/>
          <p:nvPr/>
        </p:nvGraphicFramePr>
        <p:xfrm>
          <a:off x="952500" y="1268050"/>
          <a:ext cx="7793000" cy="3336705"/>
        </p:xfrm>
        <a:graphic>
          <a:graphicData uri="http://schemas.openxmlformats.org/drawingml/2006/table">
            <a:tbl>
              <a:tblPr>
                <a:noFill/>
                <a:tableStyleId>{2CE8264B-2ACE-4F47-B2E9-277784DFD36A}</a:tableStyleId>
              </a:tblPr>
              <a:tblGrid>
                <a:gridCol w="2890675">
                  <a:extLst>
                    <a:ext uri="{9D8B030D-6E8A-4147-A177-3AD203B41FA5}">
                      <a16:colId xmlns:a16="http://schemas.microsoft.com/office/drawing/2014/main" val="20000"/>
                    </a:ext>
                  </a:extLst>
                </a:gridCol>
                <a:gridCol w="4902325">
                  <a:extLst>
                    <a:ext uri="{9D8B030D-6E8A-4147-A177-3AD203B41FA5}">
                      <a16:colId xmlns:a16="http://schemas.microsoft.com/office/drawing/2014/main" val="20001"/>
                    </a:ext>
                  </a:extLst>
                </a:gridCol>
              </a:tblGrid>
              <a:tr h="3102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28571"/>
                        </a:lnSpc>
                        <a:spcBef>
                          <a:spcPts val="0"/>
                        </a:spcBef>
                        <a:spcAft>
                          <a:spcPts val="0"/>
                        </a:spcAft>
                        <a:buNone/>
                      </a:pPr>
                      <a:r>
                        <a:rPr lang="es" sz="1800" b="1">
                          <a:solidFill>
                            <a:srgbClr val="800000"/>
                          </a:solidFill>
                          <a:highlight>
                            <a:srgbClr val="FFFFFF"/>
                          </a:highlight>
                        </a:rPr>
                        <a:t>Métodos de la clase Reader</a:t>
                      </a:r>
                      <a:r>
                        <a:rPr lang="es" sz="1800">
                          <a:solidFill>
                            <a:srgbClr val="333333"/>
                          </a:solidFill>
                          <a:highlight>
                            <a:srgbClr val="FFFFFF"/>
                          </a:highlight>
                        </a:rPr>
                        <a:t>:</a:t>
                      </a:r>
                      <a:endParaRPr sz="1800">
                        <a:solidFill>
                          <a:srgbClr val="333333"/>
                        </a:solidFill>
                        <a:highlight>
                          <a:srgbClr val="FFFFFF"/>
                        </a:highlight>
                      </a:endParaRPr>
                    </a:p>
                    <a:p>
                      <a:pPr marL="698500" lvl="0" indent="-342900" algn="l" rtl="0">
                        <a:lnSpc>
                          <a:spcPct val="128571"/>
                        </a:lnSpc>
                        <a:spcBef>
                          <a:spcPts val="700"/>
                        </a:spcBef>
                        <a:spcAft>
                          <a:spcPts val="0"/>
                        </a:spcAft>
                        <a:buClr>
                          <a:srgbClr val="333333"/>
                        </a:buClr>
                        <a:buSzPts val="1800"/>
                        <a:buChar char="●"/>
                      </a:pPr>
                      <a:r>
                        <a:rPr lang="es" sz="1800" b="1">
                          <a:solidFill>
                            <a:srgbClr val="800000"/>
                          </a:solidFill>
                        </a:rPr>
                        <a:t>read()</a:t>
                      </a:r>
                      <a:r>
                        <a:rPr lang="es" sz="1800">
                          <a:solidFill>
                            <a:srgbClr val="333333"/>
                          </a:solidFill>
                        </a:rPr>
                        <a:t>: lee un caracter.</a:t>
                      </a:r>
                      <a:endParaRPr sz="1800">
                        <a:solidFill>
                          <a:srgbClr val="333333"/>
                        </a:solidFill>
                      </a:endParaRPr>
                    </a:p>
                    <a:p>
                      <a:pPr marL="698500" lvl="0" indent="-342900" algn="l" rtl="0">
                        <a:lnSpc>
                          <a:spcPct val="128571"/>
                        </a:lnSpc>
                        <a:spcBef>
                          <a:spcPts val="0"/>
                        </a:spcBef>
                        <a:spcAft>
                          <a:spcPts val="0"/>
                        </a:spcAft>
                        <a:buClr>
                          <a:srgbClr val="333333"/>
                        </a:buClr>
                        <a:buSzPts val="1800"/>
                        <a:buChar char="●"/>
                      </a:pPr>
                      <a:r>
                        <a:rPr lang="es" sz="1800" b="1">
                          <a:solidFill>
                            <a:srgbClr val="800000"/>
                          </a:solidFill>
                        </a:rPr>
                        <a:t>read(char[])</a:t>
                      </a:r>
                      <a:r>
                        <a:rPr lang="es" sz="1800">
                          <a:solidFill>
                            <a:srgbClr val="333333"/>
                          </a:solidFill>
                        </a:rPr>
                        <a:t>: lee un arreglo de caracteres.</a:t>
                      </a:r>
                      <a:endParaRPr sz="1800">
                        <a:solidFill>
                          <a:srgbClr val="333333"/>
                        </a:solidFill>
                      </a:endParaRPr>
                    </a:p>
                    <a:p>
                      <a:pPr marL="698500" lvl="0" indent="-342900" algn="l" rtl="0">
                        <a:lnSpc>
                          <a:spcPct val="128571"/>
                        </a:lnSpc>
                        <a:spcBef>
                          <a:spcPts val="0"/>
                        </a:spcBef>
                        <a:spcAft>
                          <a:spcPts val="0"/>
                        </a:spcAft>
                        <a:buClr>
                          <a:srgbClr val="333333"/>
                        </a:buClr>
                        <a:buSzPts val="1800"/>
                        <a:buChar char="●"/>
                      </a:pPr>
                      <a:r>
                        <a:rPr lang="es" sz="1800" b="1">
                          <a:solidFill>
                            <a:srgbClr val="800000"/>
                          </a:solidFill>
                        </a:rPr>
                        <a:t>skip(long)</a:t>
                      </a:r>
                      <a:r>
                        <a:rPr lang="es" sz="1800">
                          <a:solidFill>
                            <a:srgbClr val="333333"/>
                          </a:solidFill>
                        </a:rPr>
                        <a:t>: se salta algunos caracteres.</a:t>
                      </a:r>
                      <a:endParaRPr sz="1800">
                        <a:solidFill>
                          <a:srgbClr val="333333"/>
                        </a:solidFill>
                      </a:endParaRPr>
                    </a:p>
                    <a:p>
                      <a:pPr marL="698500" lvl="0" indent="-342900" algn="l" rtl="0">
                        <a:lnSpc>
                          <a:spcPct val="128571"/>
                        </a:lnSpc>
                        <a:spcBef>
                          <a:spcPts val="0"/>
                        </a:spcBef>
                        <a:spcAft>
                          <a:spcPts val="0"/>
                        </a:spcAft>
                        <a:buClr>
                          <a:srgbClr val="333333"/>
                        </a:buClr>
                        <a:buSzPts val="1800"/>
                        <a:buChar char="●"/>
                      </a:pPr>
                      <a:r>
                        <a:rPr lang="es" sz="1800" b="1">
                          <a:solidFill>
                            <a:srgbClr val="800000"/>
                          </a:solidFill>
                        </a:rPr>
                        <a:t>close()</a:t>
                      </a:r>
                      <a:r>
                        <a:rPr lang="es" sz="1800">
                          <a:solidFill>
                            <a:srgbClr val="333333"/>
                          </a:solidFill>
                        </a:rPr>
                        <a:t>: cierra el flujo de datos.</a:t>
                      </a:r>
                      <a:endParaRPr sz="1800">
                        <a:solidFill>
                          <a:srgbClr val="333333"/>
                        </a:solidFill>
                      </a:endParaRPr>
                    </a:p>
                    <a:p>
                      <a:pPr marL="0" lvl="0" indent="0" algn="l" rtl="0">
                        <a:lnSpc>
                          <a:spcPct val="128571"/>
                        </a:lnSpc>
                        <a:spcBef>
                          <a:spcPts val="700"/>
                        </a:spcBef>
                        <a:spcAft>
                          <a:spcPts val="0"/>
                        </a:spcAft>
                        <a:buNone/>
                      </a:pPr>
                      <a:endParaRPr sz="1000" b="1">
                        <a:solidFill>
                          <a:srgbClr val="800000"/>
                        </a:solidFill>
                        <a:latin typeface="Courier New"/>
                        <a:ea typeface="Courier New"/>
                        <a:cs typeface="Courier New"/>
                        <a:sym typeface="Courier New"/>
                      </a:endParaRPr>
                    </a:p>
                    <a:p>
                      <a:pPr marL="0" lvl="0" indent="0" algn="l" rtl="0">
                        <a:spcBef>
                          <a:spcPts val="70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169" name="Google Shape;169;p30"/>
          <p:cNvPicPr preferRelativeResize="0"/>
          <p:nvPr/>
        </p:nvPicPr>
        <p:blipFill>
          <a:blip r:embed="rId3">
            <a:alphaModFix/>
          </a:blip>
          <a:stretch>
            <a:fillRect/>
          </a:stretch>
        </p:blipFill>
        <p:spPr>
          <a:xfrm>
            <a:off x="1028700" y="1714950"/>
            <a:ext cx="2814475" cy="144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java io- FileReader</a:t>
            </a:r>
            <a:endParaRPr/>
          </a:p>
        </p:txBody>
      </p:sp>
      <p:sp>
        <p:nvSpPr>
          <p:cNvPr id="175" name="Google Shape;175;p3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FileReader(String filePath) </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FileReader(File fileObj)</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Puede lanzar la excepción</a:t>
            </a:r>
            <a:r>
              <a:rPr lang="es" sz="2800" b="1">
                <a:solidFill>
                  <a:schemeClr val="dk1"/>
                </a:solidFill>
                <a:latin typeface="Calibri"/>
                <a:ea typeface="Calibri"/>
                <a:cs typeface="Calibri"/>
                <a:sym typeface="Calibri"/>
              </a:rPr>
              <a:t> FileNotFoundException</a:t>
            </a:r>
            <a:endParaRPr sz="2800" b="1">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java io - FileReader</a:t>
            </a:r>
            <a:endParaRPr/>
          </a:p>
        </p:txBody>
      </p:sp>
      <p:sp>
        <p:nvSpPr>
          <p:cNvPr id="181" name="Google Shape;181;p3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marR="127000" lvl="0" indent="0" algn="l" rtl="0">
              <a:lnSpc>
                <a:spcPct val="115000"/>
              </a:lnSpc>
              <a:spcBef>
                <a:spcPts val="0"/>
              </a:spcBef>
              <a:spcAft>
                <a:spcPts val="0"/>
              </a:spcAft>
              <a:buNone/>
            </a:pPr>
            <a:r>
              <a:rPr lang="es" sz="1200">
                <a:solidFill>
                  <a:srgbClr val="333333"/>
                </a:solidFill>
                <a:highlight>
                  <a:schemeClr val="lt1"/>
                </a:highlight>
                <a:latin typeface="Consolas"/>
                <a:ea typeface="Consolas"/>
                <a:cs typeface="Consolas"/>
                <a:sym typeface="Consolas"/>
              </a:rPr>
              <a:t>  import java.io.FileReader;</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333333"/>
                </a:solidFill>
                <a:highlight>
                  <a:schemeClr val="lt1"/>
                </a:highlight>
                <a:latin typeface="Consolas"/>
                <a:ea typeface="Consolas"/>
                <a:cs typeface="Consolas"/>
                <a:sym typeface="Consolas"/>
              </a:rPr>
              <a:t>import java.io.IOException;</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333333"/>
                </a:solidFill>
                <a:highlight>
                  <a:schemeClr val="lt1"/>
                </a:highlight>
                <a:latin typeface="Consolas"/>
                <a:ea typeface="Consolas"/>
                <a:cs typeface="Consolas"/>
                <a:sym typeface="Consolas"/>
              </a:rPr>
              <a:t>public class TextFileReadingExample1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b="1">
                <a:solidFill>
                  <a:srgbClr val="DD1144"/>
                </a:solidFill>
                <a:highlight>
                  <a:schemeClr val="lt1"/>
                </a:highlight>
                <a:latin typeface="Consolas"/>
                <a:ea typeface="Consolas"/>
                <a:cs typeface="Consolas"/>
                <a:sym typeface="Consolas"/>
              </a:rPr>
              <a:t> </a:t>
            </a:r>
            <a:r>
              <a:rPr lang="es" sz="1200" b="1">
                <a:solidFill>
                  <a:srgbClr val="333333"/>
                </a:solidFill>
                <a:highlight>
                  <a:schemeClr val="lt1"/>
                </a:highlight>
                <a:latin typeface="Consolas"/>
                <a:ea typeface="Consolas"/>
                <a:cs typeface="Consolas"/>
                <a:sym typeface="Consolas"/>
              </a:rPr>
              <a:t>FileReader reader = new FileReader("MyFile.txt");</a:t>
            </a:r>
            <a:endParaRPr sz="1200" b="1">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int character;</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while ((</a:t>
            </a:r>
            <a:r>
              <a:rPr lang="es" sz="1200" b="1">
                <a:solidFill>
                  <a:srgbClr val="333333"/>
                </a:solidFill>
                <a:highlight>
                  <a:schemeClr val="lt1"/>
                </a:highlight>
                <a:latin typeface="Consolas"/>
                <a:ea typeface="Consolas"/>
                <a:cs typeface="Consolas"/>
                <a:sym typeface="Consolas"/>
              </a:rPr>
              <a:t>character = reader.read()</a:t>
            </a:r>
            <a:r>
              <a:rPr lang="es" sz="1200">
                <a:solidFill>
                  <a:srgbClr val="333333"/>
                </a:solidFill>
                <a:highlight>
                  <a:schemeClr val="lt1"/>
                </a:highlight>
                <a:latin typeface="Consolas"/>
                <a:ea typeface="Consolas"/>
                <a:cs typeface="Consolas"/>
                <a:sym typeface="Consolas"/>
              </a:rPr>
              <a:t>) != -1)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System.out.print((char) character);</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reader.close();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a:t>
            </a:r>
            <a:endParaRPr sz="12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java io - BufferedReader</a:t>
            </a:r>
            <a:endParaRPr/>
          </a:p>
        </p:txBody>
      </p:sp>
      <p:sp>
        <p:nvSpPr>
          <p:cNvPr id="187" name="Google Shape;187;p3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s" sz="2400">
                <a:solidFill>
                  <a:schemeClr val="dk1"/>
                </a:solidFill>
                <a:highlight>
                  <a:schemeClr val="lt1"/>
                </a:highlight>
                <a:latin typeface="Calibri"/>
                <a:ea typeface="Calibri"/>
                <a:cs typeface="Calibri"/>
                <a:sym typeface="Calibri"/>
              </a:rPr>
              <a:t>Permite leer texto de un InputStream de una forma sencilla.</a:t>
            </a:r>
            <a:endParaRPr sz="2400">
              <a:solidFill>
                <a:schemeClr val="dk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None/>
            </a:pPr>
            <a:endParaRPr sz="2400">
              <a:solidFill>
                <a:schemeClr val="dk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BufferedReader(Reader in)</a:t>
            </a:r>
            <a:endParaRPr sz="2400">
              <a:solidFill>
                <a:schemeClr val="dk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BufferedReader(Reader in, int sz)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s"/>
              <a:t>Contenido de la unidad</a:t>
            </a:r>
            <a:endParaRPr/>
          </a:p>
        </p:txBody>
      </p:sp>
      <p:sp>
        <p:nvSpPr>
          <p:cNvPr id="75" name="Google Shape;75;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77800" algn="l" rtl="0">
              <a:lnSpc>
                <a:spcPct val="90000"/>
              </a:lnSpc>
              <a:spcBef>
                <a:spcPts val="0"/>
              </a:spcBef>
              <a:spcAft>
                <a:spcPts val="0"/>
              </a:spcAft>
              <a:buClr>
                <a:srgbClr val="002060"/>
              </a:buClr>
              <a:buSzPts val="1800"/>
              <a:buFont typeface="Arial"/>
              <a:buChar char="•"/>
            </a:pPr>
            <a:r>
              <a:rPr lang="es" sz="1800"/>
              <a:t>En esta unidad se introducirán conceptos relacionados a:</a:t>
            </a:r>
            <a:endParaRPr sz="1800"/>
          </a:p>
          <a:p>
            <a:pPr marL="177800" lvl="0" indent="0" algn="l" rtl="0">
              <a:lnSpc>
                <a:spcPct val="90000"/>
              </a:lnSpc>
              <a:spcBef>
                <a:spcPts val="0"/>
              </a:spcBef>
              <a:spcAft>
                <a:spcPts val="0"/>
              </a:spcAft>
              <a:buNone/>
            </a:pPr>
            <a:endParaRPr/>
          </a:p>
          <a:p>
            <a:pPr marL="177800" lvl="0" indent="0" algn="l" rtl="0">
              <a:lnSpc>
                <a:spcPct val="90000"/>
              </a:lnSpc>
              <a:spcBef>
                <a:spcPts val="0"/>
              </a:spcBef>
              <a:spcAft>
                <a:spcPts val="0"/>
              </a:spcAft>
              <a:buClr>
                <a:schemeClr val="dk1"/>
              </a:buClr>
              <a:buSzPts val="1100"/>
              <a:buFont typeface="Arial"/>
              <a:buNone/>
            </a:pPr>
            <a:r>
              <a:rPr lang="es"/>
              <a:t>5.1. Conceptos de flujos de entrada y salida.</a:t>
            </a:r>
            <a:endParaRPr/>
          </a:p>
          <a:p>
            <a:pPr marL="177800" lvl="0" indent="0" algn="l" rtl="0">
              <a:lnSpc>
                <a:spcPct val="90000"/>
              </a:lnSpc>
              <a:spcBef>
                <a:spcPts val="0"/>
              </a:spcBef>
              <a:spcAft>
                <a:spcPts val="0"/>
              </a:spcAft>
              <a:buClr>
                <a:schemeClr val="dk1"/>
              </a:buClr>
              <a:buSzPts val="1100"/>
              <a:buFont typeface="Arial"/>
              <a:buNone/>
            </a:pPr>
            <a:r>
              <a:rPr lang="es"/>
              <a:t>5.2. Lectura y escritura de archivos.</a:t>
            </a:r>
            <a:endParaRPr/>
          </a:p>
          <a:p>
            <a:pPr marL="177800" lvl="0" indent="0" algn="l" rtl="0">
              <a:lnSpc>
                <a:spcPct val="90000"/>
              </a:lnSpc>
              <a:spcBef>
                <a:spcPts val="0"/>
              </a:spcBef>
              <a:spcAft>
                <a:spcPts val="0"/>
              </a:spcAft>
              <a:buClr>
                <a:schemeClr val="dk1"/>
              </a:buClr>
              <a:buSzPts val="1100"/>
              <a:buFont typeface="Arial"/>
              <a:buNone/>
            </a:pPr>
            <a:r>
              <a:rPr lang="es"/>
              <a:t>5.3. Serialización y deserialización de objetos.</a:t>
            </a:r>
            <a:endParaRPr/>
          </a:p>
          <a:p>
            <a:pPr marL="177800" lvl="0" indent="0" algn="l" rtl="0">
              <a:lnSpc>
                <a:spcPct val="90000"/>
              </a:lnSpc>
              <a:spcBef>
                <a:spcPts val="0"/>
              </a:spcBef>
              <a:spcAft>
                <a:spcPts val="0"/>
              </a:spcAft>
              <a:buClr>
                <a:schemeClr val="dk1"/>
              </a:buClr>
              <a:buSzPts val="1100"/>
              <a:buFont typeface="Arial"/>
              <a:buNone/>
            </a:pPr>
            <a:r>
              <a:rPr lang="es"/>
              <a:t>5.4. Definición y tipos de excepciones.</a:t>
            </a:r>
            <a:endParaRPr/>
          </a:p>
          <a:p>
            <a:pPr marL="177800" lvl="0" indent="0" algn="l" rtl="0">
              <a:lnSpc>
                <a:spcPct val="90000"/>
              </a:lnSpc>
              <a:spcBef>
                <a:spcPts val="0"/>
              </a:spcBef>
              <a:spcAft>
                <a:spcPts val="0"/>
              </a:spcAft>
              <a:buClr>
                <a:schemeClr val="dk1"/>
              </a:buClr>
              <a:buSzPts val="1100"/>
              <a:buFont typeface="Arial"/>
              <a:buNone/>
            </a:pPr>
            <a:r>
              <a:rPr lang="es"/>
              <a:t>5.5. Manejo de Excepciones.</a:t>
            </a:r>
            <a:endParaRPr/>
          </a:p>
          <a:p>
            <a:pPr marL="177800" lvl="0" indent="0" algn="l" rtl="0">
              <a:lnSpc>
                <a:spcPct val="90000"/>
              </a:lnSpc>
              <a:spcBef>
                <a:spcPts val="0"/>
              </a:spcBef>
              <a:spcAft>
                <a:spcPts val="0"/>
              </a:spcAft>
              <a:buNone/>
            </a:pPr>
            <a:r>
              <a:rPr lang="es" sz="1800"/>
              <a:t> </a:t>
            </a:r>
            <a:endParaRPr/>
          </a:p>
          <a:p>
            <a:pPr marL="177800" lvl="0" indent="-38100" algn="l" rtl="0">
              <a:lnSpc>
                <a:spcPct val="90000"/>
              </a:lnSpc>
              <a:spcBef>
                <a:spcPts val="800"/>
              </a:spcBef>
              <a:spcAft>
                <a:spcPts val="1600"/>
              </a:spcAft>
              <a:buClr>
                <a:srgbClr val="002060"/>
              </a:buClr>
              <a:buSzPts val="2100"/>
              <a:buFont typeface="Arial"/>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java io - BufferedReader</a:t>
            </a:r>
            <a:endParaRPr/>
          </a:p>
        </p:txBody>
      </p:sp>
      <p:sp>
        <p:nvSpPr>
          <p:cNvPr id="193" name="Google Shape;193;p3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public class TextFileReadingExample3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FileReader reader = new FileReader("MyFile.txt");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b="1">
                <a:solidFill>
                  <a:srgbClr val="DD1144"/>
                </a:solidFill>
                <a:highlight>
                  <a:schemeClr val="lt1"/>
                </a:highlight>
                <a:latin typeface="Consolas"/>
                <a:ea typeface="Consolas"/>
                <a:cs typeface="Consolas"/>
                <a:sym typeface="Consolas"/>
              </a:rPr>
              <a:t> </a:t>
            </a:r>
            <a:r>
              <a:rPr lang="es" sz="1200" b="1">
                <a:solidFill>
                  <a:srgbClr val="333333"/>
                </a:solidFill>
                <a:highlight>
                  <a:schemeClr val="lt1"/>
                </a:highlight>
                <a:latin typeface="Consolas"/>
                <a:ea typeface="Consolas"/>
                <a:cs typeface="Consolas"/>
                <a:sym typeface="Consolas"/>
              </a:rPr>
              <a:t>BufferedReader bufferedReader = new BufferedReader(reader);</a:t>
            </a:r>
            <a:endParaRPr sz="1200" b="1">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String line;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while ((line =</a:t>
            </a:r>
            <a:r>
              <a:rPr lang="es" sz="1200" b="1">
                <a:solidFill>
                  <a:srgbClr val="333333"/>
                </a:solidFill>
                <a:highlight>
                  <a:schemeClr val="lt1"/>
                </a:highlight>
                <a:latin typeface="Consolas"/>
                <a:ea typeface="Consolas"/>
                <a:cs typeface="Consolas"/>
                <a:sym typeface="Consolas"/>
              </a:rPr>
              <a:t> bufferedReader.readLine()</a:t>
            </a:r>
            <a:r>
              <a:rPr lang="es" sz="1200">
                <a:solidFill>
                  <a:srgbClr val="333333"/>
                </a:solidFill>
                <a:highlight>
                  <a:schemeClr val="lt1"/>
                </a:highlight>
                <a:latin typeface="Consolas"/>
                <a:ea typeface="Consolas"/>
                <a:cs typeface="Consolas"/>
                <a:sym typeface="Consolas"/>
              </a:rPr>
              <a:t>) != null)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System.out.println(line);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reader.close();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io - Escritura de archivos de texto</a:t>
            </a:r>
            <a:endParaRPr/>
          </a:p>
        </p:txBody>
      </p:sp>
      <p:sp>
        <p:nvSpPr>
          <p:cNvPr id="199" name="Google Shape;199;p3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sp>
        <p:nvSpPr>
          <p:cNvPr id="200" name="Google Shape;200;p35"/>
          <p:cNvSpPr txBo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graphicFrame>
        <p:nvGraphicFramePr>
          <p:cNvPr id="201" name="Google Shape;201;p35"/>
          <p:cNvGraphicFramePr/>
          <p:nvPr/>
        </p:nvGraphicFramePr>
        <p:xfrm>
          <a:off x="628650" y="1268050"/>
          <a:ext cx="8116850" cy="3688050"/>
        </p:xfrm>
        <a:graphic>
          <a:graphicData uri="http://schemas.openxmlformats.org/drawingml/2006/table">
            <a:tbl>
              <a:tblPr>
                <a:noFill/>
                <a:tableStyleId>{2CE8264B-2ACE-4F47-B2E9-277784DFD36A}</a:tableStyleId>
              </a:tblPr>
              <a:tblGrid>
                <a:gridCol w="2654325">
                  <a:extLst>
                    <a:ext uri="{9D8B030D-6E8A-4147-A177-3AD203B41FA5}">
                      <a16:colId xmlns:a16="http://schemas.microsoft.com/office/drawing/2014/main" val="20000"/>
                    </a:ext>
                  </a:extLst>
                </a:gridCol>
                <a:gridCol w="5462525">
                  <a:extLst>
                    <a:ext uri="{9D8B030D-6E8A-4147-A177-3AD203B41FA5}">
                      <a16:colId xmlns:a16="http://schemas.microsoft.com/office/drawing/2014/main" val="20001"/>
                    </a:ext>
                  </a:extLst>
                </a:gridCol>
              </a:tblGrid>
              <a:tr h="3102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 sz="1800">
                          <a:highlight>
                            <a:srgbClr val="FFFFFF"/>
                          </a:highlight>
                        </a:rPr>
                        <a:t>La clase Writer es la clase abstracta de la cual heredan todas las clases concretas que se utilizan para escribir información en forma textual</a:t>
                      </a:r>
                      <a:endParaRPr sz="1800">
                        <a:highlight>
                          <a:srgbClr val="FFFFFF"/>
                        </a:highlight>
                      </a:endParaRPr>
                    </a:p>
                    <a:p>
                      <a:pPr marL="0" lvl="0" indent="0" algn="l" rtl="0">
                        <a:spcBef>
                          <a:spcPts val="0"/>
                        </a:spcBef>
                        <a:spcAft>
                          <a:spcPts val="0"/>
                        </a:spcAft>
                        <a:buNone/>
                      </a:pPr>
                      <a:endParaRPr sz="1800">
                        <a:highlight>
                          <a:srgbClr val="FFFFFF"/>
                        </a:highlight>
                      </a:endParaRPr>
                    </a:p>
                    <a:p>
                      <a:pPr marL="0" lvl="0" indent="0" algn="l" rtl="0">
                        <a:spcBef>
                          <a:spcPts val="0"/>
                        </a:spcBef>
                        <a:spcAft>
                          <a:spcPts val="0"/>
                        </a:spcAft>
                        <a:buNone/>
                      </a:pPr>
                      <a:r>
                        <a:rPr lang="es" sz="1800" b="1">
                          <a:highlight>
                            <a:srgbClr val="FFFFFF"/>
                          </a:highlight>
                        </a:rPr>
                        <a:t>OutputStreamWriter</a:t>
                      </a:r>
                      <a:r>
                        <a:rPr lang="es" sz="1800">
                          <a:highlight>
                            <a:srgbClr val="FFFFFF"/>
                          </a:highlight>
                        </a:rPr>
                        <a:t>:Clase que representa una conexión entre un flujo de bytes y un flujo de caracteres: caracteres escritos son encodificado en bytes usando un charset específico</a:t>
                      </a:r>
                      <a:endParaRPr sz="1800">
                        <a:highlight>
                          <a:srgbClr val="FFFFFF"/>
                        </a:highlight>
                      </a:endParaRPr>
                    </a:p>
                    <a:p>
                      <a:pPr marL="0" lvl="0" indent="0" algn="l" rtl="0">
                        <a:spcBef>
                          <a:spcPts val="0"/>
                        </a:spcBef>
                        <a:spcAft>
                          <a:spcPts val="0"/>
                        </a:spcAft>
                        <a:buNone/>
                      </a:pPr>
                      <a:endParaRPr sz="1800">
                        <a:highlight>
                          <a:srgbClr val="FFFFFF"/>
                        </a:highlight>
                      </a:endParaRPr>
                    </a:p>
                    <a:p>
                      <a:pPr marL="0" lvl="0" indent="0" algn="l" rtl="0">
                        <a:spcBef>
                          <a:spcPts val="0"/>
                        </a:spcBef>
                        <a:spcAft>
                          <a:spcPts val="0"/>
                        </a:spcAft>
                        <a:buNone/>
                      </a:pPr>
                      <a:r>
                        <a:rPr lang="es" sz="1800" b="1">
                          <a:highlight>
                            <a:srgbClr val="FFFFFF"/>
                          </a:highlight>
                        </a:rPr>
                        <a:t>   -FileWriter </a:t>
                      </a:r>
                      <a:r>
                        <a:rPr lang="es" sz="1800">
                          <a:highlight>
                            <a:srgbClr val="FFFFFF"/>
                          </a:highlight>
                        </a:rPr>
                        <a:t>clase para escribir archivos de texto   </a:t>
                      </a:r>
                      <a:endParaRPr sz="1800">
                        <a:highlight>
                          <a:srgbClr val="FFFFFF"/>
                        </a:highlight>
                      </a:endParaRPr>
                    </a:p>
                    <a:p>
                      <a:pPr marL="0" lvl="0" indent="0" algn="l" rtl="0">
                        <a:spcBef>
                          <a:spcPts val="0"/>
                        </a:spcBef>
                        <a:spcAft>
                          <a:spcPts val="0"/>
                        </a:spcAft>
                        <a:buNone/>
                      </a:pPr>
                      <a:r>
                        <a:rPr lang="es" sz="1800">
                          <a:highlight>
                            <a:srgbClr val="FFFFFF"/>
                          </a:highlight>
                        </a:rPr>
                        <a:t>   usando charset por defecto del sistema operativo</a:t>
                      </a:r>
                      <a:endParaRPr sz="1800">
                        <a:highlight>
                          <a:srgbClr val="FFFFFF"/>
                        </a:highlight>
                      </a:endParaRPr>
                    </a:p>
                    <a:p>
                      <a:pPr marL="0" lvl="0" indent="0" algn="l" rtl="0">
                        <a:spcBef>
                          <a:spcPts val="0"/>
                        </a:spcBef>
                        <a:spcAft>
                          <a:spcPts val="0"/>
                        </a:spcAft>
                        <a:buNone/>
                      </a:pPr>
                      <a:endParaRPr sz="1800">
                        <a:solidFill>
                          <a:srgbClr val="545454"/>
                        </a:solidFill>
                        <a:highlight>
                          <a:srgbClr val="FFFFFF"/>
                        </a:highlight>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202" name="Google Shape;202;p35"/>
          <p:cNvPicPr preferRelativeResize="0"/>
          <p:nvPr/>
        </p:nvPicPr>
        <p:blipFill>
          <a:blip r:embed="rId3">
            <a:alphaModFix/>
          </a:blip>
          <a:stretch>
            <a:fillRect/>
          </a:stretch>
        </p:blipFill>
        <p:spPr>
          <a:xfrm>
            <a:off x="752188" y="1830825"/>
            <a:ext cx="2428875" cy="118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io - Escritura de archivos</a:t>
            </a:r>
            <a:endParaRPr/>
          </a:p>
        </p:txBody>
      </p:sp>
      <p:sp>
        <p:nvSpPr>
          <p:cNvPr id="208" name="Google Shape;208;p3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sp>
        <p:nvSpPr>
          <p:cNvPr id="209" name="Google Shape;209;p36"/>
          <p:cNvSpPr txBo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endParaRPr sz="2800">
              <a:solidFill>
                <a:srgbClr val="000000"/>
              </a:solidFill>
              <a:latin typeface="Calibri"/>
              <a:ea typeface="Calibri"/>
              <a:cs typeface="Calibri"/>
              <a:sym typeface="Calibri"/>
            </a:endParaRPr>
          </a:p>
        </p:txBody>
      </p:sp>
      <p:graphicFrame>
        <p:nvGraphicFramePr>
          <p:cNvPr id="210" name="Google Shape;210;p36"/>
          <p:cNvGraphicFramePr/>
          <p:nvPr/>
        </p:nvGraphicFramePr>
        <p:xfrm>
          <a:off x="628650" y="1268050"/>
          <a:ext cx="8116850" cy="3102950"/>
        </p:xfrm>
        <a:graphic>
          <a:graphicData uri="http://schemas.openxmlformats.org/drawingml/2006/table">
            <a:tbl>
              <a:tblPr>
                <a:noFill/>
                <a:tableStyleId>{2CE8264B-2ACE-4F47-B2E9-277784DFD36A}</a:tableStyleId>
              </a:tblPr>
              <a:tblGrid>
                <a:gridCol w="2654325">
                  <a:extLst>
                    <a:ext uri="{9D8B030D-6E8A-4147-A177-3AD203B41FA5}">
                      <a16:colId xmlns:a16="http://schemas.microsoft.com/office/drawing/2014/main" val="20000"/>
                    </a:ext>
                  </a:extLst>
                </a:gridCol>
                <a:gridCol w="5462525">
                  <a:extLst>
                    <a:ext uri="{9D8B030D-6E8A-4147-A177-3AD203B41FA5}">
                      <a16:colId xmlns:a16="http://schemas.microsoft.com/office/drawing/2014/main" val="20001"/>
                    </a:ext>
                  </a:extLst>
                </a:gridCol>
              </a:tblGrid>
              <a:tr h="31029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 sz="1800" b="1">
                          <a:highlight>
                            <a:srgbClr val="FFFFFF"/>
                          </a:highlight>
                        </a:rPr>
                        <a:t>BufferedWriter</a:t>
                      </a:r>
                      <a:r>
                        <a:rPr lang="es" sz="1800">
                          <a:highlight>
                            <a:srgbClr val="FFFFFF"/>
                          </a:highlight>
                        </a:rPr>
                        <a:t>:</a:t>
                      </a:r>
                      <a:endParaRPr sz="1800">
                        <a:highlight>
                          <a:srgbClr val="FFFFFF"/>
                        </a:highlight>
                      </a:endParaRPr>
                    </a:p>
                    <a:p>
                      <a:pPr marL="0" lvl="0" indent="0" algn="l" rtl="0">
                        <a:spcBef>
                          <a:spcPts val="0"/>
                        </a:spcBef>
                        <a:spcAft>
                          <a:spcPts val="0"/>
                        </a:spcAft>
                        <a:buNone/>
                      </a:pPr>
                      <a:r>
                        <a:rPr lang="es" sz="2100">
                          <a:solidFill>
                            <a:srgbClr val="222222"/>
                          </a:solidFill>
                          <a:highlight>
                            <a:srgbClr val="F8F9FA"/>
                          </a:highlight>
                        </a:rPr>
                        <a:t>Escribe texto en un flujo de salida de caracteres, almacenando caracteres en búfer para proporcionar una escritura eficiente de caracteres individuales, arreglos y cadenas.</a:t>
                      </a:r>
                      <a:endParaRPr sz="2100">
                        <a:solidFill>
                          <a:srgbClr val="222222"/>
                        </a:solidFill>
                        <a:highlight>
                          <a:srgbClr val="F8F9FA"/>
                        </a:highlight>
                      </a:endParaRPr>
                    </a:p>
                    <a:p>
                      <a:pPr marL="0" lvl="0" indent="0" algn="l" rtl="0">
                        <a:spcBef>
                          <a:spcPts val="0"/>
                        </a:spcBef>
                        <a:spcAft>
                          <a:spcPts val="0"/>
                        </a:spcAft>
                        <a:buNone/>
                      </a:pPr>
                      <a:endParaRPr sz="1800">
                        <a:highlight>
                          <a:srgbClr val="FFFFFF"/>
                        </a:highlight>
                      </a:endParaRPr>
                    </a:p>
                  </a:txBody>
                  <a:tcPr marL="91425" marR="91425" marT="91425" marB="91425"/>
                </a:tc>
                <a:extLst>
                  <a:ext uri="{0D108BD9-81ED-4DB2-BD59-A6C34878D82A}">
                    <a16:rowId xmlns:a16="http://schemas.microsoft.com/office/drawing/2014/main" val="10000"/>
                  </a:ext>
                </a:extLst>
              </a:tr>
            </a:tbl>
          </a:graphicData>
        </a:graphic>
      </p:graphicFrame>
      <p:pic>
        <p:nvPicPr>
          <p:cNvPr id="211" name="Google Shape;211;p36"/>
          <p:cNvPicPr preferRelativeResize="0"/>
          <p:nvPr/>
        </p:nvPicPr>
        <p:blipFill>
          <a:blip r:embed="rId3">
            <a:alphaModFix/>
          </a:blip>
          <a:stretch>
            <a:fillRect/>
          </a:stretch>
        </p:blipFill>
        <p:spPr>
          <a:xfrm>
            <a:off x="742313" y="1873425"/>
            <a:ext cx="2428875" cy="118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Paquete io - Escritura de archivos</a:t>
            </a:r>
            <a:endParaRPr/>
          </a:p>
        </p:txBody>
      </p:sp>
      <p:sp>
        <p:nvSpPr>
          <p:cNvPr id="217" name="Google Shape;217;p3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graphicFrame>
        <p:nvGraphicFramePr>
          <p:cNvPr id="218" name="Google Shape;218;p37"/>
          <p:cNvGraphicFramePr/>
          <p:nvPr/>
        </p:nvGraphicFramePr>
        <p:xfrm>
          <a:off x="628650" y="1553950"/>
          <a:ext cx="8081600" cy="3268315"/>
        </p:xfrm>
        <a:graphic>
          <a:graphicData uri="http://schemas.openxmlformats.org/drawingml/2006/table">
            <a:tbl>
              <a:tblPr>
                <a:noFill/>
                <a:tableStyleId>{2CE8264B-2ACE-4F47-B2E9-277784DFD36A}</a:tableStyleId>
              </a:tblPr>
              <a:tblGrid>
                <a:gridCol w="2947675">
                  <a:extLst>
                    <a:ext uri="{9D8B030D-6E8A-4147-A177-3AD203B41FA5}">
                      <a16:colId xmlns:a16="http://schemas.microsoft.com/office/drawing/2014/main" val="20000"/>
                    </a:ext>
                  </a:extLst>
                </a:gridCol>
                <a:gridCol w="5133925">
                  <a:extLst>
                    <a:ext uri="{9D8B030D-6E8A-4147-A177-3AD203B41FA5}">
                      <a16:colId xmlns:a16="http://schemas.microsoft.com/office/drawing/2014/main" val="20001"/>
                    </a:ext>
                  </a:extLst>
                </a:gridCol>
              </a:tblGrid>
              <a:tr h="24831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28571"/>
                        </a:lnSpc>
                        <a:spcBef>
                          <a:spcPts val="0"/>
                        </a:spcBef>
                        <a:spcAft>
                          <a:spcPts val="0"/>
                        </a:spcAft>
                        <a:buNone/>
                      </a:pPr>
                      <a:r>
                        <a:rPr lang="es" sz="1800" b="1">
                          <a:solidFill>
                            <a:srgbClr val="800000"/>
                          </a:solidFill>
                          <a:highlight>
                            <a:srgbClr val="FFFFFF"/>
                          </a:highlight>
                        </a:rPr>
                        <a:t>Métodos de la clase Writer</a:t>
                      </a:r>
                      <a:r>
                        <a:rPr lang="es" sz="1800">
                          <a:solidFill>
                            <a:srgbClr val="333333"/>
                          </a:solidFill>
                          <a:highlight>
                            <a:srgbClr val="FFFFFF"/>
                          </a:highlight>
                        </a:rPr>
                        <a:t>:</a:t>
                      </a:r>
                      <a:endParaRPr sz="1800">
                        <a:solidFill>
                          <a:srgbClr val="333333"/>
                        </a:solidFill>
                        <a:highlight>
                          <a:srgbClr val="FFFFFF"/>
                        </a:highlight>
                      </a:endParaRPr>
                    </a:p>
                    <a:p>
                      <a:pPr marL="457200" lvl="0" indent="-342900" algn="l" rtl="0">
                        <a:lnSpc>
                          <a:spcPct val="128571"/>
                        </a:lnSpc>
                        <a:spcBef>
                          <a:spcPts val="700"/>
                        </a:spcBef>
                        <a:spcAft>
                          <a:spcPts val="0"/>
                        </a:spcAft>
                        <a:buClr>
                          <a:srgbClr val="333333"/>
                        </a:buClr>
                        <a:buSzPts val="1800"/>
                        <a:buChar char="●"/>
                      </a:pPr>
                      <a:r>
                        <a:rPr lang="es" sz="1800" b="1">
                          <a:solidFill>
                            <a:srgbClr val="800000"/>
                          </a:solidFill>
                        </a:rPr>
                        <a:t>write(int)</a:t>
                      </a:r>
                      <a:r>
                        <a:rPr lang="es" sz="1800">
                          <a:solidFill>
                            <a:srgbClr val="333333"/>
                          </a:solidFill>
                        </a:rPr>
                        <a:t>: escribe un caracter.</a:t>
                      </a:r>
                      <a:endParaRPr sz="1800">
                        <a:solidFill>
                          <a:srgbClr val="333333"/>
                        </a:solidFill>
                      </a:endParaRPr>
                    </a:p>
                    <a:p>
                      <a:pPr marL="457200" lvl="0" indent="-342900" algn="l" rtl="0">
                        <a:lnSpc>
                          <a:spcPct val="128571"/>
                        </a:lnSpc>
                        <a:spcBef>
                          <a:spcPts val="0"/>
                        </a:spcBef>
                        <a:spcAft>
                          <a:spcPts val="0"/>
                        </a:spcAft>
                        <a:buClr>
                          <a:srgbClr val="333333"/>
                        </a:buClr>
                        <a:buSzPts val="1800"/>
                        <a:buChar char="●"/>
                      </a:pPr>
                      <a:r>
                        <a:rPr lang="es" sz="1800" b="1">
                          <a:solidFill>
                            <a:srgbClr val="800000"/>
                          </a:solidFill>
                        </a:rPr>
                        <a:t>write(char[])</a:t>
                      </a:r>
                      <a:r>
                        <a:rPr lang="es" sz="1800">
                          <a:solidFill>
                            <a:srgbClr val="333333"/>
                          </a:solidFill>
                        </a:rPr>
                        <a:t>: escribe un arreglo de caracteres</a:t>
                      </a:r>
                      <a:endParaRPr sz="1800">
                        <a:solidFill>
                          <a:srgbClr val="333333"/>
                        </a:solidFill>
                      </a:endParaRPr>
                    </a:p>
                    <a:p>
                      <a:pPr marL="457200" lvl="0" indent="-342900" algn="l" rtl="0">
                        <a:lnSpc>
                          <a:spcPct val="128571"/>
                        </a:lnSpc>
                        <a:spcBef>
                          <a:spcPts val="0"/>
                        </a:spcBef>
                        <a:spcAft>
                          <a:spcPts val="0"/>
                        </a:spcAft>
                        <a:buClr>
                          <a:srgbClr val="333333"/>
                        </a:buClr>
                        <a:buSzPts val="1800"/>
                        <a:buChar char="●"/>
                      </a:pPr>
                      <a:r>
                        <a:rPr lang="es" sz="1800" b="1">
                          <a:solidFill>
                            <a:srgbClr val="800000"/>
                          </a:solidFill>
                        </a:rPr>
                        <a:t>write(String)</a:t>
                      </a:r>
                      <a:r>
                        <a:rPr lang="es" sz="1800">
                          <a:solidFill>
                            <a:srgbClr val="333333"/>
                          </a:solidFill>
                        </a:rPr>
                        <a:t>: escribe un string.</a:t>
                      </a:r>
                      <a:endParaRPr sz="1800">
                        <a:solidFill>
                          <a:srgbClr val="333333"/>
                        </a:solidFill>
                      </a:endParaRPr>
                    </a:p>
                    <a:p>
                      <a:pPr marL="457200" lvl="0" indent="-342900" algn="l" rtl="0">
                        <a:lnSpc>
                          <a:spcPct val="128571"/>
                        </a:lnSpc>
                        <a:spcBef>
                          <a:spcPts val="0"/>
                        </a:spcBef>
                        <a:spcAft>
                          <a:spcPts val="0"/>
                        </a:spcAft>
                        <a:buClr>
                          <a:srgbClr val="333333"/>
                        </a:buClr>
                        <a:buSzPts val="1800"/>
                        <a:buChar char="●"/>
                      </a:pPr>
                      <a:r>
                        <a:rPr lang="es" sz="1800" b="1">
                          <a:solidFill>
                            <a:srgbClr val="800000"/>
                          </a:solidFill>
                        </a:rPr>
                        <a:t>close()</a:t>
                      </a:r>
                      <a:r>
                        <a:rPr lang="es" sz="1800">
                          <a:solidFill>
                            <a:srgbClr val="333333"/>
                          </a:solidFill>
                        </a:rPr>
                        <a:t>: cierra el flujo de datos.</a:t>
                      </a:r>
                      <a:endParaRPr sz="1800">
                        <a:solidFill>
                          <a:srgbClr val="333333"/>
                        </a:solidFill>
                      </a:endParaRPr>
                    </a:p>
                    <a:p>
                      <a:pPr marL="0" lvl="0" indent="0" algn="l" rtl="0">
                        <a:lnSpc>
                          <a:spcPct val="128571"/>
                        </a:lnSpc>
                        <a:spcBef>
                          <a:spcPts val="700"/>
                        </a:spcBef>
                        <a:spcAft>
                          <a:spcPts val="0"/>
                        </a:spcAft>
                        <a:buNone/>
                      </a:pPr>
                      <a:endParaRPr sz="1000" b="1">
                        <a:solidFill>
                          <a:srgbClr val="800000"/>
                        </a:solidFill>
                        <a:latin typeface="Courier New"/>
                        <a:ea typeface="Courier New"/>
                        <a:cs typeface="Courier New"/>
                        <a:sym typeface="Courier New"/>
                      </a:endParaRPr>
                    </a:p>
                    <a:p>
                      <a:pPr marL="0" lvl="0" indent="0" algn="l" rtl="0">
                        <a:lnSpc>
                          <a:spcPct val="128571"/>
                        </a:lnSpc>
                        <a:spcBef>
                          <a:spcPts val="700"/>
                        </a:spcBef>
                        <a:spcAft>
                          <a:spcPts val="0"/>
                        </a:spcAft>
                        <a:buNone/>
                      </a:pPr>
                      <a:endParaRPr sz="1000" b="1">
                        <a:solidFill>
                          <a:srgbClr val="800000"/>
                        </a:solidFill>
                        <a:latin typeface="Courier New"/>
                        <a:ea typeface="Courier New"/>
                        <a:cs typeface="Courier New"/>
                        <a:sym typeface="Courier New"/>
                      </a:endParaRPr>
                    </a:p>
                    <a:p>
                      <a:pPr marL="0" lvl="0" indent="0" algn="l" rtl="0">
                        <a:spcBef>
                          <a:spcPts val="70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219" name="Google Shape;219;p37"/>
          <p:cNvPicPr preferRelativeResize="0"/>
          <p:nvPr/>
        </p:nvPicPr>
        <p:blipFill>
          <a:blip r:embed="rId3">
            <a:alphaModFix/>
          </a:blip>
          <a:stretch>
            <a:fillRect/>
          </a:stretch>
        </p:blipFill>
        <p:spPr>
          <a:xfrm>
            <a:off x="851663" y="1981200"/>
            <a:ext cx="2428875" cy="118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java io - FileWriter</a:t>
            </a:r>
            <a:endParaRPr/>
          </a:p>
        </p:txBody>
      </p:sp>
      <p:sp>
        <p:nvSpPr>
          <p:cNvPr id="225" name="Google Shape;225;p3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FileWriter(String filePath) </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FileWriter(String filePath, boolean append) </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FileWriter(File fileObj)</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Puede lanzar la excepción</a:t>
            </a:r>
            <a:r>
              <a:rPr lang="es" sz="2800" b="1">
                <a:solidFill>
                  <a:schemeClr val="dk1"/>
                </a:solidFill>
                <a:latin typeface="Calibri"/>
                <a:ea typeface="Calibri"/>
                <a:cs typeface="Calibri"/>
                <a:sym typeface="Calibri"/>
              </a:rPr>
              <a:t> IOException</a:t>
            </a:r>
            <a:endParaRPr sz="2800" b="1">
              <a:solidFill>
                <a:schemeClr val="dk1"/>
              </a:solidFill>
              <a:latin typeface="Calibri"/>
              <a:ea typeface="Calibri"/>
              <a:cs typeface="Calibri"/>
              <a:sym typeface="Calibri"/>
            </a:endParaRPr>
          </a:p>
          <a:p>
            <a:pPr marL="457200" lvl="0" indent="-406400" algn="l"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Si no existe el archivo lo crea</a:t>
            </a: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java io - FileWriter</a:t>
            </a:r>
            <a:endParaRPr/>
          </a:p>
        </p:txBody>
      </p:sp>
      <p:sp>
        <p:nvSpPr>
          <p:cNvPr id="231" name="Google Shape;231;p3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127000" marR="127000" lvl="0" indent="0" algn="l" rtl="0">
              <a:lnSpc>
                <a:spcPct val="115000"/>
              </a:lnSpc>
              <a:spcBef>
                <a:spcPts val="0"/>
              </a:spcBef>
              <a:spcAft>
                <a:spcPts val="0"/>
              </a:spcAft>
              <a:buClr>
                <a:schemeClr val="dk1"/>
              </a:buClr>
              <a:buSzPts val="1100"/>
              <a:buFont typeface="Arial"/>
              <a:buNone/>
            </a:pPr>
            <a:endParaRPr sz="95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import java.io.FileWriter;</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import java.io.IOException;</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public class TextFileWritingExample1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FileWriter writer = new FileWriter("MyFile.txt", true);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writer.write("Hello World");</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writer.write("\r\n");   // write new line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writer.write("Good Bye!");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writer.close();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None/>
            </a:pPr>
            <a:r>
              <a:rPr lang="es" sz="1200">
                <a:solidFill>
                  <a:srgbClr val="333333"/>
                </a:solidFill>
                <a:highlight>
                  <a:schemeClr val="lt1"/>
                </a:highlight>
                <a:latin typeface="Consolas"/>
                <a:ea typeface="Consolas"/>
                <a:cs typeface="Consolas"/>
                <a:sym typeface="Consolas"/>
              </a:rPr>
              <a:t>}</a:t>
            </a:r>
            <a:endParaRPr sz="1200"/>
          </a:p>
        </p:txBody>
      </p:sp>
      <p:sp>
        <p:nvSpPr>
          <p:cNvPr id="232" name="Google Shape;232;p39"/>
          <p:cNvSpPr/>
          <p:nvPr/>
        </p:nvSpPr>
        <p:spPr>
          <a:xfrm>
            <a:off x="3485300" y="2782650"/>
            <a:ext cx="3065100" cy="23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java io - BufferedWriter</a:t>
            </a:r>
            <a:endParaRPr/>
          </a:p>
        </p:txBody>
      </p:sp>
      <p:sp>
        <p:nvSpPr>
          <p:cNvPr id="238" name="Google Shape;238;p4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100"/>
              <a:buFont typeface="Arial"/>
              <a:buNone/>
            </a:pPr>
            <a:endParaRPr sz="2400">
              <a:solidFill>
                <a:schemeClr val="dk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BufferedWriter(Writer out)</a:t>
            </a:r>
            <a:endParaRPr sz="2400">
              <a:solidFill>
                <a:schemeClr val="dk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s" sz="2400">
                <a:solidFill>
                  <a:schemeClr val="dk1"/>
                </a:solidFill>
                <a:highlight>
                  <a:schemeClr val="lt1"/>
                </a:highlight>
                <a:latin typeface="Calibri"/>
                <a:ea typeface="Calibri"/>
                <a:cs typeface="Calibri"/>
                <a:sym typeface="Calibri"/>
              </a:rPr>
              <a:t>BufferedWriter(Writer out, int sz)</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java io - BufferedWriter</a:t>
            </a:r>
            <a:endParaRPr/>
          </a:p>
        </p:txBody>
      </p:sp>
      <p:sp>
        <p:nvSpPr>
          <p:cNvPr id="244" name="Google Shape;244;p4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public class TextFileWritingExample2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public static void main(String[] args)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try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FileWriter writer = new FileWriter("MyFile.txt", true);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 bufferedWriter = new BufferedWriter(writer);</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bufferedWriter.write("Hello World");</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bufferedWriter.newLine();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bufferedWriter.write("See You Again!");</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bufferedWriter.close();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 catch (IOException e)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e.printStackTrace();</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 </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DD1144"/>
                </a:solidFill>
                <a:highlight>
                  <a:schemeClr val="lt1"/>
                </a:highlight>
                <a:latin typeface="Consolas"/>
                <a:ea typeface="Consolas"/>
                <a:cs typeface="Consolas"/>
                <a:sym typeface="Consolas"/>
              </a:rPr>
              <a:t>    </a:t>
            </a: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127000" marR="127000" lvl="0" indent="0" algn="l" rtl="0">
              <a:lnSpc>
                <a:spcPct val="115000"/>
              </a:lnSpc>
              <a:spcBef>
                <a:spcPts val="0"/>
              </a:spcBef>
              <a:spcAft>
                <a:spcPts val="0"/>
              </a:spcAft>
              <a:buClr>
                <a:schemeClr val="dk1"/>
              </a:buClr>
              <a:buSzPts val="1100"/>
              <a:buFont typeface="Arial"/>
              <a:buNone/>
            </a:pPr>
            <a:r>
              <a:rPr lang="es" sz="1200">
                <a:solidFill>
                  <a:srgbClr val="333333"/>
                </a:solidFill>
                <a:highlight>
                  <a:schemeClr val="lt1"/>
                </a:highlight>
                <a:latin typeface="Consolas"/>
                <a:ea typeface="Consolas"/>
                <a:cs typeface="Consolas"/>
                <a:sym typeface="Consolas"/>
              </a:rPr>
              <a:t>}</a:t>
            </a:r>
            <a:endParaRPr sz="1200">
              <a:solidFill>
                <a:srgbClr val="333333"/>
              </a:solidFill>
              <a:highlight>
                <a:schemeClr val="lt1"/>
              </a:highlight>
              <a:latin typeface="Consolas"/>
              <a:ea typeface="Consolas"/>
              <a:cs typeface="Consolas"/>
              <a:sym typeface="Consolas"/>
            </a:endParaRPr>
          </a:p>
          <a:p>
            <a:pPr marL="228600" lvl="0" indent="-50800" algn="l" rtl="0">
              <a:spcBef>
                <a:spcPts val="100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800"/>
              </a:spcBef>
              <a:spcAft>
                <a:spcPts val="1600"/>
              </a:spcAft>
              <a:buNone/>
            </a:pP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Paquete io - Lectura y escritura de archivos binarios</a:t>
            </a:r>
            <a:endParaRPr/>
          </a:p>
        </p:txBody>
      </p:sp>
      <p:sp>
        <p:nvSpPr>
          <p:cNvPr id="250" name="Google Shape;250;p4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251" name="Google Shape;251;p42"/>
          <p:cNvPicPr preferRelativeResize="0"/>
          <p:nvPr/>
        </p:nvPicPr>
        <p:blipFill>
          <a:blip r:embed="rId3">
            <a:alphaModFix/>
          </a:blip>
          <a:stretch>
            <a:fillRect/>
          </a:stretch>
        </p:blipFill>
        <p:spPr>
          <a:xfrm>
            <a:off x="2210650" y="1121788"/>
            <a:ext cx="4800600" cy="364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FileInputStream</a:t>
            </a:r>
            <a:endParaRPr/>
          </a:p>
        </p:txBody>
      </p:sp>
      <p:sp>
        <p:nvSpPr>
          <p:cNvPr id="257" name="Google Shape;257;p43"/>
          <p:cNvSpPr txBox="1">
            <a:spLocks noGrp="1"/>
          </p:cNvSpPr>
          <p:nvPr>
            <p:ph type="body" idx="1"/>
          </p:nvPr>
        </p:nvSpPr>
        <p:spPr>
          <a:xfrm>
            <a:off x="628650" y="1064419"/>
            <a:ext cx="7886700" cy="3263400"/>
          </a:xfrm>
          <a:prstGeom prst="rect">
            <a:avLst/>
          </a:prstGeom>
        </p:spPr>
        <p:txBody>
          <a:bodyPr spcFirstLastPara="1" wrap="square" lIns="68575" tIns="34275" rIns="68575" bIns="34275" anchor="t" anchorCtr="0">
            <a:noAutofit/>
          </a:bodyPr>
          <a:lstStyle/>
          <a:p>
            <a:pPr marL="228600" lvl="0" indent="-50800" algn="l" rtl="0">
              <a:spcBef>
                <a:spcPts val="1000"/>
              </a:spcBef>
              <a:spcAft>
                <a:spcPts val="0"/>
              </a:spcAft>
              <a:buClr>
                <a:schemeClr val="dk1"/>
              </a:buClr>
              <a:buSzPts val="1100"/>
              <a:buFont typeface="Arial"/>
              <a:buNone/>
            </a:pPr>
            <a:r>
              <a:rPr lang="es">
                <a:solidFill>
                  <a:schemeClr val="dk1"/>
                </a:solidFill>
                <a:latin typeface="Calibri"/>
                <a:ea typeface="Calibri"/>
                <a:cs typeface="Calibri"/>
                <a:sym typeface="Calibri"/>
              </a:rPr>
              <a:t>Usada para leer datos binarios como imágenes, audio, video, etc.</a:t>
            </a:r>
            <a:endParaRPr>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457200" lvl="0" indent="-292100" algn="just" rtl="0">
              <a:lnSpc>
                <a:spcPct val="172500"/>
              </a:lnSpc>
              <a:spcBef>
                <a:spcPts val="300"/>
              </a:spcBef>
              <a:spcAft>
                <a:spcPts val="0"/>
              </a:spcAft>
              <a:buClr>
                <a:schemeClr val="dk1"/>
              </a:buClr>
              <a:buSzPts val="1000"/>
              <a:buFont typeface="Verdana"/>
              <a:buAutoNum type="arabicPeriod"/>
            </a:pPr>
            <a:r>
              <a:rPr lang="es" sz="1000" b="1">
                <a:solidFill>
                  <a:srgbClr val="006699"/>
                </a:solidFill>
                <a:latin typeface="Verdana"/>
                <a:ea typeface="Verdana"/>
                <a:cs typeface="Verdana"/>
                <a:sym typeface="Verdana"/>
              </a:rPr>
              <a:t>import</a:t>
            </a:r>
            <a:r>
              <a:rPr lang="es" sz="1000">
                <a:solidFill>
                  <a:schemeClr val="dk1"/>
                </a:solidFill>
                <a:latin typeface="Verdana"/>
                <a:ea typeface="Verdana"/>
                <a:cs typeface="Verdana"/>
                <a:sym typeface="Verdana"/>
              </a:rPr>
              <a:t> java.io.FileInputStream;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b="1">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class</a:t>
            </a:r>
            <a:r>
              <a:rPr lang="es" sz="1000">
                <a:solidFill>
                  <a:schemeClr val="dk1"/>
                </a:solidFill>
                <a:latin typeface="Verdana"/>
                <a:ea typeface="Verdana"/>
                <a:cs typeface="Verdana"/>
                <a:sym typeface="Verdana"/>
              </a:rPr>
              <a:t> DataStreamExample {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static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void</a:t>
            </a:r>
            <a:r>
              <a:rPr lang="es" sz="1000">
                <a:solidFill>
                  <a:schemeClr val="dk1"/>
                </a:solidFill>
                <a:latin typeface="Verdana"/>
                <a:ea typeface="Verdana"/>
                <a:cs typeface="Verdana"/>
                <a:sym typeface="Verdana"/>
              </a:rPr>
              <a:t> main(String args[]){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try</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FileInputStream fin=</a:t>
            </a:r>
            <a:r>
              <a:rPr lang="es" sz="1000" b="1">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FileInputStream(</a:t>
            </a:r>
            <a:r>
              <a:rPr lang="es" sz="1000">
                <a:solidFill>
                  <a:srgbClr val="0000FF"/>
                </a:solidFill>
                <a:latin typeface="Verdana"/>
                <a:ea typeface="Verdana"/>
                <a:cs typeface="Verdana"/>
                <a:sym typeface="Verdana"/>
              </a:rPr>
              <a:t>"D:\\fichero_bin.ddr"</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int</a:t>
            </a:r>
            <a:r>
              <a:rPr lang="es" sz="1000">
                <a:solidFill>
                  <a:schemeClr val="dk1"/>
                </a:solidFill>
                <a:latin typeface="Verdana"/>
                <a:ea typeface="Verdana"/>
                <a:cs typeface="Verdana"/>
                <a:sym typeface="Verdana"/>
              </a:rPr>
              <a:t> i=</a:t>
            </a:r>
            <a:r>
              <a:rPr lang="es" sz="1000">
                <a:solidFill>
                  <a:srgbClr val="C00000"/>
                </a:solidFill>
                <a:latin typeface="Verdana"/>
                <a:ea typeface="Verdana"/>
                <a:cs typeface="Verdana"/>
                <a:sym typeface="Verdana"/>
              </a:rPr>
              <a:t>0</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while</a:t>
            </a:r>
            <a:r>
              <a:rPr lang="es" sz="1000">
                <a:solidFill>
                  <a:schemeClr val="dk1"/>
                </a:solidFill>
                <a:latin typeface="Verdana"/>
                <a:ea typeface="Verdana"/>
                <a:cs typeface="Verdana"/>
                <a:sym typeface="Verdana"/>
              </a:rPr>
              <a:t>((i=fin.read())!=-</a:t>
            </a:r>
            <a:r>
              <a:rPr lang="es" sz="1000">
                <a:solidFill>
                  <a:srgbClr val="C00000"/>
                </a:solidFill>
                <a:latin typeface="Verdana"/>
                <a:ea typeface="Verdana"/>
                <a:cs typeface="Verdana"/>
                <a:sym typeface="Verdana"/>
              </a:rPr>
              <a:t>1</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System.out.print((</a:t>
            </a:r>
            <a:r>
              <a:rPr lang="es" sz="1000" b="1">
                <a:solidFill>
                  <a:srgbClr val="006699"/>
                </a:solidFill>
                <a:latin typeface="Verdana"/>
                <a:ea typeface="Verdana"/>
                <a:cs typeface="Verdana"/>
                <a:sym typeface="Verdana"/>
              </a:rPr>
              <a:t>char</a:t>
            </a:r>
            <a:r>
              <a:rPr lang="es" sz="1000">
                <a:solidFill>
                  <a:schemeClr val="dk1"/>
                </a:solidFill>
                <a:latin typeface="Verdana"/>
                <a:ea typeface="Verdana"/>
                <a:cs typeface="Verdana"/>
                <a:sym typeface="Verdana"/>
              </a:rPr>
              <a:t>)i);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fin.close();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catch</a:t>
            </a:r>
            <a:r>
              <a:rPr lang="es" sz="1000">
                <a:solidFill>
                  <a:schemeClr val="dk1"/>
                </a:solidFill>
                <a:latin typeface="Verdana"/>
                <a:ea typeface="Verdana"/>
                <a:cs typeface="Verdana"/>
                <a:sym typeface="Verdana"/>
              </a:rPr>
              <a:t>(Exception e){System.out.println(e);}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s"/>
              <a:t>Objetivos</a:t>
            </a:r>
            <a:endParaRPr/>
          </a:p>
        </p:txBody>
      </p:sp>
      <p:sp>
        <p:nvSpPr>
          <p:cNvPr id="81" name="Google Shape;81;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38100" algn="l" rtl="0">
              <a:lnSpc>
                <a:spcPct val="90000"/>
              </a:lnSpc>
              <a:spcBef>
                <a:spcPts val="800"/>
              </a:spcBef>
              <a:spcAft>
                <a:spcPts val="0"/>
              </a:spcAft>
              <a:buClr>
                <a:schemeClr val="dk1"/>
              </a:buClr>
              <a:buSzPts val="1100"/>
              <a:buFont typeface="Arial"/>
              <a:buNone/>
            </a:pPr>
            <a:r>
              <a:rPr lang="es"/>
              <a:t>5.1 Manipular archivos de texto y binarios para almacenamiento de datos usando técnicas de serialización de objetos.</a:t>
            </a:r>
            <a:endParaRPr/>
          </a:p>
          <a:p>
            <a:pPr marL="177800" lvl="0" indent="-38100" algn="l" rtl="0">
              <a:lnSpc>
                <a:spcPct val="90000"/>
              </a:lnSpc>
              <a:spcBef>
                <a:spcPts val="1600"/>
              </a:spcBef>
              <a:spcAft>
                <a:spcPts val="0"/>
              </a:spcAft>
              <a:buClr>
                <a:schemeClr val="dk1"/>
              </a:buClr>
              <a:buSzPts val="1100"/>
              <a:buFont typeface="Arial"/>
              <a:buNone/>
            </a:pPr>
            <a:endParaRPr/>
          </a:p>
          <a:p>
            <a:pPr marL="177800" lvl="0" indent="-38100" algn="l" rtl="0">
              <a:lnSpc>
                <a:spcPct val="90000"/>
              </a:lnSpc>
              <a:spcBef>
                <a:spcPts val="1600"/>
              </a:spcBef>
              <a:spcAft>
                <a:spcPts val="0"/>
              </a:spcAft>
              <a:buClr>
                <a:schemeClr val="dk1"/>
              </a:buClr>
              <a:buSzPts val="1100"/>
              <a:buFont typeface="Arial"/>
              <a:buNone/>
            </a:pPr>
            <a:r>
              <a:rPr lang="es"/>
              <a:t>5.2. Utilizar bloques "try- catch-finally" para capturar excepciones y gestionarlas.</a:t>
            </a:r>
            <a:endParaRPr/>
          </a:p>
          <a:p>
            <a:pPr marL="177800" lvl="0" indent="-38100" algn="l" rtl="0">
              <a:lnSpc>
                <a:spcPct val="90000"/>
              </a:lnSpc>
              <a:spcBef>
                <a:spcPts val="1600"/>
              </a:spcBef>
              <a:spcAft>
                <a:spcPts val="1600"/>
              </a:spcAft>
              <a:buClr>
                <a:srgbClr val="002060"/>
              </a:buClr>
              <a:buSzPts val="2100"/>
              <a:buFont typeface="Arial"/>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FileOutputStream</a:t>
            </a:r>
            <a:endParaRPr/>
          </a:p>
        </p:txBody>
      </p:sp>
      <p:sp>
        <p:nvSpPr>
          <p:cNvPr id="263" name="Google Shape;263;p44"/>
          <p:cNvSpPr txBox="1">
            <a:spLocks noGrp="1"/>
          </p:cNvSpPr>
          <p:nvPr>
            <p:ph type="body" idx="1"/>
          </p:nvPr>
        </p:nvSpPr>
        <p:spPr>
          <a:xfrm>
            <a:off x="628650" y="1140619"/>
            <a:ext cx="7886700" cy="3263400"/>
          </a:xfrm>
          <a:prstGeom prst="rect">
            <a:avLst/>
          </a:prstGeom>
        </p:spPr>
        <p:txBody>
          <a:bodyPr spcFirstLastPara="1" wrap="square" lIns="68575" tIns="34275" rIns="68575" bIns="34275" anchor="t" anchorCtr="0">
            <a:noAutofit/>
          </a:bodyPr>
          <a:lstStyle/>
          <a:p>
            <a:pPr marL="228600" lvl="0" indent="-50800" algn="l" rtl="0">
              <a:spcBef>
                <a:spcPts val="1000"/>
              </a:spcBef>
              <a:spcAft>
                <a:spcPts val="0"/>
              </a:spcAft>
              <a:buClr>
                <a:schemeClr val="dk1"/>
              </a:buClr>
              <a:buSzPts val="1100"/>
              <a:buFont typeface="Arial"/>
              <a:buNone/>
            </a:pPr>
            <a:r>
              <a:rPr lang="es">
                <a:solidFill>
                  <a:schemeClr val="dk1"/>
                </a:solidFill>
                <a:latin typeface="Calibri"/>
                <a:ea typeface="Calibri"/>
                <a:cs typeface="Calibri"/>
                <a:sym typeface="Calibri"/>
              </a:rPr>
              <a:t>Usada para escribir datos binarios </a:t>
            </a:r>
            <a:endParaRPr sz="1000" b="1">
              <a:solidFill>
                <a:srgbClr val="006699"/>
              </a:solidFill>
              <a:latin typeface="Verdana"/>
              <a:ea typeface="Verdana"/>
              <a:cs typeface="Verdana"/>
              <a:sym typeface="Verdana"/>
            </a:endParaRPr>
          </a:p>
          <a:p>
            <a:pPr marL="457200" lvl="0" indent="-292100" algn="just" rtl="0">
              <a:lnSpc>
                <a:spcPct val="172500"/>
              </a:lnSpc>
              <a:spcBef>
                <a:spcPts val="300"/>
              </a:spcBef>
              <a:spcAft>
                <a:spcPts val="0"/>
              </a:spcAft>
              <a:buClr>
                <a:schemeClr val="dk1"/>
              </a:buClr>
              <a:buSzPts val="1000"/>
              <a:buFont typeface="Verdana"/>
              <a:buAutoNum type="arabicPeriod"/>
            </a:pPr>
            <a:r>
              <a:rPr lang="es" sz="1000" b="1">
                <a:solidFill>
                  <a:srgbClr val="006699"/>
                </a:solidFill>
                <a:latin typeface="Verdana"/>
                <a:ea typeface="Verdana"/>
                <a:cs typeface="Verdana"/>
                <a:sym typeface="Verdana"/>
              </a:rPr>
              <a:t>import</a:t>
            </a:r>
            <a:r>
              <a:rPr lang="es" sz="1000">
                <a:solidFill>
                  <a:schemeClr val="dk1"/>
                </a:solidFill>
                <a:latin typeface="Verdana"/>
                <a:ea typeface="Verdana"/>
                <a:cs typeface="Verdana"/>
                <a:sym typeface="Verdana"/>
              </a:rPr>
              <a:t> java.io.FileOutputStream;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b="1">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class</a:t>
            </a:r>
            <a:r>
              <a:rPr lang="es" sz="1000">
                <a:solidFill>
                  <a:schemeClr val="dk1"/>
                </a:solidFill>
                <a:latin typeface="Verdana"/>
                <a:ea typeface="Verdana"/>
                <a:cs typeface="Verdana"/>
                <a:sym typeface="Verdana"/>
              </a:rPr>
              <a:t> FileOutputStreamExample {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static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void</a:t>
            </a:r>
            <a:r>
              <a:rPr lang="es" sz="1000">
                <a:solidFill>
                  <a:schemeClr val="dk1"/>
                </a:solidFill>
                <a:latin typeface="Verdana"/>
                <a:ea typeface="Verdana"/>
                <a:cs typeface="Verdana"/>
                <a:sym typeface="Verdana"/>
              </a:rPr>
              <a:t> main(String args[]){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try</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FileOutputStream fout=</a:t>
            </a:r>
            <a:r>
              <a:rPr lang="es" sz="1000" b="1">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FileOutputStream(</a:t>
            </a:r>
            <a:r>
              <a:rPr lang="es" sz="1000">
                <a:solidFill>
                  <a:srgbClr val="0000FF"/>
                </a:solidFill>
                <a:latin typeface="Verdana"/>
                <a:ea typeface="Verdana"/>
                <a:cs typeface="Verdana"/>
                <a:sym typeface="Verdana"/>
              </a:rPr>
              <a:t>"D:\\</a:t>
            </a:r>
            <a:r>
              <a:rPr lang="es" sz="1000">
                <a:solidFill>
                  <a:srgbClr val="2A00FF"/>
                </a:solidFill>
                <a:highlight>
                  <a:srgbClr val="FFFFFF"/>
                </a:highlight>
                <a:latin typeface="Verdana"/>
                <a:ea typeface="Verdana"/>
                <a:cs typeface="Verdana"/>
                <a:sym typeface="Verdana"/>
              </a:rPr>
              <a:t>fichero_bin.ddr</a:t>
            </a:r>
            <a:r>
              <a:rPr lang="es" sz="1000">
                <a:solidFill>
                  <a:srgbClr val="0000FF"/>
                </a:solidFill>
                <a:latin typeface="Verdana"/>
                <a:ea typeface="Verdana"/>
                <a:cs typeface="Verdana"/>
                <a:sym typeface="Verdana"/>
              </a:rPr>
              <a:t>"</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String s=</a:t>
            </a:r>
            <a:r>
              <a:rPr lang="es" sz="1000">
                <a:solidFill>
                  <a:srgbClr val="0000FF"/>
                </a:solidFill>
                <a:latin typeface="Verdana"/>
                <a:ea typeface="Verdana"/>
                <a:cs typeface="Verdana"/>
                <a:sym typeface="Verdana"/>
              </a:rPr>
              <a:t>"</a:t>
            </a:r>
            <a:r>
              <a:rPr lang="es" sz="1000">
                <a:solidFill>
                  <a:srgbClr val="2A00FF"/>
                </a:solidFill>
                <a:highlight>
                  <a:srgbClr val="FFFFFF"/>
                </a:highlight>
                <a:latin typeface="Consolas"/>
                <a:ea typeface="Consolas"/>
                <a:cs typeface="Consolas"/>
                <a:sym typeface="Consolas"/>
              </a:rPr>
              <a:t>Esto es una prueba para ficheros binariosssss</a:t>
            </a:r>
            <a:r>
              <a:rPr lang="es" sz="1000">
                <a:solidFill>
                  <a:srgbClr val="0000FF"/>
                </a:solidFill>
                <a:latin typeface="Verdana"/>
                <a:ea typeface="Verdana"/>
                <a:cs typeface="Verdana"/>
                <a:sym typeface="Verdana"/>
              </a:rPr>
              <a:t>"</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byte</a:t>
            </a:r>
            <a:r>
              <a:rPr lang="es" sz="1000">
                <a:solidFill>
                  <a:schemeClr val="dk1"/>
                </a:solidFill>
                <a:latin typeface="Verdana"/>
                <a:ea typeface="Verdana"/>
                <a:cs typeface="Verdana"/>
                <a:sym typeface="Verdana"/>
              </a:rPr>
              <a:t> b[]=s.getBytes();</a:t>
            </a:r>
            <a:r>
              <a:rPr lang="es" sz="1000">
                <a:solidFill>
                  <a:srgbClr val="008200"/>
                </a:solidFill>
                <a:latin typeface="Verdana"/>
                <a:ea typeface="Verdana"/>
                <a:cs typeface="Verdana"/>
                <a:sym typeface="Verdana"/>
              </a:rPr>
              <a:t>//converting string into byte array  </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fout.write(b);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fout.close();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System.out.println(</a:t>
            </a:r>
            <a:r>
              <a:rPr lang="es" sz="1000">
                <a:solidFill>
                  <a:srgbClr val="0000FF"/>
                </a:solidFill>
                <a:latin typeface="Verdana"/>
                <a:ea typeface="Verdana"/>
                <a:cs typeface="Verdana"/>
                <a:sym typeface="Verdana"/>
              </a:rPr>
              <a:t>"success..."</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catch</a:t>
            </a:r>
            <a:r>
              <a:rPr lang="es" sz="1000">
                <a:solidFill>
                  <a:schemeClr val="dk1"/>
                </a:solidFill>
                <a:latin typeface="Verdana"/>
                <a:ea typeface="Verdana"/>
                <a:cs typeface="Verdana"/>
                <a:sym typeface="Verdana"/>
              </a:rPr>
              <a:t>(Exception e){System.out.println(e);}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marL="0" lvl="0" indent="0" algn="just" rtl="0">
              <a:lnSpc>
                <a:spcPct val="172500"/>
              </a:lnSpc>
              <a:spcBef>
                <a:spcPts val="300"/>
              </a:spcBef>
              <a:spcAft>
                <a:spcPts val="0"/>
              </a:spcAft>
              <a:buClr>
                <a:schemeClr val="dk1"/>
              </a:buClr>
              <a:buSzPts val="1100"/>
              <a:buFont typeface="Arial"/>
              <a:buNone/>
            </a:pPr>
            <a:endParaRPr sz="1000" b="1">
              <a:solidFill>
                <a:srgbClr val="006699"/>
              </a:solidFill>
              <a:latin typeface="Verdana"/>
              <a:ea typeface="Verdana"/>
              <a:cs typeface="Verdana"/>
              <a:sym typeface="Verdana"/>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7F51-3429-410B-8CCF-97CC427D9F1C}"/>
              </a:ext>
            </a:extLst>
          </p:cNvPr>
          <p:cNvSpPr>
            <a:spLocks noGrp="1"/>
          </p:cNvSpPr>
          <p:nvPr>
            <p:ph type="title"/>
          </p:nvPr>
        </p:nvSpPr>
        <p:spPr/>
        <p:txBody>
          <a:bodyPr/>
          <a:lstStyle/>
          <a:p>
            <a:r>
              <a:rPr lang="en-US" dirty="0"/>
              <a:t>Stream Oriented (io)</a:t>
            </a:r>
          </a:p>
        </p:txBody>
      </p:sp>
      <p:sp>
        <p:nvSpPr>
          <p:cNvPr id="3" name="Text Placeholder 2">
            <a:extLst>
              <a:ext uri="{FF2B5EF4-FFF2-40B4-BE49-F238E27FC236}">
                <a16:creationId xmlns:a16="http://schemas.microsoft.com/office/drawing/2014/main" id="{F1023A4E-7B2B-49BF-98F6-C534B6CD3A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6030A652-0362-4A0A-8CDE-748939DB1DF3}"/>
              </a:ext>
            </a:extLst>
          </p:cNvPr>
          <p:cNvPicPr>
            <a:picLocks noChangeAspect="1"/>
          </p:cNvPicPr>
          <p:nvPr/>
        </p:nvPicPr>
        <p:blipFill>
          <a:blip r:embed="rId2"/>
          <a:stretch>
            <a:fillRect/>
          </a:stretch>
        </p:blipFill>
        <p:spPr>
          <a:xfrm>
            <a:off x="2599648" y="1237986"/>
            <a:ext cx="3944704" cy="3525865"/>
          </a:xfrm>
          <a:prstGeom prst="rect">
            <a:avLst/>
          </a:prstGeom>
        </p:spPr>
      </p:pic>
    </p:spTree>
    <p:extLst>
      <p:ext uri="{BB962C8B-B14F-4D97-AF65-F5344CB8AC3E}">
        <p14:creationId xmlns:p14="http://schemas.microsoft.com/office/powerpoint/2010/main" val="787051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87CC-4D55-44C7-8F67-17FCAC195CE0}"/>
              </a:ext>
            </a:extLst>
          </p:cNvPr>
          <p:cNvSpPr>
            <a:spLocks noGrp="1"/>
          </p:cNvSpPr>
          <p:nvPr>
            <p:ph type="title"/>
          </p:nvPr>
        </p:nvSpPr>
        <p:spPr/>
        <p:txBody>
          <a:bodyPr/>
          <a:lstStyle/>
          <a:p>
            <a:r>
              <a:rPr lang="en-US" dirty="0"/>
              <a:t>Buffer Oriented (</a:t>
            </a:r>
            <a:r>
              <a:rPr lang="en-US" dirty="0" err="1"/>
              <a:t>nio</a:t>
            </a:r>
            <a:r>
              <a:rPr lang="en-US" dirty="0"/>
              <a:t>)</a:t>
            </a:r>
          </a:p>
        </p:txBody>
      </p:sp>
      <p:sp>
        <p:nvSpPr>
          <p:cNvPr id="3" name="Text Placeholder 2">
            <a:extLst>
              <a:ext uri="{FF2B5EF4-FFF2-40B4-BE49-F238E27FC236}">
                <a16:creationId xmlns:a16="http://schemas.microsoft.com/office/drawing/2014/main" id="{D9287183-DBC0-4ECC-A3C6-A202A87F6DF6}"/>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F6008CC-E8A9-4E3D-83C9-198B256D4F6A}"/>
              </a:ext>
            </a:extLst>
          </p:cNvPr>
          <p:cNvPicPr>
            <a:picLocks noChangeAspect="1"/>
          </p:cNvPicPr>
          <p:nvPr/>
        </p:nvPicPr>
        <p:blipFill>
          <a:blip r:embed="rId2"/>
          <a:stretch>
            <a:fillRect/>
          </a:stretch>
        </p:blipFill>
        <p:spPr>
          <a:xfrm>
            <a:off x="2124647" y="1103707"/>
            <a:ext cx="5119913" cy="3733684"/>
          </a:xfrm>
          <a:prstGeom prst="rect">
            <a:avLst/>
          </a:prstGeom>
        </p:spPr>
      </p:pic>
    </p:spTree>
    <p:extLst>
      <p:ext uri="{BB962C8B-B14F-4D97-AF65-F5344CB8AC3E}">
        <p14:creationId xmlns:p14="http://schemas.microsoft.com/office/powerpoint/2010/main" val="411149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5ABD-1E07-4C04-B67B-EBE2CBEFBC4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6DFBA07-29E3-42D9-93BD-2D56E55D6BE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6F59C1AB-0E7D-40D2-AB1A-958586ED9777}"/>
              </a:ext>
            </a:extLst>
          </p:cNvPr>
          <p:cNvPicPr>
            <a:picLocks noChangeAspect="1"/>
          </p:cNvPicPr>
          <p:nvPr/>
        </p:nvPicPr>
        <p:blipFill>
          <a:blip r:embed="rId2"/>
          <a:stretch>
            <a:fillRect/>
          </a:stretch>
        </p:blipFill>
        <p:spPr>
          <a:xfrm>
            <a:off x="596518" y="1641276"/>
            <a:ext cx="8547482" cy="1860947"/>
          </a:xfrm>
          <a:prstGeom prst="rect">
            <a:avLst/>
          </a:prstGeom>
        </p:spPr>
      </p:pic>
    </p:spTree>
    <p:extLst>
      <p:ext uri="{BB962C8B-B14F-4D97-AF65-F5344CB8AC3E}">
        <p14:creationId xmlns:p14="http://schemas.microsoft.com/office/powerpoint/2010/main" val="245823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nio</a:t>
            </a:r>
            <a:endParaRPr/>
          </a:p>
        </p:txBody>
      </p:sp>
      <p:sp>
        <p:nvSpPr>
          <p:cNvPr id="269" name="Google Shape;269;p4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Similar a java.io</a:t>
            </a:r>
            <a:endParaRPr sz="2800">
              <a:solidFill>
                <a:schemeClr val="dk1"/>
              </a:solidFill>
              <a:latin typeface="Calibri"/>
              <a:ea typeface="Calibri"/>
              <a:cs typeface="Calibri"/>
              <a:sym typeface="Calibri"/>
            </a:endParaRPr>
          </a:p>
          <a:p>
            <a:pPr marL="914400" lvl="1"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n es de non-blocking</a:t>
            </a:r>
            <a:endParaRPr sz="2400">
              <a:solidFill>
                <a:schemeClr val="dk1"/>
              </a:solidFill>
              <a:latin typeface="Calibri"/>
              <a:ea typeface="Calibri"/>
              <a:cs typeface="Calibri"/>
              <a:sym typeface="Calibri"/>
            </a:endParaRPr>
          </a:p>
          <a:p>
            <a:pPr marL="457200" lvl="0" indent="-406400" algn="just"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Permite operaciones E/S rápidas y escalables tomando ventaja de los avances de E/S sin bloqueo en los sistemas operativos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nio para manejo de archivos</a:t>
            </a:r>
            <a:endParaRPr/>
          </a:p>
        </p:txBody>
      </p:sp>
      <p:sp>
        <p:nvSpPr>
          <p:cNvPr id="275" name="Google Shape;275;p4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Interface Path</a:t>
            </a:r>
            <a:endParaRPr sz="2800">
              <a:solidFill>
                <a:schemeClr val="dk1"/>
              </a:solidFill>
              <a:latin typeface="Calibri"/>
              <a:ea typeface="Calibri"/>
              <a:cs typeface="Calibri"/>
              <a:sym typeface="Calibri"/>
            </a:endParaRPr>
          </a:p>
          <a:p>
            <a:pPr marL="457200" lvl="0" indent="-406400" algn="l"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Clase Paths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Clase Files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nio - Path y Paths</a:t>
            </a:r>
            <a:endParaRPr/>
          </a:p>
        </p:txBody>
      </p:sp>
      <p:sp>
        <p:nvSpPr>
          <p:cNvPr id="281" name="Google Shape;281;p4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406400" algn="just"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La interface Path es una abstracción de un archivo o directorio dentro de un sistema de archivo.</a:t>
            </a:r>
            <a:endParaRPr sz="2800">
              <a:solidFill>
                <a:schemeClr val="dk1"/>
              </a:solidFill>
              <a:latin typeface="Calibri"/>
              <a:ea typeface="Calibri"/>
              <a:cs typeface="Calibri"/>
              <a:sym typeface="Calibri"/>
            </a:endParaRPr>
          </a:p>
          <a:p>
            <a:pPr marL="457200" lvl="0" indent="-406400" algn="just"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Instancias de Path pueden ser obtenidas usando la clase Paths</a:t>
            </a:r>
            <a:endParaRPr sz="2800">
              <a:solidFill>
                <a:schemeClr val="dk1"/>
              </a:solidFill>
              <a:latin typeface="Calibri"/>
              <a:ea typeface="Calibri"/>
              <a:cs typeface="Calibri"/>
              <a:sym typeface="Calibri"/>
            </a:endParaRPr>
          </a:p>
          <a:p>
            <a:pPr marL="914400" lvl="1" indent="-381000" algn="just"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Paths.get​(String first, String... more)</a:t>
            </a:r>
            <a:endParaRPr sz="2400">
              <a:solidFill>
                <a:schemeClr val="dk1"/>
              </a:solidFill>
              <a:latin typeface="Calibri"/>
              <a:ea typeface="Calibri"/>
              <a:cs typeface="Calibri"/>
              <a:sym typeface="Calibri"/>
            </a:endParaRPr>
          </a:p>
          <a:p>
            <a:pPr marL="457200" lvl="0" indent="-406400" algn="just"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Objetos Path no abren archivos ni proveen ninguna capacidad de procesamiento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Paquete nio - Path y Paths</a:t>
            </a:r>
            <a:endParaRPr/>
          </a:p>
        </p:txBody>
      </p:sp>
      <p:sp>
        <p:nvSpPr>
          <p:cNvPr id="287" name="Google Shape;287;p4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 Estas dos llamadas son equivalentes </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Path hosts1 = Paths.get("/etc/hosts"); </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Path hosts2 = Paths.get("/etc", "hosts");</a:t>
            </a:r>
            <a:endParaRPr sz="28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457200" lvl="0" indent="-406400" algn="just"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Una referencia Path ofrece métodos para comparar rutas o resolver rutas contra otras rutas</a:t>
            </a: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Paquete nio - Clase File</a:t>
            </a:r>
            <a:endParaRPr/>
          </a:p>
        </p:txBody>
      </p:sp>
      <p:sp>
        <p:nvSpPr>
          <p:cNvPr id="293" name="Google Shape;293;p4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Crear archivos, carpetas, y links simbólicos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Copiar, mover y borrar</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Consultar atributos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Iterar sobre un árbol del sistema de archivos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Obtener flujos de lectura y escritura </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s" sz="2400">
                <a:solidFill>
                  <a:schemeClr val="dk1"/>
                </a:solidFill>
                <a:latin typeface="Calibri"/>
                <a:ea typeface="Calibri"/>
                <a:cs typeface="Calibri"/>
                <a:sym typeface="Calibri"/>
              </a:rPr>
              <a:t>Realizar operaciones de escritura y lectura directamente.</a:t>
            </a:r>
            <a:endParaRPr sz="2400">
              <a:solidFill>
                <a:schemeClr val="dk1"/>
              </a:solidFill>
              <a:latin typeface="Calibri"/>
              <a:ea typeface="Calibri"/>
              <a:cs typeface="Calibri"/>
              <a:sym typeface="Calibri"/>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nio - Lectura y escritura</a:t>
            </a:r>
            <a:endParaRPr/>
          </a:p>
        </p:txBody>
      </p:sp>
      <p:sp>
        <p:nvSpPr>
          <p:cNvPr id="299" name="Google Shape;299;p5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228600" lvl="0" indent="-50800" algn="l" rtl="0">
              <a:spcBef>
                <a:spcPts val="1000"/>
              </a:spcBef>
              <a:spcAft>
                <a:spcPts val="0"/>
              </a:spcAft>
              <a:buClr>
                <a:schemeClr val="dk1"/>
              </a:buClr>
              <a:buSzPts val="1100"/>
              <a:buFont typeface="Arial"/>
              <a:buNone/>
            </a:pPr>
            <a:r>
              <a:rPr lang="es" sz="2800">
                <a:solidFill>
                  <a:schemeClr val="dk1"/>
                </a:solidFill>
                <a:latin typeface="Calibri"/>
                <a:ea typeface="Calibri"/>
                <a:cs typeface="Calibri"/>
                <a:sym typeface="Calibri"/>
              </a:rPr>
              <a:t>La clase Files provee métodos ayudantes rápidos para lectura y escritura de los contenidos de un archivo</a:t>
            </a:r>
            <a:endParaRPr sz="2800">
              <a:solidFill>
                <a:schemeClr val="dk1"/>
              </a:solidFill>
              <a:latin typeface="Calibri"/>
              <a:ea typeface="Calibri"/>
              <a:cs typeface="Calibri"/>
              <a:sym typeface="Calibri"/>
            </a:endParaRPr>
          </a:p>
          <a:p>
            <a:pPr marL="457200" lvl="0" indent="-381000" algn="l" rtl="0">
              <a:spcBef>
                <a:spcPts val="1000"/>
              </a:spcBef>
              <a:spcAft>
                <a:spcPts val="0"/>
              </a:spcAft>
              <a:buClr>
                <a:srgbClr val="00B0F0"/>
              </a:buClr>
              <a:buSzPts val="2400"/>
              <a:buChar char="•"/>
            </a:pPr>
            <a:r>
              <a:rPr lang="es" sz="2400">
                <a:solidFill>
                  <a:schemeClr val="dk1"/>
                </a:solidFill>
                <a:latin typeface="Calibri"/>
                <a:ea typeface="Calibri"/>
                <a:cs typeface="Calibri"/>
                <a:sym typeface="Calibri"/>
              </a:rPr>
              <a:t>Files.readAllLines(Path path</a:t>
            </a:r>
            <a:r>
              <a:rPr lang="es" sz="2400">
                <a:solidFill>
                  <a:schemeClr val="dk1"/>
                </a:solidFill>
                <a:highlight>
                  <a:schemeClr val="lt1"/>
                </a:highlight>
                <a:latin typeface="Calibri"/>
                <a:ea typeface="Calibri"/>
                <a:cs typeface="Calibri"/>
                <a:sym typeface="Calibri"/>
              </a:rPr>
              <a:t>, Charset cs</a:t>
            </a:r>
            <a:r>
              <a:rPr lang="es" sz="2400">
                <a:solidFill>
                  <a:schemeClr val="dk1"/>
                </a:solidFill>
                <a:latin typeface="Calibri"/>
                <a:ea typeface="Calibri"/>
                <a:cs typeface="Calibri"/>
                <a:sym typeface="Calibri"/>
              </a:rPr>
              <a:t>) : leer todas las líneas de un archivo</a:t>
            </a:r>
            <a:endParaRPr sz="2400">
              <a:solidFill>
                <a:schemeClr val="dk1"/>
              </a:solidFill>
              <a:latin typeface="Calibri"/>
              <a:ea typeface="Calibri"/>
              <a:cs typeface="Calibri"/>
              <a:sym typeface="Calibri"/>
            </a:endParaRPr>
          </a:p>
          <a:p>
            <a:pPr marL="457200" lvl="0" indent="-381000" algn="l" rtl="0">
              <a:spcBef>
                <a:spcPts val="0"/>
              </a:spcBef>
              <a:spcAft>
                <a:spcPts val="0"/>
              </a:spcAft>
              <a:buClr>
                <a:srgbClr val="00B0F0"/>
              </a:buClr>
              <a:buSzPts val="2400"/>
              <a:buChar char="•"/>
            </a:pPr>
            <a:r>
              <a:rPr lang="es" sz="2400">
                <a:solidFill>
                  <a:schemeClr val="dk1"/>
                </a:solidFill>
                <a:highlight>
                  <a:schemeClr val="lt1"/>
                </a:highlight>
                <a:latin typeface="Calibri"/>
                <a:ea typeface="Calibri"/>
                <a:cs typeface="Calibri"/>
                <a:sym typeface="Calibri"/>
              </a:rPr>
              <a:t>Files.write(Path path, Iterable &lt;? extends CharSequence &gt; lines, Charset cs, OpenOption ... options)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704013" y="1645445"/>
            <a:ext cx="59151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2060"/>
              </a:buClr>
              <a:buSzPts val="3300"/>
              <a:buFont typeface="Calibri"/>
              <a:buNone/>
            </a:pPr>
            <a:r>
              <a:rPr lang="es"/>
              <a:t>5.1 Conceptos de flujos de entrada y salida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Paquete nio - Leer archivo</a:t>
            </a:r>
            <a:endParaRPr/>
          </a:p>
        </p:txBody>
      </p:sp>
      <p:graphicFrame>
        <p:nvGraphicFramePr>
          <p:cNvPr id="305" name="Google Shape;305;p51"/>
          <p:cNvGraphicFramePr/>
          <p:nvPr/>
        </p:nvGraphicFramePr>
        <p:xfrm>
          <a:off x="952500" y="1009650"/>
          <a:ext cx="7239000" cy="4059144"/>
        </p:xfrm>
        <a:graphic>
          <a:graphicData uri="http://schemas.openxmlformats.org/drawingml/2006/table">
            <a:tbl>
              <a:tblPr>
                <a:noFill/>
                <a:tableStyleId>{2CE8264B-2ACE-4F47-B2E9-277784DFD36A}</a:tableStyleId>
              </a:tblPr>
              <a:tblGrid>
                <a:gridCol w="2558550">
                  <a:extLst>
                    <a:ext uri="{9D8B030D-6E8A-4147-A177-3AD203B41FA5}">
                      <a16:colId xmlns:a16="http://schemas.microsoft.com/office/drawing/2014/main" val="20000"/>
                    </a:ext>
                  </a:extLst>
                </a:gridCol>
                <a:gridCol w="4680450">
                  <a:extLst>
                    <a:ext uri="{9D8B030D-6E8A-4147-A177-3AD203B41FA5}">
                      <a16:colId xmlns:a16="http://schemas.microsoft.com/office/drawing/2014/main" val="20001"/>
                    </a:ext>
                  </a:extLst>
                </a:gridCol>
              </a:tblGrid>
              <a:tr h="381000">
                <a:tc>
                  <a:txBody>
                    <a:bodyPr/>
                    <a:lstStyle/>
                    <a:p>
                      <a:pPr marL="50800" marR="50800" lvl="0" indent="0" algn="l" rtl="0">
                        <a:lnSpc>
                          <a:spcPct val="115000"/>
                        </a:lnSpc>
                        <a:spcBef>
                          <a:spcPts val="0"/>
                        </a:spcBef>
                        <a:spcAft>
                          <a:spcPts val="0"/>
                        </a:spcAft>
                        <a:buClr>
                          <a:srgbClr val="000000"/>
                        </a:buClr>
                        <a:buSzPts val="1100"/>
                        <a:buFont typeface="Arial"/>
                        <a:buNone/>
                      </a:pPr>
                      <a:r>
                        <a:rPr lang="es" sz="1100" b="1">
                          <a:solidFill>
                            <a:srgbClr val="7F0055"/>
                          </a:solidFill>
                        </a:rPr>
                        <a:t>import</a:t>
                      </a:r>
                      <a:r>
                        <a:rPr lang="es" sz="1100">
                          <a:solidFill>
                            <a:srgbClr val="000000"/>
                          </a:solidFill>
                        </a:rPr>
                        <a:t> java.io.IOException;</a:t>
                      </a:r>
                      <a:br>
                        <a:rPr lang="es" sz="1100">
                          <a:solidFill>
                            <a:srgbClr val="000000"/>
                          </a:solidFill>
                        </a:rPr>
                      </a:br>
                      <a:r>
                        <a:rPr lang="es" sz="1100" b="1">
                          <a:solidFill>
                            <a:srgbClr val="7F0055"/>
                          </a:solidFill>
                        </a:rPr>
                        <a:t>import</a:t>
                      </a:r>
                      <a:r>
                        <a:rPr lang="es" sz="1100">
                          <a:solidFill>
                            <a:srgbClr val="000000"/>
                          </a:solidFill>
                        </a:rPr>
                        <a:t> java.nio.charset.Charset;</a:t>
                      </a:r>
                      <a:br>
                        <a:rPr lang="es" sz="1100">
                          <a:solidFill>
                            <a:srgbClr val="000000"/>
                          </a:solidFill>
                        </a:rPr>
                      </a:br>
                      <a:r>
                        <a:rPr lang="es" sz="1100" b="1">
                          <a:solidFill>
                            <a:srgbClr val="7F0055"/>
                          </a:solidFill>
                        </a:rPr>
                        <a:t>import</a:t>
                      </a:r>
                      <a:r>
                        <a:rPr lang="es" sz="1100">
                          <a:solidFill>
                            <a:srgbClr val="000000"/>
                          </a:solidFill>
                        </a:rPr>
                        <a:t> java.nio.file.Files;</a:t>
                      </a:r>
                      <a:br>
                        <a:rPr lang="es" sz="1100">
                          <a:solidFill>
                            <a:srgbClr val="000000"/>
                          </a:solidFill>
                        </a:rPr>
                      </a:br>
                      <a:r>
                        <a:rPr lang="es" sz="1100" b="1">
                          <a:solidFill>
                            <a:srgbClr val="7F0055"/>
                          </a:solidFill>
                        </a:rPr>
                        <a:t>import</a:t>
                      </a:r>
                      <a:r>
                        <a:rPr lang="es" sz="1100">
                          <a:solidFill>
                            <a:srgbClr val="000000"/>
                          </a:solidFill>
                        </a:rPr>
                        <a:t> java.nio.file.Path;</a:t>
                      </a:r>
                      <a:br>
                        <a:rPr lang="es" sz="1100">
                          <a:solidFill>
                            <a:srgbClr val="000000"/>
                          </a:solidFill>
                        </a:rPr>
                      </a:br>
                      <a:r>
                        <a:rPr lang="es" sz="1100" b="1">
                          <a:solidFill>
                            <a:srgbClr val="7F0055"/>
                          </a:solidFill>
                        </a:rPr>
                        <a:t>import</a:t>
                      </a:r>
                      <a:r>
                        <a:rPr lang="es" sz="1100">
                          <a:solidFill>
                            <a:srgbClr val="000000"/>
                          </a:solidFill>
                        </a:rPr>
                        <a:t> java.nio.file.Paths;</a:t>
                      </a:r>
                      <a:br>
                        <a:rPr lang="es" sz="1100">
                          <a:solidFill>
                            <a:srgbClr val="000000"/>
                          </a:solidFill>
                        </a:rPr>
                      </a:br>
                      <a:r>
                        <a:rPr lang="es" sz="1100" b="1">
                          <a:solidFill>
                            <a:srgbClr val="7F0055"/>
                          </a:solidFill>
                        </a:rPr>
                        <a:t>import</a:t>
                      </a:r>
                      <a:r>
                        <a:rPr lang="es" sz="1100">
                          <a:solidFill>
                            <a:srgbClr val="000000"/>
                          </a:solidFill>
                        </a:rPr>
                        <a:t> java.util.List;</a:t>
                      </a:r>
                      <a:endParaRPr sz="1100">
                        <a:solidFill>
                          <a:srgbClr val="000000"/>
                        </a:solidFill>
                      </a:endParaRPr>
                    </a:p>
                    <a:p>
                      <a:pPr marL="0" lvl="0" indent="0" algn="l" rtl="0">
                        <a:spcBef>
                          <a:spcPts val="0"/>
                        </a:spcBef>
                        <a:spcAft>
                          <a:spcPts val="0"/>
                        </a:spcAft>
                        <a:buNone/>
                      </a:pPr>
                      <a:endParaRPr/>
                    </a:p>
                  </a:txBody>
                  <a:tcPr marL="91425" marR="91425" marT="91425" marB="91425"/>
                </a:tc>
                <a:tc>
                  <a:txBody>
                    <a:bodyPr/>
                    <a:lstStyle/>
                    <a:p>
                      <a:pPr marL="50800" marR="50800" lvl="0" indent="0" algn="l" rtl="0">
                        <a:lnSpc>
                          <a:spcPct val="115000"/>
                        </a:lnSpc>
                        <a:spcBef>
                          <a:spcPts val="0"/>
                        </a:spcBef>
                        <a:spcAft>
                          <a:spcPts val="0"/>
                        </a:spcAft>
                        <a:buClr>
                          <a:srgbClr val="000000"/>
                        </a:buClr>
                        <a:buSzPts val="1100"/>
                        <a:buFont typeface="Arial"/>
                        <a:buNone/>
                      </a:pPr>
                      <a:r>
                        <a:rPr lang="es" sz="1100" b="1">
                          <a:solidFill>
                            <a:srgbClr val="7F0055"/>
                          </a:solidFill>
                        </a:rPr>
                        <a:t>public</a:t>
                      </a:r>
                      <a:r>
                        <a:rPr lang="es" sz="1100">
                          <a:solidFill>
                            <a:srgbClr val="000000"/>
                          </a:solidFill>
                        </a:rPr>
                        <a:t> </a:t>
                      </a:r>
                      <a:r>
                        <a:rPr lang="es" sz="1100" b="1">
                          <a:solidFill>
                            <a:srgbClr val="7F0055"/>
                          </a:solidFill>
                        </a:rPr>
                        <a:t>class</a:t>
                      </a:r>
                      <a:r>
                        <a:rPr lang="es" sz="1100">
                          <a:solidFill>
                            <a:srgbClr val="000000"/>
                          </a:solidFill>
                        </a:rPr>
                        <a:t> Main {</a:t>
                      </a:r>
                      <a:br>
                        <a:rPr lang="es" sz="1100">
                          <a:solidFill>
                            <a:srgbClr val="000000"/>
                          </a:solidFill>
                        </a:rPr>
                      </a:br>
                      <a:br>
                        <a:rPr lang="es" sz="1100">
                          <a:solidFill>
                            <a:srgbClr val="000000"/>
                          </a:solidFill>
                        </a:rPr>
                      </a:br>
                      <a:r>
                        <a:rPr lang="es" sz="1100">
                          <a:solidFill>
                            <a:srgbClr val="000000"/>
                          </a:solidFill>
                        </a:rPr>
                        <a:t>  </a:t>
                      </a:r>
                      <a:r>
                        <a:rPr lang="es" sz="1100" b="1">
                          <a:solidFill>
                            <a:srgbClr val="7F0055"/>
                          </a:solidFill>
                        </a:rPr>
                        <a:t>public</a:t>
                      </a:r>
                      <a:r>
                        <a:rPr lang="es" sz="1100">
                          <a:solidFill>
                            <a:srgbClr val="000000"/>
                          </a:solidFill>
                        </a:rPr>
                        <a:t> </a:t>
                      </a:r>
                      <a:r>
                        <a:rPr lang="es" sz="1100" b="1">
                          <a:solidFill>
                            <a:srgbClr val="7F0055"/>
                          </a:solidFill>
                        </a:rPr>
                        <a:t>static</a:t>
                      </a:r>
                      <a:r>
                        <a:rPr lang="es" sz="1100">
                          <a:solidFill>
                            <a:srgbClr val="000000"/>
                          </a:solidFill>
                        </a:rPr>
                        <a:t> </a:t>
                      </a:r>
                      <a:r>
                        <a:rPr lang="es" sz="1100" b="1">
                          <a:solidFill>
                            <a:srgbClr val="7F0055"/>
                          </a:solidFill>
                        </a:rPr>
                        <a:t>void</a:t>
                      </a:r>
                      <a:r>
                        <a:rPr lang="es" sz="1100">
                          <a:solidFill>
                            <a:srgbClr val="000000"/>
                          </a:solidFill>
                        </a:rPr>
                        <a:t> main(String[] args) {</a:t>
                      </a:r>
                      <a:br>
                        <a:rPr lang="es" sz="1100">
                          <a:solidFill>
                            <a:srgbClr val="000000"/>
                          </a:solidFill>
                        </a:rPr>
                      </a:br>
                      <a:br>
                        <a:rPr lang="es" sz="1100">
                          <a:solidFill>
                            <a:srgbClr val="000000"/>
                          </a:solidFill>
                        </a:rPr>
                      </a:br>
                      <a:r>
                        <a:rPr lang="es" sz="1100">
                          <a:solidFill>
                            <a:srgbClr val="000000"/>
                          </a:solidFill>
                        </a:rPr>
                        <a:t>    Path wiki_path = Paths.get(</a:t>
                      </a:r>
                      <a:r>
                        <a:rPr lang="es" sz="1100" b="1">
                          <a:solidFill>
                            <a:srgbClr val="2A00FF"/>
                          </a:solidFill>
                        </a:rPr>
                        <a:t>"C:/tutorial/wiki"</a:t>
                      </a:r>
                      <a:r>
                        <a:rPr lang="es" sz="1100">
                          <a:solidFill>
                            <a:srgbClr val="000000"/>
                          </a:solidFill>
                        </a:rPr>
                        <a:t>, </a:t>
                      </a:r>
                      <a:r>
                        <a:rPr lang="es" sz="1100" b="1">
                          <a:solidFill>
                            <a:srgbClr val="2A00FF"/>
                          </a:solidFill>
                        </a:rPr>
                        <a:t>"wiki.txt"</a:t>
                      </a:r>
                      <a:r>
                        <a:rPr lang="es" sz="1100">
                          <a:solidFill>
                            <a:srgbClr val="000000"/>
                          </a:solidFill>
                        </a:rPr>
                        <a:t>);</a:t>
                      </a:r>
                      <a:br>
                        <a:rPr lang="es" sz="1100">
                          <a:solidFill>
                            <a:srgbClr val="000000"/>
                          </a:solidFill>
                        </a:rPr>
                      </a:br>
                      <a:br>
                        <a:rPr lang="es" sz="1100">
                          <a:solidFill>
                            <a:srgbClr val="000000"/>
                          </a:solidFill>
                        </a:rPr>
                      </a:br>
                      <a:r>
                        <a:rPr lang="es" sz="1100">
                          <a:solidFill>
                            <a:srgbClr val="000000"/>
                          </a:solidFill>
                        </a:rPr>
                        <a:t>    Charset charset = Charset.forName(</a:t>
                      </a:r>
                      <a:r>
                        <a:rPr lang="es" sz="1100" b="1">
                          <a:solidFill>
                            <a:srgbClr val="2A00FF"/>
                          </a:solidFill>
                        </a:rPr>
                        <a:t>"ISO-8859-1"</a:t>
                      </a:r>
                      <a:r>
                        <a:rPr lang="es" sz="1100">
                          <a:solidFill>
                            <a:srgbClr val="000000"/>
                          </a:solidFill>
                        </a:rPr>
                        <a:t>);</a:t>
                      </a:r>
                      <a:br>
                        <a:rPr lang="es" sz="1100">
                          <a:solidFill>
                            <a:srgbClr val="000000"/>
                          </a:solidFill>
                        </a:rPr>
                      </a:br>
                      <a:r>
                        <a:rPr lang="es" sz="1100">
                          <a:solidFill>
                            <a:srgbClr val="000000"/>
                          </a:solidFill>
                        </a:rPr>
                        <a:t>    </a:t>
                      </a:r>
                      <a:r>
                        <a:rPr lang="es" sz="1100" b="1">
                          <a:solidFill>
                            <a:srgbClr val="7F0055"/>
                          </a:solidFill>
                        </a:rPr>
                        <a:t>try</a:t>
                      </a:r>
                      <a:r>
                        <a:rPr lang="es" sz="1100">
                          <a:solidFill>
                            <a:srgbClr val="000000"/>
                          </a:solidFill>
                        </a:rPr>
                        <a:t> {</a:t>
                      </a:r>
                      <a:br>
                        <a:rPr lang="es" sz="1100">
                          <a:solidFill>
                            <a:srgbClr val="000000"/>
                          </a:solidFill>
                        </a:rPr>
                      </a:br>
                      <a:r>
                        <a:rPr lang="es" sz="1100">
                          <a:solidFill>
                            <a:srgbClr val="000000"/>
                          </a:solidFill>
                        </a:rPr>
                        <a:t>      List&lt;String&gt; lines = Files.readAllLines(wiki_path, charset);</a:t>
                      </a:r>
                      <a:br>
                        <a:rPr lang="es" sz="1100">
                          <a:solidFill>
                            <a:srgbClr val="000000"/>
                          </a:solidFill>
                        </a:rPr>
                      </a:br>
                      <a:br>
                        <a:rPr lang="es" sz="1100">
                          <a:solidFill>
                            <a:srgbClr val="000000"/>
                          </a:solidFill>
                        </a:rPr>
                      </a:br>
                      <a:r>
                        <a:rPr lang="es" sz="1100">
                          <a:solidFill>
                            <a:srgbClr val="000000"/>
                          </a:solidFill>
                        </a:rPr>
                        <a:t>      </a:t>
                      </a:r>
                      <a:r>
                        <a:rPr lang="es" sz="1100" b="1">
                          <a:solidFill>
                            <a:srgbClr val="7F0055"/>
                          </a:solidFill>
                        </a:rPr>
                        <a:t>for</a:t>
                      </a:r>
                      <a:r>
                        <a:rPr lang="es" sz="1100">
                          <a:solidFill>
                            <a:srgbClr val="000000"/>
                          </a:solidFill>
                        </a:rPr>
                        <a:t> (String line : lines) {</a:t>
                      </a:r>
                      <a:br>
                        <a:rPr lang="es" sz="1100">
                          <a:solidFill>
                            <a:srgbClr val="000000"/>
                          </a:solidFill>
                        </a:rPr>
                      </a:br>
                      <a:r>
                        <a:rPr lang="es" sz="1100">
                          <a:solidFill>
                            <a:srgbClr val="000000"/>
                          </a:solidFill>
                        </a:rPr>
                        <a:t>        System.out.println(line);</a:t>
                      </a:r>
                      <a:br>
                        <a:rPr lang="es" sz="1100">
                          <a:solidFill>
                            <a:srgbClr val="000000"/>
                          </a:solidFill>
                        </a:rPr>
                      </a:br>
                      <a:r>
                        <a:rPr lang="es" sz="1100">
                          <a:solidFill>
                            <a:srgbClr val="000000"/>
                          </a:solidFill>
                        </a:rPr>
                        <a:t>      }</a:t>
                      </a:r>
                      <a:br>
                        <a:rPr lang="es" sz="1100">
                          <a:solidFill>
                            <a:srgbClr val="000000"/>
                          </a:solidFill>
                        </a:rPr>
                      </a:br>
                      <a:r>
                        <a:rPr lang="es" sz="1100">
                          <a:solidFill>
                            <a:srgbClr val="000000"/>
                          </a:solidFill>
                        </a:rPr>
                        <a:t>    } </a:t>
                      </a:r>
                      <a:r>
                        <a:rPr lang="es" sz="1100" b="1">
                          <a:solidFill>
                            <a:srgbClr val="7F0055"/>
                          </a:solidFill>
                        </a:rPr>
                        <a:t>catch</a:t>
                      </a:r>
                      <a:r>
                        <a:rPr lang="es" sz="1100">
                          <a:solidFill>
                            <a:srgbClr val="000000"/>
                          </a:solidFill>
                        </a:rPr>
                        <a:t> (IOException e) {</a:t>
                      </a:r>
                      <a:br>
                        <a:rPr lang="es" sz="1100">
                          <a:solidFill>
                            <a:srgbClr val="000000"/>
                          </a:solidFill>
                        </a:rPr>
                      </a:br>
                      <a:r>
                        <a:rPr lang="es" sz="1100">
                          <a:solidFill>
                            <a:srgbClr val="000000"/>
                          </a:solidFill>
                        </a:rPr>
                        <a:t>      System.out.println(e);</a:t>
                      </a:r>
                      <a:br>
                        <a:rPr lang="es" sz="1100">
                          <a:solidFill>
                            <a:srgbClr val="000000"/>
                          </a:solidFill>
                        </a:rPr>
                      </a:br>
                      <a:r>
                        <a:rPr lang="es" sz="1100">
                          <a:solidFill>
                            <a:srgbClr val="000000"/>
                          </a:solidFill>
                        </a:rPr>
                        <a:t>    }</a:t>
                      </a:r>
                      <a:br>
                        <a:rPr lang="es" sz="1100">
                          <a:solidFill>
                            <a:srgbClr val="000000"/>
                          </a:solidFill>
                        </a:rPr>
                      </a:br>
                      <a:br>
                        <a:rPr lang="es" sz="1100">
                          <a:solidFill>
                            <a:srgbClr val="000000"/>
                          </a:solidFill>
                        </a:rPr>
                      </a:br>
                      <a:r>
                        <a:rPr lang="es" sz="1100">
                          <a:solidFill>
                            <a:srgbClr val="000000"/>
                          </a:solidFill>
                        </a:rPr>
                        <a:t>  }</a:t>
                      </a:r>
                      <a:br>
                        <a:rPr lang="es" sz="1100">
                          <a:solidFill>
                            <a:srgbClr val="000000"/>
                          </a:solidFill>
                        </a:rPr>
                      </a:br>
                      <a:r>
                        <a:rPr lang="es" sz="1100">
                          <a:solidFill>
                            <a:srgbClr val="000000"/>
                          </a:solidFill>
                        </a:rPr>
                        <a:t>}</a:t>
                      </a:r>
                      <a:endParaRPr sz="1100">
                        <a:solidFill>
                          <a:srgbClr val="000000"/>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Paquete nio - Escribir archivo</a:t>
            </a:r>
            <a:endParaRPr/>
          </a:p>
        </p:txBody>
      </p:sp>
      <p:graphicFrame>
        <p:nvGraphicFramePr>
          <p:cNvPr id="311" name="Google Shape;311;p52"/>
          <p:cNvGraphicFramePr/>
          <p:nvPr/>
        </p:nvGraphicFramePr>
        <p:xfrm>
          <a:off x="952500" y="1162050"/>
          <a:ext cx="7629425" cy="3636615"/>
        </p:xfrm>
        <a:graphic>
          <a:graphicData uri="http://schemas.openxmlformats.org/drawingml/2006/table">
            <a:tbl>
              <a:tblPr>
                <a:noFill/>
                <a:tableStyleId>{2CE8264B-2ACE-4F47-B2E9-277784DFD36A}</a:tableStyleId>
              </a:tblPr>
              <a:tblGrid>
                <a:gridCol w="2999900">
                  <a:extLst>
                    <a:ext uri="{9D8B030D-6E8A-4147-A177-3AD203B41FA5}">
                      <a16:colId xmlns:a16="http://schemas.microsoft.com/office/drawing/2014/main" val="20000"/>
                    </a:ext>
                  </a:extLst>
                </a:gridCol>
                <a:gridCol w="4629525">
                  <a:extLst>
                    <a:ext uri="{9D8B030D-6E8A-4147-A177-3AD203B41FA5}">
                      <a16:colId xmlns:a16="http://schemas.microsoft.com/office/drawing/2014/main" val="20001"/>
                    </a:ext>
                  </a:extLst>
                </a:gridCol>
              </a:tblGrid>
              <a:tr h="381000">
                <a:tc>
                  <a:txBody>
                    <a:bodyPr/>
                    <a:lstStyle/>
                    <a:p>
                      <a:pPr marL="50800" marR="50800" lvl="0" indent="0" algn="l" rtl="0">
                        <a:lnSpc>
                          <a:spcPct val="115000"/>
                        </a:lnSpc>
                        <a:spcBef>
                          <a:spcPts val="0"/>
                        </a:spcBef>
                        <a:spcAft>
                          <a:spcPts val="0"/>
                        </a:spcAft>
                        <a:buClr>
                          <a:srgbClr val="000000"/>
                        </a:buClr>
                        <a:buSzPts val="1100"/>
                        <a:buFont typeface="Arial"/>
                        <a:buNone/>
                      </a:pPr>
                      <a:r>
                        <a:rPr lang="es" sz="1100" b="1">
                          <a:solidFill>
                            <a:srgbClr val="7F0055"/>
                          </a:solidFill>
                        </a:rPr>
                        <a:t>import</a:t>
                      </a:r>
                      <a:r>
                        <a:rPr lang="es" sz="1100">
                          <a:solidFill>
                            <a:srgbClr val="000000"/>
                          </a:solidFill>
                        </a:rPr>
                        <a:t> java.io.IOException;</a:t>
                      </a:r>
                      <a:br>
                        <a:rPr lang="es" sz="1100">
                          <a:solidFill>
                            <a:srgbClr val="000000"/>
                          </a:solidFill>
                        </a:rPr>
                      </a:br>
                      <a:r>
                        <a:rPr lang="es" sz="1100" b="1">
                          <a:solidFill>
                            <a:srgbClr val="7F0055"/>
                          </a:solidFill>
                        </a:rPr>
                        <a:t>import</a:t>
                      </a:r>
                      <a:r>
                        <a:rPr lang="es" sz="1100">
                          <a:solidFill>
                            <a:srgbClr val="000000"/>
                          </a:solidFill>
                        </a:rPr>
                        <a:t> java.nio.charset.Charset;</a:t>
                      </a:r>
                      <a:br>
                        <a:rPr lang="es" sz="1100">
                          <a:solidFill>
                            <a:srgbClr val="000000"/>
                          </a:solidFill>
                        </a:rPr>
                      </a:br>
                      <a:r>
                        <a:rPr lang="es" sz="1100" b="1">
                          <a:solidFill>
                            <a:srgbClr val="7F0055"/>
                          </a:solidFill>
                        </a:rPr>
                        <a:t>import</a:t>
                      </a:r>
                      <a:r>
                        <a:rPr lang="es" sz="1100">
                          <a:solidFill>
                            <a:srgbClr val="000000"/>
                          </a:solidFill>
                        </a:rPr>
                        <a:t> java.nio.file.Files;</a:t>
                      </a:r>
                      <a:br>
                        <a:rPr lang="es" sz="1100">
                          <a:solidFill>
                            <a:srgbClr val="000000"/>
                          </a:solidFill>
                        </a:rPr>
                      </a:br>
                      <a:r>
                        <a:rPr lang="es" sz="1100" b="1">
                          <a:solidFill>
                            <a:srgbClr val="7F0055"/>
                          </a:solidFill>
                        </a:rPr>
                        <a:t>import</a:t>
                      </a:r>
                      <a:r>
                        <a:rPr lang="es" sz="1100">
                          <a:solidFill>
                            <a:srgbClr val="000000"/>
                          </a:solidFill>
                        </a:rPr>
                        <a:t> java.nio.file.Path;</a:t>
                      </a:r>
                      <a:br>
                        <a:rPr lang="es" sz="1100">
                          <a:solidFill>
                            <a:srgbClr val="000000"/>
                          </a:solidFill>
                        </a:rPr>
                      </a:br>
                      <a:r>
                        <a:rPr lang="es" sz="1100" b="1">
                          <a:solidFill>
                            <a:srgbClr val="7F0055"/>
                          </a:solidFill>
                        </a:rPr>
                        <a:t>import</a:t>
                      </a:r>
                      <a:r>
                        <a:rPr lang="es" sz="1100">
                          <a:solidFill>
                            <a:srgbClr val="000000"/>
                          </a:solidFill>
                        </a:rPr>
                        <a:t> java.nio.file.Paths;</a:t>
                      </a:r>
                      <a:br>
                        <a:rPr lang="es" sz="1100">
                          <a:solidFill>
                            <a:srgbClr val="000000"/>
                          </a:solidFill>
                        </a:rPr>
                      </a:br>
                      <a:r>
                        <a:rPr lang="es" sz="1100" b="1">
                          <a:solidFill>
                            <a:srgbClr val="7F0055"/>
                          </a:solidFill>
                        </a:rPr>
                        <a:t>import</a:t>
                      </a:r>
                      <a:r>
                        <a:rPr lang="es" sz="1100">
                          <a:solidFill>
                            <a:srgbClr val="000000"/>
                          </a:solidFill>
                        </a:rPr>
                        <a:t> java.nio.file.StandardOpenOption;</a:t>
                      </a:r>
                      <a:br>
                        <a:rPr lang="es" sz="1100">
                          <a:solidFill>
                            <a:srgbClr val="000000"/>
                          </a:solidFill>
                        </a:rPr>
                      </a:br>
                      <a:r>
                        <a:rPr lang="es" sz="1100" b="1">
                          <a:solidFill>
                            <a:srgbClr val="7F0055"/>
                          </a:solidFill>
                        </a:rPr>
                        <a:t>import</a:t>
                      </a:r>
                      <a:r>
                        <a:rPr lang="es" sz="1100">
                          <a:solidFill>
                            <a:srgbClr val="000000"/>
                          </a:solidFill>
                        </a:rPr>
                        <a:t> java.util.ArrayList;</a:t>
                      </a:r>
                      <a:endParaRPr sz="1100">
                        <a:solidFill>
                          <a:srgbClr val="000000"/>
                        </a:solidFill>
                      </a:endParaRPr>
                    </a:p>
                    <a:p>
                      <a:pPr marL="0" lvl="0" indent="0" algn="l" rtl="0">
                        <a:spcBef>
                          <a:spcPts val="0"/>
                        </a:spcBef>
                        <a:spcAft>
                          <a:spcPts val="0"/>
                        </a:spcAft>
                        <a:buNone/>
                      </a:pPr>
                      <a:endParaRPr/>
                    </a:p>
                  </a:txBody>
                  <a:tcPr marL="91425" marR="91425" marT="91425" marB="91425"/>
                </a:tc>
                <a:tc>
                  <a:txBody>
                    <a:bodyPr/>
                    <a:lstStyle/>
                    <a:p>
                      <a:pPr marL="50800" marR="50800" lvl="0" indent="0" algn="l" rtl="0">
                        <a:lnSpc>
                          <a:spcPct val="115000"/>
                        </a:lnSpc>
                        <a:spcBef>
                          <a:spcPts val="0"/>
                        </a:spcBef>
                        <a:spcAft>
                          <a:spcPts val="0"/>
                        </a:spcAft>
                        <a:buNone/>
                      </a:pPr>
                      <a:r>
                        <a:rPr lang="es" sz="1100" b="1">
                          <a:solidFill>
                            <a:srgbClr val="7F0055"/>
                          </a:solidFill>
                        </a:rPr>
                        <a:t>public</a:t>
                      </a:r>
                      <a:r>
                        <a:rPr lang="es" sz="1100">
                          <a:solidFill>
                            <a:srgbClr val="000000"/>
                          </a:solidFill>
                        </a:rPr>
                        <a:t> </a:t>
                      </a:r>
                      <a:r>
                        <a:rPr lang="es" sz="1100" b="1">
                          <a:solidFill>
                            <a:srgbClr val="7F0055"/>
                          </a:solidFill>
                        </a:rPr>
                        <a:t>class</a:t>
                      </a:r>
                      <a:r>
                        <a:rPr lang="es" sz="1100">
                          <a:solidFill>
                            <a:srgbClr val="000000"/>
                          </a:solidFill>
                        </a:rPr>
                        <a:t> Main {</a:t>
                      </a:r>
                      <a:br>
                        <a:rPr lang="es" sz="1100">
                          <a:solidFill>
                            <a:srgbClr val="000000"/>
                          </a:solidFill>
                        </a:rPr>
                      </a:br>
                      <a:br>
                        <a:rPr lang="es" sz="1100">
                          <a:solidFill>
                            <a:srgbClr val="000000"/>
                          </a:solidFill>
                        </a:rPr>
                      </a:br>
                      <a:r>
                        <a:rPr lang="es" sz="1100">
                          <a:solidFill>
                            <a:srgbClr val="000000"/>
                          </a:solidFill>
                        </a:rPr>
                        <a:t>    </a:t>
                      </a:r>
                      <a:r>
                        <a:rPr lang="es" sz="1100" b="1">
                          <a:solidFill>
                            <a:srgbClr val="7F0055"/>
                          </a:solidFill>
                        </a:rPr>
                        <a:t>public</a:t>
                      </a:r>
                      <a:r>
                        <a:rPr lang="es" sz="1100">
                          <a:solidFill>
                            <a:srgbClr val="000000"/>
                          </a:solidFill>
                        </a:rPr>
                        <a:t> </a:t>
                      </a:r>
                      <a:r>
                        <a:rPr lang="es" sz="1100" b="1">
                          <a:solidFill>
                            <a:srgbClr val="7F0055"/>
                          </a:solidFill>
                        </a:rPr>
                        <a:t>static</a:t>
                      </a:r>
                      <a:r>
                        <a:rPr lang="es" sz="1100">
                          <a:solidFill>
                            <a:srgbClr val="000000"/>
                          </a:solidFill>
                        </a:rPr>
                        <a:t> </a:t>
                      </a:r>
                      <a:r>
                        <a:rPr lang="es" sz="1100" b="1">
                          <a:solidFill>
                            <a:srgbClr val="7F0055"/>
                          </a:solidFill>
                        </a:rPr>
                        <a:t>void</a:t>
                      </a:r>
                      <a:r>
                        <a:rPr lang="es" sz="1100">
                          <a:solidFill>
                            <a:srgbClr val="000000"/>
                          </a:solidFill>
                        </a:rPr>
                        <a:t> main(String[] args) {</a:t>
                      </a:r>
                      <a:br>
                        <a:rPr lang="es" sz="1100">
                          <a:solidFill>
                            <a:srgbClr val="000000"/>
                          </a:solidFill>
                        </a:rPr>
                      </a:br>
                      <a:r>
                        <a:rPr lang="es" sz="1100">
                          <a:solidFill>
                            <a:srgbClr val="000000"/>
                          </a:solidFill>
                        </a:rPr>
                        <a:t>        Path myText_path = Paths.get(</a:t>
                      </a:r>
                      <a:r>
                        <a:rPr lang="es" sz="1100" b="1">
                          <a:solidFill>
                            <a:srgbClr val="2A00FF"/>
                          </a:solidFill>
                        </a:rPr>
                        <a:t>"C:/tutorial/wiki"</a:t>
                      </a:r>
                      <a:r>
                        <a:rPr lang="es" sz="1100">
                          <a:solidFill>
                            <a:srgbClr val="000000"/>
                          </a:solidFill>
                        </a:rPr>
                        <a:t>, </a:t>
                      </a:r>
                      <a:r>
                        <a:rPr lang="es" sz="1100" b="1">
                          <a:solidFill>
                            <a:srgbClr val="2A00FF"/>
                          </a:solidFill>
                        </a:rPr>
                        <a:t>"wiki.txt"</a:t>
                      </a:r>
                      <a:r>
                        <a:rPr lang="es" sz="1100">
                          <a:solidFill>
                            <a:srgbClr val="000000"/>
                          </a:solidFill>
                        </a:rPr>
                        <a:t>);</a:t>
                      </a:r>
                      <a:br>
                        <a:rPr lang="es" sz="1100">
                          <a:solidFill>
                            <a:srgbClr val="000000"/>
                          </a:solidFill>
                        </a:rPr>
                      </a:br>
                      <a:r>
                        <a:rPr lang="es" sz="1100">
                          <a:solidFill>
                            <a:srgbClr val="000000"/>
                          </a:solidFill>
                        </a:rPr>
                        <a:t>        Charset charset = Charset.forName(</a:t>
                      </a:r>
                      <a:r>
                        <a:rPr lang="es" sz="1100" b="1">
                          <a:solidFill>
                            <a:srgbClr val="2A00FF"/>
                          </a:solidFill>
                        </a:rPr>
                        <a:t>"UTF-8"</a:t>
                      </a:r>
                      <a:r>
                        <a:rPr lang="es" sz="1100">
                          <a:solidFill>
                            <a:srgbClr val="000000"/>
                          </a:solidFill>
                        </a:rPr>
                        <a:t>);</a:t>
                      </a:r>
                      <a:br>
                        <a:rPr lang="es" sz="1100">
                          <a:solidFill>
                            <a:srgbClr val="000000"/>
                          </a:solidFill>
                        </a:rPr>
                      </a:br>
                      <a:r>
                        <a:rPr lang="es" sz="1100">
                          <a:solidFill>
                            <a:srgbClr val="000000"/>
                          </a:solidFill>
                        </a:rPr>
                        <a:t>        ArrayList&lt;String&gt; lines = </a:t>
                      </a:r>
                      <a:r>
                        <a:rPr lang="es" sz="1100" b="1">
                          <a:solidFill>
                            <a:srgbClr val="7F0055"/>
                          </a:solidFill>
                        </a:rPr>
                        <a:t>new</a:t>
                      </a:r>
                      <a:r>
                        <a:rPr lang="es" sz="1100">
                          <a:solidFill>
                            <a:srgbClr val="000000"/>
                          </a:solidFill>
                        </a:rPr>
                        <a:t> ArrayList&lt;&gt;();</a:t>
                      </a:r>
                      <a:br>
                        <a:rPr lang="es" sz="1100">
                          <a:solidFill>
                            <a:srgbClr val="000000"/>
                          </a:solidFill>
                        </a:rPr>
                      </a:br>
                      <a:r>
                        <a:rPr lang="es" sz="1100">
                          <a:solidFill>
                            <a:srgbClr val="000000"/>
                          </a:solidFill>
                        </a:rPr>
                        <a:t>        lines.add(</a:t>
                      </a:r>
                      <a:r>
                        <a:rPr lang="es" sz="1100" b="1">
                          <a:solidFill>
                            <a:srgbClr val="2A00FF"/>
                          </a:solidFill>
                        </a:rPr>
                        <a:t>"\n"</a:t>
                      </a:r>
                      <a:r>
                        <a:rPr lang="es" sz="1100">
                          <a:solidFill>
                            <a:srgbClr val="000000"/>
                          </a:solidFill>
                        </a:rPr>
                        <a:t>);</a:t>
                      </a:r>
                      <a:br>
                        <a:rPr lang="es" sz="1100">
                          <a:solidFill>
                            <a:srgbClr val="000000"/>
                          </a:solidFill>
                        </a:rPr>
                      </a:br>
                      <a:r>
                        <a:rPr lang="es" sz="1100">
                          <a:solidFill>
                            <a:srgbClr val="000000"/>
                          </a:solidFill>
                        </a:rPr>
                        <a:t>        lines.add(</a:t>
                      </a:r>
                      <a:r>
                        <a:rPr lang="es" sz="1100" b="1">
                          <a:solidFill>
                            <a:srgbClr val="2A00FF"/>
                          </a:solidFill>
                        </a:rPr>
                        <a:t>"tutorial"</a:t>
                      </a:r>
                      <a:r>
                        <a:rPr lang="es" sz="1100">
                          <a:solidFill>
                            <a:srgbClr val="000000"/>
                          </a:solidFill>
                        </a:rPr>
                        <a:t>);</a:t>
                      </a:r>
                      <a:br>
                        <a:rPr lang="es" sz="1100">
                          <a:solidFill>
                            <a:srgbClr val="000000"/>
                          </a:solidFill>
                        </a:rPr>
                      </a:br>
                      <a:br>
                        <a:rPr lang="es" sz="1100">
                          <a:solidFill>
                            <a:srgbClr val="000000"/>
                          </a:solidFill>
                        </a:rPr>
                      </a:br>
                      <a:r>
                        <a:rPr lang="es" sz="1100">
                          <a:solidFill>
                            <a:srgbClr val="000000"/>
                          </a:solidFill>
                        </a:rPr>
                        <a:t>        </a:t>
                      </a:r>
                      <a:r>
                        <a:rPr lang="es" sz="1100" b="1">
                          <a:solidFill>
                            <a:srgbClr val="7F0055"/>
                          </a:solidFill>
                        </a:rPr>
                        <a:t>try</a:t>
                      </a:r>
                      <a:r>
                        <a:rPr lang="es" sz="1100">
                          <a:solidFill>
                            <a:srgbClr val="000000"/>
                          </a:solidFill>
                        </a:rPr>
                        <a:t> {</a:t>
                      </a:r>
                      <a:br>
                        <a:rPr lang="es" sz="1100">
                          <a:solidFill>
                            <a:srgbClr val="000000"/>
                          </a:solidFill>
                        </a:rPr>
                      </a:br>
                      <a:r>
                        <a:rPr lang="es" sz="1100">
                          <a:solidFill>
                            <a:srgbClr val="000000"/>
                          </a:solidFill>
                        </a:rPr>
                        <a:t>            Files.write(myText_path, lines, charset, StandardOpenOption.APPEND);</a:t>
                      </a:r>
                      <a:br>
                        <a:rPr lang="es" sz="1100">
                          <a:solidFill>
                            <a:srgbClr val="000000"/>
                          </a:solidFill>
                        </a:rPr>
                      </a:br>
                      <a:r>
                        <a:rPr lang="es" sz="1100">
                          <a:solidFill>
                            <a:srgbClr val="000000"/>
                          </a:solidFill>
                        </a:rPr>
                        <a:t>        } </a:t>
                      </a:r>
                      <a:r>
                        <a:rPr lang="es" sz="1100" b="1">
                          <a:solidFill>
                            <a:srgbClr val="7F0055"/>
                          </a:solidFill>
                        </a:rPr>
                        <a:t>catch</a:t>
                      </a:r>
                      <a:r>
                        <a:rPr lang="es" sz="1100">
                          <a:solidFill>
                            <a:srgbClr val="000000"/>
                          </a:solidFill>
                        </a:rPr>
                        <a:t> (IOException e) {</a:t>
                      </a:r>
                      <a:br>
                        <a:rPr lang="es" sz="1100">
                          <a:solidFill>
                            <a:srgbClr val="000000"/>
                          </a:solidFill>
                        </a:rPr>
                      </a:br>
                      <a:r>
                        <a:rPr lang="es" sz="1100">
                          <a:solidFill>
                            <a:srgbClr val="000000"/>
                          </a:solidFill>
                        </a:rPr>
                        <a:t>            System.err.println(e);</a:t>
                      </a:r>
                      <a:br>
                        <a:rPr lang="es" sz="1100">
                          <a:solidFill>
                            <a:srgbClr val="000000"/>
                          </a:solidFill>
                        </a:rPr>
                      </a:br>
                      <a:r>
                        <a:rPr lang="es" sz="1100">
                          <a:solidFill>
                            <a:srgbClr val="000000"/>
                          </a:solidFill>
                        </a:rPr>
                        <a:t>        }</a:t>
                      </a:r>
                      <a:br>
                        <a:rPr lang="es" sz="1100">
                          <a:solidFill>
                            <a:srgbClr val="000000"/>
                          </a:solidFill>
                        </a:rPr>
                      </a:br>
                      <a:br>
                        <a:rPr lang="es" sz="1100">
                          <a:solidFill>
                            <a:srgbClr val="000000"/>
                          </a:solidFill>
                        </a:rPr>
                      </a:br>
                      <a:r>
                        <a:rPr lang="es" sz="1100">
                          <a:solidFill>
                            <a:srgbClr val="000000"/>
                          </a:solidFill>
                        </a:rPr>
                        <a:t>    }</a:t>
                      </a:r>
                      <a:br>
                        <a:rPr lang="es" sz="1100">
                          <a:solidFill>
                            <a:srgbClr val="000000"/>
                          </a:solidFill>
                        </a:rPr>
                      </a:br>
                      <a:r>
                        <a:rPr lang="es" sz="1100">
                          <a:solidFill>
                            <a:srgbClr val="000000"/>
                          </a:solidFill>
                        </a:rPr>
                        <a: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a:off x="1704013" y="1645445"/>
            <a:ext cx="59151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2060"/>
              </a:buClr>
              <a:buSzPts val="3300"/>
              <a:buFont typeface="Calibri"/>
              <a:buNone/>
            </a:pPr>
            <a:r>
              <a:rPr lang="es"/>
              <a:t>5.3 Serialización y deserialización de objetos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Serialización</a:t>
            </a:r>
            <a:endParaRPr/>
          </a:p>
        </p:txBody>
      </p:sp>
      <p:sp>
        <p:nvSpPr>
          <p:cNvPr id="322" name="Google Shape;322;p5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Convertir cualquier objeto cuya clase implemente el interface Serializable en una secuencia de bytes</a:t>
            </a:r>
            <a:endParaRPr sz="2800">
              <a:solidFill>
                <a:schemeClr val="dk1"/>
              </a:solidFill>
              <a:latin typeface="Calibri"/>
              <a:ea typeface="Calibri"/>
              <a:cs typeface="Calibri"/>
              <a:sym typeface="Calibri"/>
            </a:endParaRPr>
          </a:p>
          <a:p>
            <a:pPr marL="914400" lvl="1"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Pueden ser posteriormente leídos para restaurar el objeto original.</a:t>
            </a:r>
            <a:endParaRPr sz="2400">
              <a:solidFill>
                <a:schemeClr val="dk1"/>
              </a:solidFill>
              <a:latin typeface="Calibri"/>
              <a:ea typeface="Calibri"/>
              <a:cs typeface="Calibri"/>
              <a:sym typeface="Calibri"/>
            </a:endParaRPr>
          </a:p>
          <a:p>
            <a:pPr marL="914400" lvl="1"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Los únicos valores que no se pueden</a:t>
            </a:r>
            <a:endParaRPr sz="2400">
              <a:solidFill>
                <a:schemeClr val="dk1"/>
              </a:solidFill>
              <a:latin typeface="Calibri"/>
              <a:ea typeface="Calibri"/>
              <a:cs typeface="Calibri"/>
              <a:sym typeface="Calibri"/>
            </a:endParaRPr>
          </a:p>
          <a:p>
            <a:pPr marL="457200" lvl="0" indent="457200" algn="l" rtl="0">
              <a:spcBef>
                <a:spcPts val="1000"/>
              </a:spcBef>
              <a:spcAft>
                <a:spcPts val="0"/>
              </a:spcAft>
              <a:buClr>
                <a:schemeClr val="dk1"/>
              </a:buClr>
              <a:buSzPts val="1100"/>
              <a:buFont typeface="Arial"/>
              <a:buNone/>
            </a:pPr>
            <a:r>
              <a:rPr lang="es" sz="2400">
                <a:solidFill>
                  <a:schemeClr val="dk1"/>
                </a:solidFill>
                <a:latin typeface="Calibri"/>
                <a:ea typeface="Calibri"/>
                <a:cs typeface="Calibri"/>
                <a:sym typeface="Calibri"/>
              </a:rPr>
              <a:t>restaurar son aquellos definidos</a:t>
            </a:r>
            <a:endParaRPr sz="2400">
              <a:solidFill>
                <a:schemeClr val="dk1"/>
              </a:solidFill>
              <a:latin typeface="Calibri"/>
              <a:ea typeface="Calibri"/>
              <a:cs typeface="Calibri"/>
              <a:sym typeface="Calibri"/>
            </a:endParaRPr>
          </a:p>
          <a:p>
            <a:pPr marL="457200" lvl="0" indent="457200" algn="l" rtl="0">
              <a:spcBef>
                <a:spcPts val="1000"/>
              </a:spcBef>
              <a:spcAft>
                <a:spcPts val="0"/>
              </a:spcAft>
              <a:buClr>
                <a:schemeClr val="dk1"/>
              </a:buClr>
              <a:buSzPts val="1100"/>
              <a:buFont typeface="Arial"/>
              <a:buNone/>
            </a:pPr>
            <a:r>
              <a:rPr lang="es" sz="2400">
                <a:solidFill>
                  <a:schemeClr val="dk1"/>
                </a:solidFill>
                <a:latin typeface="Calibri"/>
                <a:ea typeface="Calibri"/>
                <a:cs typeface="Calibri"/>
                <a:sym typeface="Calibri"/>
              </a:rPr>
              <a:t>como estáticos</a:t>
            </a:r>
            <a:endParaRPr sz="24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pic>
        <p:nvPicPr>
          <p:cNvPr id="323" name="Google Shape;323;p54"/>
          <p:cNvPicPr preferRelativeResize="0"/>
          <p:nvPr/>
        </p:nvPicPr>
        <p:blipFill>
          <a:blip r:embed="rId3">
            <a:alphaModFix/>
          </a:blip>
          <a:stretch>
            <a:fillRect/>
          </a:stretch>
        </p:blipFill>
        <p:spPr>
          <a:xfrm>
            <a:off x="6216975" y="2811325"/>
            <a:ext cx="2712175" cy="1948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Interfaz Serializable</a:t>
            </a:r>
            <a:endParaRPr/>
          </a:p>
        </p:txBody>
      </p:sp>
      <p:sp>
        <p:nvSpPr>
          <p:cNvPr id="329" name="Google Shape;329;p5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1000"/>
              </a:spcBef>
              <a:spcAft>
                <a:spcPts val="0"/>
              </a:spcAft>
              <a:buClr>
                <a:srgbClr val="00B0F0"/>
              </a:buClr>
              <a:buSzPts val="2400"/>
              <a:buChar char="•"/>
            </a:pPr>
            <a:r>
              <a:rPr lang="es" sz="2400">
                <a:solidFill>
                  <a:schemeClr val="dk1"/>
                </a:solidFill>
                <a:latin typeface="Calibri"/>
                <a:ea typeface="Calibri"/>
                <a:cs typeface="Calibri"/>
                <a:sym typeface="Calibri"/>
              </a:rPr>
              <a:t>Un objeto se puede serializar si implementa el interface Serializable. </a:t>
            </a:r>
            <a:endParaRPr sz="2400">
              <a:solidFill>
                <a:schemeClr val="dk1"/>
              </a:solidFill>
              <a:latin typeface="Calibri"/>
              <a:ea typeface="Calibri"/>
              <a:cs typeface="Calibri"/>
              <a:sym typeface="Calibri"/>
            </a:endParaRPr>
          </a:p>
          <a:p>
            <a:pPr marL="457200" lvl="0"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La interface no declara ninguna función miembro, se trata de un interface vacío.</a:t>
            </a:r>
            <a:endParaRPr sz="2400">
              <a:solidFill>
                <a:schemeClr val="dk1"/>
              </a:solidFill>
              <a:latin typeface="Calibri"/>
              <a:ea typeface="Calibri"/>
              <a:cs typeface="Calibri"/>
              <a:sym typeface="Calibri"/>
            </a:endParaRPr>
          </a:p>
          <a:p>
            <a:pPr marL="457200" lvl="0"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Las clases Wrapper implementan la interfaz Serializable</a:t>
            </a:r>
            <a:endParaRPr sz="2400">
              <a:solidFill>
                <a:schemeClr val="dk1"/>
              </a:solidFill>
              <a:latin typeface="Calibri"/>
              <a:ea typeface="Calibri"/>
              <a:cs typeface="Calibri"/>
              <a:sym typeface="Calibri"/>
            </a:endParaRPr>
          </a:p>
          <a:p>
            <a:pPr marL="0" marR="139700" lvl="0" indent="457200" algn="l" rtl="0">
              <a:lnSpc>
                <a:spcPct val="110000"/>
              </a:lnSpc>
              <a:spcBef>
                <a:spcPts val="0"/>
              </a:spcBef>
              <a:spcAft>
                <a:spcPts val="0"/>
              </a:spcAft>
              <a:buClr>
                <a:schemeClr val="dk1"/>
              </a:buClr>
              <a:buSzPts val="1100"/>
              <a:buFont typeface="Arial"/>
              <a:buNone/>
            </a:pPr>
            <a:endParaRPr sz="1100">
              <a:solidFill>
                <a:schemeClr val="dk1"/>
              </a:solidFill>
              <a:highlight>
                <a:srgbClr val="F9F9F9"/>
              </a:highlight>
              <a:latin typeface="Verdana"/>
              <a:ea typeface="Verdana"/>
              <a:cs typeface="Verdana"/>
              <a:sym typeface="Verdana"/>
            </a:endParaRPr>
          </a:p>
          <a:p>
            <a:pPr marL="0" lvl="0" indent="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Interfaz Serializable</a:t>
            </a:r>
            <a:endParaRPr/>
          </a:p>
        </p:txBody>
      </p:sp>
      <p:sp>
        <p:nvSpPr>
          <p:cNvPr id="335" name="Google Shape;335;p5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17500" algn="just" rtl="0">
              <a:lnSpc>
                <a:spcPct val="172500"/>
              </a:lnSpc>
              <a:spcBef>
                <a:spcPts val="300"/>
              </a:spcBef>
              <a:spcAft>
                <a:spcPts val="0"/>
              </a:spcAft>
              <a:buClr>
                <a:schemeClr val="dk1"/>
              </a:buClr>
              <a:buSzPts val="1400"/>
              <a:buFont typeface="Verdana"/>
              <a:buAutoNum type="arabicPeriod"/>
            </a:pPr>
            <a:r>
              <a:rPr lang="es" sz="1400" b="1">
                <a:solidFill>
                  <a:srgbClr val="006699"/>
                </a:solidFill>
                <a:latin typeface="Verdana"/>
                <a:ea typeface="Verdana"/>
                <a:cs typeface="Verdana"/>
                <a:sym typeface="Verdana"/>
              </a:rPr>
              <a:t>import</a:t>
            </a:r>
            <a:r>
              <a:rPr lang="es" sz="1400">
                <a:solidFill>
                  <a:schemeClr val="dk1"/>
                </a:solidFill>
                <a:latin typeface="Verdana"/>
                <a:ea typeface="Verdana"/>
                <a:cs typeface="Verdana"/>
                <a:sym typeface="Verdana"/>
              </a:rPr>
              <a:t> java.io.Serializable;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b="1">
                <a:solidFill>
                  <a:srgbClr val="006699"/>
                </a:solidFill>
                <a:latin typeface="Verdana"/>
                <a:ea typeface="Verdana"/>
                <a:cs typeface="Verdana"/>
                <a:sym typeface="Verdana"/>
              </a:rPr>
              <a:t>public</a:t>
            </a:r>
            <a:r>
              <a:rPr lang="es" sz="1400">
                <a:solidFill>
                  <a:schemeClr val="dk1"/>
                </a:solidFill>
                <a:latin typeface="Verdana"/>
                <a:ea typeface="Verdana"/>
                <a:cs typeface="Verdana"/>
                <a:sym typeface="Verdana"/>
              </a:rPr>
              <a:t> </a:t>
            </a:r>
            <a:r>
              <a:rPr lang="es" sz="1400" b="1">
                <a:solidFill>
                  <a:srgbClr val="006699"/>
                </a:solidFill>
                <a:latin typeface="Verdana"/>
                <a:ea typeface="Verdana"/>
                <a:cs typeface="Verdana"/>
                <a:sym typeface="Verdana"/>
              </a:rPr>
              <a:t>class</a:t>
            </a:r>
            <a:r>
              <a:rPr lang="es" sz="1400">
                <a:solidFill>
                  <a:schemeClr val="dk1"/>
                </a:solidFill>
                <a:latin typeface="Verdana"/>
                <a:ea typeface="Verdana"/>
                <a:cs typeface="Verdana"/>
                <a:sym typeface="Verdana"/>
              </a:rPr>
              <a:t> Student </a:t>
            </a:r>
            <a:r>
              <a:rPr lang="es" sz="1400" b="1">
                <a:solidFill>
                  <a:srgbClr val="006699"/>
                </a:solidFill>
                <a:latin typeface="Verdana"/>
                <a:ea typeface="Verdana"/>
                <a:cs typeface="Verdana"/>
                <a:sym typeface="Verdana"/>
              </a:rPr>
              <a:t>implements</a:t>
            </a:r>
            <a:r>
              <a:rPr lang="es" sz="1400">
                <a:solidFill>
                  <a:schemeClr val="dk1"/>
                </a:solidFill>
                <a:latin typeface="Verdana"/>
                <a:ea typeface="Verdana"/>
                <a:cs typeface="Verdana"/>
                <a:sym typeface="Verdana"/>
              </a:rPr>
              <a:t> Serializable{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lang="es" sz="1400" b="1">
                <a:solidFill>
                  <a:srgbClr val="006699"/>
                </a:solidFill>
                <a:latin typeface="Verdana"/>
                <a:ea typeface="Verdana"/>
                <a:cs typeface="Verdana"/>
                <a:sym typeface="Verdana"/>
              </a:rPr>
              <a:t>int</a:t>
            </a:r>
            <a:r>
              <a:rPr lang="es" sz="1400">
                <a:solidFill>
                  <a:schemeClr val="dk1"/>
                </a:solidFill>
                <a:latin typeface="Verdana"/>
                <a:ea typeface="Verdana"/>
                <a:cs typeface="Verdana"/>
                <a:sym typeface="Verdana"/>
              </a:rPr>
              <a:t> id;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String name;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lang="es" sz="1400" b="1">
                <a:solidFill>
                  <a:srgbClr val="006699"/>
                </a:solidFill>
                <a:latin typeface="Verdana"/>
                <a:ea typeface="Verdana"/>
                <a:cs typeface="Verdana"/>
                <a:sym typeface="Verdana"/>
              </a:rPr>
              <a:t>public</a:t>
            </a:r>
            <a:r>
              <a:rPr lang="es" sz="1400">
                <a:solidFill>
                  <a:schemeClr val="dk1"/>
                </a:solidFill>
                <a:latin typeface="Verdana"/>
                <a:ea typeface="Verdana"/>
                <a:cs typeface="Verdana"/>
                <a:sym typeface="Verdana"/>
              </a:rPr>
              <a:t> Student(</a:t>
            </a:r>
            <a:r>
              <a:rPr lang="es" sz="1400" b="1">
                <a:solidFill>
                  <a:srgbClr val="006699"/>
                </a:solidFill>
                <a:latin typeface="Verdana"/>
                <a:ea typeface="Verdana"/>
                <a:cs typeface="Verdana"/>
                <a:sym typeface="Verdana"/>
              </a:rPr>
              <a:t>int</a:t>
            </a:r>
            <a:r>
              <a:rPr lang="es" sz="1400">
                <a:solidFill>
                  <a:schemeClr val="dk1"/>
                </a:solidFill>
                <a:latin typeface="Verdana"/>
                <a:ea typeface="Verdana"/>
                <a:cs typeface="Verdana"/>
                <a:sym typeface="Verdana"/>
              </a:rPr>
              <a:t> id, String name) {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lang="es" sz="1400" b="1">
                <a:solidFill>
                  <a:srgbClr val="006699"/>
                </a:solidFill>
                <a:latin typeface="Verdana"/>
                <a:ea typeface="Verdana"/>
                <a:cs typeface="Verdana"/>
                <a:sym typeface="Verdana"/>
              </a:rPr>
              <a:t>this</a:t>
            </a:r>
            <a:r>
              <a:rPr lang="es" sz="1400">
                <a:solidFill>
                  <a:schemeClr val="dk1"/>
                </a:solidFill>
                <a:latin typeface="Verdana"/>
                <a:ea typeface="Verdana"/>
                <a:cs typeface="Verdana"/>
                <a:sym typeface="Verdana"/>
              </a:rPr>
              <a:t>.id = id;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r>
              <a:rPr lang="es" sz="1400" b="1">
                <a:solidFill>
                  <a:srgbClr val="006699"/>
                </a:solidFill>
                <a:latin typeface="Verdana"/>
                <a:ea typeface="Verdana"/>
                <a:cs typeface="Verdana"/>
                <a:sym typeface="Verdana"/>
              </a:rPr>
              <a:t>this</a:t>
            </a:r>
            <a:r>
              <a:rPr lang="es" sz="1400">
                <a:solidFill>
                  <a:schemeClr val="dk1"/>
                </a:solidFill>
                <a:latin typeface="Verdana"/>
                <a:ea typeface="Verdana"/>
                <a:cs typeface="Verdana"/>
                <a:sym typeface="Verdana"/>
              </a:rPr>
              <a:t>.name = name;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  </a:t>
            </a:r>
            <a:endParaRPr sz="1400">
              <a:solidFill>
                <a:schemeClr val="dk1"/>
              </a:solidFill>
              <a:latin typeface="Verdana"/>
              <a:ea typeface="Verdana"/>
              <a:cs typeface="Verdana"/>
              <a:sym typeface="Verdana"/>
            </a:endParaRPr>
          </a:p>
          <a:p>
            <a:pPr marL="457200" lvl="0" indent="-317500" algn="just" rtl="0">
              <a:lnSpc>
                <a:spcPct val="172500"/>
              </a:lnSpc>
              <a:spcBef>
                <a:spcPts val="0"/>
              </a:spcBef>
              <a:spcAft>
                <a:spcPts val="0"/>
              </a:spcAft>
              <a:buClr>
                <a:schemeClr val="dk1"/>
              </a:buClr>
              <a:buSzPts val="1400"/>
              <a:buFont typeface="Verdana"/>
              <a:buAutoNum type="arabicPeriod"/>
            </a:pPr>
            <a:r>
              <a:rPr lang="es" sz="1400">
                <a:solidFill>
                  <a:schemeClr val="dk1"/>
                </a:solidFill>
                <a:latin typeface="Verdana"/>
                <a:ea typeface="Verdana"/>
                <a:cs typeface="Verdana"/>
                <a:sym typeface="Verdana"/>
              </a:rPr>
              <a:t>} </a:t>
            </a:r>
            <a:endParaRPr sz="1400">
              <a:solidFill>
                <a:schemeClr val="dk1"/>
              </a:solidFill>
              <a:latin typeface="Verdana"/>
              <a:ea typeface="Verdana"/>
              <a:cs typeface="Verdana"/>
              <a:sym typeface="Verdana"/>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Clase ObjectOutputStream</a:t>
            </a:r>
            <a:endParaRPr/>
          </a:p>
        </p:txBody>
      </p:sp>
      <p:sp>
        <p:nvSpPr>
          <p:cNvPr id="341" name="Google Shape;341;p5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Usada para escribir los datos primitivos y objetos a un OutputStream (Serialización)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Solo objetos que implementan Serializable pueden ser escritos a streams</a:t>
            </a:r>
            <a:endParaRPr sz="2800">
              <a:solidFill>
                <a:schemeClr val="dk1"/>
              </a:solidFill>
              <a:latin typeface="Calibri"/>
              <a:ea typeface="Calibri"/>
              <a:cs typeface="Calibri"/>
              <a:sym typeface="Calibri"/>
            </a:endParaRPr>
          </a:p>
          <a:p>
            <a:pPr marL="0" lvl="0" indent="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1000"/>
              </a:spcBef>
              <a:spcAft>
                <a:spcPts val="0"/>
              </a:spcAft>
              <a:buClr>
                <a:schemeClr val="dk1"/>
              </a:buClr>
              <a:buSzPts val="1100"/>
              <a:buFont typeface="Arial"/>
              <a:buNone/>
            </a:pPr>
            <a:r>
              <a:rPr lang="es" sz="1400">
                <a:solidFill>
                  <a:schemeClr val="dk1"/>
                </a:solidFill>
                <a:highlight>
                  <a:srgbClr val="EFF1EB"/>
                </a:highlight>
                <a:latin typeface="Verdana"/>
                <a:ea typeface="Verdana"/>
                <a:cs typeface="Verdana"/>
                <a:sym typeface="Verdana"/>
              </a:rPr>
              <a:t>public ObjectOutputStream(OutputStream out) throws IOException {}</a:t>
            </a:r>
            <a:endParaRPr sz="14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Clase ObjectOutputStream</a:t>
            </a:r>
            <a:endParaRPr/>
          </a:p>
        </p:txBody>
      </p:sp>
      <p:sp>
        <p:nvSpPr>
          <p:cNvPr id="347" name="Google Shape;347;p5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just" rtl="0">
              <a:spcBef>
                <a:spcPts val="800"/>
              </a:spcBef>
              <a:spcAft>
                <a:spcPts val="0"/>
              </a:spcAft>
              <a:buClr>
                <a:srgbClr val="000000"/>
              </a:buClr>
              <a:buSzPts val="2400"/>
              <a:buChar char="•"/>
            </a:pPr>
            <a:r>
              <a:rPr lang="es" sz="2400">
                <a:solidFill>
                  <a:srgbClr val="000000"/>
                </a:solidFill>
              </a:rPr>
              <a:t>Para escribir objetos en un fichero binario en Java se utiliza la clase ObjectOutputStream derivada de OutputStream.</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Un objeto ObjectOutputStream se crea a partir de un objeto FileOutputStream asociado al fichero.</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Lanza excepción IOException</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El constructor de la clase es:</a:t>
            </a:r>
            <a:endParaRPr sz="2400">
              <a:solidFill>
                <a:srgbClr val="000000"/>
              </a:solidFill>
            </a:endParaRPr>
          </a:p>
          <a:p>
            <a:pPr marL="0" lvl="0" indent="457200" algn="l" rtl="0">
              <a:spcBef>
                <a:spcPts val="1600"/>
              </a:spcBef>
              <a:spcAft>
                <a:spcPts val="0"/>
              </a:spcAft>
              <a:buClr>
                <a:schemeClr val="dk1"/>
              </a:buClr>
              <a:buSzPts val="1100"/>
              <a:buFont typeface="Arial"/>
              <a:buNone/>
            </a:pPr>
            <a:r>
              <a:rPr lang="es" sz="2400">
                <a:solidFill>
                  <a:srgbClr val="000000"/>
                </a:solidFill>
              </a:rPr>
              <a:t>ObjectOutputStream(OutputStream nombre);</a:t>
            </a:r>
            <a:endParaRPr sz="24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Clase ObjectOutputStream</a:t>
            </a:r>
            <a:endParaRPr/>
          </a:p>
        </p:txBody>
      </p:sp>
      <p:sp>
        <p:nvSpPr>
          <p:cNvPr id="353" name="Google Shape;353;p5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t>Métodos importantes</a:t>
            </a:r>
            <a:endParaRPr/>
          </a:p>
          <a:p>
            <a:pPr marL="0" lvl="0" indent="0" algn="l" rtl="0">
              <a:spcBef>
                <a:spcPts val="1600"/>
              </a:spcBef>
              <a:spcAft>
                <a:spcPts val="1600"/>
              </a:spcAft>
              <a:buNone/>
            </a:pPr>
            <a:endParaRPr/>
          </a:p>
        </p:txBody>
      </p:sp>
      <p:graphicFrame>
        <p:nvGraphicFramePr>
          <p:cNvPr id="354" name="Google Shape;354;p59"/>
          <p:cNvGraphicFramePr/>
          <p:nvPr/>
        </p:nvGraphicFramePr>
        <p:xfrm>
          <a:off x="952500" y="2000250"/>
          <a:ext cx="7239000" cy="1645830"/>
        </p:xfrm>
        <a:graphic>
          <a:graphicData uri="http://schemas.openxmlformats.org/drawingml/2006/table">
            <a:tbl>
              <a:tblPr>
                <a:noFill/>
                <a:tableStyleId>{2CE8264B-2ACE-4F47-B2E9-277784DFD36A}</a:tableStyleId>
              </a:tblPr>
              <a:tblGrid>
                <a:gridCol w="2823825">
                  <a:extLst>
                    <a:ext uri="{9D8B030D-6E8A-4147-A177-3AD203B41FA5}">
                      <a16:colId xmlns:a16="http://schemas.microsoft.com/office/drawing/2014/main" val="20000"/>
                    </a:ext>
                  </a:extLst>
                </a:gridCol>
                <a:gridCol w="4415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sz="1800"/>
                        <a:t>writeObject(Object obj)</a:t>
                      </a:r>
                      <a:endParaRPr sz="1800"/>
                    </a:p>
                  </a:txBody>
                  <a:tcPr marL="91425" marR="91425" marT="91425" marB="91425"/>
                </a:tc>
                <a:tc>
                  <a:txBody>
                    <a:bodyPr/>
                    <a:lstStyle/>
                    <a:p>
                      <a:pPr marL="0" lvl="0" indent="0" algn="l" rtl="0">
                        <a:spcBef>
                          <a:spcPts val="0"/>
                        </a:spcBef>
                        <a:spcAft>
                          <a:spcPts val="0"/>
                        </a:spcAft>
                        <a:buNone/>
                      </a:pPr>
                      <a:r>
                        <a:rPr lang="es" sz="1800"/>
                        <a:t>Escribe el objeto especificado en el flujo de salida</a:t>
                      </a:r>
                      <a:endParaRPr sz="18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800"/>
                        <a:t>flush()</a:t>
                      </a:r>
                      <a:endParaRPr sz="1800"/>
                    </a:p>
                  </a:txBody>
                  <a:tcPr marL="91425" marR="91425" marT="91425" marB="91425"/>
                </a:tc>
                <a:tc>
                  <a:txBody>
                    <a:bodyPr/>
                    <a:lstStyle/>
                    <a:p>
                      <a:pPr marL="0" lvl="0" indent="0" algn="l" rtl="0">
                        <a:spcBef>
                          <a:spcPts val="0"/>
                        </a:spcBef>
                        <a:spcAft>
                          <a:spcPts val="0"/>
                        </a:spcAft>
                        <a:buNone/>
                      </a:pPr>
                      <a:r>
                        <a:rPr lang="es" sz="1800"/>
                        <a:t>descarga el flujo de salida actual</a:t>
                      </a:r>
                      <a:endParaRPr sz="18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800"/>
                        <a:t>close()</a:t>
                      </a:r>
                      <a:endParaRPr sz="1800"/>
                    </a:p>
                  </a:txBody>
                  <a:tcPr marL="91425" marR="91425" marT="91425" marB="91425"/>
                </a:tc>
                <a:tc>
                  <a:txBody>
                    <a:bodyPr/>
                    <a:lstStyle/>
                    <a:p>
                      <a:pPr marL="0" lvl="0" indent="0" algn="l" rtl="0">
                        <a:spcBef>
                          <a:spcPts val="0"/>
                        </a:spcBef>
                        <a:spcAft>
                          <a:spcPts val="0"/>
                        </a:spcAft>
                        <a:buNone/>
                      </a:pPr>
                      <a:r>
                        <a:rPr lang="es" sz="1800"/>
                        <a:t>Cierra el flujo de salida</a:t>
                      </a:r>
                      <a:endParaRPr sz="18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Clase ObjectOutputStream</a:t>
            </a:r>
            <a:endParaRPr/>
          </a:p>
        </p:txBody>
      </p:sp>
      <p:sp>
        <p:nvSpPr>
          <p:cNvPr id="360" name="Google Shape;360;p6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292100" algn="just" rtl="0">
              <a:lnSpc>
                <a:spcPct val="172500"/>
              </a:lnSpc>
              <a:spcBef>
                <a:spcPts val="300"/>
              </a:spcBef>
              <a:spcAft>
                <a:spcPts val="0"/>
              </a:spcAft>
              <a:buClr>
                <a:schemeClr val="dk1"/>
              </a:buClr>
              <a:buSzPts val="1000"/>
              <a:buFont typeface="Verdana"/>
              <a:buAutoNum type="arabicPeriod"/>
            </a:pPr>
            <a:r>
              <a:rPr lang="es" sz="1000" b="1">
                <a:solidFill>
                  <a:srgbClr val="006699"/>
                </a:solidFill>
                <a:latin typeface="Verdana"/>
                <a:ea typeface="Verdana"/>
                <a:cs typeface="Verdana"/>
                <a:sym typeface="Verdana"/>
              </a:rPr>
              <a:t>import</a:t>
            </a:r>
            <a:r>
              <a:rPr lang="es" sz="1000">
                <a:solidFill>
                  <a:schemeClr val="dk1"/>
                </a:solidFill>
                <a:latin typeface="Verdana"/>
                <a:ea typeface="Verdana"/>
                <a:cs typeface="Verdana"/>
                <a:sym typeface="Verdana"/>
              </a:rPr>
              <a:t> java.io.*;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b="1">
                <a:solidFill>
                  <a:srgbClr val="006699"/>
                </a:solidFill>
                <a:latin typeface="Verdana"/>
                <a:ea typeface="Verdana"/>
                <a:cs typeface="Verdana"/>
                <a:sym typeface="Verdana"/>
              </a:rPr>
              <a:t>class</a:t>
            </a:r>
            <a:r>
              <a:rPr lang="es" sz="1000">
                <a:solidFill>
                  <a:schemeClr val="dk1"/>
                </a:solidFill>
                <a:latin typeface="Verdana"/>
                <a:ea typeface="Verdana"/>
                <a:cs typeface="Verdana"/>
                <a:sym typeface="Verdana"/>
              </a:rPr>
              <a:t> Persist{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public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static</a:t>
            </a:r>
            <a:r>
              <a:rPr lang="es" sz="1000">
                <a:solidFill>
                  <a:schemeClr val="dk1"/>
                </a:solidFill>
                <a:latin typeface="Verdana"/>
                <a:ea typeface="Verdana"/>
                <a:cs typeface="Verdana"/>
                <a:sym typeface="Verdana"/>
              </a:rPr>
              <a:t> </a:t>
            </a:r>
            <a:r>
              <a:rPr lang="es" sz="1000" b="1">
                <a:solidFill>
                  <a:srgbClr val="006699"/>
                </a:solidFill>
                <a:latin typeface="Verdana"/>
                <a:ea typeface="Verdana"/>
                <a:cs typeface="Verdana"/>
                <a:sym typeface="Verdana"/>
              </a:rPr>
              <a:t>void</a:t>
            </a:r>
            <a:r>
              <a:rPr lang="es" sz="1000">
                <a:solidFill>
                  <a:schemeClr val="dk1"/>
                </a:solidFill>
                <a:latin typeface="Verdana"/>
                <a:ea typeface="Verdana"/>
                <a:cs typeface="Verdana"/>
                <a:sym typeface="Verdana"/>
              </a:rPr>
              <a:t> main(String args[])</a:t>
            </a:r>
            <a:r>
              <a:rPr lang="es" sz="1000" b="1">
                <a:solidFill>
                  <a:srgbClr val="006699"/>
                </a:solidFill>
                <a:latin typeface="Verdana"/>
                <a:ea typeface="Verdana"/>
                <a:cs typeface="Verdana"/>
                <a:sym typeface="Verdana"/>
              </a:rPr>
              <a:t>throws</a:t>
            </a:r>
            <a:r>
              <a:rPr lang="es" sz="1000">
                <a:solidFill>
                  <a:schemeClr val="dk1"/>
                </a:solidFill>
                <a:latin typeface="Verdana"/>
                <a:ea typeface="Verdana"/>
                <a:cs typeface="Verdana"/>
                <a:sym typeface="Verdana"/>
              </a:rPr>
              <a:t> Exception{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Student s1 =</a:t>
            </a:r>
            <a:r>
              <a:rPr lang="es" sz="1000" b="1">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Student(</a:t>
            </a:r>
            <a:r>
              <a:rPr lang="es" sz="1000">
                <a:solidFill>
                  <a:srgbClr val="C00000"/>
                </a:solidFill>
                <a:latin typeface="Verdana"/>
                <a:ea typeface="Verdana"/>
                <a:cs typeface="Verdana"/>
                <a:sym typeface="Verdana"/>
              </a:rPr>
              <a:t>211</a:t>
            </a:r>
            <a:r>
              <a:rPr lang="es" sz="1000">
                <a:solidFill>
                  <a:schemeClr val="dk1"/>
                </a:solidFill>
                <a:latin typeface="Verdana"/>
                <a:ea typeface="Verdana"/>
                <a:cs typeface="Verdana"/>
                <a:sym typeface="Verdana"/>
              </a:rPr>
              <a:t>,</a:t>
            </a:r>
            <a:r>
              <a:rPr lang="es" sz="1000">
                <a:solidFill>
                  <a:srgbClr val="0000FF"/>
                </a:solidFill>
                <a:latin typeface="Verdana"/>
                <a:ea typeface="Verdana"/>
                <a:cs typeface="Verdana"/>
                <a:sym typeface="Verdana"/>
              </a:rPr>
              <a:t>"ravi"</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FileOutputStream fout=</a:t>
            </a:r>
            <a:r>
              <a:rPr lang="es" sz="1000" b="1">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FileOutputStream(</a:t>
            </a:r>
            <a:r>
              <a:rPr lang="es" sz="1000">
                <a:solidFill>
                  <a:srgbClr val="0000FF"/>
                </a:solidFill>
                <a:latin typeface="Verdana"/>
                <a:ea typeface="Verdana"/>
                <a:cs typeface="Verdana"/>
                <a:sym typeface="Verdana"/>
              </a:rPr>
              <a:t>"f.ser"</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ObjectOutputStream out=</a:t>
            </a:r>
            <a:r>
              <a:rPr lang="es" sz="1000" b="1">
                <a:solidFill>
                  <a:srgbClr val="006699"/>
                </a:solidFill>
                <a:latin typeface="Verdana"/>
                <a:ea typeface="Verdana"/>
                <a:cs typeface="Verdana"/>
                <a:sym typeface="Verdana"/>
              </a:rPr>
              <a:t>new</a:t>
            </a:r>
            <a:r>
              <a:rPr lang="es" sz="1000">
                <a:solidFill>
                  <a:schemeClr val="dk1"/>
                </a:solidFill>
                <a:latin typeface="Verdana"/>
                <a:ea typeface="Verdana"/>
                <a:cs typeface="Verdana"/>
                <a:sym typeface="Verdana"/>
              </a:rPr>
              <a:t> ObjectOutputStream(fout);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out.writeObject(s1);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out.flush();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System.out.println(</a:t>
            </a:r>
            <a:r>
              <a:rPr lang="es" sz="1000">
                <a:solidFill>
                  <a:srgbClr val="0000FF"/>
                </a:solidFill>
                <a:latin typeface="Verdana"/>
                <a:ea typeface="Verdana"/>
                <a:cs typeface="Verdana"/>
                <a:sym typeface="Verdana"/>
              </a:rPr>
              <a:t>"success"</a:t>
            </a: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  </a:t>
            </a:r>
            <a:endParaRPr sz="1000">
              <a:solidFill>
                <a:schemeClr val="dk1"/>
              </a:solidFill>
              <a:latin typeface="Verdana"/>
              <a:ea typeface="Verdana"/>
              <a:cs typeface="Verdana"/>
              <a:sym typeface="Verdana"/>
            </a:endParaRPr>
          </a:p>
          <a:p>
            <a:pPr marL="457200" lvl="0" indent="-292100" algn="just" rtl="0">
              <a:lnSpc>
                <a:spcPct val="172500"/>
              </a:lnSpc>
              <a:spcBef>
                <a:spcPts val="0"/>
              </a:spcBef>
              <a:spcAft>
                <a:spcPts val="0"/>
              </a:spcAft>
              <a:buClr>
                <a:schemeClr val="dk1"/>
              </a:buClr>
              <a:buSzPts val="1000"/>
              <a:buFont typeface="Verdana"/>
              <a:buAutoNum type="arabicPeriod"/>
            </a:pPr>
            <a:r>
              <a:rPr lang="es"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
        <p:nvSpPr>
          <p:cNvPr id="361" name="Google Shape;361;p60"/>
          <p:cNvSpPr/>
          <p:nvPr/>
        </p:nvSpPr>
        <p:spPr>
          <a:xfrm>
            <a:off x="1145825" y="3526500"/>
            <a:ext cx="1714500" cy="364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0"/>
          <p:cNvSpPr/>
          <p:nvPr/>
        </p:nvSpPr>
        <p:spPr>
          <a:xfrm>
            <a:off x="4775750" y="3568925"/>
            <a:ext cx="2948100" cy="36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200"/>
              <a:t>provee la funcionalidad para serializar el objeto</a:t>
            </a:r>
            <a:endParaRPr sz="1200"/>
          </a:p>
        </p:txBody>
      </p:sp>
      <p:cxnSp>
        <p:nvCxnSpPr>
          <p:cNvPr id="363" name="Google Shape;363;p60"/>
          <p:cNvCxnSpPr/>
          <p:nvPr/>
        </p:nvCxnSpPr>
        <p:spPr>
          <a:xfrm>
            <a:off x="3097975" y="3721700"/>
            <a:ext cx="1493700" cy="17100"/>
          </a:xfrm>
          <a:prstGeom prst="straightConnector1">
            <a:avLst/>
          </a:prstGeom>
          <a:noFill/>
          <a:ln w="9525" cap="flat" cmpd="sng">
            <a:solidFill>
              <a:srgbClr val="44546A"/>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s"/>
              <a:t>Flujo o stream</a:t>
            </a:r>
            <a:endParaRPr/>
          </a:p>
        </p:txBody>
      </p:sp>
      <p:sp>
        <p:nvSpPr>
          <p:cNvPr id="92" name="Google Shape;92;p1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177800" lvl="0" indent="-152400" algn="just" rtl="0">
              <a:lnSpc>
                <a:spcPct val="90000"/>
              </a:lnSpc>
              <a:spcBef>
                <a:spcPts val="800"/>
              </a:spcBef>
              <a:spcAft>
                <a:spcPts val="0"/>
              </a:spcAft>
              <a:buClr>
                <a:srgbClr val="000000"/>
              </a:buClr>
              <a:buSzPts val="1800"/>
              <a:buChar char="•"/>
            </a:pPr>
            <a:r>
              <a:rPr lang="es">
                <a:solidFill>
                  <a:srgbClr val="000000"/>
                </a:solidFill>
              </a:rPr>
              <a:t>La E/S en java se basa en el concepto de flujo(stream)</a:t>
            </a:r>
            <a:endParaRPr>
              <a:solidFill>
                <a:srgbClr val="000000"/>
              </a:solidFill>
            </a:endParaRPr>
          </a:p>
          <a:p>
            <a:pPr marL="177800" lvl="0" indent="-152400" algn="just" rtl="0">
              <a:lnSpc>
                <a:spcPct val="90000"/>
              </a:lnSpc>
              <a:spcBef>
                <a:spcPts val="1600"/>
              </a:spcBef>
              <a:spcAft>
                <a:spcPts val="0"/>
              </a:spcAft>
              <a:buClr>
                <a:srgbClr val="000000"/>
              </a:buClr>
              <a:buSzPts val="1800"/>
              <a:buChar char="•"/>
            </a:pPr>
            <a:r>
              <a:rPr lang="es">
                <a:solidFill>
                  <a:srgbClr val="000000"/>
                </a:solidFill>
              </a:rPr>
              <a:t>El flujo es una secuencia ordenada de datos que tiene una fuente (flujo de entrada) o un destino (flujo de salida)</a:t>
            </a:r>
            <a:endParaRPr>
              <a:solidFill>
                <a:srgbClr val="000000"/>
              </a:solidFill>
            </a:endParaRPr>
          </a:p>
          <a:p>
            <a:pPr marL="177800" lvl="0" indent="-171450" algn="just" rtl="0">
              <a:lnSpc>
                <a:spcPct val="90000"/>
              </a:lnSpc>
              <a:spcBef>
                <a:spcPts val="1600"/>
              </a:spcBef>
              <a:spcAft>
                <a:spcPts val="0"/>
              </a:spcAft>
              <a:buClr>
                <a:srgbClr val="000000"/>
              </a:buClr>
              <a:buSzPts val="2100"/>
              <a:buChar char="•"/>
            </a:pPr>
            <a:r>
              <a:rPr lang="es">
                <a:solidFill>
                  <a:srgbClr val="000000"/>
                </a:solidFill>
              </a:rPr>
              <a:t>Dos tipos de flujos:</a:t>
            </a:r>
            <a:endParaRPr>
              <a:solidFill>
                <a:srgbClr val="000000"/>
              </a:solidFill>
            </a:endParaRPr>
          </a:p>
          <a:p>
            <a:pPr marL="520700" lvl="1" indent="-177800" algn="l" rtl="0">
              <a:spcBef>
                <a:spcPts val="1600"/>
              </a:spcBef>
              <a:spcAft>
                <a:spcPts val="0"/>
              </a:spcAft>
              <a:buClr>
                <a:srgbClr val="000000"/>
              </a:buClr>
              <a:buSzPts val="1800"/>
              <a:buChar char="○"/>
            </a:pPr>
            <a:r>
              <a:rPr lang="es" sz="1800">
                <a:solidFill>
                  <a:srgbClr val="000000"/>
                </a:solidFill>
              </a:rPr>
              <a:t>InputStream: leer datos de una fuente</a:t>
            </a:r>
            <a:endParaRPr sz="1800">
              <a:solidFill>
                <a:srgbClr val="000000"/>
              </a:solidFill>
            </a:endParaRPr>
          </a:p>
          <a:p>
            <a:pPr marL="520700" lvl="1" indent="-177800" algn="l" rtl="0">
              <a:spcBef>
                <a:spcPts val="1000"/>
              </a:spcBef>
              <a:spcAft>
                <a:spcPts val="0"/>
              </a:spcAft>
              <a:buClr>
                <a:srgbClr val="000000"/>
              </a:buClr>
              <a:buSzPts val="1800"/>
              <a:buChar char="○"/>
            </a:pPr>
            <a:r>
              <a:rPr lang="es" sz="1800">
                <a:solidFill>
                  <a:srgbClr val="000000"/>
                </a:solidFill>
              </a:rPr>
              <a:t>OutputStream: escribir datos a un destino</a:t>
            </a:r>
            <a:endParaRPr sz="1800">
              <a:solidFill>
                <a:srgbClr val="000000"/>
              </a:solidFill>
            </a:endParaRPr>
          </a:p>
          <a:p>
            <a:pPr marL="177800" lvl="0" indent="-152400" algn="just" rtl="0">
              <a:lnSpc>
                <a:spcPct val="90000"/>
              </a:lnSpc>
              <a:spcBef>
                <a:spcPts val="800"/>
              </a:spcBef>
              <a:spcAft>
                <a:spcPts val="0"/>
              </a:spcAft>
              <a:buClr>
                <a:srgbClr val="000000"/>
              </a:buClr>
              <a:buSzPts val="1800"/>
              <a:buChar char="•"/>
            </a:pPr>
            <a:r>
              <a:rPr lang="es">
                <a:solidFill>
                  <a:srgbClr val="000000"/>
                </a:solidFill>
              </a:rPr>
              <a:t>El manejo de los flujos se lo realiza a través de los paquetes java.io y java.nio</a:t>
            </a:r>
            <a:endParaRPr>
              <a:solidFill>
                <a:srgbClr val="000000"/>
              </a:solidFill>
            </a:endParaRPr>
          </a:p>
          <a:p>
            <a:pPr marL="177800" lvl="0" indent="0" algn="just" rtl="0">
              <a:lnSpc>
                <a:spcPct val="90000"/>
              </a:lnSpc>
              <a:spcBef>
                <a:spcPts val="1600"/>
              </a:spcBef>
              <a:spcAft>
                <a:spcPts val="0"/>
              </a:spcAft>
              <a:buNone/>
            </a:pPr>
            <a:endParaRPr>
              <a:solidFill>
                <a:srgbClr val="000000"/>
              </a:solidFill>
            </a:endParaRPr>
          </a:p>
          <a:p>
            <a:pPr marL="177800" lvl="0" indent="0" algn="just" rtl="0">
              <a:lnSpc>
                <a:spcPct val="90000"/>
              </a:lnSpc>
              <a:spcBef>
                <a:spcPts val="1600"/>
              </a:spcBef>
              <a:spcAft>
                <a:spcPts val="1600"/>
              </a:spcAft>
              <a:buNone/>
            </a:pPr>
            <a:endParaRPr>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Clase ObjectInputStream</a:t>
            </a:r>
            <a:endParaRPr/>
          </a:p>
        </p:txBody>
      </p:sp>
      <p:sp>
        <p:nvSpPr>
          <p:cNvPr id="369" name="Google Shape;369;p6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just" rtl="0">
              <a:spcBef>
                <a:spcPts val="800"/>
              </a:spcBef>
              <a:spcAft>
                <a:spcPts val="0"/>
              </a:spcAft>
              <a:buClr>
                <a:srgbClr val="000000"/>
              </a:buClr>
              <a:buSzPts val="2400"/>
              <a:buChar char="•"/>
            </a:pPr>
            <a:r>
              <a:rPr lang="es" sz="2400">
                <a:solidFill>
                  <a:srgbClr val="000000"/>
                </a:solidFill>
              </a:rPr>
              <a:t>Para leer los objetos contenidos en un fichero binario que han sido almacenados mediante ObjectOutputStream se utiliza la clase ObjectInputStream derivada de InputStream.</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Un objeto ObjectInputStream se crea a partir de un objeto FileInputStream asociado al fichero.</a:t>
            </a:r>
            <a:endParaRPr sz="2400">
              <a:solidFill>
                <a:srgbClr val="000000"/>
              </a:solidFill>
            </a:endParaRPr>
          </a:p>
          <a:p>
            <a:pPr marL="457200" lvl="0" indent="-381000" algn="just" rtl="0">
              <a:spcBef>
                <a:spcPts val="0"/>
              </a:spcBef>
              <a:spcAft>
                <a:spcPts val="0"/>
              </a:spcAft>
              <a:buClr>
                <a:schemeClr val="dk1"/>
              </a:buClr>
              <a:buSzPts val="2400"/>
              <a:buChar char="•"/>
            </a:pPr>
            <a:r>
              <a:rPr lang="es" sz="2400">
                <a:solidFill>
                  <a:schemeClr val="dk1"/>
                </a:solidFill>
              </a:rPr>
              <a:t>Lanza una excepción IOException.</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El constructor de la clase es:</a:t>
            </a:r>
            <a:endParaRPr sz="2400">
              <a:solidFill>
                <a:srgbClr val="000000"/>
              </a:solidFill>
            </a:endParaRPr>
          </a:p>
          <a:p>
            <a:pPr marL="0" lvl="0" indent="457200" algn="just" rtl="0">
              <a:spcBef>
                <a:spcPts val="1600"/>
              </a:spcBef>
              <a:spcAft>
                <a:spcPts val="0"/>
              </a:spcAft>
              <a:buClr>
                <a:schemeClr val="dk1"/>
              </a:buClr>
              <a:buSzPts val="1100"/>
              <a:buFont typeface="Arial"/>
              <a:buNone/>
            </a:pPr>
            <a:r>
              <a:rPr lang="es" sz="2400">
                <a:solidFill>
                  <a:srgbClr val="000000"/>
                </a:solidFill>
              </a:rPr>
              <a:t>ObjectInputStream(InputStream nombre);</a:t>
            </a:r>
            <a:endParaRPr sz="2400">
              <a:solidFill>
                <a:srgbClr val="000000"/>
              </a:solidFill>
            </a:endParaRPr>
          </a:p>
          <a:p>
            <a:pPr marL="0" lvl="0" indent="0" algn="just"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Clase ObjectInputStream</a:t>
            </a:r>
            <a:endParaRPr/>
          </a:p>
        </p:txBody>
      </p:sp>
      <p:sp>
        <p:nvSpPr>
          <p:cNvPr id="375" name="Google Shape;375;p6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just" rtl="0">
              <a:spcBef>
                <a:spcPts val="800"/>
              </a:spcBef>
              <a:spcAft>
                <a:spcPts val="0"/>
              </a:spcAft>
              <a:buClr>
                <a:srgbClr val="000000"/>
              </a:buClr>
              <a:buSzPts val="2400"/>
              <a:buChar char="•"/>
            </a:pPr>
            <a:r>
              <a:rPr lang="es" sz="2400">
                <a:solidFill>
                  <a:srgbClr val="000000"/>
                </a:solidFill>
              </a:rPr>
              <a:t>La clase proporciona el método readObject() que devuelve el objeto del fichero (tipo Object).</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Es necesario hacer un casting para guardarlo en una variable del tipo adecuado.</a:t>
            </a:r>
            <a:endParaRPr sz="2400">
              <a:solidFill>
                <a:srgbClr val="000000"/>
              </a:solidFill>
            </a:endParaRPr>
          </a:p>
          <a:p>
            <a:pPr marL="457200" lvl="0" indent="-381000" algn="just" rtl="0">
              <a:spcBef>
                <a:spcPts val="0"/>
              </a:spcBef>
              <a:spcAft>
                <a:spcPts val="0"/>
              </a:spcAft>
              <a:buClr>
                <a:srgbClr val="000000"/>
              </a:buClr>
              <a:buSzPts val="2400"/>
              <a:buChar char="•"/>
            </a:pPr>
            <a:r>
              <a:rPr lang="es" sz="2400">
                <a:solidFill>
                  <a:srgbClr val="000000"/>
                </a:solidFill>
              </a:rPr>
              <a:t>Es necesario cerrar el flujo de bytes de salida para esto se usa el método close().</a:t>
            </a:r>
            <a:endParaRPr sz="24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Clase ObjectInputStream</a:t>
            </a:r>
            <a:endParaRPr/>
          </a:p>
        </p:txBody>
      </p:sp>
      <p:sp>
        <p:nvSpPr>
          <p:cNvPr id="381" name="Google Shape;381;p6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04800" algn="just" rtl="0">
              <a:lnSpc>
                <a:spcPct val="172500"/>
              </a:lnSpc>
              <a:spcBef>
                <a:spcPts val="300"/>
              </a:spcBef>
              <a:spcAft>
                <a:spcPts val="0"/>
              </a:spcAft>
              <a:buClr>
                <a:schemeClr val="dk1"/>
              </a:buClr>
              <a:buSzPts val="1200"/>
              <a:buFont typeface="Verdana"/>
              <a:buAutoNum type="arabicPeriod"/>
            </a:pPr>
            <a:r>
              <a:rPr lang="es" sz="1200" b="1">
                <a:solidFill>
                  <a:srgbClr val="006699"/>
                </a:solidFill>
                <a:latin typeface="Verdana"/>
                <a:ea typeface="Verdana"/>
                <a:cs typeface="Verdana"/>
                <a:sym typeface="Verdana"/>
              </a:rPr>
              <a:t>import</a:t>
            </a:r>
            <a:r>
              <a:rPr lang="es" sz="1200">
                <a:solidFill>
                  <a:schemeClr val="dk1"/>
                </a:solidFill>
                <a:latin typeface="Verdana"/>
                <a:ea typeface="Verdana"/>
                <a:cs typeface="Verdana"/>
                <a:sym typeface="Verdana"/>
              </a:rPr>
              <a:t> java.io.*;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b="1">
                <a:solidFill>
                  <a:srgbClr val="006699"/>
                </a:solidFill>
                <a:latin typeface="Verdana"/>
                <a:ea typeface="Verdana"/>
                <a:cs typeface="Verdana"/>
                <a:sym typeface="Verdana"/>
              </a:rPr>
              <a:t>class</a:t>
            </a:r>
            <a:r>
              <a:rPr lang="es" sz="1200">
                <a:solidFill>
                  <a:schemeClr val="dk1"/>
                </a:solidFill>
                <a:latin typeface="Verdana"/>
                <a:ea typeface="Verdana"/>
                <a:cs typeface="Verdana"/>
                <a:sym typeface="Verdana"/>
              </a:rPr>
              <a:t> Depersist{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r>
              <a:rPr lang="es" sz="1200" b="1">
                <a:solidFill>
                  <a:srgbClr val="006699"/>
                </a:solidFill>
                <a:latin typeface="Verdana"/>
                <a:ea typeface="Verdana"/>
                <a:cs typeface="Verdana"/>
                <a:sym typeface="Verdana"/>
              </a:rPr>
              <a:t>public</a:t>
            </a:r>
            <a:r>
              <a:rPr lang="es" sz="1200">
                <a:solidFill>
                  <a:schemeClr val="dk1"/>
                </a:solidFill>
                <a:latin typeface="Verdana"/>
                <a:ea typeface="Verdana"/>
                <a:cs typeface="Verdana"/>
                <a:sym typeface="Verdana"/>
              </a:rPr>
              <a:t> </a:t>
            </a:r>
            <a:r>
              <a:rPr lang="es" sz="1200" b="1">
                <a:solidFill>
                  <a:srgbClr val="006699"/>
                </a:solidFill>
                <a:latin typeface="Verdana"/>
                <a:ea typeface="Verdana"/>
                <a:cs typeface="Verdana"/>
                <a:sym typeface="Verdana"/>
              </a:rPr>
              <a:t>static</a:t>
            </a:r>
            <a:r>
              <a:rPr lang="es" sz="1200">
                <a:solidFill>
                  <a:schemeClr val="dk1"/>
                </a:solidFill>
                <a:latin typeface="Verdana"/>
                <a:ea typeface="Verdana"/>
                <a:cs typeface="Verdana"/>
                <a:sym typeface="Verdana"/>
              </a:rPr>
              <a:t> </a:t>
            </a:r>
            <a:r>
              <a:rPr lang="es" sz="1200" b="1">
                <a:solidFill>
                  <a:srgbClr val="006699"/>
                </a:solidFill>
                <a:latin typeface="Verdana"/>
                <a:ea typeface="Verdana"/>
                <a:cs typeface="Verdana"/>
                <a:sym typeface="Verdana"/>
              </a:rPr>
              <a:t>void</a:t>
            </a:r>
            <a:r>
              <a:rPr lang="es" sz="1200">
                <a:solidFill>
                  <a:schemeClr val="dk1"/>
                </a:solidFill>
                <a:latin typeface="Verdana"/>
                <a:ea typeface="Verdana"/>
                <a:cs typeface="Verdana"/>
                <a:sym typeface="Verdana"/>
              </a:rPr>
              <a:t> main(String args[])</a:t>
            </a:r>
            <a:r>
              <a:rPr lang="es" sz="1200" b="1">
                <a:solidFill>
                  <a:srgbClr val="006699"/>
                </a:solidFill>
                <a:latin typeface="Verdana"/>
                <a:ea typeface="Verdana"/>
                <a:cs typeface="Verdana"/>
                <a:sym typeface="Verdana"/>
              </a:rPr>
              <a:t>throws</a:t>
            </a:r>
            <a:r>
              <a:rPr lang="es" sz="1200">
                <a:solidFill>
                  <a:schemeClr val="dk1"/>
                </a:solidFill>
                <a:latin typeface="Verdana"/>
                <a:ea typeface="Verdana"/>
                <a:cs typeface="Verdana"/>
                <a:sym typeface="Verdana"/>
              </a:rPr>
              <a:t> Exception{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ObjectInputStream in=</a:t>
            </a:r>
            <a:r>
              <a:rPr lang="es" sz="1200" b="1">
                <a:solidFill>
                  <a:srgbClr val="006699"/>
                </a:solidFill>
                <a:latin typeface="Verdana"/>
                <a:ea typeface="Verdana"/>
                <a:cs typeface="Verdana"/>
                <a:sym typeface="Verdana"/>
              </a:rPr>
              <a:t>new</a:t>
            </a:r>
            <a:r>
              <a:rPr lang="es" sz="1200">
                <a:solidFill>
                  <a:schemeClr val="dk1"/>
                </a:solidFill>
                <a:latin typeface="Verdana"/>
                <a:ea typeface="Verdana"/>
                <a:cs typeface="Verdana"/>
                <a:sym typeface="Verdana"/>
              </a:rPr>
              <a:t> ObjectInputStream(</a:t>
            </a:r>
            <a:r>
              <a:rPr lang="es" sz="1200" b="1">
                <a:solidFill>
                  <a:srgbClr val="006699"/>
                </a:solidFill>
                <a:latin typeface="Verdana"/>
                <a:ea typeface="Verdana"/>
                <a:cs typeface="Verdana"/>
                <a:sym typeface="Verdana"/>
              </a:rPr>
              <a:t>new</a:t>
            </a:r>
            <a:r>
              <a:rPr lang="es" sz="1200">
                <a:solidFill>
                  <a:schemeClr val="dk1"/>
                </a:solidFill>
                <a:latin typeface="Verdana"/>
                <a:ea typeface="Verdana"/>
                <a:cs typeface="Verdana"/>
                <a:sym typeface="Verdana"/>
              </a:rPr>
              <a:t> FileInputStream(</a:t>
            </a:r>
            <a:r>
              <a:rPr lang="es" sz="1200">
                <a:solidFill>
                  <a:srgbClr val="0000FF"/>
                </a:solidFill>
                <a:latin typeface="Verdana"/>
                <a:ea typeface="Verdana"/>
                <a:cs typeface="Verdana"/>
                <a:sym typeface="Verdana"/>
              </a:rPr>
              <a:t>"f.txt"</a:t>
            </a: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Student s=(Student)in.readObject();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System.out.println(s.id+</a:t>
            </a:r>
            <a:r>
              <a:rPr lang="es" sz="1200">
                <a:solidFill>
                  <a:srgbClr val="0000FF"/>
                </a:solidFill>
                <a:latin typeface="Verdana"/>
                <a:ea typeface="Verdana"/>
                <a:cs typeface="Verdana"/>
                <a:sym typeface="Verdana"/>
              </a:rPr>
              <a:t>" "</a:t>
            </a:r>
            <a:r>
              <a:rPr lang="es" sz="1200">
                <a:solidFill>
                  <a:schemeClr val="dk1"/>
                </a:solidFill>
                <a:latin typeface="Verdana"/>
                <a:ea typeface="Verdana"/>
                <a:cs typeface="Verdana"/>
                <a:sym typeface="Verdana"/>
              </a:rPr>
              <a:t>+s.name);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in.close();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  </a:t>
            </a:r>
            <a:endParaRPr sz="1200">
              <a:solidFill>
                <a:schemeClr val="dk1"/>
              </a:solidFill>
              <a:latin typeface="Verdana"/>
              <a:ea typeface="Verdana"/>
              <a:cs typeface="Verdana"/>
              <a:sym typeface="Verdana"/>
            </a:endParaRPr>
          </a:p>
          <a:p>
            <a:pPr marL="457200" lvl="0" indent="-304800" algn="just" rtl="0">
              <a:lnSpc>
                <a:spcPct val="172500"/>
              </a:lnSpc>
              <a:spcBef>
                <a:spcPts val="0"/>
              </a:spcBef>
              <a:spcAft>
                <a:spcPts val="0"/>
              </a:spcAft>
              <a:buClr>
                <a:schemeClr val="dk1"/>
              </a:buClr>
              <a:buSzPts val="1200"/>
              <a:buFont typeface="Verdana"/>
              <a:buAutoNum type="arabicPeriod"/>
            </a:pPr>
            <a:r>
              <a:rPr lang="e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marL="228600" lvl="0" indent="-50800" algn="l" rtl="0">
              <a:spcBef>
                <a:spcPts val="1000"/>
              </a:spcBef>
              <a:spcAft>
                <a:spcPts val="0"/>
              </a:spcAft>
              <a:buClr>
                <a:schemeClr val="dk1"/>
              </a:buClr>
              <a:buSzPts val="1100"/>
              <a:buFont typeface="Arial"/>
              <a:buNone/>
            </a:pP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lnSpc>
                <a:spcPct val="115000"/>
              </a:lnSpc>
              <a:spcBef>
                <a:spcPts val="1700"/>
              </a:spcBef>
              <a:spcAft>
                <a:spcPts val="1000"/>
              </a:spcAft>
              <a:buClr>
                <a:schemeClr val="dk1"/>
              </a:buClr>
              <a:buSzPts val="1100"/>
              <a:buFont typeface="Arial"/>
              <a:buNone/>
            </a:pPr>
            <a:r>
              <a:rPr lang="es" sz="3600">
                <a:solidFill>
                  <a:schemeClr val="dk1"/>
                </a:solidFill>
                <a:highlight>
                  <a:schemeClr val="lt1"/>
                </a:highlight>
                <a:latin typeface="Calibri"/>
                <a:ea typeface="Calibri"/>
                <a:cs typeface="Calibri"/>
                <a:sym typeface="Calibri"/>
              </a:rPr>
              <a:t>Serial Version UID</a:t>
            </a:r>
            <a:endParaRPr/>
          </a:p>
        </p:txBody>
      </p:sp>
      <p:sp>
        <p:nvSpPr>
          <p:cNvPr id="387" name="Google Shape;387;p6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1000"/>
              </a:spcBef>
              <a:spcAft>
                <a:spcPts val="0"/>
              </a:spcAft>
              <a:buClr>
                <a:schemeClr val="dk1"/>
              </a:buClr>
              <a:buSzPts val="1100"/>
              <a:buFont typeface="Arial"/>
              <a:buNone/>
            </a:pPr>
            <a:r>
              <a:rPr lang="es" sz="2400">
                <a:solidFill>
                  <a:schemeClr val="dk1"/>
                </a:solidFill>
                <a:latin typeface="Calibri"/>
                <a:ea typeface="Calibri"/>
                <a:cs typeface="Calibri"/>
                <a:sym typeface="Calibri"/>
              </a:rPr>
              <a:t>Atributo para identificar la versión de la clase </a:t>
            </a:r>
            <a:endParaRPr sz="2400">
              <a:solidFill>
                <a:schemeClr val="dk1"/>
              </a:solidFill>
              <a:latin typeface="Calibri"/>
              <a:ea typeface="Calibri"/>
              <a:cs typeface="Calibri"/>
              <a:sym typeface="Calibri"/>
            </a:endParaRPr>
          </a:p>
          <a:p>
            <a:pPr marL="0" lvl="0" indent="0" algn="l" rtl="0">
              <a:spcBef>
                <a:spcPts val="100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139700" marR="139700" lvl="0" indent="0" algn="l" rtl="0">
              <a:lnSpc>
                <a:spcPct val="110000"/>
              </a:lnSpc>
              <a:spcBef>
                <a:spcPts val="0"/>
              </a:spcBef>
              <a:spcAft>
                <a:spcPts val="0"/>
              </a:spcAft>
              <a:buClr>
                <a:schemeClr val="dk1"/>
              </a:buClr>
              <a:buSzPts val="1100"/>
              <a:buFont typeface="Arial"/>
              <a:buNone/>
            </a:pPr>
            <a:r>
              <a:rPr lang="es" sz="1400">
                <a:solidFill>
                  <a:schemeClr val="dk1"/>
                </a:solidFill>
                <a:highlight>
                  <a:srgbClr val="F9F9F9"/>
                </a:highlight>
                <a:latin typeface="Courier New"/>
                <a:ea typeface="Courier New"/>
                <a:cs typeface="Courier New"/>
                <a:sym typeface="Courier New"/>
              </a:rPr>
              <a:t>private static final long serialVersionUID = 8799656478674716638L;</a:t>
            </a: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Modificador transient</a:t>
            </a:r>
            <a:endParaRPr/>
          </a:p>
        </p:txBody>
      </p:sp>
      <p:sp>
        <p:nvSpPr>
          <p:cNvPr id="393" name="Google Shape;393;p6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1000"/>
              </a:spcBef>
              <a:spcAft>
                <a:spcPts val="0"/>
              </a:spcAft>
              <a:buClr>
                <a:schemeClr val="dk1"/>
              </a:buClr>
              <a:buSzPts val="1100"/>
              <a:buFont typeface="Arial"/>
              <a:buNone/>
            </a:pPr>
            <a:r>
              <a:rPr lang="es" sz="2400">
                <a:solidFill>
                  <a:srgbClr val="333333"/>
                </a:solidFill>
                <a:highlight>
                  <a:schemeClr val="lt1"/>
                </a:highlight>
              </a:rPr>
              <a:t>En caso de que serialicemos el objeto que contiene esa variable transient, su valor no se serializará.</a:t>
            </a:r>
            <a:endParaRPr sz="2400">
              <a:solidFill>
                <a:srgbClr val="333333"/>
              </a:solidFill>
              <a:highlight>
                <a:schemeClr val="lt1"/>
              </a:highlight>
            </a:endParaRPr>
          </a:p>
          <a:p>
            <a:pPr marL="0" lvl="0" indent="0" algn="l" rtl="0">
              <a:spcBef>
                <a:spcPts val="1000"/>
              </a:spcBef>
              <a:spcAft>
                <a:spcPts val="0"/>
              </a:spcAft>
              <a:buClr>
                <a:schemeClr val="dk1"/>
              </a:buClr>
              <a:buSzPts val="1100"/>
              <a:buFont typeface="Arial"/>
              <a:buNone/>
            </a:pPr>
            <a:endParaRPr>
              <a:solidFill>
                <a:srgbClr val="333333"/>
              </a:solidFill>
              <a:highlight>
                <a:schemeClr val="lt1"/>
              </a:highlight>
            </a:endParaRPr>
          </a:p>
          <a:p>
            <a:pPr marL="457200" lvl="0" indent="-342900" algn="l" rtl="0">
              <a:lnSpc>
                <a:spcPct val="115000"/>
              </a:lnSpc>
              <a:spcBef>
                <a:spcPts val="0"/>
              </a:spcBef>
              <a:spcAft>
                <a:spcPts val="0"/>
              </a:spcAft>
              <a:buClr>
                <a:schemeClr val="dk1"/>
              </a:buClr>
              <a:buSzPts val="1800"/>
              <a:buFont typeface="Courier New"/>
              <a:buAutoNum type="arabicPeriod"/>
            </a:pPr>
            <a:r>
              <a:rPr lang="es" b="1">
                <a:solidFill>
                  <a:schemeClr val="dk1"/>
                </a:solidFill>
                <a:latin typeface="Courier New"/>
                <a:ea typeface="Courier New"/>
                <a:cs typeface="Courier New"/>
                <a:sym typeface="Courier New"/>
              </a:rPr>
              <a:t>public</a:t>
            </a:r>
            <a:r>
              <a:rPr lang="es">
                <a:solidFill>
                  <a:schemeClr val="dk1"/>
                </a:solidFill>
                <a:latin typeface="Courier New"/>
                <a:ea typeface="Courier New"/>
                <a:cs typeface="Courier New"/>
                <a:sym typeface="Courier New"/>
              </a:rPr>
              <a:t> </a:t>
            </a:r>
            <a:r>
              <a:rPr lang="es" b="1">
                <a:solidFill>
                  <a:schemeClr val="dk1"/>
                </a:solidFill>
                <a:latin typeface="Courier New"/>
                <a:ea typeface="Courier New"/>
                <a:cs typeface="Courier New"/>
                <a:sym typeface="Courier New"/>
              </a:rPr>
              <a:t>class</a:t>
            </a:r>
            <a:r>
              <a:rPr lang="es">
                <a:solidFill>
                  <a:schemeClr val="dk1"/>
                </a:solidFill>
                <a:latin typeface="Courier New"/>
                <a:ea typeface="Courier New"/>
                <a:cs typeface="Courier New"/>
                <a:sym typeface="Courier New"/>
              </a:rPr>
              <a:t> Usuario </a:t>
            </a:r>
            <a:r>
              <a:rPr lang="es" b="1">
                <a:solidFill>
                  <a:schemeClr val="dk1"/>
                </a:solidFill>
                <a:latin typeface="Courier New"/>
                <a:ea typeface="Courier New"/>
                <a:cs typeface="Courier New"/>
                <a:sym typeface="Courier New"/>
              </a:rPr>
              <a:t>implements</a:t>
            </a:r>
            <a:r>
              <a:rPr lang="es">
                <a:solidFill>
                  <a:schemeClr val="dk1"/>
                </a:solidFill>
                <a:uFill>
                  <a:noFill/>
                </a:uFill>
                <a:latin typeface="Courier New"/>
                <a:ea typeface="Courier New"/>
                <a:cs typeface="Courier New"/>
                <a:sym typeface="Courier New"/>
                <a:hlinkClick r:id="rId3"/>
              </a:rPr>
              <a:t> </a:t>
            </a:r>
            <a:r>
              <a:rPr lang="es" b="1" u="sng">
                <a:solidFill>
                  <a:srgbClr val="AAAADD"/>
                </a:solidFill>
                <a:latin typeface="Courier New"/>
                <a:ea typeface="Courier New"/>
                <a:cs typeface="Courier New"/>
                <a:sym typeface="Courier New"/>
                <a:hlinkClick r:id="rId3"/>
              </a:rPr>
              <a:t>Serializable</a:t>
            </a:r>
            <a:r>
              <a:rPr lang="es">
                <a:solidFill>
                  <a:schemeClr val="dk1"/>
                </a:solidFill>
                <a:latin typeface="Courier New"/>
                <a:ea typeface="Courier New"/>
                <a:cs typeface="Courier New"/>
                <a:sym typeface="Courier New"/>
              </a:rPr>
              <a:t> </a:t>
            </a:r>
            <a:r>
              <a:rPr lang="es">
                <a:solidFill>
                  <a:srgbClr val="66CC66"/>
                </a:solidFill>
                <a:latin typeface="Courier New"/>
                <a:ea typeface="Courier New"/>
                <a:cs typeface="Courier New"/>
                <a:sym typeface="Courier New"/>
              </a:rPr>
              <a:t>{</a:t>
            </a:r>
            <a:r>
              <a:rPr lang="es">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457200" lvl="0" indent="-342900" algn="l" rtl="0">
              <a:lnSpc>
                <a:spcPct val="115000"/>
              </a:lnSpc>
              <a:spcBef>
                <a:spcPts val="0"/>
              </a:spcBef>
              <a:spcAft>
                <a:spcPts val="0"/>
              </a:spcAft>
              <a:buClr>
                <a:schemeClr val="dk1"/>
              </a:buClr>
              <a:buSzPts val="1800"/>
              <a:buFont typeface="Courier New"/>
              <a:buAutoNum type="arabicPeriod"/>
            </a:pPr>
            <a:r>
              <a:rPr lang="es">
                <a:solidFill>
                  <a:schemeClr val="dk1"/>
                </a:solidFill>
                <a:latin typeface="Courier New"/>
                <a:ea typeface="Courier New"/>
                <a:cs typeface="Courier New"/>
                <a:sym typeface="Courier New"/>
              </a:rPr>
              <a:t> </a:t>
            </a:r>
            <a:r>
              <a:rPr lang="es" b="1">
                <a:solidFill>
                  <a:schemeClr val="dk1"/>
                </a:solidFill>
                <a:latin typeface="Courier New"/>
                <a:ea typeface="Courier New"/>
                <a:cs typeface="Courier New"/>
                <a:sym typeface="Courier New"/>
              </a:rPr>
              <a:t>private</a:t>
            </a:r>
            <a:r>
              <a:rPr lang="es">
                <a:solidFill>
                  <a:schemeClr val="dk1"/>
                </a:solidFill>
                <a:uFill>
                  <a:noFill/>
                </a:uFill>
                <a:latin typeface="Courier New"/>
                <a:ea typeface="Courier New"/>
                <a:cs typeface="Courier New"/>
                <a:sym typeface="Courier New"/>
                <a:hlinkClick r:id="rId4"/>
              </a:rPr>
              <a:t> </a:t>
            </a:r>
            <a:r>
              <a:rPr lang="es" b="1" u="sng">
                <a:solidFill>
                  <a:srgbClr val="AAAADD"/>
                </a:solidFill>
                <a:latin typeface="Courier New"/>
                <a:ea typeface="Courier New"/>
                <a:cs typeface="Courier New"/>
                <a:sym typeface="Courier New"/>
                <a:hlinkClick r:id="rId4"/>
              </a:rPr>
              <a:t>String</a:t>
            </a:r>
            <a:r>
              <a:rPr lang="es">
                <a:solidFill>
                  <a:schemeClr val="dk1"/>
                </a:solidFill>
                <a:latin typeface="Courier New"/>
                <a:ea typeface="Courier New"/>
                <a:cs typeface="Courier New"/>
                <a:sym typeface="Courier New"/>
              </a:rPr>
              <a:t> nombre;</a:t>
            </a:r>
            <a:endParaRPr>
              <a:solidFill>
                <a:schemeClr val="dk1"/>
              </a:solidFill>
              <a:latin typeface="Courier New"/>
              <a:ea typeface="Courier New"/>
              <a:cs typeface="Courier New"/>
              <a:sym typeface="Courier New"/>
            </a:endParaRPr>
          </a:p>
          <a:p>
            <a:pPr marL="457200" lvl="0" indent="-342900" algn="l" rtl="0">
              <a:lnSpc>
                <a:spcPct val="115000"/>
              </a:lnSpc>
              <a:spcBef>
                <a:spcPts val="0"/>
              </a:spcBef>
              <a:spcAft>
                <a:spcPts val="0"/>
              </a:spcAft>
              <a:buClr>
                <a:schemeClr val="dk1"/>
              </a:buClr>
              <a:buSzPts val="1800"/>
              <a:buFont typeface="Courier New"/>
              <a:buAutoNum type="arabicPeriod"/>
            </a:pPr>
            <a:r>
              <a:rPr lang="es">
                <a:solidFill>
                  <a:schemeClr val="dk1"/>
                </a:solidFill>
                <a:latin typeface="Courier New"/>
                <a:ea typeface="Courier New"/>
                <a:cs typeface="Courier New"/>
                <a:sym typeface="Courier New"/>
              </a:rPr>
              <a:t> </a:t>
            </a:r>
            <a:r>
              <a:rPr lang="es" b="1">
                <a:solidFill>
                  <a:schemeClr val="dk1"/>
                </a:solidFill>
                <a:latin typeface="Courier New"/>
                <a:ea typeface="Courier New"/>
                <a:cs typeface="Courier New"/>
                <a:sym typeface="Courier New"/>
              </a:rPr>
              <a:t>private</a:t>
            </a:r>
            <a:r>
              <a:rPr lang="es">
                <a:solidFill>
                  <a:schemeClr val="dk1"/>
                </a:solidFill>
                <a:latin typeface="Courier New"/>
                <a:ea typeface="Courier New"/>
                <a:cs typeface="Courier New"/>
                <a:sym typeface="Courier New"/>
              </a:rPr>
              <a:t> </a:t>
            </a:r>
            <a:r>
              <a:rPr lang="es" b="1">
                <a:solidFill>
                  <a:schemeClr val="dk1"/>
                </a:solidFill>
                <a:latin typeface="Courier New"/>
                <a:ea typeface="Courier New"/>
                <a:cs typeface="Courier New"/>
                <a:sym typeface="Courier New"/>
              </a:rPr>
              <a:t>transient</a:t>
            </a:r>
            <a:r>
              <a:rPr lang="es">
                <a:solidFill>
                  <a:schemeClr val="dk1"/>
                </a:solidFill>
                <a:uFill>
                  <a:noFill/>
                </a:uFill>
                <a:latin typeface="Courier New"/>
                <a:ea typeface="Courier New"/>
                <a:cs typeface="Courier New"/>
                <a:sym typeface="Courier New"/>
                <a:hlinkClick r:id="rId4"/>
              </a:rPr>
              <a:t> </a:t>
            </a:r>
            <a:r>
              <a:rPr lang="es" b="1" u="sng">
                <a:solidFill>
                  <a:srgbClr val="AAAADD"/>
                </a:solidFill>
                <a:latin typeface="Courier New"/>
                <a:ea typeface="Courier New"/>
                <a:cs typeface="Courier New"/>
                <a:sym typeface="Courier New"/>
                <a:hlinkClick r:id="rId4"/>
              </a:rPr>
              <a:t>String</a:t>
            </a:r>
            <a:r>
              <a:rPr lang="es">
                <a:solidFill>
                  <a:schemeClr val="dk1"/>
                </a:solidFill>
                <a:latin typeface="Courier New"/>
                <a:ea typeface="Courier New"/>
                <a:cs typeface="Courier New"/>
                <a:sym typeface="Courier New"/>
              </a:rPr>
              <a:t> password;</a:t>
            </a:r>
            <a:endParaRPr>
              <a:solidFill>
                <a:schemeClr val="dk1"/>
              </a:solidFill>
              <a:latin typeface="Courier New"/>
              <a:ea typeface="Courier New"/>
              <a:cs typeface="Courier New"/>
              <a:sym typeface="Courier New"/>
            </a:endParaRPr>
          </a:p>
          <a:p>
            <a:pPr marL="457200" lvl="0" indent="-342900" algn="l" rtl="0">
              <a:lnSpc>
                <a:spcPct val="115000"/>
              </a:lnSpc>
              <a:spcBef>
                <a:spcPts val="0"/>
              </a:spcBef>
              <a:spcAft>
                <a:spcPts val="0"/>
              </a:spcAft>
              <a:buClr>
                <a:schemeClr val="dk1"/>
              </a:buClr>
              <a:buSzPts val="1800"/>
              <a:buFont typeface="Courier New"/>
              <a:buAutoNum type="arabicPeriod"/>
            </a:pPr>
            <a:r>
              <a:rPr lang="es">
                <a:solidFill>
                  <a:srgbClr val="66CC66"/>
                </a:solidFill>
                <a:latin typeface="Courier New"/>
                <a:ea typeface="Courier New"/>
                <a:cs typeface="Courier New"/>
                <a:sym typeface="Courier New"/>
              </a:rPr>
              <a:t>}</a:t>
            </a:r>
            <a:endParaRPr>
              <a:solidFill>
                <a:srgbClr val="66CC66"/>
              </a:solidFill>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sz="2400">
              <a:solidFill>
                <a:srgbClr val="333333"/>
              </a:solidFill>
              <a:highlight>
                <a:schemeClr val="lt1"/>
              </a:highlight>
            </a:endParaRPr>
          </a:p>
          <a:p>
            <a:pPr marL="0" lvl="0" indent="0" algn="l" rtl="0">
              <a:spcBef>
                <a:spcPts val="800"/>
              </a:spcBef>
              <a:spcAft>
                <a:spcPts val="16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Serialización y relaciones</a:t>
            </a:r>
            <a:endParaRPr/>
          </a:p>
        </p:txBody>
      </p:sp>
      <p:sp>
        <p:nvSpPr>
          <p:cNvPr id="399" name="Google Shape;399;p6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406400" algn="l" rtl="0">
              <a:spcBef>
                <a:spcPts val="1000"/>
              </a:spcBef>
              <a:spcAft>
                <a:spcPts val="0"/>
              </a:spcAft>
              <a:buClr>
                <a:srgbClr val="00B0F0"/>
              </a:buClr>
              <a:buSzPts val="2800"/>
              <a:buChar char="•"/>
            </a:pPr>
            <a:r>
              <a:rPr lang="es" sz="2800">
                <a:solidFill>
                  <a:schemeClr val="dk1"/>
                </a:solidFill>
                <a:latin typeface="Calibri"/>
                <a:ea typeface="Calibri"/>
                <a:cs typeface="Calibri"/>
                <a:sym typeface="Calibri"/>
              </a:rPr>
              <a:t>Si una clase implementa Serializable, todas sus subclases se podrán serializar también.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Si una clase tiene referencia a otra clase, esta debe ser serializable o el proceso no podrá realizarse.</a:t>
            </a:r>
            <a:endParaRPr sz="2800">
              <a:solidFill>
                <a:schemeClr val="dk1"/>
              </a:solidFill>
              <a:latin typeface="Calibri"/>
              <a:ea typeface="Calibri"/>
              <a:cs typeface="Calibri"/>
              <a:sym typeface="Calibri"/>
            </a:endParaRPr>
          </a:p>
          <a:p>
            <a:pPr marL="457200" lvl="0" indent="-406400" algn="l" rtl="0">
              <a:spcBef>
                <a:spcPts val="0"/>
              </a:spcBef>
              <a:spcAft>
                <a:spcPts val="0"/>
              </a:spcAft>
              <a:buClr>
                <a:srgbClr val="00B0F0"/>
              </a:buClr>
              <a:buSzPts val="2800"/>
              <a:buChar char="•"/>
            </a:pPr>
            <a:r>
              <a:rPr lang="es" sz="2800">
                <a:solidFill>
                  <a:schemeClr val="dk1"/>
                </a:solidFill>
                <a:latin typeface="Calibri"/>
                <a:ea typeface="Calibri"/>
                <a:cs typeface="Calibri"/>
                <a:sym typeface="Calibri"/>
              </a:rPr>
              <a:t>Los miembros estáticos de la clase no se serializan</a:t>
            </a:r>
            <a:endParaRPr sz="2800">
              <a:solidFill>
                <a:schemeClr val="dk1"/>
              </a:solidFill>
              <a:latin typeface="Calibri"/>
              <a:ea typeface="Calibri"/>
              <a:cs typeface="Calibri"/>
              <a:sym typeface="Calibri"/>
            </a:endParaRPr>
          </a:p>
          <a:p>
            <a:pPr marL="0" lvl="0" indent="0" algn="l" rtl="0">
              <a:spcBef>
                <a:spcPts val="800"/>
              </a:spcBef>
              <a:spcAft>
                <a:spcPts val="160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7"/>
          <p:cNvSpPr txBox="1">
            <a:spLocks noGrp="1"/>
          </p:cNvSpPr>
          <p:nvPr>
            <p:ph type="title"/>
          </p:nvPr>
        </p:nvSpPr>
        <p:spPr>
          <a:xfrm>
            <a:off x="1704013" y="1645445"/>
            <a:ext cx="59151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2060"/>
              </a:buClr>
              <a:buSzPts val="3300"/>
              <a:buFont typeface="Calibri"/>
              <a:buNone/>
            </a:pPr>
            <a:r>
              <a:rPr lang="es"/>
              <a:t>5.4 Definición y tipo de excepciones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Excepciones</a:t>
            </a:r>
            <a:endParaRPr/>
          </a:p>
        </p:txBody>
      </p:sp>
      <p:sp>
        <p:nvSpPr>
          <p:cNvPr id="410" name="Google Shape;410;p6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a:solidFill>
                  <a:srgbClr val="000000"/>
                </a:solidFill>
              </a:rPr>
              <a:t>Mecanismo de control de errores en tiempo de ejecución </a:t>
            </a:r>
            <a:endParaRPr sz="2400">
              <a:solidFill>
                <a:srgbClr val="000000"/>
              </a:solidFill>
            </a:endParaRPr>
          </a:p>
          <a:p>
            <a:pPr marL="457200" lvl="0" indent="-381000" algn="l" rtl="0">
              <a:spcBef>
                <a:spcPts val="0"/>
              </a:spcBef>
              <a:spcAft>
                <a:spcPts val="0"/>
              </a:spcAft>
              <a:buClr>
                <a:srgbClr val="000000"/>
              </a:buClr>
              <a:buSzPts val="2400"/>
              <a:buChar char="•"/>
            </a:pPr>
            <a:r>
              <a:rPr lang="es" sz="2400">
                <a:solidFill>
                  <a:srgbClr val="000000"/>
                </a:solidFill>
              </a:rPr>
              <a:t>Una forma de hacer que la aplicación continúe la ejecución si se produce un error</a:t>
            </a:r>
            <a:endParaRPr sz="24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Excepciones</a:t>
            </a:r>
            <a:endParaRPr/>
          </a:p>
        </p:txBody>
      </p:sp>
      <p:sp>
        <p:nvSpPr>
          <p:cNvPr id="416" name="Google Shape;416;p6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a:solidFill>
                  <a:srgbClr val="000000"/>
                </a:solidFill>
              </a:rPr>
              <a:t>En JAVA cuando se detecta un error, se crea un objeto de una clase especial (clase Exception)</a:t>
            </a:r>
            <a:endParaRPr sz="2400">
              <a:solidFill>
                <a:srgbClr val="000000"/>
              </a:solidFill>
            </a:endParaRPr>
          </a:p>
          <a:p>
            <a:pPr marL="914400" lvl="1" indent="-381000" algn="l" rtl="0">
              <a:spcBef>
                <a:spcPts val="0"/>
              </a:spcBef>
              <a:spcAft>
                <a:spcPts val="0"/>
              </a:spcAft>
              <a:buClr>
                <a:srgbClr val="000000"/>
              </a:buClr>
              <a:buSzPts val="2400"/>
              <a:buChar char="○"/>
            </a:pPr>
            <a:r>
              <a:rPr lang="es" sz="2400">
                <a:solidFill>
                  <a:srgbClr val="000000"/>
                </a:solidFill>
              </a:rPr>
              <a:t>incluye toda la información del problema, tal como el punto del programa donde se produjo, la causa del error, etc</a:t>
            </a:r>
            <a:endParaRPr sz="24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Excepciones</a:t>
            </a:r>
            <a:endParaRPr/>
          </a:p>
        </p:txBody>
      </p:sp>
      <p:sp>
        <p:nvSpPr>
          <p:cNvPr id="422" name="Google Shape;422;p7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marR="0" lvl="0" indent="-381000" algn="l" rtl="0">
              <a:lnSpc>
                <a:spcPct val="90000"/>
              </a:lnSpc>
              <a:spcBef>
                <a:spcPts val="1000"/>
              </a:spcBef>
              <a:spcAft>
                <a:spcPts val="0"/>
              </a:spcAft>
              <a:buClr>
                <a:srgbClr val="000000"/>
              </a:buClr>
              <a:buSzPts val="2400"/>
              <a:buFont typeface="Arial"/>
              <a:buChar char="•"/>
            </a:pPr>
            <a:r>
              <a:rPr lang="es" sz="2400">
                <a:solidFill>
                  <a:srgbClr val="000000"/>
                </a:solidFill>
              </a:rPr>
              <a:t>Luego, "dispara" o "lanza" dicho objeto (throw en inglés), con la esperanza de que alguien lo atrape y decida como recuperarse del error. </a:t>
            </a:r>
            <a:endParaRPr sz="2400">
              <a:solidFill>
                <a:srgbClr val="000000"/>
              </a:solidFill>
            </a:endParaRPr>
          </a:p>
          <a:p>
            <a:pPr marL="914400" marR="0" lvl="1" indent="-381000" algn="l" rtl="0">
              <a:lnSpc>
                <a:spcPct val="90000"/>
              </a:lnSpc>
              <a:spcBef>
                <a:spcPts val="0"/>
              </a:spcBef>
              <a:spcAft>
                <a:spcPts val="0"/>
              </a:spcAft>
              <a:buClr>
                <a:srgbClr val="000000"/>
              </a:buClr>
              <a:buSzPts val="2400"/>
              <a:buFont typeface="Arial"/>
              <a:buChar char="○"/>
            </a:pPr>
            <a:r>
              <a:rPr lang="es" sz="2400">
                <a:solidFill>
                  <a:srgbClr val="000000"/>
                </a:solidFill>
              </a:rPr>
              <a:t>Si nadie lo atrapa, el programa termina, y en la consola de ejecución aparecerá toda la información contenida en el objeto que representaba el error.</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InputStream y OutputStream</a:t>
            </a:r>
            <a:endParaRPr/>
          </a:p>
        </p:txBody>
      </p:sp>
      <p:sp>
        <p:nvSpPr>
          <p:cNvPr id="98" name="Google Shape;98;p2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99" name="Google Shape;99;p20"/>
          <p:cNvPicPr preferRelativeResize="0"/>
          <p:nvPr/>
        </p:nvPicPr>
        <p:blipFill>
          <a:blip r:embed="rId3">
            <a:alphaModFix/>
          </a:blip>
          <a:stretch>
            <a:fillRect/>
          </a:stretch>
        </p:blipFill>
        <p:spPr>
          <a:xfrm>
            <a:off x="2114325" y="1318638"/>
            <a:ext cx="4915356" cy="336457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Excepciones - Jerarquía</a:t>
            </a:r>
            <a:endParaRPr/>
          </a:p>
        </p:txBody>
      </p:sp>
      <p:sp>
        <p:nvSpPr>
          <p:cNvPr id="428" name="Google Shape;428;p7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429" name="Google Shape;429;p71"/>
          <p:cNvPicPr preferRelativeResize="0"/>
          <p:nvPr/>
        </p:nvPicPr>
        <p:blipFill>
          <a:blip r:embed="rId3">
            <a:alphaModFix/>
          </a:blip>
          <a:stretch>
            <a:fillRect/>
          </a:stretch>
        </p:blipFill>
        <p:spPr>
          <a:xfrm>
            <a:off x="2358725" y="1534125"/>
            <a:ext cx="4652064" cy="3263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Tipos de excepciones</a:t>
            </a:r>
            <a:endParaRPr/>
          </a:p>
        </p:txBody>
      </p:sp>
      <p:sp>
        <p:nvSpPr>
          <p:cNvPr id="435" name="Google Shape;435;p7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42900" algn="just" rtl="0">
              <a:lnSpc>
                <a:spcPct val="166730"/>
              </a:lnSpc>
              <a:spcBef>
                <a:spcPts val="0"/>
              </a:spcBef>
              <a:spcAft>
                <a:spcPts val="0"/>
              </a:spcAft>
              <a:buClr>
                <a:srgbClr val="111111"/>
              </a:buClr>
              <a:buSzPts val="1800"/>
              <a:buChar char="•"/>
            </a:pPr>
            <a:r>
              <a:rPr lang="es" sz="1800" b="1">
                <a:solidFill>
                  <a:srgbClr val="111111"/>
                </a:solidFill>
              </a:rPr>
              <a:t>Error: </a:t>
            </a:r>
            <a:r>
              <a:rPr lang="es" sz="1800">
                <a:solidFill>
                  <a:srgbClr val="111111"/>
                </a:solidFill>
              </a:rPr>
              <a:t>Se refiere a errores graves en la máquina virtual de Java, como por ejemplo fallos al enlazar con alguna librería. </a:t>
            </a:r>
            <a:endParaRPr sz="1800">
              <a:solidFill>
                <a:srgbClr val="111111"/>
              </a:solidFill>
            </a:endParaRPr>
          </a:p>
          <a:p>
            <a:pPr marL="457200" lvl="0" indent="-342900" algn="just" rtl="0">
              <a:lnSpc>
                <a:spcPct val="166730"/>
              </a:lnSpc>
              <a:spcBef>
                <a:spcPts val="0"/>
              </a:spcBef>
              <a:spcAft>
                <a:spcPts val="0"/>
              </a:spcAft>
              <a:buClr>
                <a:srgbClr val="111111"/>
              </a:buClr>
              <a:buSzPts val="1800"/>
              <a:buChar char="•"/>
            </a:pPr>
            <a:r>
              <a:rPr lang="es" sz="1800" b="1">
                <a:solidFill>
                  <a:srgbClr val="111111"/>
                </a:solidFill>
              </a:rPr>
              <a:t>Exception: </a:t>
            </a:r>
            <a:r>
              <a:rPr lang="es" sz="1800">
                <a:solidFill>
                  <a:srgbClr val="111111"/>
                </a:solidFill>
              </a:rPr>
              <a:t>Representa errores que no son críticos y por lo tanto pueden ser tratados y continuar la ejecución de la aplicación.</a:t>
            </a:r>
            <a:endParaRPr sz="1800">
              <a:solidFill>
                <a:srgbClr val="111111"/>
              </a:solidFill>
            </a:endParaRPr>
          </a:p>
          <a:p>
            <a:pPr marL="914400" lvl="1" indent="-342900" algn="just" rtl="0">
              <a:lnSpc>
                <a:spcPct val="166730"/>
              </a:lnSpc>
              <a:spcBef>
                <a:spcPts val="0"/>
              </a:spcBef>
              <a:spcAft>
                <a:spcPts val="0"/>
              </a:spcAft>
              <a:buClr>
                <a:srgbClr val="111111"/>
              </a:buClr>
              <a:buSzPts val="1800"/>
              <a:buChar char="○"/>
            </a:pPr>
            <a:r>
              <a:rPr lang="es" sz="1800">
                <a:solidFill>
                  <a:srgbClr val="111111"/>
                </a:solidFill>
                <a:highlight>
                  <a:srgbClr val="F1F1F1"/>
                </a:highlight>
              </a:rPr>
              <a:t>RuntimeException - los errores que comúnmente se pueden producir dentro de cualquier fragmento de código,</a:t>
            </a:r>
            <a:endParaRPr sz="1800">
              <a:solidFill>
                <a:srgbClr val="111111"/>
              </a:solidFill>
            </a:endParaRPr>
          </a:p>
          <a:p>
            <a:pPr marL="0" lvl="0" indent="0" algn="l" rtl="0">
              <a:lnSpc>
                <a:spcPct val="115000"/>
              </a:lnSpc>
              <a:spcBef>
                <a:spcPts val="2000"/>
              </a:spcBef>
              <a:spcAft>
                <a:spcPts val="0"/>
              </a:spcAft>
              <a:buClr>
                <a:schemeClr val="dk1"/>
              </a:buClr>
              <a:buSzPts val="1100"/>
              <a:buFont typeface="Arial"/>
              <a:buNone/>
            </a:pPr>
            <a:endParaRPr sz="1300">
              <a:solidFill>
                <a:srgbClr val="111111"/>
              </a:solidFill>
              <a:latin typeface="Ubuntu"/>
              <a:ea typeface="Ubuntu"/>
              <a:cs typeface="Ubuntu"/>
              <a:sym typeface="Ubuntu"/>
            </a:endParaRPr>
          </a:p>
          <a:p>
            <a:pPr marL="0" lvl="0" indent="0" algn="l" rtl="0">
              <a:spcBef>
                <a:spcPts val="1600"/>
              </a:spcBef>
              <a:spcAft>
                <a:spcPts val="16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Checked y Unchecked Exceptions</a:t>
            </a:r>
            <a:endParaRPr/>
          </a:p>
        </p:txBody>
      </p:sp>
      <p:pic>
        <p:nvPicPr>
          <p:cNvPr id="441" name="Google Shape;441;p73"/>
          <p:cNvPicPr preferRelativeResize="0"/>
          <p:nvPr/>
        </p:nvPicPr>
        <p:blipFill>
          <a:blip r:embed="rId3">
            <a:alphaModFix/>
          </a:blip>
          <a:stretch>
            <a:fillRect/>
          </a:stretch>
        </p:blipFill>
        <p:spPr>
          <a:xfrm>
            <a:off x="2340525" y="1339100"/>
            <a:ext cx="4947225" cy="33222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Checked y Unchecked Exceptions</a:t>
            </a:r>
            <a:endParaRPr/>
          </a:p>
        </p:txBody>
      </p:sp>
      <p:sp>
        <p:nvSpPr>
          <p:cNvPr id="447" name="Google Shape;447;p7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b="1">
                <a:solidFill>
                  <a:srgbClr val="000000"/>
                </a:solidFill>
              </a:rPr>
              <a:t>Checked</a:t>
            </a:r>
            <a:r>
              <a:rPr lang="es" sz="2400">
                <a:solidFill>
                  <a:srgbClr val="000000"/>
                </a:solidFill>
              </a:rPr>
              <a:t>: Se revisan en tiempo de compilación. </a:t>
            </a:r>
            <a:endParaRPr sz="2400">
              <a:solidFill>
                <a:srgbClr val="000000"/>
              </a:solidFill>
            </a:endParaRPr>
          </a:p>
          <a:p>
            <a:pPr marL="914400" lvl="1" indent="-381000" algn="l" rtl="0">
              <a:spcBef>
                <a:spcPts val="0"/>
              </a:spcBef>
              <a:spcAft>
                <a:spcPts val="0"/>
              </a:spcAft>
              <a:buClr>
                <a:srgbClr val="000000"/>
              </a:buClr>
              <a:buSzPts val="2400"/>
              <a:buChar char="○"/>
            </a:pPr>
            <a:r>
              <a:rPr lang="es" sz="2400">
                <a:solidFill>
                  <a:srgbClr val="000000"/>
                </a:solidFill>
              </a:rPr>
              <a:t>Todas las que heredan de Exception menos RuntimeException </a:t>
            </a:r>
            <a:endParaRPr sz="2400">
              <a:solidFill>
                <a:srgbClr val="000000"/>
              </a:solidFill>
            </a:endParaRPr>
          </a:p>
          <a:p>
            <a:pPr marL="457200" lvl="0" indent="-381000" algn="l" rtl="0">
              <a:spcBef>
                <a:spcPts val="0"/>
              </a:spcBef>
              <a:spcAft>
                <a:spcPts val="0"/>
              </a:spcAft>
              <a:buClr>
                <a:srgbClr val="000000"/>
              </a:buClr>
              <a:buSzPts val="2400"/>
              <a:buChar char="•"/>
            </a:pPr>
            <a:r>
              <a:rPr lang="es" sz="2400" b="1">
                <a:solidFill>
                  <a:srgbClr val="000000"/>
                </a:solidFill>
              </a:rPr>
              <a:t>Unchecked</a:t>
            </a:r>
            <a:r>
              <a:rPr lang="es" sz="2400">
                <a:solidFill>
                  <a:srgbClr val="000000"/>
                </a:solidFill>
              </a:rPr>
              <a:t>: No se revisan en tiempo de compilación sino en tiempo de ejecución.  </a:t>
            </a:r>
            <a:endParaRPr sz="2400">
              <a:solidFill>
                <a:srgbClr val="000000"/>
              </a:solidFill>
            </a:endParaRPr>
          </a:p>
          <a:p>
            <a:pPr marL="914400" lvl="1" indent="-381000" algn="l" rtl="0">
              <a:spcBef>
                <a:spcPts val="0"/>
              </a:spcBef>
              <a:spcAft>
                <a:spcPts val="0"/>
              </a:spcAft>
              <a:buClr>
                <a:srgbClr val="000000"/>
              </a:buClr>
              <a:buSzPts val="2400"/>
              <a:buChar char="○"/>
            </a:pPr>
            <a:r>
              <a:rPr lang="es" sz="2400">
                <a:solidFill>
                  <a:srgbClr val="000000"/>
                </a:solidFill>
              </a:rPr>
              <a:t>Clases que heredan de RuntimeException: ArithmeticException, NullPointerException, ArrayIndexOutOfBoundsException,etc</a:t>
            </a:r>
            <a:endParaRPr sz="24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Checked Exceptions</a:t>
            </a:r>
            <a:endParaRPr/>
          </a:p>
        </p:txBody>
      </p:sp>
      <p:sp>
        <p:nvSpPr>
          <p:cNvPr id="453" name="Google Shape;453;p7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454" name="Google Shape;454;p75"/>
          <p:cNvPicPr preferRelativeResize="0"/>
          <p:nvPr/>
        </p:nvPicPr>
        <p:blipFill>
          <a:blip r:embed="rId3">
            <a:alphaModFix/>
          </a:blip>
          <a:stretch>
            <a:fillRect/>
          </a:stretch>
        </p:blipFill>
        <p:spPr>
          <a:xfrm>
            <a:off x="672125" y="1447838"/>
            <a:ext cx="4305300" cy="1285875"/>
          </a:xfrm>
          <a:prstGeom prst="rect">
            <a:avLst/>
          </a:prstGeom>
          <a:noFill/>
          <a:ln>
            <a:noFill/>
          </a:ln>
        </p:spPr>
      </p:pic>
      <p:pic>
        <p:nvPicPr>
          <p:cNvPr id="455" name="Google Shape;455;p75"/>
          <p:cNvPicPr preferRelativeResize="0"/>
          <p:nvPr/>
        </p:nvPicPr>
        <p:blipFill>
          <a:blip r:embed="rId4">
            <a:alphaModFix/>
          </a:blip>
          <a:stretch>
            <a:fillRect/>
          </a:stretch>
        </p:blipFill>
        <p:spPr>
          <a:xfrm>
            <a:off x="4154725" y="2853425"/>
            <a:ext cx="4171950" cy="17335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Checked Exceptions</a:t>
            </a:r>
            <a:endParaRPr/>
          </a:p>
        </p:txBody>
      </p:sp>
      <p:sp>
        <p:nvSpPr>
          <p:cNvPr id="461" name="Google Shape;461;p7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462" name="Google Shape;462;p76"/>
          <p:cNvPicPr preferRelativeResize="0"/>
          <p:nvPr/>
        </p:nvPicPr>
        <p:blipFill>
          <a:blip r:embed="rId3">
            <a:alphaModFix/>
          </a:blip>
          <a:stretch>
            <a:fillRect/>
          </a:stretch>
        </p:blipFill>
        <p:spPr>
          <a:xfrm>
            <a:off x="628650" y="1419638"/>
            <a:ext cx="4400550" cy="2009775"/>
          </a:xfrm>
          <a:prstGeom prst="rect">
            <a:avLst/>
          </a:prstGeom>
          <a:noFill/>
          <a:ln>
            <a:noFill/>
          </a:ln>
        </p:spPr>
      </p:pic>
      <p:pic>
        <p:nvPicPr>
          <p:cNvPr id="463" name="Google Shape;463;p76"/>
          <p:cNvPicPr preferRelativeResize="0"/>
          <p:nvPr/>
        </p:nvPicPr>
        <p:blipFill>
          <a:blip r:embed="rId4">
            <a:alphaModFix/>
          </a:blip>
          <a:stretch>
            <a:fillRect/>
          </a:stretch>
        </p:blipFill>
        <p:spPr>
          <a:xfrm>
            <a:off x="4140438" y="3280075"/>
            <a:ext cx="4505325" cy="13525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Unchecked Exceptions</a:t>
            </a:r>
            <a:endParaRPr/>
          </a:p>
          <a:p>
            <a:pPr marL="0" lvl="0" indent="0" algn="l" rtl="0">
              <a:spcBef>
                <a:spcPts val="0"/>
              </a:spcBef>
              <a:spcAft>
                <a:spcPts val="0"/>
              </a:spcAft>
              <a:buNone/>
            </a:pPr>
            <a:endParaRPr/>
          </a:p>
        </p:txBody>
      </p:sp>
      <p:sp>
        <p:nvSpPr>
          <p:cNvPr id="469" name="Google Shape;469;p7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470" name="Google Shape;470;p77"/>
          <p:cNvPicPr preferRelativeResize="0"/>
          <p:nvPr/>
        </p:nvPicPr>
        <p:blipFill>
          <a:blip r:embed="rId3">
            <a:alphaModFix/>
          </a:blip>
          <a:stretch>
            <a:fillRect/>
          </a:stretch>
        </p:blipFill>
        <p:spPr>
          <a:xfrm>
            <a:off x="1154901" y="2011525"/>
            <a:ext cx="3851175" cy="13792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8"/>
          <p:cNvSpPr txBox="1">
            <a:spLocks noGrp="1"/>
          </p:cNvSpPr>
          <p:nvPr>
            <p:ph type="title"/>
          </p:nvPr>
        </p:nvSpPr>
        <p:spPr>
          <a:xfrm>
            <a:off x="1704013" y="1645445"/>
            <a:ext cx="59151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2060"/>
              </a:buClr>
              <a:buSzPts val="3300"/>
              <a:buFont typeface="Calibri"/>
              <a:buNone/>
            </a:pPr>
            <a:r>
              <a:rPr lang="es"/>
              <a:t>5.4 Manejo de excepciones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Manejo de excepciones</a:t>
            </a:r>
            <a:endParaRPr/>
          </a:p>
        </p:txBody>
      </p:sp>
      <p:sp>
        <p:nvSpPr>
          <p:cNvPr id="481" name="Google Shape;481;p7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a:solidFill>
                  <a:srgbClr val="000000"/>
                </a:solidFill>
              </a:rPr>
              <a:t>Anunciar que puede producirse una excepción</a:t>
            </a:r>
            <a:endParaRPr sz="2400">
              <a:solidFill>
                <a:srgbClr val="000000"/>
              </a:solidFill>
            </a:endParaRPr>
          </a:p>
          <a:p>
            <a:pPr marL="457200" lvl="0" indent="-381000" algn="l" rtl="0">
              <a:spcBef>
                <a:spcPts val="0"/>
              </a:spcBef>
              <a:spcAft>
                <a:spcPts val="0"/>
              </a:spcAft>
              <a:buClr>
                <a:srgbClr val="000000"/>
              </a:buClr>
              <a:buSzPts val="2400"/>
              <a:buChar char="•"/>
            </a:pPr>
            <a:r>
              <a:rPr lang="es" sz="2400">
                <a:solidFill>
                  <a:srgbClr val="000000"/>
                </a:solidFill>
              </a:rPr>
              <a:t>La instrucción try-catch</a:t>
            </a:r>
            <a:endParaRPr sz="2400">
              <a:solidFill>
                <a:srgbClr val="000000"/>
              </a:solidFill>
            </a:endParaRPr>
          </a:p>
          <a:p>
            <a:pPr marL="457200" lvl="0" indent="-381000" algn="l" rtl="0">
              <a:spcBef>
                <a:spcPts val="0"/>
              </a:spcBef>
              <a:spcAft>
                <a:spcPts val="0"/>
              </a:spcAft>
              <a:buClr>
                <a:srgbClr val="000000"/>
              </a:buClr>
              <a:buSzPts val="2400"/>
              <a:buChar char="•"/>
            </a:pPr>
            <a:r>
              <a:rPr lang="es" sz="2400">
                <a:solidFill>
                  <a:srgbClr val="000000"/>
                </a:solidFill>
              </a:rPr>
              <a:t>La Construcción de un Objeto Exception y la Instrucción throw</a:t>
            </a:r>
            <a:endParaRPr sz="24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Anunciar que una excepción se produce</a:t>
            </a:r>
            <a:endParaRPr/>
          </a:p>
        </p:txBody>
      </p:sp>
      <p:sp>
        <p:nvSpPr>
          <p:cNvPr id="487" name="Google Shape;487;p8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sz="2400"/>
              <a:t>Cuando un método desea disparar una excepción, se debe indicar como parte de la signatura del método usando la clausula </a:t>
            </a:r>
            <a:r>
              <a:rPr lang="es" sz="2400" b="1"/>
              <a:t>throws</a:t>
            </a:r>
            <a:endParaRPr sz="2400" b="1"/>
          </a:p>
          <a:p>
            <a:pPr marL="0" lvl="0" indent="0" algn="l" rtl="0">
              <a:spcBef>
                <a:spcPts val="1600"/>
              </a:spcBef>
              <a:spcAft>
                <a:spcPts val="0"/>
              </a:spcAft>
              <a:buNone/>
            </a:pPr>
            <a:endParaRPr/>
          </a:p>
          <a:p>
            <a:pPr marL="152400" marR="152400" lvl="0" indent="0" algn="l" rtl="0">
              <a:lnSpc>
                <a:spcPct val="115000"/>
              </a:lnSpc>
              <a:spcBef>
                <a:spcPts val="1600"/>
              </a:spcBef>
              <a:spcAft>
                <a:spcPts val="0"/>
              </a:spcAft>
              <a:buClr>
                <a:schemeClr val="dk1"/>
              </a:buClr>
              <a:buSzPts val="1100"/>
              <a:buFont typeface="Arial"/>
              <a:buNone/>
            </a:pPr>
            <a:r>
              <a:rPr lang="es" sz="1200">
                <a:solidFill>
                  <a:srgbClr val="8959A8"/>
                </a:solidFill>
                <a:highlight>
                  <a:srgbClr val="F7F7F7"/>
                </a:highlight>
                <a:latin typeface="Consolas"/>
                <a:ea typeface="Consolas"/>
                <a:cs typeface="Consolas"/>
                <a:sym typeface="Consolas"/>
              </a:rPr>
              <a:t>public</a:t>
            </a:r>
            <a:r>
              <a:rPr lang="es" sz="1200">
                <a:solidFill>
                  <a:srgbClr val="4271AE"/>
                </a:solidFill>
                <a:highlight>
                  <a:srgbClr val="F7F7F7"/>
                </a:highlight>
                <a:latin typeface="Consolas"/>
                <a:ea typeface="Consolas"/>
                <a:cs typeface="Consolas"/>
                <a:sym typeface="Consolas"/>
              </a:rPr>
              <a:t> </a:t>
            </a:r>
            <a:r>
              <a:rPr lang="es" sz="1200">
                <a:solidFill>
                  <a:srgbClr val="8959A8"/>
                </a:solidFill>
                <a:highlight>
                  <a:srgbClr val="F7F7F7"/>
                </a:highlight>
                <a:latin typeface="Consolas"/>
                <a:ea typeface="Consolas"/>
                <a:cs typeface="Consolas"/>
                <a:sym typeface="Consolas"/>
              </a:rPr>
              <a:t>void</a:t>
            </a:r>
            <a:r>
              <a:rPr lang="es" sz="1200">
                <a:solidFill>
                  <a:srgbClr val="4271AE"/>
                </a:solidFill>
                <a:highlight>
                  <a:srgbClr val="F7F7F7"/>
                </a:highlight>
                <a:latin typeface="Consolas"/>
                <a:ea typeface="Consolas"/>
                <a:cs typeface="Consolas"/>
                <a:sym typeface="Consolas"/>
              </a:rPr>
              <a:t> </a:t>
            </a:r>
            <a:r>
              <a:rPr lang="es" sz="1200">
                <a:solidFill>
                  <a:srgbClr val="8E908C"/>
                </a:solidFill>
                <a:highlight>
                  <a:srgbClr val="F7F7F7"/>
                </a:highlight>
                <a:latin typeface="Consolas"/>
                <a:ea typeface="Consolas"/>
                <a:cs typeface="Consolas"/>
                <a:sym typeface="Consolas"/>
              </a:rPr>
              <a:t>afiliarSocio</a:t>
            </a:r>
            <a:r>
              <a:rPr lang="es" sz="1200">
                <a:solidFill>
                  <a:srgbClr val="F5871F"/>
                </a:solidFill>
                <a:highlight>
                  <a:srgbClr val="F7F7F7"/>
                </a:highlight>
                <a:latin typeface="Consolas"/>
                <a:ea typeface="Consolas"/>
                <a:cs typeface="Consolas"/>
                <a:sym typeface="Consolas"/>
              </a:rPr>
              <a:t>( String pCedula, String pNombre, Tipo pTipo )</a:t>
            </a:r>
            <a:r>
              <a:rPr lang="es" sz="1200">
                <a:solidFill>
                  <a:srgbClr val="4271AE"/>
                </a:solidFill>
                <a:highlight>
                  <a:srgbClr val="F7F7F7"/>
                </a:highlight>
                <a:latin typeface="Consolas"/>
                <a:ea typeface="Consolas"/>
                <a:cs typeface="Consolas"/>
                <a:sym typeface="Consolas"/>
              </a:rPr>
              <a:t> </a:t>
            </a:r>
            <a:r>
              <a:rPr lang="es" sz="1200">
                <a:solidFill>
                  <a:srgbClr val="8959A8"/>
                </a:solidFill>
                <a:highlight>
                  <a:srgbClr val="F7F7F7"/>
                </a:highlight>
                <a:latin typeface="Consolas"/>
                <a:ea typeface="Consolas"/>
                <a:cs typeface="Consolas"/>
                <a:sym typeface="Consolas"/>
              </a:rPr>
              <a:t>throws</a:t>
            </a:r>
            <a:r>
              <a:rPr lang="es" sz="1200">
                <a:solidFill>
                  <a:srgbClr val="4271AE"/>
                </a:solidFill>
                <a:highlight>
                  <a:srgbClr val="F7F7F7"/>
                </a:highlight>
                <a:latin typeface="Consolas"/>
                <a:ea typeface="Consolas"/>
                <a:cs typeface="Consolas"/>
                <a:sym typeface="Consolas"/>
              </a:rPr>
              <a:t> Exception</a:t>
            </a:r>
            <a:br>
              <a:rPr lang="es" sz="1200">
                <a:solidFill>
                  <a:srgbClr val="4271AE"/>
                </a:solidFill>
                <a:highlight>
                  <a:srgbClr val="F7F7F7"/>
                </a:highlight>
                <a:latin typeface="Consolas"/>
                <a:ea typeface="Consolas"/>
                <a:cs typeface="Consolas"/>
                <a:sym typeface="Consolas"/>
              </a:rPr>
            </a:br>
            <a:r>
              <a:rPr lang="es" sz="1200">
                <a:solidFill>
                  <a:srgbClr val="333333"/>
                </a:solidFill>
                <a:highlight>
                  <a:srgbClr val="F7F7F7"/>
                </a:highlight>
                <a:latin typeface="Consolas"/>
                <a:ea typeface="Consolas"/>
                <a:cs typeface="Consolas"/>
                <a:sym typeface="Consolas"/>
              </a:rPr>
              <a:t>{</a:t>
            </a:r>
            <a:br>
              <a:rPr lang="es" sz="1200">
                <a:solidFill>
                  <a:srgbClr val="333333"/>
                </a:solidFill>
                <a:highlight>
                  <a:srgbClr val="F7F7F7"/>
                </a:highlight>
                <a:latin typeface="Consolas"/>
                <a:ea typeface="Consolas"/>
                <a:cs typeface="Consolas"/>
                <a:sym typeface="Consolas"/>
              </a:rPr>
            </a:br>
            <a:r>
              <a:rPr lang="es" sz="1200">
                <a:solidFill>
                  <a:srgbClr val="333333"/>
                </a:solidFill>
                <a:highlight>
                  <a:srgbClr val="F7F7F7"/>
                </a:highlight>
                <a:latin typeface="Consolas"/>
                <a:ea typeface="Consolas"/>
                <a:cs typeface="Consolas"/>
                <a:sym typeface="Consolas"/>
              </a:rPr>
              <a:t>  ...</a:t>
            </a:r>
            <a:br>
              <a:rPr lang="es" sz="1200">
                <a:solidFill>
                  <a:srgbClr val="333333"/>
                </a:solidFill>
                <a:highlight>
                  <a:srgbClr val="F7F7F7"/>
                </a:highlight>
                <a:latin typeface="Consolas"/>
                <a:ea typeface="Consolas"/>
                <a:cs typeface="Consolas"/>
                <a:sym typeface="Consolas"/>
              </a:rPr>
            </a:br>
            <a:r>
              <a:rPr lang="es" sz="1200">
                <a:solidFill>
                  <a:srgbClr val="333333"/>
                </a:solidFill>
                <a:highlight>
                  <a:srgbClr val="F7F7F7"/>
                </a:highlight>
                <a:latin typeface="Consolas"/>
                <a:ea typeface="Consolas"/>
                <a:cs typeface="Consolas"/>
                <a:sym typeface="Consolas"/>
              </a:rPr>
              <a:t>}</a:t>
            </a:r>
            <a:endParaRPr sz="1200">
              <a:solidFill>
                <a:srgbClr val="333333"/>
              </a:solidFill>
              <a:highlight>
                <a:srgbClr val="F7F7F7"/>
              </a:highlight>
              <a:latin typeface="Consolas"/>
              <a:ea typeface="Consolas"/>
              <a:cs typeface="Consolas"/>
              <a:sym typeface="Consolas"/>
            </a:endParaRPr>
          </a:p>
          <a:p>
            <a:pPr marL="0" lvl="0" indent="0" algn="l" rtl="0">
              <a:spcBef>
                <a:spcPts val="15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704013" y="1645445"/>
            <a:ext cx="59151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2060"/>
              </a:buClr>
              <a:buSzPts val="3300"/>
              <a:buFont typeface="Calibri"/>
              <a:buNone/>
            </a:pPr>
            <a:r>
              <a:rPr lang="es"/>
              <a:t>5.2 Lectura y escritura de archivos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Bloque try-catch</a:t>
            </a:r>
            <a:endParaRPr/>
          </a:p>
        </p:txBody>
      </p:sp>
      <p:sp>
        <p:nvSpPr>
          <p:cNvPr id="493" name="Google Shape;493;p8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000"/>
          </a:p>
          <a:p>
            <a:pPr marL="0" lvl="0" indent="0" algn="l" rtl="0">
              <a:spcBef>
                <a:spcPts val="1600"/>
              </a:spcBef>
              <a:spcAft>
                <a:spcPts val="0"/>
              </a:spcAft>
              <a:buNone/>
            </a:pPr>
            <a:endParaRPr sz="1000"/>
          </a:p>
          <a:p>
            <a:pPr marL="0" lvl="0" indent="0" algn="l" rtl="0">
              <a:spcBef>
                <a:spcPts val="1600"/>
              </a:spcBef>
              <a:spcAft>
                <a:spcPts val="1600"/>
              </a:spcAft>
              <a:buNone/>
            </a:pPr>
            <a:r>
              <a:rPr lang="es" sz="1000"/>
              <a:t>https://universidad-de-los-andes.gitbooks.io/fundamentos-de-programacion/content/Nivel4/5_ManejoDeLasExcepciones.html</a:t>
            </a:r>
            <a:endParaRPr sz="1000"/>
          </a:p>
        </p:txBody>
      </p:sp>
      <p:pic>
        <p:nvPicPr>
          <p:cNvPr id="494" name="Google Shape;494;p81"/>
          <p:cNvPicPr preferRelativeResize="0"/>
          <p:nvPr/>
        </p:nvPicPr>
        <p:blipFill>
          <a:blip r:embed="rId3">
            <a:alphaModFix/>
          </a:blip>
          <a:stretch>
            <a:fillRect/>
          </a:stretch>
        </p:blipFill>
        <p:spPr>
          <a:xfrm>
            <a:off x="1189375" y="1291525"/>
            <a:ext cx="6159702" cy="337657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Bloque try-catch</a:t>
            </a:r>
            <a:endParaRPr/>
          </a:p>
        </p:txBody>
      </p:sp>
      <p:sp>
        <p:nvSpPr>
          <p:cNvPr id="500" name="Google Shape;500;p8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just" rtl="0">
              <a:lnSpc>
                <a:spcPct val="115000"/>
              </a:lnSpc>
              <a:spcBef>
                <a:spcPts val="0"/>
              </a:spcBef>
              <a:spcAft>
                <a:spcPts val="0"/>
              </a:spcAft>
              <a:buClr>
                <a:srgbClr val="333333"/>
              </a:buClr>
              <a:buSzPts val="2400"/>
              <a:buChar char="●"/>
            </a:pPr>
            <a:r>
              <a:rPr lang="es" sz="2400">
                <a:solidFill>
                  <a:srgbClr val="333333"/>
                </a:solidFill>
              </a:rPr>
              <a:t>Delimitar la porción de código dentro de un método en el que necesitamos desviar el control si una excepción ocurre allí (la parte </a:t>
            </a:r>
            <a:r>
              <a:rPr lang="es" sz="2400">
                <a:solidFill>
                  <a:srgbClr val="333333"/>
                </a:solidFill>
                <a:highlight>
                  <a:srgbClr val="F7F7F7"/>
                </a:highlight>
              </a:rPr>
              <a:t>try</a:t>
            </a:r>
            <a:r>
              <a:rPr lang="es" sz="2400">
                <a:solidFill>
                  <a:srgbClr val="333333"/>
                </a:solidFill>
              </a:rPr>
              <a:t>). </a:t>
            </a:r>
            <a:endParaRPr sz="2400">
              <a:solidFill>
                <a:srgbClr val="333333"/>
              </a:solidFill>
            </a:endParaRPr>
          </a:p>
          <a:p>
            <a:pPr marL="457200" lvl="0" indent="-381000" algn="just" rtl="0">
              <a:lnSpc>
                <a:spcPct val="115000"/>
              </a:lnSpc>
              <a:spcBef>
                <a:spcPts val="0"/>
              </a:spcBef>
              <a:spcAft>
                <a:spcPts val="0"/>
              </a:spcAft>
              <a:buClr>
                <a:srgbClr val="333333"/>
              </a:buClr>
              <a:buSzPts val="2400"/>
              <a:buChar char="●"/>
            </a:pPr>
            <a:r>
              <a:rPr lang="es" sz="2400">
                <a:solidFill>
                  <a:srgbClr val="333333"/>
                </a:solidFill>
              </a:rPr>
              <a:t>Definir el código que manejará el error o atrapará la excepción (la parte </a:t>
            </a:r>
            <a:r>
              <a:rPr lang="es" sz="2400">
                <a:solidFill>
                  <a:srgbClr val="333333"/>
                </a:solidFill>
                <a:highlight>
                  <a:srgbClr val="F7F7F7"/>
                </a:highlight>
              </a:rPr>
              <a:t>catch</a:t>
            </a:r>
            <a:r>
              <a:rPr lang="es" sz="2400">
                <a:solidFill>
                  <a:srgbClr val="333333"/>
                </a:solidFill>
              </a:rPr>
              <a:t>).</a:t>
            </a:r>
            <a:endParaRPr sz="2400">
              <a:solidFill>
                <a:srgbClr val="333333"/>
              </a:solidFill>
            </a:endParaRPr>
          </a:p>
          <a:p>
            <a:pPr marL="0" lvl="0" indent="0" algn="l" rtl="0">
              <a:spcBef>
                <a:spcPts val="1000"/>
              </a:spcBef>
              <a:spcAft>
                <a:spcPts val="160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Bloque try-catch</a:t>
            </a:r>
            <a:endParaRPr/>
          </a:p>
        </p:txBody>
      </p:sp>
      <p:graphicFrame>
        <p:nvGraphicFramePr>
          <p:cNvPr id="506" name="Google Shape;506;p83"/>
          <p:cNvGraphicFramePr/>
          <p:nvPr/>
        </p:nvGraphicFramePr>
        <p:xfrm>
          <a:off x="952500" y="1543050"/>
          <a:ext cx="7239000" cy="2962563"/>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s" sz="1600">
                          <a:solidFill>
                            <a:srgbClr val="445588"/>
                          </a:solidFill>
                          <a:latin typeface="Consolas"/>
                          <a:ea typeface="Consolas"/>
                          <a:cs typeface="Consolas"/>
                          <a:sym typeface="Consolas"/>
                        </a:rPr>
                        <a:t>int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5</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0;</a:t>
                      </a:r>
                      <a:endParaRPr sz="1600">
                        <a:solidFill>
                          <a:schemeClr val="dk1"/>
                        </a:solidFill>
                        <a:latin typeface="Consolas"/>
                        <a:ea typeface="Consolas"/>
                        <a:cs typeface="Consolas"/>
                        <a:sym typeface="Consolas"/>
                      </a:endParaRPr>
                    </a:p>
                    <a:p>
                      <a:pPr marL="0" lvl="0" indent="0" algn="l" rtl="0">
                        <a:lnSpc>
                          <a:spcPct val="187500"/>
                        </a:lnSpc>
                        <a:spcBef>
                          <a:spcPts val="0"/>
                        </a:spcBef>
                        <a:spcAft>
                          <a:spcPts val="0"/>
                        </a:spcAft>
                        <a:buNone/>
                      </a:pPr>
                      <a:r>
                        <a:rPr lang="es" sz="1600">
                          <a:solidFill>
                            <a:srgbClr val="212121"/>
                          </a:solidFill>
                          <a:latin typeface="Times New Roman"/>
                          <a:ea typeface="Times New Roman"/>
                          <a:cs typeface="Times New Roman"/>
                          <a:sym typeface="Times New Roman"/>
                        </a:rPr>
                        <a:t>esta línea nos lanzaría la siguiente excepción: </a:t>
                      </a:r>
                      <a:endParaRPr sz="1600">
                        <a:solidFill>
                          <a:srgbClr val="212121"/>
                        </a:solidFill>
                        <a:latin typeface="Times New Roman"/>
                        <a:ea typeface="Times New Roman"/>
                        <a:cs typeface="Times New Roman"/>
                        <a:sym typeface="Times New Roman"/>
                      </a:endParaRPr>
                    </a:p>
                    <a:p>
                      <a:pPr marL="0" lvl="0" indent="0" algn="l" rtl="0">
                        <a:lnSpc>
                          <a:spcPct val="187500"/>
                        </a:lnSpc>
                        <a:spcBef>
                          <a:spcPts val="0"/>
                        </a:spcBef>
                        <a:spcAft>
                          <a:spcPts val="0"/>
                        </a:spcAft>
                        <a:buClr>
                          <a:schemeClr val="dk1"/>
                        </a:buClr>
                        <a:buSzPts val="1100"/>
                        <a:buFont typeface="Arial"/>
                        <a:buNone/>
                      </a:pPr>
                      <a:r>
                        <a:rPr lang="es" sz="1600">
                          <a:solidFill>
                            <a:srgbClr val="002F4C"/>
                          </a:solidFill>
                          <a:latin typeface="Verdana"/>
                          <a:ea typeface="Verdana"/>
                          <a:cs typeface="Verdana"/>
                          <a:sym typeface="Verdana"/>
                        </a:rPr>
                        <a:t>Exception in thread "main" java.lang.ArithmeticException: / by zero</a:t>
                      </a:r>
                      <a:endParaRPr sz="1600">
                        <a:solidFill>
                          <a:srgbClr val="002F4C"/>
                        </a:solidFill>
                        <a:latin typeface="Verdana"/>
                        <a:ea typeface="Verdana"/>
                        <a:cs typeface="Verdana"/>
                        <a:sym typeface="Verdana"/>
                      </a:endParaRPr>
                    </a:p>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sz="1600">
                          <a:solidFill>
                            <a:schemeClr val="dk1"/>
                          </a:solidFill>
                          <a:latin typeface="Consolas"/>
                          <a:ea typeface="Consolas"/>
                          <a:cs typeface="Consolas"/>
                          <a:sym typeface="Consolas"/>
                        </a:rPr>
                        <a:t>try{</a:t>
                      </a:r>
                      <a:br>
                        <a:rPr lang="es" sz="1600">
                          <a:solidFill>
                            <a:schemeClr val="dk1"/>
                          </a:solidFill>
                          <a:latin typeface="Verdana"/>
                          <a:ea typeface="Verdana"/>
                          <a:cs typeface="Verdana"/>
                          <a:sym typeface="Verdana"/>
                        </a:rPr>
                      </a:br>
                      <a:r>
                        <a:rPr lang="es" sz="1600">
                          <a:solidFill>
                            <a:schemeClr val="dk1"/>
                          </a:solidFill>
                          <a:latin typeface="Verdana"/>
                          <a:ea typeface="Verdana"/>
                          <a:cs typeface="Verdana"/>
                          <a:sym typeface="Verdana"/>
                        </a:rPr>
                        <a:t>    </a:t>
                      </a:r>
                      <a:r>
                        <a:rPr lang="es" sz="1600">
                          <a:solidFill>
                            <a:srgbClr val="445588"/>
                          </a:solidFill>
                          <a:latin typeface="Consolas"/>
                          <a:ea typeface="Consolas"/>
                          <a:cs typeface="Consolas"/>
                          <a:sym typeface="Consolas"/>
                        </a:rPr>
                        <a:t>int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5</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0;</a:t>
                      </a:r>
                      <a:br>
                        <a:rPr lang="es" sz="1600">
                          <a:solidFill>
                            <a:schemeClr val="dk1"/>
                          </a:solidFill>
                          <a:latin typeface="Verdana"/>
                          <a:ea typeface="Verdana"/>
                          <a:cs typeface="Verdana"/>
                          <a:sym typeface="Verdana"/>
                        </a:rPr>
                      </a:br>
                      <a:r>
                        <a:rPr lang="es" sz="1600">
                          <a:solidFill>
                            <a:schemeClr val="dk1"/>
                          </a:solidFill>
                          <a:latin typeface="Consolas"/>
                          <a:ea typeface="Consolas"/>
                          <a:cs typeface="Consolas"/>
                          <a:sym typeface="Consolas"/>
                        </a:rPr>
                        <a:t>}catch(ArithmeticException</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err){</a:t>
                      </a:r>
                      <a:br>
                        <a:rPr lang="es" sz="1600">
                          <a:solidFill>
                            <a:schemeClr val="dk1"/>
                          </a:solidFill>
                          <a:latin typeface="Verdana"/>
                          <a:ea typeface="Verdana"/>
                          <a:cs typeface="Verdana"/>
                          <a:sym typeface="Verdana"/>
                        </a:rPr>
                      </a:br>
                      <a:r>
                        <a:rPr lang="es" sz="1600">
                          <a:solidFill>
                            <a:schemeClr val="dk1"/>
                          </a:solidFill>
                          <a:latin typeface="Verdana"/>
                          <a:ea typeface="Verdana"/>
                          <a:cs typeface="Verdana"/>
                          <a:sym typeface="Verdana"/>
                        </a:rPr>
                        <a:t>    </a:t>
                      </a:r>
                      <a:r>
                        <a:rPr lang="es" sz="1600">
                          <a:solidFill>
                            <a:srgbClr val="445588"/>
                          </a:solidFill>
                          <a:latin typeface="Consolas"/>
                          <a:ea typeface="Consolas"/>
                          <a:cs typeface="Consolas"/>
                          <a:sym typeface="Consolas"/>
                        </a:rPr>
                        <a:t>int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a:t>
                      </a:r>
                      <a:r>
                        <a:rPr lang="es" sz="1600">
                          <a:solidFill>
                            <a:schemeClr val="dk1"/>
                          </a:solidFill>
                          <a:latin typeface="Verdana"/>
                          <a:ea typeface="Verdana"/>
                          <a:cs typeface="Verdana"/>
                          <a:sym typeface="Verdana"/>
                        </a:rPr>
                        <a:t> </a:t>
                      </a:r>
                      <a:r>
                        <a:rPr lang="es" sz="1600">
                          <a:solidFill>
                            <a:schemeClr val="dk1"/>
                          </a:solidFill>
                          <a:latin typeface="Consolas"/>
                          <a:ea typeface="Consolas"/>
                          <a:cs typeface="Consolas"/>
                          <a:sym typeface="Consolas"/>
                        </a:rPr>
                        <a:t>0;</a:t>
                      </a:r>
                      <a:br>
                        <a:rPr lang="es" sz="1600">
                          <a:solidFill>
                            <a:schemeClr val="dk1"/>
                          </a:solidFill>
                          <a:latin typeface="Verdana"/>
                          <a:ea typeface="Verdana"/>
                          <a:cs typeface="Verdana"/>
                          <a:sym typeface="Verdana"/>
                        </a:rPr>
                      </a:br>
                      <a:r>
                        <a:rPr lang="es"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a:p>
                      <a:pPr marL="0" lvl="0" indent="0" algn="l" rtl="0">
                        <a:spcBef>
                          <a:spcPts val="0"/>
                        </a:spcBef>
                        <a:spcAft>
                          <a:spcPts val="0"/>
                        </a:spcAft>
                        <a:buNone/>
                      </a:pPr>
                      <a:endParaRPr sz="160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Bloque try-catch</a:t>
            </a:r>
            <a:endParaRPr/>
          </a:p>
        </p:txBody>
      </p:sp>
      <p:sp>
        <p:nvSpPr>
          <p:cNvPr id="512" name="Google Shape;512;p8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solidFill>
                  <a:srgbClr val="000000"/>
                </a:solidFill>
              </a:rPr>
              <a:t>El código dentro del try puede generar más de una excepción, y se pueden capturar todas ellas</a:t>
            </a:r>
            <a:endParaRPr>
              <a:solidFill>
                <a:srgbClr val="000000"/>
              </a:solidFill>
            </a:endParaRPr>
          </a:p>
          <a:p>
            <a:pPr marL="685800" lvl="0" indent="-50800" algn="l" rtl="0">
              <a:spcBef>
                <a:spcPts val="1600"/>
              </a:spcBef>
              <a:spcAft>
                <a:spcPts val="0"/>
              </a:spcAft>
              <a:buNone/>
            </a:pPr>
            <a:r>
              <a:rPr lang="es" sz="2000">
                <a:solidFill>
                  <a:srgbClr val="000000"/>
                </a:solidFill>
              </a:rPr>
              <a:t>try { //Código que puede provocar el error } </a:t>
            </a:r>
            <a:endParaRPr sz="2000">
              <a:solidFill>
                <a:srgbClr val="000000"/>
              </a:solidFill>
            </a:endParaRPr>
          </a:p>
          <a:p>
            <a:pPr marL="685800" lvl="0" indent="-50800" algn="l" rtl="0">
              <a:spcBef>
                <a:spcPts val="1600"/>
              </a:spcBef>
              <a:spcAft>
                <a:spcPts val="0"/>
              </a:spcAft>
              <a:buNone/>
            </a:pPr>
            <a:r>
              <a:rPr lang="es" sz="2000">
                <a:solidFill>
                  <a:srgbClr val="000000"/>
                </a:solidFill>
              </a:rPr>
              <a:t>catch(IOException ioe) { //Código para tratar la IOException } </a:t>
            </a:r>
            <a:endParaRPr sz="2000">
              <a:solidFill>
                <a:srgbClr val="000000"/>
              </a:solidFill>
            </a:endParaRPr>
          </a:p>
          <a:p>
            <a:pPr marL="685800" lvl="0" indent="-50800" algn="l" rtl="0">
              <a:spcBef>
                <a:spcPts val="1600"/>
              </a:spcBef>
              <a:spcAft>
                <a:spcPts val="1600"/>
              </a:spcAft>
              <a:buNone/>
            </a:pPr>
            <a:r>
              <a:rPr lang="es" sz="2000">
                <a:solidFill>
                  <a:srgbClr val="000000"/>
                </a:solidFill>
              </a:rPr>
              <a:t>catch(Exception e) { //Código para tratar la Exception }</a:t>
            </a:r>
            <a:endParaRPr sz="200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Bloque try-catch</a:t>
            </a:r>
            <a:endParaRPr/>
          </a:p>
        </p:txBody>
      </p:sp>
      <p:sp>
        <p:nvSpPr>
          <p:cNvPr id="518" name="Google Shape;518;p8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just" rtl="0">
              <a:spcBef>
                <a:spcPts val="800"/>
              </a:spcBef>
              <a:spcAft>
                <a:spcPts val="0"/>
              </a:spcAft>
              <a:buNone/>
            </a:pPr>
            <a:r>
              <a:rPr lang="es" sz="2400">
                <a:solidFill>
                  <a:srgbClr val="000000"/>
                </a:solidFill>
              </a:rPr>
              <a:t>Si un bloque de código lanza varias excepciones y se usan varios catch :</a:t>
            </a:r>
            <a:endParaRPr sz="2400">
              <a:solidFill>
                <a:srgbClr val="000000"/>
              </a:solidFill>
            </a:endParaRPr>
          </a:p>
          <a:p>
            <a:pPr marL="914400" lvl="0" indent="-381000" algn="just" rtl="0">
              <a:spcBef>
                <a:spcPts val="1600"/>
              </a:spcBef>
              <a:spcAft>
                <a:spcPts val="0"/>
              </a:spcAft>
              <a:buClr>
                <a:srgbClr val="000000"/>
              </a:buClr>
              <a:buSzPts val="2400"/>
              <a:buChar char="•"/>
            </a:pPr>
            <a:r>
              <a:rPr lang="es" sz="2400">
                <a:solidFill>
                  <a:srgbClr val="000000"/>
                </a:solidFill>
              </a:rPr>
              <a:t>La excepción se captura en el primer catch que se ajusta a la excepción </a:t>
            </a:r>
            <a:endParaRPr sz="2400">
              <a:solidFill>
                <a:srgbClr val="000000"/>
              </a:solidFill>
            </a:endParaRPr>
          </a:p>
          <a:p>
            <a:pPr marL="914400" lvl="0" indent="-381000" algn="just" rtl="0">
              <a:spcBef>
                <a:spcPts val="0"/>
              </a:spcBef>
              <a:spcAft>
                <a:spcPts val="0"/>
              </a:spcAft>
              <a:buClr>
                <a:srgbClr val="000000"/>
              </a:buClr>
              <a:buSzPts val="2400"/>
              <a:buChar char="•"/>
            </a:pPr>
            <a:r>
              <a:rPr lang="es" sz="2400">
                <a:solidFill>
                  <a:srgbClr val="000000"/>
                </a:solidFill>
              </a:rPr>
              <a:t>Los catch deben capturar las excepciones más concretas en primer lugar, y las más generales al final </a:t>
            </a:r>
            <a:endParaRPr sz="2400">
              <a:solidFill>
                <a:srgbClr val="000000"/>
              </a:solidFill>
            </a:endParaRPr>
          </a:p>
          <a:p>
            <a:pPr marL="914400" lvl="0" indent="-381000" algn="just" rtl="0">
              <a:spcBef>
                <a:spcPts val="0"/>
              </a:spcBef>
              <a:spcAft>
                <a:spcPts val="0"/>
              </a:spcAft>
              <a:buClr>
                <a:srgbClr val="000000"/>
              </a:buClr>
              <a:buSzPts val="2400"/>
              <a:buChar char="•"/>
            </a:pPr>
            <a:r>
              <a:rPr lang="es" sz="2400">
                <a:solidFill>
                  <a:srgbClr val="000000"/>
                </a:solidFill>
              </a:rPr>
              <a:t>Si no lo hacemos así, hay bloques catch en los que no se entrará nunca</a:t>
            </a:r>
            <a:endParaRPr sz="240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Bloque try-catch</a:t>
            </a:r>
            <a:endParaRPr/>
          </a:p>
        </p:txBody>
      </p:sp>
      <p:sp>
        <p:nvSpPr>
          <p:cNvPr id="524" name="Google Shape;524;p8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525" name="Google Shape;525;p86"/>
          <p:cNvPicPr preferRelativeResize="0"/>
          <p:nvPr/>
        </p:nvPicPr>
        <p:blipFill>
          <a:blip r:embed="rId3">
            <a:alphaModFix/>
          </a:blip>
          <a:stretch>
            <a:fillRect/>
          </a:stretch>
        </p:blipFill>
        <p:spPr>
          <a:xfrm>
            <a:off x="1816650" y="1346380"/>
            <a:ext cx="5510675" cy="3309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Bloque finally</a:t>
            </a:r>
            <a:endParaRPr/>
          </a:p>
        </p:txBody>
      </p:sp>
      <p:sp>
        <p:nvSpPr>
          <p:cNvPr id="531" name="Google Shape;531;p8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a:solidFill>
                  <a:srgbClr val="000000"/>
                </a:solidFill>
              </a:rPr>
              <a:t>Finally se utiliza cuando el programador solicita ciertos recursos al sistema que se deben liberar</a:t>
            </a:r>
            <a:endParaRPr sz="2400">
              <a:solidFill>
                <a:srgbClr val="000000"/>
              </a:solidFill>
            </a:endParaRPr>
          </a:p>
          <a:p>
            <a:pPr marL="914400" lvl="1" indent="-381000" algn="l" rtl="0">
              <a:spcBef>
                <a:spcPts val="0"/>
              </a:spcBef>
              <a:spcAft>
                <a:spcPts val="0"/>
              </a:spcAft>
              <a:buClr>
                <a:srgbClr val="000000"/>
              </a:buClr>
              <a:buSzPts val="2400"/>
              <a:buChar char="○"/>
            </a:pPr>
            <a:r>
              <a:rPr lang="es" sz="2400">
                <a:solidFill>
                  <a:srgbClr val="000000"/>
                </a:solidFill>
              </a:rPr>
              <a:t>se coloca después del último bloque catch o</a:t>
            </a:r>
            <a:endParaRPr sz="2400">
              <a:solidFill>
                <a:srgbClr val="000000"/>
              </a:solidFill>
            </a:endParaRPr>
          </a:p>
          <a:p>
            <a:pPr marL="914400" lvl="1" indent="-381000" algn="l" rtl="0">
              <a:spcBef>
                <a:spcPts val="0"/>
              </a:spcBef>
              <a:spcAft>
                <a:spcPts val="0"/>
              </a:spcAft>
              <a:buClr>
                <a:srgbClr val="000000"/>
              </a:buClr>
              <a:buSzPts val="2400"/>
              <a:buChar char="○"/>
            </a:pPr>
            <a:r>
              <a:rPr lang="es" sz="2400">
                <a:solidFill>
                  <a:srgbClr val="000000"/>
                </a:solidFill>
              </a:rPr>
              <a:t>luego del bloque try</a:t>
            </a:r>
            <a:endParaRPr sz="24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Bloque finally</a:t>
            </a:r>
            <a:endParaRPr/>
          </a:p>
        </p:txBody>
      </p:sp>
      <p:sp>
        <p:nvSpPr>
          <p:cNvPr id="537" name="Google Shape;537;p8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spcBef>
                <a:spcPts val="1600"/>
              </a:spcBef>
              <a:spcAft>
                <a:spcPts val="1600"/>
              </a:spcAft>
              <a:buNone/>
            </a:pPr>
            <a:endParaRPr/>
          </a:p>
        </p:txBody>
      </p:sp>
      <p:graphicFrame>
        <p:nvGraphicFramePr>
          <p:cNvPr id="538" name="Google Shape;538;p88"/>
          <p:cNvGraphicFramePr/>
          <p:nvPr/>
        </p:nvGraphicFramePr>
        <p:xfrm>
          <a:off x="952500" y="1466850"/>
          <a:ext cx="7562850" cy="2613630"/>
        </p:xfrm>
        <a:graphic>
          <a:graphicData uri="http://schemas.openxmlformats.org/drawingml/2006/table">
            <a:tbl>
              <a:tblPr>
                <a:noFill/>
                <a:tableStyleId>{2CE8264B-2ACE-4F47-B2E9-277784DFD36A}</a:tableStyleId>
              </a:tblPr>
              <a:tblGrid>
                <a:gridCol w="3781425">
                  <a:extLst>
                    <a:ext uri="{9D8B030D-6E8A-4147-A177-3AD203B41FA5}">
                      <a16:colId xmlns:a16="http://schemas.microsoft.com/office/drawing/2014/main" val="20000"/>
                    </a:ext>
                  </a:extLst>
                </a:gridCol>
                <a:gridCol w="3781425">
                  <a:extLst>
                    <a:ext uri="{9D8B030D-6E8A-4147-A177-3AD203B41FA5}">
                      <a16:colId xmlns:a16="http://schemas.microsoft.com/office/drawing/2014/main" val="20001"/>
                    </a:ext>
                  </a:extLst>
                </a:gridCol>
              </a:tblGrid>
              <a:tr h="381000">
                <a:tc>
                  <a:txBody>
                    <a:bodyPr/>
                    <a:lstStyle/>
                    <a:p>
                      <a:pPr marL="228600" lvl="0" indent="-50800" algn="l" rtl="0">
                        <a:lnSpc>
                          <a:spcPct val="90000"/>
                        </a:lnSpc>
                        <a:spcBef>
                          <a:spcPts val="1000"/>
                        </a:spcBef>
                        <a:spcAft>
                          <a:spcPts val="0"/>
                        </a:spcAft>
                        <a:buClr>
                          <a:schemeClr val="dk1"/>
                        </a:buClr>
                        <a:buSzPts val="1100"/>
                        <a:buFont typeface="Arial"/>
                        <a:buNone/>
                      </a:pPr>
                      <a:r>
                        <a:rPr lang="es" sz="1100">
                          <a:solidFill>
                            <a:schemeClr val="dk1"/>
                          </a:solidFill>
                          <a:latin typeface="Consolas"/>
                          <a:ea typeface="Consolas"/>
                          <a:cs typeface="Consolas"/>
                          <a:sym typeface="Consolas"/>
                        </a:rPr>
                        <a:t>FileReader</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lector</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null;</a:t>
                      </a:r>
                      <a:br>
                        <a:rPr lang="es" sz="1100">
                          <a:solidFill>
                            <a:schemeClr val="dk1"/>
                          </a:solidFill>
                          <a:latin typeface="Verdana"/>
                          <a:ea typeface="Verdana"/>
                          <a:cs typeface="Verdana"/>
                          <a:sym typeface="Verdana"/>
                        </a:rPr>
                      </a:br>
                      <a:r>
                        <a:rPr lang="es" sz="1100">
                          <a:solidFill>
                            <a:schemeClr val="dk1"/>
                          </a:solidFill>
                          <a:latin typeface="Consolas"/>
                          <a:ea typeface="Consolas"/>
                          <a:cs typeface="Consolas"/>
                          <a:sym typeface="Consolas"/>
                        </a:rPr>
                        <a:t>try</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lector</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new</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FileReader(</a:t>
                      </a:r>
                      <a:r>
                        <a:rPr lang="es" sz="1100">
                          <a:solidFill>
                            <a:srgbClr val="D01040"/>
                          </a:solidFill>
                          <a:latin typeface="Consolas"/>
                          <a:ea typeface="Consolas"/>
                          <a:cs typeface="Consolas"/>
                          <a:sym typeface="Consolas"/>
                        </a:rPr>
                        <a:t>"archivo.txt"</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rgbClr val="445588"/>
                          </a:solidFill>
                          <a:latin typeface="Consolas"/>
                          <a:ea typeface="Consolas"/>
                          <a:cs typeface="Consolas"/>
                          <a:sym typeface="Consolas"/>
                        </a:rPr>
                        <a:t>int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i=0;</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while(i</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-1){</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i</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lector.</a:t>
                      </a:r>
                      <a:r>
                        <a:rPr lang="es" sz="1100">
                          <a:solidFill>
                            <a:srgbClr val="008080"/>
                          </a:solidFill>
                          <a:latin typeface="Consolas"/>
                          <a:ea typeface="Consolas"/>
                          <a:cs typeface="Consolas"/>
                          <a:sym typeface="Consolas"/>
                        </a:rPr>
                        <a:t>read</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System.</a:t>
                      </a:r>
                      <a:r>
                        <a:rPr lang="es" sz="1100">
                          <a:solidFill>
                            <a:srgbClr val="008080"/>
                          </a:solidFill>
                          <a:latin typeface="Consolas"/>
                          <a:ea typeface="Consolas"/>
                          <a:cs typeface="Consolas"/>
                          <a:sym typeface="Consolas"/>
                        </a:rPr>
                        <a:t>out</a:t>
                      </a:r>
                      <a:r>
                        <a:rPr lang="es" sz="1100">
                          <a:solidFill>
                            <a:schemeClr val="dk1"/>
                          </a:solidFill>
                          <a:latin typeface="Consolas"/>
                          <a:ea typeface="Consolas"/>
                          <a:cs typeface="Consolas"/>
                          <a:sym typeface="Consolas"/>
                        </a:rPr>
                        <a:t>.</a:t>
                      </a:r>
                      <a:r>
                        <a:rPr lang="es" sz="1100">
                          <a:solidFill>
                            <a:srgbClr val="008080"/>
                          </a:solidFill>
                          <a:latin typeface="Consolas"/>
                          <a:ea typeface="Consolas"/>
                          <a:cs typeface="Consolas"/>
                          <a:sym typeface="Consolas"/>
                        </a:rPr>
                        <a:t>println</a:t>
                      </a:r>
                      <a:r>
                        <a:rPr lang="es" sz="1100">
                          <a:solidFill>
                            <a:schemeClr val="dk1"/>
                          </a:solidFill>
                          <a:latin typeface="Consolas"/>
                          <a:ea typeface="Consolas"/>
                          <a:cs typeface="Consolas"/>
                          <a:sym typeface="Consolas"/>
                        </a:rPr>
                        <a:t>((</a:t>
                      </a:r>
                      <a:r>
                        <a:rPr lang="es" sz="1100">
                          <a:solidFill>
                            <a:srgbClr val="445588"/>
                          </a:solidFill>
                          <a:latin typeface="Consolas"/>
                          <a:ea typeface="Consolas"/>
                          <a:cs typeface="Consolas"/>
                          <a:sym typeface="Consolas"/>
                        </a:rPr>
                        <a:t>char</a:t>
                      </a: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i</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catch</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(IOException</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e)</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System.</a:t>
                      </a:r>
                      <a:r>
                        <a:rPr lang="es" sz="1100">
                          <a:solidFill>
                            <a:srgbClr val="008080"/>
                          </a:solidFill>
                          <a:latin typeface="Consolas"/>
                          <a:ea typeface="Consolas"/>
                          <a:cs typeface="Consolas"/>
                          <a:sym typeface="Consolas"/>
                        </a:rPr>
                        <a:t>out</a:t>
                      </a:r>
                      <a:r>
                        <a:rPr lang="es" sz="1100">
                          <a:solidFill>
                            <a:schemeClr val="dk1"/>
                          </a:solidFill>
                          <a:latin typeface="Consolas"/>
                          <a:ea typeface="Consolas"/>
                          <a:cs typeface="Consolas"/>
                          <a:sym typeface="Consolas"/>
                        </a:rPr>
                        <a:t>.</a:t>
                      </a:r>
                      <a:r>
                        <a:rPr lang="es" sz="1100">
                          <a:solidFill>
                            <a:srgbClr val="008080"/>
                          </a:solidFill>
                          <a:latin typeface="Consolas"/>
                          <a:ea typeface="Consolas"/>
                          <a:cs typeface="Consolas"/>
                          <a:sym typeface="Consolas"/>
                        </a:rPr>
                        <a:t>println</a:t>
                      </a:r>
                      <a:r>
                        <a:rPr lang="es" sz="1100">
                          <a:solidFill>
                            <a:schemeClr val="dk1"/>
                          </a:solidFill>
                          <a:latin typeface="Consolas"/>
                          <a:ea typeface="Consolas"/>
                          <a:cs typeface="Consolas"/>
                          <a:sym typeface="Consolas"/>
                        </a:rPr>
                        <a:t>(</a:t>
                      </a:r>
                      <a:r>
                        <a:rPr lang="es" sz="1100">
                          <a:solidFill>
                            <a:srgbClr val="D01040"/>
                          </a:solidFill>
                          <a:latin typeface="Consolas"/>
                          <a:ea typeface="Consolas"/>
                          <a:cs typeface="Consolas"/>
                          <a:sym typeface="Consolas"/>
                        </a:rPr>
                        <a:t>"Error"</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finally</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if(lector</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null){</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lector.</a:t>
                      </a:r>
                      <a:r>
                        <a:rPr lang="es" sz="1100">
                          <a:solidFill>
                            <a:srgbClr val="008080"/>
                          </a:solidFill>
                          <a:latin typeface="Consolas"/>
                          <a:ea typeface="Consolas"/>
                          <a:cs typeface="Consolas"/>
                          <a:sym typeface="Consolas"/>
                        </a:rPr>
                        <a:t>close</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Verdana"/>
                          <a:ea typeface="Verdana"/>
                          <a:cs typeface="Verdana"/>
                          <a:sym typeface="Verdana"/>
                        </a:rPr>
                        <a:t>    </a:t>
                      </a:r>
                      <a:r>
                        <a:rPr lang="es" sz="1100">
                          <a:solidFill>
                            <a:schemeClr val="dk1"/>
                          </a:solidFill>
                          <a:latin typeface="Consolas"/>
                          <a:ea typeface="Consolas"/>
                          <a:cs typeface="Consolas"/>
                          <a:sym typeface="Consolas"/>
                        </a:rPr>
                        <a:t>}</a:t>
                      </a:r>
                      <a:br>
                        <a:rPr lang="es" sz="1100">
                          <a:solidFill>
                            <a:schemeClr val="dk1"/>
                          </a:solidFill>
                          <a:latin typeface="Verdana"/>
                          <a:ea typeface="Verdana"/>
                          <a:cs typeface="Verdana"/>
                          <a:sym typeface="Verdana"/>
                        </a:rPr>
                      </a:br>
                      <a:r>
                        <a:rPr lang="es"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txBody>
                  <a:tcPr marL="91425" marR="91425" marT="91425" marB="91425"/>
                </a:tc>
                <a:tc>
                  <a:txBody>
                    <a:bodyPr/>
                    <a:lstStyle/>
                    <a:p>
                      <a:pPr marL="0" lvl="0" indent="0" algn="l" rtl="0">
                        <a:spcBef>
                          <a:spcPts val="0"/>
                        </a:spcBef>
                        <a:spcAft>
                          <a:spcPts val="0"/>
                        </a:spcAft>
                        <a:buNone/>
                      </a:pPr>
                      <a:r>
                        <a:rPr lang="es" sz="1100">
                          <a:solidFill>
                            <a:schemeClr val="dk1"/>
                          </a:solidFill>
                          <a:latin typeface="Consolas"/>
                          <a:ea typeface="Consolas"/>
                          <a:cs typeface="Consolas"/>
                          <a:sym typeface="Consolas"/>
                        </a:rPr>
                        <a:t>class FinallyDemo {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Throw an exception out of the method.   </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static void procA() {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try {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System.out.println("inside procA");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throw new RuntimeException("demo");   </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 finally {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System.out.println("procA's finally");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      } </a:t>
                      </a:r>
                      <a:endParaRPr sz="11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s"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s" sz="1100">
                          <a:solidFill>
                            <a:schemeClr val="dk1"/>
                          </a:solidFill>
                          <a:latin typeface="Consolas"/>
                          <a:ea typeface="Consolas"/>
                          <a:cs typeface="Consolas"/>
                          <a:sym typeface="Consolas"/>
                        </a:rPr>
                        <a: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8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try-with-resources</a:t>
            </a:r>
            <a:endParaRPr/>
          </a:p>
        </p:txBody>
      </p:sp>
      <p:sp>
        <p:nvSpPr>
          <p:cNvPr id="544" name="Google Shape;544;p8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a:solidFill>
                  <a:srgbClr val="000000"/>
                </a:solidFill>
              </a:rPr>
              <a:t>try que declara uno o más recursos(objetos que deben cerrarse luego que se termina de usarlos)</a:t>
            </a:r>
            <a:endParaRPr sz="2400">
              <a:solidFill>
                <a:srgbClr val="000000"/>
              </a:solidFill>
            </a:endParaRPr>
          </a:p>
          <a:p>
            <a:pPr marL="457200" lvl="0" indent="-381000" algn="l" rtl="0">
              <a:spcBef>
                <a:spcPts val="0"/>
              </a:spcBef>
              <a:spcAft>
                <a:spcPts val="0"/>
              </a:spcAft>
              <a:buClr>
                <a:srgbClr val="000000"/>
              </a:buClr>
              <a:buSzPts val="2400"/>
              <a:buChar char="•"/>
            </a:pPr>
            <a:r>
              <a:rPr lang="es" sz="2400">
                <a:solidFill>
                  <a:srgbClr val="000000"/>
                </a:solidFill>
              </a:rPr>
              <a:t>Asegura que cada recurso es cerrado al final del bloque</a:t>
            </a:r>
            <a:endParaRPr sz="2400">
              <a:solidFill>
                <a:srgbClr val="000000"/>
              </a:solidFill>
            </a:endParaRPr>
          </a:p>
          <a:p>
            <a:pPr marL="457200" lvl="0" indent="-381000" algn="l" rtl="0">
              <a:spcBef>
                <a:spcPts val="0"/>
              </a:spcBef>
              <a:spcAft>
                <a:spcPts val="0"/>
              </a:spcAft>
              <a:buClr>
                <a:srgbClr val="000000"/>
              </a:buClr>
              <a:buSzPts val="2400"/>
              <a:buChar char="•"/>
            </a:pPr>
            <a:r>
              <a:rPr lang="es" sz="2400">
                <a:solidFill>
                  <a:srgbClr val="000000"/>
                </a:solidFill>
              </a:rPr>
              <a:t>Objetos que implementan java.lang.AutoCloseable pueden ser usados como recursos</a:t>
            </a:r>
            <a:endParaRPr sz="2400">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try-with-resources</a:t>
            </a:r>
            <a:endParaRPr/>
          </a:p>
        </p:txBody>
      </p:sp>
      <p:sp>
        <p:nvSpPr>
          <p:cNvPr id="550" name="Google Shape;550;p9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127000" marR="127000" lvl="0" indent="0" algn="l" rtl="0">
              <a:lnSpc>
                <a:spcPct val="150000"/>
              </a:lnSpc>
              <a:spcBef>
                <a:spcPts val="0"/>
              </a:spcBef>
              <a:spcAft>
                <a:spcPts val="0"/>
              </a:spcAft>
              <a:buClr>
                <a:schemeClr val="dk1"/>
              </a:buClr>
              <a:buSzPts val="1100"/>
              <a:buFont typeface="Arial"/>
              <a:buNone/>
            </a:pPr>
            <a:r>
              <a:rPr lang="es" sz="1000">
                <a:solidFill>
                  <a:srgbClr val="0077AA"/>
                </a:solidFill>
                <a:highlight>
                  <a:srgbClr val="F7F7F9"/>
                </a:highlight>
                <a:latin typeface="Consolas"/>
                <a:ea typeface="Consolas"/>
                <a:cs typeface="Consolas"/>
                <a:sym typeface="Consolas"/>
              </a:rPr>
              <a:t>import</a:t>
            </a:r>
            <a:r>
              <a:rPr lang="es" sz="1000">
                <a:highlight>
                  <a:srgbClr val="F7F7F9"/>
                </a:highlight>
                <a:latin typeface="Consolas"/>
                <a:ea typeface="Consolas"/>
                <a:cs typeface="Consolas"/>
                <a:sym typeface="Consolas"/>
              </a:rPr>
              <a:t> java</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BufferedReader</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0077AA"/>
                </a:solidFill>
                <a:highlight>
                  <a:srgbClr val="F7F7F9"/>
                </a:highlight>
                <a:latin typeface="Consolas"/>
                <a:ea typeface="Consolas"/>
                <a:cs typeface="Consolas"/>
                <a:sym typeface="Consolas"/>
              </a:rPr>
              <a:t>import</a:t>
            </a:r>
            <a:r>
              <a:rPr lang="es" sz="1000">
                <a:highlight>
                  <a:srgbClr val="F7F7F9"/>
                </a:highlight>
                <a:latin typeface="Consolas"/>
                <a:ea typeface="Consolas"/>
                <a:cs typeface="Consolas"/>
                <a:sym typeface="Consolas"/>
              </a:rPr>
              <a:t> java</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FileReader</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0077AA"/>
                </a:solidFill>
                <a:highlight>
                  <a:srgbClr val="F7F7F9"/>
                </a:highlight>
                <a:latin typeface="Consolas"/>
                <a:ea typeface="Consolas"/>
                <a:cs typeface="Consolas"/>
                <a:sym typeface="Consolas"/>
              </a:rPr>
              <a:t>import</a:t>
            </a:r>
            <a:r>
              <a:rPr lang="es" sz="1000">
                <a:highlight>
                  <a:srgbClr val="F7F7F9"/>
                </a:highlight>
                <a:latin typeface="Consolas"/>
                <a:ea typeface="Consolas"/>
                <a:cs typeface="Consolas"/>
                <a:sym typeface="Consolas"/>
              </a:rPr>
              <a:t> java</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IOException</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0077AA"/>
                </a:solidFill>
                <a:highlight>
                  <a:srgbClr val="F7F7F9"/>
                </a:highlight>
                <a:latin typeface="Consolas"/>
                <a:ea typeface="Consolas"/>
                <a:cs typeface="Consolas"/>
                <a:sym typeface="Consolas"/>
              </a:rPr>
              <a:t>public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class</a:t>
            </a:r>
            <a:r>
              <a:rPr lang="es" sz="1000">
                <a:highlight>
                  <a:srgbClr val="F7F7F9"/>
                </a:highlight>
                <a:latin typeface="Consolas"/>
                <a:ea typeface="Consolas"/>
                <a:cs typeface="Consolas"/>
                <a:sym typeface="Consolas"/>
              </a:rPr>
              <a:t> ReadFileExample2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private</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static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final</a:t>
            </a:r>
            <a:r>
              <a:rPr lang="es" sz="1000">
                <a:highlight>
                  <a:srgbClr val="F7F7F9"/>
                </a:highlight>
                <a:latin typeface="Consolas"/>
                <a:ea typeface="Consolas"/>
                <a:cs typeface="Consolas"/>
                <a:sym typeface="Consolas"/>
              </a:rPr>
              <a:t> String FILENAME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669900"/>
                </a:solidFill>
                <a:highlight>
                  <a:srgbClr val="F7F7F9"/>
                </a:highlight>
                <a:latin typeface="Consolas"/>
                <a:ea typeface="Consolas"/>
                <a:cs typeface="Consolas"/>
                <a:sym typeface="Consolas"/>
              </a:rPr>
              <a:t>"E:\\test\\filename.txt"</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public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static</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void</a:t>
            </a:r>
            <a:r>
              <a:rPr lang="es" sz="1000">
                <a:highlight>
                  <a:srgbClr val="F7F7F9"/>
                </a:highlight>
                <a:latin typeface="Consolas"/>
                <a:ea typeface="Consolas"/>
                <a:cs typeface="Consolas"/>
                <a:sym typeface="Consolas"/>
              </a:rPr>
              <a:t> </a:t>
            </a:r>
            <a:r>
              <a:rPr lang="es" sz="1000">
                <a:solidFill>
                  <a:srgbClr val="DD4A68"/>
                </a:solidFill>
                <a:highlight>
                  <a:srgbClr val="F7F7F9"/>
                </a:highlight>
                <a:latin typeface="Consolas"/>
                <a:ea typeface="Consolas"/>
                <a:cs typeface="Consolas"/>
                <a:sym typeface="Consolas"/>
              </a:rPr>
              <a:t>main</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String</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args</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try</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BufferedReader br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new</a:t>
            </a:r>
            <a:r>
              <a:rPr lang="es" sz="1000">
                <a:highlight>
                  <a:srgbClr val="F7F7F9"/>
                </a:highlight>
                <a:latin typeface="Consolas"/>
                <a:ea typeface="Consolas"/>
                <a:cs typeface="Consolas"/>
                <a:sym typeface="Consolas"/>
              </a:rPr>
              <a:t> BufferedReader</a:t>
            </a:r>
            <a:r>
              <a:rPr lang="es" sz="1000">
                <a:solidFill>
                  <a:srgbClr val="999999"/>
                </a:solidFill>
                <a:highlight>
                  <a:srgbClr val="F7F7F9"/>
                </a:highlight>
                <a:latin typeface="Consolas"/>
                <a:ea typeface="Consolas"/>
                <a:cs typeface="Consolas"/>
                <a:sym typeface="Consolas"/>
              </a:rPr>
              <a:t>(</a:t>
            </a:r>
            <a:r>
              <a:rPr lang="es" sz="1000">
                <a:solidFill>
                  <a:srgbClr val="0077AA"/>
                </a:solidFill>
                <a:highlight>
                  <a:srgbClr val="F7F7F9"/>
                </a:highlight>
                <a:latin typeface="Consolas"/>
                <a:ea typeface="Consolas"/>
                <a:cs typeface="Consolas"/>
                <a:sym typeface="Consolas"/>
              </a:rPr>
              <a:t>new</a:t>
            </a:r>
            <a:r>
              <a:rPr lang="es" sz="1000">
                <a:highlight>
                  <a:srgbClr val="F7F7F9"/>
                </a:highlight>
                <a:latin typeface="Consolas"/>
                <a:ea typeface="Consolas"/>
                <a:cs typeface="Consolas"/>
                <a:sym typeface="Consolas"/>
              </a:rPr>
              <a:t> FileReader</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FILENAME</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String sCurrentLine</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while</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sCurrentLine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br</a:t>
            </a:r>
            <a:r>
              <a:rPr lang="es" sz="1000">
                <a:solidFill>
                  <a:srgbClr val="999999"/>
                </a:solidFill>
                <a:highlight>
                  <a:srgbClr val="F7F7F9"/>
                </a:highlight>
                <a:latin typeface="Consolas"/>
                <a:ea typeface="Consolas"/>
                <a:cs typeface="Consolas"/>
                <a:sym typeface="Consolas"/>
              </a:rPr>
              <a:t>.</a:t>
            </a:r>
            <a:r>
              <a:rPr lang="es" sz="1000">
                <a:solidFill>
                  <a:srgbClr val="DD4A68"/>
                </a:solidFill>
                <a:highlight>
                  <a:srgbClr val="F7F7F9"/>
                </a:highlight>
                <a:latin typeface="Consolas"/>
                <a:ea typeface="Consolas"/>
                <a:cs typeface="Consolas"/>
                <a:sym typeface="Consolas"/>
              </a:rPr>
              <a:t>readLine</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A67F5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null</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System</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out</a:t>
            </a:r>
            <a:r>
              <a:rPr lang="es" sz="1000">
                <a:solidFill>
                  <a:srgbClr val="999999"/>
                </a:solidFill>
                <a:highlight>
                  <a:srgbClr val="F7F7F9"/>
                </a:highlight>
                <a:latin typeface="Consolas"/>
                <a:ea typeface="Consolas"/>
                <a:cs typeface="Consolas"/>
                <a:sym typeface="Consolas"/>
              </a:rPr>
              <a:t>.</a:t>
            </a:r>
            <a:r>
              <a:rPr lang="es" sz="1000">
                <a:solidFill>
                  <a:srgbClr val="DD4A68"/>
                </a:solidFill>
                <a:highlight>
                  <a:srgbClr val="F7F7F9"/>
                </a:highlight>
                <a:latin typeface="Consolas"/>
                <a:ea typeface="Consolas"/>
                <a:cs typeface="Consolas"/>
                <a:sym typeface="Consolas"/>
              </a:rPr>
              <a:t>println</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sCurrentLine</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0077AA"/>
                </a:solidFill>
                <a:highlight>
                  <a:srgbClr val="F7F7F9"/>
                </a:highlight>
                <a:latin typeface="Consolas"/>
                <a:ea typeface="Consolas"/>
                <a:cs typeface="Consolas"/>
                <a:sym typeface="Consolas"/>
              </a:rPr>
              <a:t>catch</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IOException e</a:t>
            </a:r>
            <a:r>
              <a:rPr lang="es" sz="1000">
                <a:solidFill>
                  <a:srgbClr val="999999"/>
                </a:solidFill>
                <a:highlight>
                  <a:srgbClr val="F7F7F9"/>
                </a:highlight>
                <a:latin typeface="Consolas"/>
                <a:ea typeface="Consolas"/>
                <a:cs typeface="Consolas"/>
                <a:sym typeface="Consolas"/>
              </a:rPr>
              <a:t>)</a:t>
            </a: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e</a:t>
            </a:r>
            <a:r>
              <a:rPr lang="es" sz="1000">
                <a:solidFill>
                  <a:srgbClr val="999999"/>
                </a:solidFill>
                <a:highlight>
                  <a:srgbClr val="F7F7F9"/>
                </a:highlight>
                <a:latin typeface="Consolas"/>
                <a:ea typeface="Consolas"/>
                <a:cs typeface="Consolas"/>
                <a:sym typeface="Consolas"/>
              </a:rPr>
              <a:t>.</a:t>
            </a:r>
            <a:r>
              <a:rPr lang="es" sz="1000">
                <a:solidFill>
                  <a:srgbClr val="DD4A68"/>
                </a:solidFill>
                <a:highlight>
                  <a:srgbClr val="F7F7F9"/>
                </a:highlight>
                <a:latin typeface="Consolas"/>
                <a:ea typeface="Consolas"/>
                <a:cs typeface="Consolas"/>
                <a:sym typeface="Consolas"/>
              </a:rPr>
              <a:t>printStackTrace</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highlight>
                  <a:srgbClr val="F7F7F9"/>
                </a:highlight>
                <a:latin typeface="Consolas"/>
                <a:ea typeface="Consolas"/>
                <a:cs typeface="Consolas"/>
                <a:sym typeface="Consolas"/>
              </a:rPr>
              <a:t>	</a:t>
            </a:r>
            <a:r>
              <a:rPr lang="es" sz="1000">
                <a:solidFill>
                  <a:srgbClr val="999999"/>
                </a:solidFill>
                <a:highlight>
                  <a:srgbClr val="F7F7F9"/>
                </a:highlight>
                <a:latin typeface="Consolas"/>
                <a:ea typeface="Consolas"/>
                <a:cs typeface="Consolas"/>
                <a:sym typeface="Consolas"/>
              </a:rPr>
              <a:t>}</a:t>
            </a:r>
            <a:br>
              <a:rPr lang="es" sz="1000">
                <a:highlight>
                  <a:srgbClr val="F7F7F9"/>
                </a:highlight>
                <a:latin typeface="Consolas"/>
                <a:ea typeface="Consolas"/>
                <a:cs typeface="Consolas"/>
                <a:sym typeface="Consolas"/>
              </a:rPr>
            </a:br>
            <a:r>
              <a:rPr lang="es" sz="1000">
                <a:solidFill>
                  <a:srgbClr val="999999"/>
                </a:solidFill>
                <a:highlight>
                  <a:srgbClr val="F7F7F9"/>
                </a:highlight>
                <a:latin typeface="Consolas"/>
                <a:ea typeface="Consolas"/>
                <a:cs typeface="Consolas"/>
                <a:sym typeface="Consolas"/>
              </a:rPr>
              <a:t>}</a:t>
            </a:r>
            <a:endParaRPr sz="1000">
              <a:solidFill>
                <a:srgbClr val="999999"/>
              </a:solidFill>
              <a:highlight>
                <a:srgbClr val="F7F7F9"/>
              </a:highlight>
              <a:latin typeface="Consolas"/>
              <a:ea typeface="Consolas"/>
              <a:cs typeface="Consolas"/>
              <a:sym typeface="Consolas"/>
            </a:endParaRPr>
          </a:p>
          <a:p>
            <a:pPr marL="0" lvl="0" indent="0" algn="l" rtl="0">
              <a:spcBef>
                <a:spcPts val="15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Archivos</a:t>
            </a:r>
            <a:endParaRPr/>
          </a:p>
        </p:txBody>
      </p:sp>
      <p:sp>
        <p:nvSpPr>
          <p:cNvPr id="110" name="Google Shape;110;p2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68300" algn="just" rtl="0">
              <a:spcBef>
                <a:spcPts val="800"/>
              </a:spcBef>
              <a:spcAft>
                <a:spcPts val="0"/>
              </a:spcAft>
              <a:buClr>
                <a:srgbClr val="000000"/>
              </a:buClr>
              <a:buSzPts val="2200"/>
              <a:buChar char="•"/>
            </a:pPr>
            <a:r>
              <a:rPr lang="es" sz="2200">
                <a:solidFill>
                  <a:srgbClr val="000000"/>
                </a:solidFill>
              </a:rPr>
              <a:t>Un archivo es un conjunto de bits almacenados en un dispositivo, y accesible a través de un camino de acceso(pathname) que lo identifica.</a:t>
            </a:r>
            <a:endParaRPr sz="2200">
              <a:solidFill>
                <a:srgbClr val="000000"/>
              </a:solidFill>
            </a:endParaRPr>
          </a:p>
          <a:p>
            <a:pPr marL="457200" lvl="0" indent="-368300" algn="just" rtl="0">
              <a:spcBef>
                <a:spcPts val="0"/>
              </a:spcBef>
              <a:spcAft>
                <a:spcPts val="0"/>
              </a:spcAft>
              <a:buClr>
                <a:srgbClr val="000000"/>
              </a:buClr>
              <a:buSzPts val="2200"/>
              <a:buChar char="•"/>
            </a:pPr>
            <a:r>
              <a:rPr lang="es" sz="2200">
                <a:solidFill>
                  <a:srgbClr val="000000"/>
                </a:solidFill>
              </a:rPr>
              <a:t>Nos permite tener persistencia de datos en un programa y utilizar la información en futuras ejecuciones.</a:t>
            </a:r>
            <a:endParaRPr sz="2200">
              <a:solidFill>
                <a:srgbClr val="000000"/>
              </a:solidFill>
            </a:endParaRPr>
          </a:p>
          <a:p>
            <a:pPr marL="457200" lvl="0" indent="-368300" algn="just" rtl="0">
              <a:spcBef>
                <a:spcPts val="0"/>
              </a:spcBef>
              <a:spcAft>
                <a:spcPts val="0"/>
              </a:spcAft>
              <a:buClr>
                <a:srgbClr val="000000"/>
              </a:buClr>
              <a:buSzPts val="2200"/>
              <a:buChar char="•"/>
            </a:pPr>
            <a:r>
              <a:rPr lang="es" sz="2200">
                <a:solidFill>
                  <a:srgbClr val="000000"/>
                </a:solidFill>
              </a:rPr>
              <a:t>Dos tipos de archivos:</a:t>
            </a:r>
            <a:endParaRPr sz="2200">
              <a:solidFill>
                <a:srgbClr val="000000"/>
              </a:solidFill>
            </a:endParaRPr>
          </a:p>
          <a:p>
            <a:pPr marL="457200" lvl="0" indent="0" algn="just" rtl="0">
              <a:spcBef>
                <a:spcPts val="1600"/>
              </a:spcBef>
              <a:spcAft>
                <a:spcPts val="0"/>
              </a:spcAft>
              <a:buNone/>
            </a:pPr>
            <a:r>
              <a:rPr lang="es" sz="2200">
                <a:solidFill>
                  <a:srgbClr val="000000"/>
                </a:solidFill>
              </a:rPr>
              <a:t>• Los archivos de caracteres (o de texto, character based) </a:t>
            </a:r>
            <a:endParaRPr sz="2200">
              <a:solidFill>
                <a:srgbClr val="000000"/>
              </a:solidFill>
            </a:endParaRPr>
          </a:p>
          <a:p>
            <a:pPr marL="457200" lvl="0" indent="0" algn="just" rtl="0">
              <a:spcBef>
                <a:spcPts val="1600"/>
              </a:spcBef>
              <a:spcAft>
                <a:spcPts val="0"/>
              </a:spcAft>
              <a:buNone/>
            </a:pPr>
            <a:r>
              <a:rPr lang="es" sz="2200">
                <a:solidFill>
                  <a:srgbClr val="000000"/>
                </a:solidFill>
              </a:rPr>
              <a:t>• Los archivos de bytes(o binarios, byte based)</a:t>
            </a:r>
            <a:endParaRPr sz="2200">
              <a:solidFill>
                <a:srgbClr val="000000"/>
              </a:solidFill>
            </a:endParaRPr>
          </a:p>
          <a:p>
            <a:pPr marL="0" lvl="0" indent="0" algn="l" rtl="0">
              <a:spcBef>
                <a:spcPts val="800"/>
              </a:spcBef>
              <a:spcAft>
                <a:spcPts val="1600"/>
              </a:spcAft>
              <a:buNone/>
            </a:pPr>
            <a:endParaRPr sz="2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Construcción de un Objeto Exception y la Instrucción throw</a:t>
            </a:r>
            <a:endParaRPr/>
          </a:p>
        </p:txBody>
      </p:sp>
      <p:sp>
        <p:nvSpPr>
          <p:cNvPr id="556" name="Google Shape;556;p9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just" rtl="0">
              <a:spcBef>
                <a:spcPts val="800"/>
              </a:spcBef>
              <a:spcAft>
                <a:spcPts val="0"/>
              </a:spcAft>
              <a:buClr>
                <a:srgbClr val="000000"/>
              </a:buClr>
              <a:buSzPts val="2400"/>
              <a:buChar char="•"/>
            </a:pPr>
            <a:r>
              <a:rPr lang="es" sz="2400">
                <a:solidFill>
                  <a:srgbClr val="000000"/>
                </a:solidFill>
              </a:rPr>
              <a:t>throw nos permite lanzar una excepción propia</a:t>
            </a:r>
            <a:endParaRPr sz="2400">
              <a:solidFill>
                <a:srgbClr val="000000"/>
              </a:solidFill>
            </a:endParaRPr>
          </a:p>
          <a:p>
            <a:pPr marL="457200" lvl="0" indent="-361950" algn="just" rtl="0">
              <a:spcBef>
                <a:spcPts val="0"/>
              </a:spcBef>
              <a:spcAft>
                <a:spcPts val="0"/>
              </a:spcAft>
              <a:buSzPts val="2100"/>
              <a:buChar char="•"/>
            </a:pPr>
            <a:r>
              <a:rPr lang="es" sz="2400">
                <a:solidFill>
                  <a:srgbClr val="000000"/>
                </a:solidFill>
              </a:rPr>
              <a:t>Esta instrucción recibe como parámetro un objeto de la clase Exception, el cual es lanzado o disparado al método que corresponda</a:t>
            </a:r>
            <a:r>
              <a:rPr lang="es"/>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92"/>
          <p:cNvSpPr txBox="1">
            <a:spLocks noGrp="1"/>
          </p:cNvSpPr>
          <p:nvPr>
            <p:ph type="title"/>
          </p:nvPr>
        </p:nvSpPr>
        <p:spPr>
          <a:xfrm>
            <a:off x="628650" y="4262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Construcción de un Objeto Exception y la Instrucción throw</a:t>
            </a:r>
            <a:endParaRPr/>
          </a:p>
          <a:p>
            <a:pPr marL="0" lvl="0" indent="0" algn="l" rtl="0">
              <a:spcBef>
                <a:spcPts val="0"/>
              </a:spcBef>
              <a:spcAft>
                <a:spcPts val="0"/>
              </a:spcAft>
              <a:buNone/>
            </a:pPr>
            <a:endParaRPr/>
          </a:p>
        </p:txBody>
      </p:sp>
      <p:graphicFrame>
        <p:nvGraphicFramePr>
          <p:cNvPr id="562" name="Google Shape;562;p92"/>
          <p:cNvGraphicFramePr/>
          <p:nvPr/>
        </p:nvGraphicFramePr>
        <p:xfrm>
          <a:off x="628650" y="1238250"/>
          <a:ext cx="8010550" cy="3383250"/>
        </p:xfrm>
        <a:graphic>
          <a:graphicData uri="http://schemas.openxmlformats.org/drawingml/2006/table">
            <a:tbl>
              <a:tblPr>
                <a:noFill/>
                <a:tableStyleId>{2CE8264B-2ACE-4F47-B2E9-277784DFD36A}</a:tableStyleId>
              </a:tblPr>
              <a:tblGrid>
                <a:gridCol w="4005275">
                  <a:extLst>
                    <a:ext uri="{9D8B030D-6E8A-4147-A177-3AD203B41FA5}">
                      <a16:colId xmlns:a16="http://schemas.microsoft.com/office/drawing/2014/main" val="20000"/>
                    </a:ext>
                  </a:extLst>
                </a:gridCol>
                <a:gridCol w="4005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s">
                          <a:solidFill>
                            <a:schemeClr val="dk1"/>
                          </a:solidFill>
                          <a:highlight>
                            <a:srgbClr val="FFFFFF"/>
                          </a:highlight>
                          <a:latin typeface="Consolas"/>
                          <a:ea typeface="Consolas"/>
                          <a:cs typeface="Consolas"/>
                          <a:sym typeface="Consolas"/>
                        </a:rPr>
                        <a:t>public</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static</a:t>
                      </a:r>
                      <a:r>
                        <a:rPr lang="es">
                          <a:solidFill>
                            <a:schemeClr val="dk1"/>
                          </a:solidFill>
                          <a:highlight>
                            <a:srgbClr val="FFFFFF"/>
                          </a:highlight>
                          <a:latin typeface="Verdana"/>
                          <a:ea typeface="Verdana"/>
                          <a:cs typeface="Verdana"/>
                          <a:sym typeface="Verdana"/>
                        </a:rPr>
                        <a:t> </a:t>
                      </a:r>
                      <a:r>
                        <a:rPr lang="es">
                          <a:solidFill>
                            <a:srgbClr val="445588"/>
                          </a:solidFill>
                          <a:highlight>
                            <a:srgbClr val="FFFFFF"/>
                          </a:highlight>
                          <a:latin typeface="Consolas"/>
                          <a:ea typeface="Consolas"/>
                          <a:cs typeface="Consolas"/>
                          <a:sym typeface="Consolas"/>
                        </a:rPr>
                        <a:t>void</a:t>
                      </a:r>
                      <a:r>
                        <a:rPr lang="es">
                          <a:solidFill>
                            <a:schemeClr val="dk1"/>
                          </a:solidFill>
                          <a:highlight>
                            <a:srgbClr val="FFFFFF"/>
                          </a:highlight>
                          <a:latin typeface="Verdana"/>
                          <a:ea typeface="Verdana"/>
                          <a:cs typeface="Verdana"/>
                          <a:sym typeface="Verdana"/>
                        </a:rPr>
                        <a:t> </a:t>
                      </a:r>
                      <a:r>
                        <a:rPr lang="es">
                          <a:solidFill>
                            <a:srgbClr val="990000"/>
                          </a:solidFill>
                          <a:highlight>
                            <a:srgbClr val="FFFFFF"/>
                          </a:highlight>
                          <a:latin typeface="Consolas"/>
                          <a:ea typeface="Consolas"/>
                          <a:cs typeface="Consolas"/>
                          <a:sym typeface="Consolas"/>
                        </a:rPr>
                        <a:t>main</a:t>
                      </a:r>
                      <a:r>
                        <a:rPr lang="es">
                          <a:solidFill>
                            <a:schemeClr val="dk1"/>
                          </a:solidFill>
                          <a:highlight>
                            <a:srgbClr val="FFFFFF"/>
                          </a:highlight>
                          <a:latin typeface="Consolas"/>
                          <a:ea typeface="Consolas"/>
                          <a:cs typeface="Consolas"/>
                          <a:sym typeface="Consolas"/>
                        </a:rPr>
                        <a:t>(String[]</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args)</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rgbClr val="445588"/>
                          </a:solidFill>
                          <a:highlight>
                            <a:srgbClr val="FFFFFF"/>
                          </a:highlight>
                          <a:latin typeface="Consolas"/>
                          <a:ea typeface="Consolas"/>
                          <a:cs typeface="Consolas"/>
                          <a:sym typeface="Consolas"/>
                        </a:rPr>
                        <a:t>int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try{</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dividir(5,0);</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}catch(MalNumeroADividir</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err){</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System.</a:t>
                      </a:r>
                      <a:r>
                        <a:rPr lang="es">
                          <a:solidFill>
                            <a:srgbClr val="008080"/>
                          </a:solidFill>
                          <a:highlight>
                            <a:srgbClr val="FFFFFF"/>
                          </a:highlight>
                          <a:latin typeface="Consolas"/>
                          <a:ea typeface="Consolas"/>
                          <a:cs typeface="Consolas"/>
                          <a:sym typeface="Consolas"/>
                        </a:rPr>
                        <a:t>out</a:t>
                      </a:r>
                      <a:r>
                        <a:rPr lang="es">
                          <a:solidFill>
                            <a:schemeClr val="dk1"/>
                          </a:solidFill>
                          <a:highlight>
                            <a:srgbClr val="FFFFFF"/>
                          </a:highlight>
                          <a:latin typeface="Consolas"/>
                          <a:ea typeface="Consolas"/>
                          <a:cs typeface="Consolas"/>
                          <a:sym typeface="Consolas"/>
                        </a:rPr>
                        <a:t>.</a:t>
                      </a:r>
                      <a:r>
                        <a:rPr lang="es">
                          <a:solidFill>
                            <a:srgbClr val="008080"/>
                          </a:solidFill>
                          <a:highlight>
                            <a:srgbClr val="FFFFFF"/>
                          </a:highlight>
                          <a:latin typeface="Consolas"/>
                          <a:ea typeface="Consolas"/>
                          <a:cs typeface="Consolas"/>
                          <a:sym typeface="Consolas"/>
                        </a:rPr>
                        <a:t>println</a:t>
                      </a:r>
                      <a:r>
                        <a:rPr lang="es">
                          <a:solidFill>
                            <a:schemeClr val="dk1"/>
                          </a:solidFill>
                          <a:highlight>
                            <a:srgbClr val="FFFFFF"/>
                          </a:highlight>
                          <a:latin typeface="Consolas"/>
                          <a:ea typeface="Consolas"/>
                          <a:cs typeface="Consolas"/>
                          <a:sym typeface="Consolas"/>
                        </a:rPr>
                        <a:t>(err);</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}finally{</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0;</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System.</a:t>
                      </a:r>
                      <a:r>
                        <a:rPr lang="es">
                          <a:solidFill>
                            <a:srgbClr val="008080"/>
                          </a:solidFill>
                          <a:highlight>
                            <a:srgbClr val="FFFFFF"/>
                          </a:highlight>
                          <a:latin typeface="Consolas"/>
                          <a:ea typeface="Consolas"/>
                          <a:cs typeface="Consolas"/>
                          <a:sym typeface="Consolas"/>
                        </a:rPr>
                        <a:t>out</a:t>
                      </a:r>
                      <a:r>
                        <a:rPr lang="es">
                          <a:solidFill>
                            <a:schemeClr val="dk1"/>
                          </a:solidFill>
                          <a:highlight>
                            <a:srgbClr val="FFFFFF"/>
                          </a:highlight>
                          <a:latin typeface="Consolas"/>
                          <a:ea typeface="Consolas"/>
                          <a:cs typeface="Consolas"/>
                          <a:sym typeface="Consolas"/>
                        </a:rPr>
                        <a:t>.</a:t>
                      </a:r>
                      <a:r>
                        <a:rPr lang="es">
                          <a:solidFill>
                            <a:srgbClr val="008080"/>
                          </a:solidFill>
                          <a:highlight>
                            <a:srgbClr val="FFFFFF"/>
                          </a:highlight>
                          <a:latin typeface="Consolas"/>
                          <a:ea typeface="Consolas"/>
                          <a:cs typeface="Consolas"/>
                          <a:sym typeface="Consolas"/>
                        </a:rPr>
                        <a:t>println</a:t>
                      </a:r>
                      <a:r>
                        <a:rPr lang="es">
                          <a:solidFill>
                            <a:schemeClr val="dk1"/>
                          </a:solidFill>
                          <a:highlight>
                            <a:srgbClr val="FFFFFF"/>
                          </a:highlight>
                          <a:latin typeface="Consolas"/>
                          <a:ea typeface="Consolas"/>
                          <a:cs typeface="Consolas"/>
                          <a:sym typeface="Consolas"/>
                        </a:rPr>
                        <a:t>(</a:t>
                      </a:r>
                      <a:r>
                        <a:rPr lang="es">
                          <a:solidFill>
                            <a:srgbClr val="D01040"/>
                          </a:solidFill>
                          <a:highlight>
                            <a:srgbClr val="FFFFFF"/>
                          </a:highlight>
                          <a:latin typeface="Consolas"/>
                          <a:ea typeface="Consolas"/>
                          <a:cs typeface="Consolas"/>
                          <a:sym typeface="Consolas"/>
                        </a:rPr>
                        <a:t>"Valor de a = "</a:t>
                      </a:r>
                      <a:r>
                        <a:rPr lang="es">
                          <a:solidFill>
                            <a:schemeClr val="dk1"/>
                          </a:solidFill>
                          <a:highlight>
                            <a:srgbClr val="FFFFFF"/>
                          </a:highlight>
                          <a:latin typeface="Consolas"/>
                          <a:ea typeface="Consolas"/>
                          <a:cs typeface="Consolas"/>
                          <a:sym typeface="Consolas"/>
                        </a:rPr>
                        <a:t>+a);</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endParaRPr>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
                          <a:solidFill>
                            <a:schemeClr val="dk1"/>
                          </a:solidFill>
                          <a:highlight>
                            <a:srgbClr val="FFFFFF"/>
                          </a:highlight>
                          <a:latin typeface="Consolas"/>
                          <a:ea typeface="Consolas"/>
                          <a:cs typeface="Consolas"/>
                          <a:sym typeface="Consolas"/>
                        </a:rPr>
                        <a:t>public</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static</a:t>
                      </a:r>
                      <a:r>
                        <a:rPr lang="es">
                          <a:solidFill>
                            <a:schemeClr val="dk1"/>
                          </a:solidFill>
                          <a:highlight>
                            <a:srgbClr val="FFFFFF"/>
                          </a:highlight>
                          <a:latin typeface="Verdana"/>
                          <a:ea typeface="Verdana"/>
                          <a:cs typeface="Verdana"/>
                          <a:sym typeface="Verdana"/>
                        </a:rPr>
                        <a:t> </a:t>
                      </a:r>
                      <a:r>
                        <a:rPr lang="es">
                          <a:solidFill>
                            <a:srgbClr val="445588"/>
                          </a:solidFill>
                          <a:highlight>
                            <a:srgbClr val="FFFFFF"/>
                          </a:highlight>
                          <a:latin typeface="Consolas"/>
                          <a:ea typeface="Consolas"/>
                          <a:cs typeface="Consolas"/>
                          <a:sym typeface="Consolas"/>
                        </a:rPr>
                        <a:t>int</a:t>
                      </a:r>
                      <a:r>
                        <a:rPr lang="es">
                          <a:solidFill>
                            <a:schemeClr val="dk1"/>
                          </a:solidFill>
                          <a:highlight>
                            <a:srgbClr val="FFFFFF"/>
                          </a:highlight>
                          <a:latin typeface="Verdana"/>
                          <a:ea typeface="Verdana"/>
                          <a:cs typeface="Verdana"/>
                          <a:sym typeface="Verdana"/>
                        </a:rPr>
                        <a:t> </a:t>
                      </a:r>
                      <a:r>
                        <a:rPr lang="es">
                          <a:solidFill>
                            <a:srgbClr val="990000"/>
                          </a:solidFill>
                          <a:highlight>
                            <a:srgbClr val="FFFFFF"/>
                          </a:highlight>
                          <a:latin typeface="Consolas"/>
                          <a:ea typeface="Consolas"/>
                          <a:cs typeface="Consolas"/>
                          <a:sym typeface="Consolas"/>
                        </a:rPr>
                        <a:t>dividir</a:t>
                      </a:r>
                      <a:r>
                        <a:rPr lang="es">
                          <a:solidFill>
                            <a:schemeClr val="dk1"/>
                          </a:solidFill>
                          <a:highlight>
                            <a:srgbClr val="FFFFFF"/>
                          </a:highlight>
                          <a:latin typeface="Consolas"/>
                          <a:ea typeface="Consolas"/>
                          <a:cs typeface="Consolas"/>
                          <a:sym typeface="Consolas"/>
                        </a:rPr>
                        <a:t>(</a:t>
                      </a:r>
                      <a:r>
                        <a:rPr lang="es">
                          <a:solidFill>
                            <a:srgbClr val="445588"/>
                          </a:solidFill>
                          <a:highlight>
                            <a:srgbClr val="FFFFFF"/>
                          </a:highlight>
                          <a:latin typeface="Consolas"/>
                          <a:ea typeface="Consolas"/>
                          <a:cs typeface="Consolas"/>
                          <a:sym typeface="Consolas"/>
                        </a:rPr>
                        <a:t>int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a:t>
                      </a:r>
                      <a:r>
                        <a:rPr lang="es">
                          <a:solidFill>
                            <a:schemeClr val="dk1"/>
                          </a:solidFill>
                          <a:highlight>
                            <a:srgbClr val="FFFFFF"/>
                          </a:highlight>
                          <a:latin typeface="Verdana"/>
                          <a:ea typeface="Verdana"/>
                          <a:cs typeface="Verdana"/>
                          <a:sym typeface="Verdana"/>
                        </a:rPr>
                        <a:t> </a:t>
                      </a:r>
                      <a:r>
                        <a:rPr lang="es">
                          <a:solidFill>
                            <a:srgbClr val="445588"/>
                          </a:solidFill>
                          <a:highlight>
                            <a:srgbClr val="FFFFFF"/>
                          </a:highlight>
                          <a:latin typeface="Consolas"/>
                          <a:ea typeface="Consolas"/>
                          <a:cs typeface="Consolas"/>
                          <a:sym typeface="Consolas"/>
                        </a:rPr>
                        <a:t>int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b)throws</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MalNumeroADividir{</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if(b</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0){</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throw</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new</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MalNumeroADividir();</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return</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b;</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Consolas"/>
                          <a:ea typeface="Consolas"/>
                          <a:cs typeface="Consolas"/>
                          <a:sym typeface="Consolas"/>
                        </a:rPr>
                        <a:t>public</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static</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class</a:t>
                      </a:r>
                      <a:r>
                        <a:rPr lang="es">
                          <a:solidFill>
                            <a:schemeClr val="dk1"/>
                          </a:solidFill>
                          <a:highlight>
                            <a:srgbClr val="FFFFFF"/>
                          </a:highlight>
                          <a:latin typeface="Verdana"/>
                          <a:ea typeface="Verdana"/>
                          <a:cs typeface="Verdana"/>
                          <a:sym typeface="Verdana"/>
                        </a:rPr>
                        <a:t> </a:t>
                      </a:r>
                      <a:r>
                        <a:rPr lang="es">
                          <a:solidFill>
                            <a:srgbClr val="445588"/>
                          </a:solidFill>
                          <a:highlight>
                            <a:srgbClr val="FFFFFF"/>
                          </a:highlight>
                          <a:latin typeface="Consolas"/>
                          <a:ea typeface="Consolas"/>
                          <a:cs typeface="Consolas"/>
                          <a:sym typeface="Consolas"/>
                        </a:rPr>
                        <a:t>MalNumeroADividir</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extends</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Exception</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MalNumeroADividir()</a:t>
                      </a: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super(</a:t>
                      </a:r>
                      <a:r>
                        <a:rPr lang="es">
                          <a:solidFill>
                            <a:srgbClr val="D01040"/>
                          </a:solidFill>
                          <a:highlight>
                            <a:srgbClr val="FFFFFF"/>
                          </a:highlight>
                          <a:latin typeface="Consolas"/>
                          <a:ea typeface="Consolas"/>
                          <a:cs typeface="Consolas"/>
                          <a:sym typeface="Consolas"/>
                        </a:rPr>
                        <a:t>"No es posible dividir entre cero"</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Verdana"/>
                          <a:ea typeface="Verdana"/>
                          <a:cs typeface="Verdana"/>
                          <a:sym typeface="Verdana"/>
                        </a:rPr>
                        <a:t>   </a:t>
                      </a:r>
                      <a:r>
                        <a:rPr lang="es">
                          <a:solidFill>
                            <a:schemeClr val="dk1"/>
                          </a:solidFill>
                          <a:highlight>
                            <a:srgbClr val="FFFFFF"/>
                          </a:highlight>
                          <a:latin typeface="Consolas"/>
                          <a:ea typeface="Consolas"/>
                          <a:cs typeface="Consolas"/>
                          <a:sym typeface="Consolas"/>
                        </a:rPr>
                        <a:t>}</a:t>
                      </a:r>
                      <a:br>
                        <a:rPr lang="es">
                          <a:solidFill>
                            <a:schemeClr val="dk1"/>
                          </a:solidFill>
                          <a:highlight>
                            <a:srgbClr val="FFFFFF"/>
                          </a:highlight>
                          <a:latin typeface="Verdana"/>
                          <a:ea typeface="Verdana"/>
                          <a:cs typeface="Verdana"/>
                          <a:sym typeface="Verdana"/>
                        </a:rPr>
                      </a:br>
                      <a:r>
                        <a:rPr lang="es">
                          <a:solidFill>
                            <a:schemeClr val="dk1"/>
                          </a:solidFill>
                          <a:highlight>
                            <a:srgbClr val="FFFFFF"/>
                          </a:highlight>
                          <a:latin typeface="Consolas"/>
                          <a:ea typeface="Consolas"/>
                          <a:cs typeface="Consolas"/>
                          <a:sym typeface="Consolas"/>
                        </a:rPr>
                        <a: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Clase Exception</a:t>
            </a:r>
            <a:endParaRPr/>
          </a:p>
        </p:txBody>
      </p:sp>
      <p:sp>
        <p:nvSpPr>
          <p:cNvPr id="568" name="Google Shape;568;p9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just" rtl="0">
              <a:spcBef>
                <a:spcPts val="800"/>
              </a:spcBef>
              <a:spcAft>
                <a:spcPts val="0"/>
              </a:spcAft>
              <a:buSzPts val="2400"/>
              <a:buChar char="•"/>
            </a:pPr>
            <a:r>
              <a:rPr lang="es" sz="2400">
                <a:solidFill>
                  <a:srgbClr val="333333"/>
                </a:solidFill>
                <a:highlight>
                  <a:srgbClr val="FFFFFF"/>
                </a:highlight>
              </a:rPr>
              <a:t>getMessage(), que retorna el mensaje con el que fue creada la excepción</a:t>
            </a:r>
            <a:endParaRPr sz="2400">
              <a:solidFill>
                <a:srgbClr val="333333"/>
              </a:solidFill>
              <a:highlight>
                <a:srgbClr val="FFFFFF"/>
              </a:highlight>
            </a:endParaRPr>
          </a:p>
          <a:p>
            <a:pPr marL="457200" lvl="0" indent="-381000" algn="just" rtl="0">
              <a:spcBef>
                <a:spcPts val="0"/>
              </a:spcBef>
              <a:spcAft>
                <a:spcPts val="0"/>
              </a:spcAft>
              <a:buSzPts val="2400"/>
              <a:buChar char="•"/>
            </a:pPr>
            <a:r>
              <a:rPr lang="es" sz="2400">
                <a:solidFill>
                  <a:srgbClr val="333333"/>
                </a:solidFill>
                <a:highlight>
                  <a:srgbClr val="FFFFFF"/>
                </a:highlight>
              </a:rPr>
              <a:t>printStackTrace(), que imprime en la consola de ejecución la traza incluida en el objeto (la secuencia anidada de invocaciones de métodos que dio lugar al error), tratando de informar al usuario respecto de la posición y la causa del error.</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9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Excepciones personalizadas</a:t>
            </a:r>
            <a:endParaRPr/>
          </a:p>
        </p:txBody>
      </p:sp>
      <p:sp>
        <p:nvSpPr>
          <p:cNvPr id="574" name="Google Shape;574;p9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sz="2400">
                <a:solidFill>
                  <a:srgbClr val="000000"/>
                </a:solidFill>
              </a:rPr>
              <a:t>Para crear una excepción propia hay que definir una clase derivada de la clase base Exception. Ejemplo</a:t>
            </a:r>
            <a:endParaRPr sz="2400">
              <a:solidFill>
                <a:srgbClr val="000000"/>
              </a:solidFill>
            </a:endParaRPr>
          </a:p>
          <a:p>
            <a:pPr marL="0" lvl="0" indent="0" algn="l" rtl="0">
              <a:spcBef>
                <a:spcPts val="1600"/>
              </a:spcBef>
              <a:spcAft>
                <a:spcPts val="0"/>
              </a:spcAft>
              <a:buNone/>
            </a:pPr>
            <a:r>
              <a:rPr lang="es">
                <a:solidFill>
                  <a:srgbClr val="000000"/>
                </a:solidFill>
              </a:rPr>
              <a:t>public class ExcepcionIntervalo extends Exception {</a:t>
            </a:r>
            <a:endParaRPr>
              <a:solidFill>
                <a:srgbClr val="000000"/>
              </a:solidFill>
            </a:endParaRPr>
          </a:p>
          <a:p>
            <a:pPr marL="0" lvl="0" indent="0" algn="l" rtl="0">
              <a:spcBef>
                <a:spcPts val="1600"/>
              </a:spcBef>
              <a:spcAft>
                <a:spcPts val="0"/>
              </a:spcAft>
              <a:buNone/>
            </a:pPr>
            <a:r>
              <a:rPr lang="es">
                <a:solidFill>
                  <a:srgbClr val="000000"/>
                </a:solidFill>
              </a:rPr>
              <a:t>    public ExcepcionIntervalo(String msg) {</a:t>
            </a:r>
            <a:endParaRPr>
              <a:solidFill>
                <a:srgbClr val="000000"/>
              </a:solidFill>
            </a:endParaRPr>
          </a:p>
          <a:p>
            <a:pPr marL="0" lvl="0" indent="0" algn="l" rtl="0">
              <a:spcBef>
                <a:spcPts val="1600"/>
              </a:spcBef>
              <a:spcAft>
                <a:spcPts val="0"/>
              </a:spcAft>
              <a:buNone/>
            </a:pPr>
            <a:r>
              <a:rPr lang="es">
                <a:solidFill>
                  <a:srgbClr val="000000"/>
                </a:solidFill>
              </a:rPr>
              <a:t>        super(msg);</a:t>
            </a:r>
            <a:endParaRPr>
              <a:solidFill>
                <a:srgbClr val="000000"/>
              </a:solidFill>
            </a:endParaRPr>
          </a:p>
          <a:p>
            <a:pPr marL="0" lvl="0" indent="0" algn="l" rtl="0">
              <a:spcBef>
                <a:spcPts val="1600"/>
              </a:spcBef>
              <a:spcAft>
                <a:spcPts val="0"/>
              </a:spcAft>
              <a:buNone/>
            </a:pPr>
            <a:r>
              <a:rPr lang="es">
                <a:solidFill>
                  <a:srgbClr val="000000"/>
                </a:solidFill>
              </a:rPr>
              <a:t>    }</a:t>
            </a:r>
            <a:endParaRPr>
              <a:solidFill>
                <a:srgbClr val="000000"/>
              </a:solidFill>
            </a:endParaRPr>
          </a:p>
          <a:p>
            <a:pPr marL="0" lvl="0" indent="0" algn="l" rtl="0">
              <a:spcBef>
                <a:spcPts val="1600"/>
              </a:spcBef>
              <a:spcAft>
                <a:spcPts val="0"/>
              </a:spcAft>
              <a:buClr>
                <a:schemeClr val="dk1"/>
              </a:buClr>
              <a:buSzPts val="1100"/>
              <a:buFont typeface="Arial"/>
              <a:buNone/>
            </a:pPr>
            <a:r>
              <a:rPr lang="es">
                <a:solidFill>
                  <a:srgbClr val="000000"/>
                </a:solidFill>
              </a:rPr>
              <a:t>}</a:t>
            </a: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9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Excepciones personalizadas</a:t>
            </a:r>
            <a:endParaRPr/>
          </a:p>
        </p:txBody>
      </p:sp>
      <p:sp>
        <p:nvSpPr>
          <p:cNvPr id="580" name="Google Shape;580;p95"/>
          <p:cNvSpPr txBox="1">
            <a:spLocks noGrp="1"/>
          </p:cNvSpPr>
          <p:nvPr>
            <p:ph type="body" idx="1"/>
          </p:nvPr>
        </p:nvSpPr>
        <p:spPr>
          <a:xfrm>
            <a:off x="628650" y="1268050"/>
            <a:ext cx="7886700" cy="336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solidFill>
                  <a:schemeClr val="dk1"/>
                </a:solidFill>
              </a:rPr>
              <a:t>static void rango(int num, int den)</a:t>
            </a:r>
            <a:r>
              <a:rPr lang="es" b="1">
                <a:solidFill>
                  <a:schemeClr val="dk1"/>
                </a:solidFill>
              </a:rPr>
              <a:t>throws</a:t>
            </a:r>
            <a:r>
              <a:rPr lang="es">
                <a:solidFill>
                  <a:schemeClr val="dk1"/>
                </a:solidFill>
              </a:rPr>
              <a:t> ExcepcionIntervalo{</a:t>
            </a:r>
            <a:endParaRPr>
              <a:solidFill>
                <a:schemeClr val="dk1"/>
              </a:solidFill>
            </a:endParaRPr>
          </a:p>
          <a:p>
            <a:pPr marL="0" lvl="0" indent="0" algn="l" rtl="0">
              <a:spcBef>
                <a:spcPts val="1600"/>
              </a:spcBef>
              <a:spcAft>
                <a:spcPts val="0"/>
              </a:spcAft>
              <a:buNone/>
            </a:pPr>
            <a:r>
              <a:rPr lang="es">
                <a:solidFill>
                  <a:schemeClr val="dk1"/>
                </a:solidFill>
              </a:rPr>
              <a:t>        if((num&gt;100)||(den&lt;-5)){</a:t>
            </a:r>
            <a:endParaRPr>
              <a:solidFill>
                <a:schemeClr val="dk1"/>
              </a:solidFill>
            </a:endParaRPr>
          </a:p>
          <a:p>
            <a:pPr marL="0" lvl="0" indent="0" algn="l" rtl="0">
              <a:spcBef>
                <a:spcPts val="1600"/>
              </a:spcBef>
              <a:spcAft>
                <a:spcPts val="0"/>
              </a:spcAft>
              <a:buNone/>
            </a:pPr>
            <a:r>
              <a:rPr lang="es">
                <a:solidFill>
                  <a:schemeClr val="dk1"/>
                </a:solidFill>
              </a:rPr>
              <a:t>            </a:t>
            </a:r>
            <a:r>
              <a:rPr lang="es" b="1">
                <a:solidFill>
                  <a:schemeClr val="dk1"/>
                </a:solidFill>
              </a:rPr>
              <a:t>throw</a:t>
            </a:r>
            <a:r>
              <a:rPr lang="es">
                <a:solidFill>
                  <a:schemeClr val="dk1"/>
                </a:solidFill>
              </a:rPr>
              <a:t> new ExcepcionIntervalo("Números fuera del intervalo");</a:t>
            </a:r>
            <a:endParaRPr>
              <a:solidFill>
                <a:schemeClr val="dk1"/>
              </a:solidFill>
            </a:endParaRPr>
          </a:p>
          <a:p>
            <a:pPr marL="0" lvl="0" indent="0" algn="l" rtl="0">
              <a:spcBef>
                <a:spcPts val="1600"/>
              </a:spcBef>
              <a:spcAft>
                <a:spcPts val="0"/>
              </a:spcAft>
              <a:buNone/>
            </a:pPr>
            <a:r>
              <a:rPr lang="es">
                <a:solidFill>
                  <a:schemeClr val="dk1"/>
                </a:solidFill>
              </a:rPr>
              <a:t>        }</a:t>
            </a:r>
            <a:endParaRPr>
              <a:solidFill>
                <a:schemeClr val="dk1"/>
              </a:solidFill>
            </a:endParaRPr>
          </a:p>
          <a:p>
            <a:pPr marL="0" lvl="0" indent="0" algn="l" rtl="0">
              <a:spcBef>
                <a:spcPts val="1600"/>
              </a:spcBef>
              <a:spcAft>
                <a:spcPts val="0"/>
              </a:spcAft>
              <a:buNone/>
            </a:pPr>
            <a:r>
              <a:rPr lang="es">
                <a:solidFill>
                  <a:schemeClr val="dk1"/>
                </a:solidFill>
              </a:rPr>
              <a:t> }</a:t>
            </a:r>
            <a:endParaRPr>
              <a:solidFill>
                <a:schemeClr val="dk1"/>
              </a:solidFill>
            </a:endParaRPr>
          </a:p>
          <a:p>
            <a:pPr marL="0" lvl="0" indent="0" algn="l" rtl="0">
              <a:spcBef>
                <a:spcPts val="1600"/>
              </a:spcBef>
              <a:spcAft>
                <a:spcPts val="0"/>
              </a:spcAft>
              <a:buClr>
                <a:schemeClr val="dk1"/>
              </a:buClr>
              <a:buSzPts val="1100"/>
              <a:buFont typeface="Arial"/>
              <a:buNone/>
            </a:pPr>
            <a:r>
              <a:rPr lang="es">
                <a:solidFill>
                  <a:schemeClr val="dk1"/>
                </a:solidFill>
              </a:rPr>
              <a:t>Cuando el numerador es mayor que 100 y el denominador es menor que 5 se lanza </a:t>
            </a:r>
            <a:r>
              <a:rPr lang="es" b="1">
                <a:solidFill>
                  <a:schemeClr val="dk1"/>
                </a:solidFill>
              </a:rPr>
              <a:t>throw</a:t>
            </a:r>
            <a:r>
              <a:rPr lang="es">
                <a:solidFill>
                  <a:schemeClr val="dk1"/>
                </a:solidFill>
              </a:rPr>
              <a:t> una excepción, un objeto de la clase </a:t>
            </a:r>
            <a:r>
              <a:rPr lang="es" i="1">
                <a:solidFill>
                  <a:schemeClr val="dk1"/>
                </a:solidFill>
              </a:rPr>
              <a:t>ExcepcionIntervalo</a:t>
            </a:r>
            <a:r>
              <a:rPr lang="es">
                <a:solidFill>
                  <a:schemeClr val="dk1"/>
                </a:solidFill>
              </a:rPr>
              <a:t>. Dicho objeto se crea llamando al constructor de dicha clase y pasándole un string que contiene el mensaje "Números fuera del intervalo".</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9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Captura de excepciones personalizadas</a:t>
            </a:r>
            <a:endParaRPr/>
          </a:p>
        </p:txBody>
      </p:sp>
      <p:sp>
        <p:nvSpPr>
          <p:cNvPr id="586" name="Google Shape;586;p9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587" name="Google Shape;587;p96"/>
          <p:cNvPicPr preferRelativeResize="0"/>
          <p:nvPr/>
        </p:nvPicPr>
        <p:blipFill>
          <a:blip r:embed="rId3">
            <a:alphaModFix/>
          </a:blip>
          <a:stretch>
            <a:fillRect/>
          </a:stretch>
        </p:blipFill>
        <p:spPr>
          <a:xfrm>
            <a:off x="2243125" y="1019175"/>
            <a:ext cx="4657725" cy="40481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9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Ejercicios</a:t>
            </a:r>
            <a:endParaRPr/>
          </a:p>
        </p:txBody>
      </p:sp>
      <p:sp>
        <p:nvSpPr>
          <p:cNvPr id="593" name="Google Shape;593;p9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graphicFrame>
        <p:nvGraphicFramePr>
          <p:cNvPr id="594" name="Google Shape;594;p97"/>
          <p:cNvGraphicFramePr/>
          <p:nvPr/>
        </p:nvGraphicFramePr>
        <p:xfrm>
          <a:off x="952500" y="2381250"/>
          <a:ext cx="7239000" cy="1859250"/>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sz="1000">
                          <a:highlight>
                            <a:srgbClr val="FFFFFF"/>
                          </a:highlight>
                          <a:latin typeface="Consolas"/>
                          <a:ea typeface="Consolas"/>
                          <a:cs typeface="Consolas"/>
                          <a:sym typeface="Consolas"/>
                        </a:rPr>
                        <a:t>class Principal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public static void main(String args[])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try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throw 20;</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catch(int e)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System.out.println("Got the  Exception " + e);</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L="91425" marR="91425" marT="91425" marB="91425" anchor="ctr"/>
                </a:tc>
                <a:tc>
                  <a:txBody>
                    <a:bodyPr/>
                    <a:lstStyle/>
                    <a:p>
                      <a:pPr marL="457200" lvl="0" indent="-317500" algn="l" rtl="0">
                        <a:spcBef>
                          <a:spcPts val="0"/>
                        </a:spcBef>
                        <a:spcAft>
                          <a:spcPts val="0"/>
                        </a:spcAft>
                        <a:buSzPts val="1400"/>
                        <a:buAutoNum type="arabicPeriod"/>
                      </a:pPr>
                      <a:r>
                        <a:rPr lang="es"/>
                        <a:t>Got the Exception 20 </a:t>
                      </a:r>
                      <a:endParaRPr/>
                    </a:p>
                    <a:p>
                      <a:pPr marL="457200" lvl="0" indent="-317500" algn="l" rtl="0">
                        <a:spcBef>
                          <a:spcPts val="0"/>
                        </a:spcBef>
                        <a:spcAft>
                          <a:spcPts val="0"/>
                        </a:spcAft>
                        <a:buSzPts val="1400"/>
                        <a:buAutoNum type="arabicPeriod"/>
                      </a:pPr>
                      <a:r>
                        <a:rPr lang="es"/>
                        <a:t>Got the Exception 0 </a:t>
                      </a:r>
                      <a:endParaRPr/>
                    </a:p>
                    <a:p>
                      <a:pPr marL="457200" lvl="0" indent="-317500" algn="l" rtl="0">
                        <a:spcBef>
                          <a:spcPts val="0"/>
                        </a:spcBef>
                        <a:spcAft>
                          <a:spcPts val="0"/>
                        </a:spcAft>
                        <a:buSzPts val="1400"/>
                        <a:buAutoNum type="arabicPeriod"/>
                      </a:pPr>
                      <a:r>
                        <a:rPr lang="es"/>
                        <a:t>Compiler Error</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9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Ejercicios</a:t>
            </a:r>
            <a:endParaRPr/>
          </a:p>
        </p:txBody>
      </p:sp>
      <p:sp>
        <p:nvSpPr>
          <p:cNvPr id="600" name="Google Shape;600;p9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graphicFrame>
        <p:nvGraphicFramePr>
          <p:cNvPr id="601" name="Google Shape;601;p98"/>
          <p:cNvGraphicFramePr/>
          <p:nvPr/>
        </p:nvGraphicFramePr>
        <p:xfrm>
          <a:off x="952500" y="2000250"/>
          <a:ext cx="7239000" cy="2621250"/>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sz="1000">
                          <a:highlight>
                            <a:srgbClr val="FFFFFF"/>
                          </a:highlight>
                          <a:latin typeface="Consolas"/>
                          <a:ea typeface="Consolas"/>
                          <a:cs typeface="Consolas"/>
                          <a:sym typeface="Consolas"/>
                        </a:rPr>
                        <a:t>class Prueba extends Exception {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class Main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public static void main(String args[])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try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throw new </a:t>
                      </a:r>
                      <a:r>
                        <a:rPr lang="es" sz="1000">
                          <a:solidFill>
                            <a:schemeClr val="dk1"/>
                          </a:solidFill>
                          <a:highlight>
                            <a:srgbClr val="FFFFFF"/>
                          </a:highlight>
                          <a:latin typeface="Consolas"/>
                          <a:ea typeface="Consolas"/>
                          <a:cs typeface="Consolas"/>
                          <a:sym typeface="Consolas"/>
                        </a:rPr>
                        <a:t>Prueba</a:t>
                      </a:r>
                      <a:r>
                        <a:rPr lang="es" sz="1000">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catch(</a:t>
                      </a:r>
                      <a:r>
                        <a:rPr lang="es" sz="1000">
                          <a:solidFill>
                            <a:schemeClr val="dk1"/>
                          </a:solidFill>
                          <a:highlight>
                            <a:srgbClr val="FFFFFF"/>
                          </a:highlight>
                          <a:latin typeface="Consolas"/>
                          <a:ea typeface="Consolas"/>
                          <a:cs typeface="Consolas"/>
                          <a:sym typeface="Consolas"/>
                        </a:rPr>
                        <a:t>Prueba</a:t>
                      </a:r>
                      <a:r>
                        <a:rPr lang="es" sz="1000">
                          <a:highlight>
                            <a:srgbClr val="FFFFFF"/>
                          </a:highlight>
                          <a:latin typeface="Consolas"/>
                          <a:ea typeface="Consolas"/>
                          <a:cs typeface="Consolas"/>
                          <a:sym typeface="Consolas"/>
                        </a:rPr>
                        <a:t> 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System.out.println("Se obtiene </a:t>
                      </a:r>
                      <a:r>
                        <a:rPr lang="es" sz="1000">
                          <a:solidFill>
                            <a:schemeClr val="dk1"/>
                          </a:solidFill>
                          <a:highlight>
                            <a:srgbClr val="FFFFFF"/>
                          </a:highlight>
                          <a:latin typeface="Consolas"/>
                          <a:ea typeface="Consolas"/>
                          <a:cs typeface="Consolas"/>
                          <a:sym typeface="Consolas"/>
                        </a:rPr>
                        <a:t>Prueba</a:t>
                      </a:r>
                      <a:r>
                        <a:rPr lang="es" sz="1000">
                          <a:highlight>
                            <a:srgbClr val="FFFFFF"/>
                          </a:highlight>
                          <a:latin typeface="Consolas"/>
                          <a:ea typeface="Consolas"/>
                          <a:cs typeface="Consolas"/>
                          <a:sym typeface="Consolas"/>
                        </a:rPr>
                        <a:t> Exception");</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finally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System.out.println("En bloque final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L="91425" marR="91425" marT="91425" marB="91425" anchor="ctr"/>
                </a:tc>
                <a:tc>
                  <a:txBody>
                    <a:bodyPr/>
                    <a:lstStyle/>
                    <a:p>
                      <a:pPr marL="101600" marR="101600" lvl="0" indent="0" algn="l" rtl="0">
                        <a:lnSpc>
                          <a:spcPct val="151429"/>
                        </a:lnSpc>
                        <a:spcBef>
                          <a:spcPts val="0"/>
                        </a:spcBef>
                        <a:spcAft>
                          <a:spcPts val="0"/>
                        </a:spcAft>
                        <a:buClr>
                          <a:schemeClr val="dk1"/>
                        </a:buClr>
                        <a:buSzPts val="1100"/>
                        <a:buFont typeface="Arial"/>
                        <a:buNone/>
                      </a:pPr>
                      <a:endParaRPr sz="900">
                        <a:solidFill>
                          <a:schemeClr val="dk1"/>
                        </a:solidFill>
                        <a:highlight>
                          <a:srgbClr val="E0E0E0"/>
                        </a:highlight>
                        <a:latin typeface="Consolas"/>
                        <a:ea typeface="Consolas"/>
                        <a:cs typeface="Consolas"/>
                        <a:sym typeface="Consolas"/>
                      </a:endParaRPr>
                    </a:p>
                    <a:p>
                      <a:pPr marL="0" lvl="0" indent="0" algn="l" rtl="0">
                        <a:spcBef>
                          <a:spcPts val="800"/>
                        </a:spcBef>
                        <a:spcAft>
                          <a:spcPts val="0"/>
                        </a:spcAft>
                        <a:buNone/>
                      </a:pPr>
                      <a:r>
                        <a:rPr lang="es">
                          <a:solidFill>
                            <a:schemeClr val="dk1"/>
                          </a:solidFill>
                        </a:rPr>
                        <a:t>1. Se obtiene Prueba Exception</a:t>
                      </a:r>
                      <a:endParaRPr>
                        <a:solidFill>
                          <a:schemeClr val="dk1"/>
                        </a:solidFill>
                      </a:endParaRPr>
                    </a:p>
                    <a:p>
                      <a:pPr marL="0" lvl="0" indent="0" algn="l" rtl="0">
                        <a:spcBef>
                          <a:spcPts val="0"/>
                        </a:spcBef>
                        <a:spcAft>
                          <a:spcPts val="0"/>
                        </a:spcAft>
                        <a:buNone/>
                      </a:pPr>
                      <a:r>
                        <a:rPr lang="es">
                          <a:solidFill>
                            <a:schemeClr val="dk1"/>
                          </a:solidFill>
                        </a:rPr>
                        <a:t>    En bloque final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s"/>
                        <a:t>2 . Se obtiene Prueba Exception</a:t>
                      </a:r>
                      <a:endParaRPr/>
                    </a:p>
                    <a:p>
                      <a:pPr marL="0" lvl="0" indent="0" algn="l" rtl="0">
                        <a:spcBef>
                          <a:spcPts val="0"/>
                        </a:spcBef>
                        <a:spcAft>
                          <a:spcPts val="0"/>
                        </a:spcAft>
                        <a:buNone/>
                      </a:pPr>
                      <a:endParaRPr/>
                    </a:p>
                    <a:p>
                      <a:pPr marL="0" lvl="0" indent="0" algn="l" rtl="0">
                        <a:spcBef>
                          <a:spcPts val="0"/>
                        </a:spcBef>
                        <a:spcAft>
                          <a:spcPts val="0"/>
                        </a:spcAft>
                        <a:buNone/>
                      </a:pPr>
                      <a:r>
                        <a:rPr lang="es"/>
                        <a:t>3.  En bloque final</a:t>
                      </a:r>
                      <a:endParaRPr/>
                    </a:p>
                    <a:p>
                      <a:pPr marL="0" lvl="0" indent="0" algn="l" rtl="0">
                        <a:spcBef>
                          <a:spcPts val="0"/>
                        </a:spcBef>
                        <a:spcAft>
                          <a:spcPts val="0"/>
                        </a:spcAft>
                        <a:buNone/>
                      </a:pPr>
                      <a:endParaRPr/>
                    </a:p>
                    <a:p>
                      <a:pPr marL="0" lvl="0" indent="0" algn="l" rtl="0">
                        <a:spcBef>
                          <a:spcPts val="0"/>
                        </a:spcBef>
                        <a:spcAft>
                          <a:spcPts val="0"/>
                        </a:spcAft>
                        <a:buNone/>
                      </a:pPr>
                      <a:r>
                        <a:rPr lang="es"/>
                        <a:t>4.  Error de compilación</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9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ejercicios</a:t>
            </a:r>
            <a:endParaRPr/>
          </a:p>
        </p:txBody>
      </p:sp>
      <p:sp>
        <p:nvSpPr>
          <p:cNvPr id="607" name="Google Shape;607;p9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graphicFrame>
        <p:nvGraphicFramePr>
          <p:cNvPr id="608" name="Google Shape;608;p99"/>
          <p:cNvGraphicFramePr/>
          <p:nvPr/>
        </p:nvGraphicFramePr>
        <p:xfrm>
          <a:off x="952500" y="2381250"/>
          <a:ext cx="7239000" cy="1249650"/>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sz="1000">
                          <a:highlight>
                            <a:srgbClr val="FFFFFF"/>
                          </a:highlight>
                          <a:latin typeface="Consolas"/>
                          <a:ea typeface="Consolas"/>
                          <a:cs typeface="Consolas"/>
                          <a:sym typeface="Consolas"/>
                        </a:rPr>
                        <a:t>class Main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public static void main(String args[])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int x = 0;</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int y = 10;</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int z = y/x;</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L="91425" marR="91425" marT="91425" marB="91425" anchor="ctr"/>
                </a:tc>
                <a:tc>
                  <a:txBody>
                    <a:bodyPr/>
                    <a:lstStyle/>
                    <a:p>
                      <a:pPr marL="457200" lvl="0" indent="-317500" algn="l" rtl="0">
                        <a:spcBef>
                          <a:spcPts val="0"/>
                        </a:spcBef>
                        <a:spcAft>
                          <a:spcPts val="0"/>
                        </a:spcAft>
                        <a:buSzPts val="1400"/>
                        <a:buAutoNum type="arabicPeriod"/>
                      </a:pPr>
                      <a:r>
                        <a:rPr lang="es"/>
                        <a:t>Error de compilacion</a:t>
                      </a:r>
                      <a:endParaRPr/>
                    </a:p>
                    <a:p>
                      <a:pPr marL="457200" lvl="0" indent="-317500" algn="l" rtl="0">
                        <a:spcBef>
                          <a:spcPts val="0"/>
                        </a:spcBef>
                        <a:spcAft>
                          <a:spcPts val="0"/>
                        </a:spcAft>
                        <a:buSzPts val="1400"/>
                        <a:buAutoNum type="arabicPeriod"/>
                      </a:pPr>
                      <a:r>
                        <a:rPr lang="es"/>
                        <a:t>Compila y corre sin problemas</a:t>
                      </a:r>
                      <a:endParaRPr/>
                    </a:p>
                    <a:p>
                      <a:pPr marL="457200" lvl="0" indent="-317500" algn="l" rtl="0">
                        <a:spcBef>
                          <a:spcPts val="0"/>
                        </a:spcBef>
                        <a:spcAft>
                          <a:spcPts val="0"/>
                        </a:spcAft>
                        <a:buSzPts val="1400"/>
                        <a:buAutoNum type="arabicPeriod"/>
                      </a:pPr>
                      <a:r>
                        <a:rPr lang="es"/>
                        <a:t>Compila pero lanza excepción </a:t>
                      </a:r>
                      <a:r>
                        <a:rPr lang="es" sz="900">
                          <a:solidFill>
                            <a:schemeClr val="dk1"/>
                          </a:solidFill>
                          <a:highlight>
                            <a:srgbClr val="FFFFFF"/>
                          </a:highlight>
                          <a:latin typeface="Open Sans"/>
                          <a:ea typeface="Open Sans"/>
                          <a:cs typeface="Open Sans"/>
                          <a:sym typeface="Open Sans"/>
                        </a:rPr>
                        <a:t>ArithmeticException</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endParaRPr/>
          </a:p>
        </p:txBody>
      </p:sp>
      <p:sp>
        <p:nvSpPr>
          <p:cNvPr id="614" name="Google Shape;614;p10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graphicFrame>
        <p:nvGraphicFramePr>
          <p:cNvPr id="615" name="Google Shape;615;p100"/>
          <p:cNvGraphicFramePr/>
          <p:nvPr/>
        </p:nvGraphicFramePr>
        <p:xfrm>
          <a:off x="952500" y="1385500"/>
          <a:ext cx="7239000" cy="3230850"/>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sz="1000">
                          <a:highlight>
                            <a:srgbClr val="FFFFFF"/>
                          </a:highlight>
                          <a:latin typeface="Consolas"/>
                          <a:ea typeface="Consolas"/>
                          <a:cs typeface="Consolas"/>
                          <a:sym typeface="Consolas"/>
                        </a:rPr>
                        <a:t>class Base extends Exception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class Derived extends Base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public class Main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public static void main(String args[])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 some other stuff</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try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 Some monitored code</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throw new Derived();</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catch(Base b)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System.out.println("Caught base class exception");</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catch(Derived d)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System.out.println("Caught derived class exception");</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spcBef>
                          <a:spcPts val="0"/>
                        </a:spcBef>
                        <a:spcAft>
                          <a:spcPts val="0"/>
                        </a:spcAft>
                        <a:buNone/>
                      </a:pPr>
                      <a:r>
                        <a:rPr lang="es" sz="1000">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616" name="Google Shape;616;p100"/>
          <p:cNvPicPr preferRelativeResize="0"/>
          <p:nvPr/>
        </p:nvPicPr>
        <p:blipFill>
          <a:blip r:embed="rId3">
            <a:alphaModFix/>
          </a:blip>
          <a:stretch>
            <a:fillRect/>
          </a:stretch>
        </p:blipFill>
        <p:spPr>
          <a:xfrm>
            <a:off x="4571997" y="1841775"/>
            <a:ext cx="4393900" cy="199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Archivos de texto</a:t>
            </a:r>
            <a:endParaRPr/>
          </a:p>
        </p:txBody>
      </p:sp>
      <p:sp>
        <p:nvSpPr>
          <p:cNvPr id="116" name="Google Shape;116;p2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1000"/>
              </a:spcBef>
              <a:spcAft>
                <a:spcPts val="0"/>
              </a:spcAft>
              <a:buClr>
                <a:srgbClr val="00B0F0"/>
              </a:buClr>
              <a:buSzPts val="2400"/>
              <a:buChar char="•"/>
            </a:pPr>
            <a:r>
              <a:rPr lang="es" sz="2400">
                <a:solidFill>
                  <a:schemeClr val="dk1"/>
                </a:solidFill>
                <a:latin typeface="Calibri"/>
                <a:ea typeface="Calibri"/>
                <a:cs typeface="Calibri"/>
                <a:sym typeface="Calibri"/>
              </a:rPr>
              <a:t>Formado exclusivamente por caracteres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Crearse y visualizarse usando un editor</a:t>
            </a:r>
            <a:endParaRPr sz="2400">
              <a:solidFill>
                <a:schemeClr val="dk1"/>
              </a:solidFill>
              <a:latin typeface="Calibri"/>
              <a:ea typeface="Calibri"/>
              <a:cs typeface="Calibri"/>
              <a:sym typeface="Calibri"/>
            </a:endParaRPr>
          </a:p>
          <a:p>
            <a:pPr marL="457200" lvl="0"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Operaciones de lectura y escritura serán con caracteres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rgbClr val="00B0F0"/>
              </a:buClr>
              <a:buSzPts val="2400"/>
              <a:buChar char="•"/>
            </a:pPr>
            <a:r>
              <a:rPr lang="es" sz="2400">
                <a:solidFill>
                  <a:schemeClr val="dk1"/>
                </a:solidFill>
                <a:latin typeface="Calibri"/>
                <a:ea typeface="Calibri"/>
                <a:cs typeface="Calibri"/>
                <a:sym typeface="Calibri"/>
              </a:rPr>
              <a:t>Ej: ficheros de código java</a:t>
            </a:r>
            <a:endParaRPr sz="2400"/>
          </a:p>
        </p:txBody>
      </p:sp>
      <p:pic>
        <p:nvPicPr>
          <p:cNvPr id="117" name="Google Shape;117;p23"/>
          <p:cNvPicPr preferRelativeResize="0"/>
          <p:nvPr/>
        </p:nvPicPr>
        <p:blipFill>
          <a:blip r:embed="rId3">
            <a:alphaModFix/>
          </a:blip>
          <a:stretch>
            <a:fillRect/>
          </a:stretch>
        </p:blipFill>
        <p:spPr>
          <a:xfrm>
            <a:off x="3911100" y="3170950"/>
            <a:ext cx="3486150" cy="18842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0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Sobreescritura y Excepciones</a:t>
            </a:r>
            <a:endParaRPr/>
          </a:p>
        </p:txBody>
      </p:sp>
      <p:sp>
        <p:nvSpPr>
          <p:cNvPr id="622" name="Google Shape;622;p10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Clr>
                <a:srgbClr val="000000"/>
              </a:buClr>
              <a:buSzPts val="2400"/>
              <a:buChar char="•"/>
            </a:pPr>
            <a:r>
              <a:rPr lang="es" sz="2400">
                <a:solidFill>
                  <a:srgbClr val="000000"/>
                </a:solidFill>
              </a:rPr>
              <a:t>En sobreescritura la lista de ARGUMENTOS del método debe ser exactamente la MISMA.</a:t>
            </a:r>
            <a:endParaRPr sz="2400">
              <a:solidFill>
                <a:srgbClr val="000000"/>
              </a:solidFill>
            </a:endParaRPr>
          </a:p>
          <a:p>
            <a:pPr marL="457200" lvl="0" indent="-381000" algn="l" rtl="0">
              <a:spcBef>
                <a:spcPts val="0"/>
              </a:spcBef>
              <a:spcAft>
                <a:spcPts val="0"/>
              </a:spcAft>
              <a:buClr>
                <a:srgbClr val="000000"/>
              </a:buClr>
              <a:buSzPts val="2400"/>
              <a:buChar char="•"/>
            </a:pPr>
            <a:r>
              <a:rPr lang="es" sz="2400">
                <a:solidFill>
                  <a:srgbClr val="000000"/>
                </a:solidFill>
              </a:rPr>
              <a:t>En sobreescritura la visibilidad puede MANTENERSE o AMPLIARSE, nunca reducirse.</a:t>
            </a:r>
            <a:endParaRPr sz="2400">
              <a:solidFill>
                <a:srgbClr val="00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10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Reglas para sobreescritura con excepciones</a:t>
            </a:r>
            <a:endParaRPr/>
          </a:p>
        </p:txBody>
      </p:sp>
      <p:sp>
        <p:nvSpPr>
          <p:cNvPr id="628" name="Google Shape;628;p10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sz="2400">
                <a:solidFill>
                  <a:srgbClr val="000000"/>
                </a:solidFill>
              </a:rPr>
              <a:t>Regla 1: Si el método en la superclase no declara ninguna excepción usando </a:t>
            </a:r>
            <a:r>
              <a:rPr lang="es" sz="2400" b="1">
                <a:solidFill>
                  <a:srgbClr val="000000"/>
                </a:solidFill>
              </a:rPr>
              <a:t>throws</a:t>
            </a:r>
            <a:r>
              <a:rPr lang="es" sz="2400">
                <a:solidFill>
                  <a:srgbClr val="000000"/>
                </a:solidFill>
              </a:rPr>
              <a:t>, entonces el método sobreescrito en la subclase no puede declarar ninguna checked exception aunque puede declarar unchecked exception con la cláusula </a:t>
            </a:r>
            <a:r>
              <a:rPr lang="es" sz="2400" b="1">
                <a:solidFill>
                  <a:srgbClr val="000000"/>
                </a:solidFill>
              </a:rPr>
              <a:t>throws</a:t>
            </a:r>
            <a:endParaRPr sz="2400" b="1">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10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Ejemplo Regla 1</a:t>
            </a:r>
            <a:endParaRPr/>
          </a:p>
        </p:txBody>
      </p:sp>
      <p:sp>
        <p:nvSpPr>
          <p:cNvPr id="634" name="Google Shape;634;p10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solidFill>
                  <a:srgbClr val="000000"/>
                </a:solidFill>
              </a:rPr>
              <a:t>Cuando el método padre</a:t>
            </a:r>
            <a:endParaRPr>
              <a:solidFill>
                <a:srgbClr val="000000"/>
              </a:solidFill>
            </a:endParaRPr>
          </a:p>
          <a:p>
            <a:pPr marL="0" lvl="0" indent="0" algn="l" rtl="0">
              <a:spcBef>
                <a:spcPts val="1600"/>
              </a:spcBef>
              <a:spcAft>
                <a:spcPts val="0"/>
              </a:spcAft>
              <a:buNone/>
            </a:pPr>
            <a:r>
              <a:rPr lang="es">
                <a:solidFill>
                  <a:srgbClr val="000000"/>
                </a:solidFill>
              </a:rPr>
              <a:t> no lanza excepción, solo</a:t>
            </a:r>
            <a:endParaRPr>
              <a:solidFill>
                <a:srgbClr val="000000"/>
              </a:solidFill>
            </a:endParaRPr>
          </a:p>
          <a:p>
            <a:pPr marL="0" lvl="0" indent="0" algn="l" rtl="0">
              <a:spcBef>
                <a:spcPts val="1600"/>
              </a:spcBef>
              <a:spcAft>
                <a:spcPts val="0"/>
              </a:spcAft>
              <a:buNone/>
            </a:pPr>
            <a:r>
              <a:rPr lang="es">
                <a:solidFill>
                  <a:srgbClr val="000000"/>
                </a:solidFill>
              </a:rPr>
              <a:t>unchecked exceptions</a:t>
            </a:r>
            <a:endParaRPr>
              <a:solidFill>
                <a:srgbClr val="000000"/>
              </a:solidFill>
            </a:endParaRPr>
          </a:p>
          <a:p>
            <a:pPr marL="0" lvl="0" indent="0" algn="l" rtl="0">
              <a:spcBef>
                <a:spcPts val="1600"/>
              </a:spcBef>
              <a:spcAft>
                <a:spcPts val="1600"/>
              </a:spcAft>
              <a:buNone/>
            </a:pPr>
            <a:r>
              <a:rPr lang="es">
                <a:solidFill>
                  <a:srgbClr val="000000"/>
                </a:solidFill>
              </a:rPr>
              <a:t>están permitidas</a:t>
            </a:r>
            <a:endParaRPr>
              <a:solidFill>
                <a:srgbClr val="000000"/>
              </a:solidFill>
            </a:endParaRPr>
          </a:p>
        </p:txBody>
      </p:sp>
      <p:pic>
        <p:nvPicPr>
          <p:cNvPr id="635" name="Google Shape;635;p103"/>
          <p:cNvPicPr preferRelativeResize="0"/>
          <p:nvPr/>
        </p:nvPicPr>
        <p:blipFill>
          <a:blip r:embed="rId3">
            <a:alphaModFix/>
          </a:blip>
          <a:stretch>
            <a:fillRect/>
          </a:stretch>
        </p:blipFill>
        <p:spPr>
          <a:xfrm>
            <a:off x="4484872" y="610222"/>
            <a:ext cx="4423875" cy="39230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0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Ejemplo regla 1</a:t>
            </a:r>
            <a:endParaRPr/>
          </a:p>
        </p:txBody>
      </p:sp>
      <p:sp>
        <p:nvSpPr>
          <p:cNvPr id="641" name="Google Shape;641;p10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endParaRPr/>
          </a:p>
        </p:txBody>
      </p:sp>
      <p:pic>
        <p:nvPicPr>
          <p:cNvPr id="642" name="Google Shape;642;p104"/>
          <p:cNvPicPr preferRelativeResize="0"/>
          <p:nvPr/>
        </p:nvPicPr>
        <p:blipFill>
          <a:blip r:embed="rId3">
            <a:alphaModFix/>
          </a:blip>
          <a:stretch>
            <a:fillRect/>
          </a:stretch>
        </p:blipFill>
        <p:spPr>
          <a:xfrm>
            <a:off x="794213" y="1178713"/>
            <a:ext cx="6905625" cy="3038475"/>
          </a:xfrm>
          <a:prstGeom prst="rect">
            <a:avLst/>
          </a:prstGeom>
          <a:noFill/>
          <a:ln>
            <a:noFill/>
          </a:ln>
        </p:spPr>
      </p:pic>
      <p:sp>
        <p:nvSpPr>
          <p:cNvPr id="643" name="Google Shape;643;p104"/>
          <p:cNvSpPr txBox="1"/>
          <p:nvPr/>
        </p:nvSpPr>
        <p:spPr>
          <a:xfrm>
            <a:off x="918975" y="4264800"/>
            <a:ext cx="7026000" cy="4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100">
                <a:solidFill>
                  <a:srgbClr val="222222"/>
                </a:solidFill>
                <a:highlight>
                  <a:srgbClr val="C2D8FA"/>
                </a:highlight>
              </a:rPr>
              <a:t>public void displayMsg() throws ArrayIndexOutOfBoundsException{</a:t>
            </a:r>
            <a:br>
              <a:rPr lang="es" sz="1100">
                <a:solidFill>
                  <a:srgbClr val="222222"/>
                </a:solidFill>
                <a:highlight>
                  <a:srgbClr val="C2D8FA"/>
                </a:highlight>
              </a:rPr>
            </a:br>
            <a:r>
              <a:rPr lang="es" sz="1100">
                <a:solidFill>
                  <a:srgbClr val="222222"/>
                </a:solidFill>
                <a:highlight>
                  <a:srgbClr val="C2D8FA"/>
                </a:highlight>
              </a:rPr>
              <a:t>}</a:t>
            </a:r>
            <a:endParaRPr sz="1100">
              <a:solidFill>
                <a:srgbClr val="222222"/>
              </a:solidFill>
              <a:highlight>
                <a:srgbClr val="C2D8FA"/>
              </a:highlight>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Effect transition="in" filter="fade">
                                      <p:cBhvr>
                                        <p:cTn id="7" dur="10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Reglas para sobreescritura con excepciones</a:t>
            </a:r>
            <a:endParaRPr/>
          </a:p>
        </p:txBody>
      </p:sp>
      <p:sp>
        <p:nvSpPr>
          <p:cNvPr id="649" name="Google Shape;649;p10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sz="2400">
                <a:solidFill>
                  <a:srgbClr val="000000"/>
                </a:solidFill>
              </a:rPr>
              <a:t>Regla 2: Si el método en la superclase ha declarado una excepción usando throws entonces la sobreescritura del método en la subclase puede:</a:t>
            </a:r>
            <a:endParaRPr sz="2400">
              <a:solidFill>
                <a:srgbClr val="000000"/>
              </a:solidFill>
            </a:endParaRPr>
          </a:p>
          <a:p>
            <a:pPr marL="457200" lvl="0" indent="-381000" algn="l" rtl="0">
              <a:spcBef>
                <a:spcPts val="1600"/>
              </a:spcBef>
              <a:spcAft>
                <a:spcPts val="0"/>
              </a:spcAft>
              <a:buClr>
                <a:srgbClr val="000000"/>
              </a:buClr>
              <a:buSzPts val="2400"/>
              <a:buFont typeface="Arial"/>
              <a:buChar char="•"/>
            </a:pPr>
            <a:r>
              <a:rPr lang="es" sz="2400">
                <a:solidFill>
                  <a:srgbClr val="000000"/>
                </a:solidFill>
              </a:rPr>
              <a:t>NO PONER</a:t>
            </a:r>
            <a:endParaRPr sz="2400">
              <a:solidFill>
                <a:srgbClr val="000000"/>
              </a:solidFill>
            </a:endParaRPr>
          </a:p>
          <a:p>
            <a:pPr marL="457200" lvl="0" indent="-381000" algn="l" rtl="0">
              <a:spcBef>
                <a:spcPts val="0"/>
              </a:spcBef>
              <a:spcAft>
                <a:spcPts val="0"/>
              </a:spcAft>
              <a:buClr>
                <a:srgbClr val="000000"/>
              </a:buClr>
              <a:buSzPts val="2400"/>
              <a:buFont typeface="Arial"/>
              <a:buChar char="•"/>
            </a:pPr>
            <a:r>
              <a:rPr lang="es" sz="2400">
                <a:solidFill>
                  <a:srgbClr val="000000"/>
                </a:solidFill>
              </a:rPr>
              <a:t>poner las mismas excepciones</a:t>
            </a:r>
            <a:endParaRPr sz="2400">
              <a:solidFill>
                <a:srgbClr val="000000"/>
              </a:solidFill>
            </a:endParaRPr>
          </a:p>
          <a:p>
            <a:pPr marL="457200" lvl="0" indent="-381000" algn="l" rtl="0">
              <a:spcBef>
                <a:spcPts val="0"/>
              </a:spcBef>
              <a:spcAft>
                <a:spcPts val="0"/>
              </a:spcAft>
              <a:buClr>
                <a:srgbClr val="000000"/>
              </a:buClr>
              <a:buSzPts val="2400"/>
              <a:buFont typeface="Arial"/>
              <a:buChar char="•"/>
            </a:pPr>
            <a:r>
              <a:rPr lang="es" sz="2400">
                <a:solidFill>
                  <a:srgbClr val="000000"/>
                </a:solidFill>
              </a:rPr>
              <a:t>poner SUBCLASES de las mismas</a:t>
            </a:r>
            <a:endParaRPr sz="24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10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Regla 2.1: No declarar excepción </a:t>
            </a:r>
            <a:endParaRPr/>
          </a:p>
        </p:txBody>
      </p:sp>
      <p:sp>
        <p:nvSpPr>
          <p:cNvPr id="655" name="Google Shape;655;p106"/>
          <p:cNvSpPr txBox="1">
            <a:spLocks noGrp="1"/>
          </p:cNvSpPr>
          <p:nvPr>
            <p:ph type="body" idx="1"/>
          </p:nvPr>
        </p:nvSpPr>
        <p:spPr>
          <a:xfrm>
            <a:off x="628650" y="1369219"/>
            <a:ext cx="7886700" cy="3263400"/>
          </a:xfrm>
          <a:prstGeom prst="rect">
            <a:avLst/>
          </a:prstGeom>
          <a:noFill/>
        </p:spPr>
        <p:txBody>
          <a:bodyPr spcFirstLastPara="1" wrap="square" lIns="68575" tIns="34275" rIns="68575" bIns="34275" anchor="t" anchorCtr="0">
            <a:noAutofit/>
          </a:bodyPr>
          <a:lstStyle/>
          <a:p>
            <a:pPr marL="25400" marR="25400" lvl="0" indent="0" algn="l" rtl="0">
              <a:lnSpc>
                <a:spcPct val="115000"/>
              </a:lnSpc>
              <a:spcBef>
                <a:spcPts val="0"/>
              </a:spcBef>
              <a:spcAft>
                <a:spcPts val="0"/>
              </a:spcAft>
              <a:buNone/>
            </a:pPr>
            <a:r>
              <a:rPr lang="es">
                <a:solidFill>
                  <a:srgbClr val="222222"/>
                </a:solidFill>
                <a:latin typeface="Arial"/>
                <a:ea typeface="Arial"/>
                <a:cs typeface="Arial"/>
                <a:sym typeface="Arial"/>
              </a:rPr>
              <a:t>Al sobreescribir el método se puede elegir no lanzar ninguna excepción aún cuando la superclase lo haga:</a:t>
            </a:r>
            <a:endParaRPr>
              <a:solidFill>
                <a:srgbClr val="222222"/>
              </a:solidFill>
              <a:latin typeface="Arial"/>
              <a:ea typeface="Arial"/>
              <a:cs typeface="Arial"/>
              <a:sym typeface="Arial"/>
            </a:endParaRPr>
          </a:p>
          <a:p>
            <a:pPr marL="25400" marR="25400" lvl="0" indent="0" algn="l" rtl="0">
              <a:lnSpc>
                <a:spcPct val="115000"/>
              </a:lnSpc>
              <a:spcBef>
                <a:spcPts val="1600"/>
              </a:spcBef>
              <a:spcAft>
                <a:spcPts val="0"/>
              </a:spcAft>
              <a:buClr>
                <a:schemeClr val="dk1"/>
              </a:buClr>
              <a:buSzPts val="1100"/>
              <a:buFont typeface="Arial"/>
              <a:buNone/>
            </a:pP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Parent displayMsg()"</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ExceptionOverrideDemo</a:t>
            </a:r>
            <a:r>
              <a:rPr lang="es" sz="1400">
                <a:latin typeface="Arial"/>
                <a:ea typeface="Arial"/>
                <a:cs typeface="Arial"/>
                <a:sym typeface="Arial"/>
              </a:rPr>
              <a:t> </a:t>
            </a:r>
            <a:r>
              <a:rPr lang="es" sz="1400">
                <a:solidFill>
                  <a:srgbClr val="000088"/>
                </a:solidFill>
                <a:latin typeface="Arial"/>
                <a:ea typeface="Arial"/>
                <a:cs typeface="Arial"/>
                <a:sym typeface="Arial"/>
              </a:rPr>
              <a:t>extends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ExceptionOverrideDemo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br>
              <a:rPr lang="es" sz="1400">
                <a:latin typeface="Arial"/>
                <a:ea typeface="Arial"/>
                <a:cs typeface="Arial"/>
                <a:sym typeface="Arial"/>
              </a:rPr>
            </a:br>
            <a:r>
              <a:rPr lang="es"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07"/>
          <p:cNvSpPr txBox="1">
            <a:spLocks noGrp="1"/>
          </p:cNvSpPr>
          <p:nvPr>
            <p:ph type="title"/>
          </p:nvPr>
        </p:nvSpPr>
        <p:spPr>
          <a:xfrm>
            <a:off x="628650" y="273850"/>
            <a:ext cx="85155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Regla 2.2 Usar la misma excepción </a:t>
            </a:r>
            <a:endParaRPr/>
          </a:p>
        </p:txBody>
      </p:sp>
      <p:sp>
        <p:nvSpPr>
          <p:cNvPr id="661" name="Google Shape;661;p10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solidFill>
                  <a:srgbClr val="222222"/>
                </a:solidFill>
                <a:latin typeface="Verdana"/>
                <a:ea typeface="Verdana"/>
                <a:cs typeface="Verdana"/>
                <a:sym typeface="Verdana"/>
              </a:rPr>
              <a:t>Si el método en la superclase ha declarado una excepción entonces la subclase puede declarar la misma excepción como está declarada en la superclase</a:t>
            </a:r>
            <a:endParaRPr>
              <a:solidFill>
                <a:srgbClr val="222222"/>
              </a:solidFill>
              <a:latin typeface="Verdana"/>
              <a:ea typeface="Verdana"/>
              <a:cs typeface="Verdana"/>
              <a:sym typeface="Verdana"/>
            </a:endParaRPr>
          </a:p>
          <a:p>
            <a:pPr marL="25400" marR="25400" lvl="0" indent="0" algn="l" rtl="0">
              <a:lnSpc>
                <a:spcPct val="115000"/>
              </a:lnSpc>
              <a:spcBef>
                <a:spcPts val="1600"/>
              </a:spcBef>
              <a:spcAft>
                <a:spcPts val="0"/>
              </a:spcAft>
              <a:buClr>
                <a:schemeClr val="dk1"/>
              </a:buClr>
              <a:buSzPts val="1100"/>
              <a:buFont typeface="Arial"/>
              <a:buNone/>
            </a:pP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Parent displayMsg()"</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ExceptionOverrideDemo</a:t>
            </a:r>
            <a:r>
              <a:rPr lang="es" sz="1400">
                <a:latin typeface="Arial"/>
                <a:ea typeface="Arial"/>
                <a:cs typeface="Arial"/>
                <a:sym typeface="Arial"/>
              </a:rPr>
              <a:t> </a:t>
            </a:r>
            <a:r>
              <a:rPr lang="es" sz="1400">
                <a:solidFill>
                  <a:srgbClr val="000088"/>
                </a:solidFill>
                <a:latin typeface="Arial"/>
                <a:ea typeface="Arial"/>
                <a:cs typeface="Arial"/>
                <a:sym typeface="Arial"/>
              </a:rPr>
              <a:t>extends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ExceptionOverrideDemo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solidFill>
                  <a:srgbClr val="666600"/>
                </a:solidFill>
                <a:latin typeface="Arial"/>
                <a:ea typeface="Arial"/>
                <a:cs typeface="Arial"/>
                <a:sym typeface="Arial"/>
              </a:rPr>
              <a:t>}</a:t>
            </a:r>
            <a:r>
              <a:rPr lang="es" sz="1400">
                <a:latin typeface="Arial"/>
                <a:ea typeface="Arial"/>
                <a:cs typeface="Arial"/>
                <a:sym typeface="Arial"/>
              </a:rPr>
              <a:t> </a:t>
            </a:r>
            <a:endParaRPr sz="1400">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0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
              <a:t>Regla 2.3 utilizar subclases </a:t>
            </a:r>
            <a:endParaRPr/>
          </a:p>
        </p:txBody>
      </p:sp>
      <p:sp>
        <p:nvSpPr>
          <p:cNvPr id="667" name="Google Shape;667;p10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
                <a:solidFill>
                  <a:srgbClr val="222222"/>
                </a:solidFill>
                <a:latin typeface="Verdana"/>
                <a:ea typeface="Verdana"/>
                <a:cs typeface="Verdana"/>
                <a:sym typeface="Verdana"/>
              </a:rPr>
              <a:t>Subclase puede declarar un subtipo de la excepción declarada en el método de la superclase</a:t>
            </a:r>
            <a:endParaRPr>
              <a:solidFill>
                <a:srgbClr val="222222"/>
              </a:solidFill>
              <a:latin typeface="Verdana"/>
              <a:ea typeface="Verdana"/>
              <a:cs typeface="Verdana"/>
              <a:sym typeface="Verdana"/>
            </a:endParaRPr>
          </a:p>
          <a:p>
            <a:pPr marL="25400" marR="25400" lvl="0" indent="0" algn="l" rtl="0">
              <a:lnSpc>
                <a:spcPct val="115000"/>
              </a:lnSpc>
              <a:spcBef>
                <a:spcPts val="1600"/>
              </a:spcBef>
              <a:spcAft>
                <a:spcPts val="0"/>
              </a:spcAft>
              <a:buClr>
                <a:schemeClr val="dk1"/>
              </a:buClr>
              <a:buSzPts val="1100"/>
              <a:buFont typeface="Arial"/>
              <a:buNone/>
            </a:pP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IOException</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Parent displayMsg()"</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class</a:t>
            </a:r>
            <a:r>
              <a:rPr lang="es" sz="1400">
                <a:latin typeface="Arial"/>
                <a:ea typeface="Arial"/>
                <a:cs typeface="Arial"/>
                <a:sym typeface="Arial"/>
              </a:rPr>
              <a:t> </a:t>
            </a:r>
            <a:r>
              <a:rPr lang="es" sz="1400">
                <a:solidFill>
                  <a:srgbClr val="660066"/>
                </a:solidFill>
                <a:latin typeface="Arial"/>
                <a:ea typeface="Arial"/>
                <a:cs typeface="Arial"/>
                <a:sym typeface="Arial"/>
              </a:rPr>
              <a:t>ExceptionOverrideDemo</a:t>
            </a:r>
            <a:r>
              <a:rPr lang="es" sz="1400">
                <a:latin typeface="Arial"/>
                <a:ea typeface="Arial"/>
                <a:cs typeface="Arial"/>
                <a:sym typeface="Arial"/>
              </a:rPr>
              <a:t> </a:t>
            </a:r>
            <a:r>
              <a:rPr lang="es" sz="1400">
                <a:solidFill>
                  <a:srgbClr val="000088"/>
                </a:solidFill>
                <a:latin typeface="Arial"/>
                <a:ea typeface="Arial"/>
                <a:cs typeface="Arial"/>
                <a:sym typeface="Arial"/>
              </a:rPr>
              <a:t>extends</a:t>
            </a:r>
            <a:r>
              <a:rPr lang="es" sz="1400">
                <a:latin typeface="Arial"/>
                <a:ea typeface="Arial"/>
                <a:cs typeface="Arial"/>
                <a:sym typeface="Arial"/>
              </a:rPr>
              <a:t> </a:t>
            </a:r>
            <a:r>
              <a:rPr lang="es" sz="1400">
                <a:solidFill>
                  <a:srgbClr val="660066"/>
                </a:solidFill>
                <a:latin typeface="Arial"/>
                <a:ea typeface="Arial"/>
                <a:cs typeface="Arial"/>
                <a:sym typeface="Arial"/>
              </a:rPr>
              <a:t>Parent</a:t>
            </a:r>
            <a:r>
              <a:rPr lang="es" sz="1400">
                <a:solidFill>
                  <a:srgbClr val="666600"/>
                </a:solidFill>
                <a:latin typeface="Arial"/>
                <a:ea typeface="Arial"/>
                <a:cs typeface="Arial"/>
                <a:sym typeface="Arial"/>
              </a:rPr>
              <a:t>{</a:t>
            </a:r>
            <a:br>
              <a:rPr lang="es" sz="1400">
                <a:latin typeface="Arial"/>
                <a:ea typeface="Arial"/>
                <a:cs typeface="Arial"/>
                <a:sym typeface="Arial"/>
              </a:rPr>
            </a:br>
            <a:r>
              <a:rPr lang="es" sz="1400">
                <a:latin typeface="Arial"/>
                <a:ea typeface="Arial"/>
                <a:cs typeface="Arial"/>
                <a:sym typeface="Arial"/>
              </a:rPr>
              <a:t> </a:t>
            </a:r>
            <a:r>
              <a:rPr lang="es" sz="1400">
                <a:solidFill>
                  <a:srgbClr val="000088"/>
                </a:solidFill>
                <a:latin typeface="Arial"/>
                <a:ea typeface="Arial"/>
                <a:cs typeface="Arial"/>
                <a:sym typeface="Arial"/>
              </a:rPr>
              <a:t>public</a:t>
            </a:r>
            <a:r>
              <a:rPr lang="es" sz="1400">
                <a:latin typeface="Arial"/>
                <a:ea typeface="Arial"/>
                <a:cs typeface="Arial"/>
                <a:sym typeface="Arial"/>
              </a:rPr>
              <a:t> </a:t>
            </a:r>
            <a:r>
              <a:rPr lang="es" sz="1400">
                <a:solidFill>
                  <a:srgbClr val="000088"/>
                </a:solidFill>
                <a:latin typeface="Arial"/>
                <a:ea typeface="Arial"/>
                <a:cs typeface="Arial"/>
                <a:sym typeface="Arial"/>
              </a:rPr>
              <a:t>void</a:t>
            </a:r>
            <a:r>
              <a:rPr lang="es" sz="1400">
                <a:latin typeface="Arial"/>
                <a:ea typeface="Arial"/>
                <a:cs typeface="Arial"/>
                <a:sym typeface="Arial"/>
              </a:rPr>
              <a:t>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r>
              <a:rPr lang="es" sz="1400">
                <a:solidFill>
                  <a:srgbClr val="000088"/>
                </a:solidFill>
                <a:latin typeface="Arial"/>
                <a:ea typeface="Arial"/>
                <a:cs typeface="Arial"/>
                <a:sym typeface="Arial"/>
              </a:rPr>
              <a:t>throws</a:t>
            </a:r>
            <a:r>
              <a:rPr lang="es" sz="1400">
                <a:latin typeface="Arial"/>
                <a:ea typeface="Arial"/>
                <a:cs typeface="Arial"/>
                <a:sym typeface="Arial"/>
              </a:rPr>
              <a:t> </a:t>
            </a:r>
            <a:r>
              <a:rPr lang="es" sz="1400">
                <a:solidFill>
                  <a:srgbClr val="660066"/>
                </a:solidFill>
                <a:latin typeface="Arial"/>
                <a:ea typeface="Arial"/>
                <a:cs typeface="Arial"/>
                <a:sym typeface="Arial"/>
              </a:rPr>
              <a:t>FileNotFoundException</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0066"/>
                </a:solidFill>
                <a:latin typeface="Arial"/>
                <a:ea typeface="Arial"/>
                <a:cs typeface="Arial"/>
                <a:sym typeface="Arial"/>
              </a:rPr>
              <a:t>System</a:t>
            </a:r>
            <a:r>
              <a:rPr lang="es" sz="1400">
                <a:solidFill>
                  <a:srgbClr val="666600"/>
                </a:solidFill>
                <a:latin typeface="Arial"/>
                <a:ea typeface="Arial"/>
                <a:cs typeface="Arial"/>
                <a:sym typeface="Arial"/>
              </a:rPr>
              <a:t>.</a:t>
            </a:r>
            <a:r>
              <a:rPr lang="es" sz="1400">
                <a:solidFill>
                  <a:srgbClr val="000088"/>
                </a:solidFill>
                <a:latin typeface="Arial"/>
                <a:ea typeface="Arial"/>
                <a:cs typeface="Arial"/>
                <a:sym typeface="Arial"/>
              </a:rPr>
              <a:t>out</a:t>
            </a:r>
            <a:r>
              <a:rPr lang="es" sz="1400">
                <a:solidFill>
                  <a:srgbClr val="666600"/>
                </a:solidFill>
                <a:latin typeface="Arial"/>
                <a:ea typeface="Arial"/>
                <a:cs typeface="Arial"/>
                <a:sym typeface="Arial"/>
              </a:rPr>
              <a:t>.</a:t>
            </a:r>
            <a:r>
              <a:rPr lang="es" sz="1400">
                <a:latin typeface="Arial"/>
                <a:ea typeface="Arial"/>
                <a:cs typeface="Arial"/>
                <a:sym typeface="Arial"/>
              </a:rPr>
              <a:t>println</a:t>
            </a:r>
            <a:r>
              <a:rPr lang="es" sz="1400">
                <a:solidFill>
                  <a:srgbClr val="666600"/>
                </a:solidFill>
                <a:latin typeface="Arial"/>
                <a:ea typeface="Arial"/>
                <a:cs typeface="Arial"/>
                <a:sym typeface="Arial"/>
              </a:rPr>
              <a:t>(</a:t>
            </a:r>
            <a:r>
              <a:rPr lang="es" sz="1400">
                <a:solidFill>
                  <a:srgbClr val="008800"/>
                </a:solidFill>
                <a:latin typeface="Arial"/>
                <a:ea typeface="Arial"/>
                <a:cs typeface="Arial"/>
                <a:sym typeface="Arial"/>
              </a:rPr>
              <a:t>"In ExceptionOverrideDemo displayMsg()"</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r>
              <a:rPr lang="es" sz="1400">
                <a:latin typeface="Arial"/>
                <a:ea typeface="Arial"/>
                <a:cs typeface="Arial"/>
                <a:sym typeface="Arial"/>
              </a:rPr>
              <a:t> </a:t>
            </a:r>
            <a:r>
              <a:rPr lang="es" sz="1400">
                <a:solidFill>
                  <a:srgbClr val="666600"/>
                </a:solidFill>
                <a:latin typeface="Arial"/>
                <a:ea typeface="Arial"/>
                <a:cs typeface="Arial"/>
                <a:sym typeface="Arial"/>
              </a:rPr>
              <a:t>}</a:t>
            </a:r>
            <a:r>
              <a:rPr lang="es" sz="1400">
                <a:latin typeface="Arial"/>
                <a:ea typeface="Arial"/>
                <a:cs typeface="Arial"/>
                <a:sym typeface="Arial"/>
              </a:rPr>
              <a:t>  </a:t>
            </a:r>
            <a:br>
              <a:rPr lang="es" sz="1400">
                <a:latin typeface="Arial"/>
                <a:ea typeface="Arial"/>
                <a:cs typeface="Arial"/>
                <a:sym typeface="Arial"/>
              </a:rPr>
            </a:br>
            <a:br>
              <a:rPr lang="es" sz="1400">
                <a:latin typeface="Arial"/>
                <a:ea typeface="Arial"/>
                <a:cs typeface="Arial"/>
                <a:sym typeface="Arial"/>
              </a:rPr>
            </a:br>
            <a:r>
              <a:rPr lang="es"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0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Regla 2.3 utilizar subclases</a:t>
            </a:r>
            <a:endParaRPr/>
          </a:p>
        </p:txBody>
      </p:sp>
      <p:sp>
        <p:nvSpPr>
          <p:cNvPr id="673" name="Google Shape;673;p109"/>
          <p:cNvSpPr txBox="1">
            <a:spLocks noGrp="1"/>
          </p:cNvSpPr>
          <p:nvPr>
            <p:ph type="body" idx="1"/>
          </p:nvPr>
        </p:nvSpPr>
        <p:spPr>
          <a:xfrm>
            <a:off x="628650" y="988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1600"/>
              </a:spcAft>
              <a:buNone/>
            </a:pPr>
            <a:r>
              <a:rPr lang="es"/>
              <a:t>Por lo tanto la subclase no debe utilizar una clase de Excepción en una jerarquía superior de la declarada en la superclase</a:t>
            </a:r>
            <a:endParaRPr/>
          </a:p>
        </p:txBody>
      </p:sp>
      <p:pic>
        <p:nvPicPr>
          <p:cNvPr id="674" name="Google Shape;674;p109"/>
          <p:cNvPicPr preferRelativeResize="0"/>
          <p:nvPr/>
        </p:nvPicPr>
        <p:blipFill>
          <a:blip r:embed="rId3">
            <a:alphaModFix/>
          </a:blip>
          <a:stretch>
            <a:fillRect/>
          </a:stretch>
        </p:blipFill>
        <p:spPr>
          <a:xfrm>
            <a:off x="1916225" y="1781725"/>
            <a:ext cx="6934200" cy="30861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1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s"/>
              <a:t>Sobreescritura y Excepciones</a:t>
            </a:r>
            <a:endParaRPr/>
          </a:p>
        </p:txBody>
      </p:sp>
      <p:graphicFrame>
        <p:nvGraphicFramePr>
          <p:cNvPr id="680" name="Google Shape;680;p110"/>
          <p:cNvGraphicFramePr/>
          <p:nvPr/>
        </p:nvGraphicFramePr>
        <p:xfrm>
          <a:off x="952500" y="1238250"/>
          <a:ext cx="7239000" cy="2919954"/>
        </p:xfrm>
        <a:graphic>
          <a:graphicData uri="http://schemas.openxmlformats.org/drawingml/2006/table">
            <a:tbl>
              <a:tblPr>
                <a:noFill/>
                <a:tableStyleId>{2CE8264B-2ACE-4F47-B2E9-277784DFD36A}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import java.io.*;</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class L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void ch() throws IOException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public class M extends L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public static void main(String[] args)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//Desde el main llamamos al</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//método ch de la clase M.</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//Sin tratar, ni declarar en la cabecera</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//ninguna excepción!</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new M().ch();</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0" lvl="0" indent="0" algn="l" rtl="0">
                        <a:spcBef>
                          <a:spcPts val="0"/>
                        </a:spcBef>
                        <a:spcAft>
                          <a:spcPts val="0"/>
                        </a:spcAft>
                        <a:buNone/>
                      </a:pPr>
                      <a:endParaRPr/>
                    </a:p>
                  </a:txBody>
                  <a:tcPr marL="91425" marR="91425" marT="91425" marB="91425"/>
                </a:tc>
                <a:tc>
                  <a:txBody>
                    <a:bodyPr/>
                    <a:lstStyle/>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//Formas correctas e incorrectas</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//de sobreescribir el método ch:</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 throws 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ch(int x) throws 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  	void ch() throws RuntimeException {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 </a:t>
                      </a:r>
                      <a:endParaRPr sz="900">
                        <a:solidFill>
                          <a:srgbClr val="333333"/>
                        </a:solidFill>
                        <a:highlight>
                          <a:srgbClr val="FFFFFF"/>
                        </a:highlight>
                        <a:latin typeface="Consolas"/>
                        <a:ea typeface="Consolas"/>
                        <a:cs typeface="Consolas"/>
                        <a:sym typeface="Consolas"/>
                      </a:endParaRPr>
                    </a:p>
                    <a:p>
                      <a:pPr marL="114300" marR="114300" lvl="0" indent="0" algn="l" rtl="0">
                        <a:lnSpc>
                          <a:spcPct val="115000"/>
                        </a:lnSpc>
                        <a:spcBef>
                          <a:spcPts val="0"/>
                        </a:spcBef>
                        <a:spcAft>
                          <a:spcPts val="0"/>
                        </a:spcAft>
                        <a:buClr>
                          <a:schemeClr val="dk1"/>
                        </a:buClr>
                        <a:buSzPts val="1100"/>
                        <a:buFont typeface="Arial"/>
                        <a:buNone/>
                      </a:pPr>
                      <a:r>
                        <a:rPr lang="es" sz="900">
                          <a:solidFill>
                            <a:srgbClr val="333333"/>
                          </a:solidFill>
                          <a:highlight>
                            <a:srgbClr val="FFFFFF"/>
                          </a:highlight>
                          <a:latin typeface="Consolas"/>
                          <a:ea typeface="Consolas"/>
                          <a:cs typeface="Consolas"/>
                          <a:sym typeface="Consolas"/>
                        </a:rPr>
                        <a:t>}</a:t>
                      </a:r>
                      <a:endParaRPr sz="900">
                        <a:solidFill>
                          <a:srgbClr val="333333"/>
                        </a:solidFill>
                        <a:highlight>
                          <a:srgbClr val="FFFFFF"/>
                        </a:highlight>
                        <a:latin typeface="Consolas"/>
                        <a:ea typeface="Consolas"/>
                        <a:cs typeface="Consolas"/>
                        <a:sym typeface="Consolas"/>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5864</Words>
  <Application>Microsoft Office PowerPoint</Application>
  <PresentationFormat>On-screen Show (16:9)</PresentationFormat>
  <Paragraphs>680</Paragraphs>
  <Slides>100</Slides>
  <Notes>97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Calibri</vt:lpstr>
      <vt:lpstr>Verdana</vt:lpstr>
      <vt:lpstr>Times New Roman</vt:lpstr>
      <vt:lpstr>Consolas</vt:lpstr>
      <vt:lpstr>Open Sans</vt:lpstr>
      <vt:lpstr>Ubuntu</vt:lpstr>
      <vt:lpstr>Courier New</vt:lpstr>
      <vt:lpstr>Simple Light</vt:lpstr>
      <vt:lpstr>Manipulación de archivos y manejo de excepciones</vt:lpstr>
      <vt:lpstr>Contenido de la unidad</vt:lpstr>
      <vt:lpstr>Objetivos</vt:lpstr>
      <vt:lpstr>5.1 Conceptos de flujos de entrada y salida</vt:lpstr>
      <vt:lpstr>Flujo o stream</vt:lpstr>
      <vt:lpstr>InputStream y OutputStream</vt:lpstr>
      <vt:lpstr>5.2 Lectura y escritura de archivos</vt:lpstr>
      <vt:lpstr>Archivos</vt:lpstr>
      <vt:lpstr>Archivos de texto</vt:lpstr>
      <vt:lpstr>Archivos binarios</vt:lpstr>
      <vt:lpstr>Lectura y escritura de archivos</vt:lpstr>
      <vt:lpstr>Lectura y escritura de archivos</vt:lpstr>
      <vt:lpstr>Lectura y escritura de archivos</vt:lpstr>
      <vt:lpstr>Paquete io - Lectura de archivos de texto</vt:lpstr>
      <vt:lpstr>Paquete io - Lectura de archivos de texto</vt:lpstr>
      <vt:lpstr>Paquete io - Lectura de archivos de texto</vt:lpstr>
      <vt:lpstr>java io- FileReader</vt:lpstr>
      <vt:lpstr>java io - FileReader</vt:lpstr>
      <vt:lpstr>java io - BufferedReader</vt:lpstr>
      <vt:lpstr>java io - BufferedReader</vt:lpstr>
      <vt:lpstr>Paquete io - Escritura de archivos de texto</vt:lpstr>
      <vt:lpstr>Paquete io - Escritura de archivos</vt:lpstr>
      <vt:lpstr>Paquete io - Escritura de archivos</vt:lpstr>
      <vt:lpstr>java io - FileWriter</vt:lpstr>
      <vt:lpstr>java io - FileWriter</vt:lpstr>
      <vt:lpstr>java io - BufferedWriter</vt:lpstr>
      <vt:lpstr>java io - BufferedWriter</vt:lpstr>
      <vt:lpstr>Paquete io - Lectura y escritura de archivos binarios</vt:lpstr>
      <vt:lpstr>FileInputStream</vt:lpstr>
      <vt:lpstr>FileOutputStream</vt:lpstr>
      <vt:lpstr>Stream Oriented (io)</vt:lpstr>
      <vt:lpstr>Buffer Oriented (nio)</vt:lpstr>
      <vt:lpstr>PowerPoint Presentation</vt:lpstr>
      <vt:lpstr>Paquete nio</vt:lpstr>
      <vt:lpstr>Paquete nio para manejo de archivos</vt:lpstr>
      <vt:lpstr>Paquete nio - Path y Paths</vt:lpstr>
      <vt:lpstr>Paquete nio - Path y Paths</vt:lpstr>
      <vt:lpstr>Paquete nio - Clase File</vt:lpstr>
      <vt:lpstr>Paquete nio - Lectura y escritura</vt:lpstr>
      <vt:lpstr>Paquete nio - Leer archivo</vt:lpstr>
      <vt:lpstr>Paquete nio - Escribir archivo</vt:lpstr>
      <vt:lpstr>5.3 Serialización y deserialización de objetos</vt:lpstr>
      <vt:lpstr>Serialización</vt:lpstr>
      <vt:lpstr>Interfaz Serializable</vt:lpstr>
      <vt:lpstr>Interfaz Serializable</vt:lpstr>
      <vt:lpstr>Clase ObjectOutputStream</vt:lpstr>
      <vt:lpstr>Clase ObjectOutputStream</vt:lpstr>
      <vt:lpstr>Clase ObjectOutputStream</vt:lpstr>
      <vt:lpstr>Clase ObjectOutputStream</vt:lpstr>
      <vt:lpstr>Clase ObjectInputStream</vt:lpstr>
      <vt:lpstr>Clase ObjectInputStream</vt:lpstr>
      <vt:lpstr>Clase ObjectInputStream</vt:lpstr>
      <vt:lpstr>Serial Version UID</vt:lpstr>
      <vt:lpstr>Modificador transient</vt:lpstr>
      <vt:lpstr>Serialización y relaciones</vt:lpstr>
      <vt:lpstr>5.4 Definición y tipo de excepciones</vt:lpstr>
      <vt:lpstr>Excepciones</vt:lpstr>
      <vt:lpstr>Excepciones</vt:lpstr>
      <vt:lpstr>Excepciones</vt:lpstr>
      <vt:lpstr>Excepciones - Jerarquía</vt:lpstr>
      <vt:lpstr>Tipos de excepciones</vt:lpstr>
      <vt:lpstr>Checked y Unchecked Exceptions</vt:lpstr>
      <vt:lpstr>Checked y Unchecked Exceptions</vt:lpstr>
      <vt:lpstr>Checked Exceptions</vt:lpstr>
      <vt:lpstr>Checked Exceptions</vt:lpstr>
      <vt:lpstr>Unchecked Exceptions </vt:lpstr>
      <vt:lpstr>5.4 Manejo de excepciones</vt:lpstr>
      <vt:lpstr>Manejo de excepciones</vt:lpstr>
      <vt:lpstr>Anunciar que una excepción se produce</vt:lpstr>
      <vt:lpstr>Bloque try-catch</vt:lpstr>
      <vt:lpstr>Bloque try-catch</vt:lpstr>
      <vt:lpstr>Bloque try-catch</vt:lpstr>
      <vt:lpstr>Bloque try-catch</vt:lpstr>
      <vt:lpstr>Bloque try-catch</vt:lpstr>
      <vt:lpstr>Bloque try-catch</vt:lpstr>
      <vt:lpstr>Bloque finally</vt:lpstr>
      <vt:lpstr>Bloque finally</vt:lpstr>
      <vt:lpstr>try-with-resources</vt:lpstr>
      <vt:lpstr>try-with-resources</vt:lpstr>
      <vt:lpstr>Construcción de un Objeto Exception y la Instrucción throw</vt:lpstr>
      <vt:lpstr>Construcción de un Objeto Exception y la Instrucción throw </vt:lpstr>
      <vt:lpstr>Clase Exception</vt:lpstr>
      <vt:lpstr>Excepciones personalizadas</vt:lpstr>
      <vt:lpstr>Excepciones personalizadas</vt:lpstr>
      <vt:lpstr>Captura de excepciones personalizadas</vt:lpstr>
      <vt:lpstr>Ejercicios</vt:lpstr>
      <vt:lpstr>Ejercicios</vt:lpstr>
      <vt:lpstr>ejercicios</vt:lpstr>
      <vt:lpstr>PowerPoint Presentation</vt:lpstr>
      <vt:lpstr>Sobreescritura y Excepciones</vt:lpstr>
      <vt:lpstr>Reglas para sobreescritura con excepciones</vt:lpstr>
      <vt:lpstr>Ejemplo Regla 1</vt:lpstr>
      <vt:lpstr>Ejemplo regla 1</vt:lpstr>
      <vt:lpstr>Reglas para sobreescritura con excepciones</vt:lpstr>
      <vt:lpstr>Regla 2.1: No declarar excepción </vt:lpstr>
      <vt:lpstr>Regla 2.2 Usar la misma excepción </vt:lpstr>
      <vt:lpstr>Regla 2.3 utilizar subclases </vt:lpstr>
      <vt:lpstr>Regla 2.3 utilizar subclases</vt:lpstr>
      <vt:lpstr>Sobreescritura y Excepciones</vt:lpstr>
      <vt:lpstr>Sobreescritura y Excepciones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Manipulación de archivos y manejo de excepciones</dc:title>
  <cp:lastModifiedBy>Eduardo  Segundo Cruz  Ramirez</cp:lastModifiedBy>
  <cp:revision>1</cp:revision>
  <dcterms:modified xsi:type="dcterms:W3CDTF">2021-07-19T18:49:04Z</dcterms:modified>
</cp:coreProperties>
</file>