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6" r:id="rId2"/>
    <p:sldId id="286" r:id="rId3"/>
    <p:sldId id="305" r:id="rId4"/>
    <p:sldId id="306" r:id="rId5"/>
    <p:sldId id="307" r:id="rId6"/>
    <p:sldId id="308" r:id="rId7"/>
    <p:sldId id="291" r:id="rId8"/>
    <p:sldId id="302" r:id="rId9"/>
    <p:sldId id="304" r:id="rId10"/>
    <p:sldId id="303" r:id="rId11"/>
    <p:sldId id="309" r:id="rId12"/>
    <p:sldId id="29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21858-1F51-6E61-010A-DEE1E089DE9D}" v="9" dt="2025-05-21T19:52:05.604"/>
    <p1510:client id="{36FFE839-BEE2-FB96-1031-B34FDA0CAAF6}" v="5" dt="2025-05-21T14:23:58.922"/>
    <p1510:client id="{43827142-6793-6E51-AF81-ECA44F7E1FAD}" v="47" dt="2025-05-21T15:56:44.643"/>
    <p1510:client id="{680494B8-E1D4-9BBE-57F3-E44294CD0829}" v="1489" dt="2025-05-21T17:24:10.609"/>
    <p1510:client id="{70550119-1D75-4DA9-8AD5-F6F70124EE33}" v="1233" dt="2025-05-22T12:10:34.255"/>
    <p1510:client id="{8BADD699-B689-94FB-CFB8-D7218922302F}" v="34" dt="2025-05-21T20:06:22.842"/>
    <p1510:client id="{C9F15332-81AE-D7D2-04EC-4BF1D0A05B97}" v="4" dt="2025-05-21T13:20:32.772"/>
    <p1510:client id="{CFC12612-A6DD-8A00-CF8C-7C2D78144CA8}" v="1" dt="2025-05-22T06:41:34.423"/>
    <p1510:client id="{FAD12F5A-564D-9912-88C2-83518FBAC3AC}" v="40" dt="2025-05-21T15:27:42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51" autoAdjust="0"/>
  </p:normalViewPr>
  <p:slideViewPr>
    <p:cSldViewPr snapToGrid="0">
      <p:cViewPr varScale="1">
        <p:scale>
          <a:sx n="93" d="100"/>
          <a:sy n="93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22D78-E938-4C5D-9DBB-C1450F2935CE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C6027-2443-4A49-A1FF-69A5017AD7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902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>
                <a:ea typeface="+mn-lt"/>
                <a:cs typeface="+mn-lt"/>
              </a:rPr>
              <a:t>Die HHN-</a:t>
            </a:r>
            <a:r>
              <a:rPr lang="es-ES" sz="1200" dirty="0" err="1">
                <a:ea typeface="+mn-lt"/>
                <a:cs typeface="+mn-lt"/>
              </a:rPr>
              <a:t>Website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enthält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sehr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viele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Informationen</a:t>
            </a:r>
            <a:r>
              <a:rPr lang="es-ES" sz="1200" dirty="0">
                <a:ea typeface="+mn-lt"/>
                <a:cs typeface="+mn-lt"/>
              </a:rPr>
              <a:t> (</a:t>
            </a:r>
            <a:r>
              <a:rPr lang="es-ES" sz="1200" dirty="0" err="1">
                <a:ea typeface="+mn-lt"/>
                <a:cs typeface="+mn-lt"/>
              </a:rPr>
              <a:t>Studiengänge</a:t>
            </a:r>
            <a:r>
              <a:rPr lang="es-ES" sz="1200" dirty="0">
                <a:ea typeface="+mn-lt"/>
                <a:cs typeface="+mn-lt"/>
              </a:rPr>
              <a:t>, </a:t>
            </a:r>
            <a:r>
              <a:rPr lang="es-ES" sz="1200" dirty="0" err="1">
                <a:ea typeface="+mn-lt"/>
                <a:cs typeface="+mn-lt"/>
              </a:rPr>
              <a:t>Fristen</a:t>
            </a:r>
            <a:r>
              <a:rPr lang="es-ES" sz="1200" dirty="0">
                <a:ea typeface="+mn-lt"/>
                <a:cs typeface="+mn-lt"/>
              </a:rPr>
              <a:t>, </a:t>
            </a:r>
            <a:r>
              <a:rPr lang="es-ES" sz="1200" dirty="0" err="1">
                <a:ea typeface="+mn-lt"/>
                <a:cs typeface="+mn-lt"/>
              </a:rPr>
              <a:t>Prüfungen</a:t>
            </a:r>
            <a:r>
              <a:rPr lang="es-ES" sz="1200" dirty="0">
                <a:ea typeface="+mn-lt"/>
                <a:cs typeface="+mn-lt"/>
              </a:rPr>
              <a:t>, </a:t>
            </a:r>
            <a:r>
              <a:rPr lang="es-ES" sz="1200" dirty="0" err="1">
                <a:ea typeface="+mn-lt"/>
                <a:cs typeface="+mn-lt"/>
              </a:rPr>
              <a:t>Veranstaltungen</a:t>
            </a:r>
            <a:r>
              <a:rPr lang="es-ES" sz="1200" dirty="0">
                <a:ea typeface="+mn-lt"/>
                <a:cs typeface="+mn-lt"/>
              </a:rPr>
              <a:t>).</a:t>
            </a:r>
          </a:p>
          <a:p>
            <a:r>
              <a:rPr lang="es-ES" sz="1200" dirty="0" err="1">
                <a:ea typeface="+mn-lt"/>
                <a:cs typeface="+mn-lt"/>
              </a:rPr>
              <a:t>Studierende</a:t>
            </a:r>
            <a:r>
              <a:rPr lang="es-ES" sz="1200" dirty="0">
                <a:ea typeface="+mn-lt"/>
                <a:cs typeface="+mn-lt"/>
              </a:rPr>
              <a:t>, </a:t>
            </a:r>
            <a:r>
              <a:rPr lang="es-ES" sz="1200" dirty="0" err="1">
                <a:ea typeface="+mn-lt"/>
                <a:cs typeface="+mn-lt"/>
              </a:rPr>
              <a:t>Bewerber</a:t>
            </a:r>
            <a:r>
              <a:rPr lang="es-ES" sz="1200" dirty="0">
                <a:ea typeface="+mn-lt"/>
                <a:cs typeface="+mn-lt"/>
              </a:rPr>
              <a:t> &amp; </a:t>
            </a:r>
            <a:r>
              <a:rPr lang="es-ES" sz="1200" dirty="0" err="1">
                <a:ea typeface="+mn-lt"/>
                <a:cs typeface="+mn-lt"/>
              </a:rPr>
              <a:t>Mitarbeiter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müssen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oft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lange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suchen</a:t>
            </a:r>
            <a:r>
              <a:rPr lang="es-ES" sz="1200" dirty="0">
                <a:ea typeface="+mn-lt"/>
                <a:cs typeface="+mn-lt"/>
              </a:rPr>
              <a:t>.</a:t>
            </a:r>
          </a:p>
          <a:p>
            <a:r>
              <a:rPr lang="es-ES" sz="1200" dirty="0" err="1">
                <a:ea typeface="+mn-lt"/>
                <a:cs typeface="+mn-lt"/>
              </a:rPr>
              <a:t>Suchfunktion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liefert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oft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unpräzise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Ergebnisse</a:t>
            </a:r>
            <a:r>
              <a:rPr lang="es-ES" sz="1200" dirty="0">
                <a:ea typeface="+mn-lt"/>
                <a:cs typeface="+mn-lt"/>
              </a:rPr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97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Eigentlich 5 Sprints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Am Anfang Recherche und Einarbeiten in </a:t>
            </a:r>
            <a:r>
              <a:rPr lang="de-DE" dirty="0" err="1"/>
              <a:t>Scrum</a:t>
            </a:r>
            <a:r>
              <a:rPr lang="de-DE" dirty="0"/>
              <a:t> -&gt; Noch keinen wirklichen Plan von der Umsetzung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Nachdem wir uns für Technologien entschieden haben, haben wir diese erstmal einzeln getestet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Erster großer Meilenstein: Zusammenführen der Technologien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Diesen Prototyp galt es auszubauen und zu optimieren -&gt; Viele Versionskonflikte und Bugs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Im letzten, aktuellen Sprint erstmalig auf hochschulinternes LLM umgestellt und große </a:t>
            </a:r>
            <a:r>
              <a:rPr lang="de-DE"/>
              <a:t>Fortschritte erzielt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C6027-2443-4A49-A1FF-69A5017AD78C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32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A15A6-F8D9-97B5-F03A-3CB26F709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E843D32-05F9-2ED8-A3AD-1065EF08FA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DB7509A-AB97-6D12-641E-9EEF5B8A3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>
                <a:ea typeface="+mn-lt"/>
                <a:cs typeface="+mn-lt"/>
              </a:rPr>
              <a:t>Die HHN-</a:t>
            </a:r>
            <a:r>
              <a:rPr lang="es-ES" sz="1200" dirty="0" err="1">
                <a:ea typeface="+mn-lt"/>
                <a:cs typeface="+mn-lt"/>
              </a:rPr>
              <a:t>Website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enthält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sehr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viele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Informationen</a:t>
            </a:r>
            <a:r>
              <a:rPr lang="es-ES" sz="1200" dirty="0">
                <a:ea typeface="+mn-lt"/>
                <a:cs typeface="+mn-lt"/>
              </a:rPr>
              <a:t> (</a:t>
            </a:r>
            <a:r>
              <a:rPr lang="es-ES" sz="1200" dirty="0" err="1">
                <a:ea typeface="+mn-lt"/>
                <a:cs typeface="+mn-lt"/>
              </a:rPr>
              <a:t>Studiengänge</a:t>
            </a:r>
            <a:r>
              <a:rPr lang="es-ES" sz="1200" dirty="0">
                <a:ea typeface="+mn-lt"/>
                <a:cs typeface="+mn-lt"/>
              </a:rPr>
              <a:t>, </a:t>
            </a:r>
            <a:r>
              <a:rPr lang="es-ES" sz="1200" dirty="0" err="1">
                <a:ea typeface="+mn-lt"/>
                <a:cs typeface="+mn-lt"/>
              </a:rPr>
              <a:t>Fristen</a:t>
            </a:r>
            <a:r>
              <a:rPr lang="es-ES" sz="1200" dirty="0">
                <a:ea typeface="+mn-lt"/>
                <a:cs typeface="+mn-lt"/>
              </a:rPr>
              <a:t>, </a:t>
            </a:r>
            <a:r>
              <a:rPr lang="es-ES" sz="1200" dirty="0" err="1">
                <a:ea typeface="+mn-lt"/>
                <a:cs typeface="+mn-lt"/>
              </a:rPr>
              <a:t>Prüfungen</a:t>
            </a:r>
            <a:r>
              <a:rPr lang="es-ES" sz="1200" dirty="0">
                <a:ea typeface="+mn-lt"/>
                <a:cs typeface="+mn-lt"/>
              </a:rPr>
              <a:t>, </a:t>
            </a:r>
            <a:r>
              <a:rPr lang="es-ES" sz="1200" dirty="0" err="1">
                <a:ea typeface="+mn-lt"/>
                <a:cs typeface="+mn-lt"/>
              </a:rPr>
              <a:t>Veranstaltungen</a:t>
            </a:r>
            <a:r>
              <a:rPr lang="es-ES" sz="1200" dirty="0">
                <a:ea typeface="+mn-lt"/>
                <a:cs typeface="+mn-lt"/>
              </a:rPr>
              <a:t>).</a:t>
            </a:r>
          </a:p>
          <a:p>
            <a:r>
              <a:rPr lang="es-ES" sz="1200" dirty="0" err="1">
                <a:ea typeface="+mn-lt"/>
                <a:cs typeface="+mn-lt"/>
              </a:rPr>
              <a:t>Studierende</a:t>
            </a:r>
            <a:r>
              <a:rPr lang="es-ES" sz="1200" dirty="0">
                <a:ea typeface="+mn-lt"/>
                <a:cs typeface="+mn-lt"/>
              </a:rPr>
              <a:t>, </a:t>
            </a:r>
            <a:r>
              <a:rPr lang="es-ES" sz="1200" dirty="0" err="1">
                <a:ea typeface="+mn-lt"/>
                <a:cs typeface="+mn-lt"/>
              </a:rPr>
              <a:t>Bewerber</a:t>
            </a:r>
            <a:r>
              <a:rPr lang="es-ES" sz="1200" dirty="0">
                <a:ea typeface="+mn-lt"/>
                <a:cs typeface="+mn-lt"/>
              </a:rPr>
              <a:t> &amp; </a:t>
            </a:r>
            <a:r>
              <a:rPr lang="es-ES" sz="1200" dirty="0" err="1">
                <a:ea typeface="+mn-lt"/>
                <a:cs typeface="+mn-lt"/>
              </a:rPr>
              <a:t>Mitarbeiter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müssen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oft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lange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suchen</a:t>
            </a:r>
            <a:r>
              <a:rPr lang="es-ES" sz="1200" dirty="0">
                <a:ea typeface="+mn-lt"/>
                <a:cs typeface="+mn-lt"/>
              </a:rPr>
              <a:t>.</a:t>
            </a:r>
          </a:p>
          <a:p>
            <a:r>
              <a:rPr lang="es-ES" sz="1200" dirty="0" err="1">
                <a:ea typeface="+mn-lt"/>
                <a:cs typeface="+mn-lt"/>
              </a:rPr>
              <a:t>Suchfunktion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liefert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oft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unpräzise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Ergebnisse</a:t>
            </a:r>
            <a:r>
              <a:rPr lang="es-ES" sz="1200" dirty="0">
                <a:ea typeface="+mn-lt"/>
                <a:cs typeface="+mn-lt"/>
              </a:rPr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2C8052-1B14-FBD0-6380-01614DFBA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C6027-2443-4A49-A1FF-69A5017AD78C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138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AFE1A-8356-FB53-D662-CB56CCDD6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6A852AE-AEF3-139D-F572-4D975C0983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B512F28-DA0D-A2F4-88C8-5DB027C2A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Hier ein paar Ausschnitte aus dem log während des Crawlvorgang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1. Erfolgreiche Initialisierung eines Crawl-Vorgangs mit dem normalen rekursiven Modus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2. Hier sehen wir wie Unterseiten von einer Seite identifiziert und in die Topology übernommen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3. Abschluss-Bericht: Wie viele json dateien wurden für welche base-urls erstellt + index-Datei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FB1D4E-1290-F338-F8FC-4D97563D1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C6027-2443-4A49-A1FF-69A5017AD78C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117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8F158-DF0C-FF25-D279-94761F033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B7DF30B-4833-2F1E-C772-DDE06EF028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DC949D7-A4CB-0175-E4F8-0A8F7F7F4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Index-HTML existiert nur 1 mal im ganzen Projekt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Enthält Informationen darüber wann der letzte Crawlvorgang war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Und hält eine Auflistung von allen “jemals” gecrawlten URLs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Die events_count usw sind noch artefakte von alten Versuchen die sich nicht durchgesetzt haben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Exakter Timestamp der Speicherung der URL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Und Speicherort der ausführlichen json der URL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AEB1C2-7AE7-CB3C-AD06-75D67983C8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C6027-2443-4A49-A1FF-69A5017AD78C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156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645C9-2F68-6034-92F9-96049AFC1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E441A35-6FFE-8004-11AC-2065A0B2C9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D36294A-79A4-5E8B-926D-8C17752BCD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Ausführliche Json der einzelnen URLs enthält alle wichtigen Informationen wie den internen Titel, den Inhalt, die Anzahl der Wörter und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[klick] Viele Metadaten...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Diese sind wichtig um dem RAG wichtige Informationen mitzuteilen und die URL in Kontext zu setzen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C6A161-BAFC-24B0-D648-51861DA797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C6027-2443-4A49-A1FF-69A5017AD78C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507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Crawler, extrahiert daten aus Seiten und speichert diese in </a:t>
            </a:r>
            <a:r>
              <a:rPr lang="de-DE" dirty="0" err="1"/>
              <a:t>json</a:t>
            </a:r>
            <a:r>
              <a:rPr lang="de-DE" dirty="0"/>
              <a:t> Dateien (pro URL eine Datei)</a:t>
            </a:r>
          </a:p>
          <a:p>
            <a:pPr marL="171450" indent="-171450">
              <a:buFontTx/>
              <a:buChar char="-"/>
            </a:pPr>
            <a:r>
              <a:rPr lang="de-DE" dirty="0"/>
              <a:t>Wenn der Crawl Job fertig ist dann wird das RAG gestartet, die </a:t>
            </a:r>
            <a:r>
              <a:rPr lang="de-DE" dirty="0" err="1"/>
              <a:t>Json</a:t>
            </a:r>
            <a:r>
              <a:rPr lang="de-DE" dirty="0"/>
              <a:t> Dateien werden geladen und in </a:t>
            </a:r>
            <a:r>
              <a:rPr lang="de-DE" dirty="0" err="1"/>
              <a:t>RAGDocument</a:t>
            </a:r>
            <a:r>
              <a:rPr lang="de-DE" dirty="0"/>
              <a:t>-Objekt umgewandelt</a:t>
            </a:r>
          </a:p>
          <a:p>
            <a:pPr marL="171450" indent="-171450">
              <a:buFontTx/>
              <a:buChar char="-"/>
            </a:pPr>
            <a:r>
              <a:rPr lang="de-DE" dirty="0"/>
              <a:t>Jedes Dokument wird dann in kleineren Blöcke unterteilt (Chunks) und das lokal Laufenden </a:t>
            </a:r>
            <a:r>
              <a:rPr lang="de-DE" dirty="0" err="1"/>
              <a:t>embedding</a:t>
            </a:r>
            <a:r>
              <a:rPr lang="de-DE" dirty="0"/>
              <a:t> Modell (</a:t>
            </a:r>
            <a:r>
              <a:rPr lang="de-DE" dirty="0" err="1"/>
              <a:t>AllMiniLmL</a:t>
            </a:r>
            <a:r>
              <a:rPr lang="de-DE" dirty="0"/>
              <a:t> 80mb) erzeugt für jeden Text-Chunk einen Vektor</a:t>
            </a:r>
          </a:p>
          <a:p>
            <a:pPr marL="171450" indent="-171450">
              <a:buFontTx/>
              <a:buChar char="-"/>
            </a:pPr>
            <a:r>
              <a:rPr lang="de-DE" dirty="0"/>
              <a:t>Für jeden Job wird eine separate </a:t>
            </a:r>
            <a:r>
              <a:rPr lang="de-DE" dirty="0" err="1"/>
              <a:t>Qdrant</a:t>
            </a:r>
            <a:r>
              <a:rPr lang="de-DE" dirty="0"/>
              <a:t>-Collection erstellt, die mehrere Vektoren enthält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Vektoren werden mit ihren Textsegmente inklusiv der Metadaten in der </a:t>
            </a:r>
            <a:r>
              <a:rPr lang="de-DE" dirty="0" err="1"/>
              <a:t>Vektordatenbak</a:t>
            </a:r>
            <a:r>
              <a:rPr lang="de-DE" dirty="0"/>
              <a:t> gespeichert (über </a:t>
            </a:r>
            <a:r>
              <a:rPr lang="de-DE" dirty="0" err="1"/>
              <a:t>QdrantEmbeddingStore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embeddingStore.add</a:t>
            </a:r>
            <a:r>
              <a:rPr lang="de-DE" dirty="0">
                <a:sym typeface="Wingdings" panose="05000000000000000000" pitchFamily="2" charset="2"/>
              </a:rPr>
              <a:t>(</a:t>
            </a:r>
            <a:r>
              <a:rPr lang="de-DE" dirty="0" err="1">
                <a:sym typeface="Wingdings" panose="05000000000000000000" pitchFamily="2" charset="2"/>
              </a:rPr>
              <a:t>embedding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segment</a:t>
            </a:r>
            <a:r>
              <a:rPr lang="de-DE" dirty="0">
                <a:sym typeface="Wingdings" panose="05000000000000000000" pitchFamily="2" charset="2"/>
              </a:rPr>
              <a:t>) schreibt die Datei rein</a:t>
            </a:r>
            <a:r>
              <a:rPr lang="de-DE" dirty="0"/>
              <a:t>)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636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CBE06-62B8-1464-726F-945F00055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4717899-C8FF-3470-5135-68899BE255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FA9039C-0FA0-1FD0-A0CF-D8F1F1AC2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Benutzer erstellt eine Query als eine Anfrage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Die Anfrage wird dann auch vom lokalem </a:t>
            </a:r>
            <a:r>
              <a:rPr lang="de-DE" dirty="0" err="1"/>
              <a:t>embedding</a:t>
            </a:r>
            <a:r>
              <a:rPr lang="de-DE" dirty="0"/>
              <a:t> Modell </a:t>
            </a:r>
            <a:r>
              <a:rPr lang="de-DE" dirty="0" err="1"/>
              <a:t>vektroisiert</a:t>
            </a:r>
            <a:r>
              <a:rPr lang="de-DE" dirty="0"/>
              <a:t> (das gleiche, dass die Dokumente verarbeitet hat) mit Länge 384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Dabei vergleicht </a:t>
            </a:r>
            <a:r>
              <a:rPr lang="de-DE" dirty="0" err="1"/>
              <a:t>qdrant</a:t>
            </a:r>
            <a:r>
              <a:rPr lang="de-DE" dirty="0"/>
              <a:t> den Anfrage-Vektor mit den Vektoren aus der Datenbank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Eine Liste von passenden </a:t>
            </a:r>
            <a:r>
              <a:rPr lang="de-DE" dirty="0" err="1"/>
              <a:t>Embeddings</a:t>
            </a:r>
            <a:r>
              <a:rPr lang="de-DE" dirty="0"/>
              <a:t> werden sortiert nach Score ausgegeben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97FD85-198A-38A5-807B-FE2673D8A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446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2E532-FCDF-96FC-1C9D-08F749187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1DD2D81-159B-06D0-1542-015C83640D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2F0E959-65C2-F80B-2283-5659614F5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err="1"/>
              <a:t>Qdrant</a:t>
            </a:r>
            <a:r>
              <a:rPr lang="de-DE" dirty="0"/>
              <a:t> sucht nach den x ähnlichsten Textsegmente, in unserem Fall 5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Die Suche erfolgt durch </a:t>
            </a:r>
            <a:r>
              <a:rPr lang="de-DE" dirty="0" err="1"/>
              <a:t>Cosine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Eine Liste von passenden </a:t>
            </a:r>
            <a:r>
              <a:rPr lang="de-DE" dirty="0" err="1"/>
              <a:t>Embeddings</a:t>
            </a:r>
            <a:r>
              <a:rPr lang="de-DE" dirty="0"/>
              <a:t> werden sortiert nach Score ausgegeben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Die gefundenen Textsegmente werden zu einem zusammenhängenden Kontext kombiniert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Dieser Kontext wird dann mit einem optimierten Prompt an das LLM von der Hochschule gesendet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162269-F7F5-609D-CDB0-0D1692AC71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280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F72F5-C833-41DB-5088-407980805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E5866B7-0D85-C85F-DC59-F091430A88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882E536-2CEB-242D-EFF8-ECF0349298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Das LLM verarbeitet den Prompt und generiert eine natürliche Antwort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0FA1CE-AA81-7706-39D8-A18DE33A9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371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68AD8-EE67-E420-0A1F-7112F6874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E5B243-60F3-3ED9-BC27-C33BACF0A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A1FC0-F57B-7178-9BDC-343FC417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22400B-D04F-07B7-A8E3-3A3BF14F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24D1D6-1191-6F75-0D32-34AFA26C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2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69CC7-BC4B-3F0E-6233-2D1B53FD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A7C0FB-D4A9-7FE3-5407-6C4A940FC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36EAA5-F186-B425-C364-9FF26D81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4F8AF4-F72A-7C96-4C68-E143BDF7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4D40F7-77F1-8701-AE60-378F9623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37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BCCF36-B5B6-A9E8-415E-A3BC5CFF2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40ACCC-DDEA-212D-4ED4-A41E009D1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A8E86E-24B0-2089-34C3-3BB4E534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CB57C3-8A3E-B146-162F-D76F527C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9BD8D8-59B7-A674-4D6C-64C5586D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678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Thema des Referats | Referent / Fakultät / Studiengang |  </a:t>
            </a:r>
            <a:r>
              <a:rPr lang="de-DE" err="1"/>
              <a:t>WiSe</a:t>
            </a:r>
            <a:r>
              <a:rPr lang="de-DE"/>
              <a:t>/</a:t>
            </a:r>
            <a:r>
              <a:rPr lang="de-DE" err="1"/>
              <a:t>SoSe</a:t>
            </a:r>
            <a:r>
              <a:rPr lang="de-DE"/>
              <a:t> 2017/19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 err="1"/>
              <a:t>TechCampus</a:t>
            </a:r>
            <a:endParaRPr lang="de-DE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Referent / Fakultät / Studiengang | </a:t>
            </a:r>
            <a:r>
              <a:rPr lang="de-DE" err="1"/>
              <a:t>WiSe</a:t>
            </a:r>
            <a:r>
              <a:rPr lang="de-DE"/>
              <a:t>/</a:t>
            </a:r>
            <a:r>
              <a:rPr lang="de-DE" err="1"/>
              <a:t>SoSe</a:t>
            </a:r>
            <a:r>
              <a:rPr lang="de-DE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692834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err="1"/>
              <a:t>TechCampus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15873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62D06-B129-0DAE-4936-0903CDB0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F94C2-F3E5-A695-74E7-573B0FA0B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5CF904-3163-0864-5CA4-A5A322E1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DBE4F3-3DC0-A700-A02E-2FA403C9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D1AFD6-482B-39CF-3FF6-0EF4BDC1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28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0D702-F8DB-24D3-2038-09DE53B3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71ADDE-ABFB-63BF-B745-5CBB44C8D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8FD02E-BA37-7839-6E88-6CE80BBA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CA822E-85D9-B5B9-86DE-56809AD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8C6D70-50E2-8733-E1FD-0973896F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00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226B7-0D05-6973-5DA7-0911E902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82E70E-72A8-F6E4-EA90-B6772A331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238214-92A6-1EB1-9945-8A038B51F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2681B9-BEAC-2EAB-9436-B4093CA4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98158A-9802-089E-AE0C-94FEDF0C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BA26F4-91D4-F4D2-B02B-421A09B6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0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C1A8D-BAD1-9D3D-960D-0194E0D7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805EBA-54A7-16D7-1B5C-72E1C15C5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6987C0-3C03-3120-61C8-E624AF775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649E20-797A-B90E-23AD-2516A5662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07F754-77BD-2144-3420-FC6030BC0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DDDA7C-4C98-996B-1D5E-99EF7039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3AD341-5569-D7CD-24B8-B5117493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B1DCCC-E53E-92C2-079F-C598BC92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36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21C74-1579-8909-5D86-9F88100F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6EEF89-EC69-6CB5-E5F1-FDAF1B98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E33A56-3485-7BF6-141E-A6C35EBE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F268B1-D6D0-0E33-8015-C35F153A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28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9FD73D-3EBB-2F18-23C1-EBB5B634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B24561-FA64-F4C5-E5BB-D3B505E9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9EC7F4-4F4E-FDBD-C8CA-7E3C8E6C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11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455C2-D45C-A1FB-B2F8-5B0414AA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672477-F477-D073-066A-1130B4050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E82C82-4F6F-C374-749E-3B04B638A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F743CC-CF54-AB5D-BBEF-D69122D9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15A5E7-5317-60C5-8080-11B9C993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0217BF-CD40-C051-9890-8DE32F89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37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45443-F1F1-BAF9-C119-65AC6D5E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56D69D-8E1B-4F2D-A210-1F3C9AF71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C6E50E-E91A-C17D-B75F-C97B2929F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A5844F-3254-D679-078E-ADACFDEC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94E922-2198-7EF3-1C8C-CB83FEFB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3703C0-6CDD-A4F3-7779-71CED637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24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6EED562-AC91-D98B-D85E-3AE66771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5E6789-A7FB-99C7-0238-2F2B71A46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F0E269-9CD6-DEFB-246C-496B60C45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AA7D1A-D66A-4F0B-7691-7DCC4404E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A8A7FA-00A0-A447-5B9E-D6E8E2B65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59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5701791-D56A-7675-701C-1CD8C5BE0D50}"/>
              </a:ext>
            </a:extLst>
          </p:cNvPr>
          <p:cNvSpPr/>
          <p:nvPr/>
        </p:nvSpPr>
        <p:spPr>
          <a:xfrm>
            <a:off x="-228947" y="-53863"/>
            <a:ext cx="12767657" cy="6974865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48000">
                <a:srgbClr val="97C0F6"/>
              </a:gs>
              <a:gs pos="100000">
                <a:schemeClr val="bg1">
                  <a:alpha val="47000"/>
                </a:schemeClr>
              </a:gs>
              <a:gs pos="22500">
                <a:srgbClr val="8FA7E5"/>
              </a:gs>
              <a:gs pos="11000">
                <a:srgbClr val="878DD3"/>
              </a:gs>
              <a:gs pos="34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itel 32">
            <a:extLst>
              <a:ext uri="{FF2B5EF4-FFF2-40B4-BE49-F238E27FC236}">
                <a16:creationId xmlns:a16="http://schemas.microsoft.com/office/drawing/2014/main" id="{F629E931-35B5-4C35-9E4F-4B92E956C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CHATBOT</a:t>
            </a:r>
          </a:p>
        </p:txBody>
      </p:sp>
      <p:sp>
        <p:nvSpPr>
          <p:cNvPr id="35" name="Vertikaler Textplatzhalter 34">
            <a:extLst>
              <a:ext uri="{FF2B5EF4-FFF2-40B4-BE49-F238E27FC236}">
                <a16:creationId xmlns:a16="http://schemas.microsoft.com/office/drawing/2014/main" id="{AD697CB5-A06F-4E3D-9B1D-CC9CE71BD81D}"/>
              </a:ext>
            </a:extLst>
          </p:cNvPr>
          <p:cNvSpPr>
            <a:spLocks noGrp="1"/>
          </p:cNvSpPr>
          <p:nvPr>
            <p:ph type="body" orient="vert" idx="19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Abschlusspräsentation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CA351C3-5C2D-F499-640A-15717CD2A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901768" y="-54158"/>
            <a:ext cx="6031932" cy="6197868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alpha val="84000"/>
              </a:schemeClr>
            </a:outerShdw>
            <a:reflection blurRad="6350" stA="50000" endA="300" endPos="55000" dir="5400000" sy="-100000" algn="bl" rotWithShape="0"/>
          </a:effectLst>
        </p:spPr>
      </p:pic>
      <p:sp>
        <p:nvSpPr>
          <p:cNvPr id="36" name="Vertikaler Textplatzhalter 35">
            <a:extLst>
              <a:ext uri="{FF2B5EF4-FFF2-40B4-BE49-F238E27FC236}">
                <a16:creationId xmlns:a16="http://schemas.microsoft.com/office/drawing/2014/main" id="{5D5168B9-E752-43E9-9E15-A09B8530A521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 dirty="0"/>
              <a:t>Robin Jung | Lucas Rosales Knuth</a:t>
            </a:r>
          </a:p>
        </p:txBody>
      </p:sp>
      <p:sp>
        <p:nvSpPr>
          <p:cNvPr id="20" name="Vertikaler Textplatzhalter 19">
            <a:extLst>
              <a:ext uri="{FF2B5EF4-FFF2-40B4-BE49-F238E27FC236}">
                <a16:creationId xmlns:a16="http://schemas.microsoft.com/office/drawing/2014/main" id="{399E87F5-7673-4BE6-B8D1-6DD1FBCB3ED9}"/>
              </a:ext>
            </a:extLst>
          </p:cNvPr>
          <p:cNvSpPr>
            <a:spLocks noGrp="1"/>
          </p:cNvSpPr>
          <p:nvPr>
            <p:ph type="body" orient="vert" idx="2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21" name="Datumsplatzhalter 20">
            <a:extLst>
              <a:ext uri="{FF2B5EF4-FFF2-40B4-BE49-F238E27FC236}">
                <a16:creationId xmlns:a16="http://schemas.microsoft.com/office/drawing/2014/main" id="{DAC5DE24-9B35-41EB-97D9-0C5B5A92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err="1"/>
              <a:t>TechCampus</a:t>
            </a:r>
            <a:endParaRPr lang="de-DE"/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FCE4F580-65EF-46C2-8EB0-5A64FDC329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AutoShape 2" descr="Image">
            <a:extLst>
              <a:ext uri="{FF2B5EF4-FFF2-40B4-BE49-F238E27FC236}">
                <a16:creationId xmlns:a16="http://schemas.microsoft.com/office/drawing/2014/main" id="{D1BAB478-B0C5-AC1B-908E-47ABB53783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A378598-163E-71AC-391F-31ED9F6E8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990" y="39638"/>
            <a:ext cx="2606039" cy="122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13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D06373-1075-2C25-7FAA-82164E99F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6">
            <a:extLst>
              <a:ext uri="{FF2B5EF4-FFF2-40B4-BE49-F238E27FC236}">
                <a16:creationId xmlns:a16="http://schemas.microsoft.com/office/drawing/2014/main" id="{AFE84F98-90FB-D1BE-F907-BC7B41781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38">
            <a:extLst>
              <a:ext uri="{FF2B5EF4-FFF2-40B4-BE49-F238E27FC236}">
                <a16:creationId xmlns:a16="http://schemas.microsoft.com/office/drawing/2014/main" id="{62C16137-F9F1-7289-CEF7-DFC5EE221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B4732C3-6DB8-AE0E-97A1-0CA0527D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2">
            <a:extLst>
              <a:ext uri="{FF2B5EF4-FFF2-40B4-BE49-F238E27FC236}">
                <a16:creationId xmlns:a16="http://schemas.microsoft.com/office/drawing/2014/main" id="{6D5B2172-04B1-0076-A8FE-7DFC57EBD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2FFBD0-17C3-E0F5-C0FC-69A9BA4B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Funktionsweise</a:t>
            </a:r>
            <a:r>
              <a:rPr lang="en-US" sz="4000" dirty="0">
                <a:solidFill>
                  <a:srgbClr val="FFFFFF"/>
                </a:solidFill>
              </a:rPr>
              <a:t> (</a:t>
            </a:r>
            <a:r>
              <a:rPr lang="en-US" sz="4000" dirty="0" err="1">
                <a:solidFill>
                  <a:srgbClr val="FFFFFF"/>
                </a:solidFill>
              </a:rPr>
              <a:t>Anfragen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15F585D-9D02-86A3-C19C-15EA2E398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72267" r="-100" b="-431"/>
          <a:stretch>
            <a:fillRect/>
          </a:stretch>
        </p:blipFill>
        <p:spPr>
          <a:xfrm>
            <a:off x="2456931" y="1574310"/>
            <a:ext cx="7278133" cy="416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2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8EE2B2-8F49-DE50-5F51-CD71A4259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8BC2E106-3BF6-EA63-C7DE-FDDE6FCA2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9F1C2B26-831D-EAEE-9581-F2BD1457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F6C1C9D6-8FF6-5FDE-A914-005B49039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952FB04E-F11F-0A30-A0BF-E3C3BC48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7AC19F-6403-85D3-9226-9FC2DC85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Scrum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3EAF96-E41C-34EF-734F-091CB46C3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" y="1574310"/>
            <a:ext cx="12192000" cy="2441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3507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381BC4-EA0B-DD2B-3646-95D60C00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Danke Fürs Zuhören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C31E7-9197-3BBF-A48D-6C4AA9EE3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000"/>
              <a:t>Habt ihr noch Fragen?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78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1DAE36-3552-D785-2DF6-669B8255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 err="1">
                <a:solidFill>
                  <a:srgbClr val="FFFFFF"/>
                </a:solidFill>
              </a:rPr>
              <a:t>Recap</a:t>
            </a:r>
            <a:endParaRPr lang="de-DE" sz="4000" dirty="0">
              <a:solidFill>
                <a:srgbClr val="FFFFFF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1F848A5-82F0-53A2-AD33-B1FA95BEC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387" y="1891970"/>
            <a:ext cx="9491188" cy="4389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800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653BBC-6831-A891-EF58-D6EAC6C7D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6E2E850-7363-8CAC-A638-5985B3011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90B4E5-F08D-B439-CD22-A2E51DD5F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9AA9E5-C7C6-AB82-D05C-F41D6A94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3ABDA3-F567-A4D3-EFE2-32D0C3C6D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BCA63A-DB7D-20DB-C13F-49955D3AD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2FE960-F45D-E1E5-1031-759FC611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Live-Demonstration…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B6C5EBB-ADD1-2C04-1CC1-7C6B58E4DD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723" t="-4204" r="17204" b="15679"/>
          <a:stretch>
            <a:fillRect/>
          </a:stretch>
        </p:blipFill>
        <p:spPr>
          <a:xfrm>
            <a:off x="2332236" y="1400126"/>
            <a:ext cx="8178228" cy="5284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291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BA46DC-2E8C-43B2-AC0B-CEC835369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5D16B7-B3E2-9EA1-6E53-C80B5B76C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4515A8-C753-7178-7812-690A61CE3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208CF2-8758-C38B-E3E8-FEC545C1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BB1E69-8974-5115-D6E3-4F709176E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00F992-F9F8-42CD-9FB7-3ADCFC667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F29381-2738-0ED2-1B80-C0564925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Logs Crawl-Vorgang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D2CEAE-E39D-D35C-0091-843B1F2E0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3" y="1886947"/>
            <a:ext cx="4676775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98B7C7C-BD06-6FC3-890A-E9FB7A994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54" y="4567772"/>
            <a:ext cx="7606791" cy="1781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FB117E3-92FA-F7B8-E876-4027CB049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572" y="1885279"/>
            <a:ext cx="5200232" cy="3042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00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AEABA0-171A-C132-2843-BB9990A39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8FFF0DD-BE06-D89A-6C9A-9CE4F851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CD4FBF-6169-A770-93A4-73B7AF9D0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257729-30AC-C260-590E-DA012C138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C30CCD-983F-AC4E-0DAA-05BBCBFBD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4BD425-6377-DA5A-7270-624E66859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DD3432-B23D-51BF-C46A-7B4882FB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Index-</a:t>
            </a:r>
            <a:r>
              <a:rPr lang="de-DE" sz="4000" dirty="0" err="1">
                <a:solidFill>
                  <a:srgbClr val="FFFFFF"/>
                </a:solidFill>
              </a:rPr>
              <a:t>HTML.json</a:t>
            </a:r>
            <a:endParaRPr lang="de-DE" sz="4000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9D57A8-2DB3-8E2B-21E4-9F24349DDA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41264"/>
          <a:stretch>
            <a:fillRect/>
          </a:stretch>
        </p:blipFill>
        <p:spPr>
          <a:xfrm>
            <a:off x="1504356" y="1632783"/>
            <a:ext cx="9183284" cy="5176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204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9689D6-0D7C-D871-277E-559877A90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5572789-4F1E-8EE3-B7DE-04ABC0AFC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9637A5-EDD6-2C65-BBE9-D5C485F74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D3EC36-F886-3CD8-570D-C7AD7F688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696E07-F024-2BF9-A95B-C9914FF5E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B45F89-8CF7-0BFE-B7C2-688D73CF2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77121E-9659-4823-F84C-EADA057C3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URL </a:t>
            </a:r>
            <a:r>
              <a:rPr lang="de-DE" sz="4000" dirty="0" err="1">
                <a:solidFill>
                  <a:srgbClr val="FFFFFF"/>
                </a:solidFill>
              </a:rPr>
              <a:t>json</a:t>
            </a:r>
            <a:endParaRPr lang="de-DE" sz="4000" dirty="0">
              <a:solidFill>
                <a:srgbClr val="FFFFFF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7D1401-FE73-E4B9-9427-481025A24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393" y="1784383"/>
            <a:ext cx="9150362" cy="4779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B83719F-20FF-C152-DF22-84836C90C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364" y="1759599"/>
            <a:ext cx="6687267" cy="48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6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3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2B3947-EB9B-2F29-149D-B7C7C111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Funktionsweise</a:t>
            </a:r>
            <a:r>
              <a:rPr lang="en-US" sz="4000" dirty="0">
                <a:solidFill>
                  <a:srgbClr val="FFFFFF"/>
                </a:solidFill>
              </a:rPr>
              <a:t> (</a:t>
            </a:r>
            <a:r>
              <a:rPr lang="en-US" sz="4000" dirty="0" err="1">
                <a:solidFill>
                  <a:srgbClr val="FFFFFF"/>
                </a:solidFill>
              </a:rPr>
              <a:t>Speichern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2AB997-89AD-B508-3333-99E8C7C0E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40" y="1600866"/>
            <a:ext cx="7490115" cy="5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5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3B7D4A-E3DA-49A5-102D-918740F4A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6">
            <a:extLst>
              <a:ext uri="{FF2B5EF4-FFF2-40B4-BE49-F238E27FC236}">
                <a16:creationId xmlns:a16="http://schemas.microsoft.com/office/drawing/2014/main" id="{84109AD0-FC4C-EAAC-386A-D1318F5ED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38">
            <a:extLst>
              <a:ext uri="{FF2B5EF4-FFF2-40B4-BE49-F238E27FC236}">
                <a16:creationId xmlns:a16="http://schemas.microsoft.com/office/drawing/2014/main" id="{21C05A73-069C-D565-1780-7428F109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31983BC-3069-E04B-75B8-324868F09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2">
            <a:extLst>
              <a:ext uri="{FF2B5EF4-FFF2-40B4-BE49-F238E27FC236}">
                <a16:creationId xmlns:a16="http://schemas.microsoft.com/office/drawing/2014/main" id="{2FBB8A54-B7DB-B779-B589-08E2BEB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06E29D-D719-A074-82D4-B94A6186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Funktionsweise</a:t>
            </a:r>
            <a:r>
              <a:rPr lang="en-US" sz="4000" dirty="0">
                <a:solidFill>
                  <a:srgbClr val="FFFFFF"/>
                </a:solidFill>
              </a:rPr>
              <a:t> (</a:t>
            </a:r>
            <a:r>
              <a:rPr lang="en-US" sz="4000" dirty="0" err="1">
                <a:solidFill>
                  <a:srgbClr val="FFFFFF"/>
                </a:solidFill>
              </a:rPr>
              <a:t>Anfragen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0F4A0A-CA8C-11B2-65C8-9BA94D11F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583" y="1574310"/>
            <a:ext cx="7270829" cy="147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2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810837-679B-C85D-CECB-6FFB55FB1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6">
            <a:extLst>
              <a:ext uri="{FF2B5EF4-FFF2-40B4-BE49-F238E27FC236}">
                <a16:creationId xmlns:a16="http://schemas.microsoft.com/office/drawing/2014/main" id="{05497682-0D39-B358-24F7-222C44BB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38">
            <a:extLst>
              <a:ext uri="{FF2B5EF4-FFF2-40B4-BE49-F238E27FC236}">
                <a16:creationId xmlns:a16="http://schemas.microsoft.com/office/drawing/2014/main" id="{EDB22208-7603-D1C0-73ED-0A63A1C96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E8DA65C-0753-36D9-6277-CF57CF1B0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2">
            <a:extLst>
              <a:ext uri="{FF2B5EF4-FFF2-40B4-BE49-F238E27FC236}">
                <a16:creationId xmlns:a16="http://schemas.microsoft.com/office/drawing/2014/main" id="{3BF39C0A-6538-6824-53CD-184422565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A6D064-B342-4602-0AA7-0414D3A0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Funktionsweise</a:t>
            </a:r>
            <a:r>
              <a:rPr lang="en-US" sz="4000" dirty="0">
                <a:solidFill>
                  <a:srgbClr val="FFFFFF"/>
                </a:solidFill>
              </a:rPr>
              <a:t> (</a:t>
            </a:r>
            <a:r>
              <a:rPr lang="en-US" sz="4000" dirty="0" err="1">
                <a:solidFill>
                  <a:srgbClr val="FFFFFF"/>
                </a:solidFill>
              </a:rPr>
              <a:t>Anfragen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463B152-594E-58CD-49A3-AC5679A90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37066" r="-100" b="26521"/>
          <a:stretch>
            <a:fillRect/>
          </a:stretch>
        </p:blipFill>
        <p:spPr>
          <a:xfrm>
            <a:off x="2456933" y="1574310"/>
            <a:ext cx="7278133" cy="53789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DD63499-D42F-4A32-F325-E9B3B379E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902" y="1841278"/>
            <a:ext cx="9854825" cy="31754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338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Microsoft Office PowerPoint</Application>
  <PresentationFormat>Breitbild</PresentationFormat>
  <Paragraphs>67</Paragraphs>
  <Slides>12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Office</vt:lpstr>
      <vt:lpstr>CHATBOT</vt:lpstr>
      <vt:lpstr>Recap</vt:lpstr>
      <vt:lpstr>Live-Demonstration…</vt:lpstr>
      <vt:lpstr>Logs Crawl-Vorgang</vt:lpstr>
      <vt:lpstr>Index-HTML.json</vt:lpstr>
      <vt:lpstr>URL json</vt:lpstr>
      <vt:lpstr>Funktionsweise (Speichern)</vt:lpstr>
      <vt:lpstr>Funktionsweise (Anfragen)</vt:lpstr>
      <vt:lpstr>Funktionsweise (Anfragen)</vt:lpstr>
      <vt:lpstr>Funktionsweise (Anfragen)</vt:lpstr>
      <vt:lpstr>Scrum</vt:lpstr>
      <vt:lpstr>Danke Fürs Zuhören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Lennard Schuh</dc:creator>
  <cp:lastModifiedBy>Jung, Robin</cp:lastModifiedBy>
  <cp:revision>6</cp:revision>
  <dcterms:created xsi:type="dcterms:W3CDTF">2025-05-15T18:09:28Z</dcterms:created>
  <dcterms:modified xsi:type="dcterms:W3CDTF">2025-06-26T00:29:25Z</dcterms:modified>
</cp:coreProperties>
</file>