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4" r:id="rId3"/>
    <p:sldMasterId id="2147483708" r:id="rId4"/>
  </p:sldMasterIdLst>
  <p:notesMasterIdLst>
    <p:notesMasterId r:id="rId20"/>
  </p:notesMasterIdLst>
  <p:handoutMasterIdLst>
    <p:handoutMasterId r:id="rId21"/>
  </p:handoutMasterIdLst>
  <p:sldIdLst>
    <p:sldId id="591" r:id="rId5"/>
    <p:sldId id="728" r:id="rId6"/>
    <p:sldId id="739" r:id="rId7"/>
    <p:sldId id="708" r:id="rId8"/>
    <p:sldId id="657" r:id="rId9"/>
    <p:sldId id="740" r:id="rId10"/>
    <p:sldId id="696" r:id="rId11"/>
    <p:sldId id="741" r:id="rId12"/>
    <p:sldId id="742" r:id="rId13"/>
    <p:sldId id="654" r:id="rId14"/>
    <p:sldId id="689" r:id="rId15"/>
    <p:sldId id="704" r:id="rId16"/>
    <p:sldId id="736" r:id="rId17"/>
    <p:sldId id="737" r:id="rId18"/>
    <p:sldId id="738" r:id="rId19"/>
  </p:sldIdLst>
  <p:sldSz cx="9144000" cy="6858000" type="screen4x3"/>
  <p:notesSz cx="6997700" cy="92710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66"/>
    <a:srgbClr val="009A46"/>
    <a:srgbClr val="C80000"/>
    <a:srgbClr val="FFFF99"/>
    <a:srgbClr val="0000FF"/>
    <a:srgbClr val="D60000"/>
    <a:srgbClr val="FF7C80"/>
    <a:srgbClr val="0066FF"/>
    <a:srgbClr val="85E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2" autoAdjust="0"/>
    <p:restoredTop sz="91358" autoAdjust="0"/>
  </p:normalViewPr>
  <p:slideViewPr>
    <p:cSldViewPr>
      <p:cViewPr varScale="1">
        <p:scale>
          <a:sx n="91" d="100"/>
          <a:sy n="91" d="100"/>
        </p:scale>
        <p:origin x="80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172" y="-72"/>
      </p:cViewPr>
      <p:guideLst>
        <p:guide orient="horz" pos="2920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0" tIns="46475" rIns="92950" bIns="46475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0" tIns="46475" rIns="92950" bIns="46475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0" tIns="46475" rIns="92950" bIns="46475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0" tIns="46475" rIns="92950" bIns="46475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fld id="{4F99F93E-A19B-40FB-AAE3-5681D1680C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85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0" tIns="46475" rIns="92950" bIns="46475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0" tIns="46475" rIns="92950" bIns="46475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3725"/>
            <a:ext cx="5130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0" tIns="46475" rIns="92950" bIns="464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0" tIns="46475" rIns="92950" bIns="46475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0" tIns="46475" rIns="92950" bIns="46475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fld id="{028830B8-407D-48E4-A110-6D6605FF3B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522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E0F21-0E81-4D7E-BF88-6BD8A6299958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276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830B8-407D-48E4-A110-6D6605FF3BB5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883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E0F21-0E81-4D7E-BF88-6BD8A62999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27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830B8-407D-48E4-A110-6D6605FF3BB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35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Howard University, 11 March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LIGO-G0900080-v3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3AD1C4-2A18-46BD-A6A5-BF0526E404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64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Howard University, 11 March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LIGO-G0900080-v3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AC220E-C7D2-43F7-8197-971D708D56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0615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127000"/>
            <a:ext cx="2055813" cy="6270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27000"/>
            <a:ext cx="6018212" cy="6270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Howard University, 11 March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LIGO-G0900080-v3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C97CB1-FAA6-4EB1-A7AA-4A58D75F1C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7000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aseline="0">
                <a:solidFill>
                  <a:srgbClr val="FFFF6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97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ock Arc 7"/>
          <p:cNvSpPr/>
          <p:nvPr userDrawn="1"/>
        </p:nvSpPr>
        <p:spPr>
          <a:xfrm>
            <a:off x="-2705100" y="-2701724"/>
            <a:ext cx="5410200" cy="5410200"/>
          </a:xfrm>
          <a:prstGeom prst="blockArc">
            <a:avLst>
              <a:gd name="adj1" fmla="val 1955"/>
              <a:gd name="adj2" fmla="val 5394860"/>
              <a:gd name="adj3" fmla="val 137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24600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Howard University, 11 March 2009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LIGO-G0900080-v3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6324600"/>
            <a:ext cx="2133600" cy="365125"/>
          </a:xfrm>
        </p:spPr>
        <p:txBody>
          <a:bodyPr/>
          <a:lstStyle>
            <a:lvl1pPr algn="l"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C90575E8-9CA9-4AE2-BCF2-0C4EFDD447A4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" t="11982" r="2641" b="2963"/>
          <a:stretch/>
        </p:blipFill>
        <p:spPr>
          <a:xfrm>
            <a:off x="0" y="1688"/>
            <a:ext cx="1371600" cy="1093687"/>
          </a:xfrm>
          <a:prstGeom prst="rect">
            <a:avLst/>
          </a:prstGeom>
        </p:spPr>
      </p:pic>
      <p:sp>
        <p:nvSpPr>
          <p:cNvPr id="10" name="Block Arc 9"/>
          <p:cNvSpPr/>
          <p:nvPr userDrawn="1"/>
        </p:nvSpPr>
        <p:spPr>
          <a:xfrm>
            <a:off x="-1908376" y="-1524000"/>
            <a:ext cx="3965776" cy="3048000"/>
          </a:xfrm>
          <a:prstGeom prst="blockArc">
            <a:avLst>
              <a:gd name="adj1" fmla="val 1955"/>
              <a:gd name="adj2" fmla="val 5358514"/>
              <a:gd name="adj3" fmla="val 22405"/>
            </a:avLst>
          </a:prstGeom>
          <a:gradFill flip="none" rotWithShape="1">
            <a:gsLst>
              <a:gs pos="42000">
                <a:schemeClr val="tx1">
                  <a:alpha val="0"/>
                </a:schemeClr>
              </a:gs>
              <a:gs pos="0">
                <a:schemeClr val="accent1">
                  <a:tint val="66000"/>
                  <a:satMod val="160000"/>
                  <a:alpha val="0"/>
                </a:schemeClr>
              </a:gs>
              <a:gs pos="71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948" y="274638"/>
            <a:ext cx="6778851" cy="639762"/>
          </a:xfrm>
        </p:spPr>
        <p:txBody>
          <a:bodyPr lIns="0" tIns="0" rIns="0" bIns="0">
            <a:normAutofit/>
          </a:bodyPr>
          <a:lstStyle>
            <a:lvl1pPr algn="l">
              <a:defRPr sz="3200" u="sng">
                <a:solidFill>
                  <a:srgbClr val="FFFF6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5376"/>
            <a:ext cx="8229600" cy="503078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900"/>
              </a:spcBef>
              <a:buNone/>
              <a:defRPr sz="2600">
                <a:solidFill>
                  <a:schemeClr val="bg1">
                    <a:lumMod val="95000"/>
                  </a:schemeClr>
                </a:solidFill>
              </a:defRPr>
            </a:lvl1pPr>
            <a:lvl2pPr marL="461963" indent="-28575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rgbClr val="E6E69A"/>
                </a:solidFill>
              </a:defRPr>
            </a:lvl2pPr>
            <a:lvl3pPr marL="687388" indent="-228600">
              <a:lnSpc>
                <a:spcPct val="90000"/>
              </a:lnSpc>
              <a:spcBef>
                <a:spcPts val="400"/>
              </a:spcBef>
              <a:buFont typeface="Calibri" pitchFamily="34" charset="0"/>
              <a:buChar char="◦"/>
              <a:defRPr sz="2000">
                <a:solidFill>
                  <a:srgbClr val="8BC5FF"/>
                </a:solidFill>
              </a:defRPr>
            </a:lvl3pPr>
            <a:lvl4pPr marL="1144588" indent="-228600">
              <a:defRPr/>
            </a:lvl4pPr>
            <a:lvl5pPr marL="1601788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Howard University, 11 March 2009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LIGO-G0900080-v3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575E8-9CA9-4AE2-BCF2-0C4EFDD447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299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Howard University, 11 March 2009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LIGO-G0900080-v3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575E8-9CA9-4AE2-BCF2-0C4EFDD447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750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Howard University, 11 March 2009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LIGO-G0900080-v3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575E8-9CA9-4AE2-BCF2-0C4EFDD447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12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Howard University, 11 March 2009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LIGO-G0900080-v3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575E8-9CA9-4AE2-BCF2-0C4EFDD447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065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Howard University, 11 March 2009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LIGO-G0900080-v3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575E8-9CA9-4AE2-BCF2-0C4EFDD447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658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Howard University, 11 March 2009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LIGO-G0900080-v3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575E8-9CA9-4AE2-BCF2-0C4EFDD447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66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7000"/>
            <a:ext cx="7315200" cy="711200"/>
          </a:xfrm>
        </p:spPr>
        <p:txBody>
          <a:bodyPr/>
          <a:lstStyle>
            <a:lvl1pPr>
              <a:defRPr sz="3000" b="0">
                <a:solidFill>
                  <a:srgbClr val="FFFF66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968375" indent="-228600">
              <a:buClr>
                <a:srgbClr val="D60000"/>
              </a:buClr>
              <a:buFont typeface="Arial" pitchFamily="34" charset="0"/>
              <a:buChar char="•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Howard University, 11 March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LIGO-G0900080-v3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35ECC-5A5C-4ECB-AA82-3709BFA556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-228600"/>
            <a:ext cx="106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3C3C3C"/>
                </a:solidFill>
                <a:latin typeface="Calibri" pitchFamily="34" charset="0"/>
                <a:cs typeface="Calibri" pitchFamily="34" charset="0"/>
              </a:rPr>
              <a:t>)))</a:t>
            </a:r>
            <a:endParaRPr lang="en-US" sz="7200" dirty="0">
              <a:solidFill>
                <a:srgbClr val="3C3C3C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121" y="41694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52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Howard University, 11 March 2009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LIGO-G0900080-v3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575E8-9CA9-4AE2-BCF2-0C4EFDD447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0369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Howard University, 11 March 2009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LIGO-G0900080-v3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575E8-9CA9-4AE2-BCF2-0C4EFDD447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09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Howard University, 11 March 2009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LIGO-G0900080-v3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575E8-9CA9-4AE2-BCF2-0C4EFDD447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8185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Howard University, 11 March 2009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LIGO-G0900080-v3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3AD1C4-2A18-46BD-A6A5-BF0526E4048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765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7000"/>
            <a:ext cx="7315200" cy="711200"/>
          </a:xfrm>
        </p:spPr>
        <p:txBody>
          <a:bodyPr/>
          <a:lstStyle>
            <a:lvl1pPr>
              <a:defRPr>
                <a:solidFill>
                  <a:srgbClr val="FFFF6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Howard University, 11 March 2009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LIGO-G0900080-v3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35ECC-5A5C-4ECB-AA82-3709BFA556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-228600"/>
            <a:ext cx="106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3C3C3C"/>
                </a:solidFill>
                <a:latin typeface="Calibri" pitchFamily="34" charset="0"/>
                <a:cs typeface="Calibri" pitchFamily="34" charset="0"/>
              </a:rPr>
              <a:t>)))</a:t>
            </a:r>
            <a:endParaRPr lang="en-US" sz="7200" dirty="0">
              <a:solidFill>
                <a:srgbClr val="3C3C3C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121" y="41694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90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Howard University, 11 March 2009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LIGO-G0900080-v3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921BA-B05D-4554-83E1-87F9B62112B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446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295400"/>
            <a:ext cx="4037012" cy="5102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295400"/>
            <a:ext cx="4037013" cy="5102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Howard University, 11 March 2009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LIGO-G0900080-v3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E8D1F0-0A6D-4726-8AA5-9F09989A7B9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702410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Howard University, 11 March 2009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LIGO-G0900080-v3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E1DA22-9488-4ADB-A7A8-1551E03E685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15676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Howard University, 11 March 2009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LIGO-G0900080-v3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472BFA-1BB6-427C-9B3C-2DC5A73A461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54542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Howard University, 11 March 2009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LIGO-G0900080-v3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5EF0F-EED9-47F1-BF54-49648565A49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81165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Howard University, 11 March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LIGO-G0900080-v3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921BA-B05D-4554-83E1-87F9B62112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23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Howard University, 11 March 2009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LIGO-G0900080-v3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DFD64-5F95-44B0-98DD-72D44B4DA0C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171146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Howard University, 11 March 2009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LIGO-G0900080-v3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EF7FCD-2349-4113-A2B7-5E1858E90ED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489445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Howard University, 11 March 2009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LIGO-G0900080-v3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AC220E-C7D2-43F7-8197-971D708D56E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82379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127000"/>
            <a:ext cx="2055813" cy="6270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27000"/>
            <a:ext cx="6018212" cy="6270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Howard University, 11 March 2009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LIGO-G0900080-v3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C97CB1-FAA6-4EB1-A7AA-4A58D75F1C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240685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Howard University, 11 March 2009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LIGO-G0900080-v3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3AD1C4-2A18-46BD-A6A5-BF0526E4048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303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7000"/>
            <a:ext cx="7315200" cy="711200"/>
          </a:xfrm>
        </p:spPr>
        <p:txBody>
          <a:bodyPr/>
          <a:lstStyle>
            <a:lvl1pPr>
              <a:defRPr>
                <a:solidFill>
                  <a:srgbClr val="FFFF6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Howard University, 11 March 2009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LIGO-G0900080-v3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35ECC-5A5C-4ECB-AA82-3709BFA556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-228600"/>
            <a:ext cx="106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3C3C3C"/>
                </a:solidFill>
                <a:latin typeface="Calibri" pitchFamily="34" charset="0"/>
                <a:cs typeface="Calibri" pitchFamily="34" charset="0"/>
              </a:rPr>
              <a:t>)))</a:t>
            </a:r>
            <a:endParaRPr lang="en-US" sz="7200" dirty="0">
              <a:solidFill>
                <a:srgbClr val="3C3C3C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121" y="41694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64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Howard University, 11 March 2009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LIGO-G0900080-v3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921BA-B05D-4554-83E1-87F9B62112B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516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295400"/>
            <a:ext cx="4037012" cy="5102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295400"/>
            <a:ext cx="4037013" cy="5102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Howard University, 11 March 2009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LIGO-G0900080-v3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E8D1F0-0A6D-4726-8AA5-9F09989A7B9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220199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Howard University, 11 March 2009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LIGO-G0900080-v3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E1DA22-9488-4ADB-A7A8-1551E03E685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94174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Howard University, 11 March 2009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LIGO-G0900080-v3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472BFA-1BB6-427C-9B3C-2DC5A73A461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97106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295400"/>
            <a:ext cx="4037012" cy="5102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295400"/>
            <a:ext cx="4037013" cy="5102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Howard University, 11 March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LIGO-G0900080-v3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E8D1F0-0A6D-4726-8AA5-9F09989A7B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89501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Howard University, 11 March 2009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LIGO-G0900080-v3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5EF0F-EED9-47F1-BF54-49648565A49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24751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Howard University, 11 March 2009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LIGO-G0900080-v3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DFD64-5F95-44B0-98DD-72D44B4DA0C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803440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Howard University, 11 March 2009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LIGO-G0900080-v3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EF7FCD-2349-4113-A2B7-5E1858E90ED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873998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Howard University, 11 March 2009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LIGO-G0900080-v3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AC220E-C7D2-43F7-8197-971D708D56E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245620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127000"/>
            <a:ext cx="2055813" cy="6270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27000"/>
            <a:ext cx="6018212" cy="6270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Howard University, 11 March 2009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LIGO-G0900080-v3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C97CB1-FAA6-4EB1-A7AA-4A58D75F1C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99288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Howard University, 11 March 2009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LIGO-G0900080-v3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E1DA22-9488-4ADB-A7A8-1551E03E68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5932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Howard University, 11 March 2009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LIGO-G0900080-v3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472BFA-1BB6-427C-9B3C-2DC5A73A46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593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Howard University, 11 March 2009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LIGO-G0900080-v3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5EF0F-EED9-47F1-BF54-49648565A4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6847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Howard University, 11 March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LIGO-G0900080-v3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DFD64-5F95-44B0-98DD-72D44B4DA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3097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Howard University, 11 March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LIGO-G0900080-v3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EF7FCD-2349-4113-A2B7-5E1858E90E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4592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27000"/>
            <a:ext cx="533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How Can We Study the Universe with </a:t>
            </a:r>
            <a:r>
              <a:rPr lang="en-US" dirty="0" err="1" smtClean="0"/>
              <a:t>Grav</a:t>
            </a:r>
            <a:r>
              <a:rPr lang="en-US" dirty="0" smtClean="0"/>
              <a:t> Waves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143000"/>
            <a:ext cx="8226425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629400"/>
            <a:ext cx="3505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/>
              <a:t>Howard University, 11 March 2009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98813" y="6626225"/>
            <a:ext cx="274161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smtClean="0"/>
              <a:t>LIGO-G0900080-v3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2057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fld id="{2EBEB5A7-ED87-4BC4-A021-376E1AE3DFD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838200"/>
            <a:ext cx="9140825" cy="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2800" b="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algn="l" rtl="0" fontAlgn="base">
        <a:spcBef>
          <a:spcPct val="5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fontAlgn="base">
        <a:spcBef>
          <a:spcPct val="30000"/>
        </a:spcBef>
        <a:spcAft>
          <a:spcPct val="0"/>
        </a:spcAft>
        <a:defRPr>
          <a:solidFill>
            <a:schemeClr val="tx1"/>
          </a:solidFill>
          <a:latin typeface="+mn-lt"/>
        </a:defRPr>
      </a:lvl2pPr>
      <a:lvl3pPr marL="915988" indent="-1588" algn="l" rtl="0" fontAlgn="base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7000">
              <a:schemeClr val="tx1"/>
            </a:gs>
            <a:gs pos="0">
              <a:schemeClr val="tx1"/>
            </a:gs>
            <a:gs pos="82000">
              <a:schemeClr val="tx1">
                <a:lumMod val="85000"/>
                <a:lumOff val="15000"/>
              </a:schemeClr>
            </a:gs>
            <a:gs pos="87000">
              <a:schemeClr val="tx1"/>
            </a:gs>
            <a:gs pos="92000">
              <a:schemeClr val="tx1">
                <a:lumMod val="85000"/>
                <a:lumOff val="15000"/>
              </a:schemeClr>
            </a:gs>
            <a:gs pos="65000">
              <a:schemeClr val="tx1">
                <a:lumMod val="95000"/>
                <a:lumOff val="5000"/>
              </a:schemeClr>
            </a:gs>
            <a:gs pos="72000">
              <a:schemeClr val="tx1">
                <a:lumMod val="85000"/>
                <a:lumOff val="15000"/>
              </a:schemeClr>
            </a:gs>
            <a:gs pos="97000">
              <a:schemeClr val="tx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Howard University, 11 March 2009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LIGO-G0900080-v3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90575E8-9CA9-4AE2-BCF2-0C4EFDD447A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4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27000"/>
            <a:ext cx="533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How Can We Study the Universe with </a:t>
            </a:r>
            <a:r>
              <a:rPr lang="en-US" dirty="0" err="1" smtClean="0"/>
              <a:t>Grav</a:t>
            </a:r>
            <a:r>
              <a:rPr lang="en-US" dirty="0" smtClean="0"/>
              <a:t> Waves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143000"/>
            <a:ext cx="8226425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629400"/>
            <a:ext cx="3505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Howard University, 11 March 2009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98813" y="6626225"/>
            <a:ext cx="274161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LIGO-G0900080-v3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2057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fld id="{2EBEB5A7-ED87-4BC4-A021-376E1AE3DFD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838200"/>
            <a:ext cx="9140825" cy="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25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FFFF66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algn="l" rtl="0" fontAlgn="base">
        <a:spcBef>
          <a:spcPct val="5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fontAlgn="base">
        <a:spcBef>
          <a:spcPct val="30000"/>
        </a:spcBef>
        <a:spcAft>
          <a:spcPct val="0"/>
        </a:spcAft>
        <a:defRPr>
          <a:solidFill>
            <a:schemeClr val="tx1"/>
          </a:solidFill>
          <a:latin typeface="+mn-lt"/>
        </a:defRPr>
      </a:lvl2pPr>
      <a:lvl3pPr marL="915988" indent="-1588"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27000"/>
            <a:ext cx="533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How Can We Study the Universe with </a:t>
            </a:r>
            <a:r>
              <a:rPr lang="en-US" dirty="0" err="1" smtClean="0"/>
              <a:t>Grav</a:t>
            </a:r>
            <a:r>
              <a:rPr lang="en-US" dirty="0" smtClean="0"/>
              <a:t> Waves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143000"/>
            <a:ext cx="8226425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629400"/>
            <a:ext cx="3505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Howard University, 11 March 2009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98813" y="6626225"/>
            <a:ext cx="274161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LIGO-G0900080-v3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2057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fld id="{2EBEB5A7-ED87-4BC4-A021-376E1AE3DFD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838200"/>
            <a:ext cx="9140825" cy="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12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FFFF66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algn="l" rtl="0" fontAlgn="base">
        <a:spcBef>
          <a:spcPct val="5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fontAlgn="base">
        <a:spcBef>
          <a:spcPct val="30000"/>
        </a:spcBef>
        <a:spcAft>
          <a:spcPct val="0"/>
        </a:spcAft>
        <a:defRPr>
          <a:solidFill>
            <a:schemeClr val="tx1"/>
          </a:solidFill>
          <a:latin typeface="+mn-lt"/>
        </a:defRPr>
      </a:lvl2pPr>
      <a:lvl3pPr marL="915988" indent="-1588"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openxmlformats.org/officeDocument/2006/relationships/image" Target="../media/image13.gif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0.wmf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chemeClr val="tx1"/>
            </a:gs>
            <a:gs pos="0">
              <a:schemeClr val="tx1"/>
            </a:gs>
            <a:gs pos="32000">
              <a:schemeClr val="tx1">
                <a:lumMod val="85000"/>
                <a:lumOff val="15000"/>
              </a:schemeClr>
            </a:gs>
            <a:gs pos="37000">
              <a:schemeClr val="tx1"/>
            </a:gs>
            <a:gs pos="42000">
              <a:schemeClr val="tx1">
                <a:lumMod val="85000"/>
                <a:lumOff val="15000"/>
              </a:schemeClr>
            </a:gs>
            <a:gs pos="15000">
              <a:schemeClr val="tx1">
                <a:lumMod val="95000"/>
                <a:lumOff val="5000"/>
              </a:schemeClr>
            </a:gs>
            <a:gs pos="22000">
              <a:schemeClr val="tx1">
                <a:lumMod val="85000"/>
                <a:lumOff val="15000"/>
              </a:schemeClr>
            </a:gs>
            <a:gs pos="47000">
              <a:schemeClr val="tx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14400"/>
            <a:ext cx="8153400" cy="161702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dirty="0" smtClean="0"/>
              <a:t>LIGO EM Follow-Up </a:t>
            </a:r>
            <a:br>
              <a:rPr lang="en-US" sz="4400" dirty="0" smtClean="0"/>
            </a:br>
            <a:r>
              <a:rPr lang="en-US" sz="4400" dirty="0" smtClean="0"/>
              <a:t>Search Overview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0800"/>
            <a:ext cx="7772400" cy="2816225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Peter Shawhan 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(U. of Maryland / JSI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14" b="45614"/>
          <a:stretch/>
        </p:blipFill>
        <p:spPr>
          <a:xfrm>
            <a:off x="6781801" y="4495801"/>
            <a:ext cx="2362199" cy="23621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52600" y="4687670"/>
            <a:ext cx="556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>
                    <a:lumMod val="75000"/>
                  </a:prstClr>
                </a:solidFill>
                <a:latin typeface="Calibri"/>
              </a:rPr>
              <a:t>LIGO-Fermi Workshop</a:t>
            </a:r>
            <a:r>
              <a:rPr lang="en-US" sz="1800" dirty="0" smtClean="0">
                <a:solidFill>
                  <a:prstClr val="white">
                    <a:lumMod val="75000"/>
                  </a:prstClr>
                </a:solidFill>
                <a:latin typeface="Calibri"/>
              </a:rPr>
              <a:t/>
            </a:r>
            <a:br>
              <a:rPr lang="en-US" sz="1800" dirty="0" smtClean="0">
                <a:solidFill>
                  <a:prstClr val="white">
                    <a:lumMod val="75000"/>
                  </a:prstClr>
                </a:solidFill>
                <a:latin typeface="Calibri"/>
              </a:rPr>
            </a:br>
            <a:r>
              <a:rPr lang="en-US" sz="1800" dirty="0" smtClean="0">
                <a:solidFill>
                  <a:prstClr val="white">
                    <a:lumMod val="75000"/>
                  </a:prstClr>
                </a:solidFill>
                <a:latin typeface="Calibri"/>
              </a:rPr>
              <a:t>Caltech — March 15, </a:t>
            </a:r>
            <a:r>
              <a:rPr lang="en-US" sz="1800" dirty="0" smtClean="0">
                <a:solidFill>
                  <a:prstClr val="white">
                    <a:lumMod val="75000"/>
                  </a:prstClr>
                </a:solidFill>
                <a:latin typeface="Calibri"/>
              </a:rPr>
              <a:t>2015</a:t>
            </a:r>
            <a:endParaRPr lang="en-US" sz="1800" dirty="0">
              <a:solidFill>
                <a:prstClr val="white">
                  <a:lumMod val="75000"/>
                </a:prstClr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09800" y="640080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000" dirty="0" smtClean="0">
                <a:solidFill>
                  <a:srgbClr val="009A46"/>
                </a:solidFill>
              </a:rPr>
              <a:t>GOES-8 image produced by M</a:t>
            </a:r>
            <a:r>
              <a:rPr lang="en-US" sz="1000" dirty="0">
                <a:solidFill>
                  <a:srgbClr val="009A46"/>
                </a:solidFill>
              </a:rPr>
              <a:t>. </a:t>
            </a:r>
            <a:r>
              <a:rPr lang="en-US" sz="1000" dirty="0" err="1">
                <a:solidFill>
                  <a:srgbClr val="009A46"/>
                </a:solidFill>
              </a:rPr>
              <a:t>Jentoft-Nilsen</a:t>
            </a:r>
            <a:r>
              <a:rPr lang="en-US" sz="1000" dirty="0">
                <a:solidFill>
                  <a:srgbClr val="009A46"/>
                </a:solidFill>
              </a:rPr>
              <a:t>, F. </a:t>
            </a:r>
            <a:r>
              <a:rPr lang="en-US" sz="1000" dirty="0" err="1">
                <a:solidFill>
                  <a:srgbClr val="009A46"/>
                </a:solidFill>
              </a:rPr>
              <a:t>Hasler</a:t>
            </a:r>
            <a:r>
              <a:rPr lang="en-US" sz="1000" dirty="0">
                <a:solidFill>
                  <a:srgbClr val="009A46"/>
                </a:solidFill>
              </a:rPr>
              <a:t>, D. </a:t>
            </a:r>
            <a:r>
              <a:rPr lang="en-US" sz="1000" dirty="0" err="1">
                <a:solidFill>
                  <a:srgbClr val="009A46"/>
                </a:solidFill>
              </a:rPr>
              <a:t>Chesters</a:t>
            </a:r>
            <a:r>
              <a:rPr lang="en-US" sz="1000" dirty="0">
                <a:solidFill>
                  <a:srgbClr val="009A46"/>
                </a:solidFill>
              </a:rPr>
              <a:t> (NASA/Goddard) and T. Nielsen (Univ. of Hawaii)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" y="6015335"/>
            <a:ext cx="556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LIGO-G1500268-v1</a:t>
            </a:r>
            <a:endParaRPr lang="en-US" sz="1800" dirty="0">
              <a:solidFill>
                <a:prstClr val="black">
                  <a:lumMod val="50000"/>
                  <a:lumOff val="50000"/>
                </a:prstClr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667000" y="3810000"/>
            <a:ext cx="3810000" cy="6858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11" name="Picture 8" descr="webglobel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672" y="3830473"/>
            <a:ext cx="665328" cy="66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lsc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120" y="3932240"/>
            <a:ext cx="868680" cy="46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1" descr="virgo-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60" y="3962401"/>
            <a:ext cx="1691640" cy="33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1263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We Have to Do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5ECC-5A5C-4ECB-AA82-3709BFA55634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85800" y="1955047"/>
            <a:ext cx="3797299" cy="1835429"/>
            <a:chOff x="495300" y="1423737"/>
            <a:chExt cx="8089900" cy="3910263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6111" b="2500"/>
            <a:stretch/>
          </p:blipFill>
          <p:spPr>
            <a:xfrm>
              <a:off x="495300" y="1423737"/>
              <a:ext cx="8089900" cy="3910263"/>
            </a:xfrm>
            <a:prstGeom prst="rect">
              <a:avLst/>
            </a:prstGeom>
          </p:spPr>
        </p:pic>
        <p:sp>
          <p:nvSpPr>
            <p:cNvPr id="86" name="Oval 85"/>
            <p:cNvSpPr/>
            <p:nvPr/>
          </p:nvSpPr>
          <p:spPr>
            <a:xfrm>
              <a:off x="4343400" y="2438400"/>
              <a:ext cx="100263" cy="100263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7" name="Oval 86"/>
            <p:cNvSpPr/>
            <p:nvPr/>
          </p:nvSpPr>
          <p:spPr>
            <a:xfrm>
              <a:off x="4320682" y="2184678"/>
              <a:ext cx="100263" cy="100263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8" name="Oval 87"/>
            <p:cNvSpPr/>
            <p:nvPr/>
          </p:nvSpPr>
          <p:spPr>
            <a:xfrm>
              <a:off x="6096000" y="3048000"/>
              <a:ext cx="100263" cy="100263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9" name="Oval 88"/>
            <p:cNvSpPr/>
            <p:nvPr/>
          </p:nvSpPr>
          <p:spPr>
            <a:xfrm>
              <a:off x="7512817" y="2625969"/>
              <a:ext cx="100263" cy="100263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0" name="Oval 89"/>
            <p:cNvSpPr/>
            <p:nvPr/>
          </p:nvSpPr>
          <p:spPr>
            <a:xfrm>
              <a:off x="1730829" y="2815213"/>
              <a:ext cx="100263" cy="100263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Oval 90"/>
            <p:cNvSpPr/>
            <p:nvPr/>
          </p:nvSpPr>
          <p:spPr>
            <a:xfrm>
              <a:off x="1253532" y="2337916"/>
              <a:ext cx="100263" cy="100263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09600" y="1812563"/>
              <a:ext cx="2339359" cy="615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LIGO Hanford</a:t>
              </a:r>
              <a:endPara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511300" y="2857499"/>
              <a:ext cx="2628543" cy="615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LIGO Livingston</a:t>
              </a:r>
              <a:endPara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031149" y="1712989"/>
              <a:ext cx="1633268" cy="615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GEO 600</a:t>
              </a:r>
              <a:endPara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038601" y="2438399"/>
              <a:ext cx="1242520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Virgo</a:t>
              </a:r>
              <a:endPara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567051" y="3106197"/>
              <a:ext cx="1908214" cy="615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LIGO-India</a:t>
              </a:r>
              <a:endPara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135014" y="2117361"/>
              <a:ext cx="1392562" cy="615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KAGRA</a:t>
              </a:r>
              <a:endPara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Can 6"/>
          <p:cNvSpPr/>
          <p:nvPr/>
        </p:nvSpPr>
        <p:spPr>
          <a:xfrm>
            <a:off x="742950" y="4278145"/>
            <a:ext cx="786019" cy="1134414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GW data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3299" y="4125747"/>
            <a:ext cx="1981200" cy="7238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Analyze data, identify triggers,</a:t>
            </a:r>
            <a:b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infer sky position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4734" y="5078245"/>
            <a:ext cx="1969765" cy="33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Estimate background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an 9"/>
          <p:cNvSpPr/>
          <p:nvPr/>
        </p:nvSpPr>
        <p:spPr>
          <a:xfrm>
            <a:off x="4763880" y="4078120"/>
            <a:ext cx="938419" cy="9144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Trigger database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11899" y="4765462"/>
            <a:ext cx="2015960" cy="873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Select event candidates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15119" y="3747572"/>
            <a:ext cx="2025232" cy="5305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Validate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(data quality, etc.)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24599" y="3304401"/>
            <a:ext cx="1460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Transfer data</a:t>
            </a:r>
            <a:endParaRPr lang="en-US" sz="16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6400" y="2948473"/>
            <a:ext cx="1389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Send info</a:t>
            </a:r>
            <a:br>
              <a:rPr lang="en-US" sz="1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to observers</a:t>
            </a:r>
            <a:endParaRPr lang="en-US" sz="16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>
            <a:stCxn id="7" idx="4"/>
            <a:endCxn id="8" idx="1"/>
          </p:cNvCxnSpPr>
          <p:nvPr/>
        </p:nvCxnSpPr>
        <p:spPr>
          <a:xfrm flipV="1">
            <a:off x="1528969" y="4487696"/>
            <a:ext cx="744330" cy="3576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9" idx="1"/>
          </p:cNvCxnSpPr>
          <p:nvPr/>
        </p:nvCxnSpPr>
        <p:spPr>
          <a:xfrm>
            <a:off x="1528969" y="4845352"/>
            <a:ext cx="755765" cy="4000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10" idx="2"/>
          </p:cNvCxnSpPr>
          <p:nvPr/>
        </p:nvCxnSpPr>
        <p:spPr>
          <a:xfrm>
            <a:off x="4254499" y="4487696"/>
            <a:ext cx="509381" cy="476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</p:cNvCxnSpPr>
          <p:nvPr/>
        </p:nvCxnSpPr>
        <p:spPr>
          <a:xfrm>
            <a:off x="4254499" y="5245402"/>
            <a:ext cx="2057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02299" y="4685573"/>
            <a:ext cx="612820" cy="2182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12" idx="2"/>
          </p:cNvCxnSpPr>
          <p:nvPr/>
        </p:nvCxnSpPr>
        <p:spPr>
          <a:xfrm flipV="1">
            <a:off x="7319879" y="4278145"/>
            <a:ext cx="7856" cy="4873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015999" y="2494671"/>
            <a:ext cx="53146" cy="174537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149349" y="2744773"/>
            <a:ext cx="121092" cy="149527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235074" y="2458870"/>
            <a:ext cx="1190625" cy="178117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330324" y="2573170"/>
            <a:ext cx="1104901" cy="16954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473199" y="2850535"/>
            <a:ext cx="1742866" cy="144666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597024" y="2631720"/>
            <a:ext cx="2312941" cy="172262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821393" y="2496756"/>
            <a:ext cx="722407" cy="518164"/>
            <a:chOff x="5742480" y="1197747"/>
            <a:chExt cx="1000562" cy="717677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82" name="Can 81"/>
            <p:cNvSpPr/>
            <p:nvPr/>
          </p:nvSpPr>
          <p:spPr>
            <a:xfrm rot="13919855">
              <a:off x="6069884" y="870343"/>
              <a:ext cx="345754" cy="1000562"/>
            </a:xfrm>
            <a:prstGeom prst="can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/>
            <p:cNvSpPr/>
            <p:nvPr/>
          </p:nvSpPr>
          <p:spPr>
            <a:xfrm>
              <a:off x="6019800" y="1280477"/>
              <a:ext cx="304800" cy="634947"/>
            </a:xfrm>
            <a:prstGeom prst="triangl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6019800" y="1280478"/>
              <a:ext cx="286385" cy="286385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27"/>
          <p:cNvCxnSpPr/>
          <p:nvPr/>
        </p:nvCxnSpPr>
        <p:spPr>
          <a:xfrm flipV="1">
            <a:off x="7620000" y="2755838"/>
            <a:ext cx="138204" cy="14344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7758204" y="2755838"/>
            <a:ext cx="97494" cy="14344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7755541" y="2764796"/>
            <a:ext cx="48747" cy="14344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720573" y="2756971"/>
            <a:ext cx="34968" cy="14230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917702" y="2833171"/>
            <a:ext cx="138204" cy="14344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8055906" y="2833171"/>
            <a:ext cx="97494" cy="14344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8053243" y="2842129"/>
            <a:ext cx="48747" cy="14344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018275" y="2834304"/>
            <a:ext cx="34968" cy="14230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848600" y="2604571"/>
            <a:ext cx="138204" cy="14344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7986804" y="2604571"/>
            <a:ext cx="97494" cy="14344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7984141" y="2613529"/>
            <a:ext cx="48747" cy="14344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949173" y="2605704"/>
            <a:ext cx="34968" cy="14230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8153400" y="2680771"/>
            <a:ext cx="138204" cy="14344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8291604" y="2680771"/>
            <a:ext cx="97494" cy="14344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8288941" y="2689729"/>
            <a:ext cx="48747" cy="14344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8253973" y="2681904"/>
            <a:ext cx="34968" cy="14230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8374902" y="2833171"/>
            <a:ext cx="138204" cy="14344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8513106" y="2833171"/>
            <a:ext cx="97494" cy="14344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8510443" y="2842129"/>
            <a:ext cx="48747" cy="14344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8475475" y="2834304"/>
            <a:ext cx="34968" cy="14230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8451102" y="2604571"/>
            <a:ext cx="138204" cy="14344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8589306" y="2604571"/>
            <a:ext cx="97494" cy="14344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8586643" y="2613529"/>
            <a:ext cx="48747" cy="14344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8551675" y="2605704"/>
            <a:ext cx="34968" cy="14230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 rot="20930107">
            <a:off x="5716459" y="1799586"/>
            <a:ext cx="831103" cy="997914"/>
            <a:chOff x="6477000" y="1564877"/>
            <a:chExt cx="831103" cy="997914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67" name="Oval 66"/>
            <p:cNvSpPr/>
            <p:nvPr/>
          </p:nvSpPr>
          <p:spPr>
            <a:xfrm>
              <a:off x="6540103" y="1564877"/>
              <a:ext cx="695787" cy="206081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477000" y="2132467"/>
              <a:ext cx="831102" cy="286883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610206" y="2419350"/>
              <a:ext cx="553472" cy="143441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>
              <a:endCxn id="67" idx="2"/>
            </p:cNvCxnSpPr>
            <p:nvPr/>
          </p:nvCxnSpPr>
          <p:spPr>
            <a:xfrm flipV="1">
              <a:off x="6477000" y="1667918"/>
              <a:ext cx="63103" cy="464550"/>
            </a:xfrm>
            <a:prstGeom prst="line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6477000" y="1766888"/>
              <a:ext cx="252413" cy="346122"/>
            </a:xfrm>
            <a:prstGeom prst="line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8" idx="0"/>
            </p:cNvCxnSpPr>
            <p:nvPr/>
          </p:nvCxnSpPr>
          <p:spPr>
            <a:xfrm flipH="1" flipV="1">
              <a:off x="6724652" y="1762126"/>
              <a:ext cx="167899" cy="370341"/>
            </a:xfrm>
            <a:prstGeom prst="line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8" idx="0"/>
            </p:cNvCxnSpPr>
            <p:nvPr/>
          </p:nvCxnSpPr>
          <p:spPr>
            <a:xfrm flipV="1">
              <a:off x="6892551" y="1771650"/>
              <a:ext cx="151187" cy="360817"/>
            </a:xfrm>
            <a:prstGeom prst="line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 flipV="1">
              <a:off x="7034213" y="1766888"/>
              <a:ext cx="273890" cy="365582"/>
            </a:xfrm>
            <a:prstGeom prst="line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endCxn id="67" idx="6"/>
            </p:cNvCxnSpPr>
            <p:nvPr/>
          </p:nvCxnSpPr>
          <p:spPr>
            <a:xfrm flipH="1" flipV="1">
              <a:off x="7235890" y="1667918"/>
              <a:ext cx="72212" cy="464550"/>
            </a:xfrm>
            <a:prstGeom prst="line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6813335" y="1676117"/>
              <a:ext cx="150215" cy="62348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/>
            <p:cNvCxnSpPr>
              <a:stCxn id="67" idx="1"/>
            </p:cNvCxnSpPr>
            <p:nvPr/>
          </p:nvCxnSpPr>
          <p:spPr>
            <a:xfrm>
              <a:off x="6641999" y="1595057"/>
              <a:ext cx="175180" cy="81343"/>
            </a:xfrm>
            <a:prstGeom prst="line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7" idx="3"/>
            </p:cNvCxnSpPr>
            <p:nvPr/>
          </p:nvCxnSpPr>
          <p:spPr>
            <a:xfrm flipV="1">
              <a:off x="6641999" y="1738993"/>
              <a:ext cx="175180" cy="1785"/>
            </a:xfrm>
            <a:prstGeom prst="line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endCxn id="67" idx="5"/>
            </p:cNvCxnSpPr>
            <p:nvPr/>
          </p:nvCxnSpPr>
          <p:spPr>
            <a:xfrm>
              <a:off x="6964136" y="1736271"/>
              <a:ext cx="169858" cy="4507"/>
            </a:xfrm>
            <a:prstGeom prst="line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67" idx="7"/>
            </p:cNvCxnSpPr>
            <p:nvPr/>
          </p:nvCxnSpPr>
          <p:spPr>
            <a:xfrm flipV="1">
              <a:off x="6966857" y="1595057"/>
              <a:ext cx="167137" cy="81343"/>
            </a:xfrm>
            <a:prstGeom prst="line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6796299" y="2224747"/>
              <a:ext cx="181286" cy="181286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779820" y="1750949"/>
            <a:ext cx="754580" cy="625022"/>
            <a:chOff x="7821574" y="1037019"/>
            <a:chExt cx="754580" cy="625022"/>
          </a:xfrm>
        </p:grpSpPr>
        <p:sp>
          <p:nvSpPr>
            <p:cNvPr id="60" name="Can 59"/>
            <p:cNvSpPr/>
            <p:nvPr/>
          </p:nvSpPr>
          <p:spPr>
            <a:xfrm>
              <a:off x="8058922" y="1372010"/>
              <a:ext cx="169676" cy="290031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Chord 60"/>
            <p:cNvSpPr/>
            <p:nvPr/>
          </p:nvSpPr>
          <p:spPr>
            <a:xfrm rot="1294178">
              <a:off x="7821574" y="1065683"/>
              <a:ext cx="754580" cy="413324"/>
            </a:xfrm>
            <a:prstGeom prst="chord">
              <a:avLst>
                <a:gd name="adj1" fmla="val 854544"/>
                <a:gd name="adj2" fmla="val 9842649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 rot="1280826">
              <a:off x="7841502" y="1246573"/>
              <a:ext cx="678702" cy="17236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 flipV="1">
              <a:off x="7944335" y="1042455"/>
              <a:ext cx="312378" cy="142774"/>
            </a:xfrm>
            <a:prstGeom prst="lin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2" idx="4"/>
            </p:cNvCxnSpPr>
            <p:nvPr/>
          </p:nvCxnSpPr>
          <p:spPr>
            <a:xfrm flipV="1">
              <a:off x="8149669" y="1042455"/>
              <a:ext cx="123924" cy="370566"/>
            </a:xfrm>
            <a:prstGeom prst="lin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2" idx="7"/>
            </p:cNvCxnSpPr>
            <p:nvPr/>
          </p:nvCxnSpPr>
          <p:spPr>
            <a:xfrm flipH="1" flipV="1">
              <a:off x="8273593" y="1042455"/>
              <a:ext cx="152805" cy="321413"/>
            </a:xfrm>
            <a:prstGeom prst="lin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 rot="1295017">
              <a:off x="8224696" y="1037019"/>
              <a:ext cx="97795" cy="698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018" y="1600200"/>
            <a:ext cx="810228" cy="579313"/>
          </a:xfrm>
          <a:prstGeom prst="rect">
            <a:avLst/>
          </a:prstGeom>
        </p:spPr>
      </p:pic>
      <p:cxnSp>
        <p:nvCxnSpPr>
          <p:cNvPr id="55" name="Straight Arrow Connector 54"/>
          <p:cNvCxnSpPr/>
          <p:nvPr/>
        </p:nvCxnSpPr>
        <p:spPr>
          <a:xfrm flipH="1" flipV="1">
            <a:off x="6608537" y="3042721"/>
            <a:ext cx="391848" cy="70485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2" idx="0"/>
          </p:cNvCxnSpPr>
          <p:nvPr/>
        </p:nvCxnSpPr>
        <p:spPr>
          <a:xfrm flipH="1" flipV="1">
            <a:off x="7283807" y="3169494"/>
            <a:ext cx="43928" cy="57807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6941295" y="3114235"/>
            <a:ext cx="247380" cy="63333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7496756" y="3114235"/>
            <a:ext cx="123244" cy="63333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7650722" y="3121872"/>
            <a:ext cx="298451" cy="62570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774447" y="6476999"/>
            <a:ext cx="39123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Swift: NASA E/PO, Sonoma State U.,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Aurore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Simonnet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935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Generation of Alerts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613" y="1143000"/>
            <a:ext cx="8307387" cy="52546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Will </a:t>
            </a:r>
            <a:r>
              <a:rPr lang="en-US" dirty="0" smtClean="0"/>
              <a:t>analyze all data from two or more detectors for alerts</a:t>
            </a:r>
          </a:p>
          <a:p>
            <a:pPr lvl="1"/>
            <a:r>
              <a:rPr lang="en-US" dirty="0" smtClean="0"/>
              <a:t>Two-detector candidates have poor localization, but sufficient for </a:t>
            </a:r>
            <a:r>
              <a:rPr lang="en-US" dirty="0"/>
              <a:t>correlating with other surveys </a:t>
            </a:r>
            <a:r>
              <a:rPr lang="en-US" dirty="0" smtClean="0"/>
              <a:t>or very-wide-field instruments</a:t>
            </a:r>
          </a:p>
          <a:p>
            <a:pPr lvl="1"/>
            <a:r>
              <a:rPr lang="en-US" dirty="0" smtClean="0"/>
              <a:t>Fold in additional detectors (Virgo, KAGRA, LIGO-India) as network grows</a:t>
            </a:r>
          </a:p>
          <a:p>
            <a:r>
              <a:rPr lang="en-US" dirty="0"/>
              <a:t>Estimate background </a:t>
            </a:r>
            <a:r>
              <a:rPr lang="en-US" b="0" dirty="0"/>
              <a:t>by considering GW data streams with an artificial time shift, either by re-running full analysis algorithm or from expected coincidence rate of single-detector </a:t>
            </a:r>
            <a:r>
              <a:rPr lang="en-US" b="0" dirty="0" smtClean="0"/>
              <a:t>triggers.  Look at distribution of detection statistic values   </a:t>
            </a:r>
            <a:br>
              <a:rPr lang="en-US" b="0" dirty="0" smtClean="0"/>
            </a:b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>
                <a:solidFill>
                  <a:srgbClr val="C00000"/>
                </a:solidFill>
              </a:rPr>
              <a:t>Assign a false alarm rate (FAR) to each candidate</a:t>
            </a:r>
          </a:p>
          <a:p>
            <a:r>
              <a:rPr lang="en-US" dirty="0" smtClean="0"/>
              <a:t>Working </a:t>
            </a:r>
            <a:r>
              <a:rPr lang="en-US" dirty="0" smtClean="0"/>
              <a:t>to reduce or eliminate latency from manual </a:t>
            </a:r>
            <a:r>
              <a:rPr lang="en-US" dirty="0" smtClean="0"/>
              <a:t>data quality checks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iming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to distribute alerts in 5-10 minutes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575E8-9CA9-4AE2-BCF2-0C4EFDD447A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510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Forming Partnerships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Confident detection of first few GW signals will require time and care—need to avoid misinformation / rumors / media circus</a:t>
            </a:r>
          </a:p>
          <a:p>
            <a:pPr lvl="1"/>
            <a:r>
              <a:rPr lang="en-US" dirty="0"/>
              <a:t>LIGO/Virgo data has a proprietary period</a:t>
            </a:r>
          </a:p>
          <a:p>
            <a:r>
              <a:rPr lang="en-US" dirty="0" smtClean="0"/>
              <a:t>Have signed MOUs with over 50 groups so far, with more coming!</a:t>
            </a:r>
          </a:p>
          <a:p>
            <a:pPr lvl="1"/>
            <a:r>
              <a:rPr lang="en-US" dirty="0" smtClean="0"/>
              <a:t>Broad spectrum of transient astronomy researchers and instruments</a:t>
            </a:r>
          </a:p>
          <a:p>
            <a:pPr lvl="1"/>
            <a:r>
              <a:rPr lang="en-US" dirty="0" smtClean="0"/>
              <a:t>Optical, Radio, X-ray, gamma-ray, VHE</a:t>
            </a:r>
          </a:p>
          <a:p>
            <a:pPr lvl="1"/>
            <a:r>
              <a:rPr lang="en-US" dirty="0" smtClean="0"/>
              <a:t>Transient surveys and various instruments that can be pointed to follow up</a:t>
            </a:r>
          </a:p>
          <a:p>
            <a:pPr lvl="1"/>
            <a:r>
              <a:rPr lang="en-US" dirty="0" smtClean="0"/>
              <a:t>Telescope owners, instrument science teams and </a:t>
            </a:r>
            <a:r>
              <a:rPr lang="en-US" dirty="0" err="1" smtClean="0"/>
              <a:t>ToO</a:t>
            </a:r>
            <a:r>
              <a:rPr lang="en-US" dirty="0" smtClean="0"/>
              <a:t> proposers</a:t>
            </a:r>
          </a:p>
          <a:p>
            <a:r>
              <a:rPr lang="en-US" dirty="0" smtClean="0"/>
              <a:t>Have begun some discussions of science strategies, logistical details and testing plans – need to ramp this up this </a:t>
            </a:r>
            <a:r>
              <a:rPr lang="en-US" dirty="0" smtClean="0"/>
              <a:t>year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5ECC-5A5C-4ECB-AA82-3709BFA5563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55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Communication Tools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GW event candidates will be distributed to partners via GCN</a:t>
            </a:r>
          </a:p>
          <a:p>
            <a:pPr lvl="1"/>
            <a:r>
              <a:rPr lang="en-US" dirty="0" smtClean="0"/>
              <a:t>With a controlled list of recipients</a:t>
            </a:r>
          </a:p>
          <a:p>
            <a:r>
              <a:rPr lang="en-US" dirty="0" smtClean="0"/>
              <a:t>Primary alert format is </a:t>
            </a:r>
            <a:r>
              <a:rPr lang="en-US" dirty="0" err="1" smtClean="0"/>
              <a:t>VOEvent</a:t>
            </a:r>
            <a:endParaRPr lang="en-US" dirty="0" smtClean="0"/>
          </a:p>
          <a:p>
            <a:pPr lvl="1"/>
            <a:r>
              <a:rPr lang="en-US" dirty="0" smtClean="0"/>
              <a:t>Significance indicated as estimated false alarm rate (FAR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Sky probability maps are FITS files containing </a:t>
            </a:r>
            <a:r>
              <a:rPr lang="en-US" dirty="0" err="1" smtClean="0"/>
              <a:t>HEALpix</a:t>
            </a:r>
            <a:r>
              <a:rPr lang="en-US" dirty="0" smtClean="0"/>
              <a:t> pixel data</a:t>
            </a:r>
          </a:p>
          <a:p>
            <a:r>
              <a:rPr lang="en-US" dirty="0" smtClean="0"/>
              <a:t>Four different types of alerts: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Preliminary</a:t>
            </a:r>
            <a:r>
              <a:rPr lang="en-US" dirty="0" smtClean="0"/>
              <a:t>:  A transient in the GW data has been detected, but not yet checked for good data quality.  Intended for making preparations.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Initial</a:t>
            </a:r>
            <a:r>
              <a:rPr lang="en-US" dirty="0" smtClean="0"/>
              <a:t>:  Event candidate has passed basic data quality checks, and a </a:t>
            </a:r>
            <a:br>
              <a:rPr lang="en-US" dirty="0" smtClean="0"/>
            </a:br>
            <a:r>
              <a:rPr lang="en-US" dirty="0" smtClean="0"/>
              <a:t>sky-position probability map is available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Update</a:t>
            </a:r>
            <a:r>
              <a:rPr lang="en-US" dirty="0" smtClean="0"/>
              <a:t>:  Updated sky map and/or estimate of significance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Retraction</a:t>
            </a:r>
            <a:r>
              <a:rPr lang="en-US" dirty="0" smtClean="0"/>
              <a:t>:  In case we later find </a:t>
            </a:r>
            <a:r>
              <a:rPr lang="en-US" dirty="0" smtClean="0"/>
              <a:t>reason to reject the candidate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GraceDB</a:t>
            </a:r>
            <a:r>
              <a:rPr lang="en-US" dirty="0" smtClean="0"/>
              <a:t>” database allows users to view detailed records</a:t>
            </a:r>
          </a:p>
          <a:p>
            <a:r>
              <a:rPr lang="en-US" dirty="0" smtClean="0"/>
              <a:t>“Bulletin </a:t>
            </a:r>
            <a:r>
              <a:rPr lang="en-US" dirty="0"/>
              <a:t>B</a:t>
            </a:r>
            <a:r>
              <a:rPr lang="en-US" dirty="0" smtClean="0"/>
              <a:t>oard</a:t>
            </a:r>
            <a:r>
              <a:rPr lang="en-US" dirty="0" smtClean="0"/>
              <a:t>” </a:t>
            </a:r>
            <a:r>
              <a:rPr lang="en-US" dirty="0" smtClean="0"/>
              <a:t>interfaces</a:t>
            </a:r>
            <a:r>
              <a:rPr lang="en-US" dirty="0" smtClean="0"/>
              <a:t> </a:t>
            </a:r>
            <a:r>
              <a:rPr lang="en-US" dirty="0" smtClean="0"/>
              <a:t>allow observers to report 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5ECC-5A5C-4ECB-AA82-3709BFA5563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9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VOEvent</a:t>
            </a:r>
            <a:r>
              <a:rPr lang="en-US" dirty="0" smtClean="0"/>
              <a:t> </a:t>
            </a:r>
            <a:r>
              <a:rPr lang="en-US" dirty="0" smtClean="0"/>
              <a:t>–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?&gt;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voe:VOEvent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xmlns:xsi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="http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www.w3.org/2001/XMLSchema-instance" 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xmlns:voe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="http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www.ivoa.net/xml/VOEvent/v2.0" 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xsi:schemaLocation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="http://www.ivoa.net/xml/VOEvent/v2.0 http://www.ivoa.net/xml/VOEvent/VOEvent-v2.0.xsd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version="2.0" role="test" </a:t>
            </a:r>
            <a:r>
              <a:rPr lang="en-US" sz="1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ivorn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ivo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sz="14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gwnet</a:t>
            </a:r>
            <a:r>
              <a:rPr 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/gcn_sender#G127992-3-Update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&lt;Who&gt;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&lt;Date&gt;2014-12-03T16:03:34&lt;/Date&gt;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&lt;Author&gt;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contactName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&gt;LIGO Scientific Collaboration and Virgo Collaboration&lt;/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contactName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&lt;/Author&gt;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&lt;/Who&gt;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&lt;What&gt;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Pkt_Ser_Num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="string" value="3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1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GraceID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="string" 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value="</a:t>
            </a:r>
            <a:r>
              <a:rPr 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G127992"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="meta.id" unit=""&gt;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&lt;Description&gt;Identifier in the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GraceDb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database&lt;/Description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    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1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AlertType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="string" 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meta.version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unit=""&gt;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&lt;Description&gt;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VOEvent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alert type&lt;/Description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    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1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EventPage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="string" value="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https://gracedb.ligo.org/events/G96195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="meta.ref.url" unit=""&gt;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&lt;Description&gt;Web page for evolving status of this candidate event&lt;/Description&gt;      &lt;/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Instruments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="string" 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value="H1,L1"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meta.code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&lt;Description&gt;List of instruments used in analysis to identify this event&lt;/Description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   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="float" 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value="7.80321138878e-12"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arith.rate;stat.falsealarm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unit="Hz"&gt;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&lt;Description&gt;False alarm rate for GW candidates with this strength or greater&lt;/Description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    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="string" 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value="</a:t>
            </a:r>
            <a:r>
              <a:rPr lang="en-US" sz="1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gstlal-spiir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meta.code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unit=""&gt;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&lt;Description&gt;Low-latency data analysis pipeline&lt;/Description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    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="string" 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value="</a:t>
            </a:r>
            <a:r>
              <a:rPr lang="en-US" sz="1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LowMass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meta.code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unit=""&gt;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&lt;Description&gt;Low-latency search type&lt;/Description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    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1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ChirpMass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="float" 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value="0.912880957127"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phys.mass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unit="solar mass"&gt;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&lt;Description&gt;Estimated CBC chirp mass&lt;/Description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    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1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MaxDistance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="float" 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value="57.5933"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pos.distance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unit="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&lt;Description&gt;Estimated maximum distance for CBC event&lt;/Description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    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="float" 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value="0.2484173"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phys.mass;arith.factor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unit=""&gt;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&lt;Description&gt;Estimated ratio of reduced mass to total mass&lt;/Description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    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5ECC-5A5C-4ECB-AA82-3709BFA5563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VOEvent</a:t>
            </a:r>
            <a:r>
              <a:rPr lang="en-US" dirty="0" smtClean="0"/>
              <a:t> </a:t>
            </a:r>
            <a:r>
              <a:rPr lang="en-US" dirty="0" smtClean="0"/>
              <a:t>–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90600"/>
            <a:ext cx="8383587" cy="52546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type="</a:t>
            </a:r>
            <a:r>
              <a:rPr lang="en-US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GW_SKYMAP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name="BAYESTAR"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name="skymap_png_x509"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="string" value="</a:t>
            </a:r>
            <a:r>
              <a:rPr lang="en-US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1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gracedb.ligo.org/</a:t>
            </a:r>
            <a:r>
              <a:rPr lang="en-US" sz="1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/events/G127992/files/skymap.png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="meta.ref.url" unit=""&gt;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&lt;Description&gt;Sky Map image X509 protected&lt;/Description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        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name="skymap_fits_x509"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="string" value="</a:t>
            </a:r>
            <a:r>
              <a:rPr lang="en-US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1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gracedb.ligo.org/</a:t>
            </a:r>
            <a:r>
              <a:rPr lang="en-US" sz="1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/events/G127992/files/skymap.fits.gz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="meta.ref.url" unit=""&gt;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&lt;Description&gt;Sky Map FITS X509 protected&lt;/Description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        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skymap_png_shib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="string" value="https://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gracedb.ligo.org/events/G127992/files/skymap.png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="meta.ref.url" unit=""&gt;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&lt;Description&gt;Sky Map image Shibboleth protected&lt;/Description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        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skymap_fits_shib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="string" value="https://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gracedb.ligo.org/events/G127992/files/skymap.fits.gz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="meta.ref.url" unit=""&gt;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&lt;Description&gt;Sky Map FITS Shibboleth protected&lt;/Description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        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&lt;/Group&gt;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&lt;/What&gt;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WhereWhen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ObsDataLocation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   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ObservatoryLocation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id="LIGO Virgo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"/&gt;      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ObservationLocation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        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AstroCoordSystem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id="UTC-FK5-GEO"/&gt;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AstroCoords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coord_system_id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="UTC-FK5-GEO"&gt;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&lt;Time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   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TimeInstant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   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ISOTime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2014-03-01T03:57:59.719037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ISOTime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       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TimeInstant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   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&lt;/Time&gt;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&lt;Position2D&gt;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&lt;Value2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   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&lt;C1&gt;0.000000&lt;/C1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    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&lt;C2&gt;0.000000&lt;/C2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    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&lt;/Value2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    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&lt;Error2Radius&gt;180.000000&lt;/Error2Radius&gt;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&lt;/Position2D&gt;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&lt;/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AstroCoords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ObservationLocation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   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ObsDataLocation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WhereWhen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&lt;How&gt;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&lt;Description&gt;H1: LIGO Hanford 4 km gravitational wave detector&lt;/Description&gt;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&lt;Description&gt;L1: LIGO Livingston 4 km gravitational wave detector&lt;/Description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&lt;Description&gt;Candidate gravitational wave event identified by low-latency analysis&lt;/Description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&lt;/How&gt;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&lt;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Citations&gt;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EventIVORN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cite="supersedes"&gt;ivo://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gwnet/gcn_sender#G127992-2-Initial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&lt;/EventIVORN&gt;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EventIVORN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cite="supersedes"&gt;ivo://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gwnet/gcn_sender#G127992-1-Preliminary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&lt;/EventIVORN&gt;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&lt;Description&gt;Updated localization is now available&lt;/Description&gt;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&lt;/Citations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Description&gt;Report of a candidate gravitational wave event&lt;/Description&gt;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voe:VOEvent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5ECC-5A5C-4ECB-AA82-3709BFA5563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21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A1F7-6894-4D9A-9088-F49AAD380C59}" type="slidenum">
              <a:rPr lang="en-US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Advanced Detector Network</a:t>
            </a:r>
            <a:r>
              <a:rPr lang="en-US" sz="2400" dirty="0"/>
              <a:t> </a:t>
            </a:r>
            <a:r>
              <a:rPr lang="en-US" sz="2400" dirty="0" smtClean="0"/>
              <a:t>– </a:t>
            </a:r>
            <a:br>
              <a:rPr lang="en-US" sz="2400" dirty="0" smtClean="0"/>
            </a:br>
            <a:r>
              <a:rPr lang="en-US" sz="2400" dirty="0" smtClean="0"/>
              <a:t>Under Construction</a:t>
            </a:r>
            <a:endParaRPr lang="en-US" sz="2400" dirty="0"/>
          </a:p>
        </p:txBody>
      </p:sp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0" y="1117263"/>
            <a:ext cx="9144000" cy="5181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318469" name="Picture 5" descr="WorldMapXpar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7976"/>
            <a:ext cx="9144000" cy="457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8470" name="Group 6"/>
          <p:cNvGrpSpPr>
            <a:grpSpLocks/>
          </p:cNvGrpSpPr>
          <p:nvPr/>
        </p:nvGrpSpPr>
        <p:grpSpPr bwMode="auto">
          <a:xfrm>
            <a:off x="4191000" y="1117263"/>
            <a:ext cx="2119313" cy="1295400"/>
            <a:chOff x="4233" y="912"/>
            <a:chExt cx="1335" cy="816"/>
          </a:xfrm>
        </p:grpSpPr>
        <p:pic>
          <p:nvPicPr>
            <p:cNvPr id="318471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3" y="912"/>
              <a:ext cx="1103" cy="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8472" name="Text Box 8"/>
            <p:cNvSpPr txBox="1">
              <a:spLocks noChangeArrowheads="1"/>
            </p:cNvSpPr>
            <p:nvPr/>
          </p:nvSpPr>
          <p:spPr bwMode="auto">
            <a:xfrm>
              <a:off x="4564" y="912"/>
              <a:ext cx="10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FF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800" b="1" i="1" dirty="0" smtClean="0">
                  <a:solidFill>
                    <a:srgbClr val="000000"/>
                  </a:solidFill>
                  <a:ea typeface="ＭＳ Ｐゴシック" pitchFamily="50" charset="-128"/>
                  <a:cs typeface="Arial" charset="0"/>
                </a:rPr>
                <a:t>GEO-HF</a:t>
              </a:r>
              <a:endParaRPr lang="en-US" sz="1800" b="1" i="1" dirty="0">
                <a:solidFill>
                  <a:srgbClr val="000000"/>
                </a:solidFill>
                <a:ea typeface="ＭＳ Ｐゴシック" pitchFamily="50" charset="-128"/>
                <a:cs typeface="Arial" charset="0"/>
              </a:endParaRPr>
            </a:p>
          </p:txBody>
        </p:sp>
      </p:grpSp>
      <p:pic>
        <p:nvPicPr>
          <p:cNvPr id="31847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7" y="4425613"/>
            <a:ext cx="2398713" cy="15176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8474" name="Text Box 10"/>
          <p:cNvSpPr txBox="1">
            <a:spLocks noChangeArrowheads="1"/>
          </p:cNvSpPr>
          <p:nvPr/>
        </p:nvSpPr>
        <p:spPr bwMode="auto">
          <a:xfrm>
            <a:off x="3316287" y="4438313"/>
            <a:ext cx="20954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FF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1" i="1" dirty="0" smtClean="0">
                <a:solidFill>
                  <a:srgbClr val="FFFFFF"/>
                </a:solidFill>
                <a:ea typeface="ＭＳ Ｐゴシック" pitchFamily="50" charset="-128"/>
                <a:cs typeface="Arial" charset="0"/>
              </a:rPr>
              <a:t>Advanced VIRGO</a:t>
            </a:r>
            <a:endParaRPr lang="en-US" sz="1800" b="1" i="1" dirty="0">
              <a:solidFill>
                <a:srgbClr val="FFFFFF"/>
              </a:solidFill>
              <a:ea typeface="ＭＳ Ｐゴシック" pitchFamily="50" charset="-128"/>
              <a:cs typeface="Arial" charset="0"/>
            </a:endParaRPr>
          </a:p>
        </p:txBody>
      </p:sp>
      <p:sp>
        <p:nvSpPr>
          <p:cNvPr id="318479" name="Line 15"/>
          <p:cNvSpPr>
            <a:spLocks noChangeShapeType="1"/>
          </p:cNvSpPr>
          <p:nvPr/>
        </p:nvSpPr>
        <p:spPr bwMode="auto">
          <a:xfrm>
            <a:off x="4681538" y="2406313"/>
            <a:ext cx="119062" cy="3873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18480" name="Line 16"/>
          <p:cNvSpPr>
            <a:spLocks noChangeShapeType="1"/>
          </p:cNvSpPr>
          <p:nvPr/>
        </p:nvSpPr>
        <p:spPr bwMode="auto">
          <a:xfrm flipV="1">
            <a:off x="1143000" y="3250863"/>
            <a:ext cx="11430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18481" name="Line 17"/>
          <p:cNvSpPr>
            <a:spLocks noChangeShapeType="1"/>
          </p:cNvSpPr>
          <p:nvPr/>
        </p:nvSpPr>
        <p:spPr bwMode="auto">
          <a:xfrm>
            <a:off x="1387475" y="2472988"/>
            <a:ext cx="19685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318482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4193838"/>
            <a:ext cx="1885950" cy="15716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8483" name="Rectangle 19"/>
          <p:cNvSpPr>
            <a:spLocks noChangeArrowheads="1"/>
          </p:cNvSpPr>
          <p:nvPr/>
        </p:nvSpPr>
        <p:spPr bwMode="auto">
          <a:xfrm>
            <a:off x="400050" y="4241463"/>
            <a:ext cx="18859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800" b="1" i="1" dirty="0" smtClean="0">
                <a:solidFill>
                  <a:srgbClr val="FFFFFF"/>
                </a:solidFill>
                <a:ea typeface="ＭＳ Ｐゴシック" pitchFamily="50" charset="-128"/>
                <a:cs typeface="Arial" charset="0"/>
              </a:rPr>
              <a:t>Advanced LIGO</a:t>
            </a:r>
            <a:endParaRPr lang="en-US" sz="1800" b="1" i="1" dirty="0">
              <a:solidFill>
                <a:srgbClr val="FFFFFF"/>
              </a:solidFill>
              <a:ea typeface="ＭＳ Ｐゴシック" pitchFamily="50" charset="-128"/>
              <a:cs typeface="Arial" charset="0"/>
            </a:endParaRPr>
          </a:p>
        </p:txBody>
      </p:sp>
      <p:pic>
        <p:nvPicPr>
          <p:cNvPr id="318484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26776"/>
            <a:ext cx="2105025" cy="14319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8485" name="Rectangle 21"/>
          <p:cNvSpPr>
            <a:spLocks noChangeArrowheads="1"/>
          </p:cNvSpPr>
          <p:nvPr/>
        </p:nvSpPr>
        <p:spPr bwMode="auto">
          <a:xfrm>
            <a:off x="352425" y="2119531"/>
            <a:ext cx="20494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800" b="1" i="1" dirty="0" smtClean="0">
                <a:solidFill>
                  <a:srgbClr val="FFFFFF"/>
                </a:solidFill>
                <a:ea typeface="ＭＳ Ｐゴシック" pitchFamily="50" charset="-128"/>
                <a:cs typeface="Arial" charset="0"/>
              </a:rPr>
              <a:t>Advanced LIGO</a:t>
            </a:r>
            <a:endParaRPr lang="en-US" sz="1800" b="1" i="1" dirty="0">
              <a:solidFill>
                <a:srgbClr val="FFFFFF"/>
              </a:solidFill>
              <a:ea typeface="ＭＳ Ｐゴシック" pitchFamily="50" charset="-128"/>
              <a:cs typeface="Arial" charset="0"/>
            </a:endParaRPr>
          </a:p>
        </p:txBody>
      </p:sp>
      <p:sp>
        <p:nvSpPr>
          <p:cNvPr id="318489" name="Text Box 25"/>
          <p:cNvSpPr txBox="1">
            <a:spLocks noChangeArrowheads="1"/>
          </p:cNvSpPr>
          <p:nvPr/>
        </p:nvSpPr>
        <p:spPr bwMode="auto">
          <a:xfrm>
            <a:off x="647700" y="2472988"/>
            <a:ext cx="65274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4 </a:t>
            </a:r>
            <a:r>
              <a:rPr lang="en-US" sz="1600" b="1" dirty="0" smtClean="0">
                <a:solidFill>
                  <a:srgbClr val="FFFFFF"/>
                </a:solidFill>
              </a:rPr>
              <a:t>km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318490" name="Text Box 26"/>
          <p:cNvSpPr txBox="1">
            <a:spLocks noChangeArrowheads="1"/>
          </p:cNvSpPr>
          <p:nvPr/>
        </p:nvSpPr>
        <p:spPr bwMode="auto">
          <a:xfrm>
            <a:off x="2247900" y="3174663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4 km</a:t>
            </a:r>
          </a:p>
        </p:txBody>
      </p:sp>
      <p:sp>
        <p:nvSpPr>
          <p:cNvPr id="318491" name="Text Box 27"/>
          <p:cNvSpPr txBox="1">
            <a:spLocks noChangeArrowheads="1"/>
          </p:cNvSpPr>
          <p:nvPr/>
        </p:nvSpPr>
        <p:spPr bwMode="auto">
          <a:xfrm>
            <a:off x="4802188" y="2412663"/>
            <a:ext cx="7604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FFFF"/>
                </a:solidFill>
              </a:rPr>
              <a:t>600 m</a:t>
            </a:r>
          </a:p>
        </p:txBody>
      </p:sp>
      <p:sp>
        <p:nvSpPr>
          <p:cNvPr id="318492" name="Text Box 28"/>
          <p:cNvSpPr txBox="1">
            <a:spLocks noChangeArrowheads="1"/>
          </p:cNvSpPr>
          <p:nvPr/>
        </p:nvSpPr>
        <p:spPr bwMode="auto">
          <a:xfrm>
            <a:off x="4191000" y="2869863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3 km</a:t>
            </a:r>
          </a:p>
        </p:txBody>
      </p:sp>
      <p:sp>
        <p:nvSpPr>
          <p:cNvPr id="318477" name="Line 13"/>
          <p:cNvSpPr>
            <a:spLocks noChangeShapeType="1"/>
          </p:cNvSpPr>
          <p:nvPr/>
        </p:nvSpPr>
        <p:spPr bwMode="auto">
          <a:xfrm flipV="1">
            <a:off x="4384675" y="2946063"/>
            <a:ext cx="492125" cy="14446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33" name="Picture 1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894" y="1041062"/>
            <a:ext cx="1594619" cy="15398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Line 15"/>
          <p:cNvSpPr>
            <a:spLocks noChangeShapeType="1"/>
          </p:cNvSpPr>
          <p:nvPr/>
        </p:nvSpPr>
        <p:spPr bwMode="auto">
          <a:xfrm flipH="1">
            <a:off x="8077200" y="2599988"/>
            <a:ext cx="82754" cy="49847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8153400" y="2914313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3 km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629400" y="3485488"/>
            <a:ext cx="1435012" cy="1010312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pic>
      <p:sp>
        <p:nvSpPr>
          <p:cNvPr id="37" name="Text Box 26"/>
          <p:cNvSpPr txBox="1">
            <a:spLocks noChangeArrowheads="1"/>
          </p:cNvSpPr>
          <p:nvPr/>
        </p:nvSpPr>
        <p:spPr bwMode="auto">
          <a:xfrm>
            <a:off x="6057900" y="3577888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4 km</a:t>
            </a: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6623360" y="4267200"/>
            <a:ext cx="1441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400" b="1" i="1" dirty="0" smtClean="0">
                <a:solidFill>
                  <a:srgbClr val="0066FF"/>
                </a:solidFill>
                <a:ea typeface="ＭＳ Ｐゴシック" pitchFamily="50" charset="-128"/>
                <a:cs typeface="Arial" charset="0"/>
              </a:rPr>
              <a:t> (pending)</a:t>
            </a:r>
            <a:endParaRPr lang="en-US" sz="1600" b="1" i="1" dirty="0">
              <a:solidFill>
                <a:srgbClr val="0066FF"/>
              </a:solidFill>
              <a:ea typeface="ＭＳ Ｐゴシック" pitchFamily="50" charset="-128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96199" y="1026776"/>
            <a:ext cx="1219201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199" y="1003891"/>
            <a:ext cx="1143001" cy="5212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05487" y="5037892"/>
            <a:ext cx="31099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i="1" dirty="0" smtClean="0">
                <a:solidFill>
                  <a:schemeClr val="bg1"/>
                </a:solidFill>
              </a:rPr>
              <a:t>3 separate collaborations working together</a:t>
            </a:r>
            <a:endParaRPr lang="en-US" sz="1900" i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1326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Responses of Detectors in the Network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Location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dirty="0" smtClean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Relative time delay</a:t>
                </a:r>
              </a:p>
              <a:p>
                <a:pPr lvl="1"/>
                <a:r>
                  <a:rPr lang="en-US" dirty="0" smtClean="0">
                    <a:sym typeface="Wingdings" panose="05000000000000000000" pitchFamily="2" charset="2"/>
                  </a:rPr>
                  <a:t>e.g., LIGO Hanford and Livingston are separated by 3000 km = 10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ms</a:t>
                </a:r>
                <a:endParaRPr lang="en-US" dirty="0" smtClean="0">
                  <a:sym typeface="Wingdings" panose="05000000000000000000" pitchFamily="2" charset="2"/>
                </a:endParaRP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Orientation  </a:t>
                </a:r>
                <a:r>
                  <a:rPr lang="en-US" dirty="0" smtClean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Polarization-dependent antenna response</a:t>
                </a:r>
              </a:p>
              <a:p>
                <a:pPr lvl="1"/>
                <a:r>
                  <a:rPr lang="en-US" dirty="0" smtClean="0">
                    <a:sym typeface="Wingdings" panose="05000000000000000000" pitchFamily="2" charset="2"/>
                  </a:rPr>
                  <a:t>An interferometer measures the </a:t>
                </a:r>
                <a:r>
                  <a:rPr lang="en-US" sz="1600" dirty="0" smtClean="0">
                    <a:sym typeface="Wingdings" panose="05000000000000000000" pitchFamily="2" charset="2"/>
                  </a:rPr>
                  <a:t>(variation in the)</a:t>
                </a:r>
                <a:r>
                  <a:rPr lang="en-US" dirty="0" smtClean="0">
                    <a:sym typeface="Wingdings" panose="05000000000000000000" pitchFamily="2" charset="2"/>
                  </a:rPr>
                  <a:t> difference between the lengths of the two arms  </a:t>
                </a:r>
                <a:r>
                  <a:rPr lang="en-US" dirty="0" smtClean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signed strain amplitude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   </a:t>
                </a:r>
                <a:r>
                  <a:rPr lang="en-US" sz="1400" dirty="0" smtClean="0">
                    <a:sym typeface="Wingdings" panose="05000000000000000000" pitchFamily="2" charset="2"/>
                  </a:rPr>
                  <a:t>[i.e., not just power]</a:t>
                </a:r>
                <a:endParaRPr lang="en-US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P</a:t>
                </a:r>
                <a:r>
                  <a:rPr lang="en-US" dirty="0" smtClean="0">
                    <a:sym typeface="Wingdings" panose="05000000000000000000" pitchFamily="2" charset="2"/>
                  </a:rPr>
                  <a:t>rojects out a certain linear combination of GW polarization components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5"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5ECC-5A5C-4ECB-AA82-3709BFA55634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95325" y="3530600"/>
            <a:ext cx="4451350" cy="2336800"/>
            <a:chOff x="624" y="2608"/>
            <a:chExt cx="2804" cy="1472"/>
          </a:xfrm>
        </p:grpSpPr>
        <p:pic>
          <p:nvPicPr>
            <p:cNvPr id="6" name="Picture 5" descr="hplus10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2608"/>
              <a:ext cx="912" cy="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hcross10"/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2608"/>
              <a:ext cx="912" cy="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624" y="3552"/>
              <a:ext cx="1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B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</a:rPr>
                <a:t>“Plus” polarization</a:t>
              </a:r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1122" y="3792"/>
              <a:ext cx="288" cy="288"/>
              <a:chOff x="912" y="3120"/>
              <a:chExt cx="288" cy="288"/>
            </a:xfrm>
          </p:grpSpPr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1056" y="3120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>
                <a:off x="912" y="3264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2016" y="3552"/>
              <a:ext cx="1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B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</a:rPr>
                <a:t>“Cross” polarization</a:t>
              </a:r>
            </a:p>
          </p:txBody>
        </p:sp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2622" y="3840"/>
              <a:ext cx="192" cy="192"/>
              <a:chOff x="2832" y="3168"/>
              <a:chExt cx="192" cy="192"/>
            </a:xfrm>
          </p:grpSpPr>
          <p:sp>
            <p:nvSpPr>
              <p:cNvPr id="12" name="Line 13"/>
              <p:cNvSpPr>
                <a:spLocks noChangeShapeType="1"/>
              </p:cNvSpPr>
              <p:nvPr/>
            </p:nvSpPr>
            <p:spPr bwMode="auto">
              <a:xfrm>
                <a:off x="2832" y="3168"/>
                <a:ext cx="192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Line 14"/>
              <p:cNvSpPr>
                <a:spLocks noChangeShapeType="1"/>
              </p:cNvSpPr>
              <p:nvPr/>
            </p:nvSpPr>
            <p:spPr bwMode="auto">
              <a:xfrm flipV="1">
                <a:off x="2832" y="3168"/>
                <a:ext cx="192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5267325" y="3505203"/>
            <a:ext cx="3419475" cy="2286002"/>
            <a:chOff x="3504" y="2592"/>
            <a:chExt cx="2154" cy="1440"/>
          </a:xfrm>
        </p:grpSpPr>
        <p:pic>
          <p:nvPicPr>
            <p:cNvPr id="17" name="Picture 16" descr="hrot10"/>
            <p:cNvPicPr>
              <a:picLocks noChangeAspect="1" noChangeArrowheads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" y="2592"/>
              <a:ext cx="912" cy="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3504" y="3552"/>
              <a:ext cx="14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B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</a:rPr>
                <a:t>Circular polarization</a:t>
              </a:r>
            </a:p>
          </p:txBody>
        </p:sp>
        <p:sp>
          <p:nvSpPr>
            <p:cNvPr id="19" name="Arc 18"/>
            <p:cNvSpPr>
              <a:spLocks/>
            </p:cNvSpPr>
            <p:nvPr/>
          </p:nvSpPr>
          <p:spPr bwMode="auto">
            <a:xfrm>
              <a:off x="4110" y="3840"/>
              <a:ext cx="192" cy="19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8827 w 43200"/>
                <a:gd name="T3" fmla="*/ 4182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4719"/>
                    <a:pt x="3278" y="8250"/>
                    <a:pt x="8826" y="4181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4719"/>
                    <a:pt x="3278" y="8250"/>
                    <a:pt x="8826" y="418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B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4848" y="2832"/>
              <a:ext cx="810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B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solidFill>
                    <a:srgbClr val="000000"/>
                  </a:solidFill>
                </a:rPr>
                <a:t>a</a:t>
              </a:r>
              <a:r>
                <a:rPr lang="en-US" sz="1400" dirty="0" smtClean="0">
                  <a:solidFill>
                    <a:srgbClr val="000000"/>
                  </a:solidFill>
                </a:rPr>
                <a:t>nd other polarization combinations …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706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44E7-8D2A-419C-948A-D4358A4CF2AE}" type="slidenum">
              <a:rPr lang="en-US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Antenna Pattern of </a:t>
            </a:r>
            <a:r>
              <a:rPr lang="en-US" dirty="0" smtClean="0"/>
              <a:t>a Laser </a:t>
            </a:r>
            <a:r>
              <a:rPr lang="en-US" dirty="0"/>
              <a:t>Interferometer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143000"/>
            <a:ext cx="8383587" cy="381000"/>
          </a:xfrm>
        </p:spPr>
        <p:txBody>
          <a:bodyPr/>
          <a:lstStyle/>
          <a:p>
            <a:r>
              <a:rPr lang="en-US" dirty="0"/>
              <a:t>Directional sensitivity </a:t>
            </a:r>
            <a:r>
              <a:rPr lang="en-US" dirty="0" smtClean="0"/>
              <a:t>vs.</a:t>
            </a:r>
            <a:r>
              <a:rPr lang="en-US" dirty="0" smtClean="0"/>
              <a:t> polarization, in a particular basis chosen with respect to the interferometer arms:</a:t>
            </a:r>
            <a:endParaRPr lang="en-US" dirty="0"/>
          </a:p>
        </p:txBody>
      </p:sp>
      <p:pic>
        <p:nvPicPr>
          <p:cNvPr id="152580" name="Picture 4" descr="forPeterhR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4" r="7201"/>
          <a:stretch>
            <a:fillRect/>
          </a:stretch>
        </p:blipFill>
        <p:spPr bwMode="auto">
          <a:xfrm>
            <a:off x="6176963" y="2252663"/>
            <a:ext cx="2586037" cy="323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581" name="Picture 5" descr="forPeterhPlushCro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3" t="5534" r="2879" b="2766"/>
          <a:stretch>
            <a:fillRect/>
          </a:stretch>
        </p:blipFill>
        <p:spPr bwMode="auto">
          <a:xfrm>
            <a:off x="584200" y="2286000"/>
            <a:ext cx="502920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1041400" y="1828800"/>
            <a:ext cx="188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“</a:t>
            </a:r>
            <a:r>
              <a:rPr lang="en-US">
                <a:solidFill>
                  <a:srgbClr val="000000"/>
                </a:solidFill>
                <a:sym typeface="Symbol" pitchFamily="18" charset="2"/>
              </a:rPr>
              <a:t></a:t>
            </a:r>
            <a:r>
              <a:rPr lang="en-US" sz="2000">
                <a:solidFill>
                  <a:srgbClr val="000000"/>
                </a:solidFill>
                <a:sym typeface="Symbol" pitchFamily="18" charset="2"/>
              </a:rPr>
              <a:t>” polarization</a:t>
            </a: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3479800" y="1828800"/>
            <a:ext cx="188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“</a:t>
            </a:r>
            <a:r>
              <a:rPr lang="en-US">
                <a:solidFill>
                  <a:srgbClr val="000000"/>
                </a:solidFill>
                <a:sym typeface="Symbol" pitchFamily="18" charset="2"/>
              </a:rPr>
              <a:t></a:t>
            </a:r>
            <a:r>
              <a:rPr lang="en-US" sz="2000">
                <a:solidFill>
                  <a:srgbClr val="000000"/>
                </a:solidFill>
              </a:rPr>
              <a:t>” polarization</a:t>
            </a:r>
          </a:p>
        </p:txBody>
      </p:sp>
      <p:sp>
        <p:nvSpPr>
          <p:cNvPr id="152584" name="Text Box 8"/>
          <p:cNvSpPr txBox="1">
            <a:spLocks noChangeArrowheads="1"/>
          </p:cNvSpPr>
          <p:nvPr/>
        </p:nvSpPr>
        <p:spPr bwMode="auto">
          <a:xfrm>
            <a:off x="6527800" y="1905000"/>
            <a:ext cx="192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RMS sensitivity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455613" y="5616714"/>
            <a:ext cx="83835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sz="2000" kern="0" dirty="0">
                <a:solidFill>
                  <a:srgbClr val="000000"/>
                </a:solidFill>
                <a:latin typeface="Arial"/>
              </a:rPr>
              <a:t>Can demand time, amplitude and phase consistency between putative strain waveforms in the different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</a:rPr>
              <a:t>detectors, i.e</a:t>
            </a:r>
            <a:r>
              <a:rPr lang="en-US" sz="2000" kern="0" dirty="0">
                <a:solidFill>
                  <a:srgbClr val="000000"/>
                </a:solidFill>
                <a:latin typeface="Arial"/>
              </a:rPr>
              <a:t>., </a:t>
            </a:r>
            <a:r>
              <a:rPr lang="en-US" sz="2000" b="1" kern="0" dirty="0">
                <a:solidFill>
                  <a:srgbClr val="C00000"/>
                </a:solidFill>
                <a:latin typeface="Arial"/>
              </a:rPr>
              <a:t>coherent analysis</a:t>
            </a:r>
          </a:p>
        </p:txBody>
      </p:sp>
    </p:spTree>
    <p:extLst>
      <p:ext uri="{BB962C8B-B14F-4D97-AF65-F5344CB8AC3E}">
        <p14:creationId xmlns:p14="http://schemas.microsoft.com/office/powerpoint/2010/main" val="4256492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858000" y="6248401"/>
            <a:ext cx="2057400" cy="301625"/>
          </a:xfrm>
        </p:spPr>
        <p:txBody>
          <a:bodyPr/>
          <a:lstStyle/>
          <a:p>
            <a:fld id="{C90575E8-9CA9-4AE2-BCF2-0C4EFDD447A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Low-Latency Searches for GW Transients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0" y="1141746"/>
            <a:ext cx="4038600" cy="2789236"/>
          </a:xfrm>
        </p:spPr>
        <p:txBody>
          <a:bodyPr/>
          <a:lstStyle/>
          <a:p>
            <a:pPr algn="ctr"/>
            <a:r>
              <a:rPr lang="en-US" sz="2200" dirty="0" smtClean="0">
                <a:solidFill>
                  <a:srgbClr val="0000FF"/>
                </a:solidFill>
              </a:rPr>
              <a:t>GW Burst Search</a:t>
            </a:r>
          </a:p>
          <a:p>
            <a:pPr marL="238125" lvl="1"/>
            <a:r>
              <a:rPr lang="en-US" dirty="0" smtClean="0"/>
              <a:t>Consider arbitrary waveforms</a:t>
            </a:r>
          </a:p>
          <a:p>
            <a:pPr marL="238125" lvl="1"/>
            <a:r>
              <a:rPr lang="en-US" dirty="0" smtClean="0">
                <a:sym typeface="Wingdings" pitchFamily="2" charset="2"/>
              </a:rPr>
              <a:t> Use robust “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coherent excess power</a:t>
            </a:r>
            <a:r>
              <a:rPr lang="en-US" dirty="0" smtClean="0">
                <a:sym typeface="Wingdings" pitchFamily="2" charset="2"/>
              </a:rPr>
              <a:t>” search algorithms</a:t>
            </a:r>
            <a:endParaRPr lang="en-US" dirty="0" smtClean="0"/>
          </a:p>
          <a:p>
            <a:pPr marL="238125" lvl="1"/>
            <a:r>
              <a:rPr lang="en-US" dirty="0" smtClean="0"/>
              <a:t>Sensitive to essentially any </a:t>
            </a:r>
            <a:r>
              <a:rPr lang="en-US" dirty="0" smtClean="0"/>
              <a:t>signal in the LIGO/Virgo frequency band </a:t>
            </a:r>
            <a:r>
              <a:rPr lang="en-US" dirty="0" smtClean="0"/>
              <a:t>with duration up to </a:t>
            </a:r>
            <a:r>
              <a:rPr lang="en-US" dirty="0" smtClean="0"/>
              <a:t>~1</a:t>
            </a:r>
            <a:r>
              <a:rPr lang="en-US" dirty="0" smtClean="0"/>
              <a:t> second</a:t>
            </a:r>
          </a:p>
          <a:p>
            <a:pPr marL="238125" lvl="1"/>
            <a:r>
              <a:rPr lang="en-US" dirty="0" smtClean="0"/>
              <a:t>Coherent </a:t>
            </a:r>
            <a:r>
              <a:rPr lang="en-US" dirty="0" err="1" smtClean="0"/>
              <a:t>WaveBurst</a:t>
            </a:r>
            <a:endParaRPr lang="en-US" dirty="0" smtClean="0"/>
          </a:p>
          <a:p>
            <a:pPr marL="238125" lvl="1"/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57200" y="1132521"/>
            <a:ext cx="4038600" cy="2829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3152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2pPr>
            <a:lvl3pPr marL="915988" indent="-1588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100" dirty="0" smtClean="0">
                <a:solidFill>
                  <a:srgbClr val="0000FF"/>
                </a:solidFill>
              </a:rPr>
              <a:t>Binary Merger (CBC) Search</a:t>
            </a:r>
            <a:endParaRPr lang="en-US" sz="2100" i="1" dirty="0" smtClean="0">
              <a:solidFill>
                <a:srgbClr val="0000FF"/>
              </a:solidFill>
            </a:endParaRPr>
          </a:p>
          <a:p>
            <a:pPr marL="231775" lvl="1"/>
            <a:r>
              <a:rPr lang="en-US" sz="1800" dirty="0" smtClean="0"/>
              <a:t>Waveforms known accurately</a:t>
            </a:r>
          </a:p>
          <a:p>
            <a:pPr marL="231775" lvl="1"/>
            <a:r>
              <a:rPr lang="en-US" sz="1800" dirty="0" smtClean="0">
                <a:sym typeface="Wingdings" pitchFamily="2" charset="2"/>
              </a:rPr>
              <a:t> </a:t>
            </a:r>
            <a:r>
              <a:rPr lang="en-US" sz="1800" dirty="0">
                <a:sym typeface="Wingdings" pitchFamily="2" charset="2"/>
              </a:rPr>
              <a:t>U</a:t>
            </a:r>
            <a:r>
              <a:rPr lang="en-US" sz="1800" dirty="0" smtClean="0">
                <a:sym typeface="Wingdings" pitchFamily="2" charset="2"/>
              </a:rPr>
              <a:t>se </a:t>
            </a:r>
            <a:r>
              <a:rPr lang="en-US" sz="1800" dirty="0" smtClean="0">
                <a:solidFill>
                  <a:srgbClr val="C00000"/>
                </a:solidFill>
                <a:sym typeface="Wingdings" pitchFamily="2" charset="2"/>
              </a:rPr>
              <a:t>optimal matched filtering </a:t>
            </a:r>
            <a:r>
              <a:rPr lang="en-US" sz="1800" dirty="0" smtClean="0">
                <a:sym typeface="Wingdings" pitchFamily="2" charset="2"/>
              </a:rPr>
              <a:t>with a bank of templates</a:t>
            </a:r>
            <a:endParaRPr lang="en-US" sz="1800" dirty="0" smtClean="0"/>
          </a:p>
          <a:p>
            <a:pPr marL="231775" lvl="1"/>
            <a:r>
              <a:rPr lang="en-US" sz="1800" dirty="0" smtClean="0"/>
              <a:t>Generally think we should focus </a:t>
            </a:r>
            <a:r>
              <a:rPr lang="en-US" sz="1800" dirty="0" smtClean="0"/>
              <a:t>on binaries </a:t>
            </a:r>
            <a:r>
              <a:rPr lang="en-US" sz="1800" dirty="0"/>
              <a:t>with at least one neutron </a:t>
            </a:r>
            <a:r>
              <a:rPr lang="en-US" sz="1800" dirty="0" smtClean="0"/>
              <a:t>star to be </a:t>
            </a:r>
            <a:r>
              <a:rPr lang="en-US" sz="1800" dirty="0" smtClean="0"/>
              <a:t>disrupted</a:t>
            </a:r>
          </a:p>
          <a:p>
            <a:pPr marL="231775" lvl="1"/>
            <a:r>
              <a:rPr lang="en-US" sz="1800" dirty="0" err="1"/>
              <a:t>g</a:t>
            </a:r>
            <a:r>
              <a:rPr lang="en-US" sz="1800" dirty="0" err="1" smtClean="0"/>
              <a:t>stlal-svd</a:t>
            </a:r>
            <a:r>
              <a:rPr lang="en-US" sz="1800" dirty="0" smtClean="0"/>
              <a:t>, </a:t>
            </a:r>
            <a:r>
              <a:rPr lang="en-US" sz="1800" dirty="0" err="1" smtClean="0"/>
              <a:t>gstlal-spiir</a:t>
            </a:r>
            <a:r>
              <a:rPr lang="en-US" sz="1800" dirty="0" smtClean="0"/>
              <a:t>, MBTA</a:t>
            </a:r>
            <a:endParaRPr lang="en-US" sz="1800" dirty="0" smtClean="0"/>
          </a:p>
          <a:p>
            <a:pPr marL="231775" lvl="1"/>
            <a:endParaRPr lang="en-US" sz="1800" dirty="0"/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 bwMode="auto">
          <a:xfrm>
            <a:off x="6858000" y="6248401"/>
            <a:ext cx="2057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93C35ECC-5A5C-4ECB-AA82-3709BFA55634}" type="slidenum">
              <a:rPr lang="en-US" smtClean="0">
                <a:solidFill>
                  <a:schemeClr val="bg1"/>
                </a:solidFill>
              </a:rPr>
              <a:pPr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Slide Number Placeholder 3"/>
          <p:cNvSpPr txBox="1">
            <a:spLocks/>
          </p:cNvSpPr>
          <p:nvPr/>
        </p:nvSpPr>
        <p:spPr bwMode="auto">
          <a:xfrm>
            <a:off x="6858000" y="6400800"/>
            <a:ext cx="2057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7</a:t>
            </a:r>
            <a:endParaRPr lang="en-US" dirty="0"/>
          </a:p>
        </p:txBody>
      </p:sp>
      <p:grpSp>
        <p:nvGrpSpPr>
          <p:cNvPr id="17" name="Group 6"/>
          <p:cNvGrpSpPr>
            <a:grpSpLocks/>
          </p:cNvGrpSpPr>
          <p:nvPr/>
        </p:nvGrpSpPr>
        <p:grpSpPr bwMode="auto">
          <a:xfrm>
            <a:off x="5921201" y="4057755"/>
            <a:ext cx="1873598" cy="1076607"/>
            <a:chOff x="3984" y="2417"/>
            <a:chExt cx="1632" cy="941"/>
          </a:xfrm>
        </p:grpSpPr>
        <p:pic>
          <p:nvPicPr>
            <p:cNvPr id="18" name="Picture 4" descr="sg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02" t="6639" r="7501" b="9959"/>
            <a:stretch>
              <a:fillRect/>
            </a:stretch>
          </p:blipFill>
          <p:spPr bwMode="auto">
            <a:xfrm>
              <a:off x="3984" y="2417"/>
              <a:ext cx="1200" cy="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5040" y="2552"/>
              <a:ext cx="576" cy="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600" b="1" i="1" dirty="0">
                  <a:solidFill>
                    <a:srgbClr val="800080"/>
                  </a:solidFill>
                </a:rPr>
                <a:t>?</a:t>
              </a:r>
            </a:p>
          </p:txBody>
        </p:sp>
      </p:grpSp>
      <p:pic>
        <p:nvPicPr>
          <p:cNvPr id="20" name="Picture 4" descr="ligochirp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2" t="29932" r="6050" b="21379"/>
          <a:stretch>
            <a:fillRect/>
          </a:stretch>
        </p:blipFill>
        <p:spPr bwMode="auto">
          <a:xfrm>
            <a:off x="676275" y="3948357"/>
            <a:ext cx="3743326" cy="140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5400" y="5525869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Need a minimum of two detectors to do a believable search; having three or more detectors is preferable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4205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 Search Details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computational efficiency, CBC searches initially filter the data from the different detectors separately</a:t>
                </a:r>
              </a:p>
              <a:p>
                <a:pPr lvl="1"/>
                <a:r>
                  <a:rPr lang="en-US" sz="1400" dirty="0" smtClean="0"/>
                  <a:t>[Unless doing a GRB-triggered deep coherent search, as </a:t>
                </a:r>
                <a:r>
                  <a:rPr lang="en-US" sz="1400" dirty="0" err="1" smtClean="0"/>
                  <a:t>Dipongkar</a:t>
                </a:r>
                <a:r>
                  <a:rPr lang="en-US" sz="1400" dirty="0" smtClean="0"/>
                  <a:t> talked about]</a:t>
                </a:r>
              </a:p>
              <a:p>
                <a:pPr lvl="1"/>
                <a:r>
                  <a:rPr lang="en-US" dirty="0" smtClean="0"/>
                  <a:t>Gloss over amplitude,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+/×</m:t>
                    </m:r>
                  </m:oMath>
                </a14:m>
                <a:r>
                  <a:rPr lang="en-US" dirty="0" smtClean="0"/>
                  <a:t> polarization mixture, and coalescence phase – i.e., all the things which depend on the GW arrival direction and phase convention (“extrinsic” parameters)</a:t>
                </a:r>
              </a:p>
              <a:p>
                <a:pPr lvl="1"/>
                <a:r>
                  <a:rPr lang="en-US" dirty="0" smtClean="0"/>
                  <a:t>Compare triggers from different detectors, requiring coincidence in coalescence time and intrinsic waveform parameters</a:t>
                </a:r>
              </a:p>
              <a:p>
                <a:r>
                  <a:rPr lang="en-US" dirty="0" smtClean="0"/>
                  <a:t>Once a coincident event candidate has been identified, go back and reconstruct sky position and other physical parameters</a:t>
                </a:r>
              </a:p>
              <a:p>
                <a:pPr lvl="1"/>
                <a:r>
                  <a:rPr lang="en-US" dirty="0" smtClean="0"/>
                  <a:t>BAYESTAR:  Bayesian reconstruction of sky position computed from times, amplitudes and phases of single-detector filter outputs for a set of coincident triggers from compatible templates. 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Fast (&lt;1 minute).</a:t>
                </a:r>
              </a:p>
              <a:p>
                <a:pPr lvl="1"/>
                <a:r>
                  <a:rPr lang="en-US" dirty="0" smtClean="0"/>
                  <a:t>Full parameter estimation, going back to time series data and determining posterior density in high-dimensional parameter space, e.g. using </a:t>
                </a:r>
                <a:r>
                  <a:rPr lang="en-US" dirty="0" err="1" smtClean="0"/>
                  <a:t>LALInference</a:t>
                </a:r>
                <a:r>
                  <a:rPr lang="en-US" dirty="0" smtClean="0"/>
                  <a:t> with one of several sampling approaches. 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Slower (hours).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5" t="-581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5ECC-5A5C-4ECB-AA82-3709BFA55634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8720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CBC </a:t>
            </a:r>
            <a:r>
              <a:rPr lang="en-US" b="1" dirty="0" smtClean="0"/>
              <a:t>Position </a:t>
            </a:r>
            <a:r>
              <a:rPr lang="en-US" b="1" dirty="0" smtClean="0"/>
              <a:t>Reconstruction Examples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Sky position estimation methods tested </a:t>
            </a:r>
            <a:r>
              <a:rPr lang="en-US" dirty="0" smtClean="0"/>
              <a:t>and compared with</a:t>
            </a:r>
            <a:r>
              <a:rPr lang="en-US" dirty="0"/>
              <a:t> </a:t>
            </a:r>
            <a:r>
              <a:rPr lang="en-US" dirty="0" smtClean="0"/>
              <a:t>simulated events from first 2 years of advanced GW detectors</a:t>
            </a:r>
          </a:p>
          <a:p>
            <a:pPr lvl="1"/>
            <a:r>
              <a:rPr lang="en-US" i="1" dirty="0">
                <a:solidFill>
                  <a:srgbClr val="009A46"/>
                </a:solidFill>
              </a:rPr>
              <a:t>Singer et al., </a:t>
            </a:r>
            <a:r>
              <a:rPr lang="en-US" i="1" dirty="0" smtClean="0">
                <a:solidFill>
                  <a:srgbClr val="009A46"/>
                </a:solidFill>
              </a:rPr>
              <a:t>arXiv:1404.5623;  Berry et al., arXiv:1411.6934; </a:t>
            </a:r>
            <a:r>
              <a:rPr lang="en-US" dirty="0" smtClean="0">
                <a:solidFill>
                  <a:srgbClr val="009A46"/>
                </a:solidFill>
              </a:rPr>
              <a:t>http</a:t>
            </a:r>
            <a:r>
              <a:rPr lang="en-US" dirty="0">
                <a:solidFill>
                  <a:srgbClr val="009A46"/>
                </a:solidFill>
              </a:rPr>
              <a:t>://</a:t>
            </a:r>
            <a:r>
              <a:rPr lang="en-US" dirty="0" smtClean="0">
                <a:solidFill>
                  <a:srgbClr val="009A46"/>
                </a:solidFill>
              </a:rPr>
              <a:t>www.ligo.org/scientists/first2years/</a:t>
            </a:r>
          </a:p>
          <a:p>
            <a:r>
              <a:rPr lang="en-US" sz="1800" b="1" dirty="0" smtClean="0"/>
              <a:t>Sample</a:t>
            </a:r>
            <a:r>
              <a:rPr lang="en-US" sz="1800" b="1" dirty="0" smtClean="0">
                <a:solidFill>
                  <a:srgbClr val="C80000"/>
                </a:solidFill>
              </a:rPr>
              <a:t>       LIGO-only</a:t>
            </a:r>
            <a:r>
              <a:rPr lang="en-US" sz="1800" dirty="0" smtClean="0"/>
              <a:t> 	</a:t>
            </a:r>
            <a:r>
              <a:rPr lang="en-US" sz="1800" dirty="0"/>
              <a:t>	</a:t>
            </a:r>
            <a:r>
              <a:rPr lang="en-US" sz="1800" dirty="0" smtClean="0"/>
              <a:t>and </a:t>
            </a: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b="1" dirty="0" smtClean="0">
                <a:solidFill>
                  <a:srgbClr val="C80000"/>
                </a:solidFill>
              </a:rPr>
              <a:t>LIGO-Virgo</a:t>
            </a:r>
            <a:r>
              <a:rPr lang="en-US" sz="1800" dirty="0" smtClean="0"/>
              <a:t>      events: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403975"/>
            <a:ext cx="2057400" cy="301625"/>
          </a:xfrm>
        </p:spPr>
        <p:txBody>
          <a:bodyPr/>
          <a:lstStyle/>
          <a:p>
            <a:fld id="{93C35ECC-5A5C-4ECB-AA82-3709BFA5563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2453632"/>
            <a:ext cx="5120651" cy="4023368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441575"/>
            <a:ext cx="5120651" cy="40233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187043"/>
            <a:ext cx="375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Fast reconstruction (BAYESTAR)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4876800" y="6187043"/>
            <a:ext cx="375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Fast reconstruction (BAYESTAR)</a:t>
            </a:r>
            <a:endParaRPr lang="en-US" sz="1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038600" y="2453243"/>
            <a:ext cx="5120651" cy="4103132"/>
            <a:chOff x="4038600" y="2133600"/>
            <a:chExt cx="5120651" cy="4103132"/>
          </a:xfrm>
        </p:grpSpPr>
        <p:sp>
          <p:nvSpPr>
            <p:cNvPr id="10" name="TextBox 9"/>
            <p:cNvSpPr txBox="1"/>
            <p:nvPr/>
          </p:nvSpPr>
          <p:spPr>
            <a:xfrm>
              <a:off x="4876800" y="5867400"/>
              <a:ext cx="37586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MCMC-based reconstruction</a:t>
              </a:r>
              <a:endParaRPr lang="en-US" sz="1800" dirty="0"/>
            </a:p>
          </p:txBody>
        </p:sp>
        <p:pic>
          <p:nvPicPr>
            <p:cNvPr id="11" name="Picture 10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0" y="2133600"/>
              <a:ext cx="5120651" cy="40233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9962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2CA1-FF0C-4F87-983F-DED779B8ED76}" type="slidenum">
              <a:rPr lang="en-US"/>
              <a:pPr/>
              <a:t>8</a:t>
            </a:fld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Coherent </a:t>
            </a:r>
            <a:r>
              <a:rPr lang="en-US" dirty="0" smtClean="0"/>
              <a:t>Burst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382000" cy="5410200"/>
              </a:xfrm>
            </p:spPr>
            <p:txBody>
              <a:bodyPr/>
              <a:lstStyle/>
              <a:p>
                <a:r>
                  <a:rPr lang="en-US" dirty="0" smtClean="0"/>
                  <a:t>Each </a:t>
                </a:r>
                <a:r>
                  <a:rPr lang="en-US" dirty="0"/>
                  <a:t>detector measures a linear combination of </a:t>
                </a:r>
                <a:r>
                  <a:rPr lang="en-US" sz="2400" i="1" dirty="0">
                    <a:latin typeface="Times New Roman" pitchFamily="18" charset="0"/>
                  </a:rPr>
                  <a:t>h</a:t>
                </a:r>
                <a:r>
                  <a:rPr lang="en-US" sz="3200" baseline="-25000" dirty="0">
                    <a:latin typeface="Times New Roman" pitchFamily="18" charset="0"/>
                  </a:rPr>
                  <a:t>+</a:t>
                </a:r>
                <a:r>
                  <a:rPr lang="en-US" sz="2400" dirty="0">
                    <a:latin typeface="Times New Roman" pitchFamily="18" charset="0"/>
                  </a:rPr>
                  <a:t>(</a:t>
                </a:r>
                <a:r>
                  <a:rPr lang="en-US" sz="2400" i="1" dirty="0">
                    <a:latin typeface="Times New Roman" pitchFamily="18" charset="0"/>
                  </a:rPr>
                  <a:t>t</a:t>
                </a:r>
                <a:r>
                  <a:rPr lang="en-US" sz="2400" dirty="0">
                    <a:latin typeface="Times New Roman" pitchFamily="18" charset="0"/>
                  </a:rPr>
                  <a:t>)</a:t>
                </a:r>
                <a:r>
                  <a:rPr lang="en-US" dirty="0"/>
                  <a:t> &amp; </a:t>
                </a:r>
                <a:r>
                  <a:rPr lang="en-US" sz="2400" i="1" dirty="0">
                    <a:latin typeface="Times New Roman" pitchFamily="18" charset="0"/>
                  </a:rPr>
                  <a:t>h</a:t>
                </a:r>
                <a:r>
                  <a:rPr lang="en-US" sz="3200" baseline="-25000" dirty="0">
                    <a:latin typeface="Times New Roman" pitchFamily="18" charset="0"/>
                    <a:cs typeface="Times New Roman" pitchFamily="18" charset="0"/>
                  </a:rPr>
                  <a:t>×</a:t>
                </a:r>
                <a:r>
                  <a:rPr lang="en-US" sz="2400" dirty="0">
                    <a:latin typeface="Times New Roman" pitchFamily="18" charset="0"/>
                  </a:rPr>
                  <a:t>(</a:t>
                </a:r>
                <a:r>
                  <a:rPr lang="en-US" sz="2400" i="1" dirty="0">
                    <a:latin typeface="Times New Roman" pitchFamily="18" charset="0"/>
                  </a:rPr>
                  <a:t>t</a:t>
                </a:r>
                <a:r>
                  <a:rPr lang="en-US" sz="2400" dirty="0" smtClean="0">
                    <a:latin typeface="Times New Roman" pitchFamily="18" charset="0"/>
                  </a:rPr>
                  <a:t>)</a:t>
                </a:r>
                <a:r>
                  <a:rPr lang="en-US" dirty="0" smtClean="0">
                    <a:latin typeface="Times New Roman" pitchFamily="18" charset="0"/>
                  </a:rPr>
                  <a:t>   *</a:t>
                </a:r>
                <a:br>
                  <a:rPr lang="en-US" dirty="0" smtClean="0">
                    <a:latin typeface="Times New Roman" pitchFamily="18" charset="0"/>
                  </a:rPr>
                </a:br>
                <a:r>
                  <a:rPr lang="en-US" b="0" dirty="0" smtClean="0"/>
                  <a:t>with antenna response factors and relative time delay depending on direction of arrival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200" b="0" dirty="0" smtClean="0"/>
                  <a:t/>
                </a:r>
                <a:br>
                  <a:rPr lang="en-US" sz="1200" b="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/>
                                        <a:sym typeface="Symbol" pitchFamily="18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/>
                                        <a:sym typeface="Symbol" pitchFamily="18" charset="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sym typeface="Symbol" pitchFamily="18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  <a:sym typeface="Symbol" pitchFamily="18" charset="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/>
                                    <a:sym typeface="Symbol" pitchFamily="18" charset="2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sym typeface="Symbol" pitchFamily="18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  <a:sym typeface="Symbol" pitchFamily="18" charset="2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/>
                          <a:sym typeface="Symbol" pitchFamily="18" charset="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/>
                                        <a:sym typeface="Symbol" pitchFamily="18" charset="2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/>
                                        <a:sym typeface="Symbol" pitchFamily="18" charset="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/>
                                        <a:sym typeface="Symbol" pitchFamily="18" charset="2"/>
                                      </a:rPr>
                                      <m:t>+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sym typeface="Symbol" pitchFamily="18" charset="2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  <a:sym typeface="Symbol" pitchFamily="18" charset="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/>
                                        <a:sym typeface="Symbol" pitchFamily="18" charset="2"/>
                                      </a:rPr>
                                      <m:t>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sym typeface="Symbol" pitchFamily="18" charset="2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  <a:sym typeface="Symbol" pitchFamily="18" charset="2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/>
                                        <a:sym typeface="Symbol" pitchFamily="18" charset="2"/>
                                      </a:rPr>
                                      <m:t>+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sym typeface="Symbol" pitchFamily="18" charset="2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  <a:sym typeface="Symbol" pitchFamily="18" charset="2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/>
                                        <a:sym typeface="Symbol" pitchFamily="18" charset="2"/>
                                      </a:rPr>
                                      <m:t>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sym typeface="Symbol" pitchFamily="18" charset="2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sym typeface="Symbol" pitchFamily="18" charset="2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sym typeface="Symbol" pitchFamily="18" charset="2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  <a:sym typeface="Symbol" pitchFamily="18" charset="2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/>
                                        <a:sym typeface="Symbol" pitchFamily="18" charset="2"/>
                                      </a:rPr>
                                      <m:t>+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sym typeface="Symbol" pitchFamily="18" charset="2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  <a:sym typeface="Symbol" pitchFamily="18" charset="2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/>
                                        <a:sym typeface="Symbol" pitchFamily="18" charset="2"/>
                                      </a:rPr>
                                      <m:t>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/>
                                        <a:sym typeface="Symbol" pitchFamily="18" charset="2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/>
                                        <a:sym typeface="Symbol" pitchFamily="18" charset="2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sym typeface="Symbol" pitchFamily="18" charset="2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  <a:sym typeface="Symbol" pitchFamily="18" charset="2"/>
                                      </a:rPr>
                                      <m:t>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/>
                          <a:sym typeface="Symbol" pitchFamily="18" charset="2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/>
                                        <a:sym typeface="Symbol" pitchFamily="18" charset="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/>
                                        <a:sym typeface="Symbol" pitchFamily="18" charset="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sym typeface="Symbol" pitchFamily="18" charset="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  <a:sym typeface="Symbol" pitchFamily="18" charset="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sym typeface="Symbol" pitchFamily="18" charset="2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sym typeface="Symbol" pitchFamily="18" charset="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  <a:sym typeface="Symbol" pitchFamily="18" charset="2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ym typeface="Symbol" pitchFamily="18" charset="2"/>
                </a:endParaRPr>
              </a:p>
              <a:p>
                <a:pPr lvl="1"/>
                <a:endParaRPr lang="en-US" sz="2200" dirty="0">
                  <a:sym typeface="Symbol" pitchFamily="18" charset="2"/>
                </a:endParaRPr>
              </a:p>
              <a:p>
                <a:pPr lvl="1">
                  <a:spcBef>
                    <a:spcPts val="1800"/>
                  </a:spcBef>
                </a:pPr>
                <a:r>
                  <a:rPr lang="en-US" dirty="0" smtClean="0">
                    <a:sym typeface="Symbol" pitchFamily="18" charset="2"/>
                  </a:rPr>
                  <a:t> </a:t>
                </a:r>
                <a:r>
                  <a:rPr lang="en-US" dirty="0"/>
                  <a:t>Data from 2 sites can uniquely determine </a:t>
                </a:r>
                <a:r>
                  <a:rPr lang="en-US" sz="2000" i="1" dirty="0">
                    <a:latin typeface="Times New Roman" pitchFamily="18" charset="0"/>
                  </a:rPr>
                  <a:t>h</a:t>
                </a:r>
                <a:r>
                  <a:rPr lang="en-US" sz="2000" baseline="-25000" dirty="0">
                    <a:latin typeface="Times New Roman" pitchFamily="18" charset="0"/>
                  </a:rPr>
                  <a:t>+</a:t>
                </a:r>
                <a:r>
                  <a:rPr lang="en-US" sz="2000" dirty="0">
                    <a:latin typeface="Times New Roman" pitchFamily="18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</a:rPr>
                  <a:t>t</a:t>
                </a:r>
                <a:r>
                  <a:rPr lang="en-US" sz="2000" dirty="0">
                    <a:latin typeface="Times New Roman" pitchFamily="18" charset="0"/>
                  </a:rPr>
                  <a:t>)</a:t>
                </a:r>
                <a:r>
                  <a:rPr lang="en-US" sz="2000" dirty="0"/>
                  <a:t> </a:t>
                </a:r>
                <a:r>
                  <a:rPr lang="en-US" dirty="0"/>
                  <a:t>and </a:t>
                </a:r>
                <a:r>
                  <a:rPr lang="en-US" sz="2000" i="1" dirty="0">
                    <a:latin typeface="Times New Roman" pitchFamily="18" charset="0"/>
                  </a:rPr>
                  <a:t>h</a:t>
                </a:r>
                <a:r>
                  <a:rPr lang="en-US" sz="2000" baseline="-25000" dirty="0">
                    <a:latin typeface="Times New Roman" pitchFamily="18" charset="0"/>
                    <a:cs typeface="Times New Roman" pitchFamily="18" charset="0"/>
                  </a:rPr>
                  <a:t>×</a:t>
                </a:r>
                <a:r>
                  <a:rPr lang="en-US" sz="2000" dirty="0">
                    <a:latin typeface="Times New Roman" pitchFamily="18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</a:rPr>
                  <a:t>t</a:t>
                </a:r>
                <a:r>
                  <a:rPr lang="en-US" sz="2000" dirty="0">
                    <a:latin typeface="Times New Roman" pitchFamily="18" charset="0"/>
                  </a:rPr>
                  <a:t>)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:r>
                  <a:rPr lang="en-US" dirty="0" smtClean="0"/>
                  <a:t>for an </a:t>
                </a:r>
                <a:r>
                  <a:rPr lang="en-US" dirty="0">
                    <a:solidFill>
                      <a:srgbClr val="CC0000"/>
                    </a:solidFill>
                  </a:rPr>
                  <a:t>arbitrary signal</a:t>
                </a:r>
                <a:r>
                  <a:rPr lang="en-US" dirty="0"/>
                  <a:t>, </a:t>
                </a:r>
                <a:r>
                  <a:rPr lang="en-US" i="1" dirty="0"/>
                  <a:t>in the absence of noise and if the </a:t>
                </a:r>
                <a:r>
                  <a:rPr lang="en-US" i="1" dirty="0" smtClean="0"/>
                  <a:t/>
                </a:r>
                <a:br>
                  <a:rPr lang="en-US" i="1" dirty="0" smtClean="0"/>
                </a:br>
                <a:r>
                  <a:rPr lang="en-US" i="1" dirty="0" smtClean="0"/>
                  <a:t>arrival </a:t>
                </a:r>
                <a:r>
                  <a:rPr lang="en-US" i="1" dirty="0"/>
                  <a:t>direction is known</a:t>
                </a:r>
              </a:p>
              <a:p>
                <a:pPr lvl="1"/>
                <a:r>
                  <a:rPr lang="en-US" dirty="0" smtClean="0">
                    <a:sym typeface="Symbol" pitchFamily="18" charset="2"/>
                  </a:rPr>
                  <a:t> </a:t>
                </a:r>
                <a:r>
                  <a:rPr lang="en-US" dirty="0" smtClean="0"/>
                  <a:t>Data </a:t>
                </a:r>
                <a:r>
                  <a:rPr lang="en-US" dirty="0"/>
                  <a:t>from 3 or more sites </a:t>
                </a:r>
                <a:r>
                  <a:rPr lang="en-US" i="1" dirty="0"/>
                  <a:t>over-determines</a:t>
                </a:r>
                <a:r>
                  <a:rPr lang="en-US" dirty="0"/>
                  <a:t> </a:t>
                </a:r>
                <a:r>
                  <a:rPr lang="en-US" sz="2000" i="1" dirty="0">
                    <a:latin typeface="Times New Roman" pitchFamily="18" charset="0"/>
                  </a:rPr>
                  <a:t>h</a:t>
                </a:r>
                <a:r>
                  <a:rPr lang="en-US" sz="2000" baseline="-25000" dirty="0">
                    <a:latin typeface="Times New Roman" pitchFamily="18" charset="0"/>
                  </a:rPr>
                  <a:t>+</a:t>
                </a:r>
                <a:r>
                  <a:rPr lang="en-US" sz="2000" dirty="0">
                    <a:latin typeface="Times New Roman" pitchFamily="18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</a:rPr>
                  <a:t>t</a:t>
                </a:r>
                <a:r>
                  <a:rPr lang="en-US" sz="2000" dirty="0">
                    <a:latin typeface="Times New Roman" pitchFamily="18" charset="0"/>
                  </a:rPr>
                  <a:t>)</a:t>
                </a:r>
                <a:r>
                  <a:rPr lang="en-US" sz="2000" dirty="0"/>
                  <a:t> </a:t>
                </a:r>
                <a:r>
                  <a:rPr lang="en-US" dirty="0"/>
                  <a:t>and </a:t>
                </a:r>
                <a:r>
                  <a:rPr lang="en-US" sz="2000" i="1" dirty="0">
                    <a:latin typeface="Times New Roman" pitchFamily="18" charset="0"/>
                  </a:rPr>
                  <a:t>h</a:t>
                </a:r>
                <a:r>
                  <a:rPr lang="en-US" sz="2000" baseline="-25000" dirty="0">
                    <a:latin typeface="Times New Roman" pitchFamily="18" charset="0"/>
                    <a:cs typeface="Times New Roman" pitchFamily="18" charset="0"/>
                  </a:rPr>
                  <a:t>×</a:t>
                </a:r>
                <a:r>
                  <a:rPr lang="en-US" sz="2000" dirty="0">
                    <a:latin typeface="Times New Roman" pitchFamily="18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</a:rPr>
                  <a:t>t</a:t>
                </a:r>
                <a:r>
                  <a:rPr lang="en-US" sz="2000" dirty="0">
                    <a:latin typeface="Times New Roman" pitchFamily="18" charset="0"/>
                  </a:rPr>
                  <a:t>) </a:t>
                </a:r>
                <a:r>
                  <a:rPr lang="en-US" dirty="0">
                    <a:latin typeface="Times New Roman" pitchFamily="18" charset="0"/>
                  </a:rPr>
                  <a:t/>
                </a:r>
                <a:br>
                  <a:rPr lang="en-US" dirty="0">
                    <a:latin typeface="Times New Roman" pitchFamily="18" charset="0"/>
                  </a:rPr>
                </a:br>
                <a:r>
                  <a:rPr lang="en-US" dirty="0" smtClean="0"/>
                  <a:t>if the </a:t>
                </a:r>
                <a:r>
                  <a:rPr lang="en-US" dirty="0"/>
                  <a:t>arrival </a:t>
                </a:r>
                <a:r>
                  <a:rPr lang="en-US" dirty="0" smtClean="0"/>
                  <a:t>direction </a:t>
                </a:r>
                <a:r>
                  <a:rPr lang="en-US" dirty="0"/>
                  <a:t>is known</a:t>
                </a:r>
              </a:p>
            </p:txBody>
          </p:sp>
        </mc:Choice>
        <mc:Fallback xmlns="">
          <p:sp>
            <p:nvSpPr>
              <p:cNvPr id="1638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382000" cy="5410200"/>
              </a:xfrm>
              <a:blipFill rotWithShape="1">
                <a:blip r:embed="rId2"/>
                <a:stretch>
                  <a:fillRect l="-727" t="-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2627355" y="3897868"/>
            <a:ext cx="42306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333399"/>
                </a:solidFill>
              </a:rPr>
              <a:t>data    =    response  </a:t>
            </a:r>
            <a:r>
              <a:rPr lang="en-US" sz="1800" dirty="0" smtClean="0">
                <a:solidFill>
                  <a:srgbClr val="333399"/>
                </a:solidFill>
                <a:cs typeface="Arial" charset="0"/>
              </a:rPr>
              <a:t>×</a:t>
            </a:r>
            <a:r>
              <a:rPr lang="en-US" sz="1800" dirty="0" smtClean="0">
                <a:solidFill>
                  <a:srgbClr val="333399"/>
                </a:solidFill>
              </a:rPr>
              <a:t> </a:t>
            </a:r>
            <a:r>
              <a:rPr lang="en-US" sz="1800" i="1" dirty="0" smtClean="0">
                <a:solidFill>
                  <a:srgbClr val="333399"/>
                </a:solidFill>
              </a:rPr>
              <a:t>signal  </a:t>
            </a:r>
            <a:r>
              <a:rPr lang="en-US" sz="1800" i="1" dirty="0">
                <a:solidFill>
                  <a:srgbClr val="333399"/>
                </a:solidFill>
              </a:rPr>
              <a:t>+  noise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48200" y="61722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/>
              <a:t>* Assuming that GR is correct !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414284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708F-0882-428F-926A-39FA0ED6733A}" type="slidenum">
              <a:rPr lang="en-US"/>
              <a:pPr/>
              <a:t>9</a:t>
            </a:fld>
            <a:endParaRPr lang="en-US"/>
          </a:p>
        </p:txBody>
      </p:sp>
      <p:sp>
        <p:nvSpPr>
          <p:cNvPr id="160800" name="Rectangle 32"/>
          <p:cNvSpPr>
            <a:spLocks noChangeArrowheads="1"/>
          </p:cNvSpPr>
          <p:nvPr/>
        </p:nvSpPr>
        <p:spPr bwMode="auto">
          <a:xfrm>
            <a:off x="228600" y="1143000"/>
            <a:ext cx="6172200" cy="3352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View of Coherent </a:t>
            </a:r>
            <a:r>
              <a:rPr lang="en-US" dirty="0"/>
              <a:t>Analysis</a:t>
            </a:r>
          </a:p>
        </p:txBody>
      </p:sp>
      <p:sp>
        <p:nvSpPr>
          <p:cNvPr id="160772" name="Freeform 4"/>
          <p:cNvSpPr>
            <a:spLocks/>
          </p:cNvSpPr>
          <p:nvPr/>
        </p:nvSpPr>
        <p:spPr bwMode="auto">
          <a:xfrm>
            <a:off x="381000" y="1752600"/>
            <a:ext cx="5867400" cy="2514600"/>
          </a:xfrm>
          <a:custGeom>
            <a:avLst/>
            <a:gdLst>
              <a:gd name="T0" fmla="*/ 0 w 3696"/>
              <a:gd name="T1" fmla="*/ 768 h 1584"/>
              <a:gd name="T2" fmla="*/ 2352 w 3696"/>
              <a:gd name="T3" fmla="*/ 0 h 1584"/>
              <a:gd name="T4" fmla="*/ 3696 w 3696"/>
              <a:gd name="T5" fmla="*/ 768 h 1584"/>
              <a:gd name="T6" fmla="*/ 1392 w 3696"/>
              <a:gd name="T7" fmla="*/ 1584 h 1584"/>
              <a:gd name="T8" fmla="*/ 0 w 3696"/>
              <a:gd name="T9" fmla="*/ 768 h 1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6" h="1584">
                <a:moveTo>
                  <a:pt x="0" y="768"/>
                </a:moveTo>
                <a:lnTo>
                  <a:pt x="2352" y="0"/>
                </a:lnTo>
                <a:lnTo>
                  <a:pt x="3696" y="768"/>
                </a:lnTo>
                <a:lnTo>
                  <a:pt x="1392" y="1584"/>
                </a:lnTo>
                <a:lnTo>
                  <a:pt x="0" y="768"/>
                </a:lnTo>
                <a:close/>
              </a:path>
            </a:pathLst>
          </a:custGeom>
          <a:solidFill>
            <a:srgbClr val="DDDDDD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73" name="Line 5"/>
          <p:cNvSpPr>
            <a:spLocks noChangeShapeType="1"/>
          </p:cNvSpPr>
          <p:nvPr/>
        </p:nvSpPr>
        <p:spPr bwMode="auto">
          <a:xfrm flipV="1">
            <a:off x="3276600" y="16002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74" name="Line 6"/>
          <p:cNvSpPr>
            <a:spLocks noChangeShapeType="1"/>
          </p:cNvSpPr>
          <p:nvPr/>
        </p:nvSpPr>
        <p:spPr bwMode="auto">
          <a:xfrm flipH="1" flipV="1">
            <a:off x="1524000" y="29718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75" name="Line 7"/>
          <p:cNvSpPr>
            <a:spLocks noChangeShapeType="1"/>
          </p:cNvSpPr>
          <p:nvPr/>
        </p:nvSpPr>
        <p:spPr bwMode="auto">
          <a:xfrm flipH="1">
            <a:off x="2057400" y="2971800"/>
            <a:ext cx="12192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76" name="Line 8"/>
          <p:cNvSpPr>
            <a:spLocks noChangeShapeType="1"/>
          </p:cNvSpPr>
          <p:nvPr/>
        </p:nvSpPr>
        <p:spPr bwMode="auto">
          <a:xfrm flipV="1">
            <a:off x="3276600" y="1752600"/>
            <a:ext cx="14478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77" name="Line 9"/>
          <p:cNvSpPr>
            <a:spLocks noChangeShapeType="1"/>
          </p:cNvSpPr>
          <p:nvPr/>
        </p:nvSpPr>
        <p:spPr bwMode="auto">
          <a:xfrm>
            <a:off x="3276600" y="2971800"/>
            <a:ext cx="14478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78" name="Line 10"/>
          <p:cNvSpPr>
            <a:spLocks noChangeShapeType="1"/>
          </p:cNvSpPr>
          <p:nvPr/>
        </p:nvSpPr>
        <p:spPr bwMode="auto">
          <a:xfrm>
            <a:off x="4724400" y="1752600"/>
            <a:ext cx="0" cy="13716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79" name="Line 11"/>
          <p:cNvSpPr>
            <a:spLocks noChangeShapeType="1"/>
          </p:cNvSpPr>
          <p:nvPr/>
        </p:nvSpPr>
        <p:spPr bwMode="auto">
          <a:xfrm flipH="1" flipV="1">
            <a:off x="3276600" y="1600200"/>
            <a:ext cx="1447800" cy="1524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80" name="Freeform 12"/>
          <p:cNvSpPr>
            <a:spLocks/>
          </p:cNvSpPr>
          <p:nvPr/>
        </p:nvSpPr>
        <p:spPr bwMode="auto">
          <a:xfrm>
            <a:off x="3124200" y="2819400"/>
            <a:ext cx="152400" cy="152400"/>
          </a:xfrm>
          <a:custGeom>
            <a:avLst/>
            <a:gdLst>
              <a:gd name="T0" fmla="*/ 0 w 96"/>
              <a:gd name="T1" fmla="*/ 96 h 96"/>
              <a:gd name="T2" fmla="*/ 0 w 96"/>
              <a:gd name="T3" fmla="*/ 0 h 96"/>
              <a:gd name="T4" fmla="*/ 96 w 96"/>
              <a:gd name="T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96">
                <a:moveTo>
                  <a:pt x="0" y="96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81" name="Freeform 13"/>
          <p:cNvSpPr>
            <a:spLocks/>
          </p:cNvSpPr>
          <p:nvPr/>
        </p:nvSpPr>
        <p:spPr bwMode="auto">
          <a:xfrm>
            <a:off x="3276600" y="2819400"/>
            <a:ext cx="152400" cy="152400"/>
          </a:xfrm>
          <a:custGeom>
            <a:avLst/>
            <a:gdLst>
              <a:gd name="T0" fmla="*/ 0 w 96"/>
              <a:gd name="T1" fmla="*/ 0 h 96"/>
              <a:gd name="T2" fmla="*/ 96 w 96"/>
              <a:gd name="T3" fmla="*/ 0 h 96"/>
              <a:gd name="T4" fmla="*/ 96 w 96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96">
                <a:moveTo>
                  <a:pt x="0" y="0"/>
                </a:moveTo>
                <a:lnTo>
                  <a:pt x="96" y="0"/>
                </a:lnTo>
                <a:lnTo>
                  <a:pt x="96" y="9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82" name="Freeform 14"/>
          <p:cNvSpPr>
            <a:spLocks/>
          </p:cNvSpPr>
          <p:nvPr/>
        </p:nvSpPr>
        <p:spPr bwMode="auto">
          <a:xfrm>
            <a:off x="3124200" y="2819400"/>
            <a:ext cx="152400" cy="228600"/>
          </a:xfrm>
          <a:custGeom>
            <a:avLst/>
            <a:gdLst>
              <a:gd name="T0" fmla="*/ 96 w 96"/>
              <a:gd name="T1" fmla="*/ 0 h 144"/>
              <a:gd name="T2" fmla="*/ 0 w 96"/>
              <a:gd name="T3" fmla="*/ 48 h 144"/>
              <a:gd name="T4" fmla="*/ 0 w 96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144">
                <a:moveTo>
                  <a:pt x="96" y="0"/>
                </a:move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83" name="Text Box 15"/>
          <p:cNvSpPr txBox="1">
            <a:spLocks noChangeArrowheads="1"/>
          </p:cNvSpPr>
          <p:nvPr/>
        </p:nvSpPr>
        <p:spPr bwMode="auto">
          <a:xfrm>
            <a:off x="3468585" y="3076575"/>
            <a:ext cx="17940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333399"/>
                </a:solidFill>
              </a:rPr>
              <a:t>C</a:t>
            </a:r>
            <a:r>
              <a:rPr lang="en-US" sz="2000" dirty="0" smtClean="0">
                <a:solidFill>
                  <a:srgbClr val="333399"/>
                </a:solidFill>
              </a:rPr>
              <a:t>oherent </a:t>
            </a:r>
            <a:r>
              <a:rPr lang="en-US" sz="2000" dirty="0">
                <a:solidFill>
                  <a:srgbClr val="333399"/>
                </a:solidFill>
              </a:rPr>
              <a:t>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784" name="Text Box 16"/>
              <p:cNvSpPr txBox="1">
                <a:spLocks noChangeArrowheads="1"/>
              </p:cNvSpPr>
              <p:nvPr/>
            </p:nvSpPr>
            <p:spPr bwMode="auto">
              <a:xfrm>
                <a:off x="384338" y="1524000"/>
                <a:ext cx="2133276" cy="745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333399"/>
                        </a:solidFill>
                        <a:latin typeface="Cambria Math"/>
                      </a:rPr>
                      <m:t>𝑁</m:t>
                    </m:r>
                    <m:r>
                      <a:rPr lang="en-US" sz="2000" i="1" dirty="0" smtClean="0">
                        <a:solidFill>
                          <a:srgbClr val="333399"/>
                        </a:solidFill>
                        <a:latin typeface="Cambria Math"/>
                      </a:rPr>
                      <m:t>–2</m:t>
                    </m:r>
                  </m:oMath>
                </a14:m>
                <a:r>
                  <a:rPr lang="en-US" sz="2000" dirty="0" smtClean="0">
                    <a:solidFill>
                      <a:srgbClr val="333399"/>
                    </a:solidFill>
                  </a:rPr>
                  <a:t> </a:t>
                </a:r>
                <a:r>
                  <a:rPr lang="en-US" sz="2000" dirty="0">
                    <a:solidFill>
                      <a:srgbClr val="333399"/>
                    </a:solidFill>
                  </a:rPr>
                  <a:t>dimensional</a:t>
                </a:r>
                <a:br>
                  <a:rPr lang="en-US" sz="2000" dirty="0">
                    <a:solidFill>
                      <a:srgbClr val="333399"/>
                    </a:solidFill>
                  </a:rPr>
                </a:br>
                <a:r>
                  <a:rPr lang="en-US" sz="2000" dirty="0">
                    <a:solidFill>
                      <a:srgbClr val="333399"/>
                    </a:solidFill>
                  </a:rPr>
                  <a:t>null space</a:t>
                </a:r>
              </a:p>
            </p:txBody>
          </p:sp>
        </mc:Choice>
        <mc:Fallback xmlns="">
          <p:sp>
            <p:nvSpPr>
              <p:cNvPr id="160784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338" y="1524000"/>
                <a:ext cx="2133276" cy="745460"/>
              </a:xfrm>
              <a:prstGeom prst="rect">
                <a:avLst/>
              </a:prstGeom>
              <a:blipFill rotWithShape="1">
                <a:blip r:embed="rId2"/>
                <a:stretch>
                  <a:fillRect r="-2571" b="-147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785" name="Text Box 17"/>
          <p:cNvSpPr txBox="1">
            <a:spLocks noChangeArrowheads="1"/>
          </p:cNvSpPr>
          <p:nvPr/>
        </p:nvSpPr>
        <p:spPr bwMode="auto">
          <a:xfrm>
            <a:off x="4781550" y="1524000"/>
            <a:ext cx="11095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333399"/>
                </a:solidFill>
              </a:rPr>
              <a:t>detector</a:t>
            </a:r>
            <a:br>
              <a:rPr lang="en-US" sz="2000">
                <a:solidFill>
                  <a:srgbClr val="333399"/>
                </a:solidFill>
              </a:rPr>
            </a:br>
            <a:r>
              <a:rPr lang="en-US" sz="2000">
                <a:solidFill>
                  <a:srgbClr val="333399"/>
                </a:solidFill>
              </a:rPr>
              <a:t>data</a:t>
            </a:r>
          </a:p>
        </p:txBody>
      </p:sp>
      <p:sp>
        <p:nvSpPr>
          <p:cNvPr id="160786" name="Text Box 18"/>
          <p:cNvSpPr txBox="1">
            <a:spLocks noChangeArrowheads="1"/>
          </p:cNvSpPr>
          <p:nvPr/>
        </p:nvSpPr>
        <p:spPr bwMode="auto">
          <a:xfrm>
            <a:off x="2745257" y="1219200"/>
            <a:ext cx="11833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dirty="0" smtClean="0">
                <a:solidFill>
                  <a:srgbClr val="333399"/>
                </a:solidFill>
              </a:rPr>
              <a:t>Null sum</a:t>
            </a:r>
            <a:endParaRPr lang="en-US" sz="2000" dirty="0">
              <a:solidFill>
                <a:srgbClr val="333399"/>
              </a:solidFill>
            </a:endParaRPr>
          </a:p>
        </p:txBody>
      </p:sp>
      <p:sp>
        <p:nvSpPr>
          <p:cNvPr id="160787" name="Text Box 19"/>
          <p:cNvSpPr txBox="1">
            <a:spLocks noChangeArrowheads="1"/>
          </p:cNvSpPr>
          <p:nvPr/>
        </p:nvSpPr>
        <p:spPr bwMode="auto">
          <a:xfrm>
            <a:off x="4256109" y="3657600"/>
            <a:ext cx="17684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333399"/>
                </a:solidFill>
              </a:rPr>
              <a:t>2 dimensional</a:t>
            </a:r>
            <a:br>
              <a:rPr lang="en-US" sz="2000" dirty="0">
                <a:solidFill>
                  <a:srgbClr val="333399"/>
                </a:solidFill>
              </a:rPr>
            </a:br>
            <a:r>
              <a:rPr lang="en-US" sz="2000" dirty="0">
                <a:solidFill>
                  <a:srgbClr val="333399"/>
                </a:solidFill>
              </a:rPr>
              <a:t>signal space</a:t>
            </a:r>
          </a:p>
        </p:txBody>
      </p:sp>
      <p:sp>
        <p:nvSpPr>
          <p:cNvPr id="160788" name="Freeform 20"/>
          <p:cNvSpPr>
            <a:spLocks/>
          </p:cNvSpPr>
          <p:nvPr/>
        </p:nvSpPr>
        <p:spPr bwMode="auto">
          <a:xfrm>
            <a:off x="2362200" y="1765300"/>
            <a:ext cx="838200" cy="157163"/>
          </a:xfrm>
          <a:custGeom>
            <a:avLst/>
            <a:gdLst>
              <a:gd name="T0" fmla="*/ 0 w 528"/>
              <a:gd name="T1" fmla="*/ 88 h 99"/>
              <a:gd name="T2" fmla="*/ 322 w 528"/>
              <a:gd name="T3" fmla="*/ 1 h 99"/>
              <a:gd name="T4" fmla="*/ 277 w 528"/>
              <a:gd name="T5" fmla="*/ 93 h 99"/>
              <a:gd name="T6" fmla="*/ 528 w 528"/>
              <a:gd name="T7" fmla="*/ 4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8" h="99">
                <a:moveTo>
                  <a:pt x="0" y="88"/>
                </a:moveTo>
                <a:cubicBezTo>
                  <a:pt x="54" y="74"/>
                  <a:pt x="276" y="0"/>
                  <a:pt x="322" y="1"/>
                </a:cubicBezTo>
                <a:cubicBezTo>
                  <a:pt x="368" y="2"/>
                  <a:pt x="243" y="87"/>
                  <a:pt x="277" y="93"/>
                </a:cubicBezTo>
                <a:cubicBezTo>
                  <a:pt x="311" y="99"/>
                  <a:pt x="476" y="51"/>
                  <a:pt x="528" y="40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89" name="Freeform 21"/>
          <p:cNvSpPr>
            <a:spLocks/>
          </p:cNvSpPr>
          <p:nvPr/>
        </p:nvSpPr>
        <p:spPr bwMode="auto">
          <a:xfrm>
            <a:off x="3657600" y="3937000"/>
            <a:ext cx="762000" cy="177800"/>
          </a:xfrm>
          <a:custGeom>
            <a:avLst/>
            <a:gdLst>
              <a:gd name="T0" fmla="*/ 480 w 480"/>
              <a:gd name="T1" fmla="*/ 96 h 112"/>
              <a:gd name="T2" fmla="*/ 240 w 480"/>
              <a:gd name="T3" fmla="*/ 96 h 112"/>
              <a:gd name="T4" fmla="*/ 0 w 480"/>
              <a:gd name="T5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112">
                <a:moveTo>
                  <a:pt x="480" y="96"/>
                </a:moveTo>
                <a:cubicBezTo>
                  <a:pt x="400" y="104"/>
                  <a:pt x="320" y="112"/>
                  <a:pt x="240" y="96"/>
                </a:cubicBezTo>
                <a:cubicBezTo>
                  <a:pt x="160" y="80"/>
                  <a:pt x="80" y="40"/>
                  <a:pt x="0" y="0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90" name="Text Box 22"/>
          <p:cNvSpPr txBox="1">
            <a:spLocks noChangeArrowheads="1"/>
          </p:cNvSpPr>
          <p:nvPr/>
        </p:nvSpPr>
        <p:spPr bwMode="auto">
          <a:xfrm>
            <a:off x="6248400" y="990600"/>
            <a:ext cx="2362200" cy="1354217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800" b="1" dirty="0"/>
              <a:t>Coherent sum:</a:t>
            </a:r>
          </a:p>
          <a:p>
            <a:pPr eaLnBrk="0" hangingPunct="0"/>
            <a:r>
              <a:rPr lang="en-US" sz="1600" dirty="0">
                <a:solidFill>
                  <a:srgbClr val="800000"/>
                </a:solidFill>
              </a:rPr>
              <a:t>Find linear </a:t>
            </a:r>
            <a:r>
              <a:rPr lang="en-US" sz="1600" dirty="0" smtClean="0">
                <a:solidFill>
                  <a:srgbClr val="800000"/>
                </a:solidFill>
              </a:rPr>
              <a:t>combination </a:t>
            </a:r>
            <a:r>
              <a:rPr lang="en-US" sz="1600" dirty="0">
                <a:solidFill>
                  <a:srgbClr val="800000"/>
                </a:solidFill>
              </a:rPr>
              <a:t>of detector data that </a:t>
            </a:r>
            <a:r>
              <a:rPr lang="en-US" sz="1600" dirty="0" smtClean="0">
                <a:solidFill>
                  <a:srgbClr val="800000"/>
                </a:solidFill>
              </a:rPr>
              <a:t>maximizes </a:t>
            </a:r>
            <a:r>
              <a:rPr lang="en-US" sz="1600" dirty="0">
                <a:solidFill>
                  <a:srgbClr val="800000"/>
                </a:solidFill>
              </a:rPr>
              <a:t>signal to noise ratio</a:t>
            </a:r>
          </a:p>
        </p:txBody>
      </p:sp>
      <p:sp>
        <p:nvSpPr>
          <p:cNvPr id="160791" name="Text Box 23"/>
          <p:cNvSpPr txBox="1">
            <a:spLocks noChangeArrowheads="1"/>
          </p:cNvSpPr>
          <p:nvPr/>
        </p:nvSpPr>
        <p:spPr bwMode="auto">
          <a:xfrm>
            <a:off x="6248400" y="3048000"/>
            <a:ext cx="2438400" cy="1354217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800" b="1" dirty="0"/>
              <a:t>Null sum:</a:t>
            </a:r>
          </a:p>
          <a:p>
            <a:pPr eaLnBrk="0" hangingPunct="0"/>
            <a:r>
              <a:rPr lang="en-US" sz="1600" dirty="0">
                <a:solidFill>
                  <a:srgbClr val="800000"/>
                </a:solidFill>
              </a:rPr>
              <a:t>Linear </a:t>
            </a:r>
            <a:r>
              <a:rPr lang="en-US" sz="1600" dirty="0" smtClean="0">
                <a:solidFill>
                  <a:srgbClr val="800000"/>
                </a:solidFill>
              </a:rPr>
              <a:t>combination of </a:t>
            </a:r>
            <a:r>
              <a:rPr lang="en-US" sz="1600" dirty="0">
                <a:solidFill>
                  <a:srgbClr val="800000"/>
                </a:solidFill>
              </a:rPr>
              <a:t>detector data </a:t>
            </a:r>
            <a:r>
              <a:rPr lang="en-US" sz="1600" dirty="0" smtClean="0">
                <a:solidFill>
                  <a:srgbClr val="800000"/>
                </a:solidFill>
              </a:rPr>
              <a:t>that has no GW signal—provides </a:t>
            </a:r>
            <a:r>
              <a:rPr lang="en-US" sz="1600" dirty="0">
                <a:solidFill>
                  <a:srgbClr val="800000"/>
                </a:solidFill>
              </a:rPr>
              <a:t>consistency </a:t>
            </a:r>
            <a:r>
              <a:rPr lang="en-US" sz="1600" dirty="0" smtClean="0">
                <a:solidFill>
                  <a:srgbClr val="800000"/>
                </a:solidFill>
              </a:rPr>
              <a:t>test</a:t>
            </a:r>
            <a:endParaRPr lang="en-US" sz="1600" dirty="0">
              <a:solidFill>
                <a:srgbClr val="800000"/>
              </a:solidFill>
            </a:endParaRPr>
          </a:p>
        </p:txBody>
      </p:sp>
      <p:pic>
        <p:nvPicPr>
          <p:cNvPr id="160793" name="Picture 2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3048000"/>
            <a:ext cx="431800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794" name="Picture 2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640138"/>
            <a:ext cx="398463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795" name="Picture 2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1514475"/>
            <a:ext cx="2222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801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533400" y="4648199"/>
            <a:ext cx="8382000" cy="1846183"/>
          </a:xfrm>
          <a:noFill/>
          <a:ln/>
        </p:spPr>
        <p:txBody>
          <a:bodyPr/>
          <a:lstStyle/>
          <a:p>
            <a:r>
              <a:rPr lang="en-US" dirty="0" smtClean="0"/>
              <a:t>Treat </a:t>
            </a:r>
            <a:r>
              <a:rPr lang="en-US" dirty="0"/>
              <a:t>this as a </a:t>
            </a:r>
            <a:r>
              <a:rPr lang="en-US" dirty="0">
                <a:solidFill>
                  <a:srgbClr val="CC0000"/>
                </a:solidFill>
              </a:rPr>
              <a:t>maximum likelihood</a:t>
            </a:r>
            <a:r>
              <a:rPr lang="en-US" dirty="0"/>
              <a:t> problem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Find most likely </a:t>
            </a:r>
            <a:r>
              <a:rPr lang="en-US" sz="2000" i="1" dirty="0">
                <a:latin typeface="Times New Roman" pitchFamily="18" charset="0"/>
              </a:rPr>
              <a:t>h</a:t>
            </a:r>
            <a:r>
              <a:rPr lang="en-US" sz="2800" baseline="-25000" dirty="0">
                <a:latin typeface="Times New Roman" pitchFamily="18" charset="0"/>
              </a:rPr>
              <a:t>+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</a:rPr>
              <a:t>)</a:t>
            </a:r>
            <a:r>
              <a:rPr lang="en-US" dirty="0"/>
              <a:t> &amp; </a:t>
            </a:r>
            <a:r>
              <a:rPr lang="en-US" sz="2000" i="1" dirty="0">
                <a:latin typeface="Times New Roman" pitchFamily="18" charset="0"/>
              </a:rPr>
              <a:t>h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</a:rPr>
              <a:t>, </a:t>
            </a:r>
            <a:r>
              <a:rPr lang="en-US" dirty="0" smtClean="0"/>
              <a:t>maximizing </a:t>
            </a:r>
            <a:r>
              <a:rPr lang="en-US" dirty="0"/>
              <a:t>over arrival directions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Regulator </a:t>
            </a:r>
            <a:r>
              <a:rPr lang="en-US" dirty="0" smtClean="0"/>
              <a:t>penalizes </a:t>
            </a:r>
            <a:r>
              <a:rPr lang="en-US" dirty="0"/>
              <a:t>physically unlikely signal </a:t>
            </a:r>
            <a:r>
              <a:rPr lang="en-US" dirty="0" smtClean="0"/>
              <a:t>hypotheses</a:t>
            </a:r>
          </a:p>
          <a:p>
            <a:pPr>
              <a:spcBef>
                <a:spcPts val="900"/>
              </a:spcBef>
            </a:pPr>
            <a:r>
              <a:rPr lang="en-US" sz="1800" b="0" dirty="0" smtClean="0"/>
              <a:t>Initial burst search with </a:t>
            </a:r>
            <a:r>
              <a:rPr lang="en-US" sz="1800" b="0" dirty="0" err="1" smtClean="0"/>
              <a:t>cWB</a:t>
            </a:r>
            <a:r>
              <a:rPr lang="en-US" sz="1800" b="0" dirty="0" smtClean="0"/>
              <a:t> uses wavelet decomposition of the data as basis; then can follow up with full parameter estimation (</a:t>
            </a:r>
            <a:r>
              <a:rPr lang="en-US" sz="1800" b="0" dirty="0" err="1" smtClean="0"/>
              <a:t>LALInference</a:t>
            </a:r>
            <a:r>
              <a:rPr lang="en-US" sz="1800" b="0" dirty="0" smtClean="0"/>
              <a:t>-Burst)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895589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1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4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2830136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Tru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  <p:tag name="TPFULLVERSION" val="4.2.3.231"/>
  <p:tag name="INCLUDESESSION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LIGOtalk">
  <a:themeElements>
    <a:clrScheme name="LIGOtalk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IGOtal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IGOtalk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GOtal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Otalk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Otalk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Otal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Otal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Otal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LIGOtalk">
  <a:themeElements>
    <a:clrScheme name="LIGOtalk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IGOtal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IGOtalk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GOtal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Otalk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Otalk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Otal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Otal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Otal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LIGOtalk">
  <a:themeElements>
    <a:clrScheme name="LIGOtalk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IGOtal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IGOtalk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GOtal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Otalk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Otalk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Otal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Otal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Otal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Data\Microsoft\Templates\LIGOtalk.pot</Template>
  <TotalTime>30989</TotalTime>
  <Words>1840</Words>
  <Application>Microsoft Office PowerPoint</Application>
  <PresentationFormat>On-screen Show (4:3)</PresentationFormat>
  <Paragraphs>214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MS PGothic</vt:lpstr>
      <vt:lpstr>Arial</vt:lpstr>
      <vt:lpstr>Calibri</vt:lpstr>
      <vt:lpstr>Cambria Math</vt:lpstr>
      <vt:lpstr>Symbol</vt:lpstr>
      <vt:lpstr>Times New Roman</vt:lpstr>
      <vt:lpstr>Wingdings</vt:lpstr>
      <vt:lpstr>LIGOtalk</vt:lpstr>
      <vt:lpstr>Office Theme</vt:lpstr>
      <vt:lpstr>1_LIGOtalk</vt:lpstr>
      <vt:lpstr>4_LIGOtalk</vt:lpstr>
      <vt:lpstr>LIGO EM Follow-Up  Search Overview</vt:lpstr>
      <vt:lpstr>Advanced Detector Network –  Under Construction</vt:lpstr>
      <vt:lpstr>Responses of Detectors in the Network</vt:lpstr>
      <vt:lpstr>Antenna Pattern of a Laser Interferometer</vt:lpstr>
      <vt:lpstr>Low-Latency Searches for GW Transients</vt:lpstr>
      <vt:lpstr>CBC Search Details</vt:lpstr>
      <vt:lpstr>CBC Position Reconstruction Examples</vt:lpstr>
      <vt:lpstr>Coherent Burst Analysis</vt:lpstr>
      <vt:lpstr>Geometric View of Coherent Analysis</vt:lpstr>
      <vt:lpstr>What We Have to Do</vt:lpstr>
      <vt:lpstr>Generation of Alerts</vt:lpstr>
      <vt:lpstr>Forming Partnerships</vt:lpstr>
      <vt:lpstr>Communication Tools</vt:lpstr>
      <vt:lpstr>Example VOEvent – part 1</vt:lpstr>
      <vt:lpstr>Example VOEvent – part 2</vt:lpstr>
    </vt:vector>
  </TitlesOfParts>
  <Company>University of Maryland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LIGO Listens for Gravitational Waves</dc:title>
  <dc:creator>Peter Shawhan</dc:creator>
  <cp:lastModifiedBy>Peter Shawhan</cp:lastModifiedBy>
  <cp:revision>651</cp:revision>
  <dcterms:created xsi:type="dcterms:W3CDTF">2003-11-10T03:19:28Z</dcterms:created>
  <dcterms:modified xsi:type="dcterms:W3CDTF">2015-03-15T18:05:44Z</dcterms:modified>
</cp:coreProperties>
</file>