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8"/>
  </p:notesMasterIdLst>
  <p:sldIdLst>
    <p:sldId id="256" r:id="rId2"/>
    <p:sldId id="287" r:id="rId3"/>
    <p:sldId id="277" r:id="rId4"/>
    <p:sldId id="306" r:id="rId5"/>
    <p:sldId id="285" r:id="rId6"/>
    <p:sldId id="290" r:id="rId7"/>
    <p:sldId id="288" r:id="rId8"/>
    <p:sldId id="286" r:id="rId9"/>
    <p:sldId id="293" r:id="rId10"/>
    <p:sldId id="294" r:id="rId11"/>
    <p:sldId id="297" r:id="rId12"/>
    <p:sldId id="300" r:id="rId13"/>
    <p:sldId id="296" r:id="rId14"/>
    <p:sldId id="298" r:id="rId15"/>
    <p:sldId id="295" r:id="rId16"/>
    <p:sldId id="302" r:id="rId17"/>
    <p:sldId id="303" r:id="rId18"/>
    <p:sldId id="301" r:id="rId19"/>
    <p:sldId id="304" r:id="rId20"/>
    <p:sldId id="284" r:id="rId21"/>
    <p:sldId id="276" r:id="rId22"/>
    <p:sldId id="305" r:id="rId23"/>
    <p:sldId id="307" r:id="rId24"/>
    <p:sldId id="308" r:id="rId25"/>
    <p:sldId id="309" r:id="rId26"/>
    <p:sldId id="316" r:id="rId27"/>
    <p:sldId id="310" r:id="rId28"/>
    <p:sldId id="311" r:id="rId29"/>
    <p:sldId id="313" r:id="rId30"/>
    <p:sldId id="312" r:id="rId31"/>
    <p:sldId id="314" r:id="rId32"/>
    <p:sldId id="319" r:id="rId33"/>
    <p:sldId id="315" r:id="rId34"/>
    <p:sldId id="318" r:id="rId35"/>
    <p:sldId id="317" r:id="rId36"/>
    <p:sldId id="32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D60E47-9AC3-824E-8E40-86D5269B6E3D}">
          <p14:sldIdLst>
            <p14:sldId id="256"/>
            <p14:sldId id="287"/>
            <p14:sldId id="277"/>
            <p14:sldId id="306"/>
            <p14:sldId id="285"/>
            <p14:sldId id="290"/>
            <p14:sldId id="288"/>
            <p14:sldId id="286"/>
            <p14:sldId id="293"/>
            <p14:sldId id="294"/>
            <p14:sldId id="297"/>
            <p14:sldId id="300"/>
            <p14:sldId id="296"/>
            <p14:sldId id="298"/>
            <p14:sldId id="295"/>
            <p14:sldId id="302"/>
            <p14:sldId id="303"/>
            <p14:sldId id="301"/>
            <p14:sldId id="304"/>
            <p14:sldId id="284"/>
            <p14:sldId id="276"/>
            <p14:sldId id="305"/>
            <p14:sldId id="307"/>
            <p14:sldId id="308"/>
            <p14:sldId id="309"/>
            <p14:sldId id="316"/>
            <p14:sldId id="310"/>
            <p14:sldId id="311"/>
            <p14:sldId id="313"/>
            <p14:sldId id="312"/>
            <p14:sldId id="314"/>
            <p14:sldId id="319"/>
            <p14:sldId id="315"/>
            <p14:sldId id="318"/>
            <p14:sldId id="317"/>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F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1C71B-7535-0242-A36E-F1F3773808BD}" v="258" dt="2021-07-29T11:38:03.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8"/>
    <p:restoredTop sz="96203"/>
  </p:normalViewPr>
  <p:slideViewPr>
    <p:cSldViewPr snapToGrid="0" snapToObjects="1">
      <p:cViewPr varScale="1">
        <p:scale>
          <a:sx n="119" d="100"/>
          <a:sy n="119" d="100"/>
        </p:scale>
        <p:origin x="2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26" d="100"/>
          <a:sy n="126" d="100"/>
        </p:scale>
        <p:origin x="326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652A1B-546A-D34B-A1CA-7A9D11CA296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1120B84D-6E04-2045-A9A7-89FFC93634B3}">
      <dgm:prSet custT="1"/>
      <dgm:spPr>
        <a:solidFill>
          <a:prstClr val="white"/>
        </a:solidFill>
        <a:ln w="50800" cap="flat" cmpd="sng" algn="ctr">
          <a:solidFill>
            <a:srgbClr val="12FB79"/>
          </a:solidFill>
          <a:prstDash val="solid"/>
          <a:miter lim="800000"/>
        </a:ln>
        <a:effectLst/>
      </dgm:spPr>
      <dgm:t>
        <a:bodyPr spcFirstLastPara="0" vert="horz" wrap="square" lIns="764062" tIns="33020" rIns="33020" bIns="33020" numCol="1" spcCol="1270" anchor="ctr" anchorCtr="0"/>
        <a:lstStyle/>
        <a:p>
          <a:pPr marL="0" lvl="0" algn="l" defTabSz="577850">
            <a:lnSpc>
              <a:spcPct val="90000"/>
            </a:lnSpc>
            <a:spcBef>
              <a:spcPct val="0"/>
            </a:spcBef>
            <a:spcAft>
              <a:spcPct val="35000"/>
            </a:spcAft>
            <a:buNone/>
          </a:pPr>
          <a:r>
            <a:rPr lang="en-GB" sz="1600" b="1" kern="1200" spc="0" dirty="0">
              <a:solidFill>
                <a:schemeClr val="tx1"/>
              </a:solidFill>
              <a:latin typeface="Montserrat"/>
              <a:ea typeface="+mj-ea"/>
              <a:cs typeface="+mj-cs"/>
            </a:rPr>
            <a:t>1991–2002 </a:t>
          </a:r>
        </a:p>
        <a:p>
          <a:pPr marL="0" lvl="0" algn="l" defTabSz="577850">
            <a:lnSpc>
              <a:spcPct val="90000"/>
            </a:lnSpc>
            <a:spcBef>
              <a:spcPct val="0"/>
            </a:spcBef>
            <a:spcAft>
              <a:spcPct val="35000"/>
            </a:spcAft>
            <a:buNone/>
          </a:pPr>
          <a:r>
            <a:rPr lang="en-GB" sz="1600" b="1" kern="1200" spc="0" dirty="0">
              <a:solidFill>
                <a:schemeClr val="tx1"/>
              </a:solidFill>
              <a:latin typeface="Montserrat"/>
              <a:ea typeface="+mj-ea"/>
              <a:cs typeface="+mj-cs"/>
            </a:rPr>
            <a:t>Linux kernel distributed as patches and archived files.</a:t>
          </a:r>
        </a:p>
      </dgm:t>
    </dgm:pt>
    <dgm:pt modelId="{47D0709A-3320-4F46-BF21-C4679CF78656}" type="parTrans" cxnId="{57944F5F-7658-3B4E-8BF3-7B64F59DAF21}">
      <dgm:prSet/>
      <dgm:spPr/>
      <dgm:t>
        <a:bodyPr/>
        <a:lstStyle/>
        <a:p>
          <a:endParaRPr lang="en-GB"/>
        </a:p>
      </dgm:t>
    </dgm:pt>
    <dgm:pt modelId="{D06BF5F7-CA18-0D43-9DBC-0F3B75CB83E9}" type="sibTrans" cxnId="{57944F5F-7658-3B4E-8BF3-7B64F59DAF21}">
      <dgm:prSet/>
      <dgm:spPr>
        <a:solidFill>
          <a:prstClr val="white"/>
        </a:solidFill>
        <a:ln w="50800" cap="flat" cmpd="sng" algn="ctr">
          <a:solidFill>
            <a:srgbClr val="12FB79"/>
          </a:solidFill>
          <a:prstDash val="solid"/>
          <a:miter lim="800000"/>
        </a:ln>
        <a:effectLst/>
      </dgm:spPr>
      <dgm:t>
        <a:bodyPr spcFirstLastPara="0" vert="horz" wrap="square" lIns="764062" tIns="33020" rIns="33020" bIns="33020" numCol="1" spcCol="1270" anchor="ctr" anchorCtr="0"/>
        <a:lstStyle/>
        <a:p>
          <a:pPr marL="0" lvl="0" algn="l" defTabSz="577850">
            <a:lnSpc>
              <a:spcPct val="90000"/>
            </a:lnSpc>
            <a:spcBef>
              <a:spcPct val="0"/>
            </a:spcBef>
            <a:spcAft>
              <a:spcPct val="35000"/>
            </a:spcAft>
            <a:buNone/>
          </a:pPr>
          <a:endParaRPr lang="en-GB" sz="1300" kern="1200">
            <a:solidFill>
              <a:prstClr val="white"/>
            </a:solidFill>
            <a:latin typeface="Calibri" panose="020F0502020204030204"/>
            <a:ea typeface="+mn-ea"/>
            <a:cs typeface="+mn-cs"/>
          </a:endParaRPr>
        </a:p>
      </dgm:t>
    </dgm:pt>
    <dgm:pt modelId="{D51A018F-2CA8-3147-AAB8-FBE26E5EF6D6}">
      <dgm:prSet custT="1"/>
      <dgm:spPr>
        <a:solidFill>
          <a:prstClr val="white"/>
        </a:solidFill>
        <a:ln w="50800" cap="flat" cmpd="sng" algn="ctr">
          <a:solidFill>
            <a:srgbClr val="12FB79"/>
          </a:solidFill>
          <a:prstDash val="solid"/>
          <a:miter lim="800000"/>
        </a:ln>
        <a:effectLst/>
      </dgm:spPr>
      <dgm:t>
        <a:bodyPr spcFirstLastPara="0" vert="horz" wrap="square" lIns="764062" tIns="33020" rIns="33020" bIns="33020" numCol="1" spcCol="1270" anchor="ctr" anchorCtr="0"/>
        <a:lstStyle/>
        <a:p>
          <a:pPr marL="0" lvl="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2002</a:t>
          </a:r>
        </a:p>
        <a:p>
          <a:pPr marL="0" lvl="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Linux kernel source code managed with Bit Keeper, a proprietary distributed version control system.</a:t>
          </a:r>
        </a:p>
      </dgm:t>
    </dgm:pt>
    <dgm:pt modelId="{DFDDC74F-15DA-6E44-925A-B6D5E4A27C41}" type="parTrans" cxnId="{824FDE12-D751-184B-B1FE-A4F76623E0BD}">
      <dgm:prSet/>
      <dgm:spPr/>
      <dgm:t>
        <a:bodyPr/>
        <a:lstStyle/>
        <a:p>
          <a:endParaRPr lang="en-GB"/>
        </a:p>
      </dgm:t>
    </dgm:pt>
    <dgm:pt modelId="{1D4DED45-AD3E-9B4D-9F55-E33D8D552B59}" type="sibTrans" cxnId="{824FDE12-D751-184B-B1FE-A4F76623E0BD}">
      <dgm:prSet/>
      <dgm:spPr/>
      <dgm:t>
        <a:bodyPr/>
        <a:lstStyle/>
        <a:p>
          <a:endParaRPr lang="en-GB"/>
        </a:p>
      </dgm:t>
    </dgm:pt>
    <dgm:pt modelId="{97345F01-BC62-CE4F-9B7C-95484236C1A7}">
      <dgm:prSet custT="1"/>
      <dgm:spPr>
        <a:solidFill>
          <a:prstClr val="white"/>
        </a:solidFill>
        <a:ln w="50800" cap="flat" cmpd="sng" algn="ctr">
          <a:solidFill>
            <a:srgbClr val="12FB79"/>
          </a:solidFill>
          <a:prstDash val="solid"/>
          <a:miter lim="800000"/>
        </a:ln>
        <a:effectLst/>
      </dgm:spPr>
      <dgm:t>
        <a:bodyPr spcFirstLastPara="0" vert="horz" wrap="square" lIns="764062" tIns="33020" rIns="33020" bIns="33020" numCol="1" spcCol="1270" anchor="ctr" anchorCtr="0"/>
        <a:lstStyle/>
        <a:p>
          <a:pPr marL="0" lvl="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2005</a:t>
          </a:r>
        </a:p>
        <a:p>
          <a:pPr marL="0" lvl="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Bit Keeper became commercial. Linux community began developing Git.</a:t>
          </a:r>
        </a:p>
      </dgm:t>
    </dgm:pt>
    <dgm:pt modelId="{23D8A4A3-7B6C-6E4E-959A-5EEAC576CC9A}" type="parTrans" cxnId="{040ED8C2-2DD5-474B-8C78-FC6B644566FA}">
      <dgm:prSet/>
      <dgm:spPr/>
      <dgm:t>
        <a:bodyPr/>
        <a:lstStyle/>
        <a:p>
          <a:endParaRPr lang="en-GB"/>
        </a:p>
      </dgm:t>
    </dgm:pt>
    <dgm:pt modelId="{453CACB5-45AD-D345-88DF-94268BDECABD}" type="sibTrans" cxnId="{040ED8C2-2DD5-474B-8C78-FC6B644566FA}">
      <dgm:prSet/>
      <dgm:spPr/>
      <dgm:t>
        <a:bodyPr/>
        <a:lstStyle/>
        <a:p>
          <a:endParaRPr lang="en-GB"/>
        </a:p>
      </dgm:t>
    </dgm:pt>
    <dgm:pt modelId="{E59C7FF7-BB58-6540-B4B7-B02DEBAE0D41}" type="pres">
      <dgm:prSet presAssocID="{35652A1B-546A-D34B-A1CA-7A9D11CA2962}" presName="Name0" presStyleCnt="0">
        <dgm:presLayoutVars>
          <dgm:chMax val="7"/>
          <dgm:chPref val="7"/>
          <dgm:dir/>
        </dgm:presLayoutVars>
      </dgm:prSet>
      <dgm:spPr/>
    </dgm:pt>
    <dgm:pt modelId="{763F7DF3-97EB-C94E-8981-9B96DAEE1BF4}" type="pres">
      <dgm:prSet presAssocID="{35652A1B-546A-D34B-A1CA-7A9D11CA2962}" presName="Name1" presStyleCnt="0"/>
      <dgm:spPr/>
    </dgm:pt>
    <dgm:pt modelId="{616C5A26-DDCF-644B-A361-C0CCC174766A}" type="pres">
      <dgm:prSet presAssocID="{35652A1B-546A-D34B-A1CA-7A9D11CA2962}" presName="cycle" presStyleCnt="0"/>
      <dgm:spPr/>
    </dgm:pt>
    <dgm:pt modelId="{427DEA96-84CE-4C49-A1AD-B10ADACFB5D3}" type="pres">
      <dgm:prSet presAssocID="{35652A1B-546A-D34B-A1CA-7A9D11CA2962}" presName="srcNode" presStyleLbl="node1" presStyleIdx="0" presStyleCnt="3"/>
      <dgm:spPr/>
    </dgm:pt>
    <dgm:pt modelId="{69AFF736-B5FC-0640-B75B-73FA847DACD3}" type="pres">
      <dgm:prSet presAssocID="{35652A1B-546A-D34B-A1CA-7A9D11CA2962}" presName="conn" presStyleLbl="parChTrans1D2" presStyleIdx="0" presStyleCnt="1"/>
      <dgm:spPr>
        <a:xfrm>
          <a:off x="-5416495" y="-833233"/>
          <a:ext cx="6479454" cy="6479454"/>
        </a:xfrm>
        <a:prstGeom prst="blockArc">
          <a:avLst>
            <a:gd name="adj1" fmla="val 18900000"/>
            <a:gd name="adj2" fmla="val 2700000"/>
            <a:gd name="adj3" fmla="val 333"/>
          </a:avLst>
        </a:prstGeom>
      </dgm:spPr>
    </dgm:pt>
    <dgm:pt modelId="{7CCD0EBF-DC47-2E4C-9BAA-48A5E456DAD2}" type="pres">
      <dgm:prSet presAssocID="{35652A1B-546A-D34B-A1CA-7A9D11CA2962}" presName="extraNode" presStyleLbl="node1" presStyleIdx="0" presStyleCnt="3"/>
      <dgm:spPr/>
    </dgm:pt>
    <dgm:pt modelId="{C00C2DDE-B85B-B94D-A745-7390CF45F598}" type="pres">
      <dgm:prSet presAssocID="{35652A1B-546A-D34B-A1CA-7A9D11CA2962}" presName="dstNode" presStyleLbl="node1" presStyleIdx="0" presStyleCnt="3"/>
      <dgm:spPr/>
    </dgm:pt>
    <dgm:pt modelId="{701528D7-2A75-1644-A4E7-7F08A74F8951}" type="pres">
      <dgm:prSet presAssocID="{1120B84D-6E04-2045-A9A7-89FFC93634B3}" presName="text_1" presStyleLbl="node1" presStyleIdx="0" presStyleCnt="3">
        <dgm:presLayoutVars>
          <dgm:bulletEnabled val="1"/>
        </dgm:presLayoutVars>
      </dgm:prSet>
      <dgm:spPr>
        <a:xfrm>
          <a:off x="692676" y="481298"/>
          <a:ext cx="6332765" cy="962597"/>
        </a:xfrm>
        <a:prstGeom prst="roundRect">
          <a:avLst/>
        </a:prstGeom>
      </dgm:spPr>
    </dgm:pt>
    <dgm:pt modelId="{9C093B25-A875-4A4D-B436-F9009CBFEC6D}" type="pres">
      <dgm:prSet presAssocID="{1120B84D-6E04-2045-A9A7-89FFC93634B3}" presName="accent_1" presStyleCnt="0"/>
      <dgm:spPr/>
    </dgm:pt>
    <dgm:pt modelId="{6560E16C-3560-BE4F-8A68-E4B529FBD99B}" type="pres">
      <dgm:prSet presAssocID="{1120B84D-6E04-2045-A9A7-89FFC93634B3}" presName="accentRepeatNode" presStyleLbl="solidFgAcc1" presStyleIdx="0" presStyleCnt="3" custScaleX="108189" custScaleY="108408"/>
      <dgm:spPr>
        <a:xfrm>
          <a:off x="41785" y="310389"/>
          <a:ext cx="1301780" cy="1304415"/>
        </a:xfrm>
        <a:prstGeom prst="ellipse">
          <a:avLst/>
        </a:prstGeom>
        <a:blipFill rotWithShape="0">
          <a:blip xmlns:r="http://schemas.openxmlformats.org/officeDocument/2006/relationships" r:embed="rId1"/>
          <a:stretch>
            <a:fillRect/>
          </a:stretch>
        </a:blipFill>
        <a:ln w="50800" cap="flat" cmpd="sng" algn="ctr">
          <a:solidFill>
            <a:srgbClr val="12FB79"/>
          </a:solidFill>
          <a:prstDash val="solid"/>
          <a:miter lim="800000"/>
        </a:ln>
        <a:effectLst/>
      </dgm:spPr>
    </dgm:pt>
    <dgm:pt modelId="{EE44C16A-EA11-0E4B-83E1-060AF5C82663}" type="pres">
      <dgm:prSet presAssocID="{D51A018F-2CA8-3147-AAB8-FBE26E5EF6D6}" presName="text_2" presStyleLbl="node1" presStyleIdx="1" presStyleCnt="3">
        <dgm:presLayoutVars>
          <dgm:bulletEnabled val="1"/>
        </dgm:presLayoutVars>
      </dgm:prSet>
      <dgm:spPr>
        <a:xfrm>
          <a:off x="1042580" y="1925194"/>
          <a:ext cx="5982861" cy="962597"/>
        </a:xfrm>
        <a:prstGeom prst="roundRect">
          <a:avLst/>
        </a:prstGeom>
      </dgm:spPr>
    </dgm:pt>
    <dgm:pt modelId="{4F3B40BC-9CB0-DD40-9BD2-3D353959BEAB}" type="pres">
      <dgm:prSet presAssocID="{D51A018F-2CA8-3147-AAB8-FBE26E5EF6D6}" presName="accent_2" presStyleCnt="0"/>
      <dgm:spPr/>
    </dgm:pt>
    <dgm:pt modelId="{2333B467-3678-6E4A-94C8-A9EB8D7067F3}" type="pres">
      <dgm:prSet presAssocID="{D51A018F-2CA8-3147-AAB8-FBE26E5EF6D6}" presName="accentRepeatNode" presStyleLbl="solidFgAcc1" presStyleIdx="1" presStyleCnt="3"/>
      <dgm:spPr>
        <a:xfrm>
          <a:off x="440956" y="1804870"/>
          <a:ext cx="1203246" cy="1203246"/>
        </a:xfrm>
        <a:prstGeom prst="ellipse">
          <a:avLst/>
        </a:prstGeom>
        <a:solidFill>
          <a:prstClr val="white"/>
        </a:solidFill>
        <a:ln w="50800" cap="flat" cmpd="sng" algn="ctr">
          <a:solidFill>
            <a:srgbClr val="12FB79"/>
          </a:solidFill>
          <a:prstDash val="solid"/>
          <a:miter lim="800000"/>
        </a:ln>
        <a:effectLst/>
      </dgm:spPr>
    </dgm:pt>
    <dgm:pt modelId="{2DDD9511-CDB9-3A43-97FA-41353AFB32E8}" type="pres">
      <dgm:prSet presAssocID="{97345F01-BC62-CE4F-9B7C-95484236C1A7}" presName="text_3" presStyleLbl="node1" presStyleIdx="2" presStyleCnt="3">
        <dgm:presLayoutVars>
          <dgm:bulletEnabled val="1"/>
        </dgm:presLayoutVars>
      </dgm:prSet>
      <dgm:spPr>
        <a:xfrm>
          <a:off x="692676" y="3369090"/>
          <a:ext cx="6332765" cy="962597"/>
        </a:xfrm>
        <a:prstGeom prst="roundRect">
          <a:avLst/>
        </a:prstGeom>
      </dgm:spPr>
    </dgm:pt>
    <dgm:pt modelId="{38B71433-1A9C-7E4F-8A31-8EC790E7BF41}" type="pres">
      <dgm:prSet presAssocID="{97345F01-BC62-CE4F-9B7C-95484236C1A7}" presName="accent_3" presStyleCnt="0"/>
      <dgm:spPr/>
    </dgm:pt>
    <dgm:pt modelId="{1ACFB328-EB53-2B45-B64B-6D95162398F6}" type="pres">
      <dgm:prSet presAssocID="{97345F01-BC62-CE4F-9B7C-95484236C1A7}" presName="accentRepeatNode" presStyleLbl="solidFgAcc1" presStyleIdx="2" presStyleCnt="3"/>
      <dgm:spPr>
        <a:xfrm>
          <a:off x="91052" y="3248766"/>
          <a:ext cx="1203246" cy="1203246"/>
        </a:xfrm>
        <a:prstGeom prst="ellipse">
          <a:avLst/>
        </a:prstGeom>
        <a:solidFill>
          <a:prstClr val="white"/>
        </a:solidFill>
        <a:ln w="50800" cap="flat" cmpd="sng" algn="ctr">
          <a:solidFill>
            <a:srgbClr val="12FB79"/>
          </a:solidFill>
          <a:prstDash val="solid"/>
          <a:miter lim="800000"/>
        </a:ln>
        <a:effectLst/>
      </dgm:spPr>
    </dgm:pt>
  </dgm:ptLst>
  <dgm:cxnLst>
    <dgm:cxn modelId="{35523801-F94B-DB4F-8CE6-5129609D25DB}" type="presOf" srcId="{D51A018F-2CA8-3147-AAB8-FBE26E5EF6D6}" destId="{EE44C16A-EA11-0E4B-83E1-060AF5C82663}" srcOrd="0" destOrd="0" presId="urn:microsoft.com/office/officeart/2008/layout/VerticalCurvedList"/>
    <dgm:cxn modelId="{824FDE12-D751-184B-B1FE-A4F76623E0BD}" srcId="{35652A1B-546A-D34B-A1CA-7A9D11CA2962}" destId="{D51A018F-2CA8-3147-AAB8-FBE26E5EF6D6}" srcOrd="1" destOrd="0" parTransId="{DFDDC74F-15DA-6E44-925A-B6D5E4A27C41}" sibTransId="{1D4DED45-AD3E-9B4D-9F55-E33D8D552B59}"/>
    <dgm:cxn modelId="{AE4CF726-0417-3C4E-92D2-B7D53E12CA61}" type="presOf" srcId="{1120B84D-6E04-2045-A9A7-89FFC93634B3}" destId="{701528D7-2A75-1644-A4E7-7F08A74F8951}" srcOrd="0" destOrd="0" presId="urn:microsoft.com/office/officeart/2008/layout/VerticalCurvedList"/>
    <dgm:cxn modelId="{57944F5F-7658-3B4E-8BF3-7B64F59DAF21}" srcId="{35652A1B-546A-D34B-A1CA-7A9D11CA2962}" destId="{1120B84D-6E04-2045-A9A7-89FFC93634B3}" srcOrd="0" destOrd="0" parTransId="{47D0709A-3320-4F46-BF21-C4679CF78656}" sibTransId="{D06BF5F7-CA18-0D43-9DBC-0F3B75CB83E9}"/>
    <dgm:cxn modelId="{0A1A6A63-5B1F-E547-A796-93E38DE2F657}" type="presOf" srcId="{D06BF5F7-CA18-0D43-9DBC-0F3B75CB83E9}" destId="{69AFF736-B5FC-0640-B75B-73FA847DACD3}" srcOrd="0" destOrd="0" presId="urn:microsoft.com/office/officeart/2008/layout/VerticalCurvedList"/>
    <dgm:cxn modelId="{ECC070B4-8243-5F49-8690-C3BE43998233}" type="presOf" srcId="{97345F01-BC62-CE4F-9B7C-95484236C1A7}" destId="{2DDD9511-CDB9-3A43-97FA-41353AFB32E8}" srcOrd="0" destOrd="0" presId="urn:microsoft.com/office/officeart/2008/layout/VerticalCurvedList"/>
    <dgm:cxn modelId="{040ED8C2-2DD5-474B-8C78-FC6B644566FA}" srcId="{35652A1B-546A-D34B-A1CA-7A9D11CA2962}" destId="{97345F01-BC62-CE4F-9B7C-95484236C1A7}" srcOrd="2" destOrd="0" parTransId="{23D8A4A3-7B6C-6E4E-959A-5EEAC576CC9A}" sibTransId="{453CACB5-45AD-D345-88DF-94268BDECABD}"/>
    <dgm:cxn modelId="{368607E7-9E6E-C64F-9AB1-587C16152D76}" type="presOf" srcId="{35652A1B-546A-D34B-A1CA-7A9D11CA2962}" destId="{E59C7FF7-BB58-6540-B4B7-B02DEBAE0D41}" srcOrd="0" destOrd="0" presId="urn:microsoft.com/office/officeart/2008/layout/VerticalCurvedList"/>
    <dgm:cxn modelId="{33316DF5-E9B1-EF41-A559-614BAF1F6293}" type="presParOf" srcId="{E59C7FF7-BB58-6540-B4B7-B02DEBAE0D41}" destId="{763F7DF3-97EB-C94E-8981-9B96DAEE1BF4}" srcOrd="0" destOrd="0" presId="urn:microsoft.com/office/officeart/2008/layout/VerticalCurvedList"/>
    <dgm:cxn modelId="{6C6444B8-E7C7-3944-BC12-581E6D49068B}" type="presParOf" srcId="{763F7DF3-97EB-C94E-8981-9B96DAEE1BF4}" destId="{616C5A26-DDCF-644B-A361-C0CCC174766A}" srcOrd="0" destOrd="0" presId="urn:microsoft.com/office/officeart/2008/layout/VerticalCurvedList"/>
    <dgm:cxn modelId="{0BA77826-D964-6248-9F3B-995A1DCFC894}" type="presParOf" srcId="{616C5A26-DDCF-644B-A361-C0CCC174766A}" destId="{427DEA96-84CE-4C49-A1AD-B10ADACFB5D3}" srcOrd="0" destOrd="0" presId="urn:microsoft.com/office/officeart/2008/layout/VerticalCurvedList"/>
    <dgm:cxn modelId="{7EBF8596-D34C-7749-AA91-7372748E5C51}" type="presParOf" srcId="{616C5A26-DDCF-644B-A361-C0CCC174766A}" destId="{69AFF736-B5FC-0640-B75B-73FA847DACD3}" srcOrd="1" destOrd="0" presId="urn:microsoft.com/office/officeart/2008/layout/VerticalCurvedList"/>
    <dgm:cxn modelId="{D6B7F562-9C41-DA4D-AFCF-AD0636760EBA}" type="presParOf" srcId="{616C5A26-DDCF-644B-A361-C0CCC174766A}" destId="{7CCD0EBF-DC47-2E4C-9BAA-48A5E456DAD2}" srcOrd="2" destOrd="0" presId="urn:microsoft.com/office/officeart/2008/layout/VerticalCurvedList"/>
    <dgm:cxn modelId="{6BFC9702-A371-AC4F-A207-8EFAAAD3D3F8}" type="presParOf" srcId="{616C5A26-DDCF-644B-A361-C0CCC174766A}" destId="{C00C2DDE-B85B-B94D-A745-7390CF45F598}" srcOrd="3" destOrd="0" presId="urn:microsoft.com/office/officeart/2008/layout/VerticalCurvedList"/>
    <dgm:cxn modelId="{BAC728F3-70E3-BB4D-A2CF-1862BF7EFAA5}" type="presParOf" srcId="{763F7DF3-97EB-C94E-8981-9B96DAEE1BF4}" destId="{701528D7-2A75-1644-A4E7-7F08A74F8951}" srcOrd="1" destOrd="0" presId="urn:microsoft.com/office/officeart/2008/layout/VerticalCurvedList"/>
    <dgm:cxn modelId="{F0077985-ABF2-1948-B2A2-EAB00A20437F}" type="presParOf" srcId="{763F7DF3-97EB-C94E-8981-9B96DAEE1BF4}" destId="{9C093B25-A875-4A4D-B436-F9009CBFEC6D}" srcOrd="2" destOrd="0" presId="urn:microsoft.com/office/officeart/2008/layout/VerticalCurvedList"/>
    <dgm:cxn modelId="{2EEB41CE-8CCA-6849-9F44-6BC86C5F3382}" type="presParOf" srcId="{9C093B25-A875-4A4D-B436-F9009CBFEC6D}" destId="{6560E16C-3560-BE4F-8A68-E4B529FBD99B}" srcOrd="0" destOrd="0" presId="urn:microsoft.com/office/officeart/2008/layout/VerticalCurvedList"/>
    <dgm:cxn modelId="{55833993-4313-FD41-994E-76007778D7F4}" type="presParOf" srcId="{763F7DF3-97EB-C94E-8981-9B96DAEE1BF4}" destId="{EE44C16A-EA11-0E4B-83E1-060AF5C82663}" srcOrd="3" destOrd="0" presId="urn:microsoft.com/office/officeart/2008/layout/VerticalCurvedList"/>
    <dgm:cxn modelId="{60C4E3A8-3C09-E54C-9860-0C2BC079CD37}" type="presParOf" srcId="{763F7DF3-97EB-C94E-8981-9B96DAEE1BF4}" destId="{4F3B40BC-9CB0-DD40-9BD2-3D353959BEAB}" srcOrd="4" destOrd="0" presId="urn:microsoft.com/office/officeart/2008/layout/VerticalCurvedList"/>
    <dgm:cxn modelId="{F722D454-00E3-C846-A243-0B470DA87730}" type="presParOf" srcId="{4F3B40BC-9CB0-DD40-9BD2-3D353959BEAB}" destId="{2333B467-3678-6E4A-94C8-A9EB8D7067F3}" srcOrd="0" destOrd="0" presId="urn:microsoft.com/office/officeart/2008/layout/VerticalCurvedList"/>
    <dgm:cxn modelId="{D0BF20C8-0BBD-7548-8E1F-84C630B9910F}" type="presParOf" srcId="{763F7DF3-97EB-C94E-8981-9B96DAEE1BF4}" destId="{2DDD9511-CDB9-3A43-97FA-41353AFB32E8}" srcOrd="5" destOrd="0" presId="urn:microsoft.com/office/officeart/2008/layout/VerticalCurvedList"/>
    <dgm:cxn modelId="{0688ADAC-EA1E-0E40-9BA5-1713BC7A24C9}" type="presParOf" srcId="{763F7DF3-97EB-C94E-8981-9B96DAEE1BF4}" destId="{38B71433-1A9C-7E4F-8A31-8EC790E7BF41}" srcOrd="6" destOrd="0" presId="urn:microsoft.com/office/officeart/2008/layout/VerticalCurvedList"/>
    <dgm:cxn modelId="{B4D65F46-ED19-224C-9A92-CF2B56DA6CCE}" type="presParOf" srcId="{38B71433-1A9C-7E4F-8A31-8EC790E7BF41}" destId="{1ACFB328-EB53-2B45-B64B-6D95162398F6}" srcOrd="0" destOrd="0" presId="urn:microsoft.com/office/officeart/2008/layout/VerticalCurvedList"/>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FF736-B5FC-0640-B75B-73FA847DACD3}">
      <dsp:nvSpPr>
        <dsp:cNvPr id="0" name=""/>
        <dsp:cNvSpPr/>
      </dsp:nvSpPr>
      <dsp:spPr>
        <a:xfrm>
          <a:off x="-5416495" y="-833233"/>
          <a:ext cx="6479454" cy="6479454"/>
        </a:xfrm>
        <a:prstGeom prst="blockArc">
          <a:avLst>
            <a:gd name="adj1" fmla="val 18900000"/>
            <a:gd name="adj2" fmla="val 2700000"/>
            <a:gd name="adj3" fmla="val 333"/>
          </a:avLst>
        </a:prstGeom>
        <a:solidFill>
          <a:prstClr val="white"/>
        </a:solidFill>
        <a:ln w="50800" cap="flat" cmpd="sng" algn="ctr">
          <a:solidFill>
            <a:srgbClr val="12FB79"/>
          </a:solidFill>
          <a:prstDash val="solid"/>
          <a:miter lim="800000"/>
        </a:ln>
        <a:effectLst/>
      </dsp:spPr>
      <dsp:style>
        <a:lnRef idx="2">
          <a:scrgbClr r="0" g="0" b="0"/>
        </a:lnRef>
        <a:fillRef idx="0">
          <a:scrgbClr r="0" g="0" b="0"/>
        </a:fillRef>
        <a:effectRef idx="0">
          <a:scrgbClr r="0" g="0" b="0"/>
        </a:effectRef>
        <a:fontRef idx="minor"/>
      </dsp:style>
    </dsp:sp>
    <dsp:sp modelId="{701528D7-2A75-1644-A4E7-7F08A74F8951}">
      <dsp:nvSpPr>
        <dsp:cNvPr id="0" name=""/>
        <dsp:cNvSpPr/>
      </dsp:nvSpPr>
      <dsp:spPr>
        <a:xfrm>
          <a:off x="692676" y="481298"/>
          <a:ext cx="6332765" cy="962597"/>
        </a:xfrm>
        <a:prstGeom prst="roundRect">
          <a:avLst/>
        </a:prstGeom>
        <a:solidFill>
          <a:prstClr val="white"/>
        </a:solid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4062" tIns="33020" rIns="33020" bIns="33020" numCol="1" spcCol="1270" anchor="ctr" anchorCtr="0">
          <a:noAutofit/>
        </a:bodyPr>
        <a:lstStyle/>
        <a:p>
          <a:pPr marL="0" lvl="0" indent="0" algn="l" defTabSz="577850">
            <a:lnSpc>
              <a:spcPct val="90000"/>
            </a:lnSpc>
            <a:spcBef>
              <a:spcPct val="0"/>
            </a:spcBef>
            <a:spcAft>
              <a:spcPct val="35000"/>
            </a:spcAft>
            <a:buNone/>
          </a:pPr>
          <a:r>
            <a:rPr lang="en-GB" sz="1600" b="1" kern="1200" spc="0" dirty="0">
              <a:solidFill>
                <a:schemeClr val="tx1"/>
              </a:solidFill>
              <a:latin typeface="Montserrat"/>
              <a:ea typeface="+mj-ea"/>
              <a:cs typeface="+mj-cs"/>
            </a:rPr>
            <a:t>1991–2002 </a:t>
          </a:r>
        </a:p>
        <a:p>
          <a:pPr marL="0" lvl="0" indent="0" algn="l" defTabSz="577850">
            <a:lnSpc>
              <a:spcPct val="90000"/>
            </a:lnSpc>
            <a:spcBef>
              <a:spcPct val="0"/>
            </a:spcBef>
            <a:spcAft>
              <a:spcPct val="35000"/>
            </a:spcAft>
            <a:buNone/>
          </a:pPr>
          <a:r>
            <a:rPr lang="en-GB" sz="1600" b="1" kern="1200" spc="0" dirty="0">
              <a:solidFill>
                <a:schemeClr val="tx1"/>
              </a:solidFill>
              <a:latin typeface="Montserrat"/>
              <a:ea typeface="+mj-ea"/>
              <a:cs typeface="+mj-cs"/>
            </a:rPr>
            <a:t>Linux kernel distributed as patches and archived files.</a:t>
          </a:r>
        </a:p>
      </dsp:txBody>
      <dsp:txXfrm>
        <a:off x="739666" y="528288"/>
        <a:ext cx="6238785" cy="868617"/>
      </dsp:txXfrm>
    </dsp:sp>
    <dsp:sp modelId="{6560E16C-3560-BE4F-8A68-E4B529FBD99B}">
      <dsp:nvSpPr>
        <dsp:cNvPr id="0" name=""/>
        <dsp:cNvSpPr/>
      </dsp:nvSpPr>
      <dsp:spPr>
        <a:xfrm>
          <a:off x="41785" y="310389"/>
          <a:ext cx="1301780" cy="1304415"/>
        </a:xfrm>
        <a:prstGeom prst="ellipse">
          <a:avLst/>
        </a:prstGeom>
        <a:blipFill rotWithShape="0">
          <a:blip xmlns:r="http://schemas.openxmlformats.org/officeDocument/2006/relationships" r:embed="rId1"/>
          <a:stretch>
            <a:fillRect/>
          </a:stretch>
        </a:blip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dsp:style>
    </dsp:sp>
    <dsp:sp modelId="{EE44C16A-EA11-0E4B-83E1-060AF5C82663}">
      <dsp:nvSpPr>
        <dsp:cNvPr id="0" name=""/>
        <dsp:cNvSpPr/>
      </dsp:nvSpPr>
      <dsp:spPr>
        <a:xfrm>
          <a:off x="1042580" y="1925194"/>
          <a:ext cx="5982861" cy="962597"/>
        </a:xfrm>
        <a:prstGeom prst="roundRect">
          <a:avLst/>
        </a:prstGeom>
        <a:solidFill>
          <a:prstClr val="white"/>
        </a:solid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4062" tIns="33020" rIns="33020" bIns="33020" numCol="1" spcCol="1270" anchor="ctr" anchorCtr="0">
          <a:noAutofit/>
        </a:bodyPr>
        <a:lstStyle/>
        <a:p>
          <a:pPr marL="0" lvl="0" indent="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2002</a:t>
          </a:r>
        </a:p>
        <a:p>
          <a:pPr marL="0" lvl="0" indent="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Linux kernel source code managed with Bit Keeper, a proprietary distributed version control system.</a:t>
          </a:r>
        </a:p>
      </dsp:txBody>
      <dsp:txXfrm>
        <a:off x="1089570" y="1972184"/>
        <a:ext cx="5888881" cy="868617"/>
      </dsp:txXfrm>
    </dsp:sp>
    <dsp:sp modelId="{2333B467-3678-6E4A-94C8-A9EB8D7067F3}">
      <dsp:nvSpPr>
        <dsp:cNvPr id="0" name=""/>
        <dsp:cNvSpPr/>
      </dsp:nvSpPr>
      <dsp:spPr>
        <a:xfrm>
          <a:off x="440956" y="1804870"/>
          <a:ext cx="1203246" cy="1203246"/>
        </a:xfrm>
        <a:prstGeom prst="ellipse">
          <a:avLst/>
        </a:prstGeom>
        <a:solidFill>
          <a:prstClr val="white"/>
        </a:solid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dsp:style>
    </dsp:sp>
    <dsp:sp modelId="{2DDD9511-CDB9-3A43-97FA-41353AFB32E8}">
      <dsp:nvSpPr>
        <dsp:cNvPr id="0" name=""/>
        <dsp:cNvSpPr/>
      </dsp:nvSpPr>
      <dsp:spPr>
        <a:xfrm>
          <a:off x="692676" y="3369090"/>
          <a:ext cx="6332765" cy="962597"/>
        </a:xfrm>
        <a:prstGeom prst="roundRect">
          <a:avLst/>
        </a:prstGeom>
        <a:solidFill>
          <a:prstClr val="white"/>
        </a:solid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4062" tIns="33020" rIns="33020" bIns="33020" numCol="1" spcCol="1270" anchor="ctr" anchorCtr="0">
          <a:noAutofit/>
        </a:bodyPr>
        <a:lstStyle/>
        <a:p>
          <a:pPr marL="0" lvl="0" indent="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2005</a:t>
          </a:r>
        </a:p>
        <a:p>
          <a:pPr marL="0" lvl="0" indent="0" algn="l" defTabSz="577850">
            <a:lnSpc>
              <a:spcPct val="90000"/>
            </a:lnSpc>
            <a:spcBef>
              <a:spcPct val="0"/>
            </a:spcBef>
            <a:spcAft>
              <a:spcPct val="35000"/>
            </a:spcAft>
            <a:buNone/>
          </a:pPr>
          <a:r>
            <a:rPr lang="en-GB" sz="1600" b="1" kern="1200" spc="0" dirty="0">
              <a:solidFill>
                <a:prstClr val="black"/>
              </a:solidFill>
              <a:latin typeface="Montserrat"/>
              <a:ea typeface="+mn-ea"/>
              <a:cs typeface="+mn-cs"/>
            </a:rPr>
            <a:t>Bit Keeper became commercial. Linux community began developing Git.</a:t>
          </a:r>
        </a:p>
      </dsp:txBody>
      <dsp:txXfrm>
        <a:off x="739666" y="3416080"/>
        <a:ext cx="6238785" cy="868617"/>
      </dsp:txXfrm>
    </dsp:sp>
    <dsp:sp modelId="{1ACFB328-EB53-2B45-B64B-6D95162398F6}">
      <dsp:nvSpPr>
        <dsp:cNvPr id="0" name=""/>
        <dsp:cNvSpPr/>
      </dsp:nvSpPr>
      <dsp:spPr>
        <a:xfrm>
          <a:off x="91052" y="3248766"/>
          <a:ext cx="1203246" cy="1203246"/>
        </a:xfrm>
        <a:prstGeom prst="ellipse">
          <a:avLst/>
        </a:prstGeom>
        <a:solidFill>
          <a:prstClr val="white"/>
        </a:solidFill>
        <a:ln w="50800" cap="flat" cmpd="sng" algn="ctr">
          <a:solidFill>
            <a:srgbClr val="12FB7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D8462-AD55-724A-A74C-C3895867A8C9}" type="datetimeFigureOut">
              <a:rPr lang="en-US" smtClean="0"/>
              <a:t>7/29/21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7E5AA-FC1C-1A4F-8FAB-A075FB0A12E3}" type="slidenum">
              <a:rPr lang="en-US" smtClean="0"/>
              <a:t>‹#›</a:t>
            </a:fld>
            <a:endParaRPr lang="en-US"/>
          </a:p>
        </p:txBody>
      </p:sp>
    </p:spTree>
    <p:extLst>
      <p:ext uri="{BB962C8B-B14F-4D97-AF65-F5344CB8AC3E}">
        <p14:creationId xmlns:p14="http://schemas.microsoft.com/office/powerpoint/2010/main" val="392212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1</a:t>
            </a:fld>
            <a:endParaRPr lang="en-US"/>
          </a:p>
        </p:txBody>
      </p:sp>
    </p:spTree>
    <p:extLst>
      <p:ext uri="{BB962C8B-B14F-4D97-AF65-F5344CB8AC3E}">
        <p14:creationId xmlns:p14="http://schemas.microsoft.com/office/powerpoint/2010/main" val="2044035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Centralized VCS emerged with collaboration at heart. A centralized VCS comprises a server containing the whole  history of versions of directories and files being tracked by the VCS. </a:t>
            </a:r>
          </a:p>
          <a:p>
            <a:endParaRPr lang="en-US" sz="1200" dirty="0"/>
          </a:p>
          <a:p>
            <a:r>
              <a:rPr lang="en-US" sz="1200" dirty="0"/>
              <a:t>Multiple clients can connect to the VCS server to download the latest snapshot of the versioned directories and files. This operation is called “checkout” – that is, to download the latest snapshot of the versioned directories and files. </a:t>
            </a:r>
            <a:r>
              <a:rPr lang="en-US" sz="1200" dirty="0">
                <a:solidFill>
                  <a:srgbClr val="4E443C"/>
                </a:solidFill>
                <a:latin typeface="Arial" panose="020B0604020202020204" pitchFamily="34" charset="0"/>
              </a:rPr>
              <a:t>Clients then modify files locally and then they save changes in the server.</a:t>
            </a:r>
          </a:p>
        </p:txBody>
      </p:sp>
      <p:sp>
        <p:nvSpPr>
          <p:cNvPr id="4" name="Slide Number Placeholder 3"/>
          <p:cNvSpPr>
            <a:spLocks noGrp="1"/>
          </p:cNvSpPr>
          <p:nvPr>
            <p:ph type="sldNum" sz="quarter" idx="5"/>
          </p:nvPr>
        </p:nvSpPr>
        <p:spPr/>
        <p:txBody>
          <a:bodyPr/>
          <a:lstStyle/>
          <a:p>
            <a:fld id="{1C97E5AA-FC1C-1A4F-8FAB-A075FB0A12E3}" type="slidenum">
              <a:rPr lang="en-US" smtClean="0"/>
              <a:t>10</a:t>
            </a:fld>
            <a:endParaRPr lang="en-US"/>
          </a:p>
        </p:txBody>
      </p:sp>
    </p:spTree>
    <p:extLst>
      <p:ext uri="{BB962C8B-B14F-4D97-AF65-F5344CB8AC3E}">
        <p14:creationId xmlns:p14="http://schemas.microsoft.com/office/powerpoint/2010/main" val="3496238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4E443C"/>
                </a:solidFill>
                <a:latin typeface="Arial" panose="020B0604020202020204" pitchFamily="34" charset="0"/>
              </a:rPr>
              <a:t>As clients can only to save their changes in the server, it is easier for others to be more often aware of what others are doing. In a VCS system it is often easier to administrate permissions for each user. Another advantage compared is that it is easier to administrate only one server, than keeping up with several instances of local databases.</a:t>
            </a:r>
          </a:p>
        </p:txBody>
      </p:sp>
      <p:sp>
        <p:nvSpPr>
          <p:cNvPr id="4" name="Slide Number Placeholder 3"/>
          <p:cNvSpPr>
            <a:spLocks noGrp="1"/>
          </p:cNvSpPr>
          <p:nvPr>
            <p:ph type="sldNum" sz="quarter" idx="5"/>
          </p:nvPr>
        </p:nvSpPr>
        <p:spPr/>
        <p:txBody>
          <a:bodyPr/>
          <a:lstStyle/>
          <a:p>
            <a:fld id="{1C97E5AA-FC1C-1A4F-8FAB-A075FB0A12E3}" type="slidenum">
              <a:rPr lang="en-US" smtClean="0"/>
              <a:t>11</a:t>
            </a:fld>
            <a:endParaRPr lang="en-US"/>
          </a:p>
        </p:txBody>
      </p:sp>
    </p:spTree>
    <p:extLst>
      <p:ext uri="{BB962C8B-B14F-4D97-AF65-F5344CB8AC3E}">
        <p14:creationId xmlns:p14="http://schemas.microsoft.com/office/powerpoint/2010/main" val="3378671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4E443C"/>
                </a:solidFill>
                <a:latin typeface="Arial" panose="020B0604020202020204" pitchFamily="34" charset="0"/>
              </a:rPr>
              <a:t>One major downside of the centralized VCS model is that if the connection to the server drops, then no one can save changes into the server. And equally no one can navigate over the history of the versioned files, as this is only located in the server itself. Because the whole version history lives only in one server, major care must be taken to ensure to ensure that backups of the server are up to date should for some reason the server be corrupted or totally lost.</a:t>
            </a:r>
          </a:p>
        </p:txBody>
      </p:sp>
      <p:sp>
        <p:nvSpPr>
          <p:cNvPr id="4" name="Slide Number Placeholder 3"/>
          <p:cNvSpPr>
            <a:spLocks noGrp="1"/>
          </p:cNvSpPr>
          <p:nvPr>
            <p:ph type="sldNum" sz="quarter" idx="5"/>
          </p:nvPr>
        </p:nvSpPr>
        <p:spPr/>
        <p:txBody>
          <a:bodyPr/>
          <a:lstStyle/>
          <a:p>
            <a:fld id="{1C97E5AA-FC1C-1A4F-8FAB-A075FB0A12E3}" type="slidenum">
              <a:rPr lang="en-US" smtClean="0"/>
              <a:t>12</a:t>
            </a:fld>
            <a:endParaRPr lang="en-US"/>
          </a:p>
        </p:txBody>
      </p:sp>
    </p:spTree>
    <p:extLst>
      <p:ext uri="{BB962C8B-B14F-4D97-AF65-F5344CB8AC3E}">
        <p14:creationId xmlns:p14="http://schemas.microsoft.com/office/powerpoint/2010/main" val="160032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pPr marL="0" indent="0">
              <a:lnSpc>
                <a:spcPct val="160000"/>
              </a:lnSpc>
              <a:buNone/>
            </a:pPr>
            <a:r>
              <a:rPr lang="en-GB" sz="1200" dirty="0">
                <a:solidFill>
                  <a:srgbClr val="4E443C"/>
                </a:solidFill>
                <a:latin typeface="Arial" panose="020B0604020202020204" pitchFamily="34" charset="0"/>
              </a:rPr>
              <a:t>CVS, Subversion, and Perforce are examples of centralised version control systems.</a:t>
            </a:r>
            <a:r>
              <a:rPr lang="en-US" sz="1200" dirty="0">
                <a:solidFill>
                  <a:srgbClr val="4E443C"/>
                </a:solidFill>
                <a:latin typeface="Arial" panose="020B0604020202020204" pitchFamily="34" charset="0"/>
              </a:rPr>
              <a:t> In this workshop we will not be using a centralized VCS. However, it is important to note that they exist. The links are for those that are more curious and will want to have a further look at them after this workshop.</a:t>
            </a:r>
          </a:p>
        </p:txBody>
      </p:sp>
      <p:sp>
        <p:nvSpPr>
          <p:cNvPr id="4" name="Slide Number Placeholder 3"/>
          <p:cNvSpPr>
            <a:spLocks noGrp="1"/>
          </p:cNvSpPr>
          <p:nvPr>
            <p:ph type="sldNum" sz="quarter" idx="5"/>
          </p:nvPr>
        </p:nvSpPr>
        <p:spPr/>
        <p:txBody>
          <a:bodyPr/>
          <a:lstStyle/>
          <a:p>
            <a:fld id="{1C97E5AA-FC1C-1A4F-8FAB-A075FB0A12E3}" type="slidenum">
              <a:rPr lang="en-US" smtClean="0"/>
              <a:t>13</a:t>
            </a:fld>
            <a:endParaRPr lang="en-US"/>
          </a:p>
        </p:txBody>
      </p:sp>
    </p:spTree>
    <p:extLst>
      <p:ext uri="{BB962C8B-B14F-4D97-AF65-F5344CB8AC3E}">
        <p14:creationId xmlns:p14="http://schemas.microsoft.com/office/powerpoint/2010/main" val="948230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4E443C"/>
              </a:solidFill>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C97E5AA-FC1C-1A4F-8FAB-A075FB0A12E3}" type="slidenum">
              <a:rPr lang="en-US" smtClean="0"/>
              <a:t>14</a:t>
            </a:fld>
            <a:endParaRPr lang="en-US"/>
          </a:p>
        </p:txBody>
      </p:sp>
    </p:spTree>
    <p:extLst>
      <p:ext uri="{BB962C8B-B14F-4D97-AF65-F5344CB8AC3E}">
        <p14:creationId xmlns:p14="http://schemas.microsoft.com/office/powerpoint/2010/main" val="2963726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400" b="0" i="0" kern="1200" dirty="0">
              <a:solidFill>
                <a:schemeClr val="tx1"/>
              </a:solidFill>
              <a:effectLst/>
              <a:latin typeface="+mn-lt"/>
              <a:ea typeface="+mn-ea"/>
              <a:cs typeface="+mn-cs"/>
            </a:endParaRPr>
          </a:p>
          <a:p>
            <a:r>
              <a:rPr lang="en-GB" sz="1400" b="0" i="0" kern="1200" dirty="0">
                <a:solidFill>
                  <a:schemeClr val="tx1"/>
                </a:solidFill>
                <a:effectLst/>
                <a:latin typeface="+mn-lt"/>
                <a:ea typeface="+mn-ea"/>
                <a:cs typeface="+mn-cs"/>
              </a:rPr>
              <a:t>Distributed VCS model also comprises a server containing the latest snapshot and the whole history of the versioned files. However, contrary to what happens in a Centralized VCS, clients of a centralized VCS checkout not only the latest snapshot of the versioned files, but also the whole history of the versioned files. This means that each client is a complete clone of the server. Since each client is a clone of the server, it can update the history of version files locally without the need to connect to the server. On the other hand, since clients do not need to be connected to the server, it is not possible to know what other users have already worked on unless they push their version of the whole history to server, which can happen after several versions have been saved locally. </a:t>
            </a:r>
          </a:p>
        </p:txBody>
      </p:sp>
      <p:sp>
        <p:nvSpPr>
          <p:cNvPr id="4" name="Slide Number Placeholder 3"/>
          <p:cNvSpPr>
            <a:spLocks noGrp="1"/>
          </p:cNvSpPr>
          <p:nvPr>
            <p:ph type="sldNum" sz="quarter" idx="5"/>
          </p:nvPr>
        </p:nvSpPr>
        <p:spPr/>
        <p:txBody>
          <a:bodyPr/>
          <a:lstStyle/>
          <a:p>
            <a:fld id="{1C97E5AA-FC1C-1A4F-8FAB-A075FB0A12E3}" type="slidenum">
              <a:rPr lang="en-US" smtClean="0"/>
              <a:t>15</a:t>
            </a:fld>
            <a:endParaRPr lang="en-US"/>
          </a:p>
        </p:txBody>
      </p:sp>
    </p:spTree>
    <p:extLst>
      <p:ext uri="{BB962C8B-B14F-4D97-AF65-F5344CB8AC3E}">
        <p14:creationId xmlns:p14="http://schemas.microsoft.com/office/powerpoint/2010/main" val="369361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Remind yourself that in a distributed VCS each client is a complete clone of the server, which means that it is possible to completely recover the server by cloning from the client which has performed the most recent checkout. That is multiple copies of the source code are owned across clients, which eliminates reliance on a single backup. Servers with distributed VCS can usually support several remote repositories which promotes collaboration with different teams within one project and extend workflows such as hierarchical models. Branching and merging can happen automatically and quickly</a:t>
            </a:r>
            <a:r>
              <a:rPr lang="en-US" sz="1200" b="0" i="0" kern="1200" dirty="0">
                <a:solidFill>
                  <a:schemeClr val="tx1"/>
                </a:solidFill>
                <a:effectLst/>
                <a:latin typeface="+mn-lt"/>
                <a:ea typeface="+mn-ea"/>
                <a:cs typeface="+mn-cs"/>
              </a:rPr>
              <a:t>, which increases developer productivity. As all changes are saved locally it is usually faster to complete a cycle of “checkout, commit, check-in”.</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C97E5AA-FC1C-1A4F-8FAB-A075FB0A12E3}" type="slidenum">
              <a:rPr lang="en-US" smtClean="0"/>
              <a:t>16</a:t>
            </a:fld>
            <a:endParaRPr lang="en-US"/>
          </a:p>
        </p:txBody>
      </p:sp>
    </p:spTree>
    <p:extLst>
      <p:ext uri="{BB962C8B-B14F-4D97-AF65-F5344CB8AC3E}">
        <p14:creationId xmlns:p14="http://schemas.microsoft.com/office/powerpoint/2010/main" val="15844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Initial checkout of a repository is slower as compared to checkout in a centralized version control system, because all branches and revision history are copied to the local machine by default. The lack of locking mechanisms that is part of most centralized VCS and still plays an important role when it comes to non-mergeable binary files such as graphic assets or too complex single file binary or XML packages (e.g. office documents, </a:t>
            </a:r>
            <a:r>
              <a:rPr lang="en-GB" sz="1200" b="0" i="0" kern="1200" dirty="0" err="1">
                <a:solidFill>
                  <a:schemeClr val="tx1"/>
                </a:solidFill>
                <a:effectLst/>
                <a:latin typeface="+mn-lt"/>
                <a:ea typeface="+mn-ea"/>
                <a:cs typeface="+mn-cs"/>
              </a:rPr>
              <a:t>PowerBI</a:t>
            </a:r>
            <a:r>
              <a:rPr lang="en-GB" sz="1200" b="0" i="0" kern="1200" dirty="0">
                <a:solidFill>
                  <a:schemeClr val="tx1"/>
                </a:solidFill>
                <a:effectLst/>
                <a:latin typeface="+mn-lt"/>
                <a:ea typeface="+mn-ea"/>
                <a:cs typeface="+mn-cs"/>
              </a:rPr>
              <a:t> files, SQL Server Data Tools BI packages, etc.). Additional storage required for every user to have a complete copy of the complete codebase history</a:t>
            </a:r>
          </a:p>
          <a:p>
            <a:r>
              <a:rPr lang="en-GB" sz="1200" b="0" i="0" kern="1200" dirty="0">
                <a:solidFill>
                  <a:schemeClr val="tx1"/>
                </a:solidFill>
                <a:effectLst/>
                <a:latin typeface="+mn-lt"/>
                <a:ea typeface="+mn-ea"/>
                <a:cs typeface="+mn-cs"/>
              </a:rPr>
              <a:t>Increased exposure of the code base since every participant has a locally vulnerable copy.</a:t>
            </a:r>
          </a:p>
        </p:txBody>
      </p:sp>
      <p:sp>
        <p:nvSpPr>
          <p:cNvPr id="4" name="Slide Number Placeholder 3"/>
          <p:cNvSpPr>
            <a:spLocks noGrp="1"/>
          </p:cNvSpPr>
          <p:nvPr>
            <p:ph type="sldNum" sz="quarter" idx="5"/>
          </p:nvPr>
        </p:nvSpPr>
        <p:spPr/>
        <p:txBody>
          <a:bodyPr/>
          <a:lstStyle/>
          <a:p>
            <a:fld id="{1C97E5AA-FC1C-1A4F-8FAB-A075FB0A12E3}" type="slidenum">
              <a:rPr lang="en-US" smtClean="0"/>
              <a:t>17</a:t>
            </a:fld>
            <a:endParaRPr lang="en-US"/>
          </a:p>
        </p:txBody>
      </p:sp>
    </p:spTree>
    <p:extLst>
      <p:ext uri="{BB962C8B-B14F-4D97-AF65-F5344CB8AC3E}">
        <p14:creationId xmlns:p14="http://schemas.microsoft.com/office/powerpoint/2010/main" val="187530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pPr marL="0" indent="0">
              <a:lnSpc>
                <a:spcPct val="160000"/>
              </a:lnSpc>
              <a:buNone/>
            </a:pPr>
            <a:r>
              <a:rPr lang="en-GB" sz="1200" dirty="0">
                <a:solidFill>
                  <a:srgbClr val="4E443C"/>
                </a:solidFill>
                <a:latin typeface="Arial" panose="020B0604020202020204" pitchFamily="34" charset="0"/>
              </a:rPr>
              <a:t>Git, Mercurial and Bazaar are popular examples of distributed version control systems.</a:t>
            </a:r>
            <a:r>
              <a:rPr lang="en-US" sz="1200" dirty="0">
                <a:solidFill>
                  <a:srgbClr val="4E443C"/>
                </a:solidFill>
                <a:latin typeface="Arial" panose="020B0604020202020204" pitchFamily="34" charset="0"/>
              </a:rPr>
              <a:t>  Let me remind you again that I will share these slides with you, therefore if you are curious you will be able to visit these links on your own time after this workshop. </a:t>
            </a:r>
            <a:r>
              <a:rPr lang="en-US" sz="1200">
                <a:solidFill>
                  <a:srgbClr val="4E443C"/>
                </a:solidFill>
                <a:latin typeface="Arial" panose="020B0604020202020204" pitchFamily="34" charset="0"/>
              </a:rPr>
              <a:t>In </a:t>
            </a:r>
            <a:r>
              <a:rPr lang="en-US" sz="1200" dirty="0">
                <a:solidFill>
                  <a:srgbClr val="4E443C"/>
                </a:solidFill>
                <a:latin typeface="Arial" panose="020B0604020202020204" pitchFamily="34" charset="0"/>
              </a:rPr>
              <a:t>this workshop we will learn Git.</a:t>
            </a:r>
          </a:p>
        </p:txBody>
      </p:sp>
      <p:sp>
        <p:nvSpPr>
          <p:cNvPr id="4" name="Slide Number Placeholder 3"/>
          <p:cNvSpPr>
            <a:spLocks noGrp="1"/>
          </p:cNvSpPr>
          <p:nvPr>
            <p:ph type="sldNum" sz="quarter" idx="5"/>
          </p:nvPr>
        </p:nvSpPr>
        <p:spPr/>
        <p:txBody>
          <a:bodyPr/>
          <a:lstStyle/>
          <a:p>
            <a:fld id="{1C97E5AA-FC1C-1A4F-8FAB-A075FB0A12E3}" type="slidenum">
              <a:rPr lang="en-US" smtClean="0"/>
              <a:t>18</a:t>
            </a:fld>
            <a:endParaRPr lang="en-US"/>
          </a:p>
        </p:txBody>
      </p:sp>
    </p:spTree>
    <p:extLst>
      <p:ext uri="{BB962C8B-B14F-4D97-AF65-F5344CB8AC3E}">
        <p14:creationId xmlns:p14="http://schemas.microsoft.com/office/powerpoint/2010/main" val="77503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Git Goals:</a:t>
            </a:r>
          </a:p>
          <a:p>
            <a:r>
              <a:rPr lang="en-GB" sz="1200" b="0" i="0" kern="1200" dirty="0">
                <a:solidFill>
                  <a:schemeClr val="tx1"/>
                </a:solidFill>
                <a:effectLst/>
                <a:latin typeface="+mn-lt"/>
                <a:ea typeface="+mn-ea"/>
                <a:cs typeface="+mn-cs"/>
              </a:rPr>
              <a:t>-  Speed</a:t>
            </a:r>
          </a:p>
          <a:p>
            <a:r>
              <a:rPr lang="en-GB" sz="1200" b="0" i="0" kern="1200" dirty="0">
                <a:solidFill>
                  <a:schemeClr val="tx1"/>
                </a:solidFill>
                <a:effectLst/>
                <a:latin typeface="+mn-lt"/>
                <a:ea typeface="+mn-ea"/>
                <a:cs typeface="+mn-cs"/>
              </a:rPr>
              <a:t>-  Simple design</a:t>
            </a:r>
          </a:p>
          <a:p>
            <a:r>
              <a:rPr lang="en-GB" sz="1200" b="0" i="0" kern="1200" dirty="0">
                <a:solidFill>
                  <a:schemeClr val="tx1"/>
                </a:solidFill>
                <a:effectLst/>
                <a:latin typeface="+mn-lt"/>
                <a:ea typeface="+mn-ea"/>
                <a:cs typeface="+mn-cs"/>
              </a:rPr>
              <a:t>-  Strong support for non-linear development (thousands of parallel branches)</a:t>
            </a:r>
          </a:p>
          <a:p>
            <a:pPr marL="171450" indent="-171450">
              <a:buFontTx/>
              <a:buChar char="-"/>
            </a:pPr>
            <a:r>
              <a:rPr lang="en-GB" sz="1200" b="0" i="0" kern="1200" dirty="0">
                <a:solidFill>
                  <a:schemeClr val="tx1"/>
                </a:solidFill>
                <a:effectLst/>
                <a:latin typeface="+mn-lt"/>
                <a:ea typeface="+mn-ea"/>
                <a:cs typeface="+mn-cs"/>
              </a:rPr>
              <a:t>Fully distributed</a:t>
            </a:r>
          </a:p>
          <a:p>
            <a:pPr marL="171450" indent="-171450">
              <a:buFontTx/>
              <a:buChar char="-"/>
            </a:pPr>
            <a:r>
              <a:rPr lang="en-GB" sz="1200" b="0" i="0" kern="1200" dirty="0">
                <a:solidFill>
                  <a:schemeClr val="tx1"/>
                </a:solidFill>
                <a:effectLst/>
                <a:latin typeface="+mn-lt"/>
                <a:ea typeface="+mn-ea"/>
                <a:cs typeface="+mn-cs"/>
              </a:rPr>
              <a:t>Able to handle large projects like the Linux kernel efficiently (speed and data size)</a:t>
            </a:r>
          </a:p>
          <a:p>
            <a:pPr marL="171450" indent="-171450">
              <a:buFontTx/>
              <a:buChar char="-"/>
            </a:pPr>
            <a:r>
              <a:rPr lang="en-GB" sz="1200" b="0" i="0" kern="1200" dirty="0">
                <a:solidFill>
                  <a:schemeClr val="tx1"/>
                </a:solidFill>
                <a:effectLst/>
                <a:latin typeface="+mn-lt"/>
                <a:ea typeface="+mn-ea"/>
                <a:cs typeface="+mn-cs"/>
              </a:rPr>
              <a:t>GPLv2 to guarantee your freedom to share and change free software---to make sure the software is free for all its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solidFill>
                  <a:srgbClr val="4E443C"/>
                </a:solidFill>
                <a:latin typeface="Arial" panose="020B0604020202020204" pitchFamily="34" charset="0"/>
              </a:rPr>
              <a:t>Trademark Protected by Software Freedom Conservancy ("Conservancy")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dirty="0">
              <a:solidFill>
                <a:srgbClr val="4E443C"/>
              </a:solidFill>
              <a:effectLst/>
              <a:latin typeface="Arial" panose="020B0604020202020204"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dirty="0">
              <a:solidFill>
                <a:srgbClr val="4E443C"/>
              </a:solidFill>
              <a:effectLst/>
              <a:latin typeface="Arial" panose="020B0604020202020204" pitchFamily="34" charset="0"/>
              <a:ea typeface="+mn-ea"/>
              <a:cs typeface="+mn-cs"/>
            </a:endParaRPr>
          </a:p>
          <a:p>
            <a:r>
              <a:rPr lang="en-GB" sz="1200" b="0" i="0" kern="1200" dirty="0">
                <a:solidFill>
                  <a:schemeClr val="tx1"/>
                </a:solidFill>
                <a:effectLst/>
                <a:latin typeface="+mn-lt"/>
                <a:ea typeface="+mn-ea"/>
                <a:cs typeface="+mn-cs"/>
              </a:rPr>
              <a:t>Git thinks of its data more like a series of snapshots of a miniature filesystem.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With Git, every time you commit, or save the state of your project, Git basically takes a picture of what all your files look like at that moment and stores a reference to that snapshot.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be efficient, if files have not changed, Git doesn’t store the file again, just a link to the previous identical file it has already stored.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Git thinks about its data more like a </a:t>
            </a:r>
            <a:r>
              <a:rPr lang="en-GB" sz="1200" b="1" i="0" kern="1200" dirty="0">
                <a:solidFill>
                  <a:schemeClr val="tx1"/>
                </a:solidFill>
                <a:effectLst/>
                <a:latin typeface="+mn-lt"/>
                <a:ea typeface="+mn-ea"/>
                <a:cs typeface="+mn-cs"/>
              </a:rPr>
              <a:t>stream of snapshots</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US" dirty="0"/>
              <a:t>Similar operations to other version control systems</a:t>
            </a:r>
          </a:p>
          <a:p>
            <a:r>
              <a:rPr lang="en-GB" dirty="0"/>
              <a:t>Stores snapshots instead of differences</a:t>
            </a:r>
          </a:p>
          <a:p>
            <a:r>
              <a:rPr lang="en-GB" dirty="0"/>
              <a:t>Records whole directory tree changes</a:t>
            </a:r>
          </a:p>
          <a:p>
            <a:r>
              <a:rPr lang="en-GB" dirty="0"/>
              <a:t>Most operations are performed locally</a:t>
            </a:r>
          </a:p>
          <a:p>
            <a:r>
              <a:rPr lang="en-GB" dirty="0"/>
              <a:t>Written in C, Shell Scripts, Perl</a:t>
            </a:r>
          </a:p>
          <a:p>
            <a:r>
              <a:rPr lang="en-GB" dirty="0"/>
              <a:t>SHA-1 hashes revision IDs</a:t>
            </a:r>
          </a:p>
          <a:p>
            <a:r>
              <a:rPr lang="en-GB" dirty="0"/>
              <a:t>Sync via custom git, custom SSH, HTTP/HTTPs, </a:t>
            </a:r>
            <a:r>
              <a:rPr lang="en-GB" dirty="0" err="1"/>
              <a:t>Rsync</a:t>
            </a:r>
            <a:r>
              <a:rPr lang="en-GB" dirty="0"/>
              <a:t>, Email, Bundles</a:t>
            </a:r>
          </a:p>
          <a:p>
            <a:r>
              <a:rPr lang="en-GB" dirty="0"/>
              <a:t>Source code size of 23MB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20</a:t>
            </a:fld>
            <a:endParaRPr lang="en-US"/>
          </a:p>
        </p:txBody>
      </p:sp>
    </p:spTree>
    <p:extLst>
      <p:ext uri="{BB962C8B-B14F-4D97-AF65-F5344CB8AC3E}">
        <p14:creationId xmlns:p14="http://schemas.microsoft.com/office/powerpoint/2010/main" val="391421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71450">
              <a:buFont typeface="Arial" panose="020B0604020202020204" pitchFamily="34" charset="0"/>
              <a:buChar char="•"/>
            </a:pPr>
            <a:r>
              <a:rPr lang="en-US" sz="2400" dirty="0">
                <a:solidFill>
                  <a:srgbClr val="4E443C"/>
                </a:solidFill>
                <a:latin typeface="Arial" panose="020B0604020202020204" pitchFamily="34" charset="0"/>
              </a:rPr>
              <a:t>Version control systems, such as Git,  were created to track changes in source code. However, it can be used to track any type of file.</a:t>
            </a:r>
          </a:p>
          <a:p>
            <a:pPr indent="-171450">
              <a:buFont typeface="Arial" panose="020B0604020202020204" pitchFamily="34" charset="0"/>
              <a:buChar char="•"/>
            </a:pPr>
            <a:endParaRPr lang="en-US" sz="2400" dirty="0">
              <a:solidFill>
                <a:srgbClr val="4E443C"/>
              </a:solidFill>
              <a:latin typeface="Arial" panose="020B0604020202020204" pitchFamily="34" charset="0"/>
            </a:endParaRPr>
          </a:p>
          <a:p>
            <a:pPr indent="-171450">
              <a:buFont typeface="Arial" panose="020B0604020202020204" pitchFamily="34" charset="0"/>
              <a:buChar char="•"/>
            </a:pPr>
            <a:r>
              <a:rPr lang="en-US" sz="2400" dirty="0">
                <a:solidFill>
                  <a:srgbClr val="4E443C"/>
                </a:solidFill>
                <a:latin typeface="Arial" panose="020B0604020202020204" pitchFamily="34" charset="0"/>
              </a:rPr>
              <a:t>Typical operations supported by a VCS</a:t>
            </a:r>
          </a:p>
          <a:p>
            <a:pPr lvl="1" indent="-171450">
              <a:buFont typeface="Arial" panose="020B0604020202020204" pitchFamily="34" charset="0"/>
              <a:buChar char="•"/>
            </a:pPr>
            <a:r>
              <a:rPr lang="en-US" sz="2400" dirty="0">
                <a:solidFill>
                  <a:srgbClr val="4E443C"/>
                </a:solidFill>
                <a:latin typeface="Arial" panose="020B0604020202020204" pitchFamily="34" charset="0"/>
              </a:rPr>
              <a:t>rollback specific files to a previous state, </a:t>
            </a:r>
          </a:p>
          <a:p>
            <a:pPr lvl="1" indent="-171450">
              <a:buFont typeface="Arial" panose="020B0604020202020204" pitchFamily="34" charset="0"/>
              <a:buChar char="•"/>
            </a:pPr>
            <a:r>
              <a:rPr lang="en-US" sz="2400" dirty="0">
                <a:solidFill>
                  <a:srgbClr val="4E443C"/>
                </a:solidFill>
                <a:latin typeface="Arial" panose="020B0604020202020204" pitchFamily="34" charset="0"/>
              </a:rPr>
              <a:t>rollback an entire project to a previous state, </a:t>
            </a:r>
          </a:p>
          <a:p>
            <a:pPr lvl="1" indent="-171450">
              <a:buFont typeface="Arial" panose="020B0604020202020204" pitchFamily="34" charset="0"/>
              <a:buChar char="•"/>
            </a:pPr>
            <a:r>
              <a:rPr lang="en-US" sz="2400" dirty="0">
                <a:solidFill>
                  <a:srgbClr val="4E443C"/>
                </a:solidFill>
                <a:latin typeface="Arial" panose="020B0604020202020204" pitchFamily="34" charset="0"/>
              </a:rPr>
              <a:t>compare differences over time, </a:t>
            </a:r>
          </a:p>
          <a:p>
            <a:pPr lvl="1" indent="-171450">
              <a:buFont typeface="Arial" panose="020B0604020202020204" pitchFamily="34" charset="0"/>
              <a:buChar char="•"/>
            </a:pPr>
            <a:r>
              <a:rPr lang="en-US" sz="2400" dirty="0">
                <a:solidFill>
                  <a:srgbClr val="4E443C"/>
                </a:solidFill>
                <a:latin typeface="Arial" panose="020B0604020202020204" pitchFamily="34" charset="0"/>
              </a:rPr>
              <a:t>identify who modified a file,</a:t>
            </a:r>
          </a:p>
          <a:p>
            <a:pPr lvl="1" indent="-171450">
              <a:buFont typeface="Arial" panose="020B0604020202020204" pitchFamily="34" charset="0"/>
              <a:buChar char="•"/>
            </a:pPr>
            <a:r>
              <a:rPr lang="en-US" sz="2400" dirty="0">
                <a:solidFill>
                  <a:srgbClr val="4E443C"/>
                </a:solidFill>
                <a:latin typeface="Arial" panose="020B0604020202020204" pitchFamily="34" charset="0"/>
              </a:rPr>
              <a:t>determine when and by whom an issue was introduced,</a:t>
            </a:r>
          </a:p>
          <a:p>
            <a:pPr lvl="1" indent="-171450">
              <a:buFont typeface="Arial" panose="020B0604020202020204" pitchFamily="34" charset="0"/>
              <a:buChar char="•"/>
            </a:pPr>
            <a:r>
              <a:rPr lang="en-US" sz="2400" dirty="0">
                <a:solidFill>
                  <a:srgbClr val="4E443C"/>
                </a:solidFill>
                <a:latin typeface="Arial" panose="020B0604020202020204" pitchFamily="34" charset="0"/>
              </a:rPr>
              <a:t>easily recover deleted or corrupted files.</a:t>
            </a:r>
          </a:p>
        </p:txBody>
      </p:sp>
      <p:sp>
        <p:nvSpPr>
          <p:cNvPr id="4" name="Slide Number Placeholder 3"/>
          <p:cNvSpPr>
            <a:spLocks noGrp="1"/>
          </p:cNvSpPr>
          <p:nvPr>
            <p:ph type="sldNum" sz="quarter" idx="5"/>
          </p:nvPr>
        </p:nvSpPr>
        <p:spPr/>
        <p:txBody>
          <a:bodyPr/>
          <a:lstStyle/>
          <a:p>
            <a:fld id="{1C97E5AA-FC1C-1A4F-8FAB-A075FB0A12E3}" type="slidenum">
              <a:rPr lang="en-US" smtClean="0"/>
              <a:t>2</a:t>
            </a:fld>
            <a:endParaRPr lang="en-US"/>
          </a:p>
        </p:txBody>
      </p:sp>
    </p:spTree>
    <p:extLst>
      <p:ext uri="{BB962C8B-B14F-4D97-AF65-F5344CB8AC3E}">
        <p14:creationId xmlns:p14="http://schemas.microsoft.com/office/powerpoint/2010/main" val="97220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Git Goals:</a:t>
            </a:r>
          </a:p>
          <a:p>
            <a:r>
              <a:rPr lang="en-GB" sz="1200" b="0" i="0" kern="1200" dirty="0">
                <a:solidFill>
                  <a:schemeClr val="tx1"/>
                </a:solidFill>
                <a:effectLst/>
                <a:latin typeface="+mn-lt"/>
                <a:ea typeface="+mn-ea"/>
                <a:cs typeface="+mn-cs"/>
              </a:rPr>
              <a:t>-  Speed</a:t>
            </a:r>
          </a:p>
          <a:p>
            <a:r>
              <a:rPr lang="en-GB" sz="1200" b="0" i="0" kern="1200" dirty="0">
                <a:solidFill>
                  <a:schemeClr val="tx1"/>
                </a:solidFill>
                <a:effectLst/>
                <a:latin typeface="+mn-lt"/>
                <a:ea typeface="+mn-ea"/>
                <a:cs typeface="+mn-cs"/>
              </a:rPr>
              <a:t>-  Simple design</a:t>
            </a:r>
          </a:p>
          <a:p>
            <a:r>
              <a:rPr lang="en-GB" sz="1200" b="0" i="0" kern="1200" dirty="0">
                <a:solidFill>
                  <a:schemeClr val="tx1"/>
                </a:solidFill>
                <a:effectLst/>
                <a:latin typeface="+mn-lt"/>
                <a:ea typeface="+mn-ea"/>
                <a:cs typeface="+mn-cs"/>
              </a:rPr>
              <a:t>-  Strong support for non-linear development (thousands of parallel branches)</a:t>
            </a:r>
          </a:p>
          <a:p>
            <a:pPr marL="171450" indent="-171450">
              <a:buFontTx/>
              <a:buChar char="-"/>
            </a:pPr>
            <a:r>
              <a:rPr lang="en-GB" sz="1200" b="0" i="0" kern="1200" dirty="0">
                <a:solidFill>
                  <a:schemeClr val="tx1"/>
                </a:solidFill>
                <a:effectLst/>
                <a:latin typeface="+mn-lt"/>
                <a:ea typeface="+mn-ea"/>
                <a:cs typeface="+mn-cs"/>
              </a:rPr>
              <a:t>Fully distributed</a:t>
            </a:r>
          </a:p>
          <a:p>
            <a:pPr marL="171450" indent="-171450">
              <a:buFontTx/>
              <a:buChar char="-"/>
            </a:pPr>
            <a:r>
              <a:rPr lang="en-GB" sz="1200" b="0" i="0" kern="1200" dirty="0">
                <a:solidFill>
                  <a:schemeClr val="tx1"/>
                </a:solidFill>
                <a:effectLst/>
                <a:latin typeface="+mn-lt"/>
                <a:ea typeface="+mn-ea"/>
                <a:cs typeface="+mn-cs"/>
              </a:rPr>
              <a:t>Able to handle large projects like the Linux kernel efficiently (speed and data size)</a:t>
            </a:r>
          </a:p>
          <a:p>
            <a:pPr marL="171450" indent="-171450">
              <a:buFontTx/>
              <a:buChar char="-"/>
            </a:pPr>
            <a:r>
              <a:rPr lang="en-GB" sz="1200" b="0" i="0" kern="1200" dirty="0">
                <a:solidFill>
                  <a:schemeClr val="tx1"/>
                </a:solidFill>
                <a:effectLst/>
                <a:latin typeface="+mn-lt"/>
                <a:ea typeface="+mn-ea"/>
                <a:cs typeface="+mn-cs"/>
              </a:rPr>
              <a:t>GPLv2 to guarantee your freedom to share and change free software---to make sure the software is free for all its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solidFill>
                  <a:srgbClr val="4E443C"/>
                </a:solidFill>
                <a:latin typeface="Arial" panose="020B0604020202020204" pitchFamily="34" charset="0"/>
              </a:rPr>
              <a:t>Protected by Software Freedom Conservancy ("Conservancy")</a:t>
            </a:r>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21</a:t>
            </a:fld>
            <a:endParaRPr lang="en-US"/>
          </a:p>
        </p:txBody>
      </p:sp>
    </p:spTree>
    <p:extLst>
      <p:ext uri="{BB962C8B-B14F-4D97-AF65-F5344CB8AC3E}">
        <p14:creationId xmlns:p14="http://schemas.microsoft.com/office/powerpoint/2010/main" val="1194393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23</a:t>
            </a:fld>
            <a:endParaRPr lang="en-US"/>
          </a:p>
        </p:txBody>
      </p:sp>
    </p:spTree>
    <p:extLst>
      <p:ext uri="{BB962C8B-B14F-4D97-AF65-F5344CB8AC3E}">
        <p14:creationId xmlns:p14="http://schemas.microsoft.com/office/powerpoint/2010/main" val="3995427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24</a:t>
            </a:fld>
            <a:endParaRPr lang="en-US"/>
          </a:p>
        </p:txBody>
      </p:sp>
    </p:spTree>
    <p:extLst>
      <p:ext uri="{BB962C8B-B14F-4D97-AF65-F5344CB8AC3E}">
        <p14:creationId xmlns:p14="http://schemas.microsoft.com/office/powerpoint/2010/main" val="4167953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25</a:t>
            </a:fld>
            <a:endParaRPr lang="en-US"/>
          </a:p>
        </p:txBody>
      </p:sp>
    </p:spTree>
    <p:extLst>
      <p:ext uri="{BB962C8B-B14F-4D97-AF65-F5344CB8AC3E}">
        <p14:creationId xmlns:p14="http://schemas.microsoft.com/office/powerpoint/2010/main" val="60112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26</a:t>
            </a:fld>
            <a:endParaRPr lang="en-US"/>
          </a:p>
        </p:txBody>
      </p:sp>
    </p:spTree>
    <p:extLst>
      <p:ext uri="{BB962C8B-B14F-4D97-AF65-F5344CB8AC3E}">
        <p14:creationId xmlns:p14="http://schemas.microsoft.com/office/powerpoint/2010/main" val="992160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27</a:t>
            </a:fld>
            <a:endParaRPr lang="en-US"/>
          </a:p>
        </p:txBody>
      </p:sp>
    </p:spTree>
    <p:extLst>
      <p:ext uri="{BB962C8B-B14F-4D97-AF65-F5344CB8AC3E}">
        <p14:creationId xmlns:p14="http://schemas.microsoft.com/office/powerpoint/2010/main" val="1588180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28</a:t>
            </a:fld>
            <a:endParaRPr lang="en-US"/>
          </a:p>
        </p:txBody>
      </p:sp>
    </p:spTree>
    <p:extLst>
      <p:ext uri="{BB962C8B-B14F-4D97-AF65-F5344CB8AC3E}">
        <p14:creationId xmlns:p14="http://schemas.microsoft.com/office/powerpoint/2010/main" val="3494217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29</a:t>
            </a:fld>
            <a:endParaRPr lang="en-US"/>
          </a:p>
        </p:txBody>
      </p:sp>
    </p:spTree>
    <p:extLst>
      <p:ext uri="{BB962C8B-B14F-4D97-AF65-F5344CB8AC3E}">
        <p14:creationId xmlns:p14="http://schemas.microsoft.com/office/powerpoint/2010/main" val="2631277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30</a:t>
            </a:fld>
            <a:endParaRPr lang="en-US"/>
          </a:p>
        </p:txBody>
      </p:sp>
    </p:spTree>
    <p:extLst>
      <p:ext uri="{BB962C8B-B14F-4D97-AF65-F5344CB8AC3E}">
        <p14:creationId xmlns:p14="http://schemas.microsoft.com/office/powerpoint/2010/main" val="315633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31</a:t>
            </a:fld>
            <a:endParaRPr lang="en-US"/>
          </a:p>
        </p:txBody>
      </p:sp>
    </p:spTree>
    <p:extLst>
      <p:ext uri="{BB962C8B-B14F-4D97-AF65-F5344CB8AC3E}">
        <p14:creationId xmlns:p14="http://schemas.microsoft.com/office/powerpoint/2010/main" val="102004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Right Team, I have just said "version control" which as the name indicates is about controlling versions! So just invert the words “version control” to “control version”. Meaning that a Version Control System is just software that helps you to control (or manage) the different versions of something (typically source code).</a:t>
            </a:r>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a:t>
            </a:fld>
            <a:endParaRPr lang="en-US"/>
          </a:p>
        </p:txBody>
      </p:sp>
    </p:spTree>
    <p:extLst>
      <p:ext uri="{BB962C8B-B14F-4D97-AF65-F5344CB8AC3E}">
        <p14:creationId xmlns:p14="http://schemas.microsoft.com/office/powerpoint/2010/main" val="4250693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32</a:t>
            </a:fld>
            <a:endParaRPr lang="en-US"/>
          </a:p>
        </p:txBody>
      </p:sp>
    </p:spTree>
    <p:extLst>
      <p:ext uri="{BB962C8B-B14F-4D97-AF65-F5344CB8AC3E}">
        <p14:creationId xmlns:p14="http://schemas.microsoft.com/office/powerpoint/2010/main" val="971967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33</a:t>
            </a:fld>
            <a:endParaRPr lang="en-US"/>
          </a:p>
        </p:txBody>
      </p:sp>
    </p:spTree>
    <p:extLst>
      <p:ext uri="{BB962C8B-B14F-4D97-AF65-F5344CB8AC3E}">
        <p14:creationId xmlns:p14="http://schemas.microsoft.com/office/powerpoint/2010/main" val="1211018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34</a:t>
            </a:fld>
            <a:endParaRPr lang="en-US"/>
          </a:p>
        </p:txBody>
      </p:sp>
    </p:spTree>
    <p:extLst>
      <p:ext uri="{BB962C8B-B14F-4D97-AF65-F5344CB8AC3E}">
        <p14:creationId xmlns:p14="http://schemas.microsoft.com/office/powerpoint/2010/main" val="1668461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35</a:t>
            </a:fld>
            <a:endParaRPr lang="en-US"/>
          </a:p>
        </p:txBody>
      </p:sp>
    </p:spTree>
    <p:extLst>
      <p:ext uri="{BB962C8B-B14F-4D97-AF65-F5344CB8AC3E}">
        <p14:creationId xmlns:p14="http://schemas.microsoft.com/office/powerpoint/2010/main" val="1518210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36</a:t>
            </a:fld>
            <a:endParaRPr lang="en-US"/>
          </a:p>
        </p:txBody>
      </p:sp>
    </p:spTree>
    <p:extLst>
      <p:ext uri="{BB962C8B-B14F-4D97-AF65-F5344CB8AC3E}">
        <p14:creationId xmlns:p14="http://schemas.microsoft.com/office/powerpoint/2010/main" val="110852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Right Team, I have just said "version control" which as the name indicates is about controlling versions! So just invert the words “version control” to “control version”. Meaning that a Version Control System is just software that helps you to control (or manage) the different versions of something (typically source code).</a:t>
            </a:r>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4</a:t>
            </a:fld>
            <a:endParaRPr lang="en-US"/>
          </a:p>
        </p:txBody>
      </p:sp>
    </p:spTree>
    <p:extLst>
      <p:ext uri="{BB962C8B-B14F-4D97-AF65-F5344CB8AC3E}">
        <p14:creationId xmlns:p14="http://schemas.microsoft.com/office/powerpoint/2010/main" val="51002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400" dirty="0">
                <a:solidFill>
                  <a:srgbClr val="4E443C"/>
                </a:solidFill>
                <a:latin typeface="Arial" panose="020B0604020202020204" pitchFamily="34" charset="0"/>
              </a:rPr>
              <a:t>Version control systems were created to track changes in source code.  That is a VCS allows us to track changes in directories and files. A VCS should also allow a user to  rollback a file, a directory, or an entire project to a previous state, and to easily recover deleted or corrupted files. Other functions provided by a VCS include but are not limited to support for comparing and navigating the differences between files over time, identify who modified a file and determine when and by whom an issue was introduced.</a:t>
            </a:r>
          </a:p>
        </p:txBody>
      </p:sp>
      <p:sp>
        <p:nvSpPr>
          <p:cNvPr id="4" name="Slide Number Placeholder 3"/>
          <p:cNvSpPr>
            <a:spLocks noGrp="1"/>
          </p:cNvSpPr>
          <p:nvPr>
            <p:ph type="sldNum" sz="quarter" idx="5"/>
          </p:nvPr>
        </p:nvSpPr>
        <p:spPr/>
        <p:txBody>
          <a:bodyPr/>
          <a:lstStyle/>
          <a:p>
            <a:fld id="{1C97E5AA-FC1C-1A4F-8FAB-A075FB0A12E3}" type="slidenum">
              <a:rPr lang="en-US" smtClean="0"/>
              <a:t>5</a:t>
            </a:fld>
            <a:endParaRPr lang="en-US"/>
          </a:p>
        </p:txBody>
      </p:sp>
    </p:spTree>
    <p:extLst>
      <p:ext uri="{BB962C8B-B14F-4D97-AF65-F5344CB8AC3E}">
        <p14:creationId xmlns:p14="http://schemas.microsoft.com/office/powerpoint/2010/main" val="108277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200" dirty="0">
                <a:solidFill>
                  <a:srgbClr val="4E443C"/>
                </a:solidFill>
                <a:latin typeface="Arial" panose="020B0604020202020204" pitchFamily="34" charset="0"/>
              </a:rPr>
              <a:t>For the sake of clarity note that from now onwards we will now be referring to version control system simply as VCS.</a:t>
            </a:r>
          </a:p>
          <a:p>
            <a:pPr marL="0" indent="0">
              <a:lnSpc>
                <a:spcPct val="150000"/>
              </a:lnSpc>
              <a:buFont typeface="Arial" panose="020B0604020202020204" pitchFamily="34" charset="0"/>
              <a:buNone/>
            </a:pPr>
            <a:r>
              <a:rPr lang="en-US" sz="1200" dirty="0">
                <a:solidFill>
                  <a:srgbClr val="4E443C"/>
                </a:solidFill>
                <a:latin typeface="Arial" panose="020B0604020202020204" pitchFamily="34" charset="0"/>
              </a:rPr>
              <a:t>You may also find the same concept written down as Source Code Management which in turn is often simply referred as SCM.</a:t>
            </a:r>
          </a:p>
          <a:p>
            <a:pPr marL="0" indent="0">
              <a:lnSpc>
                <a:spcPct val="150000"/>
              </a:lnSpc>
              <a:buFont typeface="Arial" panose="020B0604020202020204" pitchFamily="34" charset="0"/>
              <a:buNone/>
            </a:pPr>
            <a:r>
              <a:rPr lang="en-US" sz="1200" dirty="0">
                <a:solidFill>
                  <a:srgbClr val="4E443C"/>
                </a:solidFill>
                <a:latin typeface="Arial" panose="020B0604020202020204" pitchFamily="34" charset="0"/>
              </a:rPr>
              <a:t>In this workshop I am going to stick to VCS.</a:t>
            </a:r>
          </a:p>
        </p:txBody>
      </p:sp>
      <p:sp>
        <p:nvSpPr>
          <p:cNvPr id="4" name="Slide Number Placeholder 3"/>
          <p:cNvSpPr>
            <a:spLocks noGrp="1"/>
          </p:cNvSpPr>
          <p:nvPr>
            <p:ph type="sldNum" sz="quarter" idx="5"/>
          </p:nvPr>
        </p:nvSpPr>
        <p:spPr/>
        <p:txBody>
          <a:bodyPr/>
          <a:lstStyle/>
          <a:p>
            <a:fld id="{1C97E5AA-FC1C-1A4F-8FAB-A075FB0A12E3}" type="slidenum">
              <a:rPr lang="en-US" smtClean="0"/>
              <a:t>6</a:t>
            </a:fld>
            <a:endParaRPr lang="en-US"/>
          </a:p>
        </p:txBody>
      </p:sp>
    </p:spTree>
    <p:extLst>
      <p:ext uri="{BB962C8B-B14F-4D97-AF65-F5344CB8AC3E}">
        <p14:creationId xmlns:p14="http://schemas.microsoft.com/office/powerpoint/2010/main" val="32502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r>
              <a:rPr lang="en-US" dirty="0"/>
              <a:t>There are several Version Control Systems out there, which alone proves that version control is incredibly important. Three of the most popular version control systems are:</a:t>
            </a:r>
          </a:p>
          <a:p>
            <a:pPr marL="171450" indent="-171450">
              <a:buFont typeface="Arial" panose="020B0604020202020204" pitchFamily="34" charset="0"/>
              <a:buChar char="•"/>
            </a:pPr>
            <a:r>
              <a:rPr lang="en-US" dirty="0"/>
              <a:t>Git</a:t>
            </a:r>
          </a:p>
          <a:p>
            <a:pPr marL="171450" indent="-171450">
              <a:buFont typeface="Arial" panose="020B0604020202020204" pitchFamily="34" charset="0"/>
              <a:buChar char="•"/>
            </a:pPr>
            <a:r>
              <a:rPr lang="en-US" dirty="0"/>
              <a:t>Subversion</a:t>
            </a:r>
          </a:p>
          <a:p>
            <a:pPr marL="171450" indent="-171450">
              <a:buFont typeface="Arial" panose="020B0604020202020204" pitchFamily="34" charset="0"/>
              <a:buChar char="•"/>
            </a:pPr>
            <a:r>
              <a:rPr lang="en-US" dirty="0"/>
              <a:t>Mercurial</a:t>
            </a:r>
          </a:p>
          <a:p>
            <a:endParaRPr lang="en-US" dirty="0"/>
          </a:p>
        </p:txBody>
      </p:sp>
      <p:sp>
        <p:nvSpPr>
          <p:cNvPr id="4" name="Slide Number Placeholder 3"/>
          <p:cNvSpPr>
            <a:spLocks noGrp="1"/>
          </p:cNvSpPr>
          <p:nvPr>
            <p:ph type="sldNum" sz="quarter" idx="5"/>
          </p:nvPr>
        </p:nvSpPr>
        <p:spPr/>
        <p:txBody>
          <a:bodyPr/>
          <a:lstStyle/>
          <a:p>
            <a:fld id="{1C97E5AA-FC1C-1A4F-8FAB-A075FB0A12E3}" type="slidenum">
              <a:rPr lang="en-US" smtClean="0"/>
              <a:t>7</a:t>
            </a:fld>
            <a:endParaRPr lang="en-US"/>
          </a:p>
        </p:txBody>
      </p:sp>
    </p:spTree>
    <p:extLst>
      <p:ext uri="{BB962C8B-B14F-4D97-AF65-F5344CB8AC3E}">
        <p14:creationId xmlns:p14="http://schemas.microsoft.com/office/powerpoint/2010/main" val="148337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solidFill>
                  <a:srgbClr val="4E443C"/>
                </a:solidFill>
                <a:latin typeface="Arial" panose="020B0604020202020204" pitchFamily="34" charset="0"/>
              </a:rPr>
              <a:t>Version control systems evolved over time from Local to Centralized or Distributed. There are therefore three types of version control system models…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dirty="0">
                <a:solidFill>
                  <a:srgbClr val="4E443C"/>
                </a:solidFill>
                <a:latin typeface="Arial" panose="020B0604020202020204" pitchFamily="34" charset="0"/>
              </a:rPr>
              <a:t>the local model - one user with a local repository</a:t>
            </a:r>
          </a:p>
          <a:p>
            <a:pPr marL="171450" indent="-171450">
              <a:lnSpc>
                <a:spcPct val="150000"/>
              </a:lnSpc>
              <a:buFont typeface="Arial" panose="020B0604020202020204" pitchFamily="34" charset="0"/>
              <a:buChar char="•"/>
            </a:pPr>
            <a:r>
              <a:rPr lang="en-US" sz="2400" dirty="0">
                <a:solidFill>
                  <a:srgbClr val="4E443C"/>
                </a:solidFill>
                <a:latin typeface="Arial" panose="020B0604020202020204" pitchFamily="34" charset="0"/>
              </a:rPr>
              <a:t>the centralized model - all users connect to a central, master repository</a:t>
            </a:r>
          </a:p>
          <a:p>
            <a:pPr marL="171450" indent="-171450">
              <a:lnSpc>
                <a:spcPct val="150000"/>
              </a:lnSpc>
              <a:buFont typeface="Arial" panose="020B0604020202020204" pitchFamily="34" charset="0"/>
              <a:buChar char="•"/>
            </a:pPr>
            <a:r>
              <a:rPr lang="en-US" sz="2400" dirty="0">
                <a:solidFill>
                  <a:srgbClr val="4E443C"/>
                </a:solidFill>
                <a:latin typeface="Arial" panose="020B0604020202020204" pitchFamily="34" charset="0"/>
              </a:rPr>
              <a:t>the distributed model - each user has the entire repository on their computer</a:t>
            </a:r>
          </a:p>
          <a:p>
            <a:pPr marL="171450" indent="-171450">
              <a:lnSpc>
                <a:spcPct val="150000"/>
              </a:lnSpc>
              <a:buFont typeface="Arial" panose="020B0604020202020204" pitchFamily="34" charset="0"/>
              <a:buChar char="•"/>
            </a:pPr>
            <a:endParaRPr lang="en-US" sz="2400" dirty="0">
              <a:solidFill>
                <a:srgbClr val="4E443C"/>
              </a:solidFill>
              <a:latin typeface="Arial" panose="020B0604020202020204" pitchFamily="34" charset="0"/>
            </a:endParaRPr>
          </a:p>
          <a:p>
            <a:pPr marL="0" indent="0">
              <a:lnSpc>
                <a:spcPct val="150000"/>
              </a:lnSpc>
              <a:buFont typeface="Arial" panose="020B0604020202020204" pitchFamily="34" charset="0"/>
              <a:buNone/>
            </a:pPr>
            <a:r>
              <a:rPr lang="en-US" sz="2400" dirty="0">
                <a:solidFill>
                  <a:srgbClr val="4E443C"/>
                </a:solidFill>
                <a:latin typeface="Arial" panose="020B0604020202020204" pitchFamily="34" charset="0"/>
              </a:rPr>
              <a:t>Next, we are going to look at each of these models individually.</a:t>
            </a:r>
          </a:p>
          <a:p>
            <a:pPr marL="171450" indent="-171450">
              <a:lnSpc>
                <a:spcPct val="150000"/>
              </a:lnSpc>
              <a:buFont typeface="Arial" panose="020B0604020202020204" pitchFamily="34" charset="0"/>
              <a:buChar char="•"/>
            </a:pPr>
            <a:endParaRPr lang="en-US" sz="2400" dirty="0">
              <a:solidFill>
                <a:srgbClr val="4E443C"/>
              </a:solidFill>
              <a:latin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2400" dirty="0">
              <a:solidFill>
                <a:srgbClr val="4E443C"/>
              </a:solidFill>
              <a:latin typeface="Arial" panose="020B0604020202020204" pitchFamily="34" charset="0"/>
            </a:endParaRPr>
          </a:p>
          <a:p>
            <a:pPr marL="0" indent="0">
              <a:lnSpc>
                <a:spcPct val="150000"/>
              </a:lnSpc>
              <a:buNone/>
            </a:pPr>
            <a:endParaRPr lang="en-US" sz="2400" dirty="0">
              <a:solidFill>
                <a:srgbClr val="4E443C"/>
              </a:solidFill>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C97E5AA-FC1C-1A4F-8FAB-A075FB0A12E3}" type="slidenum">
              <a:rPr lang="en-US" smtClean="0"/>
              <a:t>8</a:t>
            </a:fld>
            <a:endParaRPr lang="en-US"/>
          </a:p>
        </p:txBody>
      </p:sp>
    </p:spTree>
    <p:extLst>
      <p:ext uri="{BB962C8B-B14F-4D97-AF65-F5344CB8AC3E}">
        <p14:creationId xmlns:p14="http://schemas.microsoft.com/office/powerpoint/2010/main" val="359966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E443C"/>
                </a:solidFill>
                <a:latin typeface="Arial" panose="020B0604020202020204" pitchFamily="34" charset="0"/>
              </a:rPr>
              <a:t>Localized VCSs were c</a:t>
            </a:r>
            <a:r>
              <a:rPr lang="en-US" sz="1200" dirty="0"/>
              <a:t>reated in order to solve manual versioning issues.  There are two main techniques to implement a localized version control system. </a:t>
            </a:r>
            <a:br>
              <a:rPr lang="en-US" sz="1200" dirty="0"/>
            </a:br>
            <a:endParaRPr lang="en-US" sz="1200" dirty="0">
              <a:solidFill>
                <a:srgbClr val="4E443C"/>
              </a:solidFill>
              <a:latin typeface="Arial" panose="020B0604020202020204" pitchFamily="34" charset="0"/>
            </a:endParaRPr>
          </a:p>
          <a:p>
            <a:pPr marL="0" indent="0">
              <a:lnSpc>
                <a:spcPct val="100000"/>
              </a:lnSpc>
              <a:buNone/>
            </a:pPr>
            <a:r>
              <a:rPr lang="en-US" sz="1200" dirty="0">
                <a:solidFill>
                  <a:srgbClr val="4E443C"/>
                </a:solidFill>
                <a:latin typeface="Arial" panose="020B0604020202020204" pitchFamily="34" charset="0"/>
              </a:rPr>
              <a:t>The first technique consists of a VCS comprising one simple local database that stores all versions of a file. The second technique comprises a database that stores only the differences between the versions of a file, recreating a file on demand from the differences store.</a:t>
            </a:r>
          </a:p>
          <a:p>
            <a:pPr marL="0" indent="0">
              <a:lnSpc>
                <a:spcPct val="100000"/>
              </a:lnSpc>
              <a:buNone/>
            </a:pPr>
            <a:endParaRPr lang="en-US" sz="1200" dirty="0">
              <a:solidFill>
                <a:srgbClr val="4E443C"/>
              </a:solidFill>
              <a:latin typeface="Arial" panose="020B0604020202020204" pitchFamily="34" charset="0"/>
            </a:endParaRPr>
          </a:p>
          <a:p>
            <a:pPr marL="0" indent="0">
              <a:lnSpc>
                <a:spcPct val="100000"/>
              </a:lnSpc>
              <a:buNone/>
            </a:pPr>
            <a:r>
              <a:rPr lang="en-US" sz="1200" dirty="0">
                <a:solidFill>
                  <a:srgbClr val="4E443C"/>
                </a:solidFill>
                <a:latin typeface="Arial" panose="020B0604020202020204" pitchFamily="34" charset="0"/>
              </a:rPr>
              <a:t>These type of systems still exist. One example is the built-in VCS provided by Microsoft Word. Another example is the command tool Diff that is built-in in any Mac OS system, and that is available from the terminal.</a:t>
            </a:r>
          </a:p>
          <a:p>
            <a:pPr marL="0" indent="0">
              <a:lnSpc>
                <a:spcPct val="100000"/>
              </a:lnSpc>
              <a:buNone/>
            </a:pPr>
            <a:endParaRPr lang="en-US" sz="1200" dirty="0">
              <a:solidFill>
                <a:srgbClr val="4E443C"/>
              </a:solidFill>
              <a:latin typeface="Arial" panose="020B0604020202020204" pitchFamily="34" charset="0"/>
            </a:endParaRPr>
          </a:p>
          <a:p>
            <a:pPr marL="0" indent="0">
              <a:lnSpc>
                <a:spcPct val="100000"/>
              </a:lnSpc>
              <a:buNone/>
            </a:pPr>
            <a:r>
              <a:rPr lang="en-US" sz="1200" dirty="0">
                <a:solidFill>
                  <a:srgbClr val="4E443C"/>
                </a:solidFill>
                <a:latin typeface="Arial" panose="020B0604020202020204" pitchFamily="34" charset="0"/>
              </a:rPr>
              <a:t>An obvious limitation of a Localized system is that it is neither portable nor collaborative.</a:t>
            </a:r>
          </a:p>
          <a:p>
            <a:pPr marL="0" indent="0">
              <a:lnSpc>
                <a:spcPct val="100000"/>
              </a:lnSpc>
              <a:buNone/>
            </a:pPr>
            <a:endParaRPr lang="en-US" sz="1200" dirty="0">
              <a:solidFill>
                <a:srgbClr val="4E443C"/>
              </a:solidFill>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C97E5AA-FC1C-1A4F-8FAB-A075FB0A12E3}" type="slidenum">
              <a:rPr lang="en-US" smtClean="0"/>
              <a:t>9</a:t>
            </a:fld>
            <a:endParaRPr lang="en-US"/>
          </a:p>
        </p:txBody>
      </p:sp>
    </p:spTree>
    <p:extLst>
      <p:ext uri="{BB962C8B-B14F-4D97-AF65-F5344CB8AC3E}">
        <p14:creationId xmlns:p14="http://schemas.microsoft.com/office/powerpoint/2010/main" val="3019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667A3C-064C-AB49-8323-D649050BB2AD}"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324896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667A3C-064C-AB49-8323-D649050BB2AD}"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286930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667A3C-064C-AB49-8323-D649050BB2AD}"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352286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667A3C-064C-AB49-8323-D649050BB2AD}"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32480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667A3C-064C-AB49-8323-D649050BB2AD}"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292731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667A3C-064C-AB49-8323-D649050BB2AD}"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198817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667A3C-064C-AB49-8323-D649050BB2AD}" type="datetimeFigureOut">
              <a:rPr lang="en-US" smtClean="0"/>
              <a:t>7/29/21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249540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667A3C-064C-AB49-8323-D649050BB2AD}" type="datetimeFigureOut">
              <a:rPr lang="en-US" smtClean="0"/>
              <a:t>7/29/21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200320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67A3C-064C-AB49-8323-D649050BB2AD}" type="datetimeFigureOut">
              <a:rPr lang="en-US" smtClean="0"/>
              <a:t>7/29/21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37105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667A3C-064C-AB49-8323-D649050BB2AD}"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85595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667A3C-064C-AB49-8323-D649050BB2AD}"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4B502-0AE7-E540-A8C1-B665977A2AB5}" type="slidenum">
              <a:rPr lang="en-US" smtClean="0"/>
              <a:t>‹#›</a:t>
            </a:fld>
            <a:endParaRPr lang="en-US"/>
          </a:p>
        </p:txBody>
      </p:sp>
    </p:spTree>
    <p:extLst>
      <p:ext uri="{BB962C8B-B14F-4D97-AF65-F5344CB8AC3E}">
        <p14:creationId xmlns:p14="http://schemas.microsoft.com/office/powerpoint/2010/main" val="277663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67A3C-064C-AB49-8323-D649050BB2AD}" type="datetimeFigureOut">
              <a:rPr lang="en-US" smtClean="0"/>
              <a:t>7/29/21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4B502-0AE7-E540-A8C1-B665977A2AB5}" type="slidenum">
              <a:rPr lang="en-US" smtClean="0"/>
              <a:t>‹#›</a:t>
            </a:fld>
            <a:endParaRPr lang="en-US"/>
          </a:p>
        </p:txBody>
      </p:sp>
    </p:spTree>
    <p:extLst>
      <p:ext uri="{BB962C8B-B14F-4D97-AF65-F5344CB8AC3E}">
        <p14:creationId xmlns:p14="http://schemas.microsoft.com/office/powerpoint/2010/main" val="3531216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esktop.github.com/" TargetMode="External"/><Relationship Id="rId4" Type="http://schemas.openxmlformats.org/officeDocument/2006/relationships/hyperlink" Target="https://azure.microsoft.com/en-gb/services/devop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ithub/gitignor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cloudbees.com/blog/branching-strateg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tlassian.com/git/tutorials/rewriting-history/git-rebas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learnenough.com/courses" TargetMode="External"/><Relationship Id="rId3" Type="http://schemas.openxmlformats.org/officeDocument/2006/relationships/hyperlink" Target="https://git-scm.com/book/en/v2" TargetMode="External"/><Relationship Id="rId7" Type="http://schemas.openxmlformats.org/officeDocument/2006/relationships/hyperlink" Target="http://www.pluralsight.com/browse/cloud-computing/azure/app-development/devop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lassroom.udacity.com/courses/ud775" TargetMode="External"/><Relationship Id="rId5" Type="http://schemas.openxmlformats.org/officeDocument/2006/relationships/hyperlink" Target="https://classroom.udacity.com/courses/ud123" TargetMode="External"/><Relationship Id="rId4" Type="http://schemas.openxmlformats.org/officeDocument/2006/relationships/hyperlink" Target="https://www.amazon.co.uk/Pro-Git-Scott-Chacon-ebook/"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edium.com/@bsurmen/version-control-system-999b56eb21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AAAD66-E3D1-D941-BDE3-1A17A3C7EC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803" y="387455"/>
            <a:ext cx="1584983" cy="280873"/>
          </a:xfrm>
          <a:prstGeom prst="rect">
            <a:avLst/>
          </a:prstGeom>
        </p:spPr>
      </p:pic>
      <p:sp>
        <p:nvSpPr>
          <p:cNvPr id="10" name="TextBox 9">
            <a:extLst>
              <a:ext uri="{FF2B5EF4-FFF2-40B4-BE49-F238E27FC236}">
                <a16:creationId xmlns:a16="http://schemas.microsoft.com/office/drawing/2014/main" id="{2DDED2EB-7C1D-B545-99CC-9524650A5313}"/>
              </a:ext>
            </a:extLst>
          </p:cNvPr>
          <p:cNvSpPr txBox="1"/>
          <p:nvPr/>
        </p:nvSpPr>
        <p:spPr>
          <a:xfrm>
            <a:off x="328640" y="6303654"/>
            <a:ext cx="1735810" cy="246221"/>
          </a:xfrm>
          <a:prstGeom prst="rect">
            <a:avLst/>
          </a:prstGeom>
          <a:noFill/>
        </p:spPr>
        <p:txBody>
          <a:bodyPr wrap="square" rtlCol="0">
            <a:spAutoFit/>
          </a:bodyPr>
          <a:lstStyle/>
          <a:p>
            <a:r>
              <a:rPr lang="en-US" sz="1000" dirty="0" err="1">
                <a:solidFill>
                  <a:schemeClr val="bg1"/>
                </a:solidFill>
                <a:latin typeface="Montserrat" charset="0"/>
                <a:ea typeface="Montserrat" charset="0"/>
                <a:cs typeface="Montserrat" charset="0"/>
              </a:rPr>
              <a:t>www.footasylum.com</a:t>
            </a:r>
            <a:endParaRPr lang="en-US" sz="1000" dirty="0">
              <a:solidFill>
                <a:schemeClr val="bg1"/>
              </a:solidFill>
              <a:latin typeface="Montserrat" charset="0"/>
              <a:ea typeface="Montserrat" charset="0"/>
              <a:cs typeface="Montserrat" charset="0"/>
            </a:endParaRPr>
          </a:p>
        </p:txBody>
      </p:sp>
      <p:sp>
        <p:nvSpPr>
          <p:cNvPr id="11" name="Subtitle 2">
            <a:extLst>
              <a:ext uri="{FF2B5EF4-FFF2-40B4-BE49-F238E27FC236}">
                <a16:creationId xmlns:a16="http://schemas.microsoft.com/office/drawing/2014/main" id="{E4AC1D59-E2E2-2D48-BA83-4BA91CA3D1ED}"/>
              </a:ext>
            </a:extLst>
          </p:cNvPr>
          <p:cNvSpPr txBox="1">
            <a:spLocks/>
          </p:cNvSpPr>
          <p:nvPr/>
        </p:nvSpPr>
        <p:spPr>
          <a:xfrm>
            <a:off x="2746375" y="3930650"/>
            <a:ext cx="6400800" cy="26987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x-none" sz="1400" dirty="0">
                <a:solidFill>
                  <a:schemeClr val="bg1"/>
                </a:solidFill>
                <a:latin typeface="Montserrat"/>
                <a:ea typeface="Montserrat" charset="0"/>
                <a:cs typeface="Montserrat" charset="0"/>
              </a:rPr>
              <a:t>28 of July 2021</a:t>
            </a:r>
          </a:p>
        </p:txBody>
      </p:sp>
      <p:sp>
        <p:nvSpPr>
          <p:cNvPr id="16" name="Title 1">
            <a:extLst>
              <a:ext uri="{FF2B5EF4-FFF2-40B4-BE49-F238E27FC236}">
                <a16:creationId xmlns:a16="http://schemas.microsoft.com/office/drawing/2014/main" id="{8EF119F9-05ED-A545-BB56-5A0225A27D08}"/>
              </a:ext>
            </a:extLst>
          </p:cNvPr>
          <p:cNvSpPr>
            <a:spLocks noGrp="1"/>
          </p:cNvSpPr>
          <p:nvPr>
            <p:ph type="ctrTitle"/>
          </p:nvPr>
        </p:nvSpPr>
        <p:spPr>
          <a:xfrm>
            <a:off x="1736725" y="2791709"/>
            <a:ext cx="8420100" cy="1138941"/>
          </a:xfrm>
        </p:spPr>
        <p:txBody>
          <a:bodyPr>
            <a:normAutofit/>
          </a:bodyPr>
          <a:lstStyle/>
          <a:p>
            <a:pPr>
              <a:defRPr/>
            </a:pPr>
            <a:r>
              <a:rPr lang="en-US" b="1" spc="-150" dirty="0">
                <a:solidFill>
                  <a:schemeClr val="bg1"/>
                </a:solidFill>
                <a:latin typeface="Montserrat"/>
                <a:ea typeface="Montserrat" charset="0"/>
                <a:cs typeface="Montserrat" charset="0"/>
              </a:rPr>
              <a:t>Git </a:t>
            </a:r>
            <a:r>
              <a:rPr lang="en-US" b="1" spc="-150" dirty="0">
                <a:solidFill>
                  <a:srgbClr val="11FA78"/>
                </a:solidFill>
                <a:latin typeface="Montserrat"/>
                <a:ea typeface="Montserrat" charset="0"/>
                <a:cs typeface="Montserrat" charset="0"/>
              </a:rPr>
              <a:t>training.</a:t>
            </a:r>
          </a:p>
        </p:txBody>
      </p:sp>
      <p:sp>
        <p:nvSpPr>
          <p:cNvPr id="6" name="Subtitle 2">
            <a:extLst>
              <a:ext uri="{FF2B5EF4-FFF2-40B4-BE49-F238E27FC236}">
                <a16:creationId xmlns:a16="http://schemas.microsoft.com/office/drawing/2014/main" id="{024EBA80-A9E4-2046-9163-9460E8FE2CE1}"/>
              </a:ext>
            </a:extLst>
          </p:cNvPr>
          <p:cNvSpPr txBox="1">
            <a:spLocks/>
          </p:cNvSpPr>
          <p:nvPr/>
        </p:nvSpPr>
        <p:spPr>
          <a:xfrm>
            <a:off x="2746375" y="4332432"/>
            <a:ext cx="6400800" cy="26987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x-none" sz="1400" dirty="0">
                <a:solidFill>
                  <a:schemeClr val="bg1"/>
                </a:solidFill>
                <a:latin typeface="Montserrat"/>
                <a:ea typeface="Montserrat" charset="0"/>
                <a:cs typeface="Montserrat" charset="0"/>
              </a:rPr>
              <a:t>By Luisa Pinto</a:t>
            </a:r>
          </a:p>
        </p:txBody>
      </p:sp>
    </p:spTree>
    <p:extLst>
      <p:ext uri="{BB962C8B-B14F-4D97-AF65-F5344CB8AC3E}">
        <p14:creationId xmlns:p14="http://schemas.microsoft.com/office/powerpoint/2010/main" val="60870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91F5E276-9C81-644F-8028-985CED22FE57}"/>
              </a:ext>
            </a:extLst>
          </p:cNvPr>
          <p:cNvPicPr>
            <a:picLocks noChangeAspect="1"/>
          </p:cNvPicPr>
          <p:nvPr/>
        </p:nvPicPr>
        <p:blipFill>
          <a:blip r:embed="rId3"/>
          <a:stretch>
            <a:fillRect/>
          </a:stretch>
        </p:blipFill>
        <p:spPr>
          <a:xfrm>
            <a:off x="6904709" y="1256744"/>
            <a:ext cx="4475531" cy="4341265"/>
          </a:xfrm>
          <a:prstGeom prst="rect">
            <a:avLst/>
          </a:prstGeom>
          <a:effectLst/>
        </p:spPr>
      </p:pic>
      <p:sp>
        <p:nvSpPr>
          <p:cNvPr id="17" name="TextBox 16">
            <a:extLst>
              <a:ext uri="{FF2B5EF4-FFF2-40B4-BE49-F238E27FC236}">
                <a16:creationId xmlns:a16="http://schemas.microsoft.com/office/drawing/2014/main" id="{8F3B07A3-115F-4346-BB56-CD89D5B3B9A1}"/>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21" name="Title 1">
            <a:extLst>
              <a:ext uri="{FF2B5EF4-FFF2-40B4-BE49-F238E27FC236}">
                <a16:creationId xmlns:a16="http://schemas.microsoft.com/office/drawing/2014/main" id="{537F4980-C7FC-2E47-9BB3-E94BC3F00C67}"/>
              </a:ext>
            </a:extLst>
          </p:cNvPr>
          <p:cNvSpPr txBox="1">
            <a:spLocks/>
          </p:cNvSpPr>
          <p:nvPr/>
        </p:nvSpPr>
        <p:spPr>
          <a:xfrm>
            <a:off x="484214" y="332910"/>
            <a:ext cx="5423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Centralized</a:t>
            </a:r>
            <a:r>
              <a:rPr lang="en-US" b="1" dirty="0">
                <a:solidFill>
                  <a:srgbClr val="12FB79"/>
                </a:solidFill>
                <a:latin typeface="Montserrat"/>
                <a:ea typeface="+mn-ea"/>
                <a:cs typeface="+mn-cs"/>
              </a:rPr>
              <a:t> Model</a:t>
            </a:r>
            <a:r>
              <a:rPr lang="en-US" b="1" dirty="0">
                <a:latin typeface="Montserrat"/>
                <a:ea typeface="+mn-ea"/>
                <a:cs typeface="+mn-cs"/>
              </a:rPr>
              <a:t>.</a:t>
            </a:r>
          </a:p>
        </p:txBody>
      </p:sp>
      <p:sp>
        <p:nvSpPr>
          <p:cNvPr id="24" name="Rectangle 23">
            <a:extLst>
              <a:ext uri="{FF2B5EF4-FFF2-40B4-BE49-F238E27FC236}">
                <a16:creationId xmlns:a16="http://schemas.microsoft.com/office/drawing/2014/main" id="{B5455B30-D1FC-6D4C-A2EF-7211CA4BEEDA}"/>
              </a:ext>
            </a:extLst>
          </p:cNvPr>
          <p:cNvSpPr/>
          <p:nvPr/>
        </p:nvSpPr>
        <p:spPr>
          <a:xfrm>
            <a:off x="484214" y="1658473"/>
            <a:ext cx="5334108" cy="3316361"/>
          </a:xfrm>
          <a:prstGeom prst="rect">
            <a:avLst/>
          </a:prstGeom>
        </p:spPr>
        <p:txBody>
          <a:bodyPr vert="horz" lIns="91440" tIns="45720" rIns="91440" bIns="45720" rtlCol="0" anchor="ctr">
            <a:normAutofit/>
          </a:bodyPr>
          <a:lstStyle/>
          <a:p>
            <a:pPr defTabSz="914400">
              <a:lnSpc>
                <a:spcPct val="170000"/>
              </a:lnSpc>
              <a:spcBef>
                <a:spcPct val="0"/>
              </a:spcBef>
            </a:pPr>
            <a:r>
              <a:rPr lang="en-US" sz="2400" b="1" dirty="0">
                <a:latin typeface="Montserrat"/>
              </a:rPr>
              <a:t>Technique</a:t>
            </a:r>
          </a:p>
          <a:p>
            <a:pPr defTabSz="914400">
              <a:lnSpc>
                <a:spcPct val="170000"/>
              </a:lnSpc>
              <a:spcBef>
                <a:spcPct val="0"/>
              </a:spcBef>
            </a:pPr>
            <a:r>
              <a:rPr lang="en-US" sz="2400" b="1" dirty="0">
                <a:solidFill>
                  <a:schemeClr val="tx1">
                    <a:lumMod val="50000"/>
                    <a:lumOff val="50000"/>
                  </a:schemeClr>
                </a:solidFill>
                <a:latin typeface="Montserrat"/>
              </a:rPr>
              <a:t>VCS Server with whole version history and multiple clients connect to the server to checkout from or save changes into the server.</a:t>
            </a:r>
            <a:endParaRPr lang="en-US" sz="2400" b="1" dirty="0">
              <a:latin typeface="Montserrat"/>
            </a:endParaRPr>
          </a:p>
        </p:txBody>
      </p:sp>
    </p:spTree>
    <p:extLst>
      <p:ext uri="{BB962C8B-B14F-4D97-AF65-F5344CB8AC3E}">
        <p14:creationId xmlns:p14="http://schemas.microsoft.com/office/powerpoint/2010/main" val="262003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1132115" y="2340400"/>
            <a:ext cx="10197146" cy="31465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60000"/>
              </a:lnSpc>
              <a:buFont typeface="Wingdings" pitchFamily="2" charset="2"/>
              <a:buChar char="ü"/>
            </a:pPr>
            <a:r>
              <a:rPr lang="en-GB" sz="2400" dirty="0"/>
              <a:t>Awareness of each others work.</a:t>
            </a:r>
          </a:p>
          <a:p>
            <a:pPr marL="571500" indent="-571500">
              <a:lnSpc>
                <a:spcPct val="160000"/>
              </a:lnSpc>
              <a:buFont typeface="Wingdings" pitchFamily="2" charset="2"/>
              <a:buChar char="ü"/>
            </a:pPr>
            <a:r>
              <a:rPr lang="en-GB" sz="2400" dirty="0"/>
              <a:t>Permissions administration.</a:t>
            </a:r>
          </a:p>
          <a:p>
            <a:pPr marL="571500" indent="-571500">
              <a:lnSpc>
                <a:spcPct val="160000"/>
              </a:lnSpc>
              <a:buFont typeface="Wingdings" pitchFamily="2" charset="2"/>
              <a:buChar char="ü"/>
            </a:pPr>
            <a:r>
              <a:rPr lang="en-GB" sz="2400" dirty="0"/>
              <a:t>Administrate one server vs several local databases.</a:t>
            </a:r>
          </a:p>
        </p:txBody>
      </p:sp>
      <p:sp>
        <p:nvSpPr>
          <p:cNvPr id="9" name="Title 1">
            <a:extLst>
              <a:ext uri="{FF2B5EF4-FFF2-40B4-BE49-F238E27FC236}">
                <a16:creationId xmlns:a16="http://schemas.microsoft.com/office/drawing/2014/main" id="{79FF37CA-C832-AB4D-B33D-EA73DC1561D5}"/>
              </a:ext>
            </a:extLst>
          </p:cNvPr>
          <p:cNvSpPr txBox="1">
            <a:spLocks/>
          </p:cNvSpPr>
          <p:nvPr/>
        </p:nvSpPr>
        <p:spPr>
          <a:xfrm>
            <a:off x="1132115" y="723756"/>
            <a:ext cx="5423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Centralized</a:t>
            </a:r>
            <a:r>
              <a:rPr lang="en-US" b="1" dirty="0">
                <a:solidFill>
                  <a:srgbClr val="12FB79"/>
                </a:solidFill>
                <a:latin typeface="Montserrat"/>
                <a:ea typeface="+mn-ea"/>
                <a:cs typeface="+mn-cs"/>
              </a:rPr>
              <a:t> </a:t>
            </a:r>
            <a:r>
              <a:rPr lang="en-US" b="1" dirty="0">
                <a:latin typeface="Montserrat"/>
                <a:ea typeface="+mn-ea"/>
                <a:cs typeface="+mn-cs"/>
              </a:rPr>
              <a:t>Model</a:t>
            </a:r>
          </a:p>
          <a:p>
            <a:r>
              <a:rPr lang="en-US" b="1" dirty="0">
                <a:solidFill>
                  <a:srgbClr val="12FB79"/>
                </a:solidFill>
                <a:latin typeface="Montserrat"/>
                <a:ea typeface="+mn-ea"/>
                <a:cs typeface="+mn-cs"/>
              </a:rPr>
              <a:t>Advantages</a:t>
            </a:r>
            <a:r>
              <a:rPr lang="en-US" b="1" dirty="0">
                <a:latin typeface="Montserrat"/>
                <a:ea typeface="+mn-ea"/>
                <a:cs typeface="+mn-cs"/>
              </a:rPr>
              <a:t>.</a:t>
            </a:r>
          </a:p>
        </p:txBody>
      </p:sp>
    </p:spTree>
    <p:extLst>
      <p:ext uri="{BB962C8B-B14F-4D97-AF65-F5344CB8AC3E}">
        <p14:creationId xmlns:p14="http://schemas.microsoft.com/office/powerpoint/2010/main" val="203264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1132115" y="2340399"/>
            <a:ext cx="10646597" cy="3682226"/>
          </a:xfrm>
          <a:prstGeom prst="rect">
            <a:avLst/>
          </a:prstGeom>
        </p:spPr>
        <p:txBody>
          <a:bodyPr wrap="square">
            <a:spAutoFit/>
          </a:bodyPr>
          <a:lstStyle>
            <a:defPPr>
              <a:defRPr lang="en-US"/>
            </a:defPPr>
            <a:lvl1pPr marL="571500" indent="-571500" defTabSz="914400">
              <a:lnSpc>
                <a:spcPct val="200000"/>
              </a:lnSpc>
              <a:spcBef>
                <a:spcPct val="0"/>
              </a:spcBef>
              <a:buFont typeface="Wingdings" pitchFamily="2" charset="2"/>
              <a:buChar char="ü"/>
              <a:defRPr sz="3600">
                <a:latin typeface="+mj-lt"/>
                <a:ea typeface="+mj-ea"/>
                <a:cs typeface="+mj-cs"/>
              </a:defRPr>
            </a:lvl1pPr>
          </a:lstStyle>
          <a:p>
            <a:r>
              <a:rPr lang="en-GB" sz="2400" dirty="0"/>
              <a:t>Developers must connect to server for updating or saving changes.</a:t>
            </a:r>
          </a:p>
          <a:p>
            <a:r>
              <a:rPr lang="en-US" sz="2400" dirty="0"/>
              <a:t>Clients only checkout latest snapshot of the versioned files. </a:t>
            </a:r>
          </a:p>
          <a:p>
            <a:r>
              <a:rPr lang="en-US" sz="2400" dirty="0"/>
              <a:t>Clients do not checkout full history</a:t>
            </a:r>
            <a:r>
              <a:rPr lang="en-GB" sz="2400" dirty="0"/>
              <a:t>.</a:t>
            </a:r>
            <a:endParaRPr lang="en-US" sz="2400" dirty="0"/>
          </a:p>
          <a:p>
            <a:r>
              <a:rPr lang="en-GB" sz="2400" dirty="0"/>
              <a:t>Single point of failure </a:t>
            </a:r>
            <a:r>
              <a:rPr lang="en-GB" sz="2400" dirty="0">
                <a:sym typeface="Wingdings" pitchFamily="2" charset="2"/>
              </a:rPr>
              <a:t> </a:t>
            </a:r>
            <a:r>
              <a:rPr lang="en-GB" sz="2400" dirty="0"/>
              <a:t>Total loss is a possibility </a:t>
            </a:r>
            <a:r>
              <a:rPr lang="en-GB" sz="2400" dirty="0">
                <a:sym typeface="Wingdings" pitchFamily="2" charset="2"/>
              </a:rPr>
              <a:t> </a:t>
            </a:r>
            <a:r>
              <a:rPr lang="en-GB" sz="2400" dirty="0"/>
              <a:t>Proper backups are required.</a:t>
            </a:r>
            <a:endParaRPr lang="en-US" sz="2400" dirty="0"/>
          </a:p>
          <a:p>
            <a:endParaRPr lang="en-GB" sz="2400" dirty="0"/>
          </a:p>
        </p:txBody>
      </p:sp>
      <p:sp>
        <p:nvSpPr>
          <p:cNvPr id="9" name="Title 1">
            <a:extLst>
              <a:ext uri="{FF2B5EF4-FFF2-40B4-BE49-F238E27FC236}">
                <a16:creationId xmlns:a16="http://schemas.microsoft.com/office/drawing/2014/main" id="{79FF37CA-C832-AB4D-B33D-EA73DC1561D5}"/>
              </a:ext>
            </a:extLst>
          </p:cNvPr>
          <p:cNvSpPr txBox="1">
            <a:spLocks/>
          </p:cNvSpPr>
          <p:nvPr/>
        </p:nvSpPr>
        <p:spPr>
          <a:xfrm>
            <a:off x="1132115" y="723756"/>
            <a:ext cx="5423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Centralized</a:t>
            </a:r>
            <a:r>
              <a:rPr lang="en-US" b="1" dirty="0">
                <a:solidFill>
                  <a:srgbClr val="12FB79"/>
                </a:solidFill>
                <a:latin typeface="Montserrat"/>
                <a:ea typeface="+mn-ea"/>
                <a:cs typeface="+mn-cs"/>
              </a:rPr>
              <a:t> </a:t>
            </a:r>
            <a:r>
              <a:rPr lang="en-US" b="1" dirty="0">
                <a:latin typeface="Montserrat"/>
                <a:ea typeface="+mn-ea"/>
                <a:cs typeface="+mn-cs"/>
              </a:rPr>
              <a:t>Model</a:t>
            </a:r>
          </a:p>
          <a:p>
            <a:r>
              <a:rPr lang="en-US" b="1" dirty="0">
                <a:solidFill>
                  <a:srgbClr val="12FB79"/>
                </a:solidFill>
                <a:latin typeface="Montserrat"/>
                <a:ea typeface="+mn-ea"/>
                <a:cs typeface="+mn-cs"/>
              </a:rPr>
              <a:t>Disadvantages</a:t>
            </a:r>
            <a:r>
              <a:rPr lang="en-US" b="1" dirty="0">
                <a:latin typeface="Montserrat"/>
                <a:ea typeface="+mn-ea"/>
                <a:cs typeface="+mn-cs"/>
              </a:rPr>
              <a:t>.</a:t>
            </a:r>
          </a:p>
        </p:txBody>
      </p:sp>
    </p:spTree>
    <p:extLst>
      <p:ext uri="{BB962C8B-B14F-4D97-AF65-F5344CB8AC3E}">
        <p14:creationId xmlns:p14="http://schemas.microsoft.com/office/powerpoint/2010/main" val="15595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Centralized VCS </a:t>
            </a:r>
            <a:r>
              <a:rPr lang="en-US" b="1" dirty="0">
                <a:solidFill>
                  <a:srgbClr val="12FB79"/>
                </a:solidFill>
                <a:latin typeface="Montserrat"/>
                <a:ea typeface="+mn-ea"/>
                <a:cs typeface="+mn-cs"/>
              </a:rPr>
              <a:t>Examples</a:t>
            </a:r>
            <a:r>
              <a:rPr lang="en-US" b="1" dirty="0">
                <a:latin typeface="Montserrat"/>
                <a:ea typeface="+mn-ea"/>
                <a:cs typeface="+mn-cs"/>
              </a:rPr>
              <a:t>.</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3497618" y="1993890"/>
            <a:ext cx="5196764" cy="419578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r>
              <a:rPr lang="en-US" sz="3300" b="1" dirty="0">
                <a:latin typeface="Montserrat"/>
                <a:ea typeface="+mn-ea"/>
                <a:cs typeface="+mn-cs"/>
              </a:rPr>
              <a:t>CVS</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ea typeface="+mn-ea"/>
                <a:cs typeface="+mn-cs"/>
              </a:rPr>
              <a:t>http://</a:t>
            </a:r>
            <a:r>
              <a:rPr lang="en-US" sz="2400" b="1" dirty="0" err="1">
                <a:solidFill>
                  <a:schemeClr val="bg1">
                    <a:lumMod val="75000"/>
                  </a:schemeClr>
                </a:solidFill>
                <a:latin typeface="Montserrat"/>
                <a:ea typeface="+mn-ea"/>
                <a:cs typeface="+mn-cs"/>
              </a:rPr>
              <a:t>cvs.nongnu.org</a:t>
            </a:r>
            <a:r>
              <a:rPr lang="en-US" sz="2400" b="1" dirty="0">
                <a:solidFill>
                  <a:schemeClr val="bg1">
                    <a:lumMod val="75000"/>
                  </a:schemeClr>
                </a:solidFill>
                <a:latin typeface="Montserrat"/>
                <a:ea typeface="+mn-ea"/>
                <a:cs typeface="+mn-cs"/>
              </a:rPr>
              <a:t>/</a:t>
            </a:r>
          </a:p>
          <a:p>
            <a:pPr algn="ctr">
              <a:lnSpc>
                <a:spcPct val="170000"/>
              </a:lnSpc>
            </a:pPr>
            <a:endParaRPr lang="en-US" sz="3300" b="1" dirty="0">
              <a:latin typeface="Montserrat"/>
              <a:ea typeface="+mn-ea"/>
              <a:cs typeface="+mn-cs"/>
            </a:endParaRPr>
          </a:p>
          <a:p>
            <a:pPr algn="ctr">
              <a:lnSpc>
                <a:spcPct val="170000"/>
              </a:lnSpc>
            </a:pPr>
            <a:r>
              <a:rPr lang="en-US" sz="3300" b="1" dirty="0">
                <a:latin typeface="Montserrat"/>
                <a:ea typeface="+mn-ea"/>
                <a:cs typeface="+mn-cs"/>
              </a:rPr>
              <a:t>Subversion</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subversion.apache.org</a:t>
            </a:r>
            <a:r>
              <a:rPr lang="en-US" sz="2400" b="1" dirty="0">
                <a:solidFill>
                  <a:schemeClr val="bg1">
                    <a:lumMod val="75000"/>
                  </a:schemeClr>
                </a:solidFill>
                <a:latin typeface="Montserrat"/>
              </a:rPr>
              <a:t>/</a:t>
            </a:r>
          </a:p>
          <a:p>
            <a:pPr algn="ctr">
              <a:lnSpc>
                <a:spcPct val="170000"/>
              </a:lnSpc>
            </a:pPr>
            <a:endParaRPr lang="en-US" sz="2400" b="1" dirty="0">
              <a:latin typeface="Montserrat"/>
              <a:ea typeface="+mn-ea"/>
              <a:cs typeface="+mn-cs"/>
            </a:endParaRPr>
          </a:p>
          <a:p>
            <a:pPr algn="ctr">
              <a:lnSpc>
                <a:spcPct val="170000"/>
              </a:lnSpc>
            </a:pPr>
            <a:r>
              <a:rPr lang="en-US" sz="3300" b="1" dirty="0">
                <a:latin typeface="Montserrat"/>
                <a:ea typeface="+mn-ea"/>
                <a:cs typeface="+mn-cs"/>
              </a:rPr>
              <a:t>Perforce</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www.perforce.com</a:t>
            </a:r>
            <a:r>
              <a:rPr lang="en-US" sz="2400" b="1" dirty="0">
                <a:solidFill>
                  <a:schemeClr val="bg1">
                    <a:lumMod val="75000"/>
                  </a:schemeClr>
                </a:solidFill>
                <a:latin typeface="Montserrat"/>
              </a:rPr>
              <a:t>/solutions/version-control</a:t>
            </a:r>
          </a:p>
        </p:txBody>
      </p:sp>
    </p:spTree>
    <p:extLst>
      <p:ext uri="{BB962C8B-B14F-4D97-AF65-F5344CB8AC3E}">
        <p14:creationId xmlns:p14="http://schemas.microsoft.com/office/powerpoint/2010/main" val="161831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3CA76AE6-1A0A-9C4D-85F9-CF5982537364}"/>
              </a:ext>
            </a:extLst>
          </p:cNvPr>
          <p:cNvSpPr/>
          <p:nvPr/>
        </p:nvSpPr>
        <p:spPr>
          <a:xfrm>
            <a:off x="1414259" y="1826074"/>
            <a:ext cx="9718198" cy="3046988"/>
          </a:xfrm>
          <a:prstGeom prst="rect">
            <a:avLst/>
          </a:prstGeom>
        </p:spPr>
        <p:txBody>
          <a:bodyPr wrap="square">
            <a:spAutoFit/>
          </a:bodyPr>
          <a:lstStyle/>
          <a:p>
            <a:r>
              <a:rPr lang="en-GB" sz="4800" dirty="0"/>
              <a:t>Please bear in mind that whenever you have the entire history of the project in a single location, you are at a very high risk of losing everything.</a:t>
            </a:r>
          </a:p>
        </p:txBody>
      </p:sp>
    </p:spTree>
    <p:extLst>
      <p:ext uri="{BB962C8B-B14F-4D97-AF65-F5344CB8AC3E}">
        <p14:creationId xmlns:p14="http://schemas.microsoft.com/office/powerpoint/2010/main" val="275046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1D22A3-462F-7547-AF5F-489EFC482F46}"/>
              </a:ext>
            </a:extLst>
          </p:cNvPr>
          <p:cNvPicPr>
            <a:picLocks noChangeAspect="1"/>
          </p:cNvPicPr>
          <p:nvPr/>
        </p:nvPicPr>
        <p:blipFill>
          <a:blip r:embed="rId3"/>
          <a:stretch>
            <a:fillRect/>
          </a:stretch>
        </p:blipFill>
        <p:spPr>
          <a:xfrm>
            <a:off x="744142" y="1086525"/>
            <a:ext cx="6064660" cy="4684949"/>
          </a:xfrm>
          <a:prstGeom prst="rect">
            <a:avLst/>
          </a:prstGeom>
          <a:effectLst/>
        </p:spPr>
      </p:pic>
      <p:sp>
        <p:nvSpPr>
          <p:cNvPr id="13" name="Title 1">
            <a:extLst>
              <a:ext uri="{FF2B5EF4-FFF2-40B4-BE49-F238E27FC236}">
                <a16:creationId xmlns:a16="http://schemas.microsoft.com/office/drawing/2014/main" id="{AB4D2CD2-3BDF-124A-8F75-74BB66CDF5E2}"/>
              </a:ext>
            </a:extLst>
          </p:cNvPr>
          <p:cNvSpPr txBox="1">
            <a:spLocks/>
          </p:cNvSpPr>
          <p:nvPr/>
        </p:nvSpPr>
        <p:spPr>
          <a:xfrm>
            <a:off x="7817875" y="423743"/>
            <a:ext cx="46465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Distributed VCS</a:t>
            </a:r>
            <a:br>
              <a:rPr lang="en-US" b="1" dirty="0">
                <a:latin typeface="Montserrat"/>
                <a:ea typeface="+mn-ea"/>
                <a:cs typeface="+mn-cs"/>
              </a:rPr>
            </a:br>
            <a:r>
              <a:rPr lang="en-US" b="1" dirty="0">
                <a:solidFill>
                  <a:srgbClr val="12FB79"/>
                </a:solidFill>
                <a:latin typeface="Montserrat"/>
                <a:ea typeface="+mn-ea"/>
                <a:cs typeface="+mn-cs"/>
              </a:rPr>
              <a:t>Model</a:t>
            </a:r>
            <a:r>
              <a:rPr lang="en-US" b="1" dirty="0">
                <a:latin typeface="Montserrat"/>
                <a:ea typeface="+mn-ea"/>
                <a:cs typeface="+mn-cs"/>
              </a:rPr>
              <a:t>.</a:t>
            </a:r>
          </a:p>
        </p:txBody>
      </p:sp>
      <p:sp>
        <p:nvSpPr>
          <p:cNvPr id="14" name="Rectangle 13">
            <a:extLst>
              <a:ext uri="{FF2B5EF4-FFF2-40B4-BE49-F238E27FC236}">
                <a16:creationId xmlns:a16="http://schemas.microsoft.com/office/drawing/2014/main" id="{59395EFC-4131-6B4F-AE56-9475DFDABD4F}"/>
              </a:ext>
            </a:extLst>
          </p:cNvPr>
          <p:cNvSpPr/>
          <p:nvPr/>
        </p:nvSpPr>
        <p:spPr>
          <a:xfrm>
            <a:off x="7817875" y="2179544"/>
            <a:ext cx="3894914" cy="3316361"/>
          </a:xfrm>
          <a:prstGeom prst="rect">
            <a:avLst/>
          </a:prstGeom>
        </p:spPr>
        <p:txBody>
          <a:bodyPr vert="horz" lIns="91440" tIns="45720" rIns="91440" bIns="45720" rtlCol="0" anchor="ctr">
            <a:normAutofit fontScale="70000" lnSpcReduction="20000"/>
          </a:bodyPr>
          <a:lstStyle/>
          <a:p>
            <a:pPr defTabSz="914400">
              <a:lnSpc>
                <a:spcPct val="170000"/>
              </a:lnSpc>
              <a:spcBef>
                <a:spcPct val="0"/>
              </a:spcBef>
            </a:pPr>
            <a:r>
              <a:rPr lang="en-US" sz="2400" b="1" dirty="0">
                <a:latin typeface="Montserrat"/>
              </a:rPr>
              <a:t>Technique</a:t>
            </a:r>
          </a:p>
          <a:p>
            <a:pPr defTabSz="914400">
              <a:lnSpc>
                <a:spcPct val="170000"/>
              </a:lnSpc>
              <a:spcBef>
                <a:spcPct val="0"/>
              </a:spcBef>
            </a:pPr>
            <a:endParaRPr lang="en-US" sz="1600" b="1" dirty="0">
              <a:latin typeface="Montserrat"/>
            </a:endParaRPr>
          </a:p>
          <a:p>
            <a:pPr>
              <a:lnSpc>
                <a:spcPct val="150000"/>
              </a:lnSpc>
            </a:pPr>
            <a:r>
              <a:rPr lang="en-US" sz="2400" b="1" dirty="0">
                <a:solidFill>
                  <a:schemeClr val="tx1">
                    <a:lumMod val="50000"/>
                    <a:lumOff val="50000"/>
                  </a:schemeClr>
                </a:solidFill>
                <a:latin typeface="Montserrat"/>
              </a:rPr>
              <a:t>Clients fully mirror the serve, checking out the latest snapshot plus the whole history of the versioned files.</a:t>
            </a:r>
          </a:p>
          <a:p>
            <a:pPr>
              <a:lnSpc>
                <a:spcPct val="150000"/>
              </a:lnSpc>
            </a:pPr>
            <a:endParaRPr lang="en-US" sz="2400" b="1" dirty="0">
              <a:solidFill>
                <a:schemeClr val="tx1">
                  <a:lumMod val="50000"/>
                  <a:lumOff val="50000"/>
                </a:schemeClr>
              </a:solidFill>
              <a:latin typeface="Montserrat"/>
            </a:endParaRPr>
          </a:p>
          <a:p>
            <a:pPr>
              <a:lnSpc>
                <a:spcPct val="150000"/>
              </a:lnSpc>
            </a:pPr>
            <a:r>
              <a:rPr lang="en-US" sz="2400" b="1" dirty="0">
                <a:solidFill>
                  <a:schemeClr val="tx1">
                    <a:lumMod val="50000"/>
                    <a:lumOff val="50000"/>
                  </a:schemeClr>
                </a:solidFill>
                <a:latin typeface="Montserrat"/>
              </a:rPr>
              <a:t>Clients modify and save changes locally without the need for a connection to the server.</a:t>
            </a:r>
          </a:p>
        </p:txBody>
      </p:sp>
    </p:spTree>
    <p:extLst>
      <p:ext uri="{BB962C8B-B14F-4D97-AF65-F5344CB8AC3E}">
        <p14:creationId xmlns:p14="http://schemas.microsoft.com/office/powerpoint/2010/main" val="28887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1132115" y="2340400"/>
            <a:ext cx="10719916" cy="3682226"/>
          </a:xfrm>
          <a:prstGeom prst="rect">
            <a:avLst/>
          </a:prstGeom>
        </p:spPr>
        <p:txBody>
          <a:bodyPr wrap="square">
            <a:spAutoFit/>
          </a:bodyPr>
          <a:lstStyle>
            <a:defPPr>
              <a:defRPr lang="en-US"/>
            </a:defPPr>
            <a:lvl1pPr marL="571500" indent="-571500" defTabSz="914400">
              <a:lnSpc>
                <a:spcPct val="200000"/>
              </a:lnSpc>
              <a:spcBef>
                <a:spcPct val="0"/>
              </a:spcBef>
              <a:buFont typeface="Wingdings" pitchFamily="2" charset="2"/>
              <a:buChar char="ü"/>
              <a:defRPr sz="2400">
                <a:latin typeface="+mj-lt"/>
                <a:ea typeface="+mj-ea"/>
                <a:cs typeface="+mj-cs"/>
              </a:defRPr>
            </a:lvl1pPr>
          </a:lstStyle>
          <a:p>
            <a:r>
              <a:rPr lang="en-US" dirty="0"/>
              <a:t>Work offline.</a:t>
            </a:r>
          </a:p>
          <a:p>
            <a:r>
              <a:rPr lang="en-US" dirty="0"/>
              <a:t>Recover server by cloning from client with most recent checkout.</a:t>
            </a:r>
          </a:p>
          <a:p>
            <a:r>
              <a:rPr lang="en-GB" dirty="0"/>
              <a:t>Support for several remote repositories.</a:t>
            </a:r>
          </a:p>
          <a:p>
            <a:r>
              <a:rPr lang="en-GB" dirty="0"/>
              <a:t>Collaboration between several teams in one project.</a:t>
            </a:r>
          </a:p>
          <a:p>
            <a:r>
              <a:rPr lang="en-GB" dirty="0"/>
              <a:t>Extend workflows</a:t>
            </a:r>
            <a:endParaRPr lang="en-US" dirty="0"/>
          </a:p>
        </p:txBody>
      </p:sp>
      <p:sp>
        <p:nvSpPr>
          <p:cNvPr id="9" name="Title 1">
            <a:extLst>
              <a:ext uri="{FF2B5EF4-FFF2-40B4-BE49-F238E27FC236}">
                <a16:creationId xmlns:a16="http://schemas.microsoft.com/office/drawing/2014/main" id="{79FF37CA-C832-AB4D-B33D-EA73DC1561D5}"/>
              </a:ext>
            </a:extLst>
          </p:cNvPr>
          <p:cNvSpPr txBox="1">
            <a:spLocks/>
          </p:cNvSpPr>
          <p:nvPr/>
        </p:nvSpPr>
        <p:spPr>
          <a:xfrm>
            <a:off x="1132115" y="723756"/>
            <a:ext cx="5423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Distributed</a:t>
            </a:r>
            <a:r>
              <a:rPr lang="en-US" b="1" dirty="0">
                <a:solidFill>
                  <a:srgbClr val="12FB79"/>
                </a:solidFill>
                <a:latin typeface="Montserrat"/>
                <a:ea typeface="+mn-ea"/>
                <a:cs typeface="+mn-cs"/>
              </a:rPr>
              <a:t> </a:t>
            </a:r>
            <a:r>
              <a:rPr lang="en-US" b="1" dirty="0">
                <a:latin typeface="Montserrat"/>
                <a:ea typeface="+mn-ea"/>
                <a:cs typeface="+mn-cs"/>
              </a:rPr>
              <a:t>Model</a:t>
            </a:r>
          </a:p>
          <a:p>
            <a:r>
              <a:rPr lang="en-US" b="1" dirty="0">
                <a:solidFill>
                  <a:srgbClr val="12FB79"/>
                </a:solidFill>
                <a:latin typeface="Montserrat"/>
                <a:ea typeface="+mn-ea"/>
                <a:cs typeface="+mn-cs"/>
              </a:rPr>
              <a:t>Advantages</a:t>
            </a:r>
            <a:r>
              <a:rPr lang="en-US" b="1" dirty="0">
                <a:latin typeface="Montserrat"/>
                <a:ea typeface="+mn-ea"/>
                <a:cs typeface="+mn-cs"/>
              </a:rPr>
              <a:t>.</a:t>
            </a:r>
          </a:p>
        </p:txBody>
      </p:sp>
    </p:spTree>
    <p:extLst>
      <p:ext uri="{BB962C8B-B14F-4D97-AF65-F5344CB8AC3E}">
        <p14:creationId xmlns:p14="http://schemas.microsoft.com/office/powerpoint/2010/main" val="266645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1132115" y="2340400"/>
            <a:ext cx="10719916" cy="2943563"/>
          </a:xfrm>
          <a:prstGeom prst="rect">
            <a:avLst/>
          </a:prstGeom>
        </p:spPr>
        <p:txBody>
          <a:bodyPr wrap="square">
            <a:spAutoFit/>
          </a:bodyPr>
          <a:lstStyle>
            <a:defPPr>
              <a:defRPr lang="en-US"/>
            </a:defPPr>
            <a:lvl1pPr marL="571500" indent="-571500" defTabSz="914400">
              <a:lnSpc>
                <a:spcPct val="200000"/>
              </a:lnSpc>
              <a:spcBef>
                <a:spcPct val="0"/>
              </a:spcBef>
              <a:buFont typeface="Wingdings" pitchFamily="2" charset="2"/>
              <a:buChar char="ü"/>
              <a:defRPr sz="2400">
                <a:latin typeface="+mj-lt"/>
                <a:ea typeface="+mj-ea"/>
                <a:cs typeface="+mj-cs"/>
              </a:defRPr>
            </a:lvl1pPr>
          </a:lstStyle>
          <a:p>
            <a:r>
              <a:rPr lang="en-US" dirty="0"/>
              <a:t>Slow initial checkout.</a:t>
            </a:r>
          </a:p>
          <a:p>
            <a:r>
              <a:rPr lang="en-GB" dirty="0"/>
              <a:t>Lack of locking mechanisms.</a:t>
            </a:r>
          </a:p>
          <a:p>
            <a:r>
              <a:rPr lang="en-US" dirty="0"/>
              <a:t>Additional storage per client.</a:t>
            </a:r>
          </a:p>
          <a:p>
            <a:r>
              <a:rPr lang="en-US" dirty="0"/>
              <a:t>Increased source code exposure.</a:t>
            </a:r>
          </a:p>
        </p:txBody>
      </p:sp>
      <p:sp>
        <p:nvSpPr>
          <p:cNvPr id="9" name="Title 1">
            <a:extLst>
              <a:ext uri="{FF2B5EF4-FFF2-40B4-BE49-F238E27FC236}">
                <a16:creationId xmlns:a16="http://schemas.microsoft.com/office/drawing/2014/main" id="{79FF37CA-C832-AB4D-B33D-EA73DC1561D5}"/>
              </a:ext>
            </a:extLst>
          </p:cNvPr>
          <p:cNvSpPr txBox="1">
            <a:spLocks/>
          </p:cNvSpPr>
          <p:nvPr/>
        </p:nvSpPr>
        <p:spPr>
          <a:xfrm>
            <a:off x="1132115" y="723756"/>
            <a:ext cx="5423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ontserrat"/>
                <a:ea typeface="+mn-ea"/>
                <a:cs typeface="+mn-cs"/>
              </a:rPr>
              <a:t>Distributed</a:t>
            </a:r>
            <a:r>
              <a:rPr lang="en-US" b="1" dirty="0">
                <a:solidFill>
                  <a:srgbClr val="12FB79"/>
                </a:solidFill>
                <a:latin typeface="Montserrat"/>
                <a:ea typeface="+mn-ea"/>
                <a:cs typeface="+mn-cs"/>
              </a:rPr>
              <a:t> </a:t>
            </a:r>
            <a:r>
              <a:rPr lang="en-US" b="1" dirty="0">
                <a:latin typeface="Montserrat"/>
                <a:ea typeface="+mn-ea"/>
                <a:cs typeface="+mn-cs"/>
              </a:rPr>
              <a:t>Model</a:t>
            </a:r>
          </a:p>
          <a:p>
            <a:r>
              <a:rPr lang="en-US" b="1" dirty="0">
                <a:solidFill>
                  <a:srgbClr val="12FB79"/>
                </a:solidFill>
                <a:latin typeface="Montserrat"/>
                <a:ea typeface="+mn-ea"/>
                <a:cs typeface="+mn-cs"/>
              </a:rPr>
              <a:t>Disadvantages</a:t>
            </a:r>
            <a:r>
              <a:rPr lang="en-US" b="1" dirty="0">
                <a:latin typeface="Montserrat"/>
                <a:ea typeface="+mn-ea"/>
                <a:cs typeface="+mn-cs"/>
              </a:rPr>
              <a:t>.</a:t>
            </a:r>
          </a:p>
        </p:txBody>
      </p:sp>
    </p:spTree>
    <p:extLst>
      <p:ext uri="{BB962C8B-B14F-4D97-AF65-F5344CB8AC3E}">
        <p14:creationId xmlns:p14="http://schemas.microsoft.com/office/powerpoint/2010/main" val="327104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Distributed VCS </a:t>
            </a:r>
            <a:r>
              <a:rPr lang="en-US" b="1" dirty="0">
                <a:solidFill>
                  <a:srgbClr val="12FB79"/>
                </a:solidFill>
                <a:latin typeface="Montserrat"/>
                <a:ea typeface="+mn-ea"/>
                <a:cs typeface="+mn-cs"/>
              </a:rPr>
              <a:t>Examples</a:t>
            </a:r>
            <a:r>
              <a:rPr lang="en-US" b="1" dirty="0">
                <a:latin typeface="Montserrat"/>
                <a:ea typeface="+mn-ea"/>
                <a:cs typeface="+mn-cs"/>
              </a:rPr>
              <a:t>.</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5" name="Title 1">
            <a:extLst>
              <a:ext uri="{FF2B5EF4-FFF2-40B4-BE49-F238E27FC236}">
                <a16:creationId xmlns:a16="http://schemas.microsoft.com/office/drawing/2014/main" id="{7C185F09-7F29-6745-9F13-7E239F0B7433}"/>
              </a:ext>
            </a:extLst>
          </p:cNvPr>
          <p:cNvSpPr txBox="1">
            <a:spLocks/>
          </p:cNvSpPr>
          <p:nvPr/>
        </p:nvSpPr>
        <p:spPr>
          <a:xfrm>
            <a:off x="3497618" y="1993890"/>
            <a:ext cx="5196764" cy="419578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r>
              <a:rPr lang="en-US" sz="3300" b="1" dirty="0">
                <a:latin typeface="Montserrat"/>
                <a:ea typeface="+mn-ea"/>
                <a:cs typeface="+mn-cs"/>
              </a:rPr>
              <a:t>Git</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https://git-</a:t>
            </a:r>
            <a:r>
              <a:rPr lang="en-US" sz="2400" b="1" dirty="0" err="1">
                <a:solidFill>
                  <a:schemeClr val="bg1">
                    <a:lumMod val="75000"/>
                  </a:schemeClr>
                </a:solidFill>
                <a:latin typeface="Montserrat"/>
              </a:rPr>
              <a:t>scm.com</a:t>
            </a:r>
            <a:r>
              <a:rPr lang="en-US" sz="2400" b="1" dirty="0">
                <a:solidFill>
                  <a:schemeClr val="bg1">
                    <a:lumMod val="75000"/>
                  </a:schemeClr>
                </a:solidFill>
                <a:latin typeface="Montserrat"/>
              </a:rPr>
              <a:t>/</a:t>
            </a:r>
          </a:p>
          <a:p>
            <a:pPr algn="ctr">
              <a:lnSpc>
                <a:spcPct val="170000"/>
              </a:lnSpc>
            </a:pPr>
            <a:endParaRPr lang="en-US" sz="3300" b="1" dirty="0">
              <a:latin typeface="Montserrat"/>
              <a:ea typeface="+mn-ea"/>
              <a:cs typeface="+mn-cs"/>
            </a:endParaRPr>
          </a:p>
          <a:p>
            <a:pPr algn="ctr">
              <a:lnSpc>
                <a:spcPct val="170000"/>
              </a:lnSpc>
            </a:pPr>
            <a:r>
              <a:rPr lang="en-US" sz="3300" b="1" dirty="0">
                <a:latin typeface="Montserrat"/>
                <a:ea typeface="+mn-ea"/>
                <a:cs typeface="+mn-cs"/>
              </a:rPr>
              <a:t>Mercurial</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www.mercurial-scm.org</a:t>
            </a:r>
            <a:r>
              <a:rPr lang="en-US" sz="2400" b="1" dirty="0">
                <a:solidFill>
                  <a:schemeClr val="bg1">
                    <a:lumMod val="75000"/>
                  </a:schemeClr>
                </a:solidFill>
                <a:latin typeface="Montserrat"/>
              </a:rPr>
              <a:t>/</a:t>
            </a:r>
          </a:p>
          <a:p>
            <a:pPr algn="ctr">
              <a:lnSpc>
                <a:spcPct val="170000"/>
              </a:lnSpc>
            </a:pPr>
            <a:endParaRPr lang="en-US" sz="2400" b="1" dirty="0">
              <a:latin typeface="Montserrat"/>
              <a:ea typeface="+mn-ea"/>
              <a:cs typeface="+mn-cs"/>
            </a:endParaRPr>
          </a:p>
          <a:p>
            <a:pPr algn="ctr">
              <a:lnSpc>
                <a:spcPct val="170000"/>
              </a:lnSpc>
            </a:pPr>
            <a:r>
              <a:rPr lang="en-US" sz="3300" b="1" dirty="0">
                <a:latin typeface="Montserrat"/>
                <a:ea typeface="+mn-ea"/>
                <a:cs typeface="+mn-cs"/>
              </a:rPr>
              <a:t>Bazaar</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bazaar.canonical.com</a:t>
            </a:r>
            <a:r>
              <a:rPr lang="en-US" sz="2400" b="1" dirty="0">
                <a:solidFill>
                  <a:schemeClr val="bg1">
                    <a:lumMod val="75000"/>
                  </a:schemeClr>
                </a:solidFill>
                <a:latin typeface="Montserrat"/>
              </a:rPr>
              <a:t>/</a:t>
            </a:r>
          </a:p>
        </p:txBody>
      </p:sp>
    </p:spTree>
    <p:extLst>
      <p:ext uri="{BB962C8B-B14F-4D97-AF65-F5344CB8AC3E}">
        <p14:creationId xmlns:p14="http://schemas.microsoft.com/office/powerpoint/2010/main" val="387254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4CE06E-F79A-5B4C-AC87-BDEAF3371876}"/>
              </a:ext>
            </a:extLst>
          </p:cNvPr>
          <p:cNvSpPr/>
          <p:nvPr/>
        </p:nvSpPr>
        <p:spPr>
          <a:xfrm>
            <a:off x="1688123" y="1720840"/>
            <a:ext cx="9759462" cy="3416320"/>
          </a:xfrm>
          <a:prstGeom prst="rect">
            <a:avLst/>
          </a:prstGeom>
        </p:spPr>
        <p:txBody>
          <a:bodyPr wrap="square">
            <a:spAutoFit/>
          </a:bodyPr>
          <a:lstStyle/>
          <a:p>
            <a:r>
              <a:rPr lang="en-GB" sz="3600" dirty="0"/>
              <a:t>A VCS helps keeping a detailed history of a project and enables us to to work on its different versions. </a:t>
            </a:r>
          </a:p>
          <a:p>
            <a:endParaRPr lang="en-GB" sz="3600" dirty="0"/>
          </a:p>
          <a:p>
            <a:r>
              <a:rPr lang="en-GB" sz="3600" dirty="0"/>
              <a:t>We can see the progress timeline of a project and jump to any point in the timeline to recover data or files.</a:t>
            </a:r>
          </a:p>
        </p:txBody>
      </p:sp>
    </p:spTree>
    <p:extLst>
      <p:ext uri="{BB962C8B-B14F-4D97-AF65-F5344CB8AC3E}">
        <p14:creationId xmlns:p14="http://schemas.microsoft.com/office/powerpoint/2010/main" val="68614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2879516" y="693736"/>
            <a:ext cx="6432963" cy="1325563"/>
          </a:xfrm>
        </p:spPr>
        <p:txBody>
          <a:bodyPr>
            <a:normAutofit/>
          </a:bodyPr>
          <a:lstStyle/>
          <a:p>
            <a:pPr algn="ctr"/>
            <a:r>
              <a:rPr lang="en-US" b="1" dirty="0">
                <a:latin typeface="Montserrat"/>
                <a:ea typeface="+mn-ea"/>
                <a:cs typeface="+mn-cs"/>
              </a:rPr>
              <a:t>Learning </a:t>
            </a:r>
            <a:r>
              <a:rPr lang="en-US" b="1" dirty="0">
                <a:solidFill>
                  <a:srgbClr val="12FB79"/>
                </a:solidFill>
                <a:latin typeface="Montserrat"/>
                <a:ea typeface="+mn-ea"/>
                <a:cs typeface="+mn-cs"/>
              </a:rPr>
              <a:t>roadmap.</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9" name="Title 1">
            <a:extLst>
              <a:ext uri="{FF2B5EF4-FFF2-40B4-BE49-F238E27FC236}">
                <a16:creationId xmlns:a16="http://schemas.microsoft.com/office/drawing/2014/main" id="{C3E5136F-6B20-3D4F-88D4-DAEB89344E6F}"/>
              </a:ext>
            </a:extLst>
          </p:cNvPr>
          <p:cNvSpPr txBox="1">
            <a:spLocks/>
          </p:cNvSpPr>
          <p:nvPr/>
        </p:nvSpPr>
        <p:spPr>
          <a:xfrm>
            <a:off x="1055914" y="2019299"/>
            <a:ext cx="9731829" cy="4893647"/>
          </a:xfrm>
          <a:prstGeom prst="rect">
            <a:avLst/>
          </a:prstGeom>
        </p:spPr>
        <p:txBody>
          <a:bodyPr wrap="square">
            <a:spAutoFit/>
          </a:bodyPr>
          <a:lstStyle>
            <a:defPPr>
              <a:defRPr lang="en-US"/>
            </a:defPPr>
            <a:lvl1pPr>
              <a:defRPr sz="3600"/>
            </a:lvl1pPr>
          </a:lstStyle>
          <a:p>
            <a:pPr algn="ctr"/>
            <a:r>
              <a:rPr lang="en-GB" sz="2400" b="1" dirty="0"/>
              <a:t>Fundamentals (10.30am-12.30pm)</a:t>
            </a:r>
          </a:p>
          <a:p>
            <a:pPr algn="ctr"/>
            <a:endParaRPr lang="en-GB" sz="2400" dirty="0"/>
          </a:p>
          <a:p>
            <a:pPr algn="ctr"/>
            <a:r>
              <a:rPr lang="en-GB" sz="2400" dirty="0"/>
              <a:t>Version control systems</a:t>
            </a:r>
          </a:p>
          <a:p>
            <a:pPr algn="ctr"/>
            <a:r>
              <a:rPr lang="en-GB" sz="2400" dirty="0"/>
              <a:t>What is Git</a:t>
            </a:r>
          </a:p>
          <a:p>
            <a:pPr algn="ctr"/>
            <a:r>
              <a:rPr lang="en-GB" sz="2400" dirty="0"/>
              <a:t>Creating a Git repository</a:t>
            </a:r>
          </a:p>
          <a:p>
            <a:pPr algn="ctr"/>
            <a:r>
              <a:rPr lang="en-GB" sz="2400" dirty="0"/>
              <a:t>Tracking file changes with Git</a:t>
            </a:r>
          </a:p>
          <a:p>
            <a:pPr algn="ctr"/>
            <a:endParaRPr lang="en-GB" sz="2400" dirty="0"/>
          </a:p>
          <a:p>
            <a:pPr algn="ctr"/>
            <a:r>
              <a:rPr lang="en-GB" sz="2400" b="1" dirty="0"/>
              <a:t>Advanced Git (1.30pm-3.30pm)</a:t>
            </a:r>
            <a:br>
              <a:rPr lang="en-GB" sz="2400" b="1" dirty="0"/>
            </a:br>
            <a:endParaRPr lang="en-GB" sz="2400" b="1" dirty="0"/>
          </a:p>
          <a:p>
            <a:pPr algn="ctr"/>
            <a:r>
              <a:rPr lang="en-GB" sz="2400" dirty="0"/>
              <a:t>Branching</a:t>
            </a:r>
          </a:p>
          <a:p>
            <a:pPr algn="ctr"/>
            <a:r>
              <a:rPr lang="en-GB" sz="2400" dirty="0"/>
              <a:t>Merging</a:t>
            </a:r>
          </a:p>
          <a:p>
            <a:pPr algn="ctr"/>
            <a:r>
              <a:rPr lang="en-GB" sz="2400" dirty="0"/>
              <a:t>Rebasing</a:t>
            </a:r>
          </a:p>
          <a:p>
            <a:pPr algn="ctr"/>
            <a:endParaRPr lang="en-US" sz="2400" dirty="0"/>
          </a:p>
        </p:txBody>
      </p:sp>
    </p:spTree>
    <p:extLst>
      <p:ext uri="{BB962C8B-B14F-4D97-AF65-F5344CB8AC3E}">
        <p14:creationId xmlns:p14="http://schemas.microsoft.com/office/powerpoint/2010/main" val="1237490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4616A078-375A-6540-B408-56E94FC74439}"/>
              </a:ext>
            </a:extLst>
          </p:cNvPr>
          <p:cNvSpPr/>
          <p:nvPr/>
        </p:nvSpPr>
        <p:spPr>
          <a:xfrm>
            <a:off x="5182767" y="4569671"/>
            <a:ext cx="1813910" cy="1377345"/>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Scalable</a:t>
            </a:r>
          </a:p>
        </p:txBody>
      </p:sp>
      <p:sp>
        <p:nvSpPr>
          <p:cNvPr id="9" name="Hexagon 8">
            <a:extLst>
              <a:ext uri="{FF2B5EF4-FFF2-40B4-BE49-F238E27FC236}">
                <a16:creationId xmlns:a16="http://schemas.microsoft.com/office/drawing/2014/main" id="{B5523653-7B8A-CC4C-8F5E-E93E81DAF8EB}"/>
              </a:ext>
            </a:extLst>
          </p:cNvPr>
          <p:cNvSpPr/>
          <p:nvPr/>
        </p:nvSpPr>
        <p:spPr>
          <a:xfrm>
            <a:off x="6612211" y="3888635"/>
            <a:ext cx="1813912" cy="1377346"/>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Data Integrity</a:t>
            </a:r>
          </a:p>
        </p:txBody>
      </p:sp>
      <p:sp>
        <p:nvSpPr>
          <p:cNvPr id="10" name="Hexagon 9">
            <a:extLst>
              <a:ext uri="{FF2B5EF4-FFF2-40B4-BE49-F238E27FC236}">
                <a16:creationId xmlns:a16="http://schemas.microsoft.com/office/drawing/2014/main" id="{D33B1CA8-53DE-F647-9D00-4C98A2A6E9D7}"/>
              </a:ext>
            </a:extLst>
          </p:cNvPr>
          <p:cNvSpPr/>
          <p:nvPr/>
        </p:nvSpPr>
        <p:spPr>
          <a:xfrm>
            <a:off x="5182768" y="3250168"/>
            <a:ext cx="1813909" cy="1377344"/>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Hexagon 11">
            <a:extLst>
              <a:ext uri="{FF2B5EF4-FFF2-40B4-BE49-F238E27FC236}">
                <a16:creationId xmlns:a16="http://schemas.microsoft.com/office/drawing/2014/main" id="{93B2357A-AE27-CE4A-A19C-8B44B4480083}"/>
              </a:ext>
            </a:extLst>
          </p:cNvPr>
          <p:cNvSpPr/>
          <p:nvPr/>
        </p:nvSpPr>
        <p:spPr>
          <a:xfrm>
            <a:off x="3783525" y="2529206"/>
            <a:ext cx="1798808" cy="1365878"/>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Free </a:t>
            </a:r>
          </a:p>
          <a:p>
            <a:pPr algn="ctr"/>
            <a:r>
              <a:rPr lang="en-US" sz="1600" b="1" dirty="0">
                <a:solidFill>
                  <a:prstClr val="black"/>
                </a:solidFill>
                <a:latin typeface="Montserrat"/>
              </a:rPr>
              <a:t>Open Source</a:t>
            </a:r>
          </a:p>
        </p:txBody>
      </p:sp>
      <p:sp>
        <p:nvSpPr>
          <p:cNvPr id="13" name="Hexagon 12">
            <a:extLst>
              <a:ext uri="{FF2B5EF4-FFF2-40B4-BE49-F238E27FC236}">
                <a16:creationId xmlns:a16="http://schemas.microsoft.com/office/drawing/2014/main" id="{82D2D883-1B5D-B04D-AE5A-EE2DD31579B9}"/>
              </a:ext>
            </a:extLst>
          </p:cNvPr>
          <p:cNvSpPr/>
          <p:nvPr/>
        </p:nvSpPr>
        <p:spPr>
          <a:xfrm>
            <a:off x="6627314" y="2548890"/>
            <a:ext cx="1786252" cy="1377344"/>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Fast</a:t>
            </a:r>
          </a:p>
        </p:txBody>
      </p:sp>
      <p:sp>
        <p:nvSpPr>
          <p:cNvPr id="14" name="Hexagon 13">
            <a:extLst>
              <a:ext uri="{FF2B5EF4-FFF2-40B4-BE49-F238E27FC236}">
                <a16:creationId xmlns:a16="http://schemas.microsoft.com/office/drawing/2014/main" id="{811CEE99-168E-094E-A9AF-2709CB009500}"/>
              </a:ext>
            </a:extLst>
          </p:cNvPr>
          <p:cNvSpPr/>
          <p:nvPr/>
        </p:nvSpPr>
        <p:spPr>
          <a:xfrm>
            <a:off x="3753319" y="3888635"/>
            <a:ext cx="1813911" cy="1377346"/>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Distributed</a:t>
            </a:r>
          </a:p>
        </p:txBody>
      </p:sp>
      <p:sp>
        <p:nvSpPr>
          <p:cNvPr id="15" name="Hexagon 14">
            <a:extLst>
              <a:ext uri="{FF2B5EF4-FFF2-40B4-BE49-F238E27FC236}">
                <a16:creationId xmlns:a16="http://schemas.microsoft.com/office/drawing/2014/main" id="{B13DF9D3-5ADB-FD4C-A359-DA2A88184432}"/>
              </a:ext>
            </a:extLst>
          </p:cNvPr>
          <p:cNvSpPr/>
          <p:nvPr/>
        </p:nvSpPr>
        <p:spPr>
          <a:xfrm>
            <a:off x="5197868" y="1885770"/>
            <a:ext cx="1798808" cy="1365878"/>
          </a:xfrm>
          <a:prstGeom prst="hexagon">
            <a:avLst/>
          </a:prstGeom>
          <a:ln w="50800">
            <a:solidFill>
              <a:srgbClr val="12FB79">
                <a:alpha val="88000"/>
              </a:srgb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prstClr val="black"/>
                </a:solidFill>
                <a:latin typeface="Montserrat"/>
              </a:rPr>
              <a:t>Version Control System</a:t>
            </a:r>
          </a:p>
        </p:txBody>
      </p:sp>
      <p:pic>
        <p:nvPicPr>
          <p:cNvPr id="11" name="Picture 6" descr="Github Icon Svg #158737 - Free Icons Library">
            <a:extLst>
              <a:ext uri="{FF2B5EF4-FFF2-40B4-BE49-F238E27FC236}">
                <a16:creationId xmlns:a16="http://schemas.microsoft.com/office/drawing/2014/main" id="{11BED630-C344-7748-AD91-76D433E5B8F7}"/>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5498523" y="3679360"/>
            <a:ext cx="1182397" cy="493748"/>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E80DCD13-360A-BF4D-B164-ADE887EABA8C}"/>
              </a:ext>
            </a:extLst>
          </p:cNvPr>
          <p:cNvSpPr txBox="1">
            <a:spLocks/>
          </p:cNvSpPr>
          <p:nvPr/>
        </p:nvSpPr>
        <p:spPr>
          <a:xfrm>
            <a:off x="4631640" y="365125"/>
            <a:ext cx="2928719" cy="1138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spc="-150" dirty="0">
                <a:latin typeface="Montserrat"/>
                <a:ea typeface="Montserrat" charset="0"/>
                <a:cs typeface="Montserrat" charset="0"/>
              </a:rPr>
              <a:t>What is</a:t>
            </a:r>
            <a:r>
              <a:rPr lang="en-US" b="1" spc="-150" dirty="0">
                <a:solidFill>
                  <a:schemeClr val="bg1"/>
                </a:solidFill>
                <a:latin typeface="Montserrat"/>
                <a:ea typeface="Montserrat" charset="0"/>
                <a:cs typeface="Montserrat" charset="0"/>
              </a:rPr>
              <a:t> </a:t>
            </a:r>
            <a:r>
              <a:rPr lang="en-US" b="1" spc="-150" dirty="0">
                <a:solidFill>
                  <a:srgbClr val="12FB79"/>
                </a:solidFill>
                <a:latin typeface="Montserrat"/>
                <a:ea typeface="Montserrat" charset="0"/>
                <a:cs typeface="Montserrat" charset="0"/>
              </a:rPr>
              <a:t>Git</a:t>
            </a:r>
            <a:r>
              <a:rPr lang="en-US" b="1" spc="-150" dirty="0">
                <a:solidFill>
                  <a:srgbClr val="11FA78"/>
                </a:solidFill>
                <a:latin typeface="Montserrat"/>
                <a:ea typeface="Montserrat" charset="0"/>
                <a:cs typeface="Montserrat" charset="0"/>
              </a:rPr>
              <a:t>?</a:t>
            </a:r>
          </a:p>
        </p:txBody>
      </p:sp>
      <p:sp>
        <p:nvSpPr>
          <p:cNvPr id="22" name="TextBox 21">
            <a:extLst>
              <a:ext uri="{FF2B5EF4-FFF2-40B4-BE49-F238E27FC236}">
                <a16:creationId xmlns:a16="http://schemas.microsoft.com/office/drawing/2014/main" id="{A84C8580-BA26-A34D-AD00-66A92157CC7E}"/>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Tree>
    <p:extLst>
      <p:ext uri="{BB962C8B-B14F-4D97-AF65-F5344CB8AC3E}">
        <p14:creationId xmlns:p14="http://schemas.microsoft.com/office/powerpoint/2010/main" val="122825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321C2EE4-8F1C-3B4A-8276-600EB7726B69}"/>
              </a:ext>
            </a:extLst>
          </p:cNvPr>
          <p:cNvGraphicFramePr>
            <a:graphicFrameLocks/>
          </p:cNvGraphicFramePr>
          <p:nvPr>
            <p:extLst>
              <p:ext uri="{D42A27DB-BD31-4B8C-83A1-F6EECF244321}">
                <p14:modId xmlns:p14="http://schemas.microsoft.com/office/powerpoint/2010/main" val="3946307739"/>
              </p:ext>
            </p:extLst>
          </p:nvPr>
        </p:nvGraphicFramePr>
        <p:xfrm>
          <a:off x="2562386" y="1526396"/>
          <a:ext cx="7067227" cy="481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4" descr="BitKeeper Documentation All This category contains an alphabetical listing  of all BitKeeper commands. Overview The overview section contains Howto's  for getting started quickly, definitions of BitKeeper terms, and  explanations of how or why to do common ...">
            <a:extLst>
              <a:ext uri="{FF2B5EF4-FFF2-40B4-BE49-F238E27FC236}">
                <a16:creationId xmlns:a16="http://schemas.microsoft.com/office/drawing/2014/main" id="{493636DF-985E-8F4D-A9FF-EF6B834E2BB2}"/>
              </a:ext>
            </a:extLst>
          </p:cNvPr>
          <p:cNvPicPr>
            <a:picLocks noChangeAspect="1" noChangeArrowheads="1"/>
          </p:cNvPicPr>
          <p:nvPr/>
        </p:nvPicPr>
        <p:blipFill>
          <a:blip r:embed="rId8">
            <a:biLevel thresh="75000"/>
            <a:extLst>
              <a:ext uri="{28A0092B-C50C-407E-A947-70E740481C1C}">
                <a14:useLocalDpi xmlns:a14="http://schemas.microsoft.com/office/drawing/2010/main" val="0"/>
              </a:ext>
            </a:extLst>
          </a:blip>
          <a:srcRect/>
          <a:stretch>
            <a:fillRect/>
          </a:stretch>
        </p:blipFill>
        <p:spPr bwMode="auto">
          <a:xfrm>
            <a:off x="3220328" y="3479471"/>
            <a:ext cx="761200" cy="9068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Git">
            <a:extLst>
              <a:ext uri="{FF2B5EF4-FFF2-40B4-BE49-F238E27FC236}">
                <a16:creationId xmlns:a16="http://schemas.microsoft.com/office/drawing/2014/main" id="{F03DC72A-41A3-5A4B-975E-76D4BCA776B2}"/>
              </a:ext>
            </a:extLst>
          </p:cNvPr>
          <p:cNvPicPr>
            <a:picLocks noChangeAspect="1" noChangeArrowheads="1"/>
          </p:cNvPicPr>
          <p:nvPr/>
        </p:nvPicPr>
        <p:blipFill rotWithShape="1">
          <a:blip r:embed="rId9">
            <a:biLevel thresh="50000"/>
            <a:extLst>
              <a:ext uri="{28A0092B-C50C-407E-A947-70E740481C1C}">
                <a14:useLocalDpi xmlns:a14="http://schemas.microsoft.com/office/drawing/2010/main" val="0"/>
              </a:ext>
            </a:extLst>
          </a:blip>
          <a:srcRect r="55195"/>
          <a:stretch/>
        </p:blipFill>
        <p:spPr bwMode="auto">
          <a:xfrm>
            <a:off x="2824052" y="5000562"/>
            <a:ext cx="895597" cy="7898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8BFD29B-F002-2F43-BDFA-BCB9D35DB842}"/>
              </a:ext>
            </a:extLst>
          </p:cNvPr>
          <p:cNvSpPr txBox="1">
            <a:spLocks/>
          </p:cNvSpPr>
          <p:nvPr/>
        </p:nvSpPr>
        <p:spPr>
          <a:xfrm>
            <a:off x="3858214" y="372139"/>
            <a:ext cx="4475569" cy="1138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spc="-150" dirty="0">
                <a:latin typeface="Montserrat"/>
                <a:ea typeface="Montserrat" charset="0"/>
                <a:cs typeface="Montserrat" charset="0"/>
              </a:rPr>
              <a:t>A little bit of </a:t>
            </a:r>
            <a:r>
              <a:rPr lang="en-US" b="1" spc="-150" dirty="0">
                <a:solidFill>
                  <a:srgbClr val="12FB79"/>
                </a:solidFill>
                <a:latin typeface="Montserrat"/>
              </a:rPr>
              <a:t>history.</a:t>
            </a:r>
          </a:p>
        </p:txBody>
      </p:sp>
      <p:sp>
        <p:nvSpPr>
          <p:cNvPr id="17" name="TextBox 16">
            <a:extLst>
              <a:ext uri="{FF2B5EF4-FFF2-40B4-BE49-F238E27FC236}">
                <a16:creationId xmlns:a16="http://schemas.microsoft.com/office/drawing/2014/main" id="{88521349-C8B6-8A47-9785-0CCE521CC8A6}"/>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Tree>
    <p:extLst>
      <p:ext uri="{BB962C8B-B14F-4D97-AF65-F5344CB8AC3E}">
        <p14:creationId xmlns:p14="http://schemas.microsoft.com/office/powerpoint/2010/main" val="103609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4CE06E-F79A-5B4C-AC87-BDEAF3371876}"/>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2800" kern="1200">
                <a:solidFill>
                  <a:srgbClr val="FFFFFF"/>
                </a:solidFill>
                <a:latin typeface="+mj-lt"/>
                <a:ea typeface="+mj-ea"/>
                <a:cs typeface="+mj-cs"/>
              </a:rPr>
              <a:t>Today we will be using Git which is a distributed version control system. </a:t>
            </a:r>
          </a:p>
        </p:txBody>
      </p:sp>
      <p:pic>
        <p:nvPicPr>
          <p:cNvPr id="1026" name="Picture 2" descr="schematic, cute git remote graph">
            <a:extLst>
              <a:ext uri="{FF2B5EF4-FFF2-40B4-BE49-F238E27FC236}">
                <a16:creationId xmlns:a16="http://schemas.microsoft.com/office/drawing/2014/main" id="{88E1E947-F5A8-EB4A-8A14-905AF2FDBF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656378"/>
            <a:ext cx="6780700" cy="354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AAAD66-E3D1-D941-BDE3-1A17A3C7EC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803" y="387455"/>
            <a:ext cx="1584983" cy="280873"/>
          </a:xfrm>
          <a:prstGeom prst="rect">
            <a:avLst/>
          </a:prstGeom>
        </p:spPr>
      </p:pic>
      <p:sp>
        <p:nvSpPr>
          <p:cNvPr id="10" name="TextBox 9">
            <a:extLst>
              <a:ext uri="{FF2B5EF4-FFF2-40B4-BE49-F238E27FC236}">
                <a16:creationId xmlns:a16="http://schemas.microsoft.com/office/drawing/2014/main" id="{2DDED2EB-7C1D-B545-99CC-9524650A5313}"/>
              </a:ext>
            </a:extLst>
          </p:cNvPr>
          <p:cNvSpPr txBox="1"/>
          <p:nvPr/>
        </p:nvSpPr>
        <p:spPr>
          <a:xfrm>
            <a:off x="328640" y="6303654"/>
            <a:ext cx="1735810" cy="246221"/>
          </a:xfrm>
          <a:prstGeom prst="rect">
            <a:avLst/>
          </a:prstGeom>
          <a:noFill/>
        </p:spPr>
        <p:txBody>
          <a:bodyPr wrap="square" rtlCol="0">
            <a:spAutoFit/>
          </a:bodyPr>
          <a:lstStyle/>
          <a:p>
            <a:r>
              <a:rPr lang="en-US" sz="1000" dirty="0" err="1">
                <a:solidFill>
                  <a:schemeClr val="bg1"/>
                </a:solidFill>
                <a:latin typeface="Montserrat" charset="0"/>
                <a:ea typeface="Montserrat" charset="0"/>
                <a:cs typeface="Montserrat" charset="0"/>
              </a:rPr>
              <a:t>www.footasylum.com</a:t>
            </a:r>
            <a:endParaRPr lang="en-US" sz="1000" dirty="0">
              <a:solidFill>
                <a:schemeClr val="bg1"/>
              </a:solidFill>
              <a:latin typeface="Montserrat" charset="0"/>
              <a:ea typeface="Montserrat" charset="0"/>
              <a:cs typeface="Montserrat" charset="0"/>
            </a:endParaRPr>
          </a:p>
        </p:txBody>
      </p:sp>
      <p:sp>
        <p:nvSpPr>
          <p:cNvPr id="11" name="Subtitle 2">
            <a:extLst>
              <a:ext uri="{FF2B5EF4-FFF2-40B4-BE49-F238E27FC236}">
                <a16:creationId xmlns:a16="http://schemas.microsoft.com/office/drawing/2014/main" id="{E4AC1D59-E2E2-2D48-BA83-4BA91CA3D1ED}"/>
              </a:ext>
            </a:extLst>
          </p:cNvPr>
          <p:cNvSpPr txBox="1">
            <a:spLocks/>
          </p:cNvSpPr>
          <p:nvPr/>
        </p:nvSpPr>
        <p:spPr>
          <a:xfrm>
            <a:off x="2746375" y="3930650"/>
            <a:ext cx="6400800" cy="26987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x-none" sz="1400" dirty="0">
                <a:solidFill>
                  <a:schemeClr val="bg1"/>
                </a:solidFill>
                <a:latin typeface="Montserrat"/>
                <a:ea typeface="Montserrat" charset="0"/>
                <a:cs typeface="Montserrat" charset="0"/>
              </a:rPr>
              <a:t>28 of July 2021</a:t>
            </a:r>
          </a:p>
        </p:txBody>
      </p:sp>
      <p:sp>
        <p:nvSpPr>
          <p:cNvPr id="16" name="Title 1">
            <a:extLst>
              <a:ext uri="{FF2B5EF4-FFF2-40B4-BE49-F238E27FC236}">
                <a16:creationId xmlns:a16="http://schemas.microsoft.com/office/drawing/2014/main" id="{8EF119F9-05ED-A545-BB56-5A0225A27D08}"/>
              </a:ext>
            </a:extLst>
          </p:cNvPr>
          <p:cNvSpPr>
            <a:spLocks noGrp="1"/>
          </p:cNvSpPr>
          <p:nvPr>
            <p:ph type="ctrTitle"/>
          </p:nvPr>
        </p:nvSpPr>
        <p:spPr>
          <a:xfrm>
            <a:off x="1736725" y="2791709"/>
            <a:ext cx="8420100" cy="1138941"/>
          </a:xfrm>
        </p:spPr>
        <p:txBody>
          <a:bodyPr>
            <a:normAutofit/>
          </a:bodyPr>
          <a:lstStyle/>
          <a:p>
            <a:pPr>
              <a:defRPr/>
            </a:pPr>
            <a:r>
              <a:rPr lang="en-US" b="1" spc="-150" dirty="0">
                <a:solidFill>
                  <a:schemeClr val="bg1"/>
                </a:solidFill>
                <a:latin typeface="Montserrat"/>
                <a:ea typeface="Montserrat" charset="0"/>
                <a:cs typeface="Montserrat" charset="0"/>
              </a:rPr>
              <a:t>Hands-On </a:t>
            </a:r>
            <a:r>
              <a:rPr lang="en-US" b="1" spc="-150" dirty="0">
                <a:solidFill>
                  <a:srgbClr val="11FA78"/>
                </a:solidFill>
                <a:latin typeface="Montserrat"/>
                <a:ea typeface="Montserrat" charset="0"/>
                <a:cs typeface="Montserrat" charset="0"/>
              </a:rPr>
              <a:t>Git.</a:t>
            </a:r>
          </a:p>
        </p:txBody>
      </p:sp>
      <p:sp>
        <p:nvSpPr>
          <p:cNvPr id="6" name="Subtitle 2">
            <a:extLst>
              <a:ext uri="{FF2B5EF4-FFF2-40B4-BE49-F238E27FC236}">
                <a16:creationId xmlns:a16="http://schemas.microsoft.com/office/drawing/2014/main" id="{024EBA80-A9E4-2046-9163-9460E8FE2CE1}"/>
              </a:ext>
            </a:extLst>
          </p:cNvPr>
          <p:cNvSpPr txBox="1">
            <a:spLocks/>
          </p:cNvSpPr>
          <p:nvPr/>
        </p:nvSpPr>
        <p:spPr>
          <a:xfrm>
            <a:off x="2746375" y="4332432"/>
            <a:ext cx="6400800" cy="26987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x-none" sz="1400" dirty="0">
                <a:solidFill>
                  <a:schemeClr val="bg1"/>
                </a:solidFill>
                <a:latin typeface="Montserrat"/>
                <a:ea typeface="Montserrat" charset="0"/>
                <a:cs typeface="Montserrat" charset="0"/>
              </a:rPr>
              <a:t>By Luisa Pinto</a:t>
            </a:r>
          </a:p>
        </p:txBody>
      </p:sp>
    </p:spTree>
    <p:extLst>
      <p:ext uri="{BB962C8B-B14F-4D97-AF65-F5344CB8AC3E}">
        <p14:creationId xmlns:p14="http://schemas.microsoft.com/office/powerpoint/2010/main" val="108981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Install</a:t>
            </a:r>
            <a:r>
              <a:rPr lang="en-US" b="1" dirty="0">
                <a:solidFill>
                  <a:srgbClr val="12FB79"/>
                </a:solidFill>
                <a:latin typeface="Montserrat"/>
                <a:ea typeface="+mn-ea"/>
                <a:cs typeface="+mn-cs"/>
              </a:rPr>
              <a:t> Git</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830DC57B-E675-2C4F-8E0C-E3C2C3B12C93}"/>
              </a:ext>
            </a:extLst>
          </p:cNvPr>
          <p:cNvSpPr txBox="1">
            <a:spLocks/>
          </p:cNvSpPr>
          <p:nvPr/>
        </p:nvSpPr>
        <p:spPr>
          <a:xfrm>
            <a:off x="1055914" y="2019299"/>
            <a:ext cx="9969640" cy="3924301"/>
          </a:xfrm>
          <a:prstGeom prst="rect">
            <a:avLst/>
          </a:prstGeom>
        </p:spPr>
        <p:txBody>
          <a:bodyPr vert="horz" lIns="91440" tIns="45720" rIns="91440" bIns="45720" rtlCol="0" anchor="ctr">
            <a:normAutofit fontScale="92500" lnSpcReduction="10000"/>
          </a:bodyPr>
          <a:lstStyle>
            <a:defPPr>
              <a:defRPr lang="en-US"/>
            </a:defPPr>
            <a:lvl1pPr algn="ctr" defTabSz="914400">
              <a:lnSpc>
                <a:spcPct val="170000"/>
              </a:lnSpc>
              <a:spcBef>
                <a:spcPct val="0"/>
              </a:spcBef>
              <a:buNone/>
              <a:defRPr sz="2400" b="1">
                <a:latin typeface="Montserrat"/>
              </a:defRPr>
            </a:lvl1pPr>
          </a:lstStyle>
          <a:p>
            <a:r>
              <a:rPr lang="en-GB" sz="2000" dirty="0"/>
              <a:t>Git for All Platforms</a:t>
            </a:r>
          </a:p>
          <a:p>
            <a:r>
              <a:rPr lang="en-GB" sz="2000" dirty="0">
                <a:hlinkClick r:id="rId3"/>
              </a:rPr>
              <a:t>git-scm.com </a:t>
            </a:r>
            <a:br>
              <a:rPr lang="en-GB" sz="2000" dirty="0"/>
            </a:br>
            <a:br>
              <a:rPr lang="en-GB" sz="2000" dirty="0"/>
            </a:br>
            <a:r>
              <a:rPr lang="en-GB" sz="2000" dirty="0"/>
              <a:t>Azure DevOps</a:t>
            </a:r>
            <a:br>
              <a:rPr lang="en-GB" sz="2000" dirty="0"/>
            </a:br>
            <a:r>
              <a:rPr lang="en-GB" sz="2000" dirty="0">
                <a:hlinkClick r:id="rId4"/>
              </a:rPr>
              <a:t>azure.microsoft.com/en-gb/services/devops/</a:t>
            </a:r>
            <a:br>
              <a:rPr lang="en-GB" sz="2000" dirty="0"/>
            </a:br>
            <a:br>
              <a:rPr lang="en-GB" sz="2000" dirty="0"/>
            </a:br>
            <a:r>
              <a:rPr lang="en-GB" sz="2000" dirty="0"/>
              <a:t>GitHub Desktop</a:t>
            </a:r>
          </a:p>
          <a:p>
            <a:r>
              <a:rPr lang="en-GB" sz="2000" dirty="0">
                <a:hlinkClick r:id="rId5"/>
              </a:rPr>
              <a:t>desktop.github.com</a:t>
            </a:r>
            <a:endParaRPr lang="en-GB" sz="2000" dirty="0"/>
          </a:p>
        </p:txBody>
      </p:sp>
      <p:sp>
        <p:nvSpPr>
          <p:cNvPr id="3" name="Rectangle 2">
            <a:extLst>
              <a:ext uri="{FF2B5EF4-FFF2-40B4-BE49-F238E27FC236}">
                <a16:creationId xmlns:a16="http://schemas.microsoft.com/office/drawing/2014/main" id="{059667FE-4A6D-7C48-804E-9036B4870FD6}"/>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266915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GB" b="1" dirty="0">
                <a:solidFill>
                  <a:srgbClr val="24292E"/>
                </a:solidFill>
                <a:latin typeface="Roboto" panose="02000000000000000000" pitchFamily="2" charset="0"/>
              </a:rPr>
              <a:t>Configure</a:t>
            </a:r>
            <a:r>
              <a:rPr lang="en-US" b="1">
                <a:solidFill>
                  <a:srgbClr val="12FB79"/>
                </a:solidFill>
                <a:latin typeface="Montserrat"/>
                <a:ea typeface="+mn-ea"/>
                <a:cs typeface="+mn-cs"/>
              </a:rPr>
              <a:t> </a:t>
            </a:r>
            <a:r>
              <a:rPr lang="en-GB" b="1">
                <a:solidFill>
                  <a:srgbClr val="12FB79"/>
                </a:solidFill>
                <a:latin typeface="Roboto" panose="02000000000000000000" pitchFamily="2" charset="0"/>
                <a:ea typeface="+mn-ea"/>
                <a:cs typeface="+mn-cs"/>
              </a:rPr>
              <a:t>T</a:t>
            </a:r>
            <a:r>
              <a:rPr lang="en-GB" b="1">
                <a:solidFill>
                  <a:srgbClr val="12FB79"/>
                </a:solidFill>
                <a:latin typeface="Roboto" panose="02000000000000000000" pitchFamily="2" charset="0"/>
              </a:rPr>
              <a:t>ooling</a:t>
            </a:r>
            <a:r>
              <a:rPr lang="en-GB" b="1" dirty="0">
                <a:solidFill>
                  <a:srgbClr val="12FB79"/>
                </a:solidFill>
                <a:latin typeface="Roboto" panose="02000000000000000000" pitchFamily="2" charset="0"/>
              </a:rPr>
              <a:t>.</a:t>
            </a:r>
            <a:endParaRPr lang="en-US" b="1" dirty="0">
              <a:solidFill>
                <a:srgbClr val="12FB79"/>
              </a:solidFill>
              <a:latin typeface="Montserrat"/>
              <a:ea typeface="+mn-ea"/>
              <a:cs typeface="+mn-cs"/>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666331" y="1724460"/>
            <a:ext cx="10859338" cy="4359853"/>
          </a:xfrm>
          <a:prstGeom prst="rect">
            <a:avLst/>
          </a:prstGeom>
        </p:spPr>
        <p:txBody>
          <a:bodyPr vert="horz" lIns="91440" tIns="45720" rIns="91440" bIns="45720" rtlCol="0" anchor="ctr">
            <a:normAutofit fontScale="85000" lnSpcReduction="20000"/>
          </a:bodyPr>
          <a:lstStyle/>
          <a:p>
            <a:pPr algn="ctr" defTabSz="914400">
              <a:lnSpc>
                <a:spcPct val="170000"/>
              </a:lnSpc>
              <a:spcBef>
                <a:spcPct val="0"/>
              </a:spcBef>
            </a:pPr>
            <a:r>
              <a:rPr lang="en-GB" sz="2400" b="1" dirty="0">
                <a:latin typeface="Montserrat"/>
              </a:rPr>
              <a:t>Configure user information for all local repositories</a:t>
            </a:r>
          </a:p>
          <a:p>
            <a:pPr algn="ctr" defTabSz="914400">
              <a:lnSpc>
                <a:spcPct val="170000"/>
              </a:lnSpc>
              <a:spcBef>
                <a:spcPct val="0"/>
              </a:spcBef>
            </a:pPr>
            <a:endParaRPr lang="en-GB" sz="2000" b="1" dirty="0">
              <a:latin typeface="Montserrat"/>
            </a:endParaRPr>
          </a:p>
          <a:p>
            <a:pPr algn="ctr" defTabSz="914400">
              <a:lnSpc>
                <a:spcPct val="170000"/>
              </a:lnSpc>
              <a:spcBef>
                <a:spcPct val="0"/>
              </a:spcBef>
            </a:pPr>
            <a:r>
              <a:rPr lang="en-GB" sz="2000" b="1" dirty="0">
                <a:solidFill>
                  <a:schemeClr val="tx1">
                    <a:lumMod val="50000"/>
                    <a:lumOff val="50000"/>
                  </a:schemeClr>
                </a:solidFill>
              </a:rPr>
              <a:t>$ git config --global </a:t>
            </a:r>
            <a:r>
              <a:rPr lang="en-GB" sz="2000" b="1" dirty="0" err="1">
                <a:solidFill>
                  <a:schemeClr val="tx1">
                    <a:lumMod val="50000"/>
                    <a:lumOff val="50000"/>
                  </a:schemeClr>
                </a:solidFill>
              </a:rPr>
              <a:t>user.name</a:t>
            </a:r>
            <a:r>
              <a:rPr lang="en-GB" sz="2000" b="1" dirty="0">
                <a:solidFill>
                  <a:schemeClr val="tx1">
                    <a:lumMod val="50000"/>
                    <a:lumOff val="50000"/>
                  </a:schemeClr>
                </a:solidFill>
              </a:rPr>
              <a:t> "[name]"</a:t>
            </a:r>
          </a:p>
          <a:p>
            <a:pPr algn="ctr" defTabSz="914400">
              <a:lnSpc>
                <a:spcPct val="170000"/>
              </a:lnSpc>
              <a:spcBef>
                <a:spcPct val="0"/>
              </a:spcBef>
            </a:pPr>
            <a:r>
              <a:rPr lang="en-GB" sz="2000" b="1" dirty="0">
                <a:latin typeface="Montserrat"/>
              </a:rPr>
              <a:t>Sets the name you want attached to your commit transactions</a:t>
            </a:r>
          </a:p>
          <a:p>
            <a:pPr algn="ctr" defTabSz="914400">
              <a:lnSpc>
                <a:spcPct val="180000"/>
              </a:lnSpc>
              <a:spcBef>
                <a:spcPct val="0"/>
              </a:spcBef>
            </a:pPr>
            <a:endParaRPr lang="en-GB" sz="2000" b="1" dirty="0">
              <a:solidFill>
                <a:schemeClr val="tx1">
                  <a:lumMod val="50000"/>
                  <a:lumOff val="50000"/>
                </a:schemeClr>
              </a:solidFill>
              <a:latin typeface="Montserrat"/>
            </a:endParaRPr>
          </a:p>
          <a:p>
            <a:pPr algn="ctr" defTabSz="914400">
              <a:lnSpc>
                <a:spcPct val="180000"/>
              </a:lnSpc>
              <a:spcBef>
                <a:spcPct val="0"/>
              </a:spcBef>
            </a:pPr>
            <a:r>
              <a:rPr lang="en-GB" sz="2000" b="1" dirty="0">
                <a:solidFill>
                  <a:schemeClr val="tx1">
                    <a:lumMod val="50000"/>
                    <a:lumOff val="50000"/>
                  </a:schemeClr>
                </a:solidFill>
              </a:rPr>
              <a:t>$ git config --global </a:t>
            </a:r>
            <a:r>
              <a:rPr lang="en-GB" sz="2000" b="1" dirty="0" err="1">
                <a:solidFill>
                  <a:schemeClr val="tx1">
                    <a:lumMod val="50000"/>
                    <a:lumOff val="50000"/>
                  </a:schemeClr>
                </a:solidFill>
              </a:rPr>
              <a:t>user.email</a:t>
            </a:r>
            <a:r>
              <a:rPr lang="en-GB" sz="2000" b="1" dirty="0">
                <a:solidFill>
                  <a:schemeClr val="tx1">
                    <a:lumMod val="50000"/>
                    <a:lumOff val="50000"/>
                  </a:schemeClr>
                </a:solidFill>
              </a:rPr>
              <a:t> "[email address]"</a:t>
            </a:r>
          </a:p>
          <a:p>
            <a:pPr algn="ctr" defTabSz="914400">
              <a:lnSpc>
                <a:spcPct val="170000"/>
              </a:lnSpc>
              <a:spcBef>
                <a:spcPct val="0"/>
              </a:spcBef>
            </a:pPr>
            <a:r>
              <a:rPr lang="en-GB" sz="2000" b="1" dirty="0">
                <a:latin typeface="Montserrat"/>
              </a:rPr>
              <a:t>Sets the email you want attached to your commit transactions</a:t>
            </a:r>
          </a:p>
          <a:p>
            <a:pPr algn="ctr" defTabSz="914400">
              <a:lnSpc>
                <a:spcPct val="180000"/>
              </a:lnSpc>
              <a:spcBef>
                <a:spcPct val="0"/>
              </a:spcBef>
            </a:pPr>
            <a:endParaRPr lang="en-GB" sz="2000" b="1" dirty="0">
              <a:solidFill>
                <a:schemeClr val="tx1">
                  <a:lumMod val="50000"/>
                  <a:lumOff val="50000"/>
                </a:schemeClr>
              </a:solidFill>
            </a:endParaRPr>
          </a:p>
          <a:p>
            <a:pPr algn="ctr" defTabSz="914400">
              <a:lnSpc>
                <a:spcPct val="180000"/>
              </a:lnSpc>
              <a:spcBef>
                <a:spcPct val="0"/>
              </a:spcBef>
            </a:pPr>
            <a:r>
              <a:rPr lang="en-GB" sz="2000" b="1" dirty="0">
                <a:solidFill>
                  <a:schemeClr val="tx1">
                    <a:lumMod val="50000"/>
                    <a:lumOff val="50000"/>
                  </a:schemeClr>
                </a:solidFill>
              </a:rPr>
              <a:t>$ git config --global </a:t>
            </a:r>
            <a:r>
              <a:rPr lang="en-GB" sz="2000" b="1" dirty="0" err="1">
                <a:solidFill>
                  <a:schemeClr val="tx1">
                    <a:lumMod val="50000"/>
                    <a:lumOff val="50000"/>
                  </a:schemeClr>
                </a:solidFill>
              </a:rPr>
              <a:t>color.ui</a:t>
            </a:r>
            <a:r>
              <a:rPr lang="en-GB" sz="2000" b="1" dirty="0">
                <a:solidFill>
                  <a:schemeClr val="tx1">
                    <a:lumMod val="50000"/>
                    <a:lumOff val="50000"/>
                  </a:schemeClr>
                </a:solidFill>
              </a:rPr>
              <a:t> auto</a:t>
            </a:r>
          </a:p>
          <a:p>
            <a:pPr algn="ctr" defTabSz="914400">
              <a:lnSpc>
                <a:spcPct val="170000"/>
              </a:lnSpc>
              <a:spcBef>
                <a:spcPct val="0"/>
              </a:spcBef>
            </a:pPr>
            <a:r>
              <a:rPr lang="en-GB" sz="2000" b="1" dirty="0">
                <a:latin typeface="Montserrat"/>
              </a:rPr>
              <a:t>Enables helpful colorization of command line output</a:t>
            </a:r>
          </a:p>
        </p:txBody>
      </p:sp>
      <p:sp>
        <p:nvSpPr>
          <p:cNvPr id="5" name="Rectangle 4">
            <a:extLst>
              <a:ext uri="{FF2B5EF4-FFF2-40B4-BE49-F238E27FC236}">
                <a16:creationId xmlns:a16="http://schemas.microsoft.com/office/drawing/2014/main" id="{A99CAC46-0DB6-4F4B-9F15-8B47826F7DD1}"/>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260202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GB" b="1" dirty="0">
                <a:solidFill>
                  <a:srgbClr val="24292E"/>
                </a:solidFill>
                <a:latin typeface="Roboto" panose="02000000000000000000" pitchFamily="2" charset="0"/>
              </a:rPr>
              <a:t>Git </a:t>
            </a:r>
            <a:r>
              <a:rPr lang="en-GB" b="1" dirty="0">
                <a:solidFill>
                  <a:srgbClr val="12FB79"/>
                </a:solidFill>
                <a:latin typeface="Roboto" panose="02000000000000000000" pitchFamily="2" charset="0"/>
              </a:rPr>
              <a:t>Dictionary.</a:t>
            </a:r>
            <a:endParaRPr lang="en-US" b="1" dirty="0">
              <a:solidFill>
                <a:srgbClr val="12FB79"/>
              </a:solidFill>
              <a:latin typeface="Montserrat"/>
              <a:ea typeface="+mn-ea"/>
              <a:cs typeface="+mn-cs"/>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666331" y="1724460"/>
            <a:ext cx="10859338" cy="4359853"/>
          </a:xfrm>
          <a:prstGeom prst="rect">
            <a:avLst/>
          </a:prstGeom>
        </p:spPr>
        <p:txBody>
          <a:bodyPr vert="horz" lIns="91440" tIns="45720" rIns="91440" bIns="45720" rtlCol="0" anchor="ctr">
            <a:normAutofit fontScale="92500" lnSpcReduction="20000"/>
          </a:bodyPr>
          <a:lstStyle/>
          <a:p>
            <a:pPr marL="285750" indent="-285750">
              <a:buFont typeface="Arial" panose="020B0604020202020204" pitchFamily="34" charset="0"/>
              <a:buChar char="•"/>
            </a:pPr>
            <a:r>
              <a:rPr lang="en-GB" b="1" dirty="0"/>
              <a:t>git</a:t>
            </a:r>
            <a:r>
              <a:rPr lang="en-GB" dirty="0"/>
              <a:t>: an open source, distributed version-control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GitHub, </a:t>
            </a:r>
            <a:r>
              <a:rPr lang="en-GB" b="1" dirty="0" err="1"/>
              <a:t>AzureDevOps</a:t>
            </a:r>
            <a:r>
              <a:rPr lang="en-GB" dirty="0"/>
              <a:t>: platforms for hosting and collaborating on Git repositories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commit</a:t>
            </a:r>
            <a:r>
              <a:rPr lang="en-GB" dirty="0"/>
              <a:t>: a Git object, a snapshot of your entire repository compressed into a SHA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branch</a:t>
            </a:r>
            <a:r>
              <a:rPr lang="en-GB" dirty="0"/>
              <a:t>: a lightweight movable pointer to a commit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clone</a:t>
            </a:r>
            <a:r>
              <a:rPr lang="en-GB" dirty="0"/>
              <a:t>: a local version of a repository, including all commits and branches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remote</a:t>
            </a:r>
            <a:r>
              <a:rPr lang="en-GB" dirty="0"/>
              <a:t>: a common repository on GitHub that all team members use to exchange their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fork</a:t>
            </a:r>
            <a:r>
              <a:rPr lang="en-GB" dirty="0"/>
              <a:t>: a copy of a repository on GitHub owned by a different user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pull request</a:t>
            </a:r>
            <a:r>
              <a:rPr lang="en-GB" dirty="0"/>
              <a:t>: a place to compare and discuss the differences introduced on a branch with reviews, comments, integrated tests, and more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HEAD</a:t>
            </a:r>
            <a:r>
              <a:rPr lang="en-GB" dirty="0"/>
              <a:t>: representing your current working directory, the HEAD pointer can be moved to different branches, tags, or commits when using git checkout</a:t>
            </a:r>
          </a:p>
        </p:txBody>
      </p:sp>
      <p:sp>
        <p:nvSpPr>
          <p:cNvPr id="5" name="Rectangle 4">
            <a:extLst>
              <a:ext uri="{FF2B5EF4-FFF2-40B4-BE49-F238E27FC236}">
                <a16:creationId xmlns:a16="http://schemas.microsoft.com/office/drawing/2014/main" id="{CEE07D5C-E6DD-7C4F-BC45-E39C928E7CBA}"/>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393917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GB" b="1" dirty="0">
                <a:solidFill>
                  <a:srgbClr val="24292E"/>
                </a:solidFill>
                <a:latin typeface="Roboto" panose="02000000000000000000" pitchFamily="2" charset="0"/>
              </a:rPr>
              <a:t>Create</a:t>
            </a:r>
            <a:r>
              <a:rPr lang="en-US" b="1" dirty="0">
                <a:solidFill>
                  <a:srgbClr val="12FB79"/>
                </a:solidFill>
                <a:latin typeface="Montserrat"/>
                <a:ea typeface="+mn-ea"/>
                <a:cs typeface="+mn-cs"/>
              </a:rPr>
              <a:t> </a:t>
            </a:r>
            <a:r>
              <a:rPr lang="en-GB" b="1" dirty="0">
                <a:solidFill>
                  <a:srgbClr val="12FB79"/>
                </a:solidFill>
                <a:latin typeface="Roboto" panose="02000000000000000000" pitchFamily="2" charset="0"/>
                <a:ea typeface="+mn-ea"/>
                <a:cs typeface="+mn-cs"/>
              </a:rPr>
              <a:t>Repositories</a:t>
            </a:r>
            <a:r>
              <a:rPr lang="en-GB" b="1" dirty="0">
                <a:solidFill>
                  <a:srgbClr val="12FB79"/>
                </a:solidFill>
                <a:latin typeface="Roboto" panose="02000000000000000000" pitchFamily="2" charset="0"/>
              </a:rPr>
              <a:t>.</a:t>
            </a:r>
            <a:endParaRPr lang="en-US" b="1" dirty="0">
              <a:solidFill>
                <a:srgbClr val="12FB79"/>
              </a:solidFill>
              <a:latin typeface="Montserrat"/>
              <a:ea typeface="+mn-ea"/>
              <a:cs typeface="+mn-cs"/>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666331" y="1724460"/>
            <a:ext cx="10859338" cy="4359853"/>
          </a:xfrm>
          <a:prstGeom prst="rect">
            <a:avLst/>
          </a:prstGeom>
        </p:spPr>
        <p:txBody>
          <a:bodyPr vert="horz" lIns="91440" tIns="45720" rIns="91440" bIns="45720" rtlCol="0" anchor="ctr">
            <a:normAutofit fontScale="70000" lnSpcReduction="20000"/>
          </a:bodyPr>
          <a:lstStyle/>
          <a:p>
            <a:pPr algn="ctr" defTabSz="914400">
              <a:lnSpc>
                <a:spcPct val="170000"/>
              </a:lnSpc>
              <a:spcBef>
                <a:spcPct val="0"/>
              </a:spcBef>
            </a:pPr>
            <a:r>
              <a:rPr lang="en-GB" sz="2000" b="1" dirty="0">
                <a:latin typeface="Montserrat"/>
              </a:rPr>
              <a:t>A new repository can either be created locally, or an existing repository can be cloned. </a:t>
            </a:r>
          </a:p>
          <a:p>
            <a:pPr algn="ctr" defTabSz="914400">
              <a:lnSpc>
                <a:spcPct val="170000"/>
              </a:lnSpc>
              <a:spcBef>
                <a:spcPct val="0"/>
              </a:spcBef>
            </a:pPr>
            <a:r>
              <a:rPr lang="en-GB" sz="2000" b="1" dirty="0">
                <a:latin typeface="Montserrat"/>
              </a:rPr>
              <a:t>When a repository was initialized locally, you have to push it to GitHub afterwards.</a:t>
            </a:r>
          </a:p>
          <a:p>
            <a:pPr algn="ctr" defTabSz="914400">
              <a:lnSpc>
                <a:spcPct val="170000"/>
              </a:lnSpc>
              <a:spcBef>
                <a:spcPct val="0"/>
              </a:spcBef>
            </a:pPr>
            <a:endParaRPr lang="en-GB" sz="2000" b="1" dirty="0">
              <a:solidFill>
                <a:schemeClr val="tx1">
                  <a:lumMod val="50000"/>
                  <a:lumOff val="50000"/>
                </a:schemeClr>
              </a:solidFill>
            </a:endParaRPr>
          </a:p>
          <a:p>
            <a:pPr algn="ctr" defTabSz="914400">
              <a:lnSpc>
                <a:spcPct val="170000"/>
              </a:lnSpc>
              <a:spcBef>
                <a:spcPct val="0"/>
              </a:spcBef>
            </a:pPr>
            <a:r>
              <a:rPr lang="en-GB" sz="2000" b="1" dirty="0">
                <a:solidFill>
                  <a:schemeClr val="tx1">
                    <a:lumMod val="50000"/>
                    <a:lumOff val="50000"/>
                  </a:schemeClr>
                </a:solidFill>
              </a:rPr>
              <a:t>$ git </a:t>
            </a:r>
            <a:r>
              <a:rPr lang="en-GB" sz="2000" b="1" dirty="0" err="1">
                <a:solidFill>
                  <a:schemeClr val="tx1">
                    <a:lumMod val="50000"/>
                    <a:lumOff val="50000"/>
                  </a:schemeClr>
                </a:solidFill>
              </a:rPr>
              <a:t>init</a:t>
            </a:r>
            <a:endParaRPr lang="en-GB" sz="2000" b="1" dirty="0">
              <a:solidFill>
                <a:schemeClr val="tx1">
                  <a:lumMod val="50000"/>
                  <a:lumOff val="50000"/>
                </a:schemeClr>
              </a:solidFill>
            </a:endParaRPr>
          </a:p>
          <a:p>
            <a:pPr algn="ctr" defTabSz="914400">
              <a:lnSpc>
                <a:spcPct val="170000"/>
              </a:lnSpc>
              <a:spcBef>
                <a:spcPct val="0"/>
              </a:spcBef>
            </a:pPr>
            <a:r>
              <a:rPr lang="en-GB" sz="2100" b="1" dirty="0">
                <a:latin typeface="Montserrat"/>
              </a:rPr>
              <a:t>The git </a:t>
            </a:r>
            <a:r>
              <a:rPr lang="en-GB" sz="2100" b="1" dirty="0" err="1">
                <a:latin typeface="Montserrat"/>
              </a:rPr>
              <a:t>init</a:t>
            </a:r>
            <a:r>
              <a:rPr lang="en-GB" sz="2100" b="1" dirty="0">
                <a:latin typeface="Montserrat"/>
              </a:rPr>
              <a:t> command turns an existing directory into a new Git repository inside the folder you are running this command. </a:t>
            </a:r>
          </a:p>
          <a:p>
            <a:pPr algn="ctr" defTabSz="914400">
              <a:lnSpc>
                <a:spcPct val="170000"/>
              </a:lnSpc>
              <a:spcBef>
                <a:spcPct val="0"/>
              </a:spcBef>
            </a:pPr>
            <a:endParaRPr lang="en-GB" sz="2100" b="1" dirty="0">
              <a:latin typeface="Montserrat"/>
            </a:endParaRPr>
          </a:p>
          <a:p>
            <a:pPr algn="ctr" defTabSz="914400">
              <a:lnSpc>
                <a:spcPct val="170000"/>
              </a:lnSpc>
              <a:spcBef>
                <a:spcPct val="0"/>
              </a:spcBef>
            </a:pPr>
            <a:r>
              <a:rPr lang="en-GB" sz="2100" b="1" dirty="0">
                <a:latin typeface="Montserrat"/>
              </a:rPr>
              <a:t>After using the git </a:t>
            </a:r>
            <a:r>
              <a:rPr lang="en-GB" sz="2100" b="1" dirty="0" err="1">
                <a:latin typeface="Montserrat"/>
              </a:rPr>
              <a:t>init</a:t>
            </a:r>
            <a:r>
              <a:rPr lang="en-GB" sz="2100" b="1" dirty="0">
                <a:latin typeface="Montserrat"/>
              </a:rPr>
              <a:t> command, link the local repository to an empty GitHub repository using the following command:</a:t>
            </a:r>
            <a:endParaRPr lang="en-GB" sz="2000" b="1" dirty="0">
              <a:solidFill>
                <a:schemeClr val="tx1">
                  <a:lumMod val="50000"/>
                  <a:lumOff val="50000"/>
                </a:schemeClr>
              </a:solidFill>
              <a:latin typeface="Montserrat"/>
            </a:endParaRPr>
          </a:p>
          <a:p>
            <a:pPr algn="ctr" defTabSz="914400">
              <a:lnSpc>
                <a:spcPct val="170000"/>
              </a:lnSpc>
              <a:spcBef>
                <a:spcPct val="0"/>
              </a:spcBef>
            </a:pPr>
            <a:r>
              <a:rPr lang="en-GB" sz="2100" b="1" dirty="0">
                <a:solidFill>
                  <a:schemeClr val="tx1">
                    <a:lumMod val="50000"/>
                    <a:lumOff val="50000"/>
                  </a:schemeClr>
                </a:solidFill>
              </a:rPr>
              <a:t>$ git remote add origin [</a:t>
            </a:r>
            <a:r>
              <a:rPr lang="en-GB" sz="2100" b="1" dirty="0" err="1">
                <a:solidFill>
                  <a:schemeClr val="tx1">
                    <a:lumMod val="50000"/>
                    <a:lumOff val="50000"/>
                  </a:schemeClr>
                </a:solidFill>
              </a:rPr>
              <a:t>url</a:t>
            </a:r>
            <a:r>
              <a:rPr lang="en-GB" sz="2100" b="1" dirty="0">
                <a:solidFill>
                  <a:schemeClr val="tx1">
                    <a:lumMod val="50000"/>
                    <a:lumOff val="50000"/>
                  </a:schemeClr>
                </a:solidFill>
              </a:rPr>
              <a:t>]</a:t>
            </a:r>
          </a:p>
          <a:p>
            <a:pPr algn="ctr" defTabSz="914400">
              <a:lnSpc>
                <a:spcPct val="170000"/>
              </a:lnSpc>
              <a:spcBef>
                <a:spcPct val="0"/>
              </a:spcBef>
            </a:pPr>
            <a:r>
              <a:rPr lang="en-GB" sz="2100" b="1" dirty="0">
                <a:latin typeface="Montserrat"/>
              </a:rPr>
              <a:t>Specifies the remote repository for your local repository. The </a:t>
            </a:r>
            <a:r>
              <a:rPr lang="en-GB" sz="2100" b="1" dirty="0" err="1">
                <a:latin typeface="Montserrat"/>
              </a:rPr>
              <a:t>url</a:t>
            </a:r>
            <a:r>
              <a:rPr lang="en-GB" sz="2100" b="1" dirty="0">
                <a:latin typeface="Montserrat"/>
              </a:rPr>
              <a:t> points to a repository on GitHub.</a:t>
            </a:r>
          </a:p>
          <a:p>
            <a:pPr algn="ctr" defTabSz="914400">
              <a:lnSpc>
                <a:spcPct val="180000"/>
              </a:lnSpc>
              <a:spcBef>
                <a:spcPct val="0"/>
              </a:spcBef>
            </a:pPr>
            <a:endParaRPr lang="en-GB" sz="2000" b="1" dirty="0">
              <a:solidFill>
                <a:schemeClr val="tx1">
                  <a:lumMod val="50000"/>
                  <a:lumOff val="50000"/>
                </a:schemeClr>
              </a:solidFill>
            </a:endParaRPr>
          </a:p>
          <a:p>
            <a:pPr algn="ctr" defTabSz="914400">
              <a:lnSpc>
                <a:spcPct val="170000"/>
              </a:lnSpc>
              <a:spcBef>
                <a:spcPct val="0"/>
              </a:spcBef>
            </a:pPr>
            <a:r>
              <a:rPr lang="en-GB" sz="2100" b="1" dirty="0">
                <a:solidFill>
                  <a:schemeClr val="tx1">
                    <a:lumMod val="50000"/>
                    <a:lumOff val="50000"/>
                  </a:schemeClr>
                </a:solidFill>
              </a:rPr>
              <a:t>$ git clone [</a:t>
            </a:r>
            <a:r>
              <a:rPr lang="en-GB" sz="2100" b="1" dirty="0" err="1">
                <a:solidFill>
                  <a:schemeClr val="tx1">
                    <a:lumMod val="50000"/>
                    <a:lumOff val="50000"/>
                  </a:schemeClr>
                </a:solidFill>
              </a:rPr>
              <a:t>url</a:t>
            </a:r>
            <a:r>
              <a:rPr lang="en-GB" sz="2100" b="1" dirty="0">
                <a:solidFill>
                  <a:schemeClr val="tx1">
                    <a:lumMod val="50000"/>
                    <a:lumOff val="50000"/>
                  </a:schemeClr>
                </a:solidFill>
              </a:rPr>
              <a:t>]</a:t>
            </a:r>
          </a:p>
          <a:p>
            <a:pPr algn="ctr" defTabSz="914400">
              <a:lnSpc>
                <a:spcPct val="170000"/>
              </a:lnSpc>
              <a:spcBef>
                <a:spcPct val="0"/>
              </a:spcBef>
            </a:pPr>
            <a:r>
              <a:rPr lang="en-GB" sz="2200" b="1" dirty="0">
                <a:latin typeface="Montserrat"/>
              </a:rPr>
              <a:t>Clone (download) a repository that already exists on GitHub, including all of the files, branches, and commits</a:t>
            </a:r>
          </a:p>
        </p:txBody>
      </p:sp>
      <p:sp>
        <p:nvSpPr>
          <p:cNvPr id="5" name="Rectangle 4">
            <a:extLst>
              <a:ext uri="{FF2B5EF4-FFF2-40B4-BE49-F238E27FC236}">
                <a16:creationId xmlns:a16="http://schemas.microsoft.com/office/drawing/2014/main" id="{58A1F1A3-DF6F-C64A-82C4-84A3BD9FF78B}"/>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1757385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The .</a:t>
            </a:r>
            <a:r>
              <a:rPr lang="en-GB" b="1" dirty="0" err="1">
                <a:solidFill>
                  <a:srgbClr val="24292E"/>
                </a:solidFill>
                <a:latin typeface="Roboto" panose="02000000000000000000" pitchFamily="2" charset="0"/>
              </a:rPr>
              <a:t>gitignore</a:t>
            </a:r>
            <a:r>
              <a:rPr lang="en-GB" b="1" dirty="0">
                <a:solidFill>
                  <a:srgbClr val="24292E"/>
                </a:solidFill>
                <a:latin typeface="Roboto" panose="02000000000000000000" pitchFamily="2" charset="0"/>
              </a:rPr>
              <a:t> </a:t>
            </a:r>
            <a:r>
              <a:rPr lang="en-GB" b="1" dirty="0">
                <a:solidFill>
                  <a:srgbClr val="12FB79"/>
                </a:solidFill>
                <a:latin typeface="Roboto" panose="02000000000000000000" pitchFamily="2" charset="0"/>
              </a:rPr>
              <a:t>file.</a:t>
            </a:r>
            <a:endParaRPr lang="en-US" b="1" dirty="0">
              <a:solidFill>
                <a:srgbClr val="12FB79"/>
              </a:solidFill>
              <a:latin typeface="Roboto" panose="02000000000000000000" pitchFamily="2" charset="0"/>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666331" y="1724460"/>
            <a:ext cx="10859338" cy="4359853"/>
          </a:xfrm>
          <a:prstGeom prst="rect">
            <a:avLst/>
          </a:prstGeom>
        </p:spPr>
        <p:txBody>
          <a:bodyPr vert="horz" lIns="91440" tIns="45720" rIns="91440" bIns="45720" rtlCol="0" anchor="ctr">
            <a:normAutofit/>
          </a:bodyPr>
          <a:lstStyle/>
          <a:p>
            <a:pPr algn="ctr" defTabSz="914400">
              <a:lnSpc>
                <a:spcPct val="170000"/>
              </a:lnSpc>
              <a:spcBef>
                <a:spcPct val="0"/>
              </a:spcBef>
            </a:pPr>
            <a:r>
              <a:rPr lang="en-GB" dirty="0"/>
              <a:t>Sometimes it may be a good idea to exclude files from being tracked with Git. </a:t>
            </a:r>
          </a:p>
          <a:p>
            <a:pPr algn="ctr" defTabSz="914400">
              <a:lnSpc>
                <a:spcPct val="170000"/>
              </a:lnSpc>
              <a:spcBef>
                <a:spcPct val="0"/>
              </a:spcBef>
            </a:pPr>
            <a:endParaRPr lang="en-GB" dirty="0"/>
          </a:p>
          <a:p>
            <a:pPr algn="ctr" defTabSz="914400">
              <a:lnSpc>
                <a:spcPct val="170000"/>
              </a:lnSpc>
              <a:spcBef>
                <a:spcPct val="0"/>
              </a:spcBef>
            </a:pPr>
            <a:r>
              <a:rPr lang="en-GB" dirty="0"/>
              <a:t>This is typically done in a special file named </a:t>
            </a:r>
            <a:r>
              <a:rPr lang="en-GB" sz="2000" dirty="0"/>
              <a:t>.</a:t>
            </a:r>
            <a:r>
              <a:rPr lang="en-GB" sz="2000" dirty="0" err="1"/>
              <a:t>gitignore</a:t>
            </a:r>
            <a:r>
              <a:rPr lang="en-GB" dirty="0"/>
              <a:t>. </a:t>
            </a:r>
          </a:p>
          <a:p>
            <a:pPr algn="ctr" defTabSz="914400">
              <a:lnSpc>
                <a:spcPct val="170000"/>
              </a:lnSpc>
              <a:spcBef>
                <a:spcPct val="0"/>
              </a:spcBef>
            </a:pPr>
            <a:endParaRPr lang="en-GB" dirty="0"/>
          </a:p>
          <a:p>
            <a:pPr algn="ctr" defTabSz="914400">
              <a:lnSpc>
                <a:spcPct val="170000"/>
              </a:lnSpc>
              <a:spcBef>
                <a:spcPct val="0"/>
              </a:spcBef>
            </a:pPr>
            <a:r>
              <a:rPr lang="en-GB" dirty="0"/>
              <a:t>You can find helpful templates for </a:t>
            </a:r>
            <a:r>
              <a:rPr lang="en-GB" sz="2000" dirty="0"/>
              <a:t>.</a:t>
            </a:r>
            <a:r>
              <a:rPr lang="en-GB" sz="2000" dirty="0" err="1"/>
              <a:t>gitignore</a:t>
            </a:r>
            <a:r>
              <a:rPr lang="en-GB" dirty="0"/>
              <a:t> files at </a:t>
            </a:r>
            <a:r>
              <a:rPr lang="en-GB" dirty="0">
                <a:hlinkClick r:id="rId3"/>
              </a:rPr>
              <a:t>github.com/github/gitignore</a:t>
            </a:r>
            <a:r>
              <a:rPr lang="en-GB" dirty="0"/>
              <a:t>.</a:t>
            </a:r>
            <a:endParaRPr lang="en-GB" sz="2200" b="1" dirty="0">
              <a:latin typeface="Montserrat"/>
            </a:endParaRPr>
          </a:p>
        </p:txBody>
      </p:sp>
      <p:sp>
        <p:nvSpPr>
          <p:cNvPr id="5" name="Rectangle 4">
            <a:extLst>
              <a:ext uri="{FF2B5EF4-FFF2-40B4-BE49-F238E27FC236}">
                <a16:creationId xmlns:a16="http://schemas.microsoft.com/office/drawing/2014/main" id="{F91ED1DA-CFD1-7A4C-A70E-0E69523B4FC1}"/>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71080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Make </a:t>
            </a:r>
            <a:r>
              <a:rPr lang="en-GB" b="1" dirty="0">
                <a:solidFill>
                  <a:srgbClr val="12FB79"/>
                </a:solidFill>
                <a:latin typeface="Roboto" panose="02000000000000000000" pitchFamily="2" charset="0"/>
              </a:rPr>
              <a:t>changes.</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fontScale="92500" lnSpcReduction="10000"/>
          </a:bodyPr>
          <a:lstStyle/>
          <a:p>
            <a:pPr algn="ctr"/>
            <a:r>
              <a:rPr lang="en-GB" b="1" dirty="0"/>
              <a:t>Browse and inspect the evolution of project files</a:t>
            </a:r>
          </a:p>
          <a:p>
            <a:pPr algn="ctr"/>
            <a:endParaRPr lang="en-GB" b="1" dirty="0"/>
          </a:p>
          <a:p>
            <a:pPr algn="ctr"/>
            <a:r>
              <a:rPr lang="en-GB" b="1" dirty="0">
                <a:solidFill>
                  <a:schemeClr val="tx1">
                    <a:lumMod val="50000"/>
                    <a:lumOff val="50000"/>
                  </a:schemeClr>
                </a:solidFill>
              </a:rPr>
              <a:t>$ git log</a:t>
            </a:r>
          </a:p>
          <a:p>
            <a:pPr algn="ctr"/>
            <a:r>
              <a:rPr lang="en-GB" b="1" dirty="0"/>
              <a:t>Lists version history for the current branch</a:t>
            </a:r>
          </a:p>
          <a:p>
            <a:pPr algn="ctr"/>
            <a:endParaRPr lang="en-GB" b="1" dirty="0"/>
          </a:p>
          <a:p>
            <a:pPr algn="ctr"/>
            <a:r>
              <a:rPr lang="en-GB" b="1" dirty="0">
                <a:solidFill>
                  <a:schemeClr val="tx1">
                    <a:lumMod val="50000"/>
                    <a:lumOff val="50000"/>
                  </a:schemeClr>
                </a:solidFill>
              </a:rPr>
              <a:t>$ git log --follow [file]</a:t>
            </a:r>
          </a:p>
          <a:p>
            <a:pPr algn="ctr"/>
            <a:r>
              <a:rPr lang="en-GB" b="1" dirty="0"/>
              <a:t>Lists version history for a file, beyond renames (works only for a single file)</a:t>
            </a:r>
          </a:p>
          <a:p>
            <a:pPr algn="ctr"/>
            <a:endParaRPr lang="en-GB" b="1" dirty="0"/>
          </a:p>
          <a:p>
            <a:pPr algn="ctr"/>
            <a:r>
              <a:rPr lang="en-GB" b="1" dirty="0">
                <a:solidFill>
                  <a:schemeClr val="tx1">
                    <a:lumMod val="50000"/>
                    <a:lumOff val="50000"/>
                  </a:schemeClr>
                </a:solidFill>
              </a:rPr>
              <a:t>$ git diff [first-branch]...[second-branch]</a:t>
            </a:r>
          </a:p>
          <a:p>
            <a:pPr algn="ctr"/>
            <a:r>
              <a:rPr lang="en-GB" b="1" dirty="0"/>
              <a:t>Shows content differences between two branches</a:t>
            </a:r>
          </a:p>
          <a:p>
            <a:pPr algn="ctr"/>
            <a:endParaRPr lang="en-GB" b="1" dirty="0"/>
          </a:p>
          <a:p>
            <a:pPr algn="ctr"/>
            <a:r>
              <a:rPr lang="en-GB" b="1" dirty="0">
                <a:solidFill>
                  <a:schemeClr val="tx1">
                    <a:lumMod val="50000"/>
                    <a:lumOff val="50000"/>
                  </a:schemeClr>
                </a:solidFill>
              </a:rPr>
              <a:t>$ git show [commit]</a:t>
            </a:r>
          </a:p>
          <a:p>
            <a:pPr algn="ctr"/>
            <a:r>
              <a:rPr lang="en-GB" b="1" dirty="0"/>
              <a:t>Outputs metadata and content changes of the specified commit</a:t>
            </a:r>
          </a:p>
          <a:p>
            <a:pPr algn="ctr"/>
            <a:endParaRPr lang="en-GB" b="1" dirty="0"/>
          </a:p>
          <a:p>
            <a:pPr algn="ctr"/>
            <a:r>
              <a:rPr lang="en-GB" b="1" dirty="0">
                <a:solidFill>
                  <a:schemeClr val="tx1">
                    <a:lumMod val="50000"/>
                    <a:lumOff val="50000"/>
                  </a:schemeClr>
                </a:solidFill>
              </a:rPr>
              <a:t>$ git add [file]</a:t>
            </a:r>
          </a:p>
          <a:p>
            <a:pPr algn="ctr"/>
            <a:r>
              <a:rPr lang="en-GB" b="1" dirty="0"/>
              <a:t>Snapshots the file in preparation for versioning</a:t>
            </a:r>
          </a:p>
          <a:p>
            <a:pPr algn="ctr"/>
            <a:endParaRPr lang="en-GB" b="1" dirty="0"/>
          </a:p>
          <a:p>
            <a:pPr algn="ctr"/>
            <a:r>
              <a:rPr lang="en-GB" b="1" dirty="0">
                <a:solidFill>
                  <a:schemeClr val="tx1">
                    <a:lumMod val="50000"/>
                    <a:lumOff val="50000"/>
                  </a:schemeClr>
                </a:solidFill>
              </a:rPr>
              <a:t>$ git commit -m "[descriptive message]"</a:t>
            </a:r>
          </a:p>
          <a:p>
            <a:pPr algn="ctr"/>
            <a:r>
              <a:rPr lang="en-GB" b="1" dirty="0"/>
              <a:t>Records file snapshots permanently in version history</a:t>
            </a:r>
          </a:p>
        </p:txBody>
      </p:sp>
      <p:sp>
        <p:nvSpPr>
          <p:cNvPr id="5" name="Rectangle 4">
            <a:extLst>
              <a:ext uri="{FF2B5EF4-FFF2-40B4-BE49-F238E27FC236}">
                <a16:creationId xmlns:a16="http://schemas.microsoft.com/office/drawing/2014/main" id="{588E1AD3-36E5-CD4C-84F0-06593BF4CD9F}"/>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58660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What is a </a:t>
            </a:r>
            <a:r>
              <a:rPr lang="en-US" b="1" dirty="0">
                <a:solidFill>
                  <a:srgbClr val="12FB79"/>
                </a:solidFill>
                <a:latin typeface="Montserrat"/>
                <a:ea typeface="+mn-ea"/>
                <a:cs typeface="+mn-cs"/>
              </a:rPr>
              <a:t>version control system?</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18" name="Rounded Rectangle 17">
            <a:extLst>
              <a:ext uri="{FF2B5EF4-FFF2-40B4-BE49-F238E27FC236}">
                <a16:creationId xmlns:a16="http://schemas.microsoft.com/office/drawing/2014/main" id="{E66ECBAE-96D8-7D42-A92A-92B28DC71E78}"/>
              </a:ext>
            </a:extLst>
          </p:cNvPr>
          <p:cNvSpPr/>
          <p:nvPr/>
        </p:nvSpPr>
        <p:spPr>
          <a:xfrm>
            <a:off x="4435927" y="2525486"/>
            <a:ext cx="3320144" cy="3091543"/>
          </a:xfrm>
          <a:prstGeom prst="roundRect">
            <a:avLst/>
          </a:prstGeom>
          <a:ln w="31750">
            <a:solidFill>
              <a:srgbClr val="12FB7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U-turn Arrow 18">
            <a:extLst>
              <a:ext uri="{FF2B5EF4-FFF2-40B4-BE49-F238E27FC236}">
                <a16:creationId xmlns:a16="http://schemas.microsoft.com/office/drawing/2014/main" id="{D7F44743-97F5-2D46-B7DC-32830234E377}"/>
              </a:ext>
            </a:extLst>
          </p:cNvPr>
          <p:cNvSpPr/>
          <p:nvPr/>
        </p:nvSpPr>
        <p:spPr>
          <a:xfrm rot="10800000" flipV="1">
            <a:off x="5143252" y="3031671"/>
            <a:ext cx="1905493" cy="2079171"/>
          </a:xfrm>
          <a:prstGeom prst="utur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067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Synchronize </a:t>
            </a:r>
            <a:r>
              <a:rPr lang="en-GB" b="1" dirty="0">
                <a:solidFill>
                  <a:srgbClr val="12FB79"/>
                </a:solidFill>
                <a:latin typeface="Roboto" panose="02000000000000000000" pitchFamily="2" charset="0"/>
              </a:rPr>
              <a:t>changes.</a:t>
            </a:r>
            <a:endParaRPr lang="en-US" b="1" dirty="0">
              <a:solidFill>
                <a:srgbClr val="12FB79"/>
              </a:solidFill>
              <a:latin typeface="Roboto" panose="02000000000000000000" pitchFamily="2" charset="0"/>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666331" y="1724460"/>
            <a:ext cx="10859338" cy="4359853"/>
          </a:xfrm>
          <a:prstGeom prst="rect">
            <a:avLst/>
          </a:prstGeom>
        </p:spPr>
        <p:txBody>
          <a:bodyPr vert="horz" lIns="91440" tIns="45720" rIns="91440" bIns="45720" rtlCol="0" anchor="ctr">
            <a:normAutofit/>
          </a:bodyPr>
          <a:lstStyle/>
          <a:p>
            <a:pPr algn="ctr"/>
            <a:r>
              <a:rPr lang="en-GB" b="1" dirty="0"/>
              <a:t>Synchronize your local repository with the remote repository on </a:t>
            </a:r>
            <a:r>
              <a:rPr lang="en-GB" b="1" dirty="0" err="1"/>
              <a:t>GitHub.com</a:t>
            </a:r>
            <a:endParaRPr lang="en-GB" b="1" dirty="0"/>
          </a:p>
          <a:p>
            <a:pPr algn="ctr"/>
            <a:endParaRPr lang="en-GB" b="1" dirty="0"/>
          </a:p>
          <a:p>
            <a:pPr algn="ctr"/>
            <a:r>
              <a:rPr lang="en-GB" b="1" dirty="0">
                <a:solidFill>
                  <a:schemeClr val="tx1">
                    <a:lumMod val="50000"/>
                    <a:lumOff val="50000"/>
                  </a:schemeClr>
                </a:solidFill>
              </a:rPr>
              <a:t>$ git fetch</a:t>
            </a:r>
          </a:p>
          <a:p>
            <a:pPr algn="ctr"/>
            <a:r>
              <a:rPr lang="en-GB" b="1" dirty="0"/>
              <a:t>Downloads all history from the remote tracking branches</a:t>
            </a:r>
          </a:p>
          <a:p>
            <a:pPr algn="ctr"/>
            <a:endParaRPr lang="en-GB" b="1" dirty="0"/>
          </a:p>
          <a:p>
            <a:pPr algn="ctr"/>
            <a:r>
              <a:rPr lang="en-GB" b="1" dirty="0">
                <a:solidFill>
                  <a:schemeClr val="tx1">
                    <a:lumMod val="50000"/>
                    <a:lumOff val="50000"/>
                  </a:schemeClr>
                </a:solidFill>
              </a:rPr>
              <a:t>$ git merge</a:t>
            </a:r>
          </a:p>
          <a:p>
            <a:pPr algn="ctr"/>
            <a:r>
              <a:rPr lang="en-GB" b="1" dirty="0"/>
              <a:t>Combines remote tracking branches into current local branch</a:t>
            </a:r>
          </a:p>
          <a:p>
            <a:pPr algn="ctr"/>
            <a:endParaRPr lang="en-GB" b="1" dirty="0"/>
          </a:p>
          <a:p>
            <a:pPr algn="ctr"/>
            <a:r>
              <a:rPr lang="en-GB" b="1" dirty="0">
                <a:solidFill>
                  <a:schemeClr val="tx1">
                    <a:lumMod val="50000"/>
                    <a:lumOff val="50000"/>
                  </a:schemeClr>
                </a:solidFill>
              </a:rPr>
              <a:t>$ git push</a:t>
            </a:r>
          </a:p>
          <a:p>
            <a:pPr algn="ctr"/>
            <a:r>
              <a:rPr lang="en-GB" b="1" dirty="0"/>
              <a:t>Uploads all local branch commits to GitHub</a:t>
            </a:r>
          </a:p>
          <a:p>
            <a:pPr algn="ctr"/>
            <a:endParaRPr lang="en-GB" b="1" dirty="0"/>
          </a:p>
          <a:p>
            <a:pPr algn="ctr"/>
            <a:r>
              <a:rPr lang="en-GB" b="1" dirty="0">
                <a:solidFill>
                  <a:schemeClr val="tx1">
                    <a:lumMod val="50000"/>
                    <a:lumOff val="50000"/>
                  </a:schemeClr>
                </a:solidFill>
              </a:rPr>
              <a:t>$ git pull</a:t>
            </a:r>
          </a:p>
          <a:p>
            <a:pPr algn="ctr"/>
            <a:r>
              <a:rPr lang="en-GB" b="1" dirty="0"/>
              <a:t>Updates your current local working branch with all new commits from the corresponding remote branch on GitHub. git pull is a combination of git fetch and git merge</a:t>
            </a:r>
          </a:p>
        </p:txBody>
      </p:sp>
      <p:sp>
        <p:nvSpPr>
          <p:cNvPr id="5" name="Rectangle 4">
            <a:extLst>
              <a:ext uri="{FF2B5EF4-FFF2-40B4-BE49-F238E27FC236}">
                <a16:creationId xmlns:a16="http://schemas.microsoft.com/office/drawing/2014/main" id="{2D50A12B-B77E-0F4C-B877-CB8047E8A90E}"/>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395633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Redo </a:t>
            </a:r>
            <a:r>
              <a:rPr lang="en-GB" b="1" dirty="0">
                <a:solidFill>
                  <a:srgbClr val="12FB79"/>
                </a:solidFill>
                <a:latin typeface="Roboto" panose="02000000000000000000" pitchFamily="2" charset="0"/>
              </a:rPr>
              <a:t>commits</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defTabSz="914400">
              <a:lnSpc>
                <a:spcPct val="90000"/>
              </a:lnSpc>
              <a:spcBef>
                <a:spcPct val="0"/>
              </a:spcBef>
            </a:pPr>
            <a:endParaRPr lang="en-GB" sz="4400" b="1" dirty="0">
              <a:solidFill>
                <a:srgbClr val="24292E"/>
              </a:solidFill>
              <a:latin typeface="Roboto" panose="02000000000000000000" pitchFamily="2" charset="0"/>
              <a:ea typeface="+mj-ea"/>
              <a:cs typeface="+mj-cs"/>
            </a:endParaRPr>
          </a:p>
        </p:txBody>
      </p:sp>
      <p:sp>
        <p:nvSpPr>
          <p:cNvPr id="6" name="Rectangle 5">
            <a:extLst>
              <a:ext uri="{FF2B5EF4-FFF2-40B4-BE49-F238E27FC236}">
                <a16:creationId xmlns:a16="http://schemas.microsoft.com/office/drawing/2014/main" id="{D9EA4F6A-C386-354A-8F0D-0798243BE937}"/>
              </a:ext>
            </a:extLst>
          </p:cNvPr>
          <p:cNvSpPr/>
          <p:nvPr/>
        </p:nvSpPr>
        <p:spPr>
          <a:xfrm>
            <a:off x="1858576" y="2138083"/>
            <a:ext cx="8474848" cy="3630705"/>
          </a:xfrm>
          <a:prstGeom prst="rect">
            <a:avLst/>
          </a:prstGeom>
        </p:spPr>
        <p:txBody>
          <a:bodyPr vert="horz" lIns="91440" tIns="45720" rIns="91440" bIns="45720" rtlCol="0" anchor="ctr">
            <a:normAutofit/>
          </a:bodyPr>
          <a:lstStyle/>
          <a:p>
            <a:pPr algn="ctr"/>
            <a:r>
              <a:rPr lang="en-GB" sz="2000" b="1" dirty="0"/>
              <a:t>Erase mistakes and craft replacement history</a:t>
            </a:r>
          </a:p>
          <a:p>
            <a:pPr algn="ctr"/>
            <a:endParaRPr lang="en-GB" sz="2000" b="1" dirty="0"/>
          </a:p>
          <a:p>
            <a:pPr algn="ctr"/>
            <a:endParaRPr lang="en-GB" sz="2000" b="1" dirty="0"/>
          </a:p>
          <a:p>
            <a:pPr algn="ctr"/>
            <a:r>
              <a:rPr lang="en-GB" sz="2000" b="1" dirty="0">
                <a:solidFill>
                  <a:schemeClr val="tx1">
                    <a:lumMod val="50000"/>
                    <a:lumOff val="50000"/>
                  </a:schemeClr>
                </a:solidFill>
              </a:rPr>
              <a:t>$ git reset [commit]</a:t>
            </a:r>
          </a:p>
          <a:p>
            <a:pPr algn="ctr"/>
            <a:r>
              <a:rPr lang="en-GB" sz="2000" b="1" dirty="0"/>
              <a:t>Undoes all commits after [commit], preserving changes locally</a:t>
            </a:r>
          </a:p>
          <a:p>
            <a:pPr algn="ctr"/>
            <a:endParaRPr lang="en-GB" sz="2000" b="1" dirty="0"/>
          </a:p>
          <a:p>
            <a:pPr algn="ctr"/>
            <a:endParaRPr lang="en-GB" sz="2000" b="1" dirty="0"/>
          </a:p>
          <a:p>
            <a:pPr algn="ctr"/>
            <a:r>
              <a:rPr lang="en-GB" sz="2000" b="1" dirty="0">
                <a:solidFill>
                  <a:schemeClr val="tx1">
                    <a:lumMod val="50000"/>
                    <a:lumOff val="50000"/>
                  </a:schemeClr>
                </a:solidFill>
              </a:rPr>
              <a:t>$ git reset --hard [commit]</a:t>
            </a:r>
          </a:p>
          <a:p>
            <a:pPr algn="ctr"/>
            <a:r>
              <a:rPr lang="en-GB" sz="2000" b="1" dirty="0"/>
              <a:t>Discards all history and changes back to the specified commit</a:t>
            </a:r>
          </a:p>
        </p:txBody>
      </p:sp>
      <p:sp>
        <p:nvSpPr>
          <p:cNvPr id="7" name="Rectangle 6">
            <a:extLst>
              <a:ext uri="{FF2B5EF4-FFF2-40B4-BE49-F238E27FC236}">
                <a16:creationId xmlns:a16="http://schemas.microsoft.com/office/drawing/2014/main" id="{0DC68767-8B7B-E34C-B050-3499F74C89CF}"/>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3008215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Branching </a:t>
            </a:r>
            <a:r>
              <a:rPr lang="en-GB" b="1" dirty="0">
                <a:solidFill>
                  <a:srgbClr val="12FB79"/>
                </a:solidFill>
                <a:latin typeface="Roboto" panose="02000000000000000000" pitchFamily="2" charset="0"/>
              </a:rPr>
              <a:t>Strategy.</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defTabSz="914400">
              <a:lnSpc>
                <a:spcPct val="90000"/>
              </a:lnSpc>
              <a:spcBef>
                <a:spcPct val="0"/>
              </a:spcBef>
            </a:pPr>
            <a:endParaRPr lang="en-GB" sz="4400" b="1" dirty="0">
              <a:solidFill>
                <a:srgbClr val="24292E"/>
              </a:solidFill>
              <a:latin typeface="Roboto" panose="02000000000000000000" pitchFamily="2" charset="0"/>
              <a:ea typeface="+mj-ea"/>
              <a:cs typeface="+mj-cs"/>
            </a:endParaRPr>
          </a:p>
        </p:txBody>
      </p:sp>
      <p:sp>
        <p:nvSpPr>
          <p:cNvPr id="6" name="Rectangle 5">
            <a:extLst>
              <a:ext uri="{FF2B5EF4-FFF2-40B4-BE49-F238E27FC236}">
                <a16:creationId xmlns:a16="http://schemas.microsoft.com/office/drawing/2014/main" id="{D9EA4F6A-C386-354A-8F0D-0798243BE937}"/>
              </a:ext>
            </a:extLst>
          </p:cNvPr>
          <p:cNvSpPr/>
          <p:nvPr/>
        </p:nvSpPr>
        <p:spPr>
          <a:xfrm>
            <a:off x="1771810" y="1601349"/>
            <a:ext cx="8561614" cy="4579194"/>
          </a:xfrm>
          <a:prstGeom prst="rect">
            <a:avLst/>
          </a:prstGeom>
        </p:spPr>
        <p:txBody>
          <a:bodyPr vert="horz" lIns="91440" tIns="45720" rIns="91440" bIns="45720" rtlCol="0" anchor="ctr">
            <a:normAutofit fontScale="62500" lnSpcReduction="20000"/>
          </a:bodyPr>
          <a:lstStyle/>
          <a:p>
            <a:pPr algn="ctr"/>
            <a:r>
              <a:rPr lang="en-GB" sz="2000" b="1" dirty="0"/>
              <a:t>Team-oriented</a:t>
            </a:r>
            <a:br>
              <a:rPr lang="en-GB" sz="2000" b="1" dirty="0"/>
            </a:br>
            <a:br>
              <a:rPr lang="en-GB" sz="2000" b="1" dirty="0"/>
            </a:br>
            <a:r>
              <a:rPr lang="en-GB" sz="2000" b="1" dirty="0">
                <a:solidFill>
                  <a:schemeClr val="tx1">
                    <a:lumMod val="50000"/>
                    <a:lumOff val="50000"/>
                  </a:schemeClr>
                </a:solidFill>
              </a:rPr>
              <a:t>Imagine an organization with a large website. The design teams uses the repo to track design documents. Whereas the web development team makes changes only in the website files.</a:t>
            </a:r>
          </a:p>
          <a:p>
            <a:pPr algn="ctr"/>
            <a:endParaRPr lang="en-GB" sz="2000" b="1" dirty="0">
              <a:solidFill>
                <a:schemeClr val="tx1">
                  <a:lumMod val="50000"/>
                  <a:lumOff val="50000"/>
                </a:schemeClr>
              </a:solidFill>
            </a:endParaRPr>
          </a:p>
          <a:p>
            <a:pPr algn="ctr"/>
            <a:endParaRPr lang="en-GB" sz="2000" b="1" dirty="0"/>
          </a:p>
          <a:p>
            <a:pPr algn="ctr"/>
            <a:r>
              <a:rPr lang="en-GB" sz="2000" b="1" dirty="0"/>
              <a:t>Team-member oriented</a:t>
            </a:r>
          </a:p>
          <a:p>
            <a:pPr algn="ctr"/>
            <a:endParaRPr lang="en-GB" sz="2000" b="1" dirty="0"/>
          </a:p>
          <a:p>
            <a:pPr algn="ctr"/>
            <a:r>
              <a:rPr lang="en-GB" sz="2000" b="1" dirty="0">
                <a:solidFill>
                  <a:schemeClr val="tx1">
                    <a:lumMod val="50000"/>
                    <a:lumOff val="50000"/>
                  </a:schemeClr>
                </a:solidFill>
              </a:rPr>
              <a:t>Each team member works on their own branch. When their work is ready they merge it to the master.</a:t>
            </a:r>
          </a:p>
          <a:p>
            <a:pPr algn="ctr"/>
            <a:endParaRPr lang="en-GB" sz="2000" b="1" dirty="0">
              <a:solidFill>
                <a:schemeClr val="tx1">
                  <a:lumMod val="50000"/>
                  <a:lumOff val="50000"/>
                </a:schemeClr>
              </a:solidFill>
            </a:endParaRPr>
          </a:p>
          <a:p>
            <a:pPr algn="ctr"/>
            <a:endParaRPr lang="en-GB" sz="2000" b="1" dirty="0"/>
          </a:p>
          <a:p>
            <a:pPr algn="ctr"/>
            <a:r>
              <a:rPr lang="en-GB" sz="2000" b="1" dirty="0"/>
              <a:t>Feature oriented</a:t>
            </a:r>
          </a:p>
          <a:p>
            <a:pPr algn="ctr"/>
            <a:endParaRPr lang="en-GB" sz="2000" b="1" dirty="0">
              <a:solidFill>
                <a:schemeClr val="tx1">
                  <a:lumMod val="50000"/>
                  <a:lumOff val="50000"/>
                </a:schemeClr>
              </a:solidFill>
            </a:endParaRPr>
          </a:p>
          <a:p>
            <a:pPr algn="ctr"/>
            <a:r>
              <a:rPr lang="en-GB" sz="2000" b="1" dirty="0">
                <a:solidFill>
                  <a:schemeClr val="tx1">
                    <a:lumMod val="50000"/>
                    <a:lumOff val="50000"/>
                  </a:schemeClr>
                </a:solidFill>
              </a:rPr>
              <a:t>Each feature that is added to an application is developed in a separate branch until it is ready to be merged into the master.</a:t>
            </a:r>
          </a:p>
          <a:p>
            <a:pPr algn="ctr"/>
            <a:endParaRPr lang="en-GB" sz="2000" b="1" dirty="0">
              <a:solidFill>
                <a:schemeClr val="tx1">
                  <a:lumMod val="50000"/>
                  <a:lumOff val="50000"/>
                </a:schemeClr>
              </a:solidFill>
            </a:endParaRPr>
          </a:p>
          <a:p>
            <a:pPr algn="ctr"/>
            <a:endParaRPr lang="en-GB" sz="2000" b="1" dirty="0"/>
          </a:p>
          <a:p>
            <a:pPr algn="ctr"/>
            <a:r>
              <a:rPr lang="en-GB" sz="2000" b="1" dirty="0"/>
              <a:t>Stage-oriented</a:t>
            </a:r>
            <a:br>
              <a:rPr lang="en-GB" sz="2000" b="1" dirty="0"/>
            </a:br>
            <a:br>
              <a:rPr lang="en-GB" sz="2000" b="1" dirty="0">
                <a:solidFill>
                  <a:schemeClr val="tx1">
                    <a:lumMod val="50000"/>
                    <a:lumOff val="50000"/>
                  </a:schemeClr>
                </a:solidFill>
              </a:rPr>
            </a:br>
            <a:r>
              <a:rPr lang="en-GB" sz="2000" b="1" dirty="0">
                <a:solidFill>
                  <a:schemeClr val="tx1">
                    <a:lumMod val="50000"/>
                    <a:lumOff val="50000"/>
                  </a:schemeClr>
                </a:solidFill>
              </a:rPr>
              <a:t>Branches are organised per development stage. Typically there is a ”development” branch where everyone works, and a “master” branch with the final product.</a:t>
            </a:r>
          </a:p>
          <a:p>
            <a:pPr algn="ctr"/>
            <a:br>
              <a:rPr lang="en-GB" sz="2000" b="1" dirty="0">
                <a:solidFill>
                  <a:schemeClr val="tx1">
                    <a:lumMod val="50000"/>
                    <a:lumOff val="50000"/>
                  </a:schemeClr>
                </a:solidFill>
              </a:rPr>
            </a:br>
            <a:br>
              <a:rPr lang="en-GB" sz="2000" b="1" dirty="0">
                <a:solidFill>
                  <a:schemeClr val="tx1">
                    <a:lumMod val="50000"/>
                    <a:lumOff val="50000"/>
                  </a:schemeClr>
                </a:solidFill>
              </a:rPr>
            </a:br>
            <a:br>
              <a:rPr lang="en-GB" sz="2000" b="1" dirty="0">
                <a:solidFill>
                  <a:schemeClr val="tx1">
                    <a:lumMod val="50000"/>
                    <a:lumOff val="50000"/>
                  </a:schemeClr>
                </a:solidFill>
              </a:rPr>
            </a:br>
            <a:r>
              <a:rPr lang="en-GB" sz="2000" b="1" dirty="0">
                <a:solidFill>
                  <a:schemeClr val="tx1">
                    <a:lumMod val="50000"/>
                    <a:lumOff val="50000"/>
                  </a:schemeClr>
                </a:solidFill>
              </a:rPr>
              <a:t>Often Feature-oriented and Stage-oriented are used simultaneously.</a:t>
            </a:r>
            <a:br>
              <a:rPr lang="en-GB" sz="2000" b="1" dirty="0">
                <a:solidFill>
                  <a:schemeClr val="tx1">
                    <a:lumMod val="50000"/>
                    <a:lumOff val="50000"/>
                  </a:schemeClr>
                </a:solidFill>
              </a:rPr>
            </a:br>
            <a:br>
              <a:rPr lang="en-GB" sz="2000" b="1" dirty="0">
                <a:solidFill>
                  <a:schemeClr val="tx1">
                    <a:lumMod val="50000"/>
                    <a:lumOff val="50000"/>
                  </a:schemeClr>
                </a:solidFill>
              </a:rPr>
            </a:br>
            <a:r>
              <a:rPr lang="en-GB" sz="2000" b="1" dirty="0"/>
              <a:t>Article:</a:t>
            </a:r>
            <a:r>
              <a:rPr lang="en-GB" sz="2000" b="1" dirty="0">
                <a:solidFill>
                  <a:schemeClr val="tx1">
                    <a:lumMod val="50000"/>
                    <a:lumOff val="50000"/>
                  </a:schemeClr>
                </a:solidFill>
              </a:rPr>
              <a:t> </a:t>
            </a:r>
            <a:r>
              <a:rPr lang="en-GB" sz="2000" b="1" dirty="0">
                <a:solidFill>
                  <a:schemeClr val="tx1">
                    <a:lumMod val="50000"/>
                    <a:lumOff val="50000"/>
                  </a:schemeClr>
                </a:solidFill>
                <a:hlinkClick r:id="rId3"/>
              </a:rPr>
              <a:t>www.cloudbees.com/blog/branching-strategy</a:t>
            </a:r>
            <a:endParaRPr lang="en-GB" sz="2000" b="1" dirty="0">
              <a:solidFill>
                <a:schemeClr val="tx1">
                  <a:lumMod val="50000"/>
                  <a:lumOff val="50000"/>
                </a:schemeClr>
              </a:solidFill>
            </a:endParaRPr>
          </a:p>
          <a:p>
            <a:pPr algn="ctr"/>
            <a:endParaRPr lang="en-GB" sz="2000" b="1" dirty="0">
              <a:solidFill>
                <a:schemeClr val="tx1">
                  <a:lumMod val="50000"/>
                  <a:lumOff val="50000"/>
                </a:schemeClr>
              </a:solidFill>
            </a:endParaRPr>
          </a:p>
        </p:txBody>
      </p:sp>
    </p:spTree>
    <p:extLst>
      <p:ext uri="{BB962C8B-B14F-4D97-AF65-F5344CB8AC3E}">
        <p14:creationId xmlns:p14="http://schemas.microsoft.com/office/powerpoint/2010/main" val="348291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Working with </a:t>
            </a:r>
            <a:r>
              <a:rPr lang="en-GB" b="1" dirty="0">
                <a:solidFill>
                  <a:srgbClr val="12FB79"/>
                </a:solidFill>
                <a:latin typeface="Roboto" panose="02000000000000000000" pitchFamily="2" charset="0"/>
              </a:rPr>
              <a:t>Branches.</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a:r>
              <a:rPr lang="en-GB" sz="2000" b="1" dirty="0"/>
              <a:t>Branches are an important part of working with Git. Any commits you make will be made on the branch you’re currently “checked out” to. Use git status to see which branch that is.</a:t>
            </a:r>
          </a:p>
          <a:p>
            <a:pPr algn="ctr"/>
            <a:endParaRPr lang="en-GB" dirty="0"/>
          </a:p>
          <a:p>
            <a:pPr algn="ctr"/>
            <a:r>
              <a:rPr lang="en-GB" b="1" dirty="0">
                <a:solidFill>
                  <a:schemeClr val="tx1">
                    <a:lumMod val="50000"/>
                    <a:lumOff val="50000"/>
                  </a:schemeClr>
                </a:solidFill>
              </a:rPr>
              <a:t>$ git branch [branch-name]</a:t>
            </a:r>
          </a:p>
          <a:p>
            <a:pPr algn="ctr"/>
            <a:r>
              <a:rPr lang="en-GB" sz="2000" b="1" dirty="0"/>
              <a:t>Creates a new branch</a:t>
            </a:r>
          </a:p>
          <a:p>
            <a:pPr algn="ctr"/>
            <a:endParaRPr lang="en-GB" dirty="0"/>
          </a:p>
          <a:p>
            <a:pPr algn="ctr"/>
            <a:r>
              <a:rPr lang="en-GB" b="1" dirty="0">
                <a:solidFill>
                  <a:schemeClr val="tx1">
                    <a:lumMod val="50000"/>
                    <a:lumOff val="50000"/>
                  </a:schemeClr>
                </a:solidFill>
              </a:rPr>
              <a:t>$ git checkout [branch-name]</a:t>
            </a:r>
          </a:p>
          <a:p>
            <a:pPr algn="ctr"/>
            <a:r>
              <a:rPr lang="en-GB" sz="2000" b="1" dirty="0"/>
              <a:t>Switches to the specified branch and updates the working directory</a:t>
            </a:r>
          </a:p>
          <a:p>
            <a:pPr algn="ctr"/>
            <a:endParaRPr lang="en-GB" dirty="0"/>
          </a:p>
          <a:p>
            <a:pPr algn="ctr"/>
            <a:r>
              <a:rPr lang="en-GB" b="1" dirty="0">
                <a:solidFill>
                  <a:schemeClr val="tx1">
                    <a:lumMod val="50000"/>
                    <a:lumOff val="50000"/>
                  </a:schemeClr>
                </a:solidFill>
              </a:rPr>
              <a:t>$ git merge [branch]</a:t>
            </a:r>
          </a:p>
          <a:p>
            <a:pPr algn="ctr"/>
            <a:r>
              <a:rPr lang="en-GB" dirty="0"/>
              <a:t>C</a:t>
            </a:r>
            <a:r>
              <a:rPr lang="en-GB" sz="2000" b="1" dirty="0"/>
              <a:t>ombines the specified branch’s history into the current branch. This is usually done in pull requests, but is an important Git operation.</a:t>
            </a:r>
          </a:p>
          <a:p>
            <a:pPr algn="ctr"/>
            <a:endParaRPr lang="en-GB" dirty="0"/>
          </a:p>
          <a:p>
            <a:pPr algn="ctr"/>
            <a:r>
              <a:rPr lang="en-GB" b="1" dirty="0">
                <a:solidFill>
                  <a:schemeClr val="tx1">
                    <a:lumMod val="50000"/>
                    <a:lumOff val="50000"/>
                  </a:schemeClr>
                </a:solidFill>
              </a:rPr>
              <a:t>$ git branch -d [branch-name]</a:t>
            </a:r>
          </a:p>
          <a:p>
            <a:pPr algn="ctr"/>
            <a:r>
              <a:rPr lang="en-GB" sz="2000" b="1" dirty="0"/>
              <a:t>Deletes the specified branch</a:t>
            </a:r>
          </a:p>
        </p:txBody>
      </p:sp>
      <p:sp>
        <p:nvSpPr>
          <p:cNvPr id="5" name="Rectangle 4">
            <a:extLst>
              <a:ext uri="{FF2B5EF4-FFF2-40B4-BE49-F238E27FC236}">
                <a16:creationId xmlns:a16="http://schemas.microsoft.com/office/drawing/2014/main" id="{037D55D3-08EF-F944-A205-3ABE08994DFA}"/>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1002850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Rewiring </a:t>
            </a:r>
            <a:r>
              <a:rPr lang="en-GB" b="1" dirty="0">
                <a:solidFill>
                  <a:srgbClr val="12FB79"/>
                </a:solidFill>
                <a:latin typeface="Roboto" panose="02000000000000000000" pitchFamily="2" charset="0"/>
              </a:rPr>
              <a:t>History.</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a:endParaRPr lang="en-GB" sz="2000" b="1" dirty="0"/>
          </a:p>
        </p:txBody>
      </p:sp>
      <p:sp>
        <p:nvSpPr>
          <p:cNvPr id="6" name="Rectangle 5">
            <a:extLst>
              <a:ext uri="{FF2B5EF4-FFF2-40B4-BE49-F238E27FC236}">
                <a16:creationId xmlns:a16="http://schemas.microsoft.com/office/drawing/2014/main" id="{39B06A49-946C-BC42-8640-7A8CF20E2D18}"/>
              </a:ext>
            </a:extLst>
          </p:cNvPr>
          <p:cNvSpPr/>
          <p:nvPr/>
        </p:nvSpPr>
        <p:spPr>
          <a:xfrm>
            <a:off x="1999313" y="5379263"/>
            <a:ext cx="7894333" cy="646331"/>
          </a:xfrm>
          <a:prstGeom prst="rect">
            <a:avLst/>
          </a:prstGeom>
        </p:spPr>
        <p:txBody>
          <a:bodyPr wrap="square">
            <a:spAutoFit/>
          </a:bodyPr>
          <a:lstStyle/>
          <a:p>
            <a:pPr algn="ctr"/>
            <a:br>
              <a:rPr lang="en-GB" b="1" dirty="0">
                <a:solidFill>
                  <a:schemeClr val="tx1">
                    <a:lumMod val="50000"/>
                    <a:lumOff val="50000"/>
                  </a:schemeClr>
                </a:solidFill>
              </a:rPr>
            </a:br>
            <a:r>
              <a:rPr lang="en-GB" b="1" dirty="0"/>
              <a:t>Article:</a:t>
            </a:r>
            <a:r>
              <a:rPr lang="en-GB" b="1" dirty="0">
                <a:solidFill>
                  <a:schemeClr val="tx1">
                    <a:lumMod val="50000"/>
                    <a:lumOff val="50000"/>
                  </a:schemeClr>
                </a:solidFill>
              </a:rPr>
              <a:t> </a:t>
            </a:r>
            <a:r>
              <a:rPr lang="en-US" b="1" dirty="0">
                <a:hlinkClick r:id="rId3"/>
              </a:rPr>
              <a:t>https://www.atlassian.com/git/tutorials/rewriting-history/git-rebase</a:t>
            </a:r>
            <a:endParaRPr lang="en-GB" b="1" dirty="0">
              <a:solidFill>
                <a:schemeClr val="tx1">
                  <a:lumMod val="50000"/>
                  <a:lumOff val="50000"/>
                </a:schemeClr>
              </a:solidFill>
            </a:endParaRPr>
          </a:p>
        </p:txBody>
      </p:sp>
      <p:sp>
        <p:nvSpPr>
          <p:cNvPr id="7" name="Rectangle 6">
            <a:extLst>
              <a:ext uri="{FF2B5EF4-FFF2-40B4-BE49-F238E27FC236}">
                <a16:creationId xmlns:a16="http://schemas.microsoft.com/office/drawing/2014/main" id="{ACCFDD87-8960-C642-8CC4-9894275F3370}"/>
              </a:ext>
            </a:extLst>
          </p:cNvPr>
          <p:cNvSpPr/>
          <p:nvPr/>
        </p:nvSpPr>
        <p:spPr>
          <a:xfrm>
            <a:off x="1771810" y="1748558"/>
            <a:ext cx="8474848" cy="3630705"/>
          </a:xfrm>
          <a:prstGeom prst="rect">
            <a:avLst/>
          </a:prstGeom>
        </p:spPr>
        <p:txBody>
          <a:bodyPr vert="horz" lIns="91440" tIns="45720" rIns="91440" bIns="45720" rtlCol="0" anchor="ctr">
            <a:normAutofit/>
          </a:bodyPr>
          <a:lstStyle/>
          <a:p>
            <a:pPr algn="ctr"/>
            <a:r>
              <a:rPr lang="en-GB" sz="2000" b="1" dirty="0"/>
              <a:t>Change the history of your repositories.</a:t>
            </a:r>
          </a:p>
          <a:p>
            <a:pPr algn="ctr"/>
            <a:endParaRPr lang="en-GB" sz="2000" b="1" dirty="0"/>
          </a:p>
          <a:p>
            <a:pPr algn="ctr"/>
            <a:endParaRPr lang="en-GB" sz="2000" b="1" dirty="0"/>
          </a:p>
          <a:p>
            <a:pPr algn="ctr"/>
            <a:r>
              <a:rPr lang="en-GB" sz="2000" b="1" dirty="0">
                <a:solidFill>
                  <a:schemeClr val="tx1">
                    <a:lumMod val="50000"/>
                    <a:lumOff val="50000"/>
                  </a:schemeClr>
                </a:solidFill>
              </a:rPr>
              <a:t>$ git commit --</a:t>
            </a:r>
            <a:r>
              <a:rPr lang="en-GB" sz="2000" b="1" dirty="0" err="1">
                <a:solidFill>
                  <a:schemeClr val="tx1">
                    <a:lumMod val="50000"/>
                    <a:lumOff val="50000"/>
                  </a:schemeClr>
                </a:solidFill>
              </a:rPr>
              <a:t>ammend</a:t>
            </a:r>
            <a:endParaRPr lang="en-GB" sz="2000" b="1" dirty="0">
              <a:solidFill>
                <a:schemeClr val="tx1">
                  <a:lumMod val="50000"/>
                  <a:lumOff val="50000"/>
                </a:schemeClr>
              </a:solidFill>
            </a:endParaRPr>
          </a:p>
          <a:p>
            <a:pPr algn="ctr"/>
            <a:r>
              <a:rPr lang="en-GB" b="1" dirty="0"/>
              <a:t>It is the most convenient way to modify the most recent commit.</a:t>
            </a:r>
            <a:endParaRPr lang="en-GB" sz="2000" b="1" dirty="0"/>
          </a:p>
          <a:p>
            <a:pPr algn="ctr"/>
            <a:endParaRPr lang="en-GB" sz="2000" b="1" dirty="0"/>
          </a:p>
          <a:p>
            <a:pPr algn="ctr"/>
            <a:r>
              <a:rPr lang="en-GB" sz="2000" b="1" dirty="0">
                <a:solidFill>
                  <a:schemeClr val="tx1">
                    <a:lumMod val="50000"/>
                    <a:lumOff val="50000"/>
                  </a:schemeClr>
                </a:solidFill>
              </a:rPr>
              <a:t>$ git rebase</a:t>
            </a:r>
          </a:p>
          <a:p>
            <a:pPr algn="ctr"/>
            <a:r>
              <a:rPr lang="en-GB" b="1" dirty="0"/>
              <a:t>Moves or combines a sequence of commits to a new base commit.</a:t>
            </a:r>
          </a:p>
          <a:p>
            <a:pPr algn="ctr"/>
            <a:endParaRPr lang="en-GB" b="1" dirty="0"/>
          </a:p>
          <a:p>
            <a:pPr algn="ctr"/>
            <a:r>
              <a:rPr lang="en-GB" sz="2000" b="1" dirty="0">
                <a:solidFill>
                  <a:schemeClr val="tx1">
                    <a:lumMod val="50000"/>
                    <a:lumOff val="50000"/>
                  </a:schemeClr>
                </a:solidFill>
              </a:rPr>
              <a:t>$ git rebase</a:t>
            </a:r>
          </a:p>
          <a:p>
            <a:pPr algn="ctr"/>
            <a:r>
              <a:rPr lang="en-GB" b="1" dirty="0"/>
              <a:t>Same as rebase, but runs it </a:t>
            </a:r>
            <a:r>
              <a:rPr lang="en-GB" b="1" dirty="0" err="1"/>
              <a:t>interactivly</a:t>
            </a:r>
            <a:r>
              <a:rPr lang="en-GB" b="1" dirty="0"/>
              <a:t>.</a:t>
            </a:r>
            <a:endParaRPr lang="en-GB" sz="2000" b="1" dirty="0"/>
          </a:p>
          <a:p>
            <a:pPr algn="ctr"/>
            <a:endParaRPr lang="en-GB" sz="2000" b="1" dirty="0"/>
          </a:p>
        </p:txBody>
      </p:sp>
      <p:sp>
        <p:nvSpPr>
          <p:cNvPr id="8" name="Rectangle 7">
            <a:extLst>
              <a:ext uri="{FF2B5EF4-FFF2-40B4-BE49-F238E27FC236}">
                <a16:creationId xmlns:a16="http://schemas.microsoft.com/office/drawing/2014/main" id="{A3023C5A-D0C6-4B42-A21E-C16572B9E60A}"/>
              </a:ext>
            </a:extLst>
          </p:cNvPr>
          <p:cNvSpPr/>
          <p:nvPr/>
        </p:nvSpPr>
        <p:spPr>
          <a:xfrm>
            <a:off x="8578231" y="6426764"/>
            <a:ext cx="3480440" cy="253916"/>
          </a:xfrm>
          <a:prstGeom prst="rect">
            <a:avLst/>
          </a:prstGeom>
        </p:spPr>
        <p:txBody>
          <a:bodyPr wrap="none">
            <a:spAutoFit/>
          </a:bodyPr>
          <a:lstStyle/>
          <a:p>
            <a:r>
              <a:rPr lang="en-US" sz="1050" dirty="0"/>
              <a:t>Ref. </a:t>
            </a:r>
            <a:r>
              <a:rPr lang="en-US" sz="1050" dirty="0" err="1"/>
              <a:t>training.github.com</a:t>
            </a:r>
            <a:r>
              <a:rPr lang="en-US" sz="1050" dirty="0"/>
              <a:t>/downloads/</a:t>
            </a:r>
            <a:r>
              <a:rPr lang="en-US" sz="1050" dirty="0" err="1"/>
              <a:t>github</a:t>
            </a:r>
            <a:r>
              <a:rPr lang="en-US" sz="1050" dirty="0"/>
              <a:t>-git-cheat-sheet/</a:t>
            </a:r>
          </a:p>
        </p:txBody>
      </p:sp>
    </p:spTree>
    <p:extLst>
      <p:ext uri="{BB962C8B-B14F-4D97-AF65-F5344CB8AC3E}">
        <p14:creationId xmlns:p14="http://schemas.microsoft.com/office/powerpoint/2010/main" val="1931051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Learn </a:t>
            </a:r>
            <a:r>
              <a:rPr lang="en-GB" b="1" dirty="0">
                <a:solidFill>
                  <a:srgbClr val="12FB79"/>
                </a:solidFill>
                <a:latin typeface="Roboto" panose="02000000000000000000" pitchFamily="2" charset="0"/>
              </a:rPr>
              <a:t>More.</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a:endParaRPr lang="en-GB" sz="2000" b="1" dirty="0"/>
          </a:p>
        </p:txBody>
      </p:sp>
      <p:sp>
        <p:nvSpPr>
          <p:cNvPr id="6" name="Rectangle 5">
            <a:extLst>
              <a:ext uri="{FF2B5EF4-FFF2-40B4-BE49-F238E27FC236}">
                <a16:creationId xmlns:a16="http://schemas.microsoft.com/office/drawing/2014/main" id="{7B296A43-E42B-5646-80AC-545D412033D8}"/>
              </a:ext>
            </a:extLst>
          </p:cNvPr>
          <p:cNvSpPr/>
          <p:nvPr/>
        </p:nvSpPr>
        <p:spPr>
          <a:xfrm>
            <a:off x="1709056" y="1478238"/>
            <a:ext cx="8474848" cy="4702305"/>
          </a:xfrm>
          <a:prstGeom prst="rect">
            <a:avLst/>
          </a:prstGeom>
        </p:spPr>
        <p:txBody>
          <a:bodyPr vert="horz" lIns="91440" tIns="45720" rIns="91440" bIns="45720" rtlCol="0" anchor="ctr">
            <a:normAutofit fontScale="85000" lnSpcReduction="20000"/>
          </a:bodyPr>
          <a:lstStyle/>
          <a:p>
            <a:pPr algn="ctr"/>
            <a:r>
              <a:rPr lang="en-GB" sz="2000" b="1" dirty="0"/>
              <a:t>Git Online Book</a:t>
            </a:r>
          </a:p>
          <a:p>
            <a:pPr algn="ctr"/>
            <a:r>
              <a:rPr lang="en-US" sz="2000" b="1" dirty="0">
                <a:solidFill>
                  <a:schemeClr val="tx1">
                    <a:lumMod val="50000"/>
                    <a:lumOff val="50000"/>
                  </a:schemeClr>
                </a:solidFill>
                <a:hlinkClick r:id="rId3"/>
              </a:rPr>
              <a:t>https://git-scm.com/book/en/v2</a:t>
            </a:r>
            <a:endParaRPr lang="en-US" sz="2000" b="1" dirty="0">
              <a:solidFill>
                <a:schemeClr val="tx1">
                  <a:lumMod val="50000"/>
                  <a:lumOff val="50000"/>
                </a:schemeClr>
              </a:solidFill>
            </a:endParaRPr>
          </a:p>
          <a:p>
            <a:pPr algn="ctr"/>
            <a:endParaRPr lang="en-US" sz="2000" b="1" dirty="0">
              <a:solidFill>
                <a:schemeClr val="tx1">
                  <a:lumMod val="50000"/>
                  <a:lumOff val="50000"/>
                </a:schemeClr>
              </a:solidFill>
            </a:endParaRPr>
          </a:p>
          <a:p>
            <a:pPr algn="ctr"/>
            <a:r>
              <a:rPr lang="en-GB" sz="2000" b="1" dirty="0"/>
              <a:t>Git Pro Free Kindle Book</a:t>
            </a:r>
            <a:br>
              <a:rPr lang="en-GB" sz="2000" b="1" dirty="0"/>
            </a:br>
            <a:r>
              <a:rPr lang="en-GB" sz="2000" b="1" dirty="0">
                <a:hlinkClick r:id="rId4"/>
              </a:rPr>
              <a:t>https://www.amazon.co.uk/Pro-Git-Scott-Chacon-ebook/</a:t>
            </a:r>
            <a:endParaRPr lang="en-US" sz="2000" b="1" dirty="0">
              <a:solidFill>
                <a:schemeClr val="tx1">
                  <a:lumMod val="50000"/>
                  <a:lumOff val="50000"/>
                </a:schemeClr>
              </a:solidFill>
            </a:endParaRPr>
          </a:p>
          <a:p>
            <a:pPr algn="ctr"/>
            <a:endParaRPr lang="en-GB" sz="2000" b="1" dirty="0">
              <a:solidFill>
                <a:schemeClr val="tx1">
                  <a:lumMod val="50000"/>
                  <a:lumOff val="50000"/>
                </a:schemeClr>
              </a:solidFill>
            </a:endParaRPr>
          </a:p>
          <a:p>
            <a:pPr algn="ctr"/>
            <a:endParaRPr lang="en-GB" sz="2000" b="1" dirty="0"/>
          </a:p>
          <a:p>
            <a:pPr algn="ctr"/>
            <a:r>
              <a:rPr lang="en-GB" sz="2000" b="1" dirty="0"/>
              <a:t>Git Free Course</a:t>
            </a:r>
          </a:p>
          <a:p>
            <a:pPr algn="ctr"/>
            <a:r>
              <a:rPr lang="en-GB" sz="2000" b="1" dirty="0">
                <a:hlinkClick r:id="rId5"/>
              </a:rPr>
              <a:t>https://classroom.udacity.com/courses/ud123</a:t>
            </a:r>
            <a:endParaRPr lang="en-GB" sz="2000" b="1" dirty="0"/>
          </a:p>
          <a:p>
            <a:pPr algn="ctr"/>
            <a:endParaRPr lang="en-GB" sz="2000" b="1" dirty="0"/>
          </a:p>
          <a:p>
            <a:pPr algn="ctr"/>
            <a:endParaRPr lang="en-GB" sz="2000" b="1" dirty="0"/>
          </a:p>
          <a:p>
            <a:pPr algn="ctr"/>
            <a:r>
              <a:rPr lang="en-GB" sz="2000" b="1" dirty="0"/>
              <a:t>GitHub Free Course</a:t>
            </a:r>
          </a:p>
          <a:p>
            <a:pPr algn="ctr"/>
            <a:r>
              <a:rPr lang="en-GB" sz="2000" b="1" dirty="0">
                <a:hlinkClick r:id="rId6"/>
              </a:rPr>
              <a:t>https://classroom.udacity.com/courses/ud775</a:t>
            </a:r>
            <a:endParaRPr lang="en-GB" sz="2000" b="1" dirty="0"/>
          </a:p>
          <a:p>
            <a:pPr algn="ctr"/>
            <a:endParaRPr lang="en-GB" sz="2000" b="1" dirty="0"/>
          </a:p>
          <a:p>
            <a:pPr algn="ctr"/>
            <a:endParaRPr lang="en-GB" sz="2000" b="1" dirty="0"/>
          </a:p>
          <a:p>
            <a:pPr algn="ctr"/>
            <a:r>
              <a:rPr lang="en-GB" sz="2000" b="1" dirty="0"/>
              <a:t>Azure DevOps</a:t>
            </a:r>
            <a:br>
              <a:rPr lang="en-GB" sz="2000" b="1" dirty="0"/>
            </a:br>
            <a:r>
              <a:rPr lang="en-GB" sz="2000" b="1" dirty="0">
                <a:hlinkClick r:id="rId7"/>
              </a:rPr>
              <a:t>www.pluralsight.com/browse/cloud-computing/azure/app-development/devops</a:t>
            </a:r>
            <a:endParaRPr lang="en-GB" sz="2000" b="1" dirty="0"/>
          </a:p>
          <a:p>
            <a:pPr algn="ctr"/>
            <a:endParaRPr lang="en-GB" sz="2000" b="1" dirty="0"/>
          </a:p>
          <a:p>
            <a:pPr algn="ctr"/>
            <a:r>
              <a:rPr lang="en-GB" sz="2000" b="1" dirty="0"/>
              <a:t>Command Line &amp; Git</a:t>
            </a:r>
            <a:br>
              <a:rPr lang="en-GB" sz="2000" b="1" dirty="0"/>
            </a:br>
            <a:r>
              <a:rPr lang="en-GB" sz="2000" b="1" dirty="0">
                <a:hlinkClick r:id="rId8"/>
              </a:rPr>
              <a:t>https://www.learnenough.com/courses</a:t>
            </a:r>
            <a:endParaRPr lang="en-GB" sz="2000" b="1" dirty="0"/>
          </a:p>
        </p:txBody>
      </p:sp>
    </p:spTree>
    <p:extLst>
      <p:ext uri="{BB962C8B-B14F-4D97-AF65-F5344CB8AC3E}">
        <p14:creationId xmlns:p14="http://schemas.microsoft.com/office/powerpoint/2010/main" val="3726277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71810" y="398897"/>
            <a:ext cx="8349343" cy="1325563"/>
          </a:xfrm>
        </p:spPr>
        <p:txBody>
          <a:bodyPr vert="horz" lIns="91440" tIns="45720" rIns="91440" bIns="45720" rtlCol="0" anchor="ctr">
            <a:normAutofit/>
          </a:bodyPr>
          <a:lstStyle/>
          <a:p>
            <a:pPr algn="ctr"/>
            <a:r>
              <a:rPr lang="en-GB" b="1" dirty="0">
                <a:solidFill>
                  <a:srgbClr val="24292E"/>
                </a:solidFill>
                <a:latin typeface="Roboto" panose="02000000000000000000" pitchFamily="2" charset="0"/>
              </a:rPr>
              <a:t>Thank </a:t>
            </a:r>
            <a:r>
              <a:rPr lang="en-GB" b="1" dirty="0">
                <a:solidFill>
                  <a:srgbClr val="12FB79"/>
                </a:solidFill>
                <a:latin typeface="Roboto" panose="02000000000000000000" pitchFamily="2" charset="0"/>
              </a:rPr>
              <a:t>You.</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3" name="Rectangle 2">
            <a:extLst>
              <a:ext uri="{FF2B5EF4-FFF2-40B4-BE49-F238E27FC236}">
                <a16:creationId xmlns:a16="http://schemas.microsoft.com/office/drawing/2014/main" id="{D4BBD6EA-E879-5F4B-B1BE-745DA3A523A2}"/>
              </a:ext>
            </a:extLst>
          </p:cNvPr>
          <p:cNvSpPr/>
          <p:nvPr/>
        </p:nvSpPr>
        <p:spPr>
          <a:xfrm>
            <a:off x="490687" y="1601349"/>
            <a:ext cx="10911587" cy="4825415"/>
          </a:xfrm>
          <a:prstGeom prst="rect">
            <a:avLst/>
          </a:prstGeom>
        </p:spPr>
        <p:txBody>
          <a:bodyPr vert="horz" lIns="91440" tIns="45720" rIns="91440" bIns="45720" rtlCol="0" anchor="ctr">
            <a:normAutofit/>
          </a:bodyPr>
          <a:lstStyle/>
          <a:p>
            <a:pPr algn="ctr"/>
            <a:endParaRPr lang="en-GB" sz="2000" b="1" dirty="0"/>
          </a:p>
        </p:txBody>
      </p:sp>
      <p:sp>
        <p:nvSpPr>
          <p:cNvPr id="5" name="Smiley Face 4">
            <a:extLst>
              <a:ext uri="{FF2B5EF4-FFF2-40B4-BE49-F238E27FC236}">
                <a16:creationId xmlns:a16="http://schemas.microsoft.com/office/drawing/2014/main" id="{2882AE3C-394F-D243-8237-8114FA9B98D1}"/>
              </a:ext>
            </a:extLst>
          </p:cNvPr>
          <p:cNvSpPr/>
          <p:nvPr/>
        </p:nvSpPr>
        <p:spPr>
          <a:xfrm>
            <a:off x="4498680" y="1601349"/>
            <a:ext cx="2895600" cy="2819400"/>
          </a:xfrm>
          <a:prstGeom prst="smileyFace">
            <a:avLst/>
          </a:prstGeom>
          <a:solidFill>
            <a:srgbClr val="12F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764EB2E-EB27-D944-9E31-BA7020CA0037}"/>
              </a:ext>
            </a:extLst>
          </p:cNvPr>
          <p:cNvSpPr/>
          <p:nvPr/>
        </p:nvSpPr>
        <p:spPr>
          <a:xfrm>
            <a:off x="3048000" y="4823592"/>
            <a:ext cx="6096000" cy="1200329"/>
          </a:xfrm>
          <a:prstGeom prst="rect">
            <a:avLst/>
          </a:prstGeom>
        </p:spPr>
        <p:txBody>
          <a:bodyPr>
            <a:spAutoFit/>
          </a:bodyPr>
          <a:lstStyle/>
          <a:p>
            <a:pPr algn="ctr"/>
            <a:r>
              <a:rPr lang="en-GB" b="1" dirty="0"/>
              <a:t>Feel free to ask questions at anytime. Even after the workshop. Get in touch when/if you face issues using Git, GitHub or another platform. I love a challenge, helping and learning with others!</a:t>
            </a:r>
            <a:endParaRPr lang="en-US" dirty="0"/>
          </a:p>
        </p:txBody>
      </p:sp>
    </p:spTree>
    <p:extLst>
      <p:ext uri="{BB962C8B-B14F-4D97-AF65-F5344CB8AC3E}">
        <p14:creationId xmlns:p14="http://schemas.microsoft.com/office/powerpoint/2010/main" val="181364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Real-life </a:t>
            </a:r>
            <a:r>
              <a:rPr lang="en-US" b="1" dirty="0">
                <a:solidFill>
                  <a:srgbClr val="12FB79"/>
                </a:solidFill>
                <a:latin typeface="Montserrat"/>
                <a:ea typeface="+mn-ea"/>
                <a:cs typeface="+mn-cs"/>
              </a:rPr>
              <a:t>version control system</a:t>
            </a:r>
            <a:r>
              <a:rPr lang="en-US" b="1" dirty="0">
                <a:latin typeface="Montserrat"/>
                <a:ea typeface="+mn-ea"/>
                <a:cs typeface="+mn-cs"/>
              </a:rPr>
              <a:t>.</a:t>
            </a:r>
            <a:br>
              <a:rPr lang="en-US" b="1" dirty="0">
                <a:latin typeface="Montserrat"/>
                <a:ea typeface="+mn-ea"/>
                <a:cs typeface="+mn-cs"/>
              </a:rPr>
            </a:br>
            <a:endParaRPr lang="en-US" b="1" dirty="0">
              <a:latin typeface="Montserrat"/>
              <a:ea typeface="+mn-ea"/>
              <a:cs typeface="+mn-cs"/>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6" name="Title 1">
            <a:extLst>
              <a:ext uri="{FF2B5EF4-FFF2-40B4-BE49-F238E27FC236}">
                <a16:creationId xmlns:a16="http://schemas.microsoft.com/office/drawing/2014/main" id="{8CE17FDB-CFCD-BB4E-803C-38F3CC2627F3}"/>
              </a:ext>
            </a:extLst>
          </p:cNvPr>
          <p:cNvSpPr txBox="1">
            <a:spLocks/>
          </p:cNvSpPr>
          <p:nvPr/>
        </p:nvSpPr>
        <p:spPr>
          <a:xfrm>
            <a:off x="766482" y="2019299"/>
            <a:ext cx="10273553" cy="377734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a:p>
            <a:pPr algn="ctr">
              <a:lnSpc>
                <a:spcPct val="170000"/>
              </a:lnSpc>
            </a:pPr>
            <a:r>
              <a:rPr lang="en-US" sz="2400" b="1" dirty="0">
                <a:latin typeface="Montserrat"/>
                <a:ea typeface="+mn-ea"/>
                <a:cs typeface="+mn-cs"/>
              </a:rPr>
              <a:t>Article: </a:t>
            </a:r>
            <a:r>
              <a:rPr lang="en-US" sz="2400" b="1" dirty="0">
                <a:solidFill>
                  <a:srgbClr val="0563C1"/>
                </a:solidFill>
                <a:latin typeface="Montserrat"/>
                <a:ea typeface="+mn-ea"/>
                <a:cs typeface="+mn-cs"/>
                <a:hlinkClick r:id="rId3">
                  <a:extLst>
                    <a:ext uri="{A12FA001-AC4F-418D-AE19-62706E023703}">
                      <ahyp:hlinkClr xmlns:ahyp="http://schemas.microsoft.com/office/drawing/2018/hyperlinkcolor" val="tx"/>
                    </a:ext>
                  </a:extLst>
                </a:hlinkClick>
              </a:rPr>
              <a:t>medium.com/@bsurmen/version-control-system-999b56eb2120</a:t>
            </a:r>
            <a:endParaRPr lang="en-US" sz="2400" b="1" dirty="0">
              <a:latin typeface="Montserrat"/>
              <a:ea typeface="+mn-ea"/>
              <a:cs typeface="+mn-cs"/>
            </a:endParaRPr>
          </a:p>
          <a:p>
            <a:pPr algn="ctr">
              <a:lnSpc>
                <a:spcPct val="170000"/>
              </a:lnSpc>
            </a:pPr>
            <a:endParaRPr lang="en-US" sz="2400" b="1" dirty="0">
              <a:latin typeface="Montserrat"/>
              <a:ea typeface="+mn-ea"/>
              <a:cs typeface="+mn-cs"/>
            </a:endParaRPr>
          </a:p>
        </p:txBody>
      </p:sp>
      <p:pic>
        <p:nvPicPr>
          <p:cNvPr id="1026" name="Picture 2" descr="How to Play Board Games Online During the Coronavirus Quarantine -  InsideHook">
            <a:extLst>
              <a:ext uri="{FF2B5EF4-FFF2-40B4-BE49-F238E27FC236}">
                <a16:creationId xmlns:a16="http://schemas.microsoft.com/office/drawing/2014/main" id="{CCCF8BAE-E93A-4442-8FCA-55704AAC3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93" y="1732440"/>
            <a:ext cx="4697505" cy="3131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andemic Sent Settlers of Catan and Other Game Makers Scrambling | by  Kyle Chayka | Marker">
            <a:extLst>
              <a:ext uri="{FF2B5EF4-FFF2-40B4-BE49-F238E27FC236}">
                <a16:creationId xmlns:a16="http://schemas.microsoft.com/office/drawing/2014/main" id="{50106011-DD5B-634D-ADE1-1E6DDCA2FE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8104" y="1732440"/>
            <a:ext cx="5567414" cy="313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2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2879516" y="693736"/>
            <a:ext cx="6432963" cy="1325563"/>
          </a:xfrm>
        </p:spPr>
        <p:txBody>
          <a:bodyPr>
            <a:normAutofit/>
          </a:bodyPr>
          <a:lstStyle/>
          <a:p>
            <a:pPr algn="ctr"/>
            <a:r>
              <a:rPr lang="en-US" b="1" dirty="0">
                <a:latin typeface="Montserrat"/>
                <a:ea typeface="+mn-ea"/>
                <a:cs typeface="+mn-cs"/>
              </a:rPr>
              <a:t>What can we do with </a:t>
            </a:r>
            <a:r>
              <a:rPr lang="en-US" b="1" dirty="0">
                <a:solidFill>
                  <a:srgbClr val="12FB79"/>
                </a:solidFill>
                <a:latin typeface="Montserrat"/>
                <a:ea typeface="+mn-ea"/>
                <a:cs typeface="+mn-cs"/>
              </a:rPr>
              <a:t>version control systems?</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9" name="Title 1">
            <a:extLst>
              <a:ext uri="{FF2B5EF4-FFF2-40B4-BE49-F238E27FC236}">
                <a16:creationId xmlns:a16="http://schemas.microsoft.com/office/drawing/2014/main" id="{C3E5136F-6B20-3D4F-88D4-DAEB89344E6F}"/>
              </a:ext>
            </a:extLst>
          </p:cNvPr>
          <p:cNvSpPr txBox="1">
            <a:spLocks/>
          </p:cNvSpPr>
          <p:nvPr/>
        </p:nvSpPr>
        <p:spPr>
          <a:xfrm>
            <a:off x="5214253" y="2019299"/>
            <a:ext cx="1763487" cy="37773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r>
              <a:rPr lang="en-US" sz="2400" b="1" dirty="0">
                <a:latin typeface="Montserrat"/>
                <a:ea typeface="+mn-ea"/>
                <a:cs typeface="+mn-cs"/>
              </a:rPr>
              <a:t>Track</a:t>
            </a:r>
          </a:p>
          <a:p>
            <a:pPr algn="ctr">
              <a:lnSpc>
                <a:spcPct val="170000"/>
              </a:lnSpc>
            </a:pPr>
            <a:r>
              <a:rPr lang="en-US" sz="2400" b="1" dirty="0">
                <a:latin typeface="Montserrat"/>
                <a:ea typeface="+mn-ea"/>
                <a:cs typeface="+mn-cs"/>
              </a:rPr>
              <a:t>Rollback</a:t>
            </a:r>
          </a:p>
          <a:p>
            <a:pPr algn="ctr">
              <a:lnSpc>
                <a:spcPct val="170000"/>
              </a:lnSpc>
            </a:pPr>
            <a:r>
              <a:rPr lang="en-US" sz="2400" b="1" dirty="0">
                <a:latin typeface="Montserrat"/>
                <a:ea typeface="+mn-ea"/>
                <a:cs typeface="+mn-cs"/>
              </a:rPr>
              <a:t>Compare</a:t>
            </a:r>
          </a:p>
          <a:p>
            <a:pPr algn="ctr">
              <a:lnSpc>
                <a:spcPct val="170000"/>
              </a:lnSpc>
            </a:pPr>
            <a:r>
              <a:rPr lang="en-US" sz="2400" b="1" dirty="0">
                <a:latin typeface="Montserrat"/>
                <a:ea typeface="+mn-ea"/>
                <a:cs typeface="+mn-cs"/>
              </a:rPr>
              <a:t>Identify</a:t>
            </a:r>
          </a:p>
          <a:p>
            <a:pPr algn="ctr">
              <a:lnSpc>
                <a:spcPct val="170000"/>
              </a:lnSpc>
            </a:pPr>
            <a:r>
              <a:rPr lang="en-US" sz="2400" b="1" dirty="0">
                <a:latin typeface="Montserrat"/>
                <a:ea typeface="+mn-ea"/>
                <a:cs typeface="+mn-cs"/>
              </a:rPr>
              <a:t>Blame</a:t>
            </a:r>
          </a:p>
          <a:p>
            <a:pPr algn="ctr">
              <a:lnSpc>
                <a:spcPct val="170000"/>
              </a:lnSpc>
            </a:pPr>
            <a:r>
              <a:rPr lang="en-US" sz="2400" b="1" dirty="0">
                <a:latin typeface="Montserrat"/>
                <a:ea typeface="+mn-ea"/>
                <a:cs typeface="+mn-cs"/>
              </a:rPr>
              <a:t>Recover</a:t>
            </a:r>
          </a:p>
        </p:txBody>
      </p:sp>
    </p:spTree>
    <p:extLst>
      <p:ext uri="{BB962C8B-B14F-4D97-AF65-F5344CB8AC3E}">
        <p14:creationId xmlns:p14="http://schemas.microsoft.com/office/powerpoint/2010/main" val="151332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41714" y="2103437"/>
            <a:ext cx="8349343" cy="1325563"/>
          </a:xfrm>
        </p:spPr>
        <p:txBody>
          <a:bodyPr>
            <a:normAutofit/>
          </a:bodyPr>
          <a:lstStyle/>
          <a:p>
            <a:pPr algn="ctr"/>
            <a:r>
              <a:rPr lang="en-US" b="1" dirty="0">
                <a:latin typeface="Montserrat"/>
              </a:rPr>
              <a:t>Version Control System </a:t>
            </a:r>
            <a:r>
              <a:rPr lang="en-US" b="1" dirty="0">
                <a:solidFill>
                  <a:srgbClr val="12FB79"/>
                </a:solidFill>
                <a:latin typeface="Montserrat"/>
              </a:rPr>
              <a:t>= VCS</a:t>
            </a:r>
            <a:r>
              <a:rPr lang="en-US" b="1" dirty="0">
                <a:latin typeface="Montserrat"/>
              </a:rPr>
              <a:t>. </a:t>
            </a:r>
            <a:endParaRPr lang="en-US" b="1" dirty="0">
              <a:solidFill>
                <a:srgbClr val="12FB79"/>
              </a:solidFill>
              <a:latin typeface="Montserrat"/>
              <a:ea typeface="+mn-ea"/>
              <a:cs typeface="+mn-cs"/>
            </a:endParaRP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5" name="Title 1">
            <a:extLst>
              <a:ext uri="{FF2B5EF4-FFF2-40B4-BE49-F238E27FC236}">
                <a16:creationId xmlns:a16="http://schemas.microsoft.com/office/drawing/2014/main" id="{EBF12DD6-6641-0A42-B1CA-1CF82ECC87EC}"/>
              </a:ext>
            </a:extLst>
          </p:cNvPr>
          <p:cNvSpPr txBox="1">
            <a:spLocks/>
          </p:cNvSpPr>
          <p:nvPr/>
        </p:nvSpPr>
        <p:spPr>
          <a:xfrm>
            <a:off x="1741713" y="3721780"/>
            <a:ext cx="83493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Montserrat"/>
              </a:rPr>
              <a:t>Source Code Management </a:t>
            </a:r>
            <a:r>
              <a:rPr lang="en-US" b="1" dirty="0">
                <a:solidFill>
                  <a:srgbClr val="12FB79"/>
                </a:solidFill>
                <a:latin typeface="Montserrat"/>
              </a:rPr>
              <a:t>= SCM</a:t>
            </a:r>
            <a:r>
              <a:rPr lang="en-US" b="1" dirty="0">
                <a:latin typeface="Montserrat"/>
              </a:rPr>
              <a:t>.</a:t>
            </a:r>
            <a:endParaRPr lang="en-US" b="1" dirty="0">
              <a:solidFill>
                <a:srgbClr val="12FB79"/>
              </a:solidFill>
              <a:latin typeface="Montserrat"/>
              <a:ea typeface="+mn-ea"/>
              <a:cs typeface="+mn-cs"/>
            </a:endParaRPr>
          </a:p>
        </p:txBody>
      </p:sp>
    </p:spTree>
    <p:extLst>
      <p:ext uri="{BB962C8B-B14F-4D97-AF65-F5344CB8AC3E}">
        <p14:creationId xmlns:p14="http://schemas.microsoft.com/office/powerpoint/2010/main" val="221949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1785257" y="668328"/>
            <a:ext cx="8349343" cy="1325563"/>
          </a:xfrm>
        </p:spPr>
        <p:txBody>
          <a:bodyPr>
            <a:normAutofit/>
          </a:bodyPr>
          <a:lstStyle/>
          <a:p>
            <a:pPr algn="ctr"/>
            <a:r>
              <a:rPr lang="en-US" b="1" dirty="0">
                <a:latin typeface="Montserrat"/>
                <a:ea typeface="+mn-ea"/>
                <a:cs typeface="+mn-cs"/>
              </a:rPr>
              <a:t>VCS</a:t>
            </a:r>
            <a:r>
              <a:rPr lang="en-US" b="1" dirty="0">
                <a:solidFill>
                  <a:srgbClr val="12FB79"/>
                </a:solidFill>
                <a:latin typeface="Montserrat"/>
                <a:ea typeface="+mn-ea"/>
                <a:cs typeface="+mn-cs"/>
              </a:rPr>
              <a:t> examples</a:t>
            </a:r>
            <a:r>
              <a:rPr lang="en-US" b="1" dirty="0">
                <a:latin typeface="Montserrat"/>
                <a:ea typeface="+mn-ea"/>
                <a:cs typeface="+mn-cs"/>
              </a:rPr>
              <a:t>.</a:t>
            </a:r>
          </a:p>
        </p:txBody>
      </p:sp>
      <p:sp>
        <p:nvSpPr>
          <p:cNvPr id="4" name="TextBox 3">
            <a:extLst>
              <a:ext uri="{FF2B5EF4-FFF2-40B4-BE49-F238E27FC236}">
                <a16:creationId xmlns:a16="http://schemas.microsoft.com/office/drawing/2014/main" id="{B0F7E3A0-BF27-1644-92CB-D3D11CBE8E1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BF464F66-C250-B543-B897-343602E8BD6C}"/>
              </a:ext>
            </a:extLst>
          </p:cNvPr>
          <p:cNvSpPr txBox="1">
            <a:spLocks/>
          </p:cNvSpPr>
          <p:nvPr/>
        </p:nvSpPr>
        <p:spPr>
          <a:xfrm>
            <a:off x="3976265" y="1993890"/>
            <a:ext cx="3967325" cy="43097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70000"/>
              </a:lnSpc>
            </a:pPr>
            <a:r>
              <a:rPr lang="en-US" sz="3300" b="1" dirty="0">
                <a:latin typeface="Montserrat"/>
                <a:ea typeface="+mn-ea"/>
                <a:cs typeface="+mn-cs"/>
              </a:rPr>
              <a:t>Git</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ea typeface="+mn-ea"/>
                <a:cs typeface="+mn-cs"/>
              </a:rPr>
              <a:t>https://git-</a:t>
            </a:r>
            <a:r>
              <a:rPr lang="en-US" sz="2400" b="1" dirty="0" err="1">
                <a:solidFill>
                  <a:schemeClr val="bg1">
                    <a:lumMod val="75000"/>
                  </a:schemeClr>
                </a:solidFill>
                <a:latin typeface="Montserrat"/>
                <a:ea typeface="+mn-ea"/>
                <a:cs typeface="+mn-cs"/>
              </a:rPr>
              <a:t>scm.com</a:t>
            </a:r>
            <a:r>
              <a:rPr lang="en-US" sz="2400" b="1" dirty="0">
                <a:solidFill>
                  <a:schemeClr val="bg1">
                    <a:lumMod val="75000"/>
                  </a:schemeClr>
                </a:solidFill>
                <a:latin typeface="Montserrat"/>
                <a:ea typeface="+mn-ea"/>
                <a:cs typeface="+mn-cs"/>
              </a:rPr>
              <a:t>/</a:t>
            </a:r>
          </a:p>
          <a:p>
            <a:pPr algn="ctr">
              <a:lnSpc>
                <a:spcPct val="170000"/>
              </a:lnSpc>
            </a:pPr>
            <a:endParaRPr lang="en-US" sz="2400" b="1" dirty="0">
              <a:solidFill>
                <a:schemeClr val="bg1">
                  <a:lumMod val="75000"/>
                </a:schemeClr>
              </a:solidFill>
              <a:latin typeface="Montserrat"/>
              <a:ea typeface="+mn-ea"/>
              <a:cs typeface="+mn-cs"/>
            </a:endParaRPr>
          </a:p>
          <a:p>
            <a:pPr algn="ctr">
              <a:lnSpc>
                <a:spcPct val="170000"/>
              </a:lnSpc>
            </a:pPr>
            <a:r>
              <a:rPr lang="en-US" sz="3300" b="1" dirty="0">
                <a:latin typeface="Montserrat"/>
                <a:ea typeface="+mn-ea"/>
                <a:cs typeface="+mn-cs"/>
              </a:rPr>
              <a:t>Subversion</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subversion.apache.org</a:t>
            </a:r>
            <a:r>
              <a:rPr lang="en-US" sz="2400" b="1" dirty="0">
                <a:solidFill>
                  <a:schemeClr val="bg1">
                    <a:lumMod val="75000"/>
                  </a:schemeClr>
                </a:solidFill>
                <a:latin typeface="Montserrat"/>
              </a:rPr>
              <a:t>/</a:t>
            </a:r>
          </a:p>
          <a:p>
            <a:pPr algn="ctr">
              <a:lnSpc>
                <a:spcPct val="170000"/>
              </a:lnSpc>
            </a:pPr>
            <a:endParaRPr lang="en-US" sz="2400" b="1" dirty="0">
              <a:latin typeface="Montserrat"/>
              <a:ea typeface="+mn-ea"/>
              <a:cs typeface="+mn-cs"/>
            </a:endParaRPr>
          </a:p>
          <a:p>
            <a:pPr algn="ctr">
              <a:lnSpc>
                <a:spcPct val="170000"/>
              </a:lnSpc>
            </a:pPr>
            <a:r>
              <a:rPr lang="en-US" sz="3300" b="1" dirty="0">
                <a:latin typeface="Montserrat"/>
                <a:ea typeface="+mn-ea"/>
                <a:cs typeface="+mn-cs"/>
              </a:rPr>
              <a:t>Mercurial</a:t>
            </a:r>
            <a:endParaRPr lang="en-US" sz="2400" b="1" dirty="0">
              <a:latin typeface="Montserrat"/>
              <a:ea typeface="+mn-ea"/>
              <a:cs typeface="+mn-cs"/>
            </a:endParaRPr>
          </a:p>
          <a:p>
            <a:pPr algn="ctr">
              <a:lnSpc>
                <a:spcPct val="170000"/>
              </a:lnSpc>
            </a:pPr>
            <a:r>
              <a:rPr lang="en-US" sz="2400" b="1" dirty="0">
                <a:solidFill>
                  <a:schemeClr val="bg1">
                    <a:lumMod val="75000"/>
                  </a:schemeClr>
                </a:solidFill>
                <a:latin typeface="Montserrat"/>
              </a:rPr>
              <a:t>https://</a:t>
            </a:r>
            <a:r>
              <a:rPr lang="en-US" sz="2400" b="1" dirty="0" err="1">
                <a:solidFill>
                  <a:schemeClr val="bg1">
                    <a:lumMod val="75000"/>
                  </a:schemeClr>
                </a:solidFill>
                <a:latin typeface="Montserrat"/>
              </a:rPr>
              <a:t>www.mercurial-scm.org</a:t>
            </a:r>
            <a:r>
              <a:rPr lang="en-US" sz="2400" b="1" dirty="0">
                <a:solidFill>
                  <a:schemeClr val="bg1">
                    <a:lumMod val="75000"/>
                  </a:schemeClr>
                </a:solidFill>
                <a:latin typeface="Montserrat"/>
              </a:rPr>
              <a:t>/</a:t>
            </a:r>
          </a:p>
        </p:txBody>
      </p:sp>
    </p:spTree>
    <p:extLst>
      <p:ext uri="{BB962C8B-B14F-4D97-AF65-F5344CB8AC3E}">
        <p14:creationId xmlns:p14="http://schemas.microsoft.com/office/powerpoint/2010/main" val="42214211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3">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965199" y="1371190"/>
            <a:ext cx="4787331" cy="1835943"/>
          </a:xfrm>
        </p:spPr>
        <p:txBody>
          <a:bodyPr vert="horz" lIns="91440" tIns="45720" rIns="91440" bIns="45720" rtlCol="0" anchor="ctr">
            <a:normAutofit/>
          </a:bodyPr>
          <a:lstStyle/>
          <a:p>
            <a:r>
              <a:rPr lang="en-US" b="1" dirty="0">
                <a:latin typeface="Montserrat"/>
                <a:ea typeface="+mn-ea"/>
                <a:cs typeface="+mn-cs"/>
              </a:rPr>
              <a:t>VCS </a:t>
            </a:r>
            <a:r>
              <a:rPr lang="en-US" b="1" dirty="0">
                <a:solidFill>
                  <a:srgbClr val="12FB79"/>
                </a:solidFill>
                <a:latin typeface="Montserrat"/>
                <a:ea typeface="+mn-ea"/>
                <a:cs typeface="+mn-cs"/>
              </a:rPr>
              <a:t>models</a:t>
            </a:r>
            <a:r>
              <a:rPr lang="en-US" b="1" dirty="0">
                <a:latin typeface="Montserrat"/>
                <a:ea typeface="+mn-ea"/>
                <a:cs typeface="+mn-cs"/>
              </a:rPr>
              <a:t>.</a:t>
            </a:r>
          </a:p>
        </p:txBody>
      </p:sp>
      <p:sp>
        <p:nvSpPr>
          <p:cNvPr id="25" name="Freeform: Shape 17">
            <a:extLst>
              <a:ext uri="{FF2B5EF4-FFF2-40B4-BE49-F238E27FC236}">
                <a16:creationId xmlns:a16="http://schemas.microsoft.com/office/drawing/2014/main" id="{A9456821-26B9-4181-B181-305FB820D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9641"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useBgFill="1">
        <p:nvSpPr>
          <p:cNvPr id="20" name="Freeform: Shape 19">
            <a:extLst>
              <a:ext uri="{FF2B5EF4-FFF2-40B4-BE49-F238E27FC236}">
                <a16:creationId xmlns:a16="http://schemas.microsoft.com/office/drawing/2014/main" id="{0035D6FE-7FA2-4D67-8767-6F7E98AB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0608"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useBgFill="1">
        <p:nvSpPr>
          <p:cNvPr id="22" name="Freeform: Shape 21">
            <a:extLst>
              <a:ext uri="{FF2B5EF4-FFF2-40B4-BE49-F238E27FC236}">
                <a16:creationId xmlns:a16="http://schemas.microsoft.com/office/drawing/2014/main" id="{0381C401-8AFE-4396-B195-C21EA1C7F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8854" y="4490695"/>
            <a:ext cx="2071275" cy="1835943"/>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5" name="Picture 4" descr="Diagram&#10;&#10;Description automatically generated">
            <a:extLst>
              <a:ext uri="{FF2B5EF4-FFF2-40B4-BE49-F238E27FC236}">
                <a16:creationId xmlns:a16="http://schemas.microsoft.com/office/drawing/2014/main" id="{75173E30-8E1A-8044-A365-7ADD4DF70918}"/>
              </a:ext>
            </a:extLst>
          </p:cNvPr>
          <p:cNvPicPr>
            <a:picLocks noChangeAspect="1"/>
          </p:cNvPicPr>
          <p:nvPr/>
        </p:nvPicPr>
        <p:blipFill>
          <a:blip r:embed="rId3"/>
          <a:stretch>
            <a:fillRect/>
          </a:stretch>
        </p:blipFill>
        <p:spPr>
          <a:xfrm>
            <a:off x="5545167" y="4905579"/>
            <a:ext cx="1298648" cy="1164267"/>
          </a:xfrm>
          <a:prstGeom prst="rect">
            <a:avLst/>
          </a:prstGeom>
        </p:spPr>
      </p:pic>
      <p:pic>
        <p:nvPicPr>
          <p:cNvPr id="7" name="Picture 6" descr="Diagram&#10;&#10;Description automatically generated">
            <a:extLst>
              <a:ext uri="{FF2B5EF4-FFF2-40B4-BE49-F238E27FC236}">
                <a16:creationId xmlns:a16="http://schemas.microsoft.com/office/drawing/2014/main" id="{DE6AD155-1487-884F-B17C-7F2C38162000}"/>
              </a:ext>
            </a:extLst>
          </p:cNvPr>
          <p:cNvPicPr>
            <a:picLocks noChangeAspect="1"/>
          </p:cNvPicPr>
          <p:nvPr/>
        </p:nvPicPr>
        <p:blipFill>
          <a:blip r:embed="rId4"/>
          <a:stretch>
            <a:fillRect/>
          </a:stretch>
        </p:blipFill>
        <p:spPr>
          <a:xfrm>
            <a:off x="7678802" y="3004007"/>
            <a:ext cx="3302076" cy="2550853"/>
          </a:xfrm>
          <a:prstGeom prst="rect">
            <a:avLst/>
          </a:prstGeom>
        </p:spPr>
      </p:pic>
      <p:pic>
        <p:nvPicPr>
          <p:cNvPr id="8" name="Picture 7" descr="Diagram&#10;&#10;Description automatically generated">
            <a:extLst>
              <a:ext uri="{FF2B5EF4-FFF2-40B4-BE49-F238E27FC236}">
                <a16:creationId xmlns:a16="http://schemas.microsoft.com/office/drawing/2014/main" id="{CD3D37A1-9E94-C346-ABC1-98774BBD00F1}"/>
              </a:ext>
            </a:extLst>
          </p:cNvPr>
          <p:cNvPicPr>
            <a:picLocks noChangeAspect="1"/>
          </p:cNvPicPr>
          <p:nvPr/>
        </p:nvPicPr>
        <p:blipFill>
          <a:blip r:embed="rId5"/>
          <a:stretch>
            <a:fillRect/>
          </a:stretch>
        </p:blipFill>
        <p:spPr>
          <a:xfrm>
            <a:off x="6460049" y="914912"/>
            <a:ext cx="1772384" cy="1444277"/>
          </a:xfrm>
          <a:prstGeom prst="rect">
            <a:avLst/>
          </a:prstGeom>
        </p:spPr>
      </p:pic>
      <p:sp>
        <p:nvSpPr>
          <p:cNvPr id="26" name="TextBox 25">
            <a:extLst>
              <a:ext uri="{FF2B5EF4-FFF2-40B4-BE49-F238E27FC236}">
                <a16:creationId xmlns:a16="http://schemas.microsoft.com/office/drawing/2014/main" id="{09B0C36F-6B29-8F41-AE22-64586BA14747}"/>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
        <p:nvSpPr>
          <p:cNvPr id="13" name="Rectangle 12">
            <a:extLst>
              <a:ext uri="{FF2B5EF4-FFF2-40B4-BE49-F238E27FC236}">
                <a16:creationId xmlns:a16="http://schemas.microsoft.com/office/drawing/2014/main" id="{69C997DB-2B05-2C40-928E-9A6BBC2E5A7A}"/>
              </a:ext>
            </a:extLst>
          </p:cNvPr>
          <p:cNvSpPr/>
          <p:nvPr/>
        </p:nvSpPr>
        <p:spPr>
          <a:xfrm>
            <a:off x="587829" y="421767"/>
            <a:ext cx="2231571" cy="130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AA56C63-A3C7-DD4E-883B-3F2043B43987}"/>
              </a:ext>
            </a:extLst>
          </p:cNvPr>
          <p:cNvSpPr/>
          <p:nvPr/>
        </p:nvSpPr>
        <p:spPr>
          <a:xfrm>
            <a:off x="5864239" y="4464121"/>
            <a:ext cx="674993" cy="369332"/>
          </a:xfrm>
          <a:prstGeom prst="rect">
            <a:avLst/>
          </a:prstGeom>
        </p:spPr>
        <p:txBody>
          <a:bodyPr wrap="none">
            <a:spAutoFit/>
          </a:bodyPr>
          <a:lstStyle/>
          <a:p>
            <a:r>
              <a:rPr lang="en-US" b="1" i="1" dirty="0">
                <a:latin typeface="Montserrat"/>
              </a:rPr>
              <a:t>Local</a:t>
            </a:r>
            <a:endParaRPr lang="en-US" i="1" dirty="0"/>
          </a:p>
        </p:txBody>
      </p:sp>
      <p:sp>
        <p:nvSpPr>
          <p:cNvPr id="16" name="Rectangle 15">
            <a:extLst>
              <a:ext uri="{FF2B5EF4-FFF2-40B4-BE49-F238E27FC236}">
                <a16:creationId xmlns:a16="http://schemas.microsoft.com/office/drawing/2014/main" id="{5C2090D7-0153-4849-ADCE-90D5FD55C0AD}"/>
              </a:ext>
            </a:extLst>
          </p:cNvPr>
          <p:cNvSpPr/>
          <p:nvPr/>
        </p:nvSpPr>
        <p:spPr>
          <a:xfrm>
            <a:off x="6703547" y="389728"/>
            <a:ext cx="1258871" cy="369332"/>
          </a:xfrm>
          <a:prstGeom prst="rect">
            <a:avLst/>
          </a:prstGeom>
        </p:spPr>
        <p:txBody>
          <a:bodyPr wrap="none">
            <a:spAutoFit/>
          </a:bodyPr>
          <a:lstStyle/>
          <a:p>
            <a:r>
              <a:rPr lang="en-US" b="1" i="1" dirty="0">
                <a:latin typeface="Montserrat"/>
              </a:rPr>
              <a:t>Centralized</a:t>
            </a:r>
            <a:endParaRPr lang="en-US" i="1" dirty="0"/>
          </a:p>
        </p:txBody>
      </p:sp>
      <p:sp>
        <p:nvSpPr>
          <p:cNvPr id="17" name="Rectangle 16">
            <a:extLst>
              <a:ext uri="{FF2B5EF4-FFF2-40B4-BE49-F238E27FC236}">
                <a16:creationId xmlns:a16="http://schemas.microsoft.com/office/drawing/2014/main" id="{29EA7016-192C-814A-A476-2A9DDF4B963C}"/>
              </a:ext>
            </a:extLst>
          </p:cNvPr>
          <p:cNvSpPr/>
          <p:nvPr/>
        </p:nvSpPr>
        <p:spPr>
          <a:xfrm>
            <a:off x="8655343" y="2134208"/>
            <a:ext cx="1250727" cy="369332"/>
          </a:xfrm>
          <a:prstGeom prst="rect">
            <a:avLst/>
          </a:prstGeom>
        </p:spPr>
        <p:txBody>
          <a:bodyPr wrap="none">
            <a:spAutoFit/>
          </a:bodyPr>
          <a:lstStyle/>
          <a:p>
            <a:r>
              <a:rPr lang="en-US" b="1" i="1" dirty="0">
                <a:latin typeface="Montserrat"/>
              </a:rPr>
              <a:t>Distributed</a:t>
            </a:r>
            <a:endParaRPr lang="en-US" i="1" dirty="0"/>
          </a:p>
        </p:txBody>
      </p:sp>
    </p:spTree>
    <p:extLst>
      <p:ext uri="{BB962C8B-B14F-4D97-AF65-F5344CB8AC3E}">
        <p14:creationId xmlns:p14="http://schemas.microsoft.com/office/powerpoint/2010/main" val="221200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AAF-3A00-4843-9B07-19024140715B}"/>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b="1" dirty="0">
                <a:latin typeface="Montserrat"/>
                <a:ea typeface="+mn-ea"/>
                <a:cs typeface="+mn-cs"/>
              </a:rPr>
              <a:t>Localized </a:t>
            </a:r>
            <a:r>
              <a:rPr lang="en-US" b="1" dirty="0">
                <a:solidFill>
                  <a:srgbClr val="12FB79"/>
                </a:solidFill>
                <a:latin typeface="Montserrat"/>
                <a:ea typeface="+mn-ea"/>
                <a:cs typeface="+mn-cs"/>
              </a:rPr>
              <a:t>Model</a:t>
            </a:r>
            <a:r>
              <a:rPr lang="en-US" b="1" dirty="0">
                <a:latin typeface="Montserrat"/>
                <a:ea typeface="+mn-ea"/>
                <a:cs typeface="+mn-cs"/>
              </a:rPr>
              <a: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C73CE931-B145-D244-865B-42155FF47271}"/>
              </a:ext>
            </a:extLst>
          </p:cNvPr>
          <p:cNvPicPr>
            <a:picLocks noChangeAspect="1"/>
          </p:cNvPicPr>
          <p:nvPr/>
        </p:nvPicPr>
        <p:blipFill>
          <a:blip r:embed="rId3"/>
          <a:stretch>
            <a:fillRect/>
          </a:stretch>
        </p:blipFill>
        <p:spPr>
          <a:xfrm>
            <a:off x="5714719" y="807593"/>
            <a:ext cx="5401616" cy="5239568"/>
          </a:xfrm>
          <a:prstGeom prst="rect">
            <a:avLst/>
          </a:prstGeom>
          <a:effectLst/>
        </p:spPr>
      </p:pic>
      <p:sp>
        <p:nvSpPr>
          <p:cNvPr id="6" name="Rectangle 5">
            <a:extLst>
              <a:ext uri="{FF2B5EF4-FFF2-40B4-BE49-F238E27FC236}">
                <a16:creationId xmlns:a16="http://schemas.microsoft.com/office/drawing/2014/main" id="{1902691C-21DC-C740-90B5-D493EB4841E6}"/>
              </a:ext>
            </a:extLst>
          </p:cNvPr>
          <p:cNvSpPr/>
          <p:nvPr/>
        </p:nvSpPr>
        <p:spPr>
          <a:xfrm>
            <a:off x="673532" y="2018939"/>
            <a:ext cx="3505494" cy="4028222"/>
          </a:xfrm>
          <a:prstGeom prst="rect">
            <a:avLst/>
          </a:prstGeom>
        </p:spPr>
        <p:txBody>
          <a:bodyPr vert="horz" lIns="91440" tIns="45720" rIns="91440" bIns="45720" rtlCol="0" anchor="ctr">
            <a:normAutofit fontScale="85000" lnSpcReduction="10000"/>
          </a:bodyPr>
          <a:lstStyle/>
          <a:p>
            <a:pPr defTabSz="914400">
              <a:lnSpc>
                <a:spcPct val="170000"/>
              </a:lnSpc>
              <a:spcBef>
                <a:spcPct val="0"/>
              </a:spcBef>
            </a:pPr>
            <a:r>
              <a:rPr lang="en-US" sz="2400" b="1" dirty="0">
                <a:latin typeface="Montserrat"/>
              </a:rPr>
              <a:t>Technique #1</a:t>
            </a:r>
          </a:p>
          <a:p>
            <a:pPr defTabSz="914400">
              <a:lnSpc>
                <a:spcPct val="170000"/>
              </a:lnSpc>
              <a:spcBef>
                <a:spcPct val="0"/>
              </a:spcBef>
            </a:pPr>
            <a:r>
              <a:rPr lang="en-US" sz="2400" b="1" dirty="0">
                <a:solidFill>
                  <a:schemeClr val="tx1">
                    <a:lumMod val="50000"/>
                    <a:lumOff val="50000"/>
                  </a:schemeClr>
                </a:solidFill>
                <a:latin typeface="Montserrat"/>
              </a:rPr>
              <a:t>Simple local database</a:t>
            </a:r>
          </a:p>
          <a:p>
            <a:pPr defTabSz="914400">
              <a:lnSpc>
                <a:spcPct val="170000"/>
              </a:lnSpc>
              <a:spcBef>
                <a:spcPct val="0"/>
              </a:spcBef>
            </a:pPr>
            <a:r>
              <a:rPr lang="en-US" sz="2400" b="1" dirty="0">
                <a:solidFill>
                  <a:schemeClr val="tx1">
                    <a:lumMod val="50000"/>
                    <a:lumOff val="50000"/>
                  </a:schemeClr>
                </a:solidFill>
                <a:latin typeface="Montserrat"/>
              </a:rPr>
              <a:t>Store all versions of one file</a:t>
            </a:r>
          </a:p>
          <a:p>
            <a:pPr defTabSz="914400">
              <a:lnSpc>
                <a:spcPct val="170000"/>
              </a:lnSpc>
              <a:spcBef>
                <a:spcPct val="0"/>
              </a:spcBef>
            </a:pPr>
            <a:endParaRPr lang="en-US" sz="2400" b="1" dirty="0">
              <a:latin typeface="Montserrat"/>
            </a:endParaRPr>
          </a:p>
          <a:p>
            <a:pPr defTabSz="914400">
              <a:lnSpc>
                <a:spcPct val="170000"/>
              </a:lnSpc>
              <a:spcBef>
                <a:spcPct val="0"/>
              </a:spcBef>
            </a:pPr>
            <a:r>
              <a:rPr lang="en-US" sz="2400" b="1" dirty="0">
                <a:latin typeface="Montserrat"/>
              </a:rPr>
              <a:t>Technique #2</a:t>
            </a:r>
          </a:p>
          <a:p>
            <a:pPr defTabSz="914400">
              <a:lnSpc>
                <a:spcPct val="170000"/>
              </a:lnSpc>
              <a:spcBef>
                <a:spcPct val="0"/>
              </a:spcBef>
            </a:pPr>
            <a:r>
              <a:rPr lang="en-US" sz="2400" b="1" dirty="0">
                <a:solidFill>
                  <a:schemeClr val="tx1">
                    <a:lumMod val="50000"/>
                    <a:lumOff val="50000"/>
                  </a:schemeClr>
                </a:solidFill>
                <a:latin typeface="Montserrat"/>
              </a:rPr>
              <a:t>Store differences between files</a:t>
            </a:r>
          </a:p>
          <a:p>
            <a:pPr defTabSz="914400">
              <a:lnSpc>
                <a:spcPct val="170000"/>
              </a:lnSpc>
              <a:spcBef>
                <a:spcPct val="0"/>
              </a:spcBef>
            </a:pPr>
            <a:r>
              <a:rPr lang="en-US" sz="2400" b="1" dirty="0">
                <a:solidFill>
                  <a:schemeClr val="tx1">
                    <a:lumMod val="50000"/>
                    <a:lumOff val="50000"/>
                  </a:schemeClr>
                </a:solidFill>
                <a:latin typeface="Montserrat"/>
              </a:rPr>
              <a:t>Recreate on demand</a:t>
            </a:r>
          </a:p>
        </p:txBody>
      </p:sp>
      <p:sp>
        <p:nvSpPr>
          <p:cNvPr id="8" name="Rectangle 7">
            <a:extLst>
              <a:ext uri="{FF2B5EF4-FFF2-40B4-BE49-F238E27FC236}">
                <a16:creationId xmlns:a16="http://schemas.microsoft.com/office/drawing/2014/main" id="{CD5E99B9-6E18-7845-B384-AF8A762DCD4F}"/>
              </a:ext>
            </a:extLst>
          </p:cNvPr>
          <p:cNvSpPr/>
          <p:nvPr/>
        </p:nvSpPr>
        <p:spPr>
          <a:xfrm>
            <a:off x="7838638" y="422061"/>
            <a:ext cx="1153777" cy="414409"/>
          </a:xfrm>
          <a:prstGeom prst="rect">
            <a:avLst/>
          </a:prstGeom>
        </p:spPr>
        <p:txBody>
          <a:bodyPr wrap="none">
            <a:spAutoFit/>
          </a:bodyPr>
          <a:lstStyle/>
          <a:p>
            <a:pPr defTabSz="914400">
              <a:lnSpc>
                <a:spcPct val="170000"/>
              </a:lnSpc>
              <a:spcBef>
                <a:spcPct val="0"/>
              </a:spcBef>
            </a:pPr>
            <a:r>
              <a:rPr lang="en-US" sz="1400" b="1" i="1" dirty="0">
                <a:latin typeface="Montserrat"/>
              </a:rPr>
              <a:t>Technique #1</a:t>
            </a:r>
          </a:p>
        </p:txBody>
      </p:sp>
      <p:sp>
        <p:nvSpPr>
          <p:cNvPr id="11" name="TextBox 10">
            <a:extLst>
              <a:ext uri="{FF2B5EF4-FFF2-40B4-BE49-F238E27FC236}">
                <a16:creationId xmlns:a16="http://schemas.microsoft.com/office/drawing/2014/main" id="{75535995-733C-7C47-B428-582C5B42397C}"/>
              </a:ext>
            </a:extLst>
          </p:cNvPr>
          <p:cNvSpPr txBox="1"/>
          <p:nvPr/>
        </p:nvSpPr>
        <p:spPr>
          <a:xfrm>
            <a:off x="328640" y="6303654"/>
            <a:ext cx="1735810" cy="246221"/>
          </a:xfrm>
          <a:prstGeom prst="rect">
            <a:avLst/>
          </a:prstGeom>
          <a:noFill/>
        </p:spPr>
        <p:txBody>
          <a:bodyPr wrap="square" rtlCol="0">
            <a:spAutoFit/>
          </a:bodyPr>
          <a:lstStyle/>
          <a:p>
            <a:r>
              <a:rPr lang="en-US" sz="1000" dirty="0" err="1">
                <a:latin typeface="Montserrat" charset="0"/>
                <a:ea typeface="Montserrat" charset="0"/>
                <a:cs typeface="Montserrat" charset="0"/>
              </a:rPr>
              <a:t>www.footasylum.com</a:t>
            </a:r>
            <a:endParaRPr lang="en-US" sz="1000" dirty="0">
              <a:latin typeface="Montserrat" charset="0"/>
              <a:ea typeface="Montserrat" charset="0"/>
              <a:cs typeface="Montserrat" charset="0"/>
            </a:endParaRPr>
          </a:p>
        </p:txBody>
      </p:sp>
    </p:spTree>
    <p:extLst>
      <p:ext uri="{BB962C8B-B14F-4D97-AF65-F5344CB8AC3E}">
        <p14:creationId xmlns:p14="http://schemas.microsoft.com/office/powerpoint/2010/main" val="16955206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8515</TotalTime>
  <Words>3673</Words>
  <Application>Microsoft Macintosh PowerPoint</Application>
  <PresentationFormat>Widescreen</PresentationFormat>
  <Paragraphs>448</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Montserrat</vt:lpstr>
      <vt:lpstr>Roboto</vt:lpstr>
      <vt:lpstr>Wingdings</vt:lpstr>
      <vt:lpstr>Office Theme</vt:lpstr>
      <vt:lpstr>Git training.</vt:lpstr>
      <vt:lpstr>Learning roadmap.</vt:lpstr>
      <vt:lpstr>What is a version control system?</vt:lpstr>
      <vt:lpstr>Real-life version control system. </vt:lpstr>
      <vt:lpstr>What can we do with version control systems?</vt:lpstr>
      <vt:lpstr>Version Control System = VCS. </vt:lpstr>
      <vt:lpstr>VCS examples.</vt:lpstr>
      <vt:lpstr>VCS models.</vt:lpstr>
      <vt:lpstr>Localized Model.</vt:lpstr>
      <vt:lpstr>PowerPoint Presentation</vt:lpstr>
      <vt:lpstr>PowerPoint Presentation</vt:lpstr>
      <vt:lpstr>PowerPoint Presentation</vt:lpstr>
      <vt:lpstr>Centralized VCS Examples.</vt:lpstr>
      <vt:lpstr>PowerPoint Presentation</vt:lpstr>
      <vt:lpstr>PowerPoint Presentation</vt:lpstr>
      <vt:lpstr>PowerPoint Presentation</vt:lpstr>
      <vt:lpstr>PowerPoint Presentation</vt:lpstr>
      <vt:lpstr>Distributed VCS Examples.</vt:lpstr>
      <vt:lpstr>PowerPoint Presentation</vt:lpstr>
      <vt:lpstr>PowerPoint Presentation</vt:lpstr>
      <vt:lpstr>PowerPoint Presentation</vt:lpstr>
      <vt:lpstr>PowerPoint Presentation</vt:lpstr>
      <vt:lpstr>Hands-On Git.</vt:lpstr>
      <vt:lpstr>Install Git</vt:lpstr>
      <vt:lpstr>Configure Tooling.</vt:lpstr>
      <vt:lpstr>Git Dictionary.</vt:lpstr>
      <vt:lpstr>Create Repositories.</vt:lpstr>
      <vt:lpstr>The .gitignore file.</vt:lpstr>
      <vt:lpstr>Make changes.</vt:lpstr>
      <vt:lpstr>Synchronize changes.</vt:lpstr>
      <vt:lpstr>Redo commits</vt:lpstr>
      <vt:lpstr>Branching Strategy.</vt:lpstr>
      <vt:lpstr>Working with Branches.</vt:lpstr>
      <vt:lpstr>Rewiring History.</vt:lpstr>
      <vt:lpstr>Learn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Fundamentals</dc:title>
  <dc:creator>Luisa Pinto</dc:creator>
  <cp:lastModifiedBy>Luisa Pinto</cp:lastModifiedBy>
  <cp:revision>16</cp:revision>
  <dcterms:created xsi:type="dcterms:W3CDTF">2021-05-17T18:38:05Z</dcterms:created>
  <dcterms:modified xsi:type="dcterms:W3CDTF">2021-07-29T11:45:11Z</dcterms:modified>
</cp:coreProperties>
</file>