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pt-BR" sz="1100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1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pt-BR" noProof="0" dirty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pt-BR" noProof="0" dirty="0"/>
        </a:p>
      </dgm:t>
    </dgm:pt>
    <dgm:pt modelId="{831701CF-77C7-46C0-A913-8CC39517BAB8}">
      <dgm:prSet phldrT="[Text]"/>
      <dgm:spPr/>
      <dgm:t>
        <a:bodyPr rtlCol="0"/>
        <a:lstStyle/>
        <a:p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Stablish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decision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matrix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and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normalizes it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pt-BR" noProof="0" dirty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pt-BR" noProof="0" dirty="0"/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pt-BR" sz="1600" b="1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2</a:t>
          </a:r>
          <a:endParaRPr lang="pt-BR" sz="1100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pt-BR" noProof="0" dirty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pt-BR" noProof="0" dirty="0"/>
        </a:p>
      </dgm:t>
    </dgm:pt>
    <dgm:pt modelId="{CA6B1BA0-B2FC-48AD-8EDA-F4AAA4AF2782}">
      <dgm:prSet custT="1"/>
      <dgm:spPr/>
      <dgm:t>
        <a:bodyPr rtlCol="0"/>
        <a:lstStyle/>
        <a:p>
          <a:pPr>
            <a:defRPr b="1"/>
          </a:pPr>
          <a:r>
            <a:rPr lang="pt-BR" sz="1600" b="1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4</a:t>
          </a:r>
          <a:endParaRPr lang="pt-BR" sz="1100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pt-BR" noProof="0" dirty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pt-BR" noProof="0" dirty="0"/>
        </a:p>
      </dgm:t>
    </dgm:pt>
    <dgm:pt modelId="{3CB04A44-4013-4CA7-90FD-29AFC3C15E37}">
      <dgm:prSet/>
      <dgm:spPr/>
      <dgm:t>
        <a:bodyPr rtlCol="0"/>
        <a:lstStyle/>
        <a:p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Calculate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Gausian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factor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for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each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criterion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pt-BR" noProof="0" dirty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pt-BR" noProof="0" dirty="0"/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pt-BR" sz="1600" b="1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5</a:t>
          </a:r>
          <a:endParaRPr lang="pt-BR" sz="1100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pt-BR" noProof="0" dirty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pt-BR" noProof="0" dirty="0"/>
        </a:p>
      </dgm:t>
    </dgm:pt>
    <dgm:pt modelId="{2AEE5C11-34AE-4EB7-8907-9BED418EA471}">
      <dgm:prSet/>
      <dgm:spPr/>
      <dgm:t>
        <a:bodyPr rtlCol="0"/>
        <a:lstStyle/>
        <a:p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Multiplying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Gaussian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fator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by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decision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matrix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pt-BR" noProof="0" dirty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pt-BR" noProof="0" dirty="0"/>
        </a:p>
      </dgm:t>
    </dgm:pt>
    <dgm:pt modelId="{A2560FD2-F12F-4A06-A96F-B86674952111}">
      <dgm:prSet/>
      <dgm:spPr/>
      <dgm:t>
        <a:bodyPr rtlCol="0"/>
        <a:lstStyle/>
        <a:p>
          <a:pPr>
            <a:defRPr b="1"/>
          </a:pPr>
          <a:r>
            <a:rPr lang="pt-BR" b="0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6</a:t>
          </a: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pt-BR" noProof="0" dirty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pt-BR" noProof="0" dirty="0"/>
        </a:p>
      </dgm:t>
    </dgm:pt>
    <dgm:pt modelId="{683CC5F6-E9B5-49F2-909E-A68D38896308}">
      <dgm:prSet/>
      <dgm:spPr/>
      <dgm:t>
        <a:bodyPr rtlCol="0"/>
        <a:lstStyle/>
        <a:p>
          <a:pPr>
            <a:defRPr b="1"/>
          </a:pPr>
          <a:r>
            <a:rPr lang="pt-BR" b="0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3</a:t>
          </a:r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pt-BR" noProof="0" dirty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pt-BR" noProof="0" dirty="0"/>
        </a:p>
      </dgm:t>
    </dgm:pt>
    <dgm:pt modelId="{4EA069F3-397F-40D5-94A6-32C3E355C277}">
      <dgm:prSet/>
      <dgm:spPr/>
      <dgm:t>
        <a:bodyPr rtlCol="0" anchor="t"/>
        <a:lstStyle/>
        <a:p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Calculate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Standart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deviation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of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alternatives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for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each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criterion</a:t>
          </a:r>
          <a:endParaRPr lang="pt-BR" i="1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pt-BR" noProof="0" dirty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pt-BR" noProof="0" dirty="0"/>
        </a:p>
      </dgm:t>
    </dgm:pt>
    <dgm:pt modelId="{1E529C6E-C939-479A-A075-9E9B02837B50}">
      <dgm:prSet/>
      <dgm:spPr/>
      <dgm:t>
        <a:bodyPr rtlCol="0" anchor="b"/>
        <a:lstStyle/>
        <a:p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Obtain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i="1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 ranking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pt-BR" noProof="0" dirty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pt-BR" noProof="0" dirty="0"/>
        </a:p>
      </dgm:t>
    </dgm:pt>
    <dgm:pt modelId="{92921081-529B-4D1C-83A4-C416BB4C5224}">
      <dgm:prSet/>
      <dgm:spPr/>
      <dgm:t>
        <a:bodyPr rtlCol="0"/>
        <a:lstStyle/>
        <a:p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Calculate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average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of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alternatives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pt-BR" noProof="0" dirty="0"/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pt-BR" noProof="0" dirty="0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AF77B96F-E653-4E3D-8BA6-834B18B53960}" type="presOf" srcId="{831701CF-77C7-46C0-A913-8CC39517BAB8}" destId="{A782CF5D-A585-4990-846A-5EDBD19A9BDB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8462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2047" y="665422"/>
          <a:ext cx="305170" cy="305170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62060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Stablish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decision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matrix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and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normalizes it</a:t>
          </a:r>
        </a:p>
      </dsp:txBody>
      <dsp:txXfrm>
        <a:off x="562060" y="1097851"/>
        <a:ext cx="2576929" cy="1592961"/>
      </dsp:txXfrm>
    </dsp:sp>
    <dsp:sp modelId="{85C50C56-6DC8-4C47-8DBC-4FD6B1554AA4}">
      <dsp:nvSpPr>
        <dsp:cNvPr id="0" name=""/>
        <dsp:cNvSpPr/>
      </dsp:nvSpPr>
      <dsp:spPr>
        <a:xfrm>
          <a:off x="562060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1</a:t>
          </a:r>
        </a:p>
      </dsp:txBody>
      <dsp:txXfrm>
        <a:off x="562060" y="538162"/>
        <a:ext cx="2576929" cy="559689"/>
      </dsp:txXfrm>
    </dsp:sp>
    <dsp:sp modelId="{4F322B1B-F357-4BCD-BF34-8A0D705A1CE7}">
      <dsp:nvSpPr>
        <dsp:cNvPr id="0" name=""/>
        <dsp:cNvSpPr/>
      </dsp:nvSpPr>
      <dsp:spPr>
        <a:xfrm>
          <a:off x="284633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7113" y="2640440"/>
          <a:ext cx="99873" cy="100744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47144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90729" y="4411033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20742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Calculate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average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of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alternatives</a:t>
          </a:r>
          <a:endParaRPr lang="pt-BR" sz="15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20742" y="2690813"/>
        <a:ext cx="2576929" cy="1592961"/>
      </dsp:txXfrm>
    </dsp:sp>
    <dsp:sp modelId="{C1E34084-406C-48D5-88FE-7226282DBC49}">
      <dsp:nvSpPr>
        <dsp:cNvPr id="0" name=""/>
        <dsp:cNvSpPr/>
      </dsp:nvSpPr>
      <dsp:spPr>
        <a:xfrm>
          <a:off x="2120742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b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2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20742" y="4283774"/>
        <a:ext cx="2576929" cy="559689"/>
      </dsp:txXfrm>
    </dsp:sp>
    <dsp:sp modelId="{33168228-1414-4AAF-B7E5-C08A80BBB2F1}">
      <dsp:nvSpPr>
        <dsp:cNvPr id="0" name=""/>
        <dsp:cNvSpPr/>
      </dsp:nvSpPr>
      <dsp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95795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205826" y="621836"/>
          <a:ext cx="392341" cy="392341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249411" y="665422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79424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Calculate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Standart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deviation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of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alternatives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for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each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criterion</a:t>
          </a:r>
          <a:endParaRPr lang="pt-BR" sz="1500" i="1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679424" y="1097851"/>
        <a:ext cx="2576929" cy="1592961"/>
      </dsp:txXfrm>
    </dsp:sp>
    <dsp:sp modelId="{4EB3AA5C-1289-44C6-9F3E-859ABA28E18F}">
      <dsp:nvSpPr>
        <dsp:cNvPr id="0" name=""/>
        <dsp:cNvSpPr/>
      </dsp:nvSpPr>
      <dsp:spPr>
        <a:xfrm>
          <a:off x="3679424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b="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3</a:t>
          </a:r>
        </a:p>
      </dsp:txBody>
      <dsp:txXfrm>
        <a:off x="3679424" y="538162"/>
        <a:ext cx="2576929" cy="559689"/>
      </dsp:txXfrm>
    </dsp:sp>
    <dsp:sp modelId="{0BB03C0E-97EC-4D66-9B09-35D689DAB28C}">
      <dsp:nvSpPr>
        <dsp:cNvPr id="0" name=""/>
        <dsp:cNvSpPr/>
      </dsp:nvSpPr>
      <dsp:spPr>
        <a:xfrm>
          <a:off x="3401996" y="1097851"/>
          <a:ext cx="0" cy="1592961"/>
        </a:xfrm>
        <a:prstGeom prst="line">
          <a:avLst/>
        </a:prstGeom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354477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764507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808093" y="4411033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5238106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Calculate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Gausian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factor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for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each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criterion</a:t>
          </a:r>
          <a:endParaRPr lang="pt-BR" sz="15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238106" y="2690813"/>
        <a:ext cx="2576929" cy="1592961"/>
      </dsp:txXfrm>
    </dsp:sp>
    <dsp:sp modelId="{3DA36ABE-9810-4ED4-9A55-2905E7588D06}">
      <dsp:nvSpPr>
        <dsp:cNvPr id="0" name=""/>
        <dsp:cNvSpPr/>
      </dsp:nvSpPr>
      <dsp:spPr>
        <a:xfrm>
          <a:off x="5238106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b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4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238106" y="4283774"/>
        <a:ext cx="2576929" cy="559689"/>
      </dsp:txXfrm>
    </dsp:sp>
    <dsp:sp modelId="{4B9F5909-A57C-4893-9C8A-D5960FE9BE37}">
      <dsp:nvSpPr>
        <dsp:cNvPr id="0" name=""/>
        <dsp:cNvSpPr/>
      </dsp:nvSpPr>
      <dsp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913158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323189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366775" y="665422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796788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Multiplying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Gaussian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fator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by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decision</a:t>
          </a:r>
          <a:r>
            <a:rPr lang="pt-BR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matrix</a:t>
          </a:r>
          <a:endParaRPr lang="pt-BR" sz="15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96788" y="1097851"/>
        <a:ext cx="2576929" cy="1592961"/>
      </dsp:txXfrm>
    </dsp:sp>
    <dsp:sp modelId="{6EC2FC68-E1B8-4274-8090-C2C96A4CD82C}">
      <dsp:nvSpPr>
        <dsp:cNvPr id="0" name=""/>
        <dsp:cNvSpPr/>
      </dsp:nvSpPr>
      <dsp:spPr>
        <a:xfrm>
          <a:off x="6796788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b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5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96788" y="538162"/>
        <a:ext cx="2576929" cy="559689"/>
      </dsp:txXfrm>
    </dsp:sp>
    <dsp:sp modelId="{4F41BF23-550C-4E7F-977E-3D22E3AF7B51}">
      <dsp:nvSpPr>
        <dsp:cNvPr id="0" name=""/>
        <dsp:cNvSpPr/>
      </dsp:nvSpPr>
      <dsp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471840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881871" y="4367448"/>
          <a:ext cx="392341" cy="392341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925457" y="4411033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355470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Obtain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500" i="1" kern="1200" noProof="0" dirty="0" err="1">
              <a:solidFill>
                <a:schemeClr val="tx1">
                  <a:lumMod val="65000"/>
                  <a:lumOff val="35000"/>
                </a:schemeClr>
              </a:solidFill>
            </a:rPr>
            <a:t>the</a:t>
          </a:r>
          <a:r>
            <a:rPr lang="pt-BR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 ranking</a:t>
          </a:r>
          <a:endParaRPr lang="pt-BR" sz="15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8355470" y="2690813"/>
        <a:ext cx="2576929" cy="1592961"/>
      </dsp:txXfrm>
    </dsp:sp>
    <dsp:sp modelId="{6FED4196-A0D3-4E5C-83DA-99291A8FFFC3}">
      <dsp:nvSpPr>
        <dsp:cNvPr id="0" name=""/>
        <dsp:cNvSpPr/>
      </dsp:nvSpPr>
      <dsp:spPr>
        <a:xfrm>
          <a:off x="8355470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b="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Step 6</a:t>
          </a:r>
        </a:p>
      </dsp:txBody>
      <dsp:txXfrm>
        <a:off x="8355470" y="4283774"/>
        <a:ext cx="2576929" cy="559689"/>
      </dsp:txXfrm>
    </dsp:sp>
    <dsp:sp modelId="{54DE4918-169B-4E9C-B946-44A9D45AEC94}">
      <dsp:nvSpPr>
        <dsp:cNvPr id="0" name=""/>
        <dsp:cNvSpPr/>
      </dsp:nvSpPr>
      <dsp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030522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49F901-1989-4566-9808-6826F1089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1D43C-A1FB-4D12-9603-15C87CC51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1AEE7F-66B4-407F-9049-B70F2CCBD4D2}" type="datetime1">
              <a:rPr lang="pt-BR" smtClean="0"/>
              <a:t>23/07/2024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41410C-1516-40F9-AD00-AEE7ADAC1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2219D84-37B1-413B-9CD0-EA679916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CEC1867-F828-4959-BAF9-6816A080F1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652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A6632E-6DD6-4EB0-9DF2-588367AA11D6}" type="datetime1">
              <a:rPr lang="pt-BR" noProof="0" smtClean="0"/>
              <a:t>23/07/2024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2EF66A-76DC-46BE-966E-D293CA144AB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3970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42EF66A-76DC-46BE-966E-D293CA144AB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89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172B76-AC05-4563-9F3D-475CFF0FF423}" type="datetime1">
              <a:rPr lang="pt-BR" noProof="0" smtClean="0"/>
              <a:t>23/07/2024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D35DBF2-A8CF-448E-B167-C826703D0B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69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AFE2580-3524-42A0-A08F-D1B0022E2A93}" type="datetime1">
              <a:rPr lang="pt-BR" noProof="0" smtClean="0"/>
              <a:t>23/07/2024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D35DBF2-A8CF-448E-B167-C826703D0B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How</a:t>
            </a:r>
            <a:r>
              <a:rPr lang="pt-BR" dirty="0"/>
              <a:t> does </a:t>
            </a:r>
            <a:r>
              <a:rPr lang="pt-BR" dirty="0" err="1"/>
              <a:t>the</a:t>
            </a:r>
            <a:r>
              <a:rPr lang="pt-BR" dirty="0"/>
              <a:t> model </a:t>
            </a:r>
            <a:r>
              <a:rPr lang="pt-BR" dirty="0" err="1"/>
              <a:t>works</a:t>
            </a:r>
            <a:endParaRPr lang="pt-BR" dirty="0"/>
          </a:p>
        </p:txBody>
      </p:sp>
      <p:graphicFrame>
        <p:nvGraphicFramePr>
          <p:cNvPr id="3" name="Diagrama 2" descr="Linha do tempo de espaço reservado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360412"/>
              </p:ext>
            </p:extLst>
          </p:nvPr>
        </p:nvGraphicFramePr>
        <p:xfrm>
          <a:off x="559522" y="1247775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C449D22-927F-17D5-B7C5-5A7F98296940}"/>
              </a:ext>
            </a:extLst>
          </p:cNvPr>
          <p:cNvSpPr txBox="1"/>
          <p:nvPr/>
        </p:nvSpPr>
        <p:spPr>
          <a:xfrm>
            <a:off x="282389" y="6396335"/>
            <a:ext cx="1190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SOURCE: IJAHP Article: Santos, Costa, Gomes/Multicriteria decision-making in the selection of warships: a new approach to the AHP method</a:t>
            </a:r>
            <a:r>
              <a:rPr lang="en-US" sz="1200" dirty="0"/>
              <a:t> </a:t>
            </a:r>
            <a:br>
              <a:rPr lang="en-US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D3FA457-7F60-D073-9089-0A7D08E7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4" y="2205318"/>
            <a:ext cx="10973152" cy="24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5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D3FA457-7F60-D073-9089-0A7D08E7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1" y="242048"/>
            <a:ext cx="5426280" cy="12102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10FCE8-8298-4D60-BC1A-5A17F5FE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9" y="2218764"/>
            <a:ext cx="11597844" cy="3953436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BA6A68-058E-B46D-64CF-FCE39327F984}"/>
              </a:ext>
            </a:extLst>
          </p:cNvPr>
          <p:cNvSpPr/>
          <p:nvPr/>
        </p:nvSpPr>
        <p:spPr>
          <a:xfrm rot="20221470">
            <a:off x="4066385" y="1557262"/>
            <a:ext cx="741177" cy="1000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16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D3FA457-7F60-D073-9089-0A7D08E7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8" y="242048"/>
            <a:ext cx="5426280" cy="12102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10FCE8-8298-4D60-BC1A-5A17F5FE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361" y="242048"/>
            <a:ext cx="5838368" cy="1990164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BA6A68-058E-B46D-64CF-FCE39327F984}"/>
              </a:ext>
            </a:extLst>
          </p:cNvPr>
          <p:cNvSpPr/>
          <p:nvPr/>
        </p:nvSpPr>
        <p:spPr>
          <a:xfrm rot="16200000">
            <a:off x="5514959" y="1221085"/>
            <a:ext cx="741177" cy="1000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7BC066-CEDF-49CF-2CCB-55E8BC1F3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7" y="3813035"/>
            <a:ext cx="10244060" cy="1721226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8597046-4E8F-8E09-D462-415337597FBA}"/>
              </a:ext>
            </a:extLst>
          </p:cNvPr>
          <p:cNvSpPr/>
          <p:nvPr/>
        </p:nvSpPr>
        <p:spPr>
          <a:xfrm rot="1668913">
            <a:off x="6286556" y="2592687"/>
            <a:ext cx="741177" cy="1000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D3FA457-7F60-D073-9089-0A7D08E7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8" y="242048"/>
            <a:ext cx="5426280" cy="12102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10FCE8-8298-4D60-BC1A-5A17F5FE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361" y="242048"/>
            <a:ext cx="5838368" cy="1990164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BA6A68-058E-B46D-64CF-FCE39327F984}"/>
              </a:ext>
            </a:extLst>
          </p:cNvPr>
          <p:cNvSpPr/>
          <p:nvPr/>
        </p:nvSpPr>
        <p:spPr>
          <a:xfrm rot="16200000">
            <a:off x="5514959" y="1221085"/>
            <a:ext cx="741177" cy="1000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7BC066-CEDF-49CF-2CCB-55E8BC1F3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5" y="3784441"/>
            <a:ext cx="6713048" cy="1127939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8597046-4E8F-8E09-D462-415337597FBA}"/>
              </a:ext>
            </a:extLst>
          </p:cNvPr>
          <p:cNvSpPr/>
          <p:nvPr/>
        </p:nvSpPr>
        <p:spPr>
          <a:xfrm rot="3654389">
            <a:off x="5725411" y="2671129"/>
            <a:ext cx="741177" cy="1000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A48D580B-9A02-716E-8BA7-2DA6BED1B061}"/>
              </a:ext>
            </a:extLst>
          </p:cNvPr>
          <p:cNvSpPr/>
          <p:nvPr/>
        </p:nvSpPr>
        <p:spPr>
          <a:xfrm rot="16200000">
            <a:off x="5225274" y="5007229"/>
            <a:ext cx="741177" cy="1000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2D1B2C-9C66-B185-50A8-79BD132BD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321" y="3714812"/>
            <a:ext cx="5069614" cy="28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54E152-3B7D-3291-5C09-C97A4598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1" y="672550"/>
            <a:ext cx="10551458" cy="55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0DF999-FBF5-F449-05F5-291A81F1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502469"/>
            <a:ext cx="10954870" cy="58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7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35">
      <a:dk1>
        <a:sysClr val="windowText" lastClr="000000"/>
      </a:dk1>
      <a:lt1>
        <a:sysClr val="window" lastClr="FFFFFF"/>
      </a:lt1>
      <a:dk2>
        <a:srgbClr val="44546A"/>
      </a:dk2>
      <a:lt2>
        <a:srgbClr val="FAF6F5"/>
      </a:lt2>
      <a:accent1>
        <a:srgbClr val="72D5E3"/>
      </a:accent1>
      <a:accent2>
        <a:srgbClr val="EECCAC"/>
      </a:accent2>
      <a:accent3>
        <a:srgbClr val="EC7276"/>
      </a:accent3>
      <a:accent4>
        <a:srgbClr val="ABE373"/>
      </a:accent4>
      <a:accent5>
        <a:srgbClr val="FF9B5D"/>
      </a:accent5>
      <a:accent6>
        <a:srgbClr val="77A4E7"/>
      </a:accent6>
      <a:hlink>
        <a:srgbClr val="72D5E3"/>
      </a:hlink>
      <a:folHlink>
        <a:srgbClr val="72D5E3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6943_TF34333053.potx" id="{F5EAB98B-594E-4F1C-A74D-CF4FDBA07784}" vid="{DD5CF667-AA33-459A-B7D6-C93016725D9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1B915-B752-4B7C-BA7F-CCFB347F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E2710F-C3EF-4E8A-B5E7-534C1A52C80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2B28B7D-B36D-4BFF-B46F-FA322EDA05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de marcos do projeto</Template>
  <TotalTime>19</TotalTime>
  <Words>86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Tema do Office</vt:lpstr>
      <vt:lpstr>How does the model works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Adriano Barbosa</dc:creator>
  <cp:lastModifiedBy>Adriano Barbosa</cp:lastModifiedBy>
  <cp:revision>1</cp:revision>
  <dcterms:created xsi:type="dcterms:W3CDTF">2024-07-23T19:58:45Z</dcterms:created>
  <dcterms:modified xsi:type="dcterms:W3CDTF">2024-07-23T20:17:47Z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