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8"/>
  </p:notesMasterIdLst>
  <p:handoutMasterIdLst>
    <p:handoutMasterId r:id="rId29"/>
  </p:handoutMasterIdLst>
  <p:sldIdLst>
    <p:sldId id="256" r:id="rId2"/>
    <p:sldId id="258" r:id="rId3"/>
    <p:sldId id="259" r:id="rId4"/>
    <p:sldId id="260" r:id="rId5"/>
    <p:sldId id="269" r:id="rId6"/>
    <p:sldId id="299" r:id="rId7"/>
    <p:sldId id="262" r:id="rId8"/>
    <p:sldId id="298" r:id="rId9"/>
    <p:sldId id="296" r:id="rId10"/>
    <p:sldId id="297" r:id="rId11"/>
    <p:sldId id="257" r:id="rId12"/>
    <p:sldId id="261" r:id="rId13"/>
    <p:sldId id="263" r:id="rId14"/>
    <p:sldId id="267" r:id="rId15"/>
    <p:sldId id="268" r:id="rId16"/>
    <p:sldId id="265" r:id="rId17"/>
    <p:sldId id="272" r:id="rId18"/>
    <p:sldId id="279" r:id="rId19"/>
    <p:sldId id="280" r:id="rId20"/>
    <p:sldId id="282" r:id="rId21"/>
    <p:sldId id="264" r:id="rId22"/>
    <p:sldId id="271" r:id="rId23"/>
    <p:sldId id="295" r:id="rId24"/>
    <p:sldId id="270" r:id="rId25"/>
    <p:sldId id="273" r:id="rId26"/>
    <p:sldId id="277" r:id="rId27"/>
  </p:sldIdLst>
  <p:sldSz cx="9144000" cy="5143500" type="screen16x9"/>
  <p:notesSz cx="6858000" cy="9144000"/>
  <p:embeddedFontLst>
    <p:embeddedFont>
      <p:font typeface="Arial Black" panose="020B0A04020102020204" pitchFamily="34" charset="0"/>
      <p:bold r:id="rId30"/>
    </p:embeddedFont>
    <p:embeddedFont>
      <p:font typeface="Calibri" panose="020F0502020204030204" pitchFamily="34" charset="0"/>
      <p:regular r:id="rId31"/>
      <p:bold r:id="rId32"/>
      <p:italic r:id="rId33"/>
      <p:boldItalic r:id="rId34"/>
    </p:embeddedFont>
    <p:embeddedFont>
      <p:font typeface="Franklin Gothic Medium" panose="020B0603020102020204" pitchFamily="34" charset="0"/>
      <p:regular r:id="rId35"/>
      <p:italic r:id="rId36"/>
    </p:embeddedFont>
    <p:embeddedFont>
      <p:font typeface="Impact" panose="020B0806030902050204" pitchFamily="34" charset="0"/>
      <p:regular r:id="rId37"/>
    </p:embeddedFont>
    <p:embeddedFont>
      <p:font typeface="Lato Light" panose="020B0604020202020204" charset="0"/>
      <p:regular r:id="rId38"/>
      <p:bold r:id="rId39"/>
      <p:italic r:id="rId40"/>
      <p:boldItalic r:id="rId41"/>
    </p:embeddedFont>
    <p:embeddedFont>
      <p:font typeface="Roboto Slab Regular"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6" userDrawn="1">
          <p15:clr>
            <a:srgbClr val="A4A3A4"/>
          </p15:clr>
        </p15:guide>
        <p15:guide id="2" pos="290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A2A"/>
    <a:srgbClr val="28BB0F"/>
    <a:srgbClr val="CC8904"/>
    <a:srgbClr val="ECEC0A"/>
    <a:srgbClr val="B8122A"/>
    <a:srgbClr val="C11D38"/>
    <a:srgbClr val="C32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225D28-81A1-47F6-B832-14334138A573}">
  <a:tblStyle styleId="{5E225D28-81A1-47F6-B832-14334138A57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29A7E8-3C45-47D5-81E7-23AC33BA36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4" d="100"/>
          <a:sy n="94" d="100"/>
        </p:scale>
        <p:origin x="696" y="90"/>
      </p:cViewPr>
      <p:guideLst>
        <p:guide orient="horz" pos="1596"/>
        <p:guide pos="2904"/>
      </p:guideLst>
    </p:cSldViewPr>
  </p:slideViewPr>
  <p:notesTextViewPr>
    <p:cViewPr>
      <p:scale>
        <a:sx n="1" d="1"/>
        <a:sy n="1" d="1"/>
      </p:scale>
      <p:origin x="0" y="0"/>
    </p:cViewPr>
  </p:notesTextViewPr>
  <p:notesViewPr>
    <p:cSldViewPr snapToGrid="0">
      <p:cViewPr varScale="1">
        <p:scale>
          <a:sx n="54" d="100"/>
          <a:sy n="54" d="100"/>
        </p:scale>
        <p:origin x="289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AE8FC8-DA7A-4AE9-9483-6CDCD55A1F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7558D6C-7962-41F2-B207-864B936AF0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1BA0B3-0237-49A9-A173-84E00F6520A1}" type="datetimeFigureOut">
              <a:rPr lang="en-US" smtClean="0"/>
              <a:t>7/13/2021</a:t>
            </a:fld>
            <a:endParaRPr lang="en-US"/>
          </a:p>
        </p:txBody>
      </p:sp>
      <p:sp>
        <p:nvSpPr>
          <p:cNvPr id="4" name="Footer Placeholder 3">
            <a:extLst>
              <a:ext uri="{FF2B5EF4-FFF2-40B4-BE49-F238E27FC236}">
                <a16:creationId xmlns:a16="http://schemas.microsoft.com/office/drawing/2014/main" id="{42EE7D00-2A76-4B38-99FD-C77A4DF3B4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93EFEAD-8081-4453-831D-82A56A341B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7189D-278A-4C10-943A-E1C1B02BB0E1}" type="slidenum">
              <a:rPr lang="en-US" smtClean="0"/>
              <a:t>‹#›</a:t>
            </a:fld>
            <a:endParaRPr lang="en-US"/>
          </a:p>
        </p:txBody>
      </p:sp>
    </p:spTree>
    <p:extLst>
      <p:ext uri="{BB962C8B-B14F-4D97-AF65-F5344CB8AC3E}">
        <p14:creationId xmlns:p14="http://schemas.microsoft.com/office/powerpoint/2010/main" val="1735555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6769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ca6fcf8b1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ca6fcf8b1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06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2365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097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9546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420476" y="433115"/>
            <a:ext cx="4304074" cy="4094863"/>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hasCustomPrompt="1"/>
          </p:nvPr>
        </p:nvSpPr>
        <p:spPr>
          <a:xfrm>
            <a:off x="2637378" y="961350"/>
            <a:ext cx="3869246"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400">
                <a:latin typeface="Impact" panose="020B0806030902050204" pitchFamily="34" charset="0"/>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dirty="0"/>
              <a:t>METACOGNITIVE STRATEGIES FOR EFFECTIVE WRITING</a:t>
            </a:r>
            <a:endParaRPr dirty="0"/>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p2">
            <a:extLst>
              <a:ext uri="{FF2B5EF4-FFF2-40B4-BE49-F238E27FC236}">
                <a16:creationId xmlns:a16="http://schemas.microsoft.com/office/drawing/2014/main" id="{38719215-2BD1-436F-AD25-0A351D22B19B}"/>
              </a:ext>
            </a:extLst>
          </p:cNvPr>
          <p:cNvSpPr/>
          <p:nvPr userDrawn="1"/>
        </p:nvSpPr>
        <p:spPr>
          <a:xfrm>
            <a:off x="5502190" y="4421475"/>
            <a:ext cx="413400" cy="28891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24"/>
                                        </p:tgtEl>
                                      </p:cBhvr>
                                    </p:animEffect>
                                    <p:animScale>
                                      <p:cBhvr>
                                        <p:cTn id="7" dur="10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B81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335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208"/>
                                        </p:tgtEl>
                                      </p:cBhvr>
                                    </p:animEffect>
                                    <p:animScale>
                                      <p:cBhvr>
                                        <p:cTn id="7" dur="100" autoRev="1" fill="hold"/>
                                        <p:tgtEl>
                                          <p:spTgt spid="20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userDrawn="1"/>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171A9C1-2BE3-446F-A0CC-34C60B2FE43A}"/>
              </a:ext>
            </a:extLst>
          </p:cNvPr>
          <p:cNvSpPr txBox="1"/>
          <p:nvPr userDrawn="1"/>
        </p:nvSpPr>
        <p:spPr>
          <a:xfrm>
            <a:off x="2942498" y="755666"/>
            <a:ext cx="5321086" cy="307777"/>
          </a:xfrm>
          <a:prstGeom prst="rect">
            <a:avLst/>
          </a:prstGeom>
          <a:noFill/>
        </p:spPr>
        <p:txBody>
          <a:bodyPr wrap="square" rtlCol="0">
            <a:spAutoFit/>
          </a:bodyPr>
          <a:lstStyle/>
          <a:p>
            <a:endParaRPr lang="en-US" sz="1400" b="0" i="0" u="none" strike="noStrike" cap="none" dirty="0">
              <a:solidFill>
                <a:srgbClr val="000000"/>
              </a:solidFill>
              <a:effectLst/>
              <a:latin typeface="Impact" panose="020B0806030902050204" pitchFamily="34" charset="0"/>
              <a:ea typeface="Arial"/>
              <a:cs typeface="Arial"/>
              <a:sym typeface="Arial"/>
            </a:endParaRPr>
          </a:p>
        </p:txBody>
      </p:sp>
      <p:grpSp>
        <p:nvGrpSpPr>
          <p:cNvPr id="29" name="Google Shape;208;p8">
            <a:extLst>
              <a:ext uri="{FF2B5EF4-FFF2-40B4-BE49-F238E27FC236}">
                <a16:creationId xmlns:a16="http://schemas.microsoft.com/office/drawing/2014/main" id="{81E0BDB9-2D42-4541-BFBC-C0D4FCA3D186}"/>
              </a:ext>
            </a:extLst>
          </p:cNvPr>
          <p:cNvGrpSpPr/>
          <p:nvPr userDrawn="1"/>
        </p:nvGrpSpPr>
        <p:grpSpPr>
          <a:xfrm>
            <a:off x="2139871" y="482540"/>
            <a:ext cx="398658" cy="631920"/>
            <a:chOff x="6718575" y="2318625"/>
            <a:chExt cx="256950" cy="407375"/>
          </a:xfrm>
        </p:grpSpPr>
        <p:sp>
          <p:nvSpPr>
            <p:cNvPr id="30" name="Google Shape;209;p8">
              <a:extLst>
                <a:ext uri="{FF2B5EF4-FFF2-40B4-BE49-F238E27FC236}">
                  <a16:creationId xmlns:a16="http://schemas.microsoft.com/office/drawing/2014/main" id="{D5A43D01-F9CF-4563-82B3-4245770404E9}"/>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0;p8">
              <a:extLst>
                <a:ext uri="{FF2B5EF4-FFF2-40B4-BE49-F238E27FC236}">
                  <a16:creationId xmlns:a16="http://schemas.microsoft.com/office/drawing/2014/main" id="{210131B0-4C3F-4D80-80B4-60D52D201613}"/>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1;p8">
              <a:extLst>
                <a:ext uri="{FF2B5EF4-FFF2-40B4-BE49-F238E27FC236}">
                  <a16:creationId xmlns:a16="http://schemas.microsoft.com/office/drawing/2014/main" id="{D46A8780-6B42-43BC-A132-B7F444B55DD9}"/>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2;p8">
              <a:extLst>
                <a:ext uri="{FF2B5EF4-FFF2-40B4-BE49-F238E27FC236}">
                  <a16:creationId xmlns:a16="http://schemas.microsoft.com/office/drawing/2014/main" id="{EE482F19-3972-489B-BFC1-44A01A4D373B}"/>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3;p8">
              <a:extLst>
                <a:ext uri="{FF2B5EF4-FFF2-40B4-BE49-F238E27FC236}">
                  <a16:creationId xmlns:a16="http://schemas.microsoft.com/office/drawing/2014/main" id="{3669DED7-90A5-4281-AB77-97EEECF67DA9}"/>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4;p8">
              <a:extLst>
                <a:ext uri="{FF2B5EF4-FFF2-40B4-BE49-F238E27FC236}">
                  <a16:creationId xmlns:a16="http://schemas.microsoft.com/office/drawing/2014/main" id="{A724B9BC-79AB-40A4-B181-DDB9A5B6A675}"/>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p8">
              <a:extLst>
                <a:ext uri="{FF2B5EF4-FFF2-40B4-BE49-F238E27FC236}">
                  <a16:creationId xmlns:a16="http://schemas.microsoft.com/office/drawing/2014/main" id="{63DB41CE-F8FF-4D73-B55D-FD023771C09E}"/>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6;p8">
              <a:extLst>
                <a:ext uri="{FF2B5EF4-FFF2-40B4-BE49-F238E27FC236}">
                  <a16:creationId xmlns:a16="http://schemas.microsoft.com/office/drawing/2014/main" id="{980955C1-5998-4E98-931E-68B51004C682}"/>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217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29"/>
                                        </p:tgtEl>
                                      </p:cBhvr>
                                    </p:animEffect>
                                    <p:animScale>
                                      <p:cBhvr>
                                        <p:cTn id="7" dur="10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86174" y="559475"/>
            <a:ext cx="2630400" cy="2630400"/>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171A9C1-2BE3-446F-A0CC-34C60B2FE43A}"/>
              </a:ext>
            </a:extLst>
          </p:cNvPr>
          <p:cNvSpPr txBox="1"/>
          <p:nvPr userDrawn="1"/>
        </p:nvSpPr>
        <p:spPr>
          <a:xfrm>
            <a:off x="2942498" y="755666"/>
            <a:ext cx="5321086" cy="307777"/>
          </a:xfrm>
          <a:prstGeom prst="rect">
            <a:avLst/>
          </a:prstGeom>
          <a:noFill/>
        </p:spPr>
        <p:txBody>
          <a:bodyPr wrap="square" rtlCol="0">
            <a:spAutoFit/>
          </a:bodyPr>
          <a:lstStyle/>
          <a:p>
            <a:endParaRPr lang="en-US" sz="1400" b="0" i="0" u="none" strike="noStrike" cap="none" dirty="0">
              <a:solidFill>
                <a:srgbClr val="000000"/>
              </a:solidFill>
              <a:effectLst/>
              <a:latin typeface="Impact" panose="020B0806030902050204" pitchFamily="34" charset="0"/>
              <a:ea typeface="Arial"/>
              <a:cs typeface="Arial"/>
              <a:sym typeface="Arial"/>
            </a:endParaRPr>
          </a:p>
        </p:txBody>
      </p:sp>
      <p:grpSp>
        <p:nvGrpSpPr>
          <p:cNvPr id="29" name="Google Shape;208;p8">
            <a:extLst>
              <a:ext uri="{FF2B5EF4-FFF2-40B4-BE49-F238E27FC236}">
                <a16:creationId xmlns:a16="http://schemas.microsoft.com/office/drawing/2014/main" id="{2FE5F125-6EF0-4A82-AE36-E2AD82600DFB}"/>
              </a:ext>
            </a:extLst>
          </p:cNvPr>
          <p:cNvGrpSpPr/>
          <p:nvPr userDrawn="1"/>
        </p:nvGrpSpPr>
        <p:grpSpPr>
          <a:xfrm>
            <a:off x="2139871" y="482540"/>
            <a:ext cx="398658" cy="631920"/>
            <a:chOff x="6718575" y="2318625"/>
            <a:chExt cx="256950" cy="407375"/>
          </a:xfrm>
        </p:grpSpPr>
        <p:sp>
          <p:nvSpPr>
            <p:cNvPr id="30" name="Google Shape;209;p8">
              <a:extLst>
                <a:ext uri="{FF2B5EF4-FFF2-40B4-BE49-F238E27FC236}">
                  <a16:creationId xmlns:a16="http://schemas.microsoft.com/office/drawing/2014/main" id="{CD090C04-723D-4648-8246-A890D9F7FB0A}"/>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0;p8">
              <a:extLst>
                <a:ext uri="{FF2B5EF4-FFF2-40B4-BE49-F238E27FC236}">
                  <a16:creationId xmlns:a16="http://schemas.microsoft.com/office/drawing/2014/main" id="{66922C34-406E-445F-AF0A-EBB52CFBDD1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1;p8">
              <a:extLst>
                <a:ext uri="{FF2B5EF4-FFF2-40B4-BE49-F238E27FC236}">
                  <a16:creationId xmlns:a16="http://schemas.microsoft.com/office/drawing/2014/main" id="{3F409845-7316-4E97-9122-4FF6276064B2}"/>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2;p8">
              <a:extLst>
                <a:ext uri="{FF2B5EF4-FFF2-40B4-BE49-F238E27FC236}">
                  <a16:creationId xmlns:a16="http://schemas.microsoft.com/office/drawing/2014/main" id="{4B74651B-5A29-4715-866A-5E51AB63EDAA}"/>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3;p8">
              <a:extLst>
                <a:ext uri="{FF2B5EF4-FFF2-40B4-BE49-F238E27FC236}">
                  <a16:creationId xmlns:a16="http://schemas.microsoft.com/office/drawing/2014/main" id="{89CF6832-B30D-488D-9EF5-210DD3DCE1BF}"/>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4;p8">
              <a:extLst>
                <a:ext uri="{FF2B5EF4-FFF2-40B4-BE49-F238E27FC236}">
                  <a16:creationId xmlns:a16="http://schemas.microsoft.com/office/drawing/2014/main" id="{7FD2BCEF-0C71-4F47-875F-7B4730356B52}"/>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p8">
              <a:extLst>
                <a:ext uri="{FF2B5EF4-FFF2-40B4-BE49-F238E27FC236}">
                  <a16:creationId xmlns:a16="http://schemas.microsoft.com/office/drawing/2014/main" id="{53D0594C-CADE-49D4-AB6E-5E6270F82A4E}"/>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6;p8">
              <a:extLst>
                <a:ext uri="{FF2B5EF4-FFF2-40B4-BE49-F238E27FC236}">
                  <a16:creationId xmlns:a16="http://schemas.microsoft.com/office/drawing/2014/main" id="{3B999C6C-910E-41A0-8044-11006B51B85B}"/>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87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29"/>
                                        </p:tgtEl>
                                      </p:cBhvr>
                                    </p:animEffect>
                                    <p:animScale>
                                      <p:cBhvr>
                                        <p:cTn id="7" dur="10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86174" y="559475"/>
            <a:ext cx="2630400" cy="2630400"/>
          </a:xfrm>
          <a:prstGeom prst="ellipse">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171A9C1-2BE3-446F-A0CC-34C60B2FE43A}"/>
              </a:ext>
            </a:extLst>
          </p:cNvPr>
          <p:cNvSpPr txBox="1"/>
          <p:nvPr userDrawn="1"/>
        </p:nvSpPr>
        <p:spPr>
          <a:xfrm>
            <a:off x="2942498" y="755666"/>
            <a:ext cx="5321086" cy="307777"/>
          </a:xfrm>
          <a:prstGeom prst="rect">
            <a:avLst/>
          </a:prstGeom>
          <a:noFill/>
        </p:spPr>
        <p:txBody>
          <a:bodyPr wrap="square" rtlCol="0">
            <a:spAutoFit/>
          </a:bodyPr>
          <a:lstStyle/>
          <a:p>
            <a:endParaRPr lang="en-US" sz="1400" b="0" i="0" u="none" strike="noStrike" cap="none" dirty="0">
              <a:solidFill>
                <a:srgbClr val="000000"/>
              </a:solidFill>
              <a:effectLst/>
              <a:latin typeface="Impact" panose="020B0806030902050204" pitchFamily="34" charset="0"/>
              <a:ea typeface="Arial"/>
              <a:cs typeface="Arial"/>
              <a:sym typeface="Arial"/>
            </a:endParaRPr>
          </a:p>
        </p:txBody>
      </p:sp>
      <p:grpSp>
        <p:nvGrpSpPr>
          <p:cNvPr id="29" name="Google Shape;208;p8">
            <a:extLst>
              <a:ext uri="{FF2B5EF4-FFF2-40B4-BE49-F238E27FC236}">
                <a16:creationId xmlns:a16="http://schemas.microsoft.com/office/drawing/2014/main" id="{69B02A31-66A7-4BA0-9BA2-1291FAD2E4DA}"/>
              </a:ext>
            </a:extLst>
          </p:cNvPr>
          <p:cNvGrpSpPr/>
          <p:nvPr userDrawn="1"/>
        </p:nvGrpSpPr>
        <p:grpSpPr>
          <a:xfrm>
            <a:off x="2139871" y="482540"/>
            <a:ext cx="398658" cy="631920"/>
            <a:chOff x="6718575" y="2318625"/>
            <a:chExt cx="256950" cy="407375"/>
          </a:xfrm>
        </p:grpSpPr>
        <p:sp>
          <p:nvSpPr>
            <p:cNvPr id="30" name="Google Shape;209;p8">
              <a:extLst>
                <a:ext uri="{FF2B5EF4-FFF2-40B4-BE49-F238E27FC236}">
                  <a16:creationId xmlns:a16="http://schemas.microsoft.com/office/drawing/2014/main" id="{D56FD72A-5B80-4AF6-B82A-A5D1FD36F9ED}"/>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0;p8">
              <a:extLst>
                <a:ext uri="{FF2B5EF4-FFF2-40B4-BE49-F238E27FC236}">
                  <a16:creationId xmlns:a16="http://schemas.microsoft.com/office/drawing/2014/main" id="{7A172D5C-B6D7-4B78-9AF0-4054B6D5B808}"/>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1;p8">
              <a:extLst>
                <a:ext uri="{FF2B5EF4-FFF2-40B4-BE49-F238E27FC236}">
                  <a16:creationId xmlns:a16="http://schemas.microsoft.com/office/drawing/2014/main" id="{6C96E3D8-9EC8-4E78-920C-B3B8B7702D5C}"/>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2;p8">
              <a:extLst>
                <a:ext uri="{FF2B5EF4-FFF2-40B4-BE49-F238E27FC236}">
                  <a16:creationId xmlns:a16="http://schemas.microsoft.com/office/drawing/2014/main" id="{77133487-2510-4592-ABF9-6A672DE5B423}"/>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3;p8">
              <a:extLst>
                <a:ext uri="{FF2B5EF4-FFF2-40B4-BE49-F238E27FC236}">
                  <a16:creationId xmlns:a16="http://schemas.microsoft.com/office/drawing/2014/main" id="{49816EBD-E428-4557-B6A8-FAB9E746367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4;p8">
              <a:extLst>
                <a:ext uri="{FF2B5EF4-FFF2-40B4-BE49-F238E27FC236}">
                  <a16:creationId xmlns:a16="http://schemas.microsoft.com/office/drawing/2014/main" id="{17C407C3-1A0B-4315-A753-01A3B6C3C7AF}"/>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p8">
              <a:extLst>
                <a:ext uri="{FF2B5EF4-FFF2-40B4-BE49-F238E27FC236}">
                  <a16:creationId xmlns:a16="http://schemas.microsoft.com/office/drawing/2014/main" id="{0961014C-416D-4C41-AB3B-166D30F95FFA}"/>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6;p8">
              <a:extLst>
                <a:ext uri="{FF2B5EF4-FFF2-40B4-BE49-F238E27FC236}">
                  <a16:creationId xmlns:a16="http://schemas.microsoft.com/office/drawing/2014/main" id="{C3B05123-9182-4508-B200-3A5F3C40F02B}"/>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1472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29"/>
                                        </p:tgtEl>
                                      </p:cBhvr>
                                    </p:animEffect>
                                    <p:animScale>
                                      <p:cBhvr>
                                        <p:cTn id="7" dur="10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86174" y="559475"/>
            <a:ext cx="2630400" cy="2630400"/>
          </a:xfrm>
          <a:prstGeom prst="ellipse">
            <a:avLst/>
          </a:pr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171A9C1-2BE3-446F-A0CC-34C60B2FE43A}"/>
              </a:ext>
            </a:extLst>
          </p:cNvPr>
          <p:cNvSpPr txBox="1"/>
          <p:nvPr userDrawn="1"/>
        </p:nvSpPr>
        <p:spPr>
          <a:xfrm>
            <a:off x="2942498" y="755666"/>
            <a:ext cx="5321086" cy="307777"/>
          </a:xfrm>
          <a:prstGeom prst="rect">
            <a:avLst/>
          </a:prstGeom>
          <a:noFill/>
        </p:spPr>
        <p:txBody>
          <a:bodyPr wrap="square" rtlCol="0">
            <a:spAutoFit/>
          </a:bodyPr>
          <a:lstStyle/>
          <a:p>
            <a:endParaRPr lang="en-US" sz="1400" b="0" i="0" u="none" strike="noStrike" cap="none" dirty="0">
              <a:solidFill>
                <a:srgbClr val="000000"/>
              </a:solidFill>
              <a:effectLst/>
              <a:latin typeface="Impact" panose="020B0806030902050204" pitchFamily="34" charset="0"/>
              <a:ea typeface="Arial"/>
              <a:cs typeface="Arial"/>
              <a:sym typeface="Arial"/>
            </a:endParaRPr>
          </a:p>
        </p:txBody>
      </p:sp>
      <p:grpSp>
        <p:nvGrpSpPr>
          <p:cNvPr id="29" name="Google Shape;208;p8">
            <a:extLst>
              <a:ext uri="{FF2B5EF4-FFF2-40B4-BE49-F238E27FC236}">
                <a16:creationId xmlns:a16="http://schemas.microsoft.com/office/drawing/2014/main" id="{5B0902F8-D7F1-476C-A324-DB16608ABA8C}"/>
              </a:ext>
            </a:extLst>
          </p:cNvPr>
          <p:cNvGrpSpPr/>
          <p:nvPr userDrawn="1"/>
        </p:nvGrpSpPr>
        <p:grpSpPr>
          <a:xfrm>
            <a:off x="2139871" y="482540"/>
            <a:ext cx="398658" cy="631920"/>
            <a:chOff x="6718575" y="2318625"/>
            <a:chExt cx="256950" cy="407375"/>
          </a:xfrm>
        </p:grpSpPr>
        <p:sp>
          <p:nvSpPr>
            <p:cNvPr id="30" name="Google Shape;209;p8">
              <a:extLst>
                <a:ext uri="{FF2B5EF4-FFF2-40B4-BE49-F238E27FC236}">
                  <a16:creationId xmlns:a16="http://schemas.microsoft.com/office/drawing/2014/main" id="{A4AC51F2-4842-4FF6-BE91-AA75D6DE4D9C}"/>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0;p8">
              <a:extLst>
                <a:ext uri="{FF2B5EF4-FFF2-40B4-BE49-F238E27FC236}">
                  <a16:creationId xmlns:a16="http://schemas.microsoft.com/office/drawing/2014/main" id="{51AD25E6-B2C8-4B0A-88B1-AE8DAD896A67}"/>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1;p8">
              <a:extLst>
                <a:ext uri="{FF2B5EF4-FFF2-40B4-BE49-F238E27FC236}">
                  <a16:creationId xmlns:a16="http://schemas.microsoft.com/office/drawing/2014/main" id="{043EEE11-1D87-447B-997A-15B745B0DE23}"/>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2;p8">
              <a:extLst>
                <a:ext uri="{FF2B5EF4-FFF2-40B4-BE49-F238E27FC236}">
                  <a16:creationId xmlns:a16="http://schemas.microsoft.com/office/drawing/2014/main" id="{36AA4770-A1DD-4AFB-BFDE-EADE4B1EF661}"/>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3;p8">
              <a:extLst>
                <a:ext uri="{FF2B5EF4-FFF2-40B4-BE49-F238E27FC236}">
                  <a16:creationId xmlns:a16="http://schemas.microsoft.com/office/drawing/2014/main" id="{178B1360-D8E9-46A0-8D87-50BDA3EC0321}"/>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4;p8">
              <a:extLst>
                <a:ext uri="{FF2B5EF4-FFF2-40B4-BE49-F238E27FC236}">
                  <a16:creationId xmlns:a16="http://schemas.microsoft.com/office/drawing/2014/main" id="{E8219485-AFB3-45D9-A337-DE3D30431EFD}"/>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p8">
              <a:extLst>
                <a:ext uri="{FF2B5EF4-FFF2-40B4-BE49-F238E27FC236}">
                  <a16:creationId xmlns:a16="http://schemas.microsoft.com/office/drawing/2014/main" id="{8A086AB8-31FE-40C7-82DA-A5302D73B962}"/>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6;p8">
              <a:extLst>
                <a:ext uri="{FF2B5EF4-FFF2-40B4-BE49-F238E27FC236}">
                  <a16:creationId xmlns:a16="http://schemas.microsoft.com/office/drawing/2014/main" id="{EF6C60F3-8C20-44E4-AB8E-AB4A92DB01D5}"/>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920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29"/>
                                        </p:tgtEl>
                                      </p:cBhvr>
                                    </p:animEffect>
                                    <p:animScale>
                                      <p:cBhvr>
                                        <p:cTn id="7" dur="10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userDrawn="1">
  <p:cSld name="TITLE_AND_TWO_COLUMNS_1">
    <p:spTree>
      <p:nvGrpSpPr>
        <p:cNvPr id="1" name="Shape 158"/>
        <p:cNvGrpSpPr/>
        <p:nvPr/>
      </p:nvGrpSpPr>
      <p:grpSpPr>
        <a:xfrm>
          <a:off x="0" y="0"/>
          <a:ext cx="0" cy="0"/>
          <a:chOff x="0" y="0"/>
          <a:chExt cx="0" cy="0"/>
        </a:xfrm>
      </p:grpSpPr>
      <p:sp>
        <p:nvSpPr>
          <p:cNvPr id="159" name="Google Shape;159;p7"/>
          <p:cNvSpPr/>
          <p:nvPr userDrawn="1"/>
        </p:nvSpPr>
        <p:spPr>
          <a:xfrm>
            <a:off x="234975" y="345367"/>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67025" y="559475"/>
            <a:ext cx="2630400" cy="2630400"/>
          </a:xfrm>
          <a:prstGeom prst="ellipse">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12100" y="271400"/>
            <a:ext cx="1054200" cy="1054200"/>
          </a:xfrm>
          <a:prstGeom prst="ellipse">
            <a:avLst/>
          </a:prstGeom>
          <a:solidFill>
            <a:schemeClr val="accent1">
              <a:lumMod val="75000"/>
              <a:alpha val="7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29" name="Google Shape;208;p8">
            <a:extLst>
              <a:ext uri="{FF2B5EF4-FFF2-40B4-BE49-F238E27FC236}">
                <a16:creationId xmlns:a16="http://schemas.microsoft.com/office/drawing/2014/main" id="{0244E9C7-13E2-4A25-8A9F-64BA83320DE6}"/>
              </a:ext>
            </a:extLst>
          </p:cNvPr>
          <p:cNvGrpSpPr/>
          <p:nvPr userDrawn="1"/>
        </p:nvGrpSpPr>
        <p:grpSpPr>
          <a:xfrm>
            <a:off x="2139871" y="482540"/>
            <a:ext cx="398658" cy="631920"/>
            <a:chOff x="6718575" y="2318625"/>
            <a:chExt cx="256950" cy="407375"/>
          </a:xfrm>
        </p:grpSpPr>
        <p:sp>
          <p:nvSpPr>
            <p:cNvPr id="30" name="Google Shape;209;p8">
              <a:extLst>
                <a:ext uri="{FF2B5EF4-FFF2-40B4-BE49-F238E27FC236}">
                  <a16:creationId xmlns:a16="http://schemas.microsoft.com/office/drawing/2014/main" id="{BBAF7AF6-42F3-4A77-9996-44FAF530BBA5}"/>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0;p8">
              <a:extLst>
                <a:ext uri="{FF2B5EF4-FFF2-40B4-BE49-F238E27FC236}">
                  <a16:creationId xmlns:a16="http://schemas.microsoft.com/office/drawing/2014/main" id="{8E4C8D6B-6ACC-4172-9A4E-0B45C363AC0F}"/>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1;p8">
              <a:extLst>
                <a:ext uri="{FF2B5EF4-FFF2-40B4-BE49-F238E27FC236}">
                  <a16:creationId xmlns:a16="http://schemas.microsoft.com/office/drawing/2014/main" id="{8A9AD020-3F37-4B3D-B05B-6A8DFFF08E19}"/>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2;p8">
              <a:extLst>
                <a:ext uri="{FF2B5EF4-FFF2-40B4-BE49-F238E27FC236}">
                  <a16:creationId xmlns:a16="http://schemas.microsoft.com/office/drawing/2014/main" id="{9C5C7B69-0D34-4320-860A-EC44EBC4ACC9}"/>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3;p8">
              <a:extLst>
                <a:ext uri="{FF2B5EF4-FFF2-40B4-BE49-F238E27FC236}">
                  <a16:creationId xmlns:a16="http://schemas.microsoft.com/office/drawing/2014/main" id="{8DD8F275-A931-49B7-B4FC-C2347011AC2D}"/>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4;p8">
              <a:extLst>
                <a:ext uri="{FF2B5EF4-FFF2-40B4-BE49-F238E27FC236}">
                  <a16:creationId xmlns:a16="http://schemas.microsoft.com/office/drawing/2014/main" id="{61D6509E-EBAE-452A-9920-F96F16FA09B8}"/>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p8">
              <a:extLst>
                <a:ext uri="{FF2B5EF4-FFF2-40B4-BE49-F238E27FC236}">
                  <a16:creationId xmlns:a16="http://schemas.microsoft.com/office/drawing/2014/main" id="{4E786458-AFDB-4FE4-A3DA-8569DFEC17D4}"/>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6;p8">
              <a:extLst>
                <a:ext uri="{FF2B5EF4-FFF2-40B4-BE49-F238E27FC236}">
                  <a16:creationId xmlns:a16="http://schemas.microsoft.com/office/drawing/2014/main" id="{727CC978-25AD-4E2E-B9BA-5237B67DEBD5}"/>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29"/>
                                        </p:tgtEl>
                                      </p:cBhvr>
                                    </p:animEffect>
                                    <p:animScale>
                                      <p:cBhvr>
                                        <p:cTn id="7" dur="10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869761"/>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4" name="TextBox 3">
            <a:extLst>
              <a:ext uri="{FF2B5EF4-FFF2-40B4-BE49-F238E27FC236}">
                <a16:creationId xmlns:a16="http://schemas.microsoft.com/office/drawing/2014/main" id="{C3382518-D8D4-419A-8008-2FDC81719886}"/>
              </a:ext>
            </a:extLst>
          </p:cNvPr>
          <p:cNvSpPr txBox="1"/>
          <p:nvPr userDrawn="1"/>
        </p:nvSpPr>
        <p:spPr>
          <a:xfrm>
            <a:off x="4124848" y="2105129"/>
            <a:ext cx="914400" cy="914400"/>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319"/>
                                        </p:tgtEl>
                                      </p:cBhvr>
                                    </p:animEffect>
                                    <p:animScale>
                                      <p:cBhvr>
                                        <p:cTn id="7" dur="100" autoRev="1" fill="hold"/>
                                        <p:tgtEl>
                                          <p:spTgt spid="3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319;p12">
            <a:extLst>
              <a:ext uri="{FF2B5EF4-FFF2-40B4-BE49-F238E27FC236}">
                <a16:creationId xmlns:a16="http://schemas.microsoft.com/office/drawing/2014/main" id="{E542658A-AFBB-45D5-B8EC-48ACE8290394}"/>
              </a:ext>
            </a:extLst>
          </p:cNvPr>
          <p:cNvGrpSpPr/>
          <p:nvPr userDrawn="1"/>
        </p:nvGrpSpPr>
        <p:grpSpPr>
          <a:xfrm>
            <a:off x="545621" y="382390"/>
            <a:ext cx="398658" cy="631920"/>
            <a:chOff x="6718575" y="2318625"/>
            <a:chExt cx="256950" cy="407375"/>
          </a:xfrm>
        </p:grpSpPr>
        <p:sp>
          <p:nvSpPr>
            <p:cNvPr id="29" name="Google Shape;320;p12">
              <a:extLst>
                <a:ext uri="{FF2B5EF4-FFF2-40B4-BE49-F238E27FC236}">
                  <a16:creationId xmlns:a16="http://schemas.microsoft.com/office/drawing/2014/main" id="{7AD4621B-8437-436B-BF03-560BEFC1A830}"/>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1;p12">
              <a:extLst>
                <a:ext uri="{FF2B5EF4-FFF2-40B4-BE49-F238E27FC236}">
                  <a16:creationId xmlns:a16="http://schemas.microsoft.com/office/drawing/2014/main" id="{F29475E1-C89F-463C-9576-BB0D78978FA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2;p12">
              <a:extLst>
                <a:ext uri="{FF2B5EF4-FFF2-40B4-BE49-F238E27FC236}">
                  <a16:creationId xmlns:a16="http://schemas.microsoft.com/office/drawing/2014/main" id="{49686427-6E2B-420E-B5FC-A7E089719459}"/>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3;p12">
              <a:extLst>
                <a:ext uri="{FF2B5EF4-FFF2-40B4-BE49-F238E27FC236}">
                  <a16:creationId xmlns:a16="http://schemas.microsoft.com/office/drawing/2014/main" id="{BB6AAA13-7CEF-4F80-930D-FA52DFC902F9}"/>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4;p12">
              <a:extLst>
                <a:ext uri="{FF2B5EF4-FFF2-40B4-BE49-F238E27FC236}">
                  <a16:creationId xmlns:a16="http://schemas.microsoft.com/office/drawing/2014/main" id="{655A8D41-618D-4EC2-A872-9FEAF0DBA66F}"/>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5;p12">
              <a:extLst>
                <a:ext uri="{FF2B5EF4-FFF2-40B4-BE49-F238E27FC236}">
                  <a16:creationId xmlns:a16="http://schemas.microsoft.com/office/drawing/2014/main" id="{83FC2BB1-1DC8-4119-97B5-270AF7E77E3B}"/>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6;p12">
              <a:extLst>
                <a:ext uri="{FF2B5EF4-FFF2-40B4-BE49-F238E27FC236}">
                  <a16:creationId xmlns:a16="http://schemas.microsoft.com/office/drawing/2014/main" id="{EAAD6C5D-91A0-4039-851D-66A40C8DAE9B}"/>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7;p12">
              <a:extLst>
                <a:ext uri="{FF2B5EF4-FFF2-40B4-BE49-F238E27FC236}">
                  <a16:creationId xmlns:a16="http://schemas.microsoft.com/office/drawing/2014/main" id="{166EC9F0-5DBF-4A7F-837D-CDA926FF2404}"/>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28"/>
                                        </p:tgtEl>
                                      </p:cBhvr>
                                    </p:animEffect>
                                    <p:animScale>
                                      <p:cBhvr>
                                        <p:cTn id="7" dur="10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0"/>
          <p:cNvGrpSpPr/>
          <p:nvPr userDrawn="1"/>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263"/>
                                        </p:tgtEl>
                                      </p:cBhvr>
                                    </p:animEffect>
                                    <p:animScale>
                                      <p:cBhvr>
                                        <p:cTn id="7" dur="100" autoRev="1" fill="hold"/>
                                        <p:tgtEl>
                                          <p:spTgt spid="2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a:solidFill>
            <a:schemeClr val="bg1"/>
          </a:solidFill>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grp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grp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grp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grp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grp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grp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grp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grp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374"/>
                                        </p:tgtEl>
                                      </p:cBhvr>
                                    </p:animEffect>
                                    <p:animScale>
                                      <p:cBhvr>
                                        <p:cTn id="7" dur="100" autoRev="1" fill="hold"/>
                                        <p:tgtEl>
                                          <p:spTgt spid="37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userDrawn="1">
  <p:cSld name="TITLE_1">
    <p:spTree>
      <p:nvGrpSpPr>
        <p:cNvPr id="1" name="Shape 37"/>
        <p:cNvGrpSpPr/>
        <p:nvPr/>
      </p:nvGrpSpPr>
      <p:grpSpPr>
        <a:xfrm>
          <a:off x="0" y="0"/>
          <a:ext cx="0" cy="0"/>
          <a:chOff x="0" y="0"/>
          <a:chExt cx="0" cy="0"/>
        </a:xfrm>
      </p:grpSpPr>
      <p:sp>
        <p:nvSpPr>
          <p:cNvPr id="38" name="Google Shape;38;p3"/>
          <p:cNvSpPr/>
          <p:nvPr/>
        </p:nvSpPr>
        <p:spPr>
          <a:xfrm>
            <a:off x="407100" y="508253"/>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9;p3">
            <a:extLst>
              <a:ext uri="{FF2B5EF4-FFF2-40B4-BE49-F238E27FC236}">
                <a16:creationId xmlns:a16="http://schemas.microsoft.com/office/drawing/2014/main" id="{ED933F2A-14EF-497C-BBCE-5E01731F014D}"/>
              </a:ext>
            </a:extLst>
          </p:cNvPr>
          <p:cNvSpPr/>
          <p:nvPr userDrawn="1"/>
        </p:nvSpPr>
        <p:spPr>
          <a:xfrm>
            <a:off x="4594253" y="811806"/>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userDrawn="1"/>
        </p:nvSpPr>
        <p:spPr>
          <a:xfrm>
            <a:off x="554426" y="874135"/>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530203" y="22859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865126" y="41657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841445" y="3750495"/>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43777" y="478845"/>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71081" y="4165725"/>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4071005" y="4106010"/>
            <a:ext cx="555711" cy="495109"/>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7961765" y="444762"/>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3503450" y="843028"/>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53"/>
                                        </p:tgtEl>
                                      </p:cBhvr>
                                    </p:animEffect>
                                    <p:animScale>
                                      <p:cBhvr>
                                        <p:cTn id="7" dur="50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userDrawn="1">
  <p:cSld name="TITLE_1_1">
    <p:spTree>
      <p:nvGrpSpPr>
        <p:cNvPr id="1" name="Shape 67"/>
        <p:cNvGrpSpPr/>
        <p:nvPr/>
      </p:nvGrpSpPr>
      <p:grpSpPr>
        <a:xfrm>
          <a:off x="0" y="0"/>
          <a:ext cx="0" cy="0"/>
          <a:chOff x="0" y="0"/>
          <a:chExt cx="0" cy="0"/>
        </a:xfrm>
      </p:grpSpPr>
      <p:sp>
        <p:nvSpPr>
          <p:cNvPr id="68" name="Google Shape;68;p4"/>
          <p:cNvSpPr/>
          <p:nvPr/>
        </p:nvSpPr>
        <p:spPr>
          <a:xfrm>
            <a:off x="407050" y="429287"/>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4"/>
          <p:cNvSpPr/>
          <p:nvPr/>
        </p:nvSpPr>
        <p:spPr>
          <a:xfrm>
            <a:off x="3960" y="38634"/>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491791" y="1219802"/>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7722336" y="1385406"/>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4"/>
          <p:cNvSpPr txBox="1"/>
          <p:nvPr/>
        </p:nvSpPr>
        <p:spPr>
          <a:xfrm>
            <a:off x="-236941" y="124367"/>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dirty="0">
                <a:solidFill>
                  <a:srgbClr val="FFFFFF"/>
                </a:solidFill>
              </a:rPr>
              <a:t>“</a:t>
            </a:r>
            <a:endParaRPr sz="9600" b="1"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85"/>
                                        </p:tgtEl>
                                      </p:cBhvr>
                                    </p:animEffect>
                                    <p:animScale>
                                      <p:cBhvr>
                                        <p:cTn id="7" dur="100" autoRev="1" fill="hold"/>
                                        <p:tgtEl>
                                          <p:spTgt spid="8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reserve="1" userDrawn="1">
  <p:cSld name="1_Quote">
    <p:spTree>
      <p:nvGrpSpPr>
        <p:cNvPr id="1" name="Shape 67"/>
        <p:cNvGrpSpPr/>
        <p:nvPr/>
      </p:nvGrpSpPr>
      <p:grpSpPr>
        <a:xfrm>
          <a:off x="0" y="0"/>
          <a:ext cx="0" cy="0"/>
          <a:chOff x="0" y="0"/>
          <a:chExt cx="0" cy="0"/>
        </a:xfrm>
      </p:grpSpPr>
      <p:sp>
        <p:nvSpPr>
          <p:cNvPr id="68" name="Google Shape;68;p4"/>
          <p:cNvSpPr/>
          <p:nvPr/>
        </p:nvSpPr>
        <p:spPr>
          <a:xfrm>
            <a:off x="407050" y="429286"/>
            <a:ext cx="8329800" cy="4452617"/>
          </a:xfrm>
          <a:prstGeom prst="rect">
            <a:avLst/>
          </a:pr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960" y="38634"/>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491791" y="1219802"/>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7722336" y="1385406"/>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4"/>
          <p:cNvSpPr txBox="1"/>
          <p:nvPr/>
        </p:nvSpPr>
        <p:spPr>
          <a:xfrm>
            <a:off x="-236941" y="124367"/>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dirty="0">
                <a:solidFill>
                  <a:srgbClr val="FFFFFF"/>
                </a:solidFill>
              </a:rPr>
              <a:t>“</a:t>
            </a:r>
            <a:endParaRPr sz="9600" b="1" dirty="0">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7155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85"/>
                                        </p:tgtEl>
                                      </p:cBhvr>
                                    </p:animEffect>
                                    <p:animScale>
                                      <p:cBhvr>
                                        <p:cTn id="7" dur="100" autoRev="1" fill="hold"/>
                                        <p:tgtEl>
                                          <p:spTgt spid="8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userDrawn="1">
  <p:cSld name="TITLE_AND_BODY">
    <p:spTree>
      <p:nvGrpSpPr>
        <p:cNvPr id="1" name="Shape 97"/>
        <p:cNvGrpSpPr/>
        <p:nvPr/>
      </p:nvGrpSpPr>
      <p:grpSpPr>
        <a:xfrm>
          <a:off x="0" y="0"/>
          <a:ext cx="0" cy="0"/>
          <a:chOff x="0" y="0"/>
          <a:chExt cx="0" cy="0"/>
        </a:xfrm>
      </p:grpSpPr>
      <p:sp>
        <p:nvSpPr>
          <p:cNvPr id="98" name="Google Shape;98;p5"/>
          <p:cNvSpPr/>
          <p:nvPr userDrawn="1"/>
        </p:nvSpPr>
        <p:spPr>
          <a:xfrm>
            <a:off x="300387"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500" tmFilter="0, 0; .2, .5; .8, .5; 1, 0"/>
                                        <p:tgtEl>
                                          <p:spTgt spid="115"/>
                                        </p:tgtEl>
                                      </p:cBhvr>
                                    </p:animEffect>
                                    <p:animScale>
                                      <p:cBhvr>
                                        <p:cTn id="7" dur="250" autoRev="1" fill="hold"/>
                                        <p:tgtEl>
                                          <p:spTgt spid="1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userDrawn="1">
  <p:cSld name="TITLE_AND_TWO_COLUMNS">
    <p:spTree>
      <p:nvGrpSpPr>
        <p:cNvPr id="1" name="Shape 127"/>
        <p:cNvGrpSpPr/>
        <p:nvPr/>
      </p:nvGrpSpPr>
      <p:grpSpPr>
        <a:xfrm>
          <a:off x="0" y="0"/>
          <a:ext cx="0" cy="0"/>
          <a:chOff x="0" y="0"/>
          <a:chExt cx="0" cy="0"/>
        </a:xfrm>
      </p:grpSpPr>
      <p:sp>
        <p:nvSpPr>
          <p:cNvPr id="128" name="Google Shape;128;p6"/>
          <p:cNvSpPr/>
          <p:nvPr userDrawn="1"/>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9654" y="362707"/>
            <a:ext cx="2989082" cy="2989082"/>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2117650" y="-109037"/>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445421" y="102103"/>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145"/>
                                        </p:tgtEl>
                                      </p:cBhvr>
                                    </p:animEffect>
                                    <p:animScale>
                                      <p:cBhvr>
                                        <p:cTn id="7" dur="100" autoRev="1" fill="hold"/>
                                        <p:tgtEl>
                                          <p:spTgt spid="1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28B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208"/>
                                        </p:tgtEl>
                                      </p:cBhvr>
                                    </p:animEffect>
                                    <p:animScale>
                                      <p:cBhvr>
                                        <p:cTn id="7" dur="100" autoRev="1" fill="hold"/>
                                        <p:tgtEl>
                                          <p:spTgt spid="20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28B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044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 tmFilter="0, 0; .2, .5; .8, .5; 1, 0"/>
                                        <p:tgtEl>
                                          <p:spTgt spid="208"/>
                                        </p:tgtEl>
                                      </p:cBhvr>
                                    </p:animEffect>
                                    <p:animScale>
                                      <p:cBhvr>
                                        <p:cTn id="7" dur="100" autoRev="1" fill="hold"/>
                                        <p:tgtEl>
                                          <p:spTgt spid="20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1pPr>
            <a:lvl2pPr lvl="1">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60" r:id="rId2"/>
    <p:sldLayoutId id="2147483649" r:id="rId3"/>
    <p:sldLayoutId id="2147483650" r:id="rId4"/>
    <p:sldLayoutId id="2147483662" r:id="rId5"/>
    <p:sldLayoutId id="2147483651" r:id="rId6"/>
    <p:sldLayoutId id="2147483652" r:id="rId7"/>
    <p:sldLayoutId id="2147483654" r:id="rId8"/>
    <p:sldLayoutId id="2147483663" r:id="rId9"/>
    <p:sldLayoutId id="2147483664" r:id="rId10"/>
    <p:sldLayoutId id="2147483665" r:id="rId11"/>
    <p:sldLayoutId id="2147483666" r:id="rId12"/>
    <p:sldLayoutId id="2147483667" r:id="rId13"/>
    <p:sldLayoutId id="2147483668" r:id="rId14"/>
    <p:sldLayoutId id="2147483653" r:id="rId15"/>
    <p:sldLayoutId id="2147483669" r:id="rId16"/>
    <p:sldLayoutId id="2147483658" r:id="rId17"/>
    <p:sldLayoutId id="2147483659" r:id="rId18"/>
    <p:sldLayoutId id="2147483656" r:id="rId1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gif"/><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pixabay.com/en/boys-studying-children-student-1844435/" TargetMode="External"/><Relationship Id="rId5" Type="http://schemas.openxmlformats.org/officeDocument/2006/relationships/image" Target="../media/image3.png"/><Relationship Id="rId4" Type="http://schemas.openxmlformats.org/officeDocument/2006/relationships/hyperlink" Target="http://mumsgather.blogspot.com/2015/09/tips-on-how-to-study-4-days-before-your.html" TargetMode="External"/><Relationship Id="rId9" Type="http://schemas.openxmlformats.org/officeDocument/2006/relationships/hyperlink" Target="https://www.orientacionandujar.es/2016/04/04/cinco-pasos-sencillos-corregir-la-letra-pequeno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772642" cy="3220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METACOGNITIVE</a:t>
            </a:r>
            <a:br>
              <a:rPr lang="en-US" sz="4000" dirty="0"/>
            </a:br>
            <a:r>
              <a:rPr lang="en-US" sz="4000" dirty="0"/>
              <a:t>STRATEGIES FOR EFFECTIVE WRITING </a:t>
            </a:r>
            <a:endParaRPr sz="4000" dirty="0"/>
          </a:p>
        </p:txBody>
      </p:sp>
      <p:grpSp>
        <p:nvGrpSpPr>
          <p:cNvPr id="3" name="Group 2">
            <a:extLst>
              <a:ext uri="{FF2B5EF4-FFF2-40B4-BE49-F238E27FC236}">
                <a16:creationId xmlns:a16="http://schemas.microsoft.com/office/drawing/2014/main" id="{330EC855-72DE-468F-9180-A74D7B48CB7F}"/>
              </a:ext>
            </a:extLst>
          </p:cNvPr>
          <p:cNvGrpSpPr/>
          <p:nvPr/>
        </p:nvGrpSpPr>
        <p:grpSpPr>
          <a:xfrm>
            <a:off x="6858080" y="3266279"/>
            <a:ext cx="2008183" cy="1735580"/>
            <a:chOff x="6900278" y="2974806"/>
            <a:chExt cx="2008183" cy="1735580"/>
          </a:xfrm>
        </p:grpSpPr>
        <p:sp>
          <p:nvSpPr>
            <p:cNvPr id="4" name="Oval 3">
              <a:extLst>
                <a:ext uri="{FF2B5EF4-FFF2-40B4-BE49-F238E27FC236}">
                  <a16:creationId xmlns:a16="http://schemas.microsoft.com/office/drawing/2014/main" id="{8AD73C77-12B7-4C8D-A630-3B38CA9FE4CC}"/>
                </a:ext>
              </a:extLst>
            </p:cNvPr>
            <p:cNvSpPr/>
            <p:nvPr userDrawn="1"/>
          </p:nvSpPr>
          <p:spPr>
            <a:xfrm>
              <a:off x="7035982" y="2974806"/>
              <a:ext cx="1735580" cy="1735580"/>
            </a:xfrm>
            <a:prstGeom prst="ellipse">
              <a:avLst/>
            </a:prstGeom>
            <a:solidFill>
              <a:srgbClr val="F3BA2A">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BBBB90-77F8-4D03-B1C8-92F65466CCD3}"/>
                </a:ext>
              </a:extLst>
            </p:cNvPr>
            <p:cNvSpPr txBox="1"/>
            <p:nvPr userDrawn="1"/>
          </p:nvSpPr>
          <p:spPr>
            <a:xfrm>
              <a:off x="6900278" y="3580241"/>
              <a:ext cx="2008183" cy="584775"/>
            </a:xfrm>
            <a:prstGeom prst="rect">
              <a:avLst/>
            </a:prstGeom>
            <a:noFill/>
          </p:spPr>
          <p:txBody>
            <a:bodyPr wrap="square" rtlCol="0">
              <a:spAutoFit/>
            </a:bodyPr>
            <a:lstStyle/>
            <a:p>
              <a:pPr algn="ctr"/>
              <a:r>
                <a:rPr lang="en-US" sz="1600" dirty="0">
                  <a:latin typeface="Impact" panose="020B0806030902050204" pitchFamily="34" charset="0"/>
                </a:rPr>
                <a:t>Dr. MALAVIKA</a:t>
              </a:r>
            </a:p>
            <a:p>
              <a:pPr algn="ctr"/>
              <a:r>
                <a:rPr lang="en-US" sz="1600" dirty="0">
                  <a:latin typeface="Impact" panose="020B0806030902050204" pitchFamily="34" charset="0"/>
                </a:rPr>
                <a:t> SHARMA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
                                        </p:tgtEl>
                                        <p:attrNameLst>
                                          <p:attrName>style.visibility</p:attrName>
                                        </p:attrNameLst>
                                      </p:cBhvr>
                                      <p:to>
                                        <p:strVal val="visible"/>
                                      </p:to>
                                    </p:set>
                                    <p:anim calcmode="lin" valueType="num">
                                      <p:cBhvr additive="base">
                                        <p:cTn id="7" dur="500" fill="hold"/>
                                        <p:tgtEl>
                                          <p:spTgt spid="389"/>
                                        </p:tgtEl>
                                        <p:attrNameLst>
                                          <p:attrName>ppt_x</p:attrName>
                                        </p:attrNameLst>
                                      </p:cBhvr>
                                      <p:tavLst>
                                        <p:tav tm="0">
                                          <p:val>
                                            <p:strVal val="#ppt_x"/>
                                          </p:val>
                                        </p:tav>
                                        <p:tav tm="100000">
                                          <p:val>
                                            <p:strVal val="#ppt_x"/>
                                          </p:val>
                                        </p:tav>
                                      </p:tavLst>
                                    </p:anim>
                                    <p:anim calcmode="lin" valueType="num">
                                      <p:cBhvr additive="base">
                                        <p:cTn id="8" dur="500" fill="hold"/>
                                        <p:tgtEl>
                                          <p:spTgt spid="38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4CF4EBB2-55AE-4B60-B510-4EE934699627}"/>
              </a:ext>
            </a:extLst>
          </p:cNvPr>
          <p:cNvSpPr/>
          <p:nvPr/>
        </p:nvSpPr>
        <p:spPr>
          <a:xfrm>
            <a:off x="3868614" y="1027400"/>
            <a:ext cx="4435191" cy="3683728"/>
          </a:xfrm>
          <a:prstGeom prst="roundRect">
            <a:avLst>
              <a:gd name="adj" fmla="val 65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0ED6419-E547-49DB-91EB-080E2E4DE287}"/>
              </a:ext>
            </a:extLst>
          </p:cNvPr>
          <p:cNvSpPr/>
          <p:nvPr/>
        </p:nvSpPr>
        <p:spPr>
          <a:xfrm>
            <a:off x="815033" y="1612377"/>
            <a:ext cx="1845377" cy="33855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r>
              <a:rPr lang="en-US" sz="1600" dirty="0">
                <a:solidFill>
                  <a:schemeClr val="bg1"/>
                </a:solidFill>
                <a:latin typeface="Impact" panose="020B0806030902050204" pitchFamily="34" charset="0"/>
              </a:rPr>
              <a:t>Revise your content</a:t>
            </a:r>
          </a:p>
        </p:txBody>
      </p:sp>
      <p:sp>
        <p:nvSpPr>
          <p:cNvPr id="30" name="Rectangle 29">
            <a:extLst>
              <a:ext uri="{FF2B5EF4-FFF2-40B4-BE49-F238E27FC236}">
                <a16:creationId xmlns:a16="http://schemas.microsoft.com/office/drawing/2014/main" id="{CF6E15FB-0817-40C4-A340-ED913D70BA9F}"/>
              </a:ext>
            </a:extLst>
          </p:cNvPr>
          <p:cNvSpPr/>
          <p:nvPr/>
        </p:nvSpPr>
        <p:spPr>
          <a:xfrm>
            <a:off x="815033" y="1938167"/>
            <a:ext cx="2440092" cy="33855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r>
              <a:rPr lang="en-US" sz="1600" dirty="0">
                <a:solidFill>
                  <a:schemeClr val="bg1"/>
                </a:solidFill>
                <a:latin typeface="Impact" panose="020B0806030902050204" pitchFamily="34" charset="0"/>
              </a:rPr>
              <a:t>Edit sentence by sentence</a:t>
            </a:r>
          </a:p>
        </p:txBody>
      </p:sp>
      <p:sp>
        <p:nvSpPr>
          <p:cNvPr id="6" name="Rectangle: Rounded Corners 5">
            <a:extLst>
              <a:ext uri="{FF2B5EF4-FFF2-40B4-BE49-F238E27FC236}">
                <a16:creationId xmlns:a16="http://schemas.microsoft.com/office/drawing/2014/main" id="{E9D6257B-B9BE-4B2D-8471-4188C35ACFA5}"/>
              </a:ext>
            </a:extLst>
          </p:cNvPr>
          <p:cNvSpPr/>
          <p:nvPr/>
        </p:nvSpPr>
        <p:spPr>
          <a:xfrm>
            <a:off x="1424289" y="569961"/>
            <a:ext cx="6966675" cy="424395"/>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Impact" panose="020B0806030902050204" pitchFamily="34" charset="0"/>
              </a:rPr>
              <a:t>THE FRUIT OF YOUR OWN HARD WORK IS THE SWEETEST</a:t>
            </a:r>
            <a:endParaRPr lang="en-US" sz="2400" dirty="0">
              <a:solidFill>
                <a:schemeClr val="tx1"/>
              </a:solidFill>
            </a:endParaRPr>
          </a:p>
        </p:txBody>
      </p:sp>
      <p:sp>
        <p:nvSpPr>
          <p:cNvPr id="19" name="Rectangle 18">
            <a:extLst>
              <a:ext uri="{FF2B5EF4-FFF2-40B4-BE49-F238E27FC236}">
                <a16:creationId xmlns:a16="http://schemas.microsoft.com/office/drawing/2014/main" id="{1A9684AB-45B5-48C9-848D-1F3CA51A6858}"/>
              </a:ext>
            </a:extLst>
          </p:cNvPr>
          <p:cNvSpPr/>
          <p:nvPr/>
        </p:nvSpPr>
        <p:spPr>
          <a:xfrm>
            <a:off x="815033" y="1273823"/>
            <a:ext cx="2568503" cy="33855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US" sz="1600" dirty="0">
                <a:solidFill>
                  <a:schemeClr val="bg1"/>
                </a:solidFill>
                <a:latin typeface="Impact" panose="020B0806030902050204" pitchFamily="34" charset="0"/>
              </a:rPr>
              <a:t>POST- WRITING STRATEGY</a:t>
            </a:r>
          </a:p>
        </p:txBody>
      </p:sp>
      <p:sp>
        <p:nvSpPr>
          <p:cNvPr id="23" name="TextBox 22">
            <a:extLst>
              <a:ext uri="{FF2B5EF4-FFF2-40B4-BE49-F238E27FC236}">
                <a16:creationId xmlns:a16="http://schemas.microsoft.com/office/drawing/2014/main" id="{2C00DC21-72DD-4DB7-AEB6-AB1F076CB52F}"/>
              </a:ext>
            </a:extLst>
          </p:cNvPr>
          <p:cNvSpPr txBox="1"/>
          <p:nvPr/>
        </p:nvSpPr>
        <p:spPr>
          <a:xfrm>
            <a:off x="5694436" y="1079518"/>
            <a:ext cx="1237993"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Second draft</a:t>
            </a:r>
          </a:p>
        </p:txBody>
      </p:sp>
      <p:sp>
        <p:nvSpPr>
          <p:cNvPr id="24" name="TextBox 23">
            <a:extLst>
              <a:ext uri="{FF2B5EF4-FFF2-40B4-BE49-F238E27FC236}">
                <a16:creationId xmlns:a16="http://schemas.microsoft.com/office/drawing/2014/main" id="{C6094051-1B26-40E0-B4D8-D6117223D41A}"/>
              </a:ext>
            </a:extLst>
          </p:cNvPr>
          <p:cNvSpPr txBox="1"/>
          <p:nvPr/>
        </p:nvSpPr>
        <p:spPr>
          <a:xfrm>
            <a:off x="4145767" y="1387218"/>
            <a:ext cx="3880884" cy="310854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just"/>
            <a:r>
              <a:rPr lang="en-US" b="0" i="0" dirty="0">
                <a:solidFill>
                  <a:schemeClr val="bg1"/>
                </a:solidFill>
                <a:effectLst/>
                <a:latin typeface="Franklin Gothic Medium" panose="020B0603020102020204" pitchFamily="34" charset="0"/>
              </a:rPr>
              <a:t>“Ideas do not work. It is YOU who has to do the work.” – Manoj Arora</a:t>
            </a:r>
            <a:r>
              <a:rPr lang="en-US" b="0" i="0" dirty="0">
                <a:solidFill>
                  <a:schemeClr val="bg1"/>
                </a:solidFill>
                <a:effectLst/>
                <a:latin typeface="helvetica neue"/>
              </a:rPr>
              <a:t>. </a:t>
            </a:r>
            <a:r>
              <a:rPr lang="en-US" b="0" i="0" dirty="0">
                <a:solidFill>
                  <a:schemeClr val="bg1"/>
                </a:solidFill>
                <a:effectLst/>
                <a:latin typeface="Franklin Gothic Medium" panose="020B0603020102020204" pitchFamily="34" charset="0"/>
              </a:rPr>
              <a:t>Hard work as we all understand is the most important key to success. Even the talented and the extraordinary people believe in hard work. We have examples of Michelangelo, Charlotte Bronte, Abdul Kalam, Abraham Lincoln to mention a few. However, there are people who believe that hard work leads to loss of energy and can therefore, have an adverse effect on our health. It will damage our creativity, and we will be demotivated.  But this attitude reflects our laziness which is clearly evident in the youth who tend to skip homework and delay their submission of assignments. </a:t>
            </a:r>
            <a:endParaRPr lang="en-US" dirty="0"/>
          </a:p>
        </p:txBody>
      </p:sp>
      <p:sp>
        <p:nvSpPr>
          <p:cNvPr id="3" name="Rectangle: Rounded Corners 2">
            <a:extLst>
              <a:ext uri="{FF2B5EF4-FFF2-40B4-BE49-F238E27FC236}">
                <a16:creationId xmlns:a16="http://schemas.microsoft.com/office/drawing/2014/main" id="{B0593978-30C9-4DE9-84B8-41DBD842E5B4}"/>
              </a:ext>
            </a:extLst>
          </p:cNvPr>
          <p:cNvSpPr/>
          <p:nvPr/>
        </p:nvSpPr>
        <p:spPr>
          <a:xfrm>
            <a:off x="721360" y="2489201"/>
            <a:ext cx="2810917" cy="200656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B2651A1-D3A0-4B1E-B9A2-9205F4D3DFFB}"/>
              </a:ext>
            </a:extLst>
          </p:cNvPr>
          <p:cNvSpPr txBox="1"/>
          <p:nvPr/>
        </p:nvSpPr>
        <p:spPr>
          <a:xfrm>
            <a:off x="815032" y="2768362"/>
            <a:ext cx="2568503" cy="1600438"/>
          </a:xfrm>
          <a:prstGeom prst="rect">
            <a:avLst/>
          </a:prstGeom>
          <a:noFill/>
        </p:spPr>
        <p:txBody>
          <a:bodyPr wrap="square" rtlCol="0">
            <a:spAutoFit/>
          </a:bodyPr>
          <a:lstStyle/>
          <a:p>
            <a:r>
              <a:rPr lang="en-US" dirty="0">
                <a:solidFill>
                  <a:schemeClr val="bg1"/>
                </a:solidFill>
                <a:latin typeface="Franklin Gothic Medium" panose="020B0603020102020204" pitchFamily="34" charset="0"/>
              </a:rPr>
              <a:t>Writer Manoj Arora, in his book </a:t>
            </a:r>
            <a:r>
              <a:rPr lang="en-US" u="sng" dirty="0">
                <a:solidFill>
                  <a:schemeClr val="bg1"/>
                </a:solidFill>
                <a:latin typeface="Franklin Gothic Medium" panose="020B0603020102020204" pitchFamily="34" charset="0"/>
              </a:rPr>
              <a:t>From the Rat Race to Financial Freedom, wrote, </a:t>
            </a:r>
            <a:r>
              <a:rPr lang="en-US" b="0" i="0" dirty="0">
                <a:solidFill>
                  <a:schemeClr val="bg1"/>
                </a:solidFill>
                <a:effectLst/>
                <a:latin typeface="Franklin Gothic Medium" panose="020B0603020102020204" pitchFamily="34" charset="0"/>
              </a:rPr>
              <a:t>“Ideas do not work. It is YOU who has to do the work.” Hard work is doing work very seriously by putting the maximum needed efforts. </a:t>
            </a:r>
            <a:endParaRPr lang="en-US" u="sng" dirty="0"/>
          </a:p>
        </p:txBody>
      </p:sp>
    </p:spTree>
    <p:extLst>
      <p:ext uri="{BB962C8B-B14F-4D97-AF65-F5344CB8AC3E}">
        <p14:creationId xmlns:p14="http://schemas.microsoft.com/office/powerpoint/2010/main" val="13798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p:bldP spid="30" grpId="0"/>
      <p:bldP spid="6" grpId="0" animBg="1"/>
      <p:bldP spid="19" grpId="0"/>
      <p:bldP spid="23" grpId="0"/>
      <p:bldP spid="24" grpId="0"/>
      <p:bldP spid="3"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 name="TextBox 1">
            <a:extLst>
              <a:ext uri="{FF2B5EF4-FFF2-40B4-BE49-F238E27FC236}">
                <a16:creationId xmlns:a16="http://schemas.microsoft.com/office/drawing/2014/main" id="{4FB6752C-FF1B-4EA2-B8EF-4DF599AB1A01}"/>
              </a:ext>
            </a:extLst>
          </p:cNvPr>
          <p:cNvSpPr txBox="1"/>
          <p:nvPr/>
        </p:nvSpPr>
        <p:spPr>
          <a:xfrm>
            <a:off x="96819" y="1269402"/>
            <a:ext cx="2796988" cy="138499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2800" dirty="0">
                <a:solidFill>
                  <a:schemeClr val="bg1"/>
                </a:solidFill>
                <a:latin typeface="Impact" panose="020B0806030902050204" pitchFamily="34" charset="0"/>
              </a:rPr>
              <a:t>CHARACTERISTICS OF EFFECTIVE WRITING</a:t>
            </a:r>
          </a:p>
        </p:txBody>
      </p:sp>
      <p:sp>
        <p:nvSpPr>
          <p:cNvPr id="3" name="TextBox 2">
            <a:extLst>
              <a:ext uri="{FF2B5EF4-FFF2-40B4-BE49-F238E27FC236}">
                <a16:creationId xmlns:a16="http://schemas.microsoft.com/office/drawing/2014/main" id="{DDD0E307-8A14-4BDF-BEE6-12DE1377BC35}"/>
              </a:ext>
            </a:extLst>
          </p:cNvPr>
          <p:cNvSpPr txBox="1"/>
          <p:nvPr/>
        </p:nvSpPr>
        <p:spPr>
          <a:xfrm>
            <a:off x="4281545" y="715726"/>
            <a:ext cx="2441984"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342900" indent="-342900">
              <a:buFont typeface="Wingdings" panose="05000000000000000000" pitchFamily="2" charset="2"/>
              <a:buChar char="§"/>
            </a:pPr>
            <a:r>
              <a:rPr lang="en-US" sz="2000" dirty="0">
                <a:latin typeface="Impact" panose="020B0806030902050204" pitchFamily="34" charset="0"/>
              </a:rPr>
              <a:t>DEFINED PURPOSE</a:t>
            </a:r>
          </a:p>
        </p:txBody>
      </p:sp>
      <p:sp>
        <p:nvSpPr>
          <p:cNvPr id="9" name="TextBox 8">
            <a:extLst>
              <a:ext uri="{FF2B5EF4-FFF2-40B4-BE49-F238E27FC236}">
                <a16:creationId xmlns:a16="http://schemas.microsoft.com/office/drawing/2014/main" id="{E9309F39-BEA4-4E56-A9B1-9E659F8D5D23}"/>
              </a:ext>
            </a:extLst>
          </p:cNvPr>
          <p:cNvSpPr txBox="1"/>
          <p:nvPr/>
        </p:nvSpPr>
        <p:spPr>
          <a:xfrm>
            <a:off x="4281546" y="1157804"/>
            <a:ext cx="2990624"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342900" indent="-342900">
              <a:buFont typeface="Wingdings" panose="05000000000000000000" pitchFamily="2" charset="2"/>
              <a:buChar char="§"/>
            </a:pPr>
            <a:r>
              <a:rPr lang="en-US" sz="2000" dirty="0">
                <a:latin typeface="Impact" panose="020B0806030902050204" pitchFamily="34" charset="0"/>
              </a:rPr>
              <a:t>MAKES A DEFINITE POINT</a:t>
            </a:r>
          </a:p>
        </p:txBody>
      </p:sp>
      <p:sp>
        <p:nvSpPr>
          <p:cNvPr id="10" name="TextBox 9">
            <a:extLst>
              <a:ext uri="{FF2B5EF4-FFF2-40B4-BE49-F238E27FC236}">
                <a16:creationId xmlns:a16="http://schemas.microsoft.com/office/drawing/2014/main" id="{65EA5023-BF30-4756-838C-2BA413920FF6}"/>
              </a:ext>
            </a:extLst>
          </p:cNvPr>
          <p:cNvSpPr txBox="1"/>
          <p:nvPr/>
        </p:nvSpPr>
        <p:spPr>
          <a:xfrm>
            <a:off x="4281546" y="1552891"/>
            <a:ext cx="3377900"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342900" indent="-342900">
              <a:buFont typeface="Wingdings" panose="05000000000000000000" pitchFamily="2" charset="2"/>
              <a:buChar char="§"/>
            </a:pPr>
            <a:r>
              <a:rPr lang="en-US" sz="2000" dirty="0">
                <a:latin typeface="Impact" panose="020B0806030902050204" pitchFamily="34" charset="0"/>
              </a:rPr>
              <a:t>SUPPORTS THAT POINT WITH SPECIFIC INFORMATION</a:t>
            </a:r>
          </a:p>
        </p:txBody>
      </p:sp>
      <p:sp>
        <p:nvSpPr>
          <p:cNvPr id="11" name="TextBox 10">
            <a:extLst>
              <a:ext uri="{FF2B5EF4-FFF2-40B4-BE49-F238E27FC236}">
                <a16:creationId xmlns:a16="http://schemas.microsoft.com/office/drawing/2014/main" id="{6556EC89-CABF-4CB8-9916-BB822E39C02B}"/>
              </a:ext>
            </a:extLst>
          </p:cNvPr>
          <p:cNvSpPr txBox="1"/>
          <p:nvPr/>
        </p:nvSpPr>
        <p:spPr>
          <a:xfrm>
            <a:off x="4281545" y="2260777"/>
            <a:ext cx="3200398" cy="101566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342900" indent="-342900">
              <a:buFont typeface="Wingdings" panose="05000000000000000000" pitchFamily="2" charset="2"/>
              <a:buChar char="§"/>
            </a:pPr>
            <a:r>
              <a:rPr lang="en-US" sz="2000" dirty="0">
                <a:latin typeface="Impact" panose="020B0806030902050204" pitchFamily="34" charset="0"/>
              </a:rPr>
              <a:t>THE INFORMATION IS CLEARLY CONNECTED AND ARRANGED</a:t>
            </a:r>
          </a:p>
        </p:txBody>
      </p:sp>
      <p:sp>
        <p:nvSpPr>
          <p:cNvPr id="12" name="TextBox 11">
            <a:extLst>
              <a:ext uri="{FF2B5EF4-FFF2-40B4-BE49-F238E27FC236}">
                <a16:creationId xmlns:a16="http://schemas.microsoft.com/office/drawing/2014/main" id="{09352AC7-32AB-4F0F-A383-5C15F6451B56}"/>
              </a:ext>
            </a:extLst>
          </p:cNvPr>
          <p:cNvSpPr txBox="1"/>
          <p:nvPr/>
        </p:nvSpPr>
        <p:spPr>
          <a:xfrm>
            <a:off x="4281544" y="3276440"/>
            <a:ext cx="3281082" cy="101566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342900" indent="-342900">
              <a:buFont typeface="Wingdings" panose="05000000000000000000" pitchFamily="2" charset="2"/>
              <a:buChar char="§"/>
            </a:pPr>
            <a:r>
              <a:rPr lang="en-US" sz="2000" dirty="0">
                <a:latin typeface="Impact" panose="020B0806030902050204" pitchFamily="34" charset="0"/>
              </a:rPr>
              <a:t>WORDS ARE APPROPRIATE, SENTENCES ARE CONCISE, EMPHATIC AND CORRECT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15" name="Google Shape;124;p5">
            <a:extLst>
              <a:ext uri="{FF2B5EF4-FFF2-40B4-BE49-F238E27FC236}">
                <a16:creationId xmlns:a16="http://schemas.microsoft.com/office/drawing/2014/main" id="{5C7ADA27-3B3B-4574-BB71-E7ECB940CBB7}"/>
              </a:ext>
            </a:extLst>
          </p:cNvPr>
          <p:cNvSpPr txBox="1">
            <a:spLocks/>
          </p:cNvSpPr>
          <p:nvPr/>
        </p:nvSpPr>
        <p:spPr>
          <a:xfrm>
            <a:off x="144075" y="559475"/>
            <a:ext cx="2142000" cy="2630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Arial"/>
              <a:buNone/>
              <a:defRPr sz="3200" b="0" i="0" u="none" strike="noStrike" cap="none">
                <a:solidFill>
                  <a:srgbClr val="000000"/>
                </a:solidFill>
                <a:latin typeface="Impact" panose="020B0806030902050204" pitchFamily="34" charset="0"/>
                <a:ea typeface="Arial"/>
                <a:cs typeface="Arial"/>
                <a:sym typeface="Arial"/>
              </a:defRPr>
            </a:lvl1pPr>
            <a:lvl2pPr marR="0" lvl="1"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rPr>
              <a:t>COHESION AND COHERENCE</a:t>
            </a:r>
          </a:p>
        </p:txBody>
      </p:sp>
      <p:sp>
        <p:nvSpPr>
          <p:cNvPr id="16" name="TextBox 15">
            <a:extLst>
              <a:ext uri="{FF2B5EF4-FFF2-40B4-BE49-F238E27FC236}">
                <a16:creationId xmlns:a16="http://schemas.microsoft.com/office/drawing/2014/main" id="{5D7FAE05-971B-43D6-9B1C-9A8656C63CD2}"/>
              </a:ext>
            </a:extLst>
          </p:cNvPr>
          <p:cNvSpPr txBox="1"/>
          <p:nvPr/>
        </p:nvSpPr>
        <p:spPr>
          <a:xfrm>
            <a:off x="3218492" y="678115"/>
            <a:ext cx="1457011"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2400" dirty="0">
                <a:latin typeface="Impact" panose="020B0806030902050204" pitchFamily="34" charset="0"/>
              </a:rPr>
              <a:t>COHESION</a:t>
            </a:r>
          </a:p>
        </p:txBody>
      </p:sp>
      <p:sp>
        <p:nvSpPr>
          <p:cNvPr id="17" name="TextBox 16">
            <a:extLst>
              <a:ext uri="{FF2B5EF4-FFF2-40B4-BE49-F238E27FC236}">
                <a16:creationId xmlns:a16="http://schemas.microsoft.com/office/drawing/2014/main" id="{EA395369-4E3A-4E08-8459-8A918F5E450E}"/>
              </a:ext>
            </a:extLst>
          </p:cNvPr>
          <p:cNvSpPr txBox="1"/>
          <p:nvPr/>
        </p:nvSpPr>
        <p:spPr>
          <a:xfrm>
            <a:off x="6001663" y="678115"/>
            <a:ext cx="1573882"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2400" dirty="0">
                <a:latin typeface="Impact" panose="020B0806030902050204" pitchFamily="34" charset="0"/>
              </a:rPr>
              <a:t>COHERENCE</a:t>
            </a:r>
          </a:p>
        </p:txBody>
      </p:sp>
      <p:sp>
        <p:nvSpPr>
          <p:cNvPr id="18" name="TextBox 17">
            <a:extLst>
              <a:ext uri="{FF2B5EF4-FFF2-40B4-BE49-F238E27FC236}">
                <a16:creationId xmlns:a16="http://schemas.microsoft.com/office/drawing/2014/main" id="{F615EC6A-D987-4EC9-8EED-E4CD791DD3AA}"/>
              </a:ext>
            </a:extLst>
          </p:cNvPr>
          <p:cNvSpPr txBox="1"/>
          <p:nvPr/>
        </p:nvSpPr>
        <p:spPr>
          <a:xfrm>
            <a:off x="2793442" y="1744030"/>
            <a:ext cx="2630400" cy="83099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latin typeface="Impact" panose="020B0806030902050204" pitchFamily="34" charset="0"/>
              </a:rPr>
              <a:t>GRAMMATICAL AND LEXICAL LINKING WITHIN A TEXT OR SENTENCE</a:t>
            </a:r>
          </a:p>
        </p:txBody>
      </p:sp>
      <p:sp>
        <p:nvSpPr>
          <p:cNvPr id="19" name="TextBox 18">
            <a:extLst>
              <a:ext uri="{FF2B5EF4-FFF2-40B4-BE49-F238E27FC236}">
                <a16:creationId xmlns:a16="http://schemas.microsoft.com/office/drawing/2014/main" id="{FC410DBA-561C-43C6-B59A-3C662ABD8F66}"/>
              </a:ext>
            </a:extLst>
          </p:cNvPr>
          <p:cNvSpPr txBox="1"/>
          <p:nvPr/>
        </p:nvSpPr>
        <p:spPr>
          <a:xfrm>
            <a:off x="3299048" y="4204884"/>
            <a:ext cx="2630400"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latin typeface="Impact" panose="020B0806030902050204" pitchFamily="34" charset="0"/>
              </a:rPr>
              <a:t>HOLDS A TEXT TOGETHER AND GIVES MEANING</a:t>
            </a:r>
          </a:p>
        </p:txBody>
      </p:sp>
      <p:sp>
        <p:nvSpPr>
          <p:cNvPr id="20" name="Arrow: Down 19">
            <a:extLst>
              <a:ext uri="{FF2B5EF4-FFF2-40B4-BE49-F238E27FC236}">
                <a16:creationId xmlns:a16="http://schemas.microsoft.com/office/drawing/2014/main" id="{B85D6227-B289-4715-A2A0-6C6284A63E3A}"/>
              </a:ext>
            </a:extLst>
          </p:cNvPr>
          <p:cNvSpPr/>
          <p:nvPr/>
        </p:nvSpPr>
        <p:spPr>
          <a:xfrm>
            <a:off x="3781679" y="1139780"/>
            <a:ext cx="261684" cy="620560"/>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B46B81BF-4709-4030-BCA4-4F4CBC3421CB}"/>
              </a:ext>
            </a:extLst>
          </p:cNvPr>
          <p:cNvSpPr/>
          <p:nvPr/>
        </p:nvSpPr>
        <p:spPr>
          <a:xfrm>
            <a:off x="6657762" y="1143523"/>
            <a:ext cx="261684" cy="620560"/>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CF4227D-14D5-4790-A127-FEBBD94A7C97}"/>
              </a:ext>
            </a:extLst>
          </p:cNvPr>
          <p:cNvSpPr txBox="1"/>
          <p:nvPr/>
        </p:nvSpPr>
        <p:spPr>
          <a:xfrm>
            <a:off x="5725060" y="1760340"/>
            <a:ext cx="2630400" cy="83099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latin typeface="Impact" panose="020B0806030902050204" pitchFamily="34" charset="0"/>
              </a:rPr>
              <a:t>THE LOGICAL BRIDGE BETWEEN WORDS, SENTENCES AND PARAGRAPHS</a:t>
            </a:r>
          </a:p>
        </p:txBody>
      </p:sp>
      <p:sp>
        <p:nvSpPr>
          <p:cNvPr id="23" name="TextBox 22">
            <a:extLst>
              <a:ext uri="{FF2B5EF4-FFF2-40B4-BE49-F238E27FC236}">
                <a16:creationId xmlns:a16="http://schemas.microsoft.com/office/drawing/2014/main" id="{B11B1698-0E66-4F32-9EC8-87873458ED45}"/>
              </a:ext>
            </a:extLst>
          </p:cNvPr>
          <p:cNvSpPr txBox="1"/>
          <p:nvPr/>
        </p:nvSpPr>
        <p:spPr>
          <a:xfrm>
            <a:off x="5725060" y="2683905"/>
            <a:ext cx="2083877"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latin typeface="Impact" panose="020B0806030902050204" pitchFamily="34" charset="0"/>
              </a:rPr>
              <a:t>CLARITY OF EXPRESSION</a:t>
            </a:r>
          </a:p>
        </p:txBody>
      </p:sp>
      <p:sp>
        <p:nvSpPr>
          <p:cNvPr id="11" name="TextBox 10">
            <a:extLst>
              <a:ext uri="{FF2B5EF4-FFF2-40B4-BE49-F238E27FC236}">
                <a16:creationId xmlns:a16="http://schemas.microsoft.com/office/drawing/2014/main" id="{58DCEACF-5FEC-4DB5-9917-E7E130A89FC8}"/>
              </a:ext>
            </a:extLst>
          </p:cNvPr>
          <p:cNvSpPr txBox="1"/>
          <p:nvPr/>
        </p:nvSpPr>
        <p:spPr>
          <a:xfrm>
            <a:off x="2086485" y="3173464"/>
            <a:ext cx="3350320"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latin typeface="Impact" panose="020B0806030902050204" pitchFamily="34" charset="0"/>
              </a:rPr>
              <a:t>PERCHING ON A BRANCH,  THE EAGLE SHRIEKED</a:t>
            </a:r>
          </a:p>
        </p:txBody>
      </p:sp>
      <p:cxnSp>
        <p:nvCxnSpPr>
          <p:cNvPr id="3" name="Straight Arrow Connector 2">
            <a:extLst>
              <a:ext uri="{FF2B5EF4-FFF2-40B4-BE49-F238E27FC236}">
                <a16:creationId xmlns:a16="http://schemas.microsoft.com/office/drawing/2014/main" id="{3F246B1A-F312-4792-8645-ED3D2D750AA0}"/>
              </a:ext>
            </a:extLst>
          </p:cNvPr>
          <p:cNvCxnSpPr>
            <a:cxnSpLocks/>
          </p:cNvCxnSpPr>
          <p:nvPr/>
        </p:nvCxnSpPr>
        <p:spPr>
          <a:xfrm>
            <a:off x="2458720" y="3363039"/>
            <a:ext cx="334722" cy="265121"/>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99E1EB-CE87-46B4-BFA2-A33D3A4CD8EE}"/>
              </a:ext>
            </a:extLst>
          </p:cNvPr>
          <p:cNvCxnSpPr>
            <a:cxnSpLocks/>
          </p:cNvCxnSpPr>
          <p:nvPr/>
        </p:nvCxnSpPr>
        <p:spPr>
          <a:xfrm flipH="1">
            <a:off x="3243636" y="3363039"/>
            <a:ext cx="353004" cy="278312"/>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34ED22-4486-4E12-9176-FD9BE49B1A0C}"/>
              </a:ext>
            </a:extLst>
          </p:cNvPr>
          <p:cNvCxnSpPr>
            <a:cxnSpLocks/>
          </p:cNvCxnSpPr>
          <p:nvPr/>
        </p:nvCxnSpPr>
        <p:spPr>
          <a:xfrm>
            <a:off x="4358640" y="3363039"/>
            <a:ext cx="310621" cy="265121"/>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A512A0F-76F6-43E7-AB30-36F9034C4D73}"/>
              </a:ext>
            </a:extLst>
          </p:cNvPr>
          <p:cNvCxnSpPr>
            <a:cxnSpLocks/>
          </p:cNvCxnSpPr>
          <p:nvPr/>
        </p:nvCxnSpPr>
        <p:spPr>
          <a:xfrm flipH="1">
            <a:off x="4914899" y="3349848"/>
            <a:ext cx="353004" cy="278312"/>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4990934-FE82-4E52-8B8A-B0AD516575F8}"/>
              </a:ext>
            </a:extLst>
          </p:cNvPr>
          <p:cNvSpPr txBox="1"/>
          <p:nvPr/>
        </p:nvSpPr>
        <p:spPr>
          <a:xfrm>
            <a:off x="306240" y="4235662"/>
            <a:ext cx="2385604"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latin typeface="Impact" panose="020B0806030902050204" pitchFamily="34" charset="0"/>
              </a:rPr>
              <a:t>CONTAIN MEANING EVEN WHEN ISOALTED FROM THE SENTRNCE</a:t>
            </a:r>
          </a:p>
        </p:txBody>
      </p:sp>
      <p:sp>
        <p:nvSpPr>
          <p:cNvPr id="28" name="TextBox 27">
            <a:extLst>
              <a:ext uri="{FF2B5EF4-FFF2-40B4-BE49-F238E27FC236}">
                <a16:creationId xmlns:a16="http://schemas.microsoft.com/office/drawing/2014/main" id="{BCB77085-A2D6-40D4-9A29-DE08BA383A67}"/>
              </a:ext>
            </a:extLst>
          </p:cNvPr>
          <p:cNvSpPr txBox="1"/>
          <p:nvPr/>
        </p:nvSpPr>
        <p:spPr>
          <a:xfrm>
            <a:off x="4108642" y="3635262"/>
            <a:ext cx="1390975"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latin typeface="Impact" panose="020B0806030902050204" pitchFamily="34" charset="0"/>
              </a:rPr>
              <a:t>CONTENT WORDS</a:t>
            </a:r>
          </a:p>
        </p:txBody>
      </p:sp>
      <p:cxnSp>
        <p:nvCxnSpPr>
          <p:cNvPr id="30" name="Straight Arrow Connector 29">
            <a:extLst>
              <a:ext uri="{FF2B5EF4-FFF2-40B4-BE49-F238E27FC236}">
                <a16:creationId xmlns:a16="http://schemas.microsoft.com/office/drawing/2014/main" id="{914217C8-3443-45AA-99A7-CE6F1EDFBA9B}"/>
              </a:ext>
            </a:extLst>
          </p:cNvPr>
          <p:cNvCxnSpPr>
            <a:cxnSpLocks/>
          </p:cNvCxnSpPr>
          <p:nvPr/>
        </p:nvCxnSpPr>
        <p:spPr>
          <a:xfrm flipH="1" flipV="1">
            <a:off x="3999218" y="2975947"/>
            <a:ext cx="77745" cy="231008"/>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E8DE27-923F-4DB1-AC35-9A6000EA01E3}"/>
              </a:ext>
            </a:extLst>
          </p:cNvPr>
          <p:cNvCxnSpPr>
            <a:cxnSpLocks/>
          </p:cNvCxnSpPr>
          <p:nvPr/>
        </p:nvCxnSpPr>
        <p:spPr>
          <a:xfrm flipV="1">
            <a:off x="3154792" y="3008211"/>
            <a:ext cx="88844" cy="198745"/>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3434337-1A56-4E68-AB96-B7B7D54439BD}"/>
              </a:ext>
            </a:extLst>
          </p:cNvPr>
          <p:cNvSpPr txBox="1"/>
          <p:nvPr/>
        </p:nvSpPr>
        <p:spPr>
          <a:xfrm>
            <a:off x="3040083" y="2731212"/>
            <a:ext cx="1450882" cy="27699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200" dirty="0">
                <a:latin typeface="Impact" panose="020B0806030902050204" pitchFamily="34" charset="0"/>
              </a:rPr>
              <a:t>STRUCTURAL WORDS</a:t>
            </a:r>
          </a:p>
        </p:txBody>
      </p:sp>
      <p:sp>
        <p:nvSpPr>
          <p:cNvPr id="42" name="TextBox 41">
            <a:extLst>
              <a:ext uri="{FF2B5EF4-FFF2-40B4-BE49-F238E27FC236}">
                <a16:creationId xmlns:a16="http://schemas.microsoft.com/office/drawing/2014/main" id="{FA32C455-2663-4F00-BF93-015FA7C8C031}"/>
              </a:ext>
            </a:extLst>
          </p:cNvPr>
          <p:cNvSpPr txBox="1"/>
          <p:nvPr/>
        </p:nvSpPr>
        <p:spPr>
          <a:xfrm>
            <a:off x="2344595" y="3635262"/>
            <a:ext cx="1390975"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latin typeface="Impact" panose="020B0806030902050204" pitchFamily="34" charset="0"/>
              </a:rPr>
              <a:t>CONTENT WORDS</a:t>
            </a:r>
          </a:p>
        </p:txBody>
      </p:sp>
      <p:sp>
        <p:nvSpPr>
          <p:cNvPr id="43" name="Arrow: Down 42">
            <a:extLst>
              <a:ext uri="{FF2B5EF4-FFF2-40B4-BE49-F238E27FC236}">
                <a16:creationId xmlns:a16="http://schemas.microsoft.com/office/drawing/2014/main" id="{B6AAA5DC-D122-48D7-AEAA-2DFA955AF650}"/>
              </a:ext>
            </a:extLst>
          </p:cNvPr>
          <p:cNvSpPr/>
          <p:nvPr/>
        </p:nvSpPr>
        <p:spPr>
          <a:xfrm rot="2447982">
            <a:off x="2399812" y="3815689"/>
            <a:ext cx="130686" cy="512712"/>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1C4E768A-EDFE-4985-A237-1AE273441368}"/>
              </a:ext>
            </a:extLst>
          </p:cNvPr>
          <p:cNvGrpSpPr/>
          <p:nvPr/>
        </p:nvGrpSpPr>
        <p:grpSpPr>
          <a:xfrm>
            <a:off x="5948021" y="2946871"/>
            <a:ext cx="1987104" cy="1695521"/>
            <a:chOff x="5948021" y="2946871"/>
            <a:chExt cx="1987104" cy="1695521"/>
          </a:xfrm>
        </p:grpSpPr>
        <p:sp>
          <p:nvSpPr>
            <p:cNvPr id="4" name="TextBox 3">
              <a:extLst>
                <a:ext uri="{FF2B5EF4-FFF2-40B4-BE49-F238E27FC236}">
                  <a16:creationId xmlns:a16="http://schemas.microsoft.com/office/drawing/2014/main" id="{93C58CB9-D314-4A43-9241-B15B711314E8}"/>
                </a:ext>
              </a:extLst>
            </p:cNvPr>
            <p:cNvSpPr txBox="1"/>
            <p:nvPr/>
          </p:nvSpPr>
          <p:spPr>
            <a:xfrm>
              <a:off x="5963443" y="2946871"/>
              <a:ext cx="1408074"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latin typeface="Impact" panose="020B0806030902050204" pitchFamily="34" charset="0"/>
                </a:rPr>
                <a:t>I. Introduction</a:t>
              </a:r>
            </a:p>
          </p:txBody>
        </p:sp>
        <p:sp>
          <p:nvSpPr>
            <p:cNvPr id="29" name="TextBox 28">
              <a:extLst>
                <a:ext uri="{FF2B5EF4-FFF2-40B4-BE49-F238E27FC236}">
                  <a16:creationId xmlns:a16="http://schemas.microsoft.com/office/drawing/2014/main" id="{311FAC8C-D548-404B-A58C-60D42A79E9B8}"/>
                </a:ext>
              </a:extLst>
            </p:cNvPr>
            <p:cNvSpPr txBox="1"/>
            <p:nvPr/>
          </p:nvSpPr>
          <p:spPr>
            <a:xfrm>
              <a:off x="6188614" y="3115590"/>
              <a:ext cx="1112404"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latin typeface="Impact" panose="020B0806030902050204" pitchFamily="34" charset="0"/>
                </a:rPr>
                <a:t>Background</a:t>
              </a:r>
            </a:p>
          </p:txBody>
        </p:sp>
        <p:sp>
          <p:nvSpPr>
            <p:cNvPr id="31" name="TextBox 30">
              <a:extLst>
                <a:ext uri="{FF2B5EF4-FFF2-40B4-BE49-F238E27FC236}">
                  <a16:creationId xmlns:a16="http://schemas.microsoft.com/office/drawing/2014/main" id="{9BB4BEF0-4336-4066-BC54-67E3DB6C6D1B}"/>
                </a:ext>
              </a:extLst>
            </p:cNvPr>
            <p:cNvSpPr txBox="1"/>
            <p:nvPr/>
          </p:nvSpPr>
          <p:spPr>
            <a:xfrm>
              <a:off x="6188614" y="3310308"/>
              <a:ext cx="1488141"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latin typeface="Impact" panose="020B0806030902050204" pitchFamily="34" charset="0"/>
                </a:rPr>
                <a:t>Thesis statement</a:t>
              </a:r>
            </a:p>
          </p:txBody>
        </p:sp>
        <p:sp>
          <p:nvSpPr>
            <p:cNvPr id="32" name="TextBox 31">
              <a:extLst>
                <a:ext uri="{FF2B5EF4-FFF2-40B4-BE49-F238E27FC236}">
                  <a16:creationId xmlns:a16="http://schemas.microsoft.com/office/drawing/2014/main" id="{C7087E35-BCC5-4E89-B9D0-2E1502FAFD9D}"/>
                </a:ext>
              </a:extLst>
            </p:cNvPr>
            <p:cNvSpPr txBox="1"/>
            <p:nvPr/>
          </p:nvSpPr>
          <p:spPr>
            <a:xfrm>
              <a:off x="5948021" y="3573367"/>
              <a:ext cx="876132"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latin typeface="Impact" panose="020B0806030902050204" pitchFamily="34" charset="0"/>
                </a:rPr>
                <a:t>II. Topic 1</a:t>
              </a:r>
            </a:p>
          </p:txBody>
        </p:sp>
        <p:sp>
          <p:nvSpPr>
            <p:cNvPr id="34" name="TextBox 33">
              <a:extLst>
                <a:ext uri="{FF2B5EF4-FFF2-40B4-BE49-F238E27FC236}">
                  <a16:creationId xmlns:a16="http://schemas.microsoft.com/office/drawing/2014/main" id="{796ED53D-80F7-422E-B43A-18D3779208FB}"/>
                </a:ext>
              </a:extLst>
            </p:cNvPr>
            <p:cNvSpPr txBox="1"/>
            <p:nvPr/>
          </p:nvSpPr>
          <p:spPr>
            <a:xfrm>
              <a:off x="6146100" y="3752045"/>
              <a:ext cx="1789025"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latin typeface="Impact" panose="020B0806030902050204" pitchFamily="34" charset="0"/>
                </a:rPr>
                <a:t>Supporting  evidence</a:t>
              </a:r>
            </a:p>
          </p:txBody>
        </p:sp>
        <p:sp>
          <p:nvSpPr>
            <p:cNvPr id="35" name="TextBox 34">
              <a:extLst>
                <a:ext uri="{FF2B5EF4-FFF2-40B4-BE49-F238E27FC236}">
                  <a16:creationId xmlns:a16="http://schemas.microsoft.com/office/drawing/2014/main" id="{F1DA646B-63C7-4489-B14F-4A81AD4D6DFD}"/>
                </a:ext>
              </a:extLst>
            </p:cNvPr>
            <p:cNvSpPr txBox="1"/>
            <p:nvPr/>
          </p:nvSpPr>
          <p:spPr>
            <a:xfrm>
              <a:off x="5971464" y="4137859"/>
              <a:ext cx="1352574"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latin typeface="Impact" panose="020B0806030902050204" pitchFamily="34" charset="0"/>
                </a:rPr>
                <a:t>III. Conclusion</a:t>
              </a:r>
            </a:p>
          </p:txBody>
        </p:sp>
        <p:sp>
          <p:nvSpPr>
            <p:cNvPr id="36" name="TextBox 35">
              <a:extLst>
                <a:ext uri="{FF2B5EF4-FFF2-40B4-BE49-F238E27FC236}">
                  <a16:creationId xmlns:a16="http://schemas.microsoft.com/office/drawing/2014/main" id="{3943E459-4D8A-49A6-8FB2-D0D8022B7D9B}"/>
                </a:ext>
              </a:extLst>
            </p:cNvPr>
            <p:cNvSpPr txBox="1"/>
            <p:nvPr/>
          </p:nvSpPr>
          <p:spPr>
            <a:xfrm>
              <a:off x="6186095" y="4334615"/>
              <a:ext cx="1127479"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latin typeface="Impact" panose="020B0806030902050204" pitchFamily="34" charset="0"/>
                </a:rPr>
                <a:t>Summary</a:t>
              </a:r>
            </a:p>
          </p:txBody>
        </p:sp>
      </p:grpSp>
      <p:sp>
        <p:nvSpPr>
          <p:cNvPr id="61" name="Arrow: Down 60">
            <a:extLst>
              <a:ext uri="{FF2B5EF4-FFF2-40B4-BE49-F238E27FC236}">
                <a16:creationId xmlns:a16="http://schemas.microsoft.com/office/drawing/2014/main" id="{FE36938A-8FC8-471E-B5BE-CCF8C4EAFCEB}"/>
              </a:ext>
            </a:extLst>
          </p:cNvPr>
          <p:cNvSpPr/>
          <p:nvPr/>
        </p:nvSpPr>
        <p:spPr>
          <a:xfrm rot="7847982">
            <a:off x="3839375" y="2947926"/>
            <a:ext cx="200503" cy="254329"/>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Down 61">
            <a:extLst>
              <a:ext uri="{FF2B5EF4-FFF2-40B4-BE49-F238E27FC236}">
                <a16:creationId xmlns:a16="http://schemas.microsoft.com/office/drawing/2014/main" id="{7E86A371-8FDD-4518-B670-B96A7C4D4A9E}"/>
              </a:ext>
            </a:extLst>
          </p:cNvPr>
          <p:cNvSpPr/>
          <p:nvPr/>
        </p:nvSpPr>
        <p:spPr>
          <a:xfrm rot="13247982">
            <a:off x="2959259" y="2947927"/>
            <a:ext cx="200503" cy="254329"/>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Down 62">
            <a:extLst>
              <a:ext uri="{FF2B5EF4-FFF2-40B4-BE49-F238E27FC236}">
                <a16:creationId xmlns:a16="http://schemas.microsoft.com/office/drawing/2014/main" id="{68DE5D33-6A8E-4BE6-AAF2-68606C82B6EA}"/>
              </a:ext>
            </a:extLst>
          </p:cNvPr>
          <p:cNvSpPr/>
          <p:nvPr/>
        </p:nvSpPr>
        <p:spPr>
          <a:xfrm rot="13752018" flipV="1">
            <a:off x="4396512" y="3383485"/>
            <a:ext cx="200503" cy="254329"/>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Down 63">
            <a:extLst>
              <a:ext uri="{FF2B5EF4-FFF2-40B4-BE49-F238E27FC236}">
                <a16:creationId xmlns:a16="http://schemas.microsoft.com/office/drawing/2014/main" id="{D37D3402-5CC8-42CF-A6C4-C9356C34BB32}"/>
              </a:ext>
            </a:extLst>
          </p:cNvPr>
          <p:cNvSpPr/>
          <p:nvPr/>
        </p:nvSpPr>
        <p:spPr>
          <a:xfrm rot="8352018" flipV="1">
            <a:off x="2401126" y="3402496"/>
            <a:ext cx="200503" cy="254329"/>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Down 64">
            <a:extLst>
              <a:ext uri="{FF2B5EF4-FFF2-40B4-BE49-F238E27FC236}">
                <a16:creationId xmlns:a16="http://schemas.microsoft.com/office/drawing/2014/main" id="{C57F1BEF-2E69-4AF2-AC70-161D7D71EDDD}"/>
              </a:ext>
            </a:extLst>
          </p:cNvPr>
          <p:cNvSpPr/>
          <p:nvPr/>
        </p:nvSpPr>
        <p:spPr>
          <a:xfrm rot="8352018" flipV="1">
            <a:off x="3262877" y="3425487"/>
            <a:ext cx="200503" cy="254329"/>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Arrow: Down 65">
            <a:extLst>
              <a:ext uri="{FF2B5EF4-FFF2-40B4-BE49-F238E27FC236}">
                <a16:creationId xmlns:a16="http://schemas.microsoft.com/office/drawing/2014/main" id="{F2C114D1-ED16-4645-A526-0836534D1422}"/>
              </a:ext>
            </a:extLst>
          </p:cNvPr>
          <p:cNvSpPr/>
          <p:nvPr/>
        </p:nvSpPr>
        <p:spPr>
          <a:xfrm rot="13752018" flipV="1">
            <a:off x="4965690" y="3375030"/>
            <a:ext cx="200503" cy="254329"/>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3"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1+#ppt_w/2"/>
                                          </p:val>
                                        </p:tav>
                                        <p:tav tm="100000">
                                          <p:val>
                                            <p:strVal val="#ppt_x"/>
                                          </p:val>
                                        </p:tav>
                                      </p:tavLst>
                                    </p:anim>
                                    <p:anim calcmode="lin" valueType="num">
                                      <p:cBhvr additive="base">
                                        <p:cTn id="56"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fade">
                                      <p:cBhvr>
                                        <p:cTn id="66" dur="500"/>
                                        <p:tgtEl>
                                          <p:spTgt spid="6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left)">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500"/>
                                        <p:tgtEl>
                                          <p:spTgt spid="1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left)">
                                      <p:cBhvr>
                                        <p:cTn id="84" dur="500"/>
                                        <p:tgtEl>
                                          <p:spTgt spid="17"/>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1"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6" presetClass="entr" presetSubtype="37" fill="hold" grpId="0"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barn(outVertical)">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500"/>
                                        <p:tgtEl>
                                          <p:spTgt spid="2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67"/>
                                        </p:tgtEl>
                                        <p:attrNameLst>
                                          <p:attrName>style.visibility</p:attrName>
                                        </p:attrNameLst>
                                      </p:cBhvr>
                                      <p:to>
                                        <p:strVal val="visible"/>
                                      </p:to>
                                    </p:set>
                                    <p:animEffect transition="in" filter="wipe(left)">
                                      <p:cBhvr>
                                        <p:cTn id="10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animBg="1"/>
      <p:bldP spid="21" grpId="0" animBg="1"/>
      <p:bldP spid="22" grpId="0"/>
      <p:bldP spid="23" grpId="0"/>
      <p:bldP spid="11" grpId="0"/>
      <p:bldP spid="27" grpId="0"/>
      <p:bldP spid="28" grpId="0"/>
      <p:bldP spid="41" grpId="0"/>
      <p:bldP spid="42" grpId="0"/>
      <p:bldP spid="43" grpId="0" animBg="1"/>
      <p:bldP spid="61" grpId="0" animBg="1"/>
      <p:bldP spid="62" grpId="0" animBg="1"/>
      <p:bldP spid="63" grpId="0" animBg="1"/>
      <p:bldP spid="64" grpId="0" animBg="1"/>
      <p:bldP spid="65" grpId="0" animBg="1"/>
      <p:bldP spid="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6" name="Google Shape;154;p6">
            <a:extLst>
              <a:ext uri="{FF2B5EF4-FFF2-40B4-BE49-F238E27FC236}">
                <a16:creationId xmlns:a16="http://schemas.microsoft.com/office/drawing/2014/main" id="{23B1D44B-FDC3-4BD4-9358-CF38240FACE7}"/>
              </a:ext>
            </a:extLst>
          </p:cNvPr>
          <p:cNvSpPr txBox="1">
            <a:spLocks/>
          </p:cNvSpPr>
          <p:nvPr/>
        </p:nvSpPr>
        <p:spPr>
          <a:xfrm>
            <a:off x="144074" y="559475"/>
            <a:ext cx="2604437" cy="2630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Arial"/>
              <a:buNone/>
              <a:defRPr sz="3200" b="0" i="0" u="none" strike="noStrike" cap="none">
                <a:solidFill>
                  <a:srgbClr val="000000"/>
                </a:solidFill>
                <a:latin typeface="Impact" panose="020B0806030902050204" pitchFamily="34" charset="0"/>
                <a:ea typeface="Arial"/>
                <a:cs typeface="Arial"/>
                <a:sym typeface="Arial"/>
              </a:defRPr>
            </a:lvl1pPr>
            <a:lvl2pPr marR="0" lvl="1"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rPr>
              <a:t>COHESIVE DEVICES</a:t>
            </a:r>
          </a:p>
        </p:txBody>
      </p:sp>
      <p:sp>
        <p:nvSpPr>
          <p:cNvPr id="7" name="TextBox 6">
            <a:extLst>
              <a:ext uri="{FF2B5EF4-FFF2-40B4-BE49-F238E27FC236}">
                <a16:creationId xmlns:a16="http://schemas.microsoft.com/office/drawing/2014/main" id="{4B1C9E34-8E8D-4527-9600-78CE9618F793}"/>
              </a:ext>
            </a:extLst>
          </p:cNvPr>
          <p:cNvSpPr txBox="1"/>
          <p:nvPr/>
        </p:nvSpPr>
        <p:spPr>
          <a:xfrm>
            <a:off x="2985505" y="1245996"/>
            <a:ext cx="1140244"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latin typeface="Impact" panose="020B0806030902050204" pitchFamily="34" charset="0"/>
              </a:rPr>
              <a:t>PRONOUNS</a:t>
            </a:r>
          </a:p>
        </p:txBody>
      </p:sp>
      <p:sp>
        <p:nvSpPr>
          <p:cNvPr id="8" name="TextBox 7">
            <a:extLst>
              <a:ext uri="{FF2B5EF4-FFF2-40B4-BE49-F238E27FC236}">
                <a16:creationId xmlns:a16="http://schemas.microsoft.com/office/drawing/2014/main" id="{3B195DE8-BCE7-43AD-A040-E6D395782A2B}"/>
              </a:ext>
            </a:extLst>
          </p:cNvPr>
          <p:cNvSpPr txBox="1"/>
          <p:nvPr/>
        </p:nvSpPr>
        <p:spPr>
          <a:xfrm>
            <a:off x="4069707" y="1245996"/>
            <a:ext cx="1140244"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latin typeface="Impact" panose="020B0806030902050204" pitchFamily="34" charset="0"/>
              </a:rPr>
              <a:t>REPETITION</a:t>
            </a:r>
          </a:p>
        </p:txBody>
      </p:sp>
      <p:sp>
        <p:nvSpPr>
          <p:cNvPr id="9" name="TextBox 8">
            <a:extLst>
              <a:ext uri="{FF2B5EF4-FFF2-40B4-BE49-F238E27FC236}">
                <a16:creationId xmlns:a16="http://schemas.microsoft.com/office/drawing/2014/main" id="{A6E3B5E1-8A3C-4067-9EC1-309B3C31B477}"/>
              </a:ext>
            </a:extLst>
          </p:cNvPr>
          <p:cNvSpPr txBox="1"/>
          <p:nvPr/>
        </p:nvSpPr>
        <p:spPr>
          <a:xfrm>
            <a:off x="5166570" y="1245996"/>
            <a:ext cx="1140244"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latin typeface="Impact" panose="020B0806030902050204" pitchFamily="34" charset="0"/>
              </a:rPr>
              <a:t>ANAPHORIC</a:t>
            </a:r>
          </a:p>
        </p:txBody>
      </p:sp>
      <p:sp>
        <p:nvSpPr>
          <p:cNvPr id="10" name="TextBox 9">
            <a:extLst>
              <a:ext uri="{FF2B5EF4-FFF2-40B4-BE49-F238E27FC236}">
                <a16:creationId xmlns:a16="http://schemas.microsoft.com/office/drawing/2014/main" id="{BE5E6EA7-B105-41F1-B28A-6CC9E4DAB1E8}"/>
              </a:ext>
            </a:extLst>
          </p:cNvPr>
          <p:cNvSpPr txBox="1"/>
          <p:nvPr/>
        </p:nvSpPr>
        <p:spPr>
          <a:xfrm>
            <a:off x="6449268" y="1245996"/>
            <a:ext cx="1196742"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latin typeface="Impact" panose="020B0806030902050204" pitchFamily="34" charset="0"/>
              </a:rPr>
              <a:t>SEQUENCING</a:t>
            </a:r>
          </a:p>
        </p:txBody>
      </p:sp>
      <p:sp>
        <p:nvSpPr>
          <p:cNvPr id="11" name="TextBox 10">
            <a:extLst>
              <a:ext uri="{FF2B5EF4-FFF2-40B4-BE49-F238E27FC236}">
                <a16:creationId xmlns:a16="http://schemas.microsoft.com/office/drawing/2014/main" id="{765896AB-3E35-4315-BD2C-600157B516FF}"/>
              </a:ext>
            </a:extLst>
          </p:cNvPr>
          <p:cNvSpPr txBox="1"/>
          <p:nvPr/>
        </p:nvSpPr>
        <p:spPr>
          <a:xfrm>
            <a:off x="7584214" y="1238478"/>
            <a:ext cx="1025209"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latin typeface="Impact" panose="020B0806030902050204" pitchFamily="34" charset="0"/>
              </a:rPr>
              <a:t>ELLIPSIS</a:t>
            </a:r>
          </a:p>
        </p:txBody>
      </p:sp>
      <p:sp>
        <p:nvSpPr>
          <p:cNvPr id="12" name="Arrow: Down 11">
            <a:extLst>
              <a:ext uri="{FF2B5EF4-FFF2-40B4-BE49-F238E27FC236}">
                <a16:creationId xmlns:a16="http://schemas.microsoft.com/office/drawing/2014/main" id="{46F7B189-6621-4F6E-A19E-48FDAA5D282A}"/>
              </a:ext>
            </a:extLst>
          </p:cNvPr>
          <p:cNvSpPr/>
          <p:nvPr/>
        </p:nvSpPr>
        <p:spPr>
          <a:xfrm>
            <a:off x="3332648" y="1566220"/>
            <a:ext cx="277556" cy="338554"/>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61DF848-7F48-40A4-81E6-F3ED8473F35B}"/>
              </a:ext>
            </a:extLst>
          </p:cNvPr>
          <p:cNvSpPr txBox="1"/>
          <p:nvPr/>
        </p:nvSpPr>
        <p:spPr>
          <a:xfrm>
            <a:off x="2927307" y="1982139"/>
            <a:ext cx="1140244" cy="73866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400" dirty="0">
                <a:latin typeface="Impact" panose="020B0806030902050204" pitchFamily="34" charset="0"/>
              </a:rPr>
              <a:t>AVOID REPETITION OF A NOUN</a:t>
            </a:r>
          </a:p>
        </p:txBody>
      </p:sp>
      <p:sp>
        <p:nvSpPr>
          <p:cNvPr id="14" name="TextBox 13">
            <a:extLst>
              <a:ext uri="{FF2B5EF4-FFF2-40B4-BE49-F238E27FC236}">
                <a16:creationId xmlns:a16="http://schemas.microsoft.com/office/drawing/2014/main" id="{DC7AA362-AD73-4247-9227-1D96A3E1A7AA}"/>
              </a:ext>
            </a:extLst>
          </p:cNvPr>
          <p:cNvSpPr txBox="1"/>
          <p:nvPr/>
        </p:nvSpPr>
        <p:spPr>
          <a:xfrm>
            <a:off x="2925662" y="2798168"/>
            <a:ext cx="1140244"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400" dirty="0">
                <a:latin typeface="Impact" panose="020B0806030902050204" pitchFamily="34" charset="0"/>
              </a:rPr>
              <a:t>REDUCE WORDINESS</a:t>
            </a:r>
          </a:p>
        </p:txBody>
      </p:sp>
      <p:sp>
        <p:nvSpPr>
          <p:cNvPr id="15" name="Arrow: Down 14">
            <a:extLst>
              <a:ext uri="{FF2B5EF4-FFF2-40B4-BE49-F238E27FC236}">
                <a16:creationId xmlns:a16="http://schemas.microsoft.com/office/drawing/2014/main" id="{DFDC956A-F3AA-4114-9B29-2FCB60A36EAD}"/>
              </a:ext>
            </a:extLst>
          </p:cNvPr>
          <p:cNvSpPr/>
          <p:nvPr/>
        </p:nvSpPr>
        <p:spPr>
          <a:xfrm>
            <a:off x="4475124" y="1571452"/>
            <a:ext cx="277556" cy="475362"/>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4099C02-AE1B-4242-BD7B-89477A8419B9}"/>
              </a:ext>
            </a:extLst>
          </p:cNvPr>
          <p:cNvSpPr txBox="1"/>
          <p:nvPr/>
        </p:nvSpPr>
        <p:spPr>
          <a:xfrm>
            <a:off x="4124055" y="2117836"/>
            <a:ext cx="1140244" cy="73866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400" dirty="0">
                <a:latin typeface="Impact" panose="020B0806030902050204" pitchFamily="34" charset="0"/>
              </a:rPr>
              <a:t>EMPHASIZE MAIN IDEA IN WRITING</a:t>
            </a:r>
          </a:p>
        </p:txBody>
      </p:sp>
      <p:sp>
        <p:nvSpPr>
          <p:cNvPr id="17" name="TextBox 16">
            <a:extLst>
              <a:ext uri="{FF2B5EF4-FFF2-40B4-BE49-F238E27FC236}">
                <a16:creationId xmlns:a16="http://schemas.microsoft.com/office/drawing/2014/main" id="{F39BD50B-3597-465A-8C58-C9CA76A1E9A8}"/>
              </a:ext>
            </a:extLst>
          </p:cNvPr>
          <p:cNvSpPr txBox="1"/>
          <p:nvPr/>
        </p:nvSpPr>
        <p:spPr>
          <a:xfrm>
            <a:off x="4036720" y="2891197"/>
            <a:ext cx="1359161" cy="73866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400" dirty="0">
                <a:latin typeface="Impact" panose="020B0806030902050204" pitchFamily="34" charset="0"/>
              </a:rPr>
              <a:t>ENHANCES READER’S UNDERSTANDING</a:t>
            </a:r>
          </a:p>
        </p:txBody>
      </p:sp>
      <p:sp>
        <p:nvSpPr>
          <p:cNvPr id="18" name="Arrow: Down 17">
            <a:extLst>
              <a:ext uri="{FF2B5EF4-FFF2-40B4-BE49-F238E27FC236}">
                <a16:creationId xmlns:a16="http://schemas.microsoft.com/office/drawing/2014/main" id="{F5DEAF01-9D2C-4F01-821D-C1A260C410E7}"/>
              </a:ext>
            </a:extLst>
          </p:cNvPr>
          <p:cNvSpPr/>
          <p:nvPr/>
        </p:nvSpPr>
        <p:spPr>
          <a:xfrm>
            <a:off x="5584095" y="1546828"/>
            <a:ext cx="277556" cy="653702"/>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B5A119C-33FB-40EF-98CD-1CEFB3DFB7BC}"/>
              </a:ext>
            </a:extLst>
          </p:cNvPr>
          <p:cNvSpPr txBox="1"/>
          <p:nvPr/>
        </p:nvSpPr>
        <p:spPr>
          <a:xfrm>
            <a:off x="5219391" y="2222504"/>
            <a:ext cx="1140244" cy="73866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400" dirty="0">
                <a:latin typeface="Impact" panose="020B0806030902050204" pitchFamily="34" charset="0"/>
              </a:rPr>
              <a:t>TOOL THAT ENHANCES MEMORY</a:t>
            </a:r>
          </a:p>
        </p:txBody>
      </p:sp>
      <p:sp>
        <p:nvSpPr>
          <p:cNvPr id="20" name="TextBox 19">
            <a:extLst>
              <a:ext uri="{FF2B5EF4-FFF2-40B4-BE49-F238E27FC236}">
                <a16:creationId xmlns:a16="http://schemas.microsoft.com/office/drawing/2014/main" id="{EF4410DC-1A78-48DF-B234-259B37793308}"/>
              </a:ext>
            </a:extLst>
          </p:cNvPr>
          <p:cNvSpPr txBox="1"/>
          <p:nvPr/>
        </p:nvSpPr>
        <p:spPr>
          <a:xfrm>
            <a:off x="5255852" y="2994423"/>
            <a:ext cx="1140244" cy="73866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400" dirty="0">
                <a:latin typeface="Impact" panose="020B0806030902050204" pitchFamily="34" charset="0"/>
              </a:rPr>
              <a:t>USE THE DEFINITE ARTICLE ‘THE’</a:t>
            </a:r>
          </a:p>
        </p:txBody>
      </p:sp>
      <p:sp>
        <p:nvSpPr>
          <p:cNvPr id="21" name="Arrow: Down 20">
            <a:extLst>
              <a:ext uri="{FF2B5EF4-FFF2-40B4-BE49-F238E27FC236}">
                <a16:creationId xmlns:a16="http://schemas.microsoft.com/office/drawing/2014/main" id="{03DBE58D-2461-4996-8B06-57E03B4DB96A}"/>
              </a:ext>
            </a:extLst>
          </p:cNvPr>
          <p:cNvSpPr/>
          <p:nvPr/>
        </p:nvSpPr>
        <p:spPr>
          <a:xfrm>
            <a:off x="6833555" y="1545401"/>
            <a:ext cx="277556" cy="846356"/>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57A984F-D6E2-4882-A5B3-4FDB00487508}"/>
              </a:ext>
            </a:extLst>
          </p:cNvPr>
          <p:cNvSpPr txBox="1"/>
          <p:nvPr/>
        </p:nvSpPr>
        <p:spPr>
          <a:xfrm>
            <a:off x="6301264" y="2410980"/>
            <a:ext cx="1359160"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400" dirty="0">
                <a:latin typeface="Impact" panose="020B0806030902050204" pitchFamily="34" charset="0"/>
              </a:rPr>
              <a:t>BETTER UNDERSTANDING</a:t>
            </a:r>
          </a:p>
        </p:txBody>
      </p:sp>
      <p:sp>
        <p:nvSpPr>
          <p:cNvPr id="23" name="TextBox 22">
            <a:extLst>
              <a:ext uri="{FF2B5EF4-FFF2-40B4-BE49-F238E27FC236}">
                <a16:creationId xmlns:a16="http://schemas.microsoft.com/office/drawing/2014/main" id="{FF88EBBC-1E43-4258-9763-6BEBD6949CFC}"/>
              </a:ext>
            </a:extLst>
          </p:cNvPr>
          <p:cNvSpPr txBox="1"/>
          <p:nvPr/>
        </p:nvSpPr>
        <p:spPr>
          <a:xfrm>
            <a:off x="5264299" y="3766342"/>
            <a:ext cx="1307299"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latin typeface="Impact" panose="020B0806030902050204" pitchFamily="34" charset="0"/>
              </a:rPr>
              <a:t>CATAPHORIC</a:t>
            </a:r>
          </a:p>
        </p:txBody>
      </p:sp>
      <p:sp>
        <p:nvSpPr>
          <p:cNvPr id="24" name="TextBox 23">
            <a:extLst>
              <a:ext uri="{FF2B5EF4-FFF2-40B4-BE49-F238E27FC236}">
                <a16:creationId xmlns:a16="http://schemas.microsoft.com/office/drawing/2014/main" id="{BA0C87DF-A40C-4E32-86C1-3D5BA77857F9}"/>
              </a:ext>
            </a:extLst>
          </p:cNvPr>
          <p:cNvSpPr txBox="1"/>
          <p:nvPr/>
        </p:nvSpPr>
        <p:spPr>
          <a:xfrm>
            <a:off x="5279233" y="4138151"/>
            <a:ext cx="1140244"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400" dirty="0">
                <a:latin typeface="Impact" panose="020B0806030902050204" pitchFamily="34" charset="0"/>
              </a:rPr>
              <a:t>OPPOSITE OF ANAPHORIC</a:t>
            </a:r>
          </a:p>
        </p:txBody>
      </p:sp>
      <p:sp>
        <p:nvSpPr>
          <p:cNvPr id="25" name="TextBox 24">
            <a:extLst>
              <a:ext uri="{FF2B5EF4-FFF2-40B4-BE49-F238E27FC236}">
                <a16:creationId xmlns:a16="http://schemas.microsoft.com/office/drawing/2014/main" id="{269657BA-1185-4714-9985-10DEAADCF2E2}"/>
              </a:ext>
            </a:extLst>
          </p:cNvPr>
          <p:cNvSpPr txBox="1"/>
          <p:nvPr/>
        </p:nvSpPr>
        <p:spPr>
          <a:xfrm>
            <a:off x="6386305" y="3013365"/>
            <a:ext cx="1359160"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400" dirty="0">
                <a:latin typeface="Impact" panose="020B0806030902050204" pitchFamily="34" charset="0"/>
              </a:rPr>
              <a:t>CLARITY OF INFORMATION</a:t>
            </a:r>
          </a:p>
        </p:txBody>
      </p:sp>
      <p:sp>
        <p:nvSpPr>
          <p:cNvPr id="26" name="Arrow: Down 25">
            <a:extLst>
              <a:ext uri="{FF2B5EF4-FFF2-40B4-BE49-F238E27FC236}">
                <a16:creationId xmlns:a16="http://schemas.microsoft.com/office/drawing/2014/main" id="{5D4DB2FA-B27F-43B1-9C0D-EDA259063A6E}"/>
              </a:ext>
            </a:extLst>
          </p:cNvPr>
          <p:cNvSpPr/>
          <p:nvPr/>
        </p:nvSpPr>
        <p:spPr>
          <a:xfrm>
            <a:off x="7882561" y="1541275"/>
            <a:ext cx="277556" cy="994718"/>
          </a:xfrm>
          <a:prstGeom prst="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81BCEE9-C804-4F66-9763-896CE995EE11}"/>
              </a:ext>
            </a:extLst>
          </p:cNvPr>
          <p:cNvSpPr txBox="1"/>
          <p:nvPr/>
        </p:nvSpPr>
        <p:spPr>
          <a:xfrm>
            <a:off x="7438738" y="2591836"/>
            <a:ext cx="1359160"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400" dirty="0">
                <a:latin typeface="Impact" panose="020B0806030902050204" pitchFamily="34" charset="0"/>
              </a:rPr>
              <a:t>ENHANCES EFFICIENCY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up)">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up)">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up)">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up)">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wipe(up)">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1" fill="hold" grpId="0" nodeType="click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additive="base">
                                        <p:cTn id="90" dur="500" fill="hold"/>
                                        <p:tgtEl>
                                          <p:spTgt spid="21"/>
                                        </p:tgtEl>
                                        <p:attrNameLst>
                                          <p:attrName>ppt_x</p:attrName>
                                        </p:attrNameLst>
                                      </p:cBhvr>
                                      <p:tavLst>
                                        <p:tav tm="0">
                                          <p:val>
                                            <p:strVal val="#ppt_x"/>
                                          </p:val>
                                        </p:tav>
                                        <p:tav tm="100000">
                                          <p:val>
                                            <p:strVal val="#ppt_x"/>
                                          </p:val>
                                        </p:tav>
                                      </p:tavLst>
                                    </p:anim>
                                    <p:anim calcmode="lin" valueType="num">
                                      <p:cBhvr additive="base">
                                        <p:cTn id="91"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wipe(up)">
                                      <p:cBhvr>
                                        <p:cTn id="96" dur="500"/>
                                        <p:tgtEl>
                                          <p:spTgt spid="2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up)">
                                      <p:cBhvr>
                                        <p:cTn id="101" dur="500"/>
                                        <p:tgtEl>
                                          <p:spTgt spid="2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1"/>
                                        </p:tgtEl>
                                        <p:attrNameLst>
                                          <p:attrName>style.visibility</p:attrName>
                                        </p:attrNameLst>
                                      </p:cBhvr>
                                      <p:to>
                                        <p:strVal val="visible"/>
                                      </p:to>
                                    </p:set>
                                    <p:animEffect transition="in" filter="fade">
                                      <p:cBhvr>
                                        <p:cTn id="106" dur="500"/>
                                        <p:tgtEl>
                                          <p:spTgt spid="11"/>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1"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anim calcmode="lin" valueType="num">
                                      <p:cBhvr additive="base">
                                        <p:cTn id="111" dur="500" fill="hold"/>
                                        <p:tgtEl>
                                          <p:spTgt spid="26"/>
                                        </p:tgtEl>
                                        <p:attrNameLst>
                                          <p:attrName>ppt_x</p:attrName>
                                        </p:attrNameLst>
                                      </p:cBhvr>
                                      <p:tavLst>
                                        <p:tav tm="0">
                                          <p:val>
                                            <p:strVal val="#ppt_x"/>
                                          </p:val>
                                        </p:tav>
                                        <p:tav tm="100000">
                                          <p:val>
                                            <p:strVal val="#ppt_x"/>
                                          </p:val>
                                        </p:tav>
                                      </p:tavLst>
                                    </p:anim>
                                    <p:anim calcmode="lin" valueType="num">
                                      <p:cBhvr additive="base">
                                        <p:cTn id="11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wipe(up)">
                                      <p:cBhvr>
                                        <p:cTn id="1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animBg="1"/>
      <p:bldP spid="13" grpId="0"/>
      <p:bldP spid="14" grpId="0"/>
      <p:bldP spid="15" grpId="0" animBg="1"/>
      <p:bldP spid="16" grpId="0"/>
      <p:bldP spid="17" grpId="0"/>
      <p:bldP spid="18" grpId="0" animBg="1"/>
      <p:bldP spid="19" grpId="0"/>
      <p:bldP spid="20" grpId="0"/>
      <p:bldP spid="21" grpId="0" animBg="1"/>
      <p:bldP spid="22" grpId="0"/>
      <p:bldP spid="23" grpId="0"/>
      <p:bldP spid="24" grpId="0"/>
      <p:bldP spid="25" grpId="0"/>
      <p:bldP spid="26" grpId="0" animBg="1"/>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7" name="Google Shape;217;p8">
            <a:extLst>
              <a:ext uri="{FF2B5EF4-FFF2-40B4-BE49-F238E27FC236}">
                <a16:creationId xmlns:a16="http://schemas.microsoft.com/office/drawing/2014/main" id="{C0145971-1D35-4FE0-9C5C-9E2461EEFC2F}"/>
              </a:ext>
            </a:extLst>
          </p:cNvPr>
          <p:cNvSpPr txBox="1">
            <a:spLocks/>
          </p:cNvSpPr>
          <p:nvPr/>
        </p:nvSpPr>
        <p:spPr>
          <a:xfrm>
            <a:off x="144075" y="559475"/>
            <a:ext cx="2142000" cy="2630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Arial"/>
              <a:buNone/>
              <a:defRPr sz="3200" b="0" i="0" u="none" strike="noStrike" cap="none">
                <a:solidFill>
                  <a:srgbClr val="000000"/>
                </a:solidFill>
                <a:latin typeface="Impact" panose="020B0806030902050204" pitchFamily="34" charset="0"/>
                <a:ea typeface="Arial"/>
                <a:cs typeface="Arial"/>
                <a:sym typeface="Arial"/>
              </a:defRPr>
            </a:lvl1pPr>
            <a:lvl2pPr marR="0" lvl="1"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rPr>
              <a:t>EXAMPLE OF PRONOUN</a:t>
            </a:r>
          </a:p>
        </p:txBody>
      </p:sp>
      <p:sp>
        <p:nvSpPr>
          <p:cNvPr id="8" name="TextBox 7">
            <a:extLst>
              <a:ext uri="{FF2B5EF4-FFF2-40B4-BE49-F238E27FC236}">
                <a16:creationId xmlns:a16="http://schemas.microsoft.com/office/drawing/2014/main" id="{F644C098-336E-4585-8216-EE5E481ECF35}"/>
              </a:ext>
            </a:extLst>
          </p:cNvPr>
          <p:cNvSpPr txBox="1"/>
          <p:nvPr/>
        </p:nvSpPr>
        <p:spPr>
          <a:xfrm>
            <a:off x="2621611" y="491053"/>
            <a:ext cx="5321086" cy="418576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just"/>
            <a:r>
              <a:rPr lang="en-US" sz="1400" dirty="0">
                <a:latin typeface="Impact" panose="020B0806030902050204" pitchFamily="34" charset="0"/>
              </a:rPr>
              <a:t>Harry had the best morning </a:t>
            </a:r>
            <a:r>
              <a:rPr lang="en-US" dirty="0" err="1">
                <a:latin typeface="Impact" panose="020B0806030902050204" pitchFamily="34" charset="0"/>
              </a:rPr>
              <a:t>Harry‘d</a:t>
            </a:r>
            <a:r>
              <a:rPr lang="en-US" dirty="0">
                <a:latin typeface="Impact" panose="020B0806030902050204" pitchFamily="34" charset="0"/>
              </a:rPr>
              <a:t> had </a:t>
            </a:r>
            <a:r>
              <a:rPr lang="en-US" sz="1400" dirty="0">
                <a:latin typeface="Impact" panose="020B0806030902050204" pitchFamily="34" charset="0"/>
              </a:rPr>
              <a:t>in a long time. Harry was careful to walk a little way apart from the Dursleys so that Dudley and Piers, [as] Dudley and Piers were starting to get bored with the animals by lunchtime, wouldn‘t fall back on Dudley and Piers‘ favorite hobby of hitting Harry. Harry and the Dursleys ate in the zoo restaurant, and when Dudley had a tantrum because Dudley‘s knickerbocker glory didn‘t have enough ice cream on top, Uncle Vernon bought Dudley another knickerbocker glory and Harry was allowed to finish the first. Harry felt, afterward, that Harry should have known the joy was all too good to last. After lunch Harry and the </a:t>
            </a:r>
            <a:r>
              <a:rPr lang="en-US" sz="1400" dirty="0" err="1">
                <a:latin typeface="Impact" panose="020B0806030902050204" pitchFamily="34" charset="0"/>
              </a:rPr>
              <a:t>Durlseys</a:t>
            </a:r>
            <a:r>
              <a:rPr lang="en-US" sz="1400" dirty="0">
                <a:latin typeface="Impact" panose="020B0806030902050204" pitchFamily="34" charset="0"/>
              </a:rPr>
              <a:t> went to the reptile house. The reptile house was cool and dark, with lit windows all along the walls. Behind the glass, all sorts of lizards and snakes were crawling and slithering over bits of wood and stone. Dudley and Piers wanted to see huge, poisonous cobras and thick, man-crushing pythons. Dudley quickly found the largest snake in the place. The largest snake in the place could have wrapped the largest snake‘s body twice around Uncle Vernon‘s car and crushed the car into a trash can – but at the moment the largest snake in the place didn‘t look in the mood. In fact, the largest snake in the place was fast asleep.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5" name="Google Shape;217;p8">
            <a:extLst>
              <a:ext uri="{FF2B5EF4-FFF2-40B4-BE49-F238E27FC236}">
                <a16:creationId xmlns:a16="http://schemas.microsoft.com/office/drawing/2014/main" id="{5BD85621-5D07-4F80-9808-51E94D3AB7D3}"/>
              </a:ext>
            </a:extLst>
          </p:cNvPr>
          <p:cNvSpPr txBox="1">
            <a:spLocks/>
          </p:cNvSpPr>
          <p:nvPr/>
        </p:nvSpPr>
        <p:spPr>
          <a:xfrm>
            <a:off x="144075" y="559475"/>
            <a:ext cx="2142000" cy="2630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Arial"/>
              <a:buNone/>
              <a:defRPr sz="3200" b="0" i="0" u="none" strike="noStrike" cap="none">
                <a:solidFill>
                  <a:srgbClr val="000000"/>
                </a:solidFill>
                <a:latin typeface="Impact" panose="020B0806030902050204" pitchFamily="34" charset="0"/>
                <a:ea typeface="Arial"/>
                <a:cs typeface="Arial"/>
                <a:sym typeface="Arial"/>
              </a:defRPr>
            </a:lvl1pPr>
            <a:lvl2pPr marR="0" lvl="1"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rPr>
              <a:t>EXAMPLE OF PRONOUN</a:t>
            </a:r>
          </a:p>
        </p:txBody>
      </p:sp>
      <p:sp>
        <p:nvSpPr>
          <p:cNvPr id="6" name="TextBox 5">
            <a:extLst>
              <a:ext uri="{FF2B5EF4-FFF2-40B4-BE49-F238E27FC236}">
                <a16:creationId xmlns:a16="http://schemas.microsoft.com/office/drawing/2014/main" id="{5F1B7F7B-A415-4FC2-A5A6-F66809BEE00E}"/>
              </a:ext>
            </a:extLst>
          </p:cNvPr>
          <p:cNvSpPr txBox="1"/>
          <p:nvPr/>
        </p:nvSpPr>
        <p:spPr>
          <a:xfrm>
            <a:off x="2942498" y="755666"/>
            <a:ext cx="5321086" cy="35394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just"/>
            <a:r>
              <a:rPr lang="en-US" dirty="0">
                <a:latin typeface="Impact" panose="020B0806030902050204" pitchFamily="34" charset="0"/>
              </a:rPr>
              <a:t>Harry had the best morning </a:t>
            </a:r>
            <a:r>
              <a:rPr lang="en-US" dirty="0">
                <a:solidFill>
                  <a:srgbClr val="FF0000"/>
                </a:solidFill>
                <a:latin typeface="Impact" panose="020B0806030902050204" pitchFamily="34" charset="0"/>
              </a:rPr>
              <a:t>he‘d had </a:t>
            </a:r>
            <a:r>
              <a:rPr lang="en-US" dirty="0">
                <a:latin typeface="Impact" panose="020B0806030902050204" pitchFamily="34" charset="0"/>
              </a:rPr>
              <a:t>in a long time. </a:t>
            </a:r>
            <a:r>
              <a:rPr lang="en-US" dirty="0">
                <a:solidFill>
                  <a:srgbClr val="FF0000"/>
                </a:solidFill>
                <a:latin typeface="Impact" panose="020B0806030902050204" pitchFamily="34" charset="0"/>
              </a:rPr>
              <a:t>He</a:t>
            </a:r>
            <a:r>
              <a:rPr lang="en-US" dirty="0">
                <a:latin typeface="Impact" panose="020B0806030902050204" pitchFamily="34" charset="0"/>
              </a:rPr>
              <a:t> was careful to walk a little way apart from the Dursleys so that Dudley and Piers, </a:t>
            </a:r>
            <a:r>
              <a:rPr lang="en-US" dirty="0">
                <a:solidFill>
                  <a:srgbClr val="FF0000"/>
                </a:solidFill>
                <a:latin typeface="Impact" panose="020B0806030902050204" pitchFamily="34" charset="0"/>
              </a:rPr>
              <a:t>who</a:t>
            </a:r>
            <a:r>
              <a:rPr lang="en-US" dirty="0">
                <a:latin typeface="Impact" panose="020B0806030902050204" pitchFamily="34" charset="0"/>
              </a:rPr>
              <a:t> were starting to get bored with the animals by lunchtime, wouldn‘t fall back on their favorite hobby of hitting him. </a:t>
            </a:r>
            <a:r>
              <a:rPr lang="en-US" dirty="0">
                <a:solidFill>
                  <a:srgbClr val="FF0000"/>
                </a:solidFill>
                <a:latin typeface="Impact" panose="020B0806030902050204" pitchFamily="34" charset="0"/>
              </a:rPr>
              <a:t>They</a:t>
            </a:r>
            <a:r>
              <a:rPr lang="en-US" dirty="0">
                <a:latin typeface="Impact" panose="020B0806030902050204" pitchFamily="34" charset="0"/>
              </a:rPr>
              <a:t> ate in the zoo restaurant, and when Dudley had a tantrum because his knickerbocker glory didn‘t have enough ice cream on top, Uncle Vernon bought him another one and Harry was allowed to finish the first. Harry felt, afterward, that </a:t>
            </a:r>
            <a:r>
              <a:rPr lang="en-US" dirty="0">
                <a:solidFill>
                  <a:srgbClr val="FF0000"/>
                </a:solidFill>
                <a:latin typeface="Impact" panose="020B0806030902050204" pitchFamily="34" charset="0"/>
              </a:rPr>
              <a:t>he</a:t>
            </a:r>
            <a:r>
              <a:rPr lang="en-US" dirty="0">
                <a:latin typeface="Impact" panose="020B0806030902050204" pitchFamily="34" charset="0"/>
              </a:rPr>
              <a:t> should have known it was all too good to last. After lunch </a:t>
            </a:r>
            <a:r>
              <a:rPr lang="en-US" dirty="0">
                <a:solidFill>
                  <a:srgbClr val="FF0000"/>
                </a:solidFill>
                <a:latin typeface="Impact" panose="020B0806030902050204" pitchFamily="34" charset="0"/>
              </a:rPr>
              <a:t>they</a:t>
            </a:r>
            <a:r>
              <a:rPr lang="en-US" dirty="0">
                <a:latin typeface="Impact" panose="020B0806030902050204" pitchFamily="34" charset="0"/>
              </a:rPr>
              <a:t> went to the reptile house. </a:t>
            </a:r>
            <a:r>
              <a:rPr lang="en-US" dirty="0">
                <a:solidFill>
                  <a:srgbClr val="FF0000"/>
                </a:solidFill>
                <a:latin typeface="Impact" panose="020B0806030902050204" pitchFamily="34" charset="0"/>
              </a:rPr>
              <a:t>It</a:t>
            </a:r>
            <a:r>
              <a:rPr lang="en-US" dirty="0">
                <a:latin typeface="Impact" panose="020B0806030902050204" pitchFamily="34" charset="0"/>
              </a:rPr>
              <a:t> was cool and dark in there, with lit windows all along the walls. Behind the glass, all sorts of lizards and snakes were crawling and slithering over bits of wood and stone. Dudley and Piers wanted to see huge, poisonous cobras and thick, man-crushing pythons. Dudley quickly found the largest snake in the place. </a:t>
            </a:r>
            <a:r>
              <a:rPr lang="en-US" dirty="0">
                <a:solidFill>
                  <a:srgbClr val="FF0000"/>
                </a:solidFill>
                <a:latin typeface="Impact" panose="020B0806030902050204" pitchFamily="34" charset="0"/>
              </a:rPr>
              <a:t>It </a:t>
            </a:r>
            <a:r>
              <a:rPr lang="en-US" dirty="0">
                <a:latin typeface="Impact" panose="020B0806030902050204" pitchFamily="34" charset="0"/>
              </a:rPr>
              <a:t>could have wrapped its body twice around Uncle Vernon‘s car and crushed </a:t>
            </a:r>
            <a:r>
              <a:rPr lang="en-US" dirty="0">
                <a:solidFill>
                  <a:srgbClr val="FF0000"/>
                </a:solidFill>
                <a:latin typeface="Impact" panose="020B0806030902050204" pitchFamily="34" charset="0"/>
              </a:rPr>
              <a:t>it </a:t>
            </a:r>
            <a:r>
              <a:rPr lang="en-US" dirty="0">
                <a:latin typeface="Impact" panose="020B0806030902050204" pitchFamily="34" charset="0"/>
              </a:rPr>
              <a:t>into a trash can – but at the moment </a:t>
            </a:r>
            <a:r>
              <a:rPr lang="en-US" dirty="0">
                <a:solidFill>
                  <a:srgbClr val="FF0000"/>
                </a:solidFill>
                <a:latin typeface="Impact" panose="020B0806030902050204" pitchFamily="34" charset="0"/>
              </a:rPr>
              <a:t>it</a:t>
            </a:r>
            <a:r>
              <a:rPr lang="en-US" dirty="0">
                <a:latin typeface="Impact" panose="020B0806030902050204" pitchFamily="34" charset="0"/>
              </a:rPr>
              <a:t> didn‘t look in the mood. In fact, </a:t>
            </a:r>
            <a:r>
              <a:rPr lang="en-US" dirty="0">
                <a:solidFill>
                  <a:srgbClr val="FF0000"/>
                </a:solidFill>
                <a:latin typeface="Impact" panose="020B0806030902050204" pitchFamily="34" charset="0"/>
              </a:rPr>
              <a:t>it</a:t>
            </a:r>
            <a:r>
              <a:rPr lang="en-US" dirty="0">
                <a:latin typeface="Impact" panose="020B0806030902050204" pitchFamily="34" charset="0"/>
              </a:rPr>
              <a:t> was fast asleep</a:t>
            </a:r>
            <a:r>
              <a:rPr lang="en-US" dirty="0"/>
              <a:t>.</a:t>
            </a:r>
            <a:endParaRPr lang="en-US" sz="1400" dirty="0">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6" name="Google Shape;217;p8">
            <a:extLst>
              <a:ext uri="{FF2B5EF4-FFF2-40B4-BE49-F238E27FC236}">
                <a16:creationId xmlns:a16="http://schemas.microsoft.com/office/drawing/2014/main" id="{C2C5FB9C-D271-4D9D-A64A-27F9C997A3AF}"/>
              </a:ext>
            </a:extLst>
          </p:cNvPr>
          <p:cNvSpPr txBox="1">
            <a:spLocks/>
          </p:cNvSpPr>
          <p:nvPr/>
        </p:nvSpPr>
        <p:spPr>
          <a:xfrm>
            <a:off x="144075" y="559475"/>
            <a:ext cx="2142000" cy="2630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Arial"/>
              <a:buNone/>
              <a:defRPr sz="3200" b="0" i="0" u="none" strike="noStrike" cap="none">
                <a:solidFill>
                  <a:srgbClr val="000000"/>
                </a:solidFill>
                <a:latin typeface="Impact" panose="020B0806030902050204" pitchFamily="34" charset="0"/>
                <a:ea typeface="Arial"/>
                <a:cs typeface="Arial"/>
                <a:sym typeface="Arial"/>
              </a:defRPr>
            </a:lvl1pPr>
            <a:lvl2pPr marR="0" lvl="1"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rPr>
              <a:t>EXAMPLE OF REPETITION</a:t>
            </a:r>
          </a:p>
        </p:txBody>
      </p:sp>
      <p:sp>
        <p:nvSpPr>
          <p:cNvPr id="7" name="TextBox 6">
            <a:extLst>
              <a:ext uri="{FF2B5EF4-FFF2-40B4-BE49-F238E27FC236}">
                <a16:creationId xmlns:a16="http://schemas.microsoft.com/office/drawing/2014/main" id="{435E6A94-9ED6-4B9B-8C55-CD41A2CA56EB}"/>
              </a:ext>
            </a:extLst>
          </p:cNvPr>
          <p:cNvSpPr txBox="1"/>
          <p:nvPr/>
        </p:nvSpPr>
        <p:spPr>
          <a:xfrm>
            <a:off x="3129375" y="876946"/>
            <a:ext cx="5321086" cy="160043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400" b="0" i="0" u="none" strike="noStrike" cap="none" dirty="0">
                <a:solidFill>
                  <a:schemeClr val="tx1"/>
                </a:solidFill>
                <a:effectLst/>
                <a:latin typeface="Impact" panose="020B0806030902050204" pitchFamily="34" charset="0"/>
                <a:ea typeface="Arial"/>
                <a:cs typeface="Arial"/>
                <a:sym typeface="Arial"/>
              </a:rPr>
              <a:t>Tomorrow, and tomorrow, and tomorrow,</a:t>
            </a:r>
          </a:p>
          <a:p>
            <a:r>
              <a:rPr lang="en-US" sz="1400" b="0" i="0" u="none" strike="noStrike" cap="none" dirty="0">
                <a:solidFill>
                  <a:srgbClr val="000000"/>
                </a:solidFill>
                <a:effectLst/>
                <a:latin typeface="Impact" panose="020B0806030902050204" pitchFamily="34" charset="0"/>
                <a:ea typeface="Arial"/>
                <a:cs typeface="Arial"/>
                <a:sym typeface="Arial"/>
              </a:rPr>
              <a:t>Creeps in this petty pace from day to day,</a:t>
            </a:r>
          </a:p>
          <a:p>
            <a:r>
              <a:rPr lang="en-US" sz="1400" b="0" i="0" u="none" strike="noStrike" cap="none" dirty="0">
                <a:solidFill>
                  <a:srgbClr val="000000"/>
                </a:solidFill>
                <a:effectLst/>
                <a:latin typeface="Impact" panose="020B0806030902050204" pitchFamily="34" charset="0"/>
                <a:ea typeface="Arial"/>
                <a:cs typeface="Arial"/>
                <a:sym typeface="Arial"/>
              </a:rPr>
              <a:t>To the last syllable of recorded time;</a:t>
            </a:r>
          </a:p>
          <a:p>
            <a:r>
              <a:rPr lang="en-US" sz="1400" b="0" i="0" u="none" strike="noStrike" cap="none" dirty="0">
                <a:solidFill>
                  <a:srgbClr val="000000"/>
                </a:solidFill>
                <a:effectLst/>
                <a:latin typeface="Impact" panose="020B0806030902050204" pitchFamily="34" charset="0"/>
                <a:ea typeface="Arial"/>
                <a:cs typeface="Arial"/>
                <a:sym typeface="Arial"/>
              </a:rPr>
              <a:t>And all our yesterdays have lighted fools</a:t>
            </a:r>
          </a:p>
          <a:p>
            <a:r>
              <a:rPr lang="en-US" sz="1400" b="0" i="0" u="none" strike="noStrike" cap="none" dirty="0">
                <a:solidFill>
                  <a:srgbClr val="000000"/>
                </a:solidFill>
                <a:effectLst/>
                <a:latin typeface="Impact" panose="020B0806030902050204" pitchFamily="34" charset="0"/>
                <a:ea typeface="Arial"/>
                <a:cs typeface="Arial"/>
                <a:sym typeface="Arial"/>
              </a:rPr>
              <a:t>The way to dusty death.</a:t>
            </a:r>
          </a:p>
          <a:p>
            <a:endParaRPr lang="en-US" sz="1400" b="0" i="0" u="none" strike="noStrike" cap="none" dirty="0">
              <a:solidFill>
                <a:srgbClr val="000000"/>
              </a:solidFill>
              <a:effectLst/>
              <a:latin typeface="Impact" panose="020B0806030902050204" pitchFamily="34" charset="0"/>
              <a:ea typeface="Arial"/>
              <a:cs typeface="Arial"/>
              <a:sym typeface="Arial"/>
            </a:endParaRPr>
          </a:p>
          <a:p>
            <a:r>
              <a:rPr lang="en-US" sz="1400" b="0" i="0" u="none" strike="noStrike" cap="none" dirty="0">
                <a:solidFill>
                  <a:srgbClr val="000000"/>
                </a:solidFill>
                <a:effectLst/>
                <a:latin typeface="Impact" panose="020B0806030902050204" pitchFamily="34" charset="0"/>
                <a:ea typeface="Arial"/>
                <a:cs typeface="Arial"/>
                <a:sym typeface="Arial"/>
              </a:rPr>
              <a:t>Macbeth- William Shakespeare</a:t>
            </a:r>
          </a:p>
        </p:txBody>
      </p:sp>
      <p:sp>
        <p:nvSpPr>
          <p:cNvPr id="8" name="TextBox 7">
            <a:extLst>
              <a:ext uri="{FF2B5EF4-FFF2-40B4-BE49-F238E27FC236}">
                <a16:creationId xmlns:a16="http://schemas.microsoft.com/office/drawing/2014/main" id="{3A959434-CE8F-44DF-B552-12BAD8FCD18E}"/>
              </a:ext>
            </a:extLst>
          </p:cNvPr>
          <p:cNvSpPr txBox="1"/>
          <p:nvPr/>
        </p:nvSpPr>
        <p:spPr>
          <a:xfrm>
            <a:off x="3094892" y="2571750"/>
            <a:ext cx="4324669" cy="22467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just"/>
            <a:r>
              <a:rPr lang="en-US" sz="1400" b="0" i="0" u="none" strike="noStrike" cap="none" dirty="0">
                <a:solidFill>
                  <a:srgbClr val="000000"/>
                </a:solidFill>
                <a:effectLst/>
                <a:latin typeface="Impact" panose="020B0806030902050204" pitchFamily="34" charset="0"/>
                <a:ea typeface="Arial"/>
                <a:cs typeface="Arial"/>
                <a:sym typeface="Arial"/>
              </a:rPr>
              <a:t>But the hearts of small children are delicate organs. A cruel beginning in this world can twist them into curious shapes. The heart of a hurt child can shrink so that forever afterward it is hard and pitted as the seed of a peach. Or again, the heart of such a child may fester and swell until it is a misery to carry within the body, easily chafed and hurt by the most ordinary things.</a:t>
            </a:r>
          </a:p>
          <a:p>
            <a:pPr algn="just"/>
            <a:endParaRPr lang="en-US" sz="1400" b="0" i="0" u="none" strike="noStrike" cap="none" dirty="0">
              <a:solidFill>
                <a:srgbClr val="000000"/>
              </a:solidFill>
              <a:effectLst/>
              <a:latin typeface="Impact" panose="020B0806030902050204" pitchFamily="34" charset="0"/>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0" i="1" u="none" strike="noStrike" cap="none" dirty="0">
                <a:solidFill>
                  <a:srgbClr val="000000"/>
                </a:solidFill>
                <a:effectLst/>
                <a:latin typeface="Impact" panose="020B0806030902050204" pitchFamily="34" charset="0"/>
                <a:ea typeface="Arial"/>
                <a:cs typeface="Arial"/>
                <a:sym typeface="Arial"/>
              </a:rPr>
              <a:t>The Ballad of the Sad Cafe</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a:solidFill>
                  <a:srgbClr val="000000"/>
                </a:solidFill>
                <a:effectLst/>
                <a:latin typeface="Impact" panose="020B0806030902050204" pitchFamily="34" charset="0"/>
                <a:ea typeface="Arial"/>
                <a:cs typeface="Arial"/>
                <a:sym typeface="Arial"/>
              </a:rPr>
              <a:t>Carson McCullers</a:t>
            </a:r>
            <a:r>
              <a:rPr lang="en-US" sz="1400" b="0" i="0" u="none" strike="noStrike" cap="none" dirty="0">
                <a:solidFill>
                  <a:srgbClr val="000000"/>
                </a:solidFill>
                <a:effectLst/>
                <a:latin typeface="Arial"/>
                <a:ea typeface="Arial"/>
                <a:cs typeface="Arial"/>
                <a:sym typeface="Arial"/>
              </a:rPr>
              <a:t>)</a:t>
            </a:r>
          </a:p>
          <a:p>
            <a:pPr algn="just"/>
            <a:endParaRPr lang="en-US" dirty="0">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11" name="Google Shape;217;p8">
            <a:extLst>
              <a:ext uri="{FF2B5EF4-FFF2-40B4-BE49-F238E27FC236}">
                <a16:creationId xmlns:a16="http://schemas.microsoft.com/office/drawing/2014/main" id="{A813DDC3-7A16-4DC3-9725-1692899CF2D6}"/>
              </a:ext>
            </a:extLst>
          </p:cNvPr>
          <p:cNvSpPr txBox="1">
            <a:spLocks/>
          </p:cNvSpPr>
          <p:nvPr/>
        </p:nvSpPr>
        <p:spPr>
          <a:xfrm>
            <a:off x="144075" y="559475"/>
            <a:ext cx="2142000" cy="2630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Arial"/>
              <a:buNone/>
              <a:defRPr sz="3200" b="0" i="0" u="none" strike="noStrike" cap="none">
                <a:solidFill>
                  <a:srgbClr val="000000"/>
                </a:solidFill>
                <a:latin typeface="Impact" panose="020B0806030902050204" pitchFamily="34" charset="0"/>
                <a:ea typeface="Arial"/>
                <a:cs typeface="Arial"/>
                <a:sym typeface="Arial"/>
              </a:defRPr>
            </a:lvl1pPr>
            <a:lvl2pPr marR="0" lvl="1"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rPr>
              <a:t>EXAMPLE OF ANAPHORIC REFERENCE</a:t>
            </a:r>
          </a:p>
        </p:txBody>
      </p:sp>
      <p:sp>
        <p:nvSpPr>
          <p:cNvPr id="12" name="TextBox 11">
            <a:extLst>
              <a:ext uri="{FF2B5EF4-FFF2-40B4-BE49-F238E27FC236}">
                <a16:creationId xmlns:a16="http://schemas.microsoft.com/office/drawing/2014/main" id="{088B1460-BB11-4252-859D-6FE8FCBE23AF}"/>
              </a:ext>
            </a:extLst>
          </p:cNvPr>
          <p:cNvSpPr txBox="1"/>
          <p:nvPr/>
        </p:nvSpPr>
        <p:spPr>
          <a:xfrm>
            <a:off x="2917592" y="1175054"/>
            <a:ext cx="4324669" cy="304698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Impact" panose="020B0806030902050204" pitchFamily="34" charset="0"/>
                <a:ea typeface="Arial"/>
                <a:cs typeface="Arial"/>
                <a:sym typeface="Arial"/>
              </a:rPr>
              <a:t>Very often you may find plants of the same species as those that grow so tall in the hedge,  growing in the shorter turf away from it, and there only reaching their usual height. This shows us not only that different species are specialized to grow under different conditions , but that even two individual plants of the same species may be growing within a few feet of each other, and yet have quite a different appearance owing to the influence of their immediate surroundings. There are many such cases to be seen in the hedgerows. (Stopes 1906) </a:t>
            </a:r>
            <a:endParaRPr lang="en-US" sz="1600" dirty="0">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5" name="Google Shape;217;p8">
            <a:extLst>
              <a:ext uri="{FF2B5EF4-FFF2-40B4-BE49-F238E27FC236}">
                <a16:creationId xmlns:a16="http://schemas.microsoft.com/office/drawing/2014/main" id="{484020A5-2D6A-4895-ACA7-C33CA8522F2F}"/>
              </a:ext>
            </a:extLst>
          </p:cNvPr>
          <p:cNvSpPr txBox="1">
            <a:spLocks/>
          </p:cNvSpPr>
          <p:nvPr/>
        </p:nvSpPr>
        <p:spPr>
          <a:xfrm>
            <a:off x="-137994" y="559475"/>
            <a:ext cx="2607125" cy="2630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Arial"/>
              <a:buNone/>
              <a:defRPr sz="3200" b="0" i="0" u="none" strike="noStrike" cap="none">
                <a:solidFill>
                  <a:srgbClr val="000000"/>
                </a:solidFill>
                <a:latin typeface="Impact" panose="020B0806030902050204" pitchFamily="34" charset="0"/>
                <a:ea typeface="Arial"/>
                <a:cs typeface="Arial"/>
                <a:sym typeface="Arial"/>
              </a:defRPr>
            </a:lvl1pPr>
            <a:lvl2pPr marR="0" lvl="1"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rPr>
              <a:t>EXAMPLE OF CATAPHORIC REFERENCE</a:t>
            </a:r>
          </a:p>
        </p:txBody>
      </p:sp>
      <p:sp>
        <p:nvSpPr>
          <p:cNvPr id="6" name="TextBox 5">
            <a:extLst>
              <a:ext uri="{FF2B5EF4-FFF2-40B4-BE49-F238E27FC236}">
                <a16:creationId xmlns:a16="http://schemas.microsoft.com/office/drawing/2014/main" id="{398DBD63-7981-4A18-8E96-EC08FA89660B}"/>
              </a:ext>
            </a:extLst>
          </p:cNvPr>
          <p:cNvSpPr txBox="1"/>
          <p:nvPr/>
        </p:nvSpPr>
        <p:spPr>
          <a:xfrm>
            <a:off x="2917592" y="1175054"/>
            <a:ext cx="4324669"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rgbClr val="000000"/>
                </a:solidFill>
                <a:effectLst/>
                <a:latin typeface="Impact" panose="020B0806030902050204" pitchFamily="34" charset="0"/>
                <a:ea typeface="Arial"/>
                <a:cs typeface="Arial"/>
                <a:sym typeface="Arial"/>
              </a:rPr>
              <a:t>IF YOU CALL HIM, TELL SAM TO COME HOME AS SOON AS POSSIBLE</a:t>
            </a:r>
            <a:r>
              <a:rPr lang="en-US" sz="1600" b="0" i="0" u="none" strike="noStrike" cap="none" dirty="0">
                <a:solidFill>
                  <a:srgbClr val="000000"/>
                </a:solidFill>
                <a:effectLst/>
                <a:latin typeface="Impact" panose="020B0806030902050204" pitchFamily="34" charset="0"/>
                <a:ea typeface="Arial"/>
                <a:cs typeface="Arial"/>
                <a:sym typeface="Arial"/>
              </a:rPr>
              <a:t>.</a:t>
            </a:r>
            <a:endParaRPr lang="en-US" sz="1600" dirty="0">
              <a:latin typeface="Impact" panose="020B0806030902050204" pitchFamily="34" charset="0"/>
            </a:endParaRPr>
          </a:p>
        </p:txBody>
      </p:sp>
      <p:sp>
        <p:nvSpPr>
          <p:cNvPr id="7" name="TextBox 6">
            <a:extLst>
              <a:ext uri="{FF2B5EF4-FFF2-40B4-BE49-F238E27FC236}">
                <a16:creationId xmlns:a16="http://schemas.microsoft.com/office/drawing/2014/main" id="{A3918AB1-9C11-4D16-9995-2972733BF2B9}"/>
              </a:ext>
            </a:extLst>
          </p:cNvPr>
          <p:cNvSpPr txBox="1"/>
          <p:nvPr/>
        </p:nvSpPr>
        <p:spPr>
          <a:xfrm>
            <a:off x="2917592" y="2737341"/>
            <a:ext cx="4324669"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rgbClr val="000000"/>
                </a:solidFill>
                <a:effectLst/>
                <a:latin typeface="Impact" panose="020B0806030902050204" pitchFamily="34" charset="0"/>
                <a:sym typeface="Arial"/>
              </a:rPr>
              <a:t>WHEN HE ARRIVED, JOHN NOTICED THAT THE DOOR WAS OPEN.</a:t>
            </a:r>
            <a:endParaRPr lang="en-US" sz="1800" dirty="0">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 name="Google Shape;217;p8">
            <a:extLst>
              <a:ext uri="{FF2B5EF4-FFF2-40B4-BE49-F238E27FC236}">
                <a16:creationId xmlns:a16="http://schemas.microsoft.com/office/drawing/2014/main" id="{B2F45AA7-6B3A-4D93-81A4-689BD8E038FF}"/>
              </a:ext>
            </a:extLst>
          </p:cNvPr>
          <p:cNvSpPr txBox="1">
            <a:spLocks/>
          </p:cNvSpPr>
          <p:nvPr/>
        </p:nvSpPr>
        <p:spPr>
          <a:xfrm>
            <a:off x="-137994" y="559475"/>
            <a:ext cx="2607125" cy="2630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Arial"/>
              <a:buNone/>
              <a:defRPr sz="3200" b="0" i="0" u="none" strike="noStrike" cap="none">
                <a:solidFill>
                  <a:srgbClr val="000000"/>
                </a:solidFill>
                <a:latin typeface="Impact" panose="020B0806030902050204" pitchFamily="34" charset="0"/>
                <a:ea typeface="Arial"/>
                <a:cs typeface="Arial"/>
                <a:sym typeface="Arial"/>
              </a:defRPr>
            </a:lvl1pPr>
            <a:lvl2pPr marR="0" lvl="1"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rPr>
              <a:t>EXAMPLE OF SEQUENCING</a:t>
            </a:r>
          </a:p>
        </p:txBody>
      </p:sp>
      <p:sp>
        <p:nvSpPr>
          <p:cNvPr id="7" name="TextBox 6">
            <a:extLst>
              <a:ext uri="{FF2B5EF4-FFF2-40B4-BE49-F238E27FC236}">
                <a16:creationId xmlns:a16="http://schemas.microsoft.com/office/drawing/2014/main" id="{1F0DCB66-9BEE-4757-8D78-5455D5AB18D9}"/>
              </a:ext>
            </a:extLst>
          </p:cNvPr>
          <p:cNvSpPr txBox="1"/>
          <p:nvPr/>
        </p:nvSpPr>
        <p:spPr>
          <a:xfrm>
            <a:off x="2594345" y="1541719"/>
            <a:ext cx="2945218" cy="221599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rgbClr val="000000"/>
                </a:solidFill>
                <a:effectLst/>
                <a:latin typeface="Impact" panose="020B0806030902050204" pitchFamily="34" charset="0"/>
                <a:cs typeface="Arial"/>
                <a:sym typeface="Arial"/>
              </a:rPr>
              <a:t>LISTING INFORMATION</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Impact" panose="020B0806030902050204" pitchFamily="34" charset="0"/>
                <a:cs typeface="Arial"/>
                <a:sym typeface="Arial"/>
              </a:rPr>
              <a:t>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rgbClr val="000000"/>
                </a:solidFill>
                <a:effectLst/>
                <a:latin typeface="Impact" panose="020B0806030902050204" pitchFamily="34" charset="0"/>
                <a:cs typeface="Arial"/>
                <a:sym typeface="Arial"/>
              </a:rPr>
              <a:t>USE WORDS SUCH AS FIRST, SECOND</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i="0" u="none" strike="noStrike" cap="none" dirty="0">
              <a:solidFill>
                <a:srgbClr val="000000"/>
              </a:solidFill>
              <a:effectLst/>
              <a:latin typeface="Impact" panose="020B0806030902050204" pitchFamily="34" charset="0"/>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rgbClr val="000000"/>
                </a:solidFill>
                <a:effectLst/>
                <a:latin typeface="Impact" panose="020B0806030902050204" pitchFamily="34" charset="0"/>
                <a:cs typeface="Arial"/>
                <a:sym typeface="Arial"/>
              </a:rPr>
              <a:t>ALSO NUMBERING THE POINTS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Impact" panose="020B0806030902050204" pitchFamily="34" charset="0"/>
                <a:cs typeface="Arial"/>
                <a:sym typeface="Arial"/>
              </a:rPr>
              <a:t>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rgbClr val="000000"/>
                </a:solidFill>
                <a:effectLst/>
                <a:latin typeface="Impact" panose="020B0806030902050204" pitchFamily="34" charset="0"/>
                <a:sym typeface="Arial"/>
              </a:rPr>
              <a:t>BULLET POINTS</a:t>
            </a:r>
            <a:endParaRPr lang="en-US" sz="1800" dirty="0">
              <a:latin typeface="Impact" panose="020B0806030902050204" pitchFamily="34" charset="0"/>
            </a:endParaRPr>
          </a:p>
        </p:txBody>
      </p:sp>
      <p:sp>
        <p:nvSpPr>
          <p:cNvPr id="2" name="TextBox 1">
            <a:extLst>
              <a:ext uri="{FF2B5EF4-FFF2-40B4-BE49-F238E27FC236}">
                <a16:creationId xmlns:a16="http://schemas.microsoft.com/office/drawing/2014/main" id="{764E8A36-3F58-4B67-A286-E57C988D7457}"/>
              </a:ext>
            </a:extLst>
          </p:cNvPr>
          <p:cNvSpPr txBox="1"/>
          <p:nvPr/>
        </p:nvSpPr>
        <p:spPr>
          <a:xfrm>
            <a:off x="5539563" y="678924"/>
            <a:ext cx="3072808" cy="378565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latin typeface="Franklin Gothic Medium" panose="020B0603020102020204" pitchFamily="34" charset="0"/>
              </a:rPr>
              <a:t>Select one of the following delivery options:</a:t>
            </a:r>
          </a:p>
          <a:p>
            <a:pPr marL="285750" indent="-285750">
              <a:buFont typeface="Wingdings" panose="05000000000000000000" pitchFamily="2" charset="2"/>
              <a:buChar char="§"/>
            </a:pPr>
            <a:r>
              <a:rPr lang="en-US" sz="1600" dirty="0">
                <a:latin typeface="Franklin Gothic Medium" panose="020B0603020102020204" pitchFamily="34" charset="0"/>
              </a:rPr>
              <a:t>Define the importance of a message</a:t>
            </a:r>
          </a:p>
          <a:p>
            <a:pPr marL="285750" indent="-285750">
              <a:buFont typeface="Wingdings" panose="05000000000000000000" pitchFamily="2" charset="2"/>
              <a:buChar char="§"/>
            </a:pPr>
            <a:r>
              <a:rPr lang="en-US" sz="1600" dirty="0">
                <a:latin typeface="Franklin Gothic Medium" panose="020B0603020102020204" pitchFamily="34" charset="0"/>
              </a:rPr>
              <a:t>Confirm delivery of a  message</a:t>
            </a:r>
          </a:p>
          <a:p>
            <a:pPr marL="285750" indent="-285750">
              <a:buFont typeface="Wingdings" panose="05000000000000000000" pitchFamily="2" charset="2"/>
              <a:buChar char="§"/>
            </a:pPr>
            <a:r>
              <a:rPr lang="en-US" sz="1600" dirty="0">
                <a:latin typeface="Franklin Gothic Medium" panose="020B0603020102020204" pitchFamily="34" charset="0"/>
              </a:rPr>
              <a:t>Change the delivery priority of a mail message</a:t>
            </a:r>
          </a:p>
          <a:p>
            <a:pPr marL="285750" indent="-285750">
              <a:buFont typeface="Wingdings" panose="05000000000000000000" pitchFamily="2" charset="2"/>
              <a:buChar char="§"/>
            </a:pPr>
            <a:r>
              <a:rPr lang="en-US" sz="1600" dirty="0">
                <a:latin typeface="Franklin Gothic Medium" panose="020B0603020102020204" pitchFamily="34" charset="0"/>
              </a:rPr>
              <a:t>Prevent copying or forwarding of a mail message</a:t>
            </a:r>
          </a:p>
          <a:p>
            <a:pPr marL="285750" indent="-285750">
              <a:buFont typeface="Wingdings" panose="05000000000000000000" pitchFamily="2" charset="2"/>
              <a:buChar char="§"/>
            </a:pPr>
            <a:r>
              <a:rPr lang="en-US" sz="1600" dirty="0">
                <a:latin typeface="Franklin Gothic Medium" panose="020B0603020102020204" pitchFamily="34" charset="0"/>
              </a:rPr>
              <a:t>Spell check the message</a:t>
            </a:r>
          </a:p>
          <a:p>
            <a:pPr marL="285750" indent="-285750">
              <a:buFont typeface="Wingdings" panose="05000000000000000000" pitchFamily="2" charset="2"/>
              <a:buChar char="§"/>
            </a:pPr>
            <a:r>
              <a:rPr lang="en-US" sz="1600" dirty="0">
                <a:latin typeface="Franklin Gothic Medium" panose="020B0603020102020204" pitchFamily="34" charset="0"/>
              </a:rPr>
              <a:t>Prevent receipt of out-of-office messages from others</a:t>
            </a:r>
          </a:p>
          <a:p>
            <a:pPr marL="285750" indent="-285750">
              <a:buFont typeface="Wingdings" panose="05000000000000000000" pitchFamily="2" charset="2"/>
              <a:buChar char="§"/>
            </a:pPr>
            <a:r>
              <a:rPr lang="en-US" sz="1600" dirty="0">
                <a:latin typeface="Franklin Gothic Medium" panose="020B0603020102020204" pitchFamily="34" charset="0"/>
              </a:rPr>
              <a:t>Add a mood stamp to a mail message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9DA0BA5-D21E-4BDD-B082-6405B4F2F054}"/>
              </a:ext>
            </a:extLst>
          </p:cNvPr>
          <p:cNvSpPr/>
          <p:nvPr/>
        </p:nvSpPr>
        <p:spPr>
          <a:xfrm>
            <a:off x="1657978" y="735158"/>
            <a:ext cx="6105044" cy="484689"/>
          </a:xfrm>
          <a:prstGeom prst="roundRect">
            <a:avLst/>
          </a:prstGeom>
          <a:solidFill>
            <a:srgbClr val="28BB0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Impact" panose="020B0806030902050204" pitchFamily="34" charset="0"/>
              </a:rPr>
              <a:t>OBJECTIVE OF MY PRESENTATION</a:t>
            </a:r>
          </a:p>
        </p:txBody>
      </p:sp>
      <p:sp>
        <p:nvSpPr>
          <p:cNvPr id="7" name="TextBox 6">
            <a:extLst>
              <a:ext uri="{FF2B5EF4-FFF2-40B4-BE49-F238E27FC236}">
                <a16:creationId xmlns:a16="http://schemas.microsoft.com/office/drawing/2014/main" id="{D7290673-E36A-4AFD-A154-42E98DDA4252}"/>
              </a:ext>
            </a:extLst>
          </p:cNvPr>
          <p:cNvSpPr txBox="1"/>
          <p:nvPr/>
        </p:nvSpPr>
        <p:spPr>
          <a:xfrm>
            <a:off x="1168771" y="1978578"/>
            <a:ext cx="6105044"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Wingdings" panose="05000000000000000000" pitchFamily="2" charset="2"/>
              <a:buChar char="§"/>
            </a:pPr>
            <a:r>
              <a:rPr lang="en-US" sz="1800" dirty="0">
                <a:latin typeface="Impact" panose="020B0806030902050204" pitchFamily="34" charset="0"/>
              </a:rPr>
              <a:t>INTRODUCE THE CONCEPT OF COGNITION AND METACOGNITION</a:t>
            </a:r>
          </a:p>
        </p:txBody>
      </p:sp>
      <p:sp>
        <p:nvSpPr>
          <p:cNvPr id="8" name="TextBox 7">
            <a:extLst>
              <a:ext uri="{FF2B5EF4-FFF2-40B4-BE49-F238E27FC236}">
                <a16:creationId xmlns:a16="http://schemas.microsoft.com/office/drawing/2014/main" id="{2CAE474B-21E1-4DE4-88DB-F74D0F1DD47D}"/>
              </a:ext>
            </a:extLst>
          </p:cNvPr>
          <p:cNvSpPr txBox="1"/>
          <p:nvPr/>
        </p:nvSpPr>
        <p:spPr>
          <a:xfrm>
            <a:off x="1168771" y="2405537"/>
            <a:ext cx="6249441"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Wingdings" panose="05000000000000000000" pitchFamily="2" charset="2"/>
              <a:buChar char="§"/>
            </a:pPr>
            <a:r>
              <a:rPr lang="en-US" sz="1800" dirty="0">
                <a:latin typeface="Impact" panose="020B0806030902050204" pitchFamily="34" charset="0"/>
              </a:rPr>
              <a:t>ENABLE THE LEARNERS TO UNDERSTAND THE DIFFERENCE BETWEEN COGNITION AND METACOGNITION</a:t>
            </a:r>
          </a:p>
          <a:p>
            <a:pPr marL="342900" indent="-342900">
              <a:buAutoNum type="arabicPeriod" startAt="2"/>
            </a:pPr>
            <a:endParaRPr lang="en-US" sz="1800" dirty="0">
              <a:latin typeface="Impact" panose="020B0806030902050204" pitchFamily="34" charset="0"/>
            </a:endParaRPr>
          </a:p>
        </p:txBody>
      </p:sp>
      <p:sp>
        <p:nvSpPr>
          <p:cNvPr id="9" name="TextBox 8">
            <a:extLst>
              <a:ext uri="{FF2B5EF4-FFF2-40B4-BE49-F238E27FC236}">
                <a16:creationId xmlns:a16="http://schemas.microsoft.com/office/drawing/2014/main" id="{5517F37D-1E2E-49BE-9A30-B323CF91C502}"/>
              </a:ext>
            </a:extLst>
          </p:cNvPr>
          <p:cNvSpPr txBox="1"/>
          <p:nvPr/>
        </p:nvSpPr>
        <p:spPr>
          <a:xfrm>
            <a:off x="1168771" y="3454171"/>
            <a:ext cx="6532243"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Wingdings" panose="05000000000000000000" pitchFamily="2" charset="2"/>
              <a:buChar char="§"/>
            </a:pPr>
            <a:r>
              <a:rPr lang="en-US" sz="1800" dirty="0">
                <a:latin typeface="Impact" panose="020B0806030902050204" pitchFamily="34" charset="0"/>
              </a:rPr>
              <a:t>HELP LEARNERS TO APPLY METACOGNITIVE STRATEGIES IN WRITING</a:t>
            </a:r>
          </a:p>
        </p:txBody>
      </p:sp>
      <p:sp>
        <p:nvSpPr>
          <p:cNvPr id="10" name="TextBox 9">
            <a:extLst>
              <a:ext uri="{FF2B5EF4-FFF2-40B4-BE49-F238E27FC236}">
                <a16:creationId xmlns:a16="http://schemas.microsoft.com/office/drawing/2014/main" id="{DB914FAC-CA82-4C8F-9FE0-B1024F8A5E7F}"/>
              </a:ext>
            </a:extLst>
          </p:cNvPr>
          <p:cNvSpPr txBox="1"/>
          <p:nvPr/>
        </p:nvSpPr>
        <p:spPr>
          <a:xfrm>
            <a:off x="1168771" y="3047587"/>
            <a:ext cx="6344627"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Wingdings" panose="05000000000000000000" pitchFamily="2" charset="2"/>
              <a:buChar char="§"/>
            </a:pPr>
            <a:r>
              <a:rPr lang="en-US" sz="1800" dirty="0">
                <a:latin typeface="Impact" panose="020B0806030902050204" pitchFamily="34" charset="0"/>
              </a:rPr>
              <a:t>ENHANCE THE CONCEPT OF COHESION AND COHERENCE IN WRITING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41" name="Google Shape;217;p8">
            <a:extLst>
              <a:ext uri="{FF2B5EF4-FFF2-40B4-BE49-F238E27FC236}">
                <a16:creationId xmlns:a16="http://schemas.microsoft.com/office/drawing/2014/main" id="{C417A9B1-A5CB-42F6-9CF7-EB95DC03E6C3}"/>
              </a:ext>
            </a:extLst>
          </p:cNvPr>
          <p:cNvSpPr txBox="1">
            <a:spLocks/>
          </p:cNvSpPr>
          <p:nvPr/>
        </p:nvSpPr>
        <p:spPr>
          <a:xfrm>
            <a:off x="-137994" y="559475"/>
            <a:ext cx="2607125" cy="2630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000"/>
              <a:buFont typeface="Arial"/>
              <a:buNone/>
              <a:defRPr sz="3200" b="0" i="0" u="none" strike="noStrike" cap="none">
                <a:solidFill>
                  <a:srgbClr val="000000"/>
                </a:solidFill>
                <a:latin typeface="Impact" panose="020B0806030902050204" pitchFamily="34" charset="0"/>
                <a:ea typeface="Arial"/>
                <a:cs typeface="Arial"/>
                <a:sym typeface="Arial"/>
              </a:defRPr>
            </a:lvl1pPr>
            <a:lvl2pPr marR="0" lvl="1"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rPr>
              <a:t>EXAMPLE OF ELLIPSIS</a:t>
            </a:r>
          </a:p>
        </p:txBody>
      </p:sp>
      <p:sp>
        <p:nvSpPr>
          <p:cNvPr id="42" name="TextBox 41">
            <a:extLst>
              <a:ext uri="{FF2B5EF4-FFF2-40B4-BE49-F238E27FC236}">
                <a16:creationId xmlns:a16="http://schemas.microsoft.com/office/drawing/2014/main" id="{6022799E-9F48-4581-B48E-64249B1A9849}"/>
              </a:ext>
            </a:extLst>
          </p:cNvPr>
          <p:cNvSpPr txBox="1"/>
          <p:nvPr/>
        </p:nvSpPr>
        <p:spPr>
          <a:xfrm>
            <a:off x="2917592" y="1175054"/>
            <a:ext cx="4324669" cy="89255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rgbClr val="000000"/>
                </a:solidFill>
                <a:effectLst/>
                <a:latin typeface="Impact" panose="020B0806030902050204" pitchFamily="34" charset="0"/>
                <a:ea typeface="Arial"/>
                <a:cs typeface="Arial"/>
                <a:sym typeface="Arial"/>
              </a:rPr>
              <a:t>"After school I went to her house, which was a few blocks away, and then came home."</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600" dirty="0">
              <a:latin typeface="Impact" panose="020B0806030902050204" pitchFamily="34" charset="0"/>
            </a:endParaRPr>
          </a:p>
        </p:txBody>
      </p:sp>
      <p:sp>
        <p:nvSpPr>
          <p:cNvPr id="43" name="TextBox 42">
            <a:extLst>
              <a:ext uri="{FF2B5EF4-FFF2-40B4-BE49-F238E27FC236}">
                <a16:creationId xmlns:a16="http://schemas.microsoft.com/office/drawing/2014/main" id="{9A1E7988-41D0-47B5-B29B-AECFDD64C78D}"/>
              </a:ext>
            </a:extLst>
          </p:cNvPr>
          <p:cNvSpPr txBox="1"/>
          <p:nvPr/>
        </p:nvSpPr>
        <p:spPr>
          <a:xfrm>
            <a:off x="2958205" y="2655040"/>
            <a:ext cx="4324669" cy="89255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800" b="0" i="0" u="none" strike="noStrike" cap="none" dirty="0">
                <a:solidFill>
                  <a:srgbClr val="000000"/>
                </a:solidFill>
                <a:effectLst/>
                <a:latin typeface="Impact" panose="020B0806030902050204" pitchFamily="34" charset="0"/>
                <a:ea typeface="Arial"/>
                <a:cs typeface="Arial"/>
                <a:sym typeface="Arial"/>
              </a:rPr>
              <a:t>"After school I went to her house … and then came home."</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600" dirty="0">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7" name="Google Shape;185;p7">
            <a:extLst>
              <a:ext uri="{FF2B5EF4-FFF2-40B4-BE49-F238E27FC236}">
                <a16:creationId xmlns:a16="http://schemas.microsoft.com/office/drawing/2014/main" id="{130C4262-95AE-4353-A0A2-3FB12D341B02}"/>
              </a:ext>
            </a:extLst>
          </p:cNvPr>
          <p:cNvSpPr txBox="1">
            <a:spLocks/>
          </p:cNvSpPr>
          <p:nvPr/>
        </p:nvSpPr>
        <p:spPr>
          <a:xfrm>
            <a:off x="144075" y="559475"/>
            <a:ext cx="2142000" cy="2630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Arial"/>
              <a:buNone/>
              <a:defRPr sz="3200" b="0" i="0" u="none" strike="noStrike" cap="none">
                <a:solidFill>
                  <a:srgbClr val="000000"/>
                </a:solidFill>
                <a:latin typeface="Impact" panose="020B0806030902050204" pitchFamily="34" charset="0"/>
                <a:ea typeface="Arial"/>
                <a:cs typeface="Arial"/>
                <a:sym typeface="Arial"/>
              </a:defRPr>
            </a:lvl1pPr>
            <a:lvl2pPr marR="0" lvl="1"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1400" b="0" i="0" u="none" strike="noStrike" cap="none">
                <a:solidFill>
                  <a:srgbClr val="000000"/>
                </a:solidFill>
                <a:latin typeface="Arial"/>
                <a:ea typeface="Arial"/>
                <a:cs typeface="Arial"/>
                <a:sym typeface="Arial"/>
              </a:defRPr>
            </a:lvl9pPr>
          </a:lstStyle>
          <a:p>
            <a:r>
              <a:rPr lang="en-US" dirty="0">
                <a:solidFill>
                  <a:schemeClr val="bg1"/>
                </a:solidFill>
              </a:rPr>
              <a:t>COHERENCE</a:t>
            </a:r>
          </a:p>
        </p:txBody>
      </p:sp>
      <p:sp>
        <p:nvSpPr>
          <p:cNvPr id="8" name="TextBox 7">
            <a:extLst>
              <a:ext uri="{FF2B5EF4-FFF2-40B4-BE49-F238E27FC236}">
                <a16:creationId xmlns:a16="http://schemas.microsoft.com/office/drawing/2014/main" id="{B77DFBBA-844C-45A5-86C5-61AA01FA018C}"/>
              </a:ext>
            </a:extLst>
          </p:cNvPr>
          <p:cNvSpPr txBox="1"/>
          <p:nvPr/>
        </p:nvSpPr>
        <p:spPr>
          <a:xfrm>
            <a:off x="2774475" y="1635094"/>
            <a:ext cx="1988444"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800" dirty="0">
                <a:latin typeface="Impact" panose="020B0806030902050204" pitchFamily="34" charset="0"/>
              </a:rPr>
              <a:t>PARTS ARE WELL CONNECTED</a:t>
            </a:r>
          </a:p>
        </p:txBody>
      </p:sp>
      <p:sp>
        <p:nvSpPr>
          <p:cNvPr id="9" name="TextBox 8">
            <a:extLst>
              <a:ext uri="{FF2B5EF4-FFF2-40B4-BE49-F238E27FC236}">
                <a16:creationId xmlns:a16="http://schemas.microsoft.com/office/drawing/2014/main" id="{8DA13725-E5EC-44A5-A024-0E5495DB312A}"/>
              </a:ext>
            </a:extLst>
          </p:cNvPr>
          <p:cNvSpPr txBox="1"/>
          <p:nvPr/>
        </p:nvSpPr>
        <p:spPr>
          <a:xfrm>
            <a:off x="2722339" y="2463203"/>
            <a:ext cx="1988444"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800" dirty="0">
                <a:latin typeface="Impact" panose="020B0806030902050204" pitchFamily="34" charset="0"/>
              </a:rPr>
              <a:t>AT THE SENTENCE LEVEL</a:t>
            </a:r>
          </a:p>
        </p:txBody>
      </p:sp>
      <p:sp>
        <p:nvSpPr>
          <p:cNvPr id="10" name="TextBox 9">
            <a:extLst>
              <a:ext uri="{FF2B5EF4-FFF2-40B4-BE49-F238E27FC236}">
                <a16:creationId xmlns:a16="http://schemas.microsoft.com/office/drawing/2014/main" id="{8C1FCB3D-5EB3-49C0-B07D-C443F5EB71D7}"/>
              </a:ext>
            </a:extLst>
          </p:cNvPr>
          <p:cNvSpPr txBox="1"/>
          <p:nvPr/>
        </p:nvSpPr>
        <p:spPr>
          <a:xfrm>
            <a:off x="2670203" y="3291312"/>
            <a:ext cx="1988444"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800" dirty="0">
                <a:latin typeface="Impact" panose="020B0806030902050204" pitchFamily="34" charset="0"/>
              </a:rPr>
              <a:t>ON THE WHOLE</a:t>
            </a:r>
          </a:p>
        </p:txBody>
      </p:sp>
      <p:sp>
        <p:nvSpPr>
          <p:cNvPr id="11" name="TextBox 10">
            <a:extLst>
              <a:ext uri="{FF2B5EF4-FFF2-40B4-BE49-F238E27FC236}">
                <a16:creationId xmlns:a16="http://schemas.microsoft.com/office/drawing/2014/main" id="{7133ABD4-E30C-4063-AC5F-EC6597D3C0EE}"/>
              </a:ext>
            </a:extLst>
          </p:cNvPr>
          <p:cNvSpPr txBox="1"/>
          <p:nvPr/>
        </p:nvSpPr>
        <p:spPr>
          <a:xfrm>
            <a:off x="5009070" y="948875"/>
            <a:ext cx="3437905" cy="310854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just"/>
            <a:r>
              <a:rPr lang="en-US" sz="1400" b="0" i="0" u="none" strike="noStrike" cap="none" dirty="0">
                <a:solidFill>
                  <a:srgbClr val="000000"/>
                </a:solidFill>
                <a:effectLst/>
                <a:latin typeface="Impact" panose="020B0806030902050204" pitchFamily="34" charset="0"/>
                <a:ea typeface="Arial"/>
                <a:cs typeface="Arial"/>
                <a:sym typeface="Arial"/>
              </a:rPr>
              <a:t>Credit cards are convenient, but dangerous. People often get them in order to make large purchases easily without saving up lots of money in advance. This is especially helpful for purchases like cars, kitchen appliances, etc., that you may need to get without</a:t>
            </a:r>
            <a:r>
              <a:rPr lang="en-US" sz="1400" b="1" i="0" u="none" strike="noStrike" cap="none" dirty="0">
                <a:solidFill>
                  <a:srgbClr val="000000"/>
                </a:solidFill>
                <a:effectLst/>
                <a:latin typeface="Impact" panose="020B0806030902050204" pitchFamily="34" charset="0"/>
                <a:ea typeface="Arial"/>
                <a:cs typeface="Arial"/>
                <a:sym typeface="Arial"/>
              </a:rPr>
              <a:t> </a:t>
            </a:r>
            <a:r>
              <a:rPr lang="en-US" sz="1400" b="0" i="0" u="none" strike="noStrike" cap="none" dirty="0">
                <a:solidFill>
                  <a:srgbClr val="000000"/>
                </a:solidFill>
                <a:effectLst/>
                <a:latin typeface="Impact" panose="020B0806030902050204" pitchFamily="34" charset="0"/>
                <a:ea typeface="Arial"/>
                <a:cs typeface="Arial"/>
                <a:sym typeface="Arial"/>
              </a:rPr>
              <a:t>delay. However, this convenience comes at a high price: interest rates. The more money you put on your credit card, the more the bank or credit union will charge you for that convenience. If you’re not careful, credit card debt can quickly break</a:t>
            </a:r>
            <a:r>
              <a:rPr lang="en-US" sz="1400" b="0" i="0" u="sng" strike="noStrike" cap="none" dirty="0">
                <a:solidFill>
                  <a:srgbClr val="000000"/>
                </a:solidFill>
                <a:effectLst/>
                <a:latin typeface="Impact" panose="020B0806030902050204" pitchFamily="34" charset="0"/>
                <a:ea typeface="Arial"/>
                <a:cs typeface="Arial"/>
                <a:sym typeface="Arial"/>
              </a:rPr>
              <a:t> </a:t>
            </a:r>
            <a:r>
              <a:rPr lang="en-US" sz="1400" b="0" i="0" u="none" strike="noStrike" cap="none" dirty="0">
                <a:solidFill>
                  <a:srgbClr val="000000"/>
                </a:solidFill>
                <a:effectLst/>
                <a:latin typeface="Impact" panose="020B0806030902050204" pitchFamily="34" charset="0"/>
                <a:ea typeface="Arial"/>
                <a:cs typeface="Arial"/>
                <a:sym typeface="Arial"/>
              </a:rPr>
              <a:t>the</a:t>
            </a:r>
            <a:r>
              <a:rPr lang="en-US" sz="1400" b="0" i="0" u="sng" strike="noStrike" cap="none" dirty="0">
                <a:solidFill>
                  <a:srgbClr val="000000"/>
                </a:solidFill>
                <a:effectLst/>
                <a:latin typeface="Impact" panose="020B0806030902050204" pitchFamily="34" charset="0"/>
                <a:ea typeface="Arial"/>
                <a:cs typeface="Arial"/>
                <a:sym typeface="Arial"/>
              </a:rPr>
              <a:t> </a:t>
            </a:r>
            <a:r>
              <a:rPr lang="en-US" sz="1400" b="0" i="0" u="none" strike="noStrike" cap="none" dirty="0">
                <a:solidFill>
                  <a:srgbClr val="000000"/>
                </a:solidFill>
                <a:effectLst/>
                <a:latin typeface="Impact" panose="020B0806030902050204" pitchFamily="34" charset="0"/>
                <a:ea typeface="Arial"/>
                <a:cs typeface="Arial"/>
                <a:sym typeface="Arial"/>
              </a:rPr>
              <a:t>bank and leave you in very dire economic circumstances!</a:t>
            </a:r>
            <a:endParaRPr lang="en-US" sz="1400" i="0" dirty="0">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out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84DB31AE-045A-4783-9CF7-B1158E842EE2}"/>
              </a:ext>
            </a:extLst>
          </p:cNvPr>
          <p:cNvSpPr/>
          <p:nvPr/>
        </p:nvSpPr>
        <p:spPr>
          <a:xfrm>
            <a:off x="1348734" y="832735"/>
            <a:ext cx="6774648" cy="605400"/>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Impact" panose="020B0806030902050204" pitchFamily="34" charset="0"/>
              </a:rPr>
              <a:t>METACOGNITIVE STRATEGIES IN WRITING</a:t>
            </a:r>
          </a:p>
        </p:txBody>
      </p:sp>
      <p:sp>
        <p:nvSpPr>
          <p:cNvPr id="10" name="TextBox 9">
            <a:extLst>
              <a:ext uri="{FF2B5EF4-FFF2-40B4-BE49-F238E27FC236}">
                <a16:creationId xmlns:a16="http://schemas.microsoft.com/office/drawing/2014/main" id="{3CBAF80E-A88C-4E62-8BE6-F22BFBBDEEEB}"/>
              </a:ext>
            </a:extLst>
          </p:cNvPr>
          <p:cNvSpPr txBox="1"/>
          <p:nvPr/>
        </p:nvSpPr>
        <p:spPr>
          <a:xfrm>
            <a:off x="1136546" y="2271874"/>
            <a:ext cx="3109163"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solidFill>
                  <a:schemeClr val="bg1"/>
                </a:solidFill>
                <a:latin typeface="Impact" panose="020B0806030902050204" pitchFamily="34" charset="0"/>
              </a:rPr>
              <a:t>IDENTIFY THE PURPOSE OF THE TASK </a:t>
            </a:r>
          </a:p>
        </p:txBody>
      </p:sp>
      <p:sp>
        <p:nvSpPr>
          <p:cNvPr id="11" name="TextBox 10">
            <a:extLst>
              <a:ext uri="{FF2B5EF4-FFF2-40B4-BE49-F238E27FC236}">
                <a16:creationId xmlns:a16="http://schemas.microsoft.com/office/drawing/2014/main" id="{8257ADFB-2A45-417E-B64E-A14EFB546A9A}"/>
              </a:ext>
            </a:extLst>
          </p:cNvPr>
          <p:cNvSpPr txBox="1"/>
          <p:nvPr/>
        </p:nvSpPr>
        <p:spPr>
          <a:xfrm>
            <a:off x="1127558" y="3319179"/>
            <a:ext cx="4525670"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solidFill>
                  <a:schemeClr val="bg1"/>
                </a:solidFill>
                <a:latin typeface="Impact" panose="020B0806030902050204" pitchFamily="34" charset="0"/>
              </a:rPr>
              <a:t>WHAT DO I KNOW ABOUT  WHAT I AM WRITING ABOUT?</a:t>
            </a:r>
          </a:p>
        </p:txBody>
      </p:sp>
      <p:sp>
        <p:nvSpPr>
          <p:cNvPr id="12" name="TextBox 11">
            <a:extLst>
              <a:ext uri="{FF2B5EF4-FFF2-40B4-BE49-F238E27FC236}">
                <a16:creationId xmlns:a16="http://schemas.microsoft.com/office/drawing/2014/main" id="{1BD74646-C1EF-45E5-A3F0-17041CEB75EA}"/>
              </a:ext>
            </a:extLst>
          </p:cNvPr>
          <p:cNvSpPr txBox="1"/>
          <p:nvPr/>
        </p:nvSpPr>
        <p:spPr>
          <a:xfrm>
            <a:off x="1136546" y="3666636"/>
            <a:ext cx="2711639"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solidFill>
                  <a:schemeClr val="bg1"/>
                </a:solidFill>
                <a:latin typeface="Impact" panose="020B0806030902050204" pitchFamily="34" charset="0"/>
              </a:rPr>
              <a:t>WHAT DO I NEED TO RESEARCH?</a:t>
            </a:r>
          </a:p>
        </p:txBody>
      </p:sp>
      <p:sp>
        <p:nvSpPr>
          <p:cNvPr id="13" name="TextBox 12">
            <a:extLst>
              <a:ext uri="{FF2B5EF4-FFF2-40B4-BE49-F238E27FC236}">
                <a16:creationId xmlns:a16="http://schemas.microsoft.com/office/drawing/2014/main" id="{770D346C-92A9-485B-963E-771A6BC49092}"/>
              </a:ext>
            </a:extLst>
          </p:cNvPr>
          <p:cNvSpPr txBox="1"/>
          <p:nvPr/>
        </p:nvSpPr>
        <p:spPr>
          <a:xfrm>
            <a:off x="1127558" y="3977559"/>
            <a:ext cx="4695885"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solidFill>
                  <a:schemeClr val="bg1"/>
                </a:solidFill>
                <a:latin typeface="Impact" panose="020B0806030902050204" pitchFamily="34" charset="0"/>
              </a:rPr>
              <a:t>WHAT DO I WANT TO SAY ABOUT WHAT I HAVE LEARNED?</a:t>
            </a:r>
          </a:p>
        </p:txBody>
      </p:sp>
      <p:sp>
        <p:nvSpPr>
          <p:cNvPr id="8" name="TextBox 7">
            <a:extLst>
              <a:ext uri="{FF2B5EF4-FFF2-40B4-BE49-F238E27FC236}">
                <a16:creationId xmlns:a16="http://schemas.microsoft.com/office/drawing/2014/main" id="{BC2A5148-C440-41EF-99E1-2BC5AD3CA519}"/>
              </a:ext>
            </a:extLst>
          </p:cNvPr>
          <p:cNvSpPr txBox="1"/>
          <p:nvPr/>
        </p:nvSpPr>
        <p:spPr>
          <a:xfrm>
            <a:off x="1127558" y="1897672"/>
            <a:ext cx="3109162"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solidFill>
                  <a:schemeClr val="bg1"/>
                </a:solidFill>
                <a:latin typeface="Impact" panose="020B0806030902050204" pitchFamily="34" charset="0"/>
              </a:rPr>
              <a:t>LIST THE STRATGIES KNOWN TO YOU</a:t>
            </a:r>
          </a:p>
        </p:txBody>
      </p:sp>
      <p:sp>
        <p:nvSpPr>
          <p:cNvPr id="15" name="TextBox 14">
            <a:extLst>
              <a:ext uri="{FF2B5EF4-FFF2-40B4-BE49-F238E27FC236}">
                <a16:creationId xmlns:a16="http://schemas.microsoft.com/office/drawing/2014/main" id="{7F75E804-F777-48CE-9B10-43447A9294B9}"/>
              </a:ext>
            </a:extLst>
          </p:cNvPr>
          <p:cNvSpPr txBox="1"/>
          <p:nvPr/>
        </p:nvSpPr>
        <p:spPr>
          <a:xfrm>
            <a:off x="1127558" y="2627903"/>
            <a:ext cx="5953962"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solidFill>
                  <a:schemeClr val="bg1"/>
                </a:solidFill>
                <a:latin typeface="Impact" panose="020B0806030902050204" pitchFamily="34" charset="0"/>
              </a:rPr>
              <a:t>SELECT THE STRATEGY APPROPRIATE FOR THE COMPLETION OF THE TASK</a:t>
            </a:r>
          </a:p>
        </p:txBody>
      </p:sp>
      <p:sp>
        <p:nvSpPr>
          <p:cNvPr id="16" name="TextBox 15">
            <a:extLst>
              <a:ext uri="{FF2B5EF4-FFF2-40B4-BE49-F238E27FC236}">
                <a16:creationId xmlns:a16="http://schemas.microsoft.com/office/drawing/2014/main" id="{A8DF97CA-3CBD-4BC8-9AFB-357C3923A4F8}"/>
              </a:ext>
            </a:extLst>
          </p:cNvPr>
          <p:cNvSpPr txBox="1"/>
          <p:nvPr/>
        </p:nvSpPr>
        <p:spPr>
          <a:xfrm>
            <a:off x="1127558" y="2942310"/>
            <a:ext cx="4612842"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solidFill>
                  <a:schemeClr val="bg1"/>
                </a:solidFill>
                <a:latin typeface="Impact" panose="020B0806030902050204" pitchFamily="34" charset="0"/>
              </a:rPr>
              <a:t>ASK RELEVANT QUESTIONS WHILE PERFORMING THE TASK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p:bldP spid="8"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84DB31AE-045A-4783-9CF7-B1158E842EE2}"/>
              </a:ext>
            </a:extLst>
          </p:cNvPr>
          <p:cNvSpPr/>
          <p:nvPr/>
        </p:nvSpPr>
        <p:spPr>
          <a:xfrm>
            <a:off x="1348734" y="832735"/>
            <a:ext cx="6774648" cy="605400"/>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Impact" panose="020B0806030902050204" pitchFamily="34" charset="0"/>
              </a:rPr>
              <a:t>METACOGNITIVE STRATEGIES IN WRITING</a:t>
            </a:r>
          </a:p>
        </p:txBody>
      </p:sp>
      <p:sp>
        <p:nvSpPr>
          <p:cNvPr id="10" name="TextBox 9">
            <a:extLst>
              <a:ext uri="{FF2B5EF4-FFF2-40B4-BE49-F238E27FC236}">
                <a16:creationId xmlns:a16="http://schemas.microsoft.com/office/drawing/2014/main" id="{3CBAF80E-A88C-4E62-8BE6-F22BFBBDEEEB}"/>
              </a:ext>
            </a:extLst>
          </p:cNvPr>
          <p:cNvSpPr txBox="1"/>
          <p:nvPr/>
        </p:nvSpPr>
        <p:spPr>
          <a:xfrm>
            <a:off x="1156976" y="2355743"/>
            <a:ext cx="3737753"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solidFill>
                  <a:schemeClr val="bg1"/>
                </a:solidFill>
                <a:latin typeface="Impact" panose="020B0806030902050204" pitchFamily="34" charset="0"/>
              </a:rPr>
              <a:t>ARE MY IDEAS ARRANGED SYSTEMATICALLY?</a:t>
            </a:r>
          </a:p>
        </p:txBody>
      </p:sp>
      <p:sp>
        <p:nvSpPr>
          <p:cNvPr id="11" name="TextBox 10">
            <a:extLst>
              <a:ext uri="{FF2B5EF4-FFF2-40B4-BE49-F238E27FC236}">
                <a16:creationId xmlns:a16="http://schemas.microsoft.com/office/drawing/2014/main" id="{8257ADFB-2A45-417E-B64E-A14EFB546A9A}"/>
              </a:ext>
            </a:extLst>
          </p:cNvPr>
          <p:cNvSpPr txBox="1"/>
          <p:nvPr/>
        </p:nvSpPr>
        <p:spPr>
          <a:xfrm>
            <a:off x="1141600" y="2744639"/>
            <a:ext cx="4525670"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solidFill>
                  <a:schemeClr val="bg1"/>
                </a:solidFill>
                <a:latin typeface="Impact" panose="020B0806030902050204" pitchFamily="34" charset="0"/>
              </a:rPr>
              <a:t>HAVE I USED THE COHESIVE DEVICES TO LINK MY IDEAS?</a:t>
            </a:r>
          </a:p>
        </p:txBody>
      </p:sp>
      <p:sp>
        <p:nvSpPr>
          <p:cNvPr id="12" name="TextBox 11">
            <a:extLst>
              <a:ext uri="{FF2B5EF4-FFF2-40B4-BE49-F238E27FC236}">
                <a16:creationId xmlns:a16="http://schemas.microsoft.com/office/drawing/2014/main" id="{1BD74646-C1EF-45E5-A3F0-17041CEB75EA}"/>
              </a:ext>
            </a:extLst>
          </p:cNvPr>
          <p:cNvSpPr txBox="1"/>
          <p:nvPr/>
        </p:nvSpPr>
        <p:spPr>
          <a:xfrm>
            <a:off x="1127558" y="3228323"/>
            <a:ext cx="4821421"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solidFill>
                  <a:schemeClr val="bg1"/>
                </a:solidFill>
                <a:latin typeface="Impact" panose="020B0806030902050204" pitchFamily="34" charset="0"/>
              </a:rPr>
              <a:t>IS THERE A NEED TO REVISE MY SENTENCE CONSTRUCTION?</a:t>
            </a:r>
          </a:p>
        </p:txBody>
      </p:sp>
      <p:sp>
        <p:nvSpPr>
          <p:cNvPr id="13" name="TextBox 12">
            <a:extLst>
              <a:ext uri="{FF2B5EF4-FFF2-40B4-BE49-F238E27FC236}">
                <a16:creationId xmlns:a16="http://schemas.microsoft.com/office/drawing/2014/main" id="{770D346C-92A9-485B-963E-771A6BC49092}"/>
              </a:ext>
            </a:extLst>
          </p:cNvPr>
          <p:cNvSpPr txBox="1"/>
          <p:nvPr/>
        </p:nvSpPr>
        <p:spPr>
          <a:xfrm>
            <a:off x="1127558" y="3712007"/>
            <a:ext cx="5305515"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solidFill>
                  <a:schemeClr val="bg1"/>
                </a:solidFill>
                <a:latin typeface="Impact" panose="020B0806030902050204" pitchFamily="34" charset="0"/>
              </a:rPr>
              <a:t>HAVE I CHANGED THE PARAGRAPHS AT THE APPROPRIATE PLACES?</a:t>
            </a:r>
          </a:p>
        </p:txBody>
      </p:sp>
      <p:sp>
        <p:nvSpPr>
          <p:cNvPr id="14" name="TextBox 13">
            <a:extLst>
              <a:ext uri="{FF2B5EF4-FFF2-40B4-BE49-F238E27FC236}">
                <a16:creationId xmlns:a16="http://schemas.microsoft.com/office/drawing/2014/main" id="{F8E5B0D7-37B8-47B0-B8A2-4973D350BC7D}"/>
              </a:ext>
            </a:extLst>
          </p:cNvPr>
          <p:cNvSpPr txBox="1"/>
          <p:nvPr/>
        </p:nvSpPr>
        <p:spPr>
          <a:xfrm>
            <a:off x="1156977" y="4121857"/>
            <a:ext cx="3737752"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solidFill>
                  <a:schemeClr val="bg1"/>
                </a:solidFill>
                <a:latin typeface="Impact" panose="020B0806030902050204" pitchFamily="34" charset="0"/>
              </a:rPr>
              <a:t>HAVE I USED THE PUNCTUATION CORRECTLY?</a:t>
            </a:r>
          </a:p>
        </p:txBody>
      </p:sp>
      <p:sp>
        <p:nvSpPr>
          <p:cNvPr id="8" name="TextBox 7">
            <a:extLst>
              <a:ext uri="{FF2B5EF4-FFF2-40B4-BE49-F238E27FC236}">
                <a16:creationId xmlns:a16="http://schemas.microsoft.com/office/drawing/2014/main" id="{71E803A5-7959-4151-957C-BF81D24BA046}"/>
              </a:ext>
            </a:extLst>
          </p:cNvPr>
          <p:cNvSpPr txBox="1"/>
          <p:nvPr/>
        </p:nvSpPr>
        <p:spPr>
          <a:xfrm>
            <a:off x="1156976" y="1945893"/>
            <a:ext cx="3021619"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dirty="0">
                <a:solidFill>
                  <a:schemeClr val="bg1"/>
                </a:solidFill>
                <a:latin typeface="Impact" panose="020B0806030902050204" pitchFamily="34" charset="0"/>
              </a:rPr>
              <a:t>IS MY MESSAGE COMING ACROSS?</a:t>
            </a:r>
          </a:p>
        </p:txBody>
      </p:sp>
    </p:spTree>
    <p:extLst>
      <p:ext uri="{BB962C8B-B14F-4D97-AF65-F5344CB8AC3E}">
        <p14:creationId xmlns:p14="http://schemas.microsoft.com/office/powerpoint/2010/main" val="167263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p:bldP spid="14"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BDF8E95-645D-49E8-8002-2DD7D4F04270}"/>
              </a:ext>
            </a:extLst>
          </p:cNvPr>
          <p:cNvSpPr/>
          <p:nvPr/>
        </p:nvSpPr>
        <p:spPr>
          <a:xfrm>
            <a:off x="938516" y="827004"/>
            <a:ext cx="7588795" cy="597759"/>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3200" dirty="0">
                <a:solidFill>
                  <a:srgbClr val="FF0000"/>
                </a:solidFill>
                <a:latin typeface="Impact" panose="020B0806030902050204" pitchFamily="34" charset="0"/>
              </a:rPr>
              <a:t>ADVANTAGES OF METACOGNITIVE STRATEGIES</a:t>
            </a:r>
          </a:p>
        </p:txBody>
      </p:sp>
      <p:sp>
        <p:nvSpPr>
          <p:cNvPr id="6" name="TextBox 5">
            <a:extLst>
              <a:ext uri="{FF2B5EF4-FFF2-40B4-BE49-F238E27FC236}">
                <a16:creationId xmlns:a16="http://schemas.microsoft.com/office/drawing/2014/main" id="{B42C5124-33C9-4CBC-936B-FB7932940723}"/>
              </a:ext>
            </a:extLst>
          </p:cNvPr>
          <p:cNvSpPr txBox="1"/>
          <p:nvPr/>
        </p:nvSpPr>
        <p:spPr>
          <a:xfrm>
            <a:off x="916514" y="2482261"/>
            <a:ext cx="194502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800" dirty="0">
                <a:latin typeface="Impact" panose="020B0806030902050204" pitchFamily="34" charset="0"/>
              </a:rPr>
              <a:t>LIFELONG LEARNING </a:t>
            </a:r>
          </a:p>
        </p:txBody>
      </p:sp>
      <p:sp>
        <p:nvSpPr>
          <p:cNvPr id="7" name="TextBox 6">
            <a:extLst>
              <a:ext uri="{FF2B5EF4-FFF2-40B4-BE49-F238E27FC236}">
                <a16:creationId xmlns:a16="http://schemas.microsoft.com/office/drawing/2014/main" id="{4B05B263-5ABA-44CE-A468-26AB9E34C6A7}"/>
              </a:ext>
            </a:extLst>
          </p:cNvPr>
          <p:cNvSpPr txBox="1"/>
          <p:nvPr/>
        </p:nvSpPr>
        <p:spPr>
          <a:xfrm>
            <a:off x="906466" y="2928263"/>
            <a:ext cx="2385374"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800" dirty="0">
                <a:latin typeface="Impact" panose="020B0806030902050204" pitchFamily="34" charset="0"/>
              </a:rPr>
              <a:t>INDEPENDENT LEARNERS</a:t>
            </a:r>
          </a:p>
        </p:txBody>
      </p:sp>
      <p:sp>
        <p:nvSpPr>
          <p:cNvPr id="8" name="TextBox 7">
            <a:extLst>
              <a:ext uri="{FF2B5EF4-FFF2-40B4-BE49-F238E27FC236}">
                <a16:creationId xmlns:a16="http://schemas.microsoft.com/office/drawing/2014/main" id="{B7ACC930-75B4-4987-A3B4-DDD28ABB3293}"/>
              </a:ext>
            </a:extLst>
          </p:cNvPr>
          <p:cNvSpPr txBox="1"/>
          <p:nvPr/>
        </p:nvSpPr>
        <p:spPr>
          <a:xfrm>
            <a:off x="896417" y="3374265"/>
            <a:ext cx="3514217"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800" dirty="0">
                <a:latin typeface="Impact" panose="020B0806030902050204" pitchFamily="34" charset="0"/>
              </a:rPr>
              <a:t>ENRICHES THE LEARNING EXPERIENCE</a:t>
            </a:r>
          </a:p>
        </p:txBody>
      </p:sp>
      <p:sp>
        <p:nvSpPr>
          <p:cNvPr id="9" name="TextBox 8">
            <a:extLst>
              <a:ext uri="{FF2B5EF4-FFF2-40B4-BE49-F238E27FC236}">
                <a16:creationId xmlns:a16="http://schemas.microsoft.com/office/drawing/2014/main" id="{3D3F947D-6A84-4818-9C24-11A85EFD35CA}"/>
              </a:ext>
            </a:extLst>
          </p:cNvPr>
          <p:cNvSpPr txBox="1"/>
          <p:nvPr/>
        </p:nvSpPr>
        <p:spPr>
          <a:xfrm>
            <a:off x="896417" y="3847328"/>
            <a:ext cx="4471649"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800" dirty="0">
                <a:latin typeface="Impact" panose="020B0806030902050204" pitchFamily="34" charset="0"/>
              </a:rPr>
              <a:t>HIGHER LEARNING AND PROBLEM SOLVING SKILLS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5" name="Google Shape;545;p32"/>
          <p:cNvSpPr txBox="1">
            <a:spLocks noGrp="1"/>
          </p:cNvSpPr>
          <p:nvPr>
            <p:ph type="title" idx="4294967295"/>
          </p:nvPr>
        </p:nvSpPr>
        <p:spPr>
          <a:xfrm>
            <a:off x="50425" y="559475"/>
            <a:ext cx="2142000" cy="2630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Impact" panose="020B0806030902050204" pitchFamily="34" charset="0"/>
              </a:rPr>
              <a:t>Thank You</a:t>
            </a:r>
            <a:endParaRPr sz="3200" dirty="0">
              <a:latin typeface="Impact" panose="020B0806030902050204" pitchFamily="34" charset="0"/>
            </a:endParaRPr>
          </a:p>
        </p:txBody>
      </p:sp>
      <p:sp>
        <p:nvSpPr>
          <p:cNvPr id="4" name="TextBox 3">
            <a:extLst>
              <a:ext uri="{FF2B5EF4-FFF2-40B4-BE49-F238E27FC236}">
                <a16:creationId xmlns:a16="http://schemas.microsoft.com/office/drawing/2014/main" id="{FF2B2772-64CB-418B-AEEC-2D036A7283E4}"/>
              </a:ext>
            </a:extLst>
          </p:cNvPr>
          <p:cNvSpPr txBox="1"/>
          <p:nvPr/>
        </p:nvSpPr>
        <p:spPr>
          <a:xfrm>
            <a:off x="4660687" y="1878454"/>
            <a:ext cx="4087905"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800" dirty="0">
                <a:latin typeface="Arial Black" panose="020B0A04020102020204" pitchFamily="34" charset="0"/>
              </a:rPr>
              <a:t>           msharma@mes.ac.in</a:t>
            </a:r>
          </a:p>
        </p:txBody>
      </p:sp>
      <p:pic>
        <p:nvPicPr>
          <p:cNvPr id="6" name="Graphic 5" descr="Envelope">
            <a:extLst>
              <a:ext uri="{FF2B5EF4-FFF2-40B4-BE49-F238E27FC236}">
                <a16:creationId xmlns:a16="http://schemas.microsoft.com/office/drawing/2014/main" id="{E00AB71F-95DA-4F57-A248-7BE12C605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6408" y="1728048"/>
            <a:ext cx="693718" cy="69371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8" name="Graphic 7" descr="Call center">
            <a:extLst>
              <a:ext uri="{FF2B5EF4-FFF2-40B4-BE49-F238E27FC236}">
                <a16:creationId xmlns:a16="http://schemas.microsoft.com/office/drawing/2014/main" id="{3A06ADCA-FD5E-42D4-A42B-3B303D462B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60687" y="2384715"/>
            <a:ext cx="805160" cy="8051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0" name="TextBox 19">
            <a:extLst>
              <a:ext uri="{FF2B5EF4-FFF2-40B4-BE49-F238E27FC236}">
                <a16:creationId xmlns:a16="http://schemas.microsoft.com/office/drawing/2014/main" id="{54DD0F0D-D7CC-46F7-93C6-6FBCB8C8C9EC}"/>
              </a:ext>
            </a:extLst>
          </p:cNvPr>
          <p:cNvSpPr txBox="1"/>
          <p:nvPr/>
        </p:nvSpPr>
        <p:spPr>
          <a:xfrm>
            <a:off x="4344852" y="2689507"/>
            <a:ext cx="4087905"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800" dirty="0">
                <a:latin typeface="Arial Black" panose="020B0A04020102020204" pitchFamily="34" charset="0"/>
              </a:rPr>
              <a:t>9821771141</a:t>
            </a:r>
          </a:p>
        </p:txBody>
      </p:sp>
      <p:pic>
        <p:nvPicPr>
          <p:cNvPr id="11" name="Picture 3">
            <a:extLst>
              <a:ext uri="{FF2B5EF4-FFF2-40B4-BE49-F238E27FC236}">
                <a16:creationId xmlns:a16="http://schemas.microsoft.com/office/drawing/2014/main" id="{991C9B79-88A3-441B-A1A3-A6ECC11CA158}"/>
              </a:ext>
            </a:extLst>
          </p:cNvPr>
          <p:cNvPicPr>
            <a:picLocks noChangeAspect="1"/>
          </p:cNvPicPr>
          <p:nvPr/>
        </p:nvPicPr>
        <p:blipFill rotWithShape="1">
          <a:blip r:embed="rId7"/>
          <a:srcRect b="30743"/>
          <a:stretch/>
        </p:blipFill>
        <p:spPr>
          <a:xfrm>
            <a:off x="2653913" y="872671"/>
            <a:ext cx="2043933" cy="363367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5"/>
                                        </p:tgtEl>
                                        <p:attrNameLst>
                                          <p:attrName>style.visibility</p:attrName>
                                        </p:attrNameLst>
                                      </p:cBhvr>
                                      <p:to>
                                        <p:strVal val="visible"/>
                                      </p:to>
                                    </p:set>
                                    <p:animEffect transition="in" filter="fade">
                                      <p:cBhvr>
                                        <p:cTn id="7" dur="500"/>
                                        <p:tgtEl>
                                          <p:spTgt spid="54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 grpId="0"/>
      <p:bldP spid="4"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grpSp>
        <p:nvGrpSpPr>
          <p:cNvPr id="604" name="Google Shape;604;p36"/>
          <p:cNvGrpSpPr/>
          <p:nvPr/>
        </p:nvGrpSpPr>
        <p:grpSpPr>
          <a:xfrm>
            <a:off x="-1" y="0"/>
            <a:ext cx="9144001" cy="5143500"/>
            <a:chOff x="1177450" y="241631"/>
            <a:chExt cx="6173152" cy="3616776"/>
          </a:xfrm>
          <a:scene3d>
            <a:camera prst="orthographicFront">
              <a:rot lat="0" lon="0" rev="0"/>
            </a:camera>
            <a:lightRig rig="glow" dir="t">
              <a:rot lat="0" lon="0" rev="4800000"/>
            </a:lightRig>
          </a:scene3d>
        </p:grpSpPr>
        <p:sp>
          <p:nvSpPr>
            <p:cNvPr id="605" name="Google Shape;605;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w="19050" cap="flat" cmpd="sng">
              <a:noFill/>
              <a:prstDash val="solid"/>
              <a:round/>
              <a:headEnd type="none" w="sm" len="sm"/>
              <a:tailEnd type="none" w="sm" len="sm"/>
            </a:ln>
            <a:effectLst>
              <a:outerShdw blurRad="190500" dist="228600" dir="2700000" algn="ctr">
                <a:srgbClr val="000000">
                  <a:alpha val="30000"/>
                </a:srgbClr>
              </a:outerShdw>
            </a:effectLst>
            <a:sp3d prstMaterial="matte"/>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w="19050" cap="flat" cmpd="sng">
              <a:noFill/>
              <a:prstDash val="solid"/>
              <a:round/>
              <a:headEnd type="none" w="sm" len="sm"/>
              <a:tailEnd type="none" w="sm" len="sm"/>
            </a:ln>
            <a:effectLst>
              <a:outerShdw blurRad="190500" dist="228600" dir="2700000" algn="ctr">
                <a:srgbClr val="000000">
                  <a:alpha val="30000"/>
                </a:srgbClr>
              </a:outerShdw>
            </a:effectLst>
            <a:sp3d prstMaterial="matte"/>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w="19050" cap="flat" cmpd="sng">
              <a:noFill/>
              <a:prstDash val="solid"/>
              <a:round/>
              <a:headEnd type="none" w="sm" len="sm"/>
              <a:tailEnd type="none" w="sm" len="sm"/>
            </a:ln>
            <a:effectLst>
              <a:outerShdw blurRad="190500" dist="228600" dir="2700000" algn="ctr">
                <a:srgbClr val="000000">
                  <a:alpha val="30000"/>
                </a:srgbClr>
              </a:outerShdw>
            </a:effectLst>
            <a:sp3d prstMaterial="matte"/>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2"/>
            </a:solidFill>
            <a:ln>
              <a:noFill/>
            </a:ln>
            <a:effectLst>
              <a:outerShdw blurRad="190500" dist="228600" dir="2700000" algn="ctr">
                <a:srgbClr val="000000">
                  <a:alpha val="30000"/>
                </a:srgbClr>
              </a:outerShdw>
            </a:effectLst>
            <a:sp3d prstMaterial="matte"/>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a:extLst>
              <a:ext uri="{FF2B5EF4-FFF2-40B4-BE49-F238E27FC236}">
                <a16:creationId xmlns:a16="http://schemas.microsoft.com/office/drawing/2014/main" id="{4659DA94-D849-4A58-B729-FE8165E5EA65}"/>
              </a:ext>
            </a:extLst>
          </p:cNvPr>
          <p:cNvPicPr>
            <a:picLocks noChangeAspect="1"/>
          </p:cNvPicPr>
          <p:nvPr/>
        </p:nvPicPr>
        <p:blipFill>
          <a:blip r:embed="rId3"/>
          <a:stretch>
            <a:fillRect/>
          </a:stretch>
        </p:blipFill>
        <p:spPr>
          <a:xfrm>
            <a:off x="1031358" y="230104"/>
            <a:ext cx="7123814" cy="4384426"/>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04"/>
                                        </p:tgtEl>
                                        <p:attrNameLst>
                                          <p:attrName>style.visibility</p:attrName>
                                        </p:attrNameLst>
                                      </p:cBhvr>
                                      <p:to>
                                        <p:strVal val="visible"/>
                                      </p:to>
                                    </p:set>
                                    <p:animEffect transition="in" filter="fade">
                                      <p:cBhvr>
                                        <p:cTn id="10" dur="500"/>
                                        <p:tgtEl>
                                          <p:spTgt spid="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 name="Picture 3">
            <a:extLst>
              <a:ext uri="{FF2B5EF4-FFF2-40B4-BE49-F238E27FC236}">
                <a16:creationId xmlns:a16="http://schemas.microsoft.com/office/drawing/2014/main" id="{A544769B-FEBC-4041-B816-5F05B16004E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298178" y="2226309"/>
            <a:ext cx="2304041" cy="1587699"/>
          </a:xfrm>
          <a:prstGeom prst="rect">
            <a:avLst/>
          </a:prstGeom>
        </p:spPr>
      </p:pic>
      <p:sp>
        <p:nvSpPr>
          <p:cNvPr id="5" name="TextBox 4">
            <a:extLst>
              <a:ext uri="{FF2B5EF4-FFF2-40B4-BE49-F238E27FC236}">
                <a16:creationId xmlns:a16="http://schemas.microsoft.com/office/drawing/2014/main" id="{DA6E4708-7CA0-4FE5-A2D8-A97E9A857170}"/>
              </a:ext>
            </a:extLst>
          </p:cNvPr>
          <p:cNvSpPr txBox="1"/>
          <p:nvPr/>
        </p:nvSpPr>
        <p:spPr>
          <a:xfrm>
            <a:off x="1509228" y="1195929"/>
            <a:ext cx="1772441"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2800" dirty="0">
                <a:latin typeface="Impact" panose="020B0806030902050204" pitchFamily="34" charset="0"/>
              </a:rPr>
              <a:t>COGNITION</a:t>
            </a:r>
          </a:p>
        </p:txBody>
      </p:sp>
      <p:pic>
        <p:nvPicPr>
          <p:cNvPr id="6" name="Picture 5">
            <a:extLst>
              <a:ext uri="{FF2B5EF4-FFF2-40B4-BE49-F238E27FC236}">
                <a16:creationId xmlns:a16="http://schemas.microsoft.com/office/drawing/2014/main" id="{ED5ED853-0BB5-40F9-AA95-A17965FF9E7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316806" y="1958928"/>
            <a:ext cx="2529016" cy="2217895"/>
          </a:xfrm>
          <a:prstGeom prst="rect">
            <a:avLst/>
          </a:prstGeom>
        </p:spPr>
      </p:pic>
      <p:pic>
        <p:nvPicPr>
          <p:cNvPr id="7" name="Picture 6">
            <a:extLst>
              <a:ext uri="{FF2B5EF4-FFF2-40B4-BE49-F238E27FC236}">
                <a16:creationId xmlns:a16="http://schemas.microsoft.com/office/drawing/2014/main" id="{92DA30B5-CC29-4A6C-8DC5-32D770745DAB}"/>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837473B0-CC2E-450A-ABE3-18F120FF3D39}">
                <a1611:picAttrSrcUrl xmlns:a1611="http://schemas.microsoft.com/office/drawing/2016/11/main" r:id="rId9"/>
              </a:ext>
            </a:extLst>
          </a:blip>
          <a:stretch>
            <a:fillRect/>
          </a:stretch>
        </p:blipFill>
        <p:spPr>
          <a:xfrm>
            <a:off x="6578869" y="2226309"/>
            <a:ext cx="1093660" cy="866039"/>
          </a:xfrm>
          <a:prstGeom prst="rect">
            <a:avLst/>
          </a:prstGeom>
        </p:spPr>
      </p:pic>
      <p:sp>
        <p:nvSpPr>
          <p:cNvPr id="8" name="TextBox 7">
            <a:extLst>
              <a:ext uri="{FF2B5EF4-FFF2-40B4-BE49-F238E27FC236}">
                <a16:creationId xmlns:a16="http://schemas.microsoft.com/office/drawing/2014/main" id="{09E2A35D-D380-41E3-91E6-AB0B12897037}"/>
              </a:ext>
            </a:extLst>
          </p:cNvPr>
          <p:cNvSpPr txBox="1"/>
          <p:nvPr/>
        </p:nvSpPr>
        <p:spPr>
          <a:xfrm>
            <a:off x="5316806" y="1195929"/>
            <a:ext cx="2712113"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2800" dirty="0">
                <a:latin typeface="Impact" panose="020B0806030902050204" pitchFamily="34" charset="0"/>
              </a:rPr>
              <a:t>METACOGNITION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6" name="Google Shape;94;p4">
            <a:extLst>
              <a:ext uri="{FF2B5EF4-FFF2-40B4-BE49-F238E27FC236}">
                <a16:creationId xmlns:a16="http://schemas.microsoft.com/office/drawing/2014/main" id="{1F8CAE5D-0A8A-415F-91B4-BF89F986EF64}"/>
              </a:ext>
            </a:extLst>
          </p:cNvPr>
          <p:cNvSpPr txBox="1">
            <a:spLocks/>
          </p:cNvSpPr>
          <p:nvPr/>
        </p:nvSpPr>
        <p:spPr>
          <a:xfrm>
            <a:off x="1351092" y="471048"/>
            <a:ext cx="6659700" cy="8199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dk1"/>
              </a:buClr>
              <a:buSzPts val="3000"/>
              <a:buFont typeface="Arial"/>
              <a:buChar char="○"/>
              <a:defRPr sz="4000" b="0" i="0" u="none" strike="noStrike" cap="none">
                <a:solidFill>
                  <a:schemeClr val="tx2">
                    <a:lumMod val="10000"/>
                  </a:schemeClr>
                </a:solidFill>
                <a:latin typeface="Impact" panose="020B0806030902050204" pitchFamily="34" charset="0"/>
                <a:ea typeface="Arial"/>
                <a:cs typeface="Arial"/>
                <a:sym typeface="Arial"/>
              </a:defRPr>
            </a:lvl1pPr>
            <a:lvl2pPr marL="914400" marR="0" lvl="1" indent="-419100" algn="ctr" rtl="0">
              <a:lnSpc>
                <a:spcPct val="100000"/>
              </a:lnSpc>
              <a:spcBef>
                <a:spcPts val="1000"/>
              </a:spcBef>
              <a:spcAft>
                <a:spcPts val="0"/>
              </a:spcAft>
              <a:buClr>
                <a:schemeClr val="dk1"/>
              </a:buClr>
              <a:buSzPts val="3000"/>
              <a:buFont typeface="Arial"/>
              <a:buChar char="◦"/>
              <a:defRPr sz="3000" b="0" i="1" u="none" strike="noStrike" cap="none">
                <a:solidFill>
                  <a:srgbClr val="000000"/>
                </a:solidFill>
                <a:latin typeface="Arial"/>
                <a:ea typeface="Arial"/>
                <a:cs typeface="Arial"/>
                <a:sym typeface="Arial"/>
              </a:defRPr>
            </a:lvl2pPr>
            <a:lvl3pPr marL="1371600" marR="0" lvl="2" indent="-419100" algn="ctr" rtl="0">
              <a:lnSpc>
                <a:spcPct val="100000"/>
              </a:lnSpc>
              <a:spcBef>
                <a:spcPts val="1000"/>
              </a:spcBef>
              <a:spcAft>
                <a:spcPts val="0"/>
              </a:spcAft>
              <a:buClr>
                <a:schemeClr val="dk1"/>
              </a:buClr>
              <a:buSzPts val="3000"/>
              <a:buFont typeface="Arial"/>
              <a:buChar char="◦"/>
              <a:defRPr sz="3000" b="0" i="1" u="none" strike="noStrike" cap="none">
                <a:solidFill>
                  <a:srgbClr val="000000"/>
                </a:solidFill>
                <a:latin typeface="Arial"/>
                <a:ea typeface="Arial"/>
                <a:cs typeface="Arial"/>
                <a:sym typeface="Arial"/>
              </a:defRPr>
            </a:lvl3pPr>
            <a:lvl4pPr marL="1828800" marR="0" lvl="3" indent="-419100" algn="ctr" rtl="0">
              <a:lnSpc>
                <a:spcPct val="100000"/>
              </a:lnSpc>
              <a:spcBef>
                <a:spcPts val="1000"/>
              </a:spcBef>
              <a:spcAft>
                <a:spcPts val="0"/>
              </a:spcAft>
              <a:buClr>
                <a:srgbClr val="000000"/>
              </a:buClr>
              <a:buSzPts val="3000"/>
              <a:buFont typeface="Arial"/>
              <a:buChar char="◦"/>
              <a:defRPr sz="3000" b="0" i="1" u="none" strike="noStrike" cap="none">
                <a:solidFill>
                  <a:srgbClr val="000000"/>
                </a:solidFill>
                <a:latin typeface="Arial"/>
                <a:ea typeface="Arial"/>
                <a:cs typeface="Arial"/>
                <a:sym typeface="Arial"/>
              </a:defRPr>
            </a:lvl4pPr>
            <a:lvl5pPr marL="2286000" marR="0" lvl="4" indent="-419100" algn="ctr" rtl="0">
              <a:lnSpc>
                <a:spcPct val="100000"/>
              </a:lnSpc>
              <a:spcBef>
                <a:spcPts val="1000"/>
              </a:spcBef>
              <a:spcAft>
                <a:spcPts val="0"/>
              </a:spcAft>
              <a:buClr>
                <a:srgbClr val="000000"/>
              </a:buClr>
              <a:buSzPts val="3000"/>
              <a:buFont typeface="Arial"/>
              <a:buChar char="◦"/>
              <a:defRPr sz="3000" b="0" i="1" u="none" strike="noStrike" cap="none">
                <a:solidFill>
                  <a:srgbClr val="000000"/>
                </a:solidFill>
                <a:latin typeface="Arial"/>
                <a:ea typeface="Arial"/>
                <a:cs typeface="Arial"/>
                <a:sym typeface="Arial"/>
              </a:defRPr>
            </a:lvl5pPr>
            <a:lvl6pPr marL="2743200" marR="0" lvl="5" indent="-419100" algn="ctr" rtl="0">
              <a:lnSpc>
                <a:spcPct val="100000"/>
              </a:lnSpc>
              <a:spcBef>
                <a:spcPts val="1000"/>
              </a:spcBef>
              <a:spcAft>
                <a:spcPts val="0"/>
              </a:spcAft>
              <a:buClr>
                <a:srgbClr val="000000"/>
              </a:buClr>
              <a:buSzPts val="3000"/>
              <a:buFont typeface="Arial"/>
              <a:buChar char="◦"/>
              <a:defRPr sz="3000" b="0" i="1" u="none" strike="noStrike" cap="none">
                <a:solidFill>
                  <a:srgbClr val="000000"/>
                </a:solidFill>
                <a:latin typeface="Arial"/>
                <a:ea typeface="Arial"/>
                <a:cs typeface="Arial"/>
                <a:sym typeface="Arial"/>
              </a:defRPr>
            </a:lvl6pPr>
            <a:lvl7pPr marL="3200400" marR="0" lvl="6" indent="-419100" algn="ctr" rtl="0">
              <a:lnSpc>
                <a:spcPct val="100000"/>
              </a:lnSpc>
              <a:spcBef>
                <a:spcPts val="1000"/>
              </a:spcBef>
              <a:spcAft>
                <a:spcPts val="0"/>
              </a:spcAft>
              <a:buClr>
                <a:srgbClr val="000000"/>
              </a:buClr>
              <a:buSzPts val="3000"/>
              <a:buFont typeface="Arial"/>
              <a:buChar char="◦"/>
              <a:defRPr sz="3000" b="0" i="1" u="none" strike="noStrike" cap="none">
                <a:solidFill>
                  <a:srgbClr val="000000"/>
                </a:solidFill>
                <a:latin typeface="Arial"/>
                <a:ea typeface="Arial"/>
                <a:cs typeface="Arial"/>
                <a:sym typeface="Arial"/>
              </a:defRPr>
            </a:lvl7pPr>
            <a:lvl8pPr marL="3657600" marR="0" lvl="7" indent="-419100" algn="ctr" rtl="0">
              <a:lnSpc>
                <a:spcPct val="100000"/>
              </a:lnSpc>
              <a:spcBef>
                <a:spcPts val="1000"/>
              </a:spcBef>
              <a:spcAft>
                <a:spcPts val="0"/>
              </a:spcAft>
              <a:buClr>
                <a:srgbClr val="000000"/>
              </a:buClr>
              <a:buSzPts val="3000"/>
              <a:buFont typeface="Arial"/>
              <a:buChar char="◦"/>
              <a:defRPr sz="3000" b="0" i="1" u="none" strike="noStrike" cap="none">
                <a:solidFill>
                  <a:srgbClr val="000000"/>
                </a:solidFill>
                <a:latin typeface="Arial"/>
                <a:ea typeface="Arial"/>
                <a:cs typeface="Arial"/>
                <a:sym typeface="Arial"/>
              </a:defRPr>
            </a:lvl8pPr>
            <a:lvl9pPr marL="4114800" marR="0" lvl="8" indent="-419100" algn="ctr" rtl="0">
              <a:lnSpc>
                <a:spcPct val="100000"/>
              </a:lnSpc>
              <a:spcBef>
                <a:spcPts val="1000"/>
              </a:spcBef>
              <a:spcAft>
                <a:spcPts val="1000"/>
              </a:spcAft>
              <a:buClr>
                <a:srgbClr val="000000"/>
              </a:buClr>
              <a:buSzPts val="3000"/>
              <a:buFont typeface="Arial"/>
              <a:buChar char="◦"/>
              <a:defRPr sz="3000" b="0" i="1" u="none" strike="noStrike" cap="none">
                <a:solidFill>
                  <a:srgbClr val="000000"/>
                </a:solidFill>
                <a:latin typeface="Arial"/>
                <a:ea typeface="Arial"/>
                <a:cs typeface="Arial"/>
                <a:sym typeface="Arial"/>
              </a:defRPr>
            </a:lvl9pPr>
          </a:lstStyle>
          <a:p>
            <a:r>
              <a:rPr lang="en-US" dirty="0"/>
              <a:t>WHAT IS COGNITION ?</a:t>
            </a:r>
          </a:p>
        </p:txBody>
      </p:sp>
      <p:sp>
        <p:nvSpPr>
          <p:cNvPr id="7" name="TextBox 6">
            <a:extLst>
              <a:ext uri="{FF2B5EF4-FFF2-40B4-BE49-F238E27FC236}">
                <a16:creationId xmlns:a16="http://schemas.microsoft.com/office/drawing/2014/main" id="{1EF57E5B-6576-4EEC-B1D3-60E5CB7CDD92}"/>
              </a:ext>
            </a:extLst>
          </p:cNvPr>
          <p:cNvSpPr txBox="1"/>
          <p:nvPr/>
        </p:nvSpPr>
        <p:spPr>
          <a:xfrm>
            <a:off x="1193883" y="1583797"/>
            <a:ext cx="6659701"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800" b="0" i="0" u="none" strike="noStrike" cap="none" dirty="0">
                <a:solidFill>
                  <a:srgbClr val="000000"/>
                </a:solidFill>
                <a:effectLst/>
                <a:latin typeface="Impact" panose="020B0806030902050204" pitchFamily="34" charset="0"/>
                <a:ea typeface="Arial"/>
                <a:cs typeface="Arial"/>
                <a:sym typeface="Arial"/>
              </a:rPr>
              <a:t>The mental action or process of acquiring knowledge and understanding through thought, experience, and the senses</a:t>
            </a:r>
            <a:endParaRPr lang="en-US" sz="1800" dirty="0">
              <a:latin typeface="Impact" panose="020B0806030902050204" pitchFamily="34" charset="0"/>
            </a:endParaRPr>
          </a:p>
        </p:txBody>
      </p:sp>
      <p:sp>
        <p:nvSpPr>
          <p:cNvPr id="8" name="TextBox 7">
            <a:extLst>
              <a:ext uri="{FF2B5EF4-FFF2-40B4-BE49-F238E27FC236}">
                <a16:creationId xmlns:a16="http://schemas.microsoft.com/office/drawing/2014/main" id="{45FE8FF5-B684-4D1E-9A96-E3249C2DAF2F}"/>
              </a:ext>
            </a:extLst>
          </p:cNvPr>
          <p:cNvSpPr txBox="1"/>
          <p:nvPr/>
        </p:nvSpPr>
        <p:spPr>
          <a:xfrm>
            <a:off x="903909" y="2376074"/>
            <a:ext cx="1598826"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sz="1600" b="1" dirty="0">
                <a:latin typeface="Franklin Gothic Medium" panose="020B0603020102020204" pitchFamily="34" charset="0"/>
              </a:rPr>
              <a:t>PERCEIVING</a:t>
            </a:r>
          </a:p>
        </p:txBody>
      </p:sp>
      <p:sp>
        <p:nvSpPr>
          <p:cNvPr id="9" name="TextBox 8">
            <a:extLst>
              <a:ext uri="{FF2B5EF4-FFF2-40B4-BE49-F238E27FC236}">
                <a16:creationId xmlns:a16="http://schemas.microsoft.com/office/drawing/2014/main" id="{4A72972B-4E93-4DD8-A4FA-6FD8FE49166B}"/>
              </a:ext>
            </a:extLst>
          </p:cNvPr>
          <p:cNvSpPr txBox="1"/>
          <p:nvPr/>
        </p:nvSpPr>
        <p:spPr>
          <a:xfrm>
            <a:off x="897660" y="2618077"/>
            <a:ext cx="1739214"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sz="1600" b="1" dirty="0">
                <a:latin typeface="Franklin Gothic Medium" panose="020B0603020102020204" pitchFamily="34" charset="0"/>
              </a:rPr>
              <a:t>RECOGNIZING</a:t>
            </a:r>
          </a:p>
        </p:txBody>
      </p:sp>
      <p:sp>
        <p:nvSpPr>
          <p:cNvPr id="10" name="TextBox 9">
            <a:extLst>
              <a:ext uri="{FF2B5EF4-FFF2-40B4-BE49-F238E27FC236}">
                <a16:creationId xmlns:a16="http://schemas.microsoft.com/office/drawing/2014/main" id="{C4C5C116-6DDA-4433-9314-7ECBEF1BB468}"/>
              </a:ext>
            </a:extLst>
          </p:cNvPr>
          <p:cNvSpPr txBox="1"/>
          <p:nvPr/>
        </p:nvSpPr>
        <p:spPr>
          <a:xfrm>
            <a:off x="901724" y="2892156"/>
            <a:ext cx="2222172"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sz="1600" b="1" dirty="0">
                <a:latin typeface="Franklin Gothic Medium" panose="020B0603020102020204" pitchFamily="34" charset="0"/>
              </a:rPr>
              <a:t>CONCEPTUALIZING</a:t>
            </a:r>
          </a:p>
        </p:txBody>
      </p:sp>
      <p:sp>
        <p:nvSpPr>
          <p:cNvPr id="11" name="TextBox 10">
            <a:extLst>
              <a:ext uri="{FF2B5EF4-FFF2-40B4-BE49-F238E27FC236}">
                <a16:creationId xmlns:a16="http://schemas.microsoft.com/office/drawing/2014/main" id="{29E2743F-DE7B-4CB1-B59E-D2CEC53B299A}"/>
              </a:ext>
            </a:extLst>
          </p:cNvPr>
          <p:cNvSpPr txBox="1"/>
          <p:nvPr/>
        </p:nvSpPr>
        <p:spPr>
          <a:xfrm>
            <a:off x="918781" y="3153523"/>
            <a:ext cx="1539145"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sz="1600" b="1" dirty="0">
                <a:latin typeface="Franklin Gothic Medium" panose="020B0603020102020204" pitchFamily="34" charset="0"/>
              </a:rPr>
              <a:t>LEARNING</a:t>
            </a:r>
          </a:p>
        </p:txBody>
      </p:sp>
      <p:sp>
        <p:nvSpPr>
          <p:cNvPr id="12" name="TextBox 11">
            <a:extLst>
              <a:ext uri="{FF2B5EF4-FFF2-40B4-BE49-F238E27FC236}">
                <a16:creationId xmlns:a16="http://schemas.microsoft.com/office/drawing/2014/main" id="{27A972E4-9923-4CCD-B608-FB3186C7C3B3}"/>
              </a:ext>
            </a:extLst>
          </p:cNvPr>
          <p:cNvSpPr txBox="1"/>
          <p:nvPr/>
        </p:nvSpPr>
        <p:spPr>
          <a:xfrm>
            <a:off x="925545" y="3396852"/>
            <a:ext cx="1577189"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sz="1600" b="1" dirty="0">
                <a:latin typeface="Franklin Gothic Medium" panose="020B0603020102020204" pitchFamily="34" charset="0"/>
              </a:rPr>
              <a:t>REASONING</a:t>
            </a:r>
          </a:p>
        </p:txBody>
      </p:sp>
      <p:sp>
        <p:nvSpPr>
          <p:cNvPr id="13" name="TextBox 12">
            <a:extLst>
              <a:ext uri="{FF2B5EF4-FFF2-40B4-BE49-F238E27FC236}">
                <a16:creationId xmlns:a16="http://schemas.microsoft.com/office/drawing/2014/main" id="{BDC35D92-9C4E-431A-B3B4-22560CAEEF50}"/>
              </a:ext>
            </a:extLst>
          </p:cNvPr>
          <p:cNvSpPr txBox="1"/>
          <p:nvPr/>
        </p:nvSpPr>
        <p:spPr>
          <a:xfrm>
            <a:off x="897660" y="3653131"/>
            <a:ext cx="2222172"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sz="1600" b="1" dirty="0">
                <a:latin typeface="Franklin Gothic Medium" panose="020B0603020102020204" pitchFamily="34" charset="0"/>
              </a:rPr>
              <a:t>PROBLEM SOLVING</a:t>
            </a:r>
          </a:p>
        </p:txBody>
      </p:sp>
      <p:sp>
        <p:nvSpPr>
          <p:cNvPr id="14" name="TextBox 13">
            <a:extLst>
              <a:ext uri="{FF2B5EF4-FFF2-40B4-BE49-F238E27FC236}">
                <a16:creationId xmlns:a16="http://schemas.microsoft.com/office/drawing/2014/main" id="{A965B2DF-09D3-4BF7-AC78-9F4998D3B351}"/>
              </a:ext>
            </a:extLst>
          </p:cNvPr>
          <p:cNvSpPr txBox="1"/>
          <p:nvPr/>
        </p:nvSpPr>
        <p:spPr>
          <a:xfrm>
            <a:off x="897660" y="3927210"/>
            <a:ext cx="1413617"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sz="1600" b="1" dirty="0">
                <a:latin typeface="Franklin Gothic Medium" panose="020B0603020102020204" pitchFamily="34" charset="0"/>
              </a:rPr>
              <a:t>MEMORY</a:t>
            </a:r>
          </a:p>
        </p:txBody>
      </p:sp>
      <p:sp>
        <p:nvSpPr>
          <p:cNvPr id="15" name="TextBox 14">
            <a:extLst>
              <a:ext uri="{FF2B5EF4-FFF2-40B4-BE49-F238E27FC236}">
                <a16:creationId xmlns:a16="http://schemas.microsoft.com/office/drawing/2014/main" id="{3A25411B-413C-474F-8CE1-027232B0D30D}"/>
              </a:ext>
            </a:extLst>
          </p:cNvPr>
          <p:cNvSpPr txBox="1"/>
          <p:nvPr/>
        </p:nvSpPr>
        <p:spPr>
          <a:xfrm>
            <a:off x="873973" y="4221633"/>
            <a:ext cx="1583953"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sz="1600" b="1" dirty="0">
                <a:latin typeface="Franklin Gothic Medium" panose="020B0603020102020204" pitchFamily="34" charset="0"/>
              </a:rPr>
              <a:t>LANGUAGE</a:t>
            </a:r>
          </a:p>
        </p:txBody>
      </p:sp>
      <p:sp>
        <p:nvSpPr>
          <p:cNvPr id="16" name="TextBox 15">
            <a:extLst>
              <a:ext uri="{FF2B5EF4-FFF2-40B4-BE49-F238E27FC236}">
                <a16:creationId xmlns:a16="http://schemas.microsoft.com/office/drawing/2014/main" id="{CC2A8383-AAC9-49D5-998A-381A9EC4718D}"/>
              </a:ext>
            </a:extLst>
          </p:cNvPr>
          <p:cNvSpPr txBox="1"/>
          <p:nvPr/>
        </p:nvSpPr>
        <p:spPr>
          <a:xfrm>
            <a:off x="3283820" y="2379226"/>
            <a:ext cx="4008228"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i="0" u="none" strike="noStrike" cap="none" dirty="0">
                <a:solidFill>
                  <a:srgbClr val="000000"/>
                </a:solidFill>
                <a:effectLst/>
                <a:latin typeface="Franklin Gothic Medium" panose="020B0603020102020204" pitchFamily="34" charset="0"/>
                <a:sym typeface="Arial"/>
              </a:rPr>
              <a:t>Learning with the help of our sense organs</a:t>
            </a:r>
            <a:endParaRPr lang="en-US" sz="1600" dirty="0">
              <a:latin typeface="Franklin Gothic Medium" panose="020B0603020102020204" pitchFamily="34" charset="0"/>
            </a:endParaRPr>
          </a:p>
        </p:txBody>
      </p:sp>
      <p:sp>
        <p:nvSpPr>
          <p:cNvPr id="17" name="TextBox 16">
            <a:extLst>
              <a:ext uri="{FF2B5EF4-FFF2-40B4-BE49-F238E27FC236}">
                <a16:creationId xmlns:a16="http://schemas.microsoft.com/office/drawing/2014/main" id="{DD089971-03CA-4609-B6C9-2F3DD015039F}"/>
              </a:ext>
            </a:extLst>
          </p:cNvPr>
          <p:cNvSpPr txBox="1"/>
          <p:nvPr/>
        </p:nvSpPr>
        <p:spPr>
          <a:xfrm>
            <a:off x="3283820" y="2591290"/>
            <a:ext cx="1201232"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defPPr marR="0" lvl="0" algn="l" rtl="0">
              <a:lnSpc>
                <a:spcPct val="100000"/>
              </a:lnSpc>
              <a:spcBef>
                <a:spcPts val="0"/>
              </a:spcBef>
              <a:spcAft>
                <a:spcPts val="0"/>
              </a:spcAft>
            </a:defPPr>
            <a:lvl1pPr>
              <a:defRPr b="1" spc="300">
                <a:effectLst/>
                <a:latin typeface="Impact" panose="020B0806030902050204" pitchFamily="34" charset="0"/>
              </a:defRPr>
            </a:lvl1pPr>
          </a:lstStyle>
          <a:p>
            <a:r>
              <a:rPr lang="en-US" sz="1600" spc="0" dirty="0">
                <a:latin typeface="Franklin Gothic Medium" panose="020B0603020102020204" pitchFamily="34" charset="0"/>
              </a:rPr>
              <a:t>Observing</a:t>
            </a:r>
          </a:p>
        </p:txBody>
      </p:sp>
      <p:sp>
        <p:nvSpPr>
          <p:cNvPr id="18" name="TextBox 17">
            <a:extLst>
              <a:ext uri="{FF2B5EF4-FFF2-40B4-BE49-F238E27FC236}">
                <a16:creationId xmlns:a16="http://schemas.microsoft.com/office/drawing/2014/main" id="{437013E0-F4DD-4517-8E75-1F43E1FE9E00}"/>
              </a:ext>
            </a:extLst>
          </p:cNvPr>
          <p:cNvSpPr txBox="1"/>
          <p:nvPr/>
        </p:nvSpPr>
        <p:spPr>
          <a:xfrm>
            <a:off x="3283820" y="2855208"/>
            <a:ext cx="4155524"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defPPr marR="0" lvl="0" algn="l" rtl="0">
              <a:lnSpc>
                <a:spcPct val="100000"/>
              </a:lnSpc>
              <a:spcBef>
                <a:spcPts val="0"/>
              </a:spcBef>
              <a:spcAft>
                <a:spcPts val="0"/>
              </a:spcAft>
            </a:defPPr>
            <a:lvl1pPr>
              <a:defRPr b="1" spc="300">
                <a:effectLst/>
                <a:latin typeface="Impact" panose="020B0806030902050204" pitchFamily="34" charset="0"/>
              </a:defRPr>
            </a:lvl1pPr>
          </a:lstStyle>
          <a:p>
            <a:r>
              <a:rPr lang="en-US" sz="1600" spc="0" dirty="0">
                <a:latin typeface="Franklin Gothic Medium" panose="020B0603020102020204" pitchFamily="34" charset="0"/>
              </a:rPr>
              <a:t>Use pictures and words to represent objects</a:t>
            </a:r>
          </a:p>
        </p:txBody>
      </p:sp>
      <p:sp>
        <p:nvSpPr>
          <p:cNvPr id="19" name="TextBox 18">
            <a:extLst>
              <a:ext uri="{FF2B5EF4-FFF2-40B4-BE49-F238E27FC236}">
                <a16:creationId xmlns:a16="http://schemas.microsoft.com/office/drawing/2014/main" id="{65F91DD4-E7B3-4E39-A7E9-F3A722ED04D2}"/>
              </a:ext>
            </a:extLst>
          </p:cNvPr>
          <p:cNvSpPr txBox="1"/>
          <p:nvPr/>
        </p:nvSpPr>
        <p:spPr>
          <a:xfrm>
            <a:off x="3283820" y="3146944"/>
            <a:ext cx="4155525"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defPPr marR="0" lvl="0" algn="l" rtl="0">
              <a:lnSpc>
                <a:spcPct val="100000"/>
              </a:lnSpc>
              <a:spcBef>
                <a:spcPts val="0"/>
              </a:spcBef>
              <a:spcAft>
                <a:spcPts val="0"/>
              </a:spcAft>
              <a:defRPr/>
            </a:defPPr>
            <a:lvl1pPr>
              <a:defRPr b="1" spc="300">
                <a:effectLst/>
                <a:latin typeface="Impact" panose="020B0806030902050204" pitchFamily="34" charset="0"/>
              </a:defRPr>
            </a:lvl1pPr>
          </a:lstStyle>
          <a:p>
            <a:r>
              <a:rPr lang="en-US" sz="1600" spc="0" dirty="0">
                <a:latin typeface="Franklin Gothic Medium" panose="020B0603020102020204" pitchFamily="34" charset="0"/>
              </a:rPr>
              <a:t>Logical thinking and have concrete thoughts</a:t>
            </a:r>
          </a:p>
        </p:txBody>
      </p:sp>
      <p:sp>
        <p:nvSpPr>
          <p:cNvPr id="20" name="TextBox 19">
            <a:extLst>
              <a:ext uri="{FF2B5EF4-FFF2-40B4-BE49-F238E27FC236}">
                <a16:creationId xmlns:a16="http://schemas.microsoft.com/office/drawing/2014/main" id="{AC63F7CD-3075-4412-8C3F-52FDF178322F}"/>
              </a:ext>
            </a:extLst>
          </p:cNvPr>
          <p:cNvSpPr txBox="1"/>
          <p:nvPr/>
        </p:nvSpPr>
        <p:spPr>
          <a:xfrm>
            <a:off x="3279756" y="3385647"/>
            <a:ext cx="3140273"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a:latin typeface="Franklin Gothic Medium" panose="020B0603020102020204" pitchFamily="34" charset="0"/>
              </a:rPr>
              <a:t>Capable of thinking scientifically </a:t>
            </a:r>
          </a:p>
        </p:txBody>
      </p:sp>
      <p:sp>
        <p:nvSpPr>
          <p:cNvPr id="21" name="TextBox 20">
            <a:extLst>
              <a:ext uri="{FF2B5EF4-FFF2-40B4-BE49-F238E27FC236}">
                <a16:creationId xmlns:a16="http://schemas.microsoft.com/office/drawing/2014/main" id="{B5EDECAE-20CC-4919-9162-8EDFFF983B4B}"/>
              </a:ext>
            </a:extLst>
          </p:cNvPr>
          <p:cNvSpPr txBox="1"/>
          <p:nvPr/>
        </p:nvSpPr>
        <p:spPr>
          <a:xfrm>
            <a:off x="3279756" y="3642912"/>
            <a:ext cx="2535997"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a:latin typeface="Franklin Gothic Medium" panose="020B0603020102020204" pitchFamily="34" charset="0"/>
              </a:rPr>
              <a:t>Ability to solve a problem </a:t>
            </a:r>
          </a:p>
        </p:txBody>
      </p:sp>
      <p:sp>
        <p:nvSpPr>
          <p:cNvPr id="22" name="TextBox 21">
            <a:extLst>
              <a:ext uri="{FF2B5EF4-FFF2-40B4-BE49-F238E27FC236}">
                <a16:creationId xmlns:a16="http://schemas.microsoft.com/office/drawing/2014/main" id="{A2DD7F0B-DEEC-4487-9F68-5A5782D689A4}"/>
              </a:ext>
            </a:extLst>
          </p:cNvPr>
          <p:cNvSpPr txBox="1"/>
          <p:nvPr/>
        </p:nvSpPr>
        <p:spPr>
          <a:xfrm>
            <a:off x="3279756" y="3941301"/>
            <a:ext cx="4136472"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a:latin typeface="Franklin Gothic Medium" panose="020B0603020102020204" pitchFamily="34" charset="0"/>
              </a:rPr>
              <a:t>Ability to store, retain and recall information</a:t>
            </a:r>
          </a:p>
        </p:txBody>
      </p:sp>
      <p:sp>
        <p:nvSpPr>
          <p:cNvPr id="23" name="TextBox 22">
            <a:extLst>
              <a:ext uri="{FF2B5EF4-FFF2-40B4-BE49-F238E27FC236}">
                <a16:creationId xmlns:a16="http://schemas.microsoft.com/office/drawing/2014/main" id="{06662AC3-CA41-4E0B-A55F-D1DD70EFDB9D}"/>
              </a:ext>
            </a:extLst>
          </p:cNvPr>
          <p:cNvSpPr txBox="1"/>
          <p:nvPr/>
        </p:nvSpPr>
        <p:spPr>
          <a:xfrm>
            <a:off x="3279756" y="4209029"/>
            <a:ext cx="3664772"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a:latin typeface="Franklin Gothic Medium" panose="020B0603020102020204" pitchFamily="34" charset="0"/>
              </a:rPr>
              <a:t>Effectively connect to our environment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left)">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wipe(left)">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12" name="Google Shape;94;p4">
            <a:extLst>
              <a:ext uri="{FF2B5EF4-FFF2-40B4-BE49-F238E27FC236}">
                <a16:creationId xmlns:a16="http://schemas.microsoft.com/office/drawing/2014/main" id="{41008D4C-5811-42B9-9B0F-5E8B4892AF4D}"/>
              </a:ext>
            </a:extLst>
          </p:cNvPr>
          <p:cNvSpPr txBox="1">
            <a:spLocks/>
          </p:cNvSpPr>
          <p:nvPr/>
        </p:nvSpPr>
        <p:spPr>
          <a:xfrm>
            <a:off x="1533972" y="448723"/>
            <a:ext cx="6659700" cy="8199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dk1"/>
              </a:buClr>
              <a:buSzPts val="3000"/>
              <a:buFont typeface="Arial"/>
              <a:buChar char="○"/>
              <a:defRPr sz="4000" b="0" i="0" u="none" strike="noStrike" cap="none">
                <a:solidFill>
                  <a:schemeClr val="tx2">
                    <a:lumMod val="10000"/>
                  </a:schemeClr>
                </a:solidFill>
                <a:latin typeface="Impact" panose="020B0806030902050204" pitchFamily="34" charset="0"/>
                <a:ea typeface="Arial"/>
                <a:cs typeface="Arial"/>
                <a:sym typeface="Arial"/>
              </a:defRPr>
            </a:lvl1pPr>
            <a:lvl2pPr marL="914400" marR="0" lvl="1" indent="-419100" algn="ctr" rtl="0">
              <a:lnSpc>
                <a:spcPct val="100000"/>
              </a:lnSpc>
              <a:spcBef>
                <a:spcPts val="1000"/>
              </a:spcBef>
              <a:spcAft>
                <a:spcPts val="0"/>
              </a:spcAft>
              <a:buClr>
                <a:schemeClr val="dk1"/>
              </a:buClr>
              <a:buSzPts val="3000"/>
              <a:buFont typeface="Arial"/>
              <a:buChar char="◦"/>
              <a:defRPr sz="3000" b="0" i="1" u="none" strike="noStrike" cap="none">
                <a:solidFill>
                  <a:srgbClr val="000000"/>
                </a:solidFill>
                <a:latin typeface="Arial"/>
                <a:ea typeface="Arial"/>
                <a:cs typeface="Arial"/>
                <a:sym typeface="Arial"/>
              </a:defRPr>
            </a:lvl2pPr>
            <a:lvl3pPr marL="1371600" marR="0" lvl="2" indent="-419100" algn="ctr" rtl="0">
              <a:lnSpc>
                <a:spcPct val="100000"/>
              </a:lnSpc>
              <a:spcBef>
                <a:spcPts val="1000"/>
              </a:spcBef>
              <a:spcAft>
                <a:spcPts val="0"/>
              </a:spcAft>
              <a:buClr>
                <a:schemeClr val="dk1"/>
              </a:buClr>
              <a:buSzPts val="3000"/>
              <a:buFont typeface="Arial"/>
              <a:buChar char="◦"/>
              <a:defRPr sz="3000" b="0" i="1" u="none" strike="noStrike" cap="none">
                <a:solidFill>
                  <a:srgbClr val="000000"/>
                </a:solidFill>
                <a:latin typeface="Arial"/>
                <a:ea typeface="Arial"/>
                <a:cs typeface="Arial"/>
                <a:sym typeface="Arial"/>
              </a:defRPr>
            </a:lvl3pPr>
            <a:lvl4pPr marL="1828800" marR="0" lvl="3" indent="-419100" algn="ctr" rtl="0">
              <a:lnSpc>
                <a:spcPct val="100000"/>
              </a:lnSpc>
              <a:spcBef>
                <a:spcPts val="1000"/>
              </a:spcBef>
              <a:spcAft>
                <a:spcPts val="0"/>
              </a:spcAft>
              <a:buClr>
                <a:srgbClr val="000000"/>
              </a:buClr>
              <a:buSzPts val="3000"/>
              <a:buFont typeface="Arial"/>
              <a:buChar char="◦"/>
              <a:defRPr sz="3000" b="0" i="1" u="none" strike="noStrike" cap="none">
                <a:solidFill>
                  <a:srgbClr val="000000"/>
                </a:solidFill>
                <a:latin typeface="Arial"/>
                <a:ea typeface="Arial"/>
                <a:cs typeface="Arial"/>
                <a:sym typeface="Arial"/>
              </a:defRPr>
            </a:lvl4pPr>
            <a:lvl5pPr marL="2286000" marR="0" lvl="4" indent="-419100" algn="ctr" rtl="0">
              <a:lnSpc>
                <a:spcPct val="100000"/>
              </a:lnSpc>
              <a:spcBef>
                <a:spcPts val="1000"/>
              </a:spcBef>
              <a:spcAft>
                <a:spcPts val="0"/>
              </a:spcAft>
              <a:buClr>
                <a:srgbClr val="000000"/>
              </a:buClr>
              <a:buSzPts val="3000"/>
              <a:buFont typeface="Arial"/>
              <a:buChar char="◦"/>
              <a:defRPr sz="3000" b="0" i="1" u="none" strike="noStrike" cap="none">
                <a:solidFill>
                  <a:srgbClr val="000000"/>
                </a:solidFill>
                <a:latin typeface="Arial"/>
                <a:ea typeface="Arial"/>
                <a:cs typeface="Arial"/>
                <a:sym typeface="Arial"/>
              </a:defRPr>
            </a:lvl5pPr>
            <a:lvl6pPr marL="2743200" marR="0" lvl="5" indent="-419100" algn="ctr" rtl="0">
              <a:lnSpc>
                <a:spcPct val="100000"/>
              </a:lnSpc>
              <a:spcBef>
                <a:spcPts val="1000"/>
              </a:spcBef>
              <a:spcAft>
                <a:spcPts val="0"/>
              </a:spcAft>
              <a:buClr>
                <a:srgbClr val="000000"/>
              </a:buClr>
              <a:buSzPts val="3000"/>
              <a:buFont typeface="Arial"/>
              <a:buChar char="◦"/>
              <a:defRPr sz="3000" b="0" i="1" u="none" strike="noStrike" cap="none">
                <a:solidFill>
                  <a:srgbClr val="000000"/>
                </a:solidFill>
                <a:latin typeface="Arial"/>
                <a:ea typeface="Arial"/>
                <a:cs typeface="Arial"/>
                <a:sym typeface="Arial"/>
              </a:defRPr>
            </a:lvl6pPr>
            <a:lvl7pPr marL="3200400" marR="0" lvl="6" indent="-419100" algn="ctr" rtl="0">
              <a:lnSpc>
                <a:spcPct val="100000"/>
              </a:lnSpc>
              <a:spcBef>
                <a:spcPts val="1000"/>
              </a:spcBef>
              <a:spcAft>
                <a:spcPts val="0"/>
              </a:spcAft>
              <a:buClr>
                <a:srgbClr val="000000"/>
              </a:buClr>
              <a:buSzPts val="3000"/>
              <a:buFont typeface="Arial"/>
              <a:buChar char="◦"/>
              <a:defRPr sz="3000" b="0" i="1" u="none" strike="noStrike" cap="none">
                <a:solidFill>
                  <a:srgbClr val="000000"/>
                </a:solidFill>
                <a:latin typeface="Arial"/>
                <a:ea typeface="Arial"/>
                <a:cs typeface="Arial"/>
                <a:sym typeface="Arial"/>
              </a:defRPr>
            </a:lvl7pPr>
            <a:lvl8pPr marL="3657600" marR="0" lvl="7" indent="-419100" algn="ctr" rtl="0">
              <a:lnSpc>
                <a:spcPct val="100000"/>
              </a:lnSpc>
              <a:spcBef>
                <a:spcPts val="1000"/>
              </a:spcBef>
              <a:spcAft>
                <a:spcPts val="0"/>
              </a:spcAft>
              <a:buClr>
                <a:srgbClr val="000000"/>
              </a:buClr>
              <a:buSzPts val="3000"/>
              <a:buFont typeface="Arial"/>
              <a:buChar char="◦"/>
              <a:defRPr sz="3000" b="0" i="1" u="none" strike="noStrike" cap="none">
                <a:solidFill>
                  <a:srgbClr val="000000"/>
                </a:solidFill>
                <a:latin typeface="Arial"/>
                <a:ea typeface="Arial"/>
                <a:cs typeface="Arial"/>
                <a:sym typeface="Arial"/>
              </a:defRPr>
            </a:lvl8pPr>
            <a:lvl9pPr marL="4114800" marR="0" lvl="8" indent="-419100" algn="ctr" rtl="0">
              <a:lnSpc>
                <a:spcPct val="100000"/>
              </a:lnSpc>
              <a:spcBef>
                <a:spcPts val="1000"/>
              </a:spcBef>
              <a:spcAft>
                <a:spcPts val="1000"/>
              </a:spcAft>
              <a:buClr>
                <a:srgbClr val="000000"/>
              </a:buClr>
              <a:buSzPts val="3000"/>
              <a:buFont typeface="Arial"/>
              <a:buChar char="◦"/>
              <a:defRPr sz="3000" b="0" i="1" u="none" strike="noStrike" cap="none">
                <a:solidFill>
                  <a:srgbClr val="000000"/>
                </a:solidFill>
                <a:latin typeface="Arial"/>
                <a:ea typeface="Arial"/>
                <a:cs typeface="Arial"/>
                <a:sym typeface="Arial"/>
              </a:defRPr>
            </a:lvl9pPr>
          </a:lstStyle>
          <a:p>
            <a:r>
              <a:rPr lang="en-US" dirty="0"/>
              <a:t>WHAT IS METACOGNITION ?</a:t>
            </a:r>
          </a:p>
        </p:txBody>
      </p:sp>
      <p:sp>
        <p:nvSpPr>
          <p:cNvPr id="13" name="TextBox 12">
            <a:extLst>
              <a:ext uri="{FF2B5EF4-FFF2-40B4-BE49-F238E27FC236}">
                <a16:creationId xmlns:a16="http://schemas.microsoft.com/office/drawing/2014/main" id="{A0D97874-DF7F-4104-80AF-946B11893D0C}"/>
              </a:ext>
            </a:extLst>
          </p:cNvPr>
          <p:cNvSpPr txBox="1"/>
          <p:nvPr/>
        </p:nvSpPr>
        <p:spPr>
          <a:xfrm>
            <a:off x="1776140" y="1547169"/>
            <a:ext cx="5514106"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800" b="0" i="0" u="none" strike="noStrike" cap="none" dirty="0">
                <a:solidFill>
                  <a:srgbClr val="000000"/>
                </a:solidFill>
                <a:effectLst/>
                <a:latin typeface="Impact" panose="020B0806030902050204" pitchFamily="34" charset="0"/>
                <a:ea typeface="Arial"/>
                <a:cs typeface="Arial"/>
                <a:sym typeface="Arial"/>
              </a:rPr>
              <a:t>ROOT WORD ‘META’ WHICH MEANS FURTHER OR ON TOP OF</a:t>
            </a:r>
            <a:endParaRPr lang="en-US" sz="1800" dirty="0">
              <a:latin typeface="Impact" panose="020B0806030902050204" pitchFamily="34" charset="0"/>
            </a:endParaRPr>
          </a:p>
        </p:txBody>
      </p:sp>
      <p:sp>
        <p:nvSpPr>
          <p:cNvPr id="14" name="TextBox 13">
            <a:extLst>
              <a:ext uri="{FF2B5EF4-FFF2-40B4-BE49-F238E27FC236}">
                <a16:creationId xmlns:a16="http://schemas.microsoft.com/office/drawing/2014/main" id="{E03E4B65-579C-49F3-ABC3-134E887EEA6F}"/>
              </a:ext>
            </a:extLst>
          </p:cNvPr>
          <p:cNvSpPr txBox="1"/>
          <p:nvPr/>
        </p:nvSpPr>
        <p:spPr>
          <a:xfrm>
            <a:off x="1419268" y="2397179"/>
            <a:ext cx="3152731"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a:solidFill>
                  <a:srgbClr val="FF0000"/>
                </a:solidFill>
                <a:latin typeface="Franklin Gothic Medium" panose="020B0603020102020204" pitchFamily="34" charset="0"/>
              </a:rPr>
              <a:t>METACOGNITIVE KNOWLEDGE</a:t>
            </a:r>
          </a:p>
        </p:txBody>
      </p:sp>
      <p:sp>
        <p:nvSpPr>
          <p:cNvPr id="15" name="TextBox 14">
            <a:extLst>
              <a:ext uri="{FF2B5EF4-FFF2-40B4-BE49-F238E27FC236}">
                <a16:creationId xmlns:a16="http://schemas.microsoft.com/office/drawing/2014/main" id="{D5996910-3AE8-4DAE-B6A2-0CACC834B747}"/>
              </a:ext>
            </a:extLst>
          </p:cNvPr>
          <p:cNvSpPr txBox="1"/>
          <p:nvPr/>
        </p:nvSpPr>
        <p:spPr>
          <a:xfrm>
            <a:off x="941131" y="2763426"/>
            <a:ext cx="3226831"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b="1" dirty="0">
                <a:latin typeface="Franklin Gothic Medium" panose="020B0603020102020204" pitchFamily="34" charset="0"/>
              </a:rPr>
              <a:t>Knowledge about cognitive process</a:t>
            </a:r>
          </a:p>
        </p:txBody>
      </p:sp>
      <p:sp>
        <p:nvSpPr>
          <p:cNvPr id="16" name="Arrow: Down 15">
            <a:extLst>
              <a:ext uri="{FF2B5EF4-FFF2-40B4-BE49-F238E27FC236}">
                <a16:creationId xmlns:a16="http://schemas.microsoft.com/office/drawing/2014/main" id="{8BA441BF-81E0-421A-A40C-50AADE31F9A7}"/>
              </a:ext>
            </a:extLst>
          </p:cNvPr>
          <p:cNvSpPr/>
          <p:nvPr/>
        </p:nvSpPr>
        <p:spPr>
          <a:xfrm>
            <a:off x="2743854" y="1948010"/>
            <a:ext cx="251779" cy="426749"/>
          </a:xfrm>
          <a:prstGeom prst="downArrow">
            <a:avLst/>
          </a:prstGeom>
          <a:solidFill>
            <a:schemeClr val="tx2"/>
          </a:solidFill>
          <a:ln w="1905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A0D230D-D623-48EA-B723-7DC6AD308DE5}"/>
              </a:ext>
            </a:extLst>
          </p:cNvPr>
          <p:cNvSpPr txBox="1"/>
          <p:nvPr/>
        </p:nvSpPr>
        <p:spPr>
          <a:xfrm>
            <a:off x="5249779" y="2406269"/>
            <a:ext cx="3032984"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a:solidFill>
                  <a:srgbClr val="FF0000"/>
                </a:solidFill>
                <a:latin typeface="Franklin Gothic Medium" panose="020B0603020102020204" pitchFamily="34" charset="0"/>
              </a:rPr>
              <a:t>METACOGNITIVE REGULATION</a:t>
            </a:r>
          </a:p>
        </p:txBody>
      </p:sp>
      <p:sp>
        <p:nvSpPr>
          <p:cNvPr id="18" name="Arrow: Down 17">
            <a:extLst>
              <a:ext uri="{FF2B5EF4-FFF2-40B4-BE49-F238E27FC236}">
                <a16:creationId xmlns:a16="http://schemas.microsoft.com/office/drawing/2014/main" id="{CD6AF2DC-4779-4D08-9DC7-6C0FFD5CCD69}"/>
              </a:ext>
            </a:extLst>
          </p:cNvPr>
          <p:cNvSpPr/>
          <p:nvPr/>
        </p:nvSpPr>
        <p:spPr>
          <a:xfrm>
            <a:off x="6518197" y="1970430"/>
            <a:ext cx="251779" cy="426749"/>
          </a:xfrm>
          <a:prstGeom prst="downArrow">
            <a:avLst/>
          </a:prstGeom>
          <a:solidFill>
            <a:schemeClr val="tx2"/>
          </a:solidFill>
          <a:ln w="1905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066CA0B-C9DD-47D7-A29A-8E08C200A0AE}"/>
              </a:ext>
            </a:extLst>
          </p:cNvPr>
          <p:cNvSpPr txBox="1"/>
          <p:nvPr/>
        </p:nvSpPr>
        <p:spPr>
          <a:xfrm>
            <a:off x="941134" y="3221763"/>
            <a:ext cx="3630866"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b="1" dirty="0">
                <a:latin typeface="Franklin Gothic Medium" panose="020B0603020102020204" pitchFamily="34" charset="0"/>
              </a:rPr>
              <a:t>Different approaches for problem-solving</a:t>
            </a:r>
          </a:p>
        </p:txBody>
      </p:sp>
      <p:sp>
        <p:nvSpPr>
          <p:cNvPr id="20" name="TextBox 19">
            <a:extLst>
              <a:ext uri="{FF2B5EF4-FFF2-40B4-BE49-F238E27FC236}">
                <a16:creationId xmlns:a16="http://schemas.microsoft.com/office/drawing/2014/main" id="{E94819BF-B36B-4B3A-8ED5-41A3CC2A14B2}"/>
              </a:ext>
            </a:extLst>
          </p:cNvPr>
          <p:cNvSpPr txBox="1"/>
          <p:nvPr/>
        </p:nvSpPr>
        <p:spPr>
          <a:xfrm>
            <a:off x="941132" y="3658951"/>
            <a:ext cx="3630868"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b="1" dirty="0">
                <a:latin typeface="Franklin Gothic Medium" panose="020B0603020102020204" pitchFamily="34" charset="0"/>
              </a:rPr>
              <a:t>Requirements for successful completion of task</a:t>
            </a:r>
          </a:p>
        </p:txBody>
      </p:sp>
      <p:sp>
        <p:nvSpPr>
          <p:cNvPr id="21" name="TextBox 20">
            <a:extLst>
              <a:ext uri="{FF2B5EF4-FFF2-40B4-BE49-F238E27FC236}">
                <a16:creationId xmlns:a16="http://schemas.microsoft.com/office/drawing/2014/main" id="{2D734578-F2C4-4063-843E-A6FACDA766EA}"/>
              </a:ext>
            </a:extLst>
          </p:cNvPr>
          <p:cNvSpPr txBox="1"/>
          <p:nvPr/>
        </p:nvSpPr>
        <p:spPr>
          <a:xfrm>
            <a:off x="4824554" y="2737231"/>
            <a:ext cx="3369118"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b="1" dirty="0">
                <a:latin typeface="Franklin Gothic Medium" panose="020B0603020102020204" pitchFamily="34" charset="0"/>
              </a:rPr>
              <a:t>Planning- selection of strategies </a:t>
            </a:r>
          </a:p>
        </p:txBody>
      </p:sp>
      <p:sp>
        <p:nvSpPr>
          <p:cNvPr id="22" name="TextBox 21">
            <a:extLst>
              <a:ext uri="{FF2B5EF4-FFF2-40B4-BE49-F238E27FC236}">
                <a16:creationId xmlns:a16="http://schemas.microsoft.com/office/drawing/2014/main" id="{091F56D5-4BD6-4333-A4AE-F83F10CF23CD}"/>
              </a:ext>
            </a:extLst>
          </p:cNvPr>
          <p:cNvSpPr txBox="1"/>
          <p:nvPr/>
        </p:nvSpPr>
        <p:spPr>
          <a:xfrm>
            <a:off x="4824554" y="3185634"/>
            <a:ext cx="3458209"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b="1" dirty="0">
                <a:latin typeface="Franklin Gothic Medium" panose="020B0603020102020204" pitchFamily="34" charset="0"/>
              </a:rPr>
              <a:t>Monitoring- awareness of understanding and task performance</a:t>
            </a:r>
          </a:p>
        </p:txBody>
      </p:sp>
      <p:sp>
        <p:nvSpPr>
          <p:cNvPr id="23" name="TextBox 22">
            <a:extLst>
              <a:ext uri="{FF2B5EF4-FFF2-40B4-BE49-F238E27FC236}">
                <a16:creationId xmlns:a16="http://schemas.microsoft.com/office/drawing/2014/main" id="{F810B527-F213-46FE-8A42-73448C0045D4}"/>
              </a:ext>
            </a:extLst>
          </p:cNvPr>
          <p:cNvSpPr txBox="1"/>
          <p:nvPr/>
        </p:nvSpPr>
        <p:spPr>
          <a:xfrm>
            <a:off x="4824554" y="3708854"/>
            <a:ext cx="3369117"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b="1" dirty="0">
                <a:latin typeface="Franklin Gothic Medium" panose="020B0603020102020204" pitchFamily="34" charset="0"/>
              </a:rPr>
              <a:t>Evaluate- assessing the end product</a:t>
            </a:r>
          </a:p>
        </p:txBody>
      </p:sp>
      <p:sp>
        <p:nvSpPr>
          <p:cNvPr id="24" name="TextBox 23">
            <a:extLst>
              <a:ext uri="{FF2B5EF4-FFF2-40B4-BE49-F238E27FC236}">
                <a16:creationId xmlns:a16="http://schemas.microsoft.com/office/drawing/2014/main" id="{D2802B26-CECB-488D-A000-66AFB4FC2EA9}"/>
              </a:ext>
            </a:extLst>
          </p:cNvPr>
          <p:cNvSpPr txBox="1"/>
          <p:nvPr/>
        </p:nvSpPr>
        <p:spPr>
          <a:xfrm>
            <a:off x="941132" y="4311582"/>
            <a:ext cx="3630868"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Clr>
                <a:srgbClr val="FF0000"/>
              </a:buClr>
              <a:buSzPct val="200000"/>
              <a:buFont typeface="Wingdings" panose="05000000000000000000" pitchFamily="2" charset="2"/>
              <a:buChar char="ü"/>
            </a:pPr>
            <a:r>
              <a:rPr lang="en-US" b="1" dirty="0">
                <a:latin typeface="Franklin Gothic Medium" panose="020B0603020102020204" pitchFamily="34" charset="0"/>
              </a:rPr>
              <a:t>Knowledge of one’s strengths and weaknesses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left)">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animBg="1"/>
      <p:bldP spid="17" grpId="0"/>
      <p:bldP spid="18" grpId="0" animBg="1"/>
      <p:bldP spid="19" grpId="0"/>
      <p:bldP spid="20" grpId="0"/>
      <p:bldP spid="21"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5" name="TextBox 4">
            <a:extLst>
              <a:ext uri="{FF2B5EF4-FFF2-40B4-BE49-F238E27FC236}">
                <a16:creationId xmlns:a16="http://schemas.microsoft.com/office/drawing/2014/main" id="{7450D62F-7DF0-4F13-9259-0C08333EF231}"/>
              </a:ext>
            </a:extLst>
          </p:cNvPr>
          <p:cNvSpPr txBox="1"/>
          <p:nvPr/>
        </p:nvSpPr>
        <p:spPr>
          <a:xfrm>
            <a:off x="1321895" y="4353870"/>
            <a:ext cx="6109049" cy="338554"/>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600" dirty="0">
                <a:latin typeface="Impact" panose="020B0806030902050204" pitchFamily="34" charset="0"/>
              </a:rPr>
              <a:t>KNOWLEDGE OF THE CONTENT TO WHICH THESE STRATEGIES ARE EFFECTIVE</a:t>
            </a:r>
          </a:p>
        </p:txBody>
      </p:sp>
      <p:sp>
        <p:nvSpPr>
          <p:cNvPr id="6" name="Rectangle: Rounded Corners 5">
            <a:extLst>
              <a:ext uri="{FF2B5EF4-FFF2-40B4-BE49-F238E27FC236}">
                <a16:creationId xmlns:a16="http://schemas.microsoft.com/office/drawing/2014/main" id="{E9D6257B-B9BE-4B2D-8471-4188C35ACFA5}"/>
              </a:ext>
            </a:extLst>
          </p:cNvPr>
          <p:cNvSpPr/>
          <p:nvPr/>
        </p:nvSpPr>
        <p:spPr>
          <a:xfrm>
            <a:off x="1414421" y="481371"/>
            <a:ext cx="6966675" cy="424395"/>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Impact" panose="020B0806030902050204" pitchFamily="34" charset="0"/>
              </a:rPr>
              <a:t>THE FRUIT OF YOUR OWN HARD WORK IS THE SWEETEST</a:t>
            </a:r>
            <a:endParaRPr lang="en-US" sz="2400" dirty="0">
              <a:solidFill>
                <a:schemeClr val="tx1"/>
              </a:solidFill>
            </a:endParaRPr>
          </a:p>
        </p:txBody>
      </p:sp>
      <p:grpSp>
        <p:nvGrpSpPr>
          <p:cNvPr id="10" name="Group 9">
            <a:extLst>
              <a:ext uri="{FF2B5EF4-FFF2-40B4-BE49-F238E27FC236}">
                <a16:creationId xmlns:a16="http://schemas.microsoft.com/office/drawing/2014/main" id="{1BD537EA-107A-4B67-BE3D-E1591C2CFAAA}"/>
              </a:ext>
            </a:extLst>
          </p:cNvPr>
          <p:cNvGrpSpPr/>
          <p:nvPr/>
        </p:nvGrpSpPr>
        <p:grpSpPr>
          <a:xfrm>
            <a:off x="1321895" y="1283325"/>
            <a:ext cx="1795750" cy="1344058"/>
            <a:chOff x="1123720" y="1542361"/>
            <a:chExt cx="1795750" cy="1344058"/>
          </a:xfrm>
          <a:scene3d>
            <a:camera prst="orthographicFront">
              <a:rot lat="0" lon="0" rev="0"/>
            </a:camera>
            <a:lightRig rig="glow" dir="t">
              <a:rot lat="0" lon="0" rev="4800000"/>
            </a:lightRig>
          </a:scene3d>
        </p:grpSpPr>
        <p:sp>
          <p:nvSpPr>
            <p:cNvPr id="2" name="Rectangle: Rounded Corners 1">
              <a:extLst>
                <a:ext uri="{FF2B5EF4-FFF2-40B4-BE49-F238E27FC236}">
                  <a16:creationId xmlns:a16="http://schemas.microsoft.com/office/drawing/2014/main" id="{D722A72E-8768-444C-905E-830265BA6BD7}"/>
                </a:ext>
              </a:extLst>
            </p:cNvPr>
            <p:cNvSpPr/>
            <p:nvPr/>
          </p:nvSpPr>
          <p:spPr>
            <a:xfrm>
              <a:off x="1123720" y="1542361"/>
              <a:ext cx="1795750" cy="1344058"/>
            </a:xfrm>
            <a:prstGeom prst="roundRect">
              <a:avLst/>
            </a:prstGeom>
            <a:solidFill>
              <a:srgbClr val="FF0000"/>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B9CEB6-21DF-4154-85ED-399C41846666}"/>
                </a:ext>
              </a:extLst>
            </p:cNvPr>
            <p:cNvSpPr txBox="1"/>
            <p:nvPr/>
          </p:nvSpPr>
          <p:spPr>
            <a:xfrm>
              <a:off x="1178805" y="2060501"/>
              <a:ext cx="1685580" cy="523220"/>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pPr algn="ctr"/>
              <a:r>
                <a:rPr lang="en-US" dirty="0">
                  <a:solidFill>
                    <a:schemeClr val="bg1"/>
                  </a:solidFill>
                  <a:latin typeface="Franklin Gothic Medium" panose="020B0603020102020204" pitchFamily="34" charset="0"/>
                </a:rPr>
                <a:t>WRITING DOWN IDEAS</a:t>
              </a:r>
            </a:p>
          </p:txBody>
        </p:sp>
      </p:grpSp>
      <p:grpSp>
        <p:nvGrpSpPr>
          <p:cNvPr id="8" name="Group 7">
            <a:extLst>
              <a:ext uri="{FF2B5EF4-FFF2-40B4-BE49-F238E27FC236}">
                <a16:creationId xmlns:a16="http://schemas.microsoft.com/office/drawing/2014/main" id="{0C3DF49F-4F26-4862-8D5F-252C4433ABE0}"/>
              </a:ext>
            </a:extLst>
          </p:cNvPr>
          <p:cNvGrpSpPr/>
          <p:nvPr/>
        </p:nvGrpSpPr>
        <p:grpSpPr>
          <a:xfrm>
            <a:off x="3659641" y="2908531"/>
            <a:ext cx="1795750" cy="1344058"/>
            <a:chOff x="3336274" y="1542361"/>
            <a:chExt cx="1795750" cy="1344058"/>
          </a:xfrm>
          <a:scene3d>
            <a:camera prst="orthographicFront">
              <a:rot lat="0" lon="0" rev="0"/>
            </a:camera>
            <a:lightRig rig="glow" dir="t">
              <a:rot lat="0" lon="0" rev="4800000"/>
            </a:lightRig>
          </a:scene3d>
        </p:grpSpPr>
        <p:sp>
          <p:nvSpPr>
            <p:cNvPr id="34" name="Rectangle: Rounded Corners 33">
              <a:extLst>
                <a:ext uri="{FF2B5EF4-FFF2-40B4-BE49-F238E27FC236}">
                  <a16:creationId xmlns:a16="http://schemas.microsoft.com/office/drawing/2014/main" id="{B8CDD9C7-0703-4530-977B-81C574A6A01D}"/>
                </a:ext>
              </a:extLst>
            </p:cNvPr>
            <p:cNvSpPr/>
            <p:nvPr/>
          </p:nvSpPr>
          <p:spPr>
            <a:xfrm>
              <a:off x="3336274" y="1542361"/>
              <a:ext cx="1795750" cy="1344058"/>
            </a:xfrm>
            <a:prstGeom prst="roundRect">
              <a:avLst/>
            </a:prstGeom>
            <a:solidFill>
              <a:srgbClr val="FF0000"/>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6C7DBD8-FDE7-4186-B9D8-E18CB6307732}"/>
                </a:ext>
              </a:extLst>
            </p:cNvPr>
            <p:cNvSpPr txBox="1"/>
            <p:nvPr/>
          </p:nvSpPr>
          <p:spPr>
            <a:xfrm>
              <a:off x="3550679" y="2010315"/>
              <a:ext cx="1548936" cy="523220"/>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pPr algn="ctr"/>
              <a:r>
                <a:rPr lang="en-US" dirty="0">
                  <a:solidFill>
                    <a:schemeClr val="bg1"/>
                  </a:solidFill>
                  <a:latin typeface="Franklin Gothic Medium" panose="020B0603020102020204" pitchFamily="34" charset="0"/>
                </a:rPr>
                <a:t>MAKE AN OUTLINE</a:t>
              </a:r>
            </a:p>
          </p:txBody>
        </p:sp>
      </p:grpSp>
      <p:grpSp>
        <p:nvGrpSpPr>
          <p:cNvPr id="11" name="Group 10">
            <a:extLst>
              <a:ext uri="{FF2B5EF4-FFF2-40B4-BE49-F238E27FC236}">
                <a16:creationId xmlns:a16="http://schemas.microsoft.com/office/drawing/2014/main" id="{29C3046A-E718-4BF4-9980-9C185A6F83FF}"/>
              </a:ext>
            </a:extLst>
          </p:cNvPr>
          <p:cNvGrpSpPr/>
          <p:nvPr/>
        </p:nvGrpSpPr>
        <p:grpSpPr>
          <a:xfrm>
            <a:off x="5961270" y="1283325"/>
            <a:ext cx="1795750" cy="1344058"/>
            <a:chOff x="5658998" y="1542361"/>
            <a:chExt cx="1795750" cy="1344058"/>
          </a:xfrm>
          <a:scene3d>
            <a:camera prst="orthographicFront">
              <a:rot lat="0" lon="0" rev="0"/>
            </a:camera>
            <a:lightRig rig="glow" dir="t">
              <a:rot lat="0" lon="0" rev="4800000"/>
            </a:lightRig>
          </a:scene3d>
        </p:grpSpPr>
        <p:sp>
          <p:nvSpPr>
            <p:cNvPr id="56" name="Rectangle: Rounded Corners 55">
              <a:extLst>
                <a:ext uri="{FF2B5EF4-FFF2-40B4-BE49-F238E27FC236}">
                  <a16:creationId xmlns:a16="http://schemas.microsoft.com/office/drawing/2014/main" id="{0BD75066-A128-4DDC-A2BD-ECAFF208C61F}"/>
                </a:ext>
              </a:extLst>
            </p:cNvPr>
            <p:cNvSpPr/>
            <p:nvPr/>
          </p:nvSpPr>
          <p:spPr>
            <a:xfrm>
              <a:off x="5658998" y="1542361"/>
              <a:ext cx="1795750" cy="1344058"/>
            </a:xfrm>
            <a:prstGeom prst="roundRect">
              <a:avLst/>
            </a:prstGeom>
            <a:solidFill>
              <a:srgbClr val="FF0000"/>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39FDCBE1-600B-4422-8CFA-42B63B40B230}"/>
                </a:ext>
              </a:extLst>
            </p:cNvPr>
            <p:cNvSpPr txBox="1"/>
            <p:nvPr/>
          </p:nvSpPr>
          <p:spPr>
            <a:xfrm>
              <a:off x="5714084" y="2060499"/>
              <a:ext cx="1740664" cy="523220"/>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pPr algn="ctr"/>
              <a:r>
                <a:rPr lang="en-US" dirty="0">
                  <a:solidFill>
                    <a:schemeClr val="bg1"/>
                  </a:solidFill>
                  <a:latin typeface="Franklin Gothic Medium" panose="020B0603020102020204" pitchFamily="34" charset="0"/>
                </a:rPr>
                <a:t>WRITE THE FIRST DRAFT</a:t>
              </a:r>
            </a:p>
          </p:txBody>
        </p:sp>
      </p:grpSp>
      <p:grpSp>
        <p:nvGrpSpPr>
          <p:cNvPr id="12" name="Group 11">
            <a:extLst>
              <a:ext uri="{FF2B5EF4-FFF2-40B4-BE49-F238E27FC236}">
                <a16:creationId xmlns:a16="http://schemas.microsoft.com/office/drawing/2014/main" id="{F9C6D950-35F6-497C-A29A-71598FF205BB}"/>
              </a:ext>
            </a:extLst>
          </p:cNvPr>
          <p:cNvGrpSpPr/>
          <p:nvPr/>
        </p:nvGrpSpPr>
        <p:grpSpPr>
          <a:xfrm>
            <a:off x="1266810" y="2872851"/>
            <a:ext cx="1795750" cy="1344058"/>
            <a:chOff x="1099615" y="3116138"/>
            <a:chExt cx="1795750" cy="1344058"/>
          </a:xfrm>
          <a:scene3d>
            <a:camera prst="orthographicFront">
              <a:rot lat="0" lon="0" rev="0"/>
            </a:camera>
            <a:lightRig rig="glow" dir="t">
              <a:rot lat="0" lon="0" rev="4800000"/>
            </a:lightRig>
          </a:scene3d>
        </p:grpSpPr>
        <p:sp>
          <p:nvSpPr>
            <p:cNvPr id="58" name="Rectangle: Rounded Corners 57">
              <a:extLst>
                <a:ext uri="{FF2B5EF4-FFF2-40B4-BE49-F238E27FC236}">
                  <a16:creationId xmlns:a16="http://schemas.microsoft.com/office/drawing/2014/main" id="{322B6E42-242C-4502-8F53-C6A569C65701}"/>
                </a:ext>
              </a:extLst>
            </p:cNvPr>
            <p:cNvSpPr/>
            <p:nvPr/>
          </p:nvSpPr>
          <p:spPr>
            <a:xfrm>
              <a:off x="1099615" y="3116138"/>
              <a:ext cx="1795750" cy="1344058"/>
            </a:xfrm>
            <a:prstGeom prst="roundRect">
              <a:avLst/>
            </a:prstGeom>
            <a:solidFill>
              <a:srgbClr val="FF0000"/>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2424C957-3884-4C25-846F-596468D97216}"/>
                </a:ext>
              </a:extLst>
            </p:cNvPr>
            <p:cNvSpPr txBox="1"/>
            <p:nvPr/>
          </p:nvSpPr>
          <p:spPr>
            <a:xfrm>
              <a:off x="1154700" y="3515535"/>
              <a:ext cx="1685580" cy="523220"/>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pPr algn="ctr"/>
              <a:r>
                <a:rPr lang="en-US" dirty="0">
                  <a:solidFill>
                    <a:schemeClr val="bg1"/>
                  </a:solidFill>
                  <a:latin typeface="Franklin Gothic Medium" panose="020B0603020102020204" pitchFamily="34" charset="0"/>
                </a:rPr>
                <a:t>UNDERLINE THE MAIN POINTS</a:t>
              </a:r>
            </a:p>
          </p:txBody>
        </p:sp>
      </p:grpSp>
      <p:grpSp>
        <p:nvGrpSpPr>
          <p:cNvPr id="9" name="Group 8">
            <a:extLst>
              <a:ext uri="{FF2B5EF4-FFF2-40B4-BE49-F238E27FC236}">
                <a16:creationId xmlns:a16="http://schemas.microsoft.com/office/drawing/2014/main" id="{B69F97BD-A4F5-45EA-8153-0D941DB6954F}"/>
              </a:ext>
            </a:extLst>
          </p:cNvPr>
          <p:cNvGrpSpPr/>
          <p:nvPr/>
        </p:nvGrpSpPr>
        <p:grpSpPr>
          <a:xfrm>
            <a:off x="3674125" y="1283325"/>
            <a:ext cx="1795750" cy="1344058"/>
            <a:chOff x="3256264" y="1237099"/>
            <a:chExt cx="1795750" cy="1344058"/>
          </a:xfrm>
          <a:scene3d>
            <a:camera prst="orthographicFront">
              <a:rot lat="0" lon="0" rev="0"/>
            </a:camera>
            <a:lightRig rig="glow" dir="t">
              <a:rot lat="0" lon="0" rev="4800000"/>
            </a:lightRig>
          </a:scene3d>
        </p:grpSpPr>
        <p:sp>
          <p:nvSpPr>
            <p:cNvPr id="60" name="Rectangle: Rounded Corners 59">
              <a:extLst>
                <a:ext uri="{FF2B5EF4-FFF2-40B4-BE49-F238E27FC236}">
                  <a16:creationId xmlns:a16="http://schemas.microsoft.com/office/drawing/2014/main" id="{7F268104-6E92-4253-8B09-43F58609A6D5}"/>
                </a:ext>
              </a:extLst>
            </p:cNvPr>
            <p:cNvSpPr/>
            <p:nvPr/>
          </p:nvSpPr>
          <p:spPr>
            <a:xfrm>
              <a:off x="3256264" y="1237099"/>
              <a:ext cx="1795750" cy="1344058"/>
            </a:xfrm>
            <a:prstGeom prst="roundRect">
              <a:avLst/>
            </a:prstGeom>
            <a:solidFill>
              <a:srgbClr val="FF0000"/>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9C05C5EB-EB59-4458-A13A-045D07E18B2E}"/>
                </a:ext>
              </a:extLst>
            </p:cNvPr>
            <p:cNvSpPr txBox="1"/>
            <p:nvPr/>
          </p:nvSpPr>
          <p:spPr>
            <a:xfrm>
              <a:off x="3816939" y="1717170"/>
              <a:ext cx="834420" cy="30777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REVISE</a:t>
              </a:r>
            </a:p>
          </p:txBody>
        </p:sp>
      </p:grpSp>
      <p:sp>
        <p:nvSpPr>
          <p:cNvPr id="62" name="Rectangle: Rounded Corners 61">
            <a:extLst>
              <a:ext uri="{FF2B5EF4-FFF2-40B4-BE49-F238E27FC236}">
                <a16:creationId xmlns:a16="http://schemas.microsoft.com/office/drawing/2014/main" id="{0C4DFA9A-9963-4C3E-86DF-84BBE25126BB}"/>
              </a:ext>
            </a:extLst>
          </p:cNvPr>
          <p:cNvSpPr/>
          <p:nvPr/>
        </p:nvSpPr>
        <p:spPr>
          <a:xfrm>
            <a:off x="5973924" y="2941332"/>
            <a:ext cx="1795750" cy="1344058"/>
          </a:xfrm>
          <a:prstGeom prst="roundRect">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B3180384-3331-4E76-88D0-BCF69B728A39}"/>
              </a:ext>
            </a:extLst>
          </p:cNvPr>
          <p:cNvSpPr txBox="1"/>
          <p:nvPr/>
        </p:nvSpPr>
        <p:spPr>
          <a:xfrm>
            <a:off x="6554308" y="3487691"/>
            <a:ext cx="668707"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dirty="0">
                <a:solidFill>
                  <a:schemeClr val="bg1"/>
                </a:solidFill>
                <a:latin typeface="Franklin Gothic Medium" panose="020B0603020102020204" pitchFamily="34" charset="0"/>
              </a:rPr>
              <a:t>EDIT</a:t>
            </a:r>
          </a:p>
        </p:txBody>
      </p:sp>
    </p:spTree>
    <p:extLst>
      <p:ext uri="{BB962C8B-B14F-4D97-AF65-F5344CB8AC3E}">
        <p14:creationId xmlns:p14="http://schemas.microsoft.com/office/powerpoint/2010/main" val="398310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fill="hold"/>
                                        <p:tgtEl>
                                          <p:spTgt spid="62"/>
                                        </p:tgtEl>
                                        <p:attrNameLst>
                                          <p:attrName>ppt_x</p:attrName>
                                        </p:attrNameLst>
                                      </p:cBhvr>
                                      <p:tavLst>
                                        <p:tav tm="0">
                                          <p:val>
                                            <p:strVal val="0-#ppt_w/2"/>
                                          </p:val>
                                        </p:tav>
                                        <p:tav tm="100000">
                                          <p:val>
                                            <p:strVal val="#ppt_x"/>
                                          </p:val>
                                        </p:tav>
                                      </p:tavLst>
                                    </p:anim>
                                    <p:anim calcmode="lin" valueType="num">
                                      <p:cBhvr additive="base">
                                        <p:cTn id="39" dur="500" fill="hold"/>
                                        <p:tgtEl>
                                          <p:spTgt spid="62"/>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 calcmode="lin" valueType="num">
                                      <p:cBhvr additive="base">
                                        <p:cTn id="42" dur="500" fill="hold"/>
                                        <p:tgtEl>
                                          <p:spTgt spid="63"/>
                                        </p:tgtEl>
                                        <p:attrNameLst>
                                          <p:attrName>ppt_x</p:attrName>
                                        </p:attrNameLst>
                                      </p:cBhvr>
                                      <p:tavLst>
                                        <p:tav tm="0">
                                          <p:val>
                                            <p:strVal val="0-#ppt_w/2"/>
                                          </p:val>
                                        </p:tav>
                                        <p:tav tm="100000">
                                          <p:val>
                                            <p:strVal val="#ppt_x"/>
                                          </p:val>
                                        </p:tav>
                                      </p:tavLst>
                                    </p:anim>
                                    <p:anim calcmode="lin" valueType="num">
                                      <p:cBhvr additive="base">
                                        <p:cTn id="43"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2" grpId="0" animBg="1"/>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21" name="Rectangle 20">
            <a:extLst>
              <a:ext uri="{FF2B5EF4-FFF2-40B4-BE49-F238E27FC236}">
                <a16:creationId xmlns:a16="http://schemas.microsoft.com/office/drawing/2014/main" id="{9E93846A-7188-40DF-8384-473E50B75859}"/>
              </a:ext>
            </a:extLst>
          </p:cNvPr>
          <p:cNvSpPr/>
          <p:nvPr/>
        </p:nvSpPr>
        <p:spPr>
          <a:xfrm>
            <a:off x="512759" y="2187728"/>
            <a:ext cx="1616148" cy="36933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r>
              <a:rPr lang="en-US" sz="1600" dirty="0">
                <a:solidFill>
                  <a:schemeClr val="bg1"/>
                </a:solidFill>
                <a:latin typeface="Impact" panose="020B0806030902050204" pitchFamily="34" charset="0"/>
              </a:rPr>
              <a:t>Make an outline</a:t>
            </a:r>
            <a:r>
              <a:rPr lang="en-US" sz="1800" dirty="0">
                <a:solidFill>
                  <a:schemeClr val="bg1"/>
                </a:solidFill>
                <a:latin typeface="Impact" panose="020B0806030902050204" pitchFamily="34" charset="0"/>
              </a:rPr>
              <a:t>.</a:t>
            </a:r>
          </a:p>
        </p:txBody>
      </p:sp>
      <p:sp>
        <p:nvSpPr>
          <p:cNvPr id="22" name="Rectangle 21">
            <a:extLst>
              <a:ext uri="{FF2B5EF4-FFF2-40B4-BE49-F238E27FC236}">
                <a16:creationId xmlns:a16="http://schemas.microsoft.com/office/drawing/2014/main" id="{17311D9D-2CA1-4F23-85E4-F2C735F05127}"/>
              </a:ext>
            </a:extLst>
          </p:cNvPr>
          <p:cNvSpPr/>
          <p:nvPr/>
        </p:nvSpPr>
        <p:spPr>
          <a:xfrm>
            <a:off x="507577" y="2503085"/>
            <a:ext cx="1661032" cy="36933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r>
              <a:rPr lang="en-US" sz="1600" dirty="0">
                <a:solidFill>
                  <a:schemeClr val="bg1"/>
                </a:solidFill>
                <a:latin typeface="Impact" panose="020B0806030902050204" pitchFamily="34" charset="0"/>
              </a:rPr>
              <a:t>Write a first draft</a:t>
            </a:r>
            <a:r>
              <a:rPr lang="en-US" sz="1800" dirty="0">
                <a:solidFill>
                  <a:schemeClr val="bg1"/>
                </a:solidFill>
                <a:latin typeface="Impact" panose="020B0806030902050204" pitchFamily="34" charset="0"/>
              </a:rPr>
              <a:t>.</a:t>
            </a:r>
          </a:p>
        </p:txBody>
      </p:sp>
      <p:sp>
        <p:nvSpPr>
          <p:cNvPr id="8" name="Rectangle: Rounded Corners 7">
            <a:extLst>
              <a:ext uri="{FF2B5EF4-FFF2-40B4-BE49-F238E27FC236}">
                <a16:creationId xmlns:a16="http://schemas.microsoft.com/office/drawing/2014/main" id="{55D7BD80-2BE8-4652-BA25-384E8A7040FB}"/>
              </a:ext>
            </a:extLst>
          </p:cNvPr>
          <p:cNvSpPr/>
          <p:nvPr/>
        </p:nvSpPr>
        <p:spPr>
          <a:xfrm>
            <a:off x="2826234" y="1027400"/>
            <a:ext cx="5360342" cy="3683728"/>
          </a:xfrm>
          <a:prstGeom prst="roundRect">
            <a:avLst>
              <a:gd name="adj" fmla="val 65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378E893-80D8-4298-B87B-6C66835D288C}"/>
              </a:ext>
            </a:extLst>
          </p:cNvPr>
          <p:cNvSpPr/>
          <p:nvPr/>
        </p:nvSpPr>
        <p:spPr>
          <a:xfrm>
            <a:off x="507578" y="1642743"/>
            <a:ext cx="2122304" cy="33855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US" sz="1600" dirty="0">
                <a:solidFill>
                  <a:schemeClr val="bg1"/>
                </a:solidFill>
                <a:latin typeface="Impact" panose="020B0806030902050204" pitchFamily="34" charset="0"/>
              </a:rPr>
              <a:t>PRE- WRITING STRATEGY</a:t>
            </a:r>
          </a:p>
        </p:txBody>
      </p:sp>
      <p:sp>
        <p:nvSpPr>
          <p:cNvPr id="27" name="Rectangle 26">
            <a:extLst>
              <a:ext uri="{FF2B5EF4-FFF2-40B4-BE49-F238E27FC236}">
                <a16:creationId xmlns:a16="http://schemas.microsoft.com/office/drawing/2014/main" id="{91AEAB1A-444F-4E43-A711-D14D283A18FA}"/>
              </a:ext>
            </a:extLst>
          </p:cNvPr>
          <p:cNvSpPr/>
          <p:nvPr/>
        </p:nvSpPr>
        <p:spPr>
          <a:xfrm>
            <a:off x="510935" y="1915236"/>
            <a:ext cx="2122303" cy="33855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US" sz="1600" dirty="0">
                <a:solidFill>
                  <a:schemeClr val="bg1"/>
                </a:solidFill>
                <a:latin typeface="Impact" panose="020B0806030902050204" pitchFamily="34" charset="0"/>
              </a:rPr>
              <a:t>Write down your ideas</a:t>
            </a:r>
          </a:p>
        </p:txBody>
      </p:sp>
      <p:sp>
        <p:nvSpPr>
          <p:cNvPr id="6" name="Rectangle: Rounded Corners 5">
            <a:extLst>
              <a:ext uri="{FF2B5EF4-FFF2-40B4-BE49-F238E27FC236}">
                <a16:creationId xmlns:a16="http://schemas.microsoft.com/office/drawing/2014/main" id="{E9D6257B-B9BE-4B2D-8471-4188C35ACFA5}"/>
              </a:ext>
            </a:extLst>
          </p:cNvPr>
          <p:cNvSpPr/>
          <p:nvPr/>
        </p:nvSpPr>
        <p:spPr>
          <a:xfrm>
            <a:off x="1414421" y="481371"/>
            <a:ext cx="6966675" cy="424395"/>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Impact" panose="020B0806030902050204" pitchFamily="34" charset="0"/>
              </a:rPr>
              <a:t>THE FRUIT OF YOUR OWN HARD WORK IS THE SWEETEST</a:t>
            </a:r>
            <a:endParaRPr lang="en-US" sz="2400" dirty="0">
              <a:solidFill>
                <a:schemeClr val="tx1"/>
              </a:solidFill>
            </a:endParaRPr>
          </a:p>
        </p:txBody>
      </p:sp>
      <p:sp>
        <p:nvSpPr>
          <p:cNvPr id="3" name="TextBox 2">
            <a:extLst>
              <a:ext uri="{FF2B5EF4-FFF2-40B4-BE49-F238E27FC236}">
                <a16:creationId xmlns:a16="http://schemas.microsoft.com/office/drawing/2014/main" id="{E27F4B25-04FE-4082-978D-20FA285A1C25}"/>
              </a:ext>
            </a:extLst>
          </p:cNvPr>
          <p:cNvSpPr txBox="1"/>
          <p:nvPr/>
        </p:nvSpPr>
        <p:spPr>
          <a:xfrm>
            <a:off x="3050220" y="1111558"/>
            <a:ext cx="1265274"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I. Introduction</a:t>
            </a:r>
          </a:p>
        </p:txBody>
      </p:sp>
      <p:sp>
        <p:nvSpPr>
          <p:cNvPr id="24" name="TextBox 23">
            <a:extLst>
              <a:ext uri="{FF2B5EF4-FFF2-40B4-BE49-F238E27FC236}">
                <a16:creationId xmlns:a16="http://schemas.microsoft.com/office/drawing/2014/main" id="{6BEEF99A-445C-4063-8C77-A21487947868}"/>
              </a:ext>
            </a:extLst>
          </p:cNvPr>
          <p:cNvSpPr txBox="1"/>
          <p:nvPr/>
        </p:nvSpPr>
        <p:spPr>
          <a:xfrm>
            <a:off x="3024660" y="1294785"/>
            <a:ext cx="2371061"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A. Importance of hard work</a:t>
            </a:r>
          </a:p>
        </p:txBody>
      </p:sp>
      <p:sp>
        <p:nvSpPr>
          <p:cNvPr id="33" name="TextBox 32">
            <a:extLst>
              <a:ext uri="{FF2B5EF4-FFF2-40B4-BE49-F238E27FC236}">
                <a16:creationId xmlns:a16="http://schemas.microsoft.com/office/drawing/2014/main" id="{5CC07D2C-0363-4336-9B30-30837266EE0A}"/>
              </a:ext>
            </a:extLst>
          </p:cNvPr>
          <p:cNvSpPr txBox="1"/>
          <p:nvPr/>
        </p:nvSpPr>
        <p:spPr>
          <a:xfrm>
            <a:off x="3020143" y="1467186"/>
            <a:ext cx="3196155"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B. Relation of hard work and success</a:t>
            </a:r>
          </a:p>
        </p:txBody>
      </p:sp>
      <p:sp>
        <p:nvSpPr>
          <p:cNvPr id="36" name="TextBox 35">
            <a:extLst>
              <a:ext uri="{FF2B5EF4-FFF2-40B4-BE49-F238E27FC236}">
                <a16:creationId xmlns:a16="http://schemas.microsoft.com/office/drawing/2014/main" id="{5657133D-8A31-4C85-8E3C-FA6873EDA321}"/>
              </a:ext>
            </a:extLst>
          </p:cNvPr>
          <p:cNvSpPr txBox="1"/>
          <p:nvPr/>
        </p:nvSpPr>
        <p:spPr>
          <a:xfrm>
            <a:off x="3021737" y="1634179"/>
            <a:ext cx="5287568"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C. Thesis statement: Hard work helps us to become extraordinary</a:t>
            </a:r>
          </a:p>
        </p:txBody>
      </p:sp>
      <p:sp>
        <p:nvSpPr>
          <p:cNvPr id="37" name="TextBox 36">
            <a:extLst>
              <a:ext uri="{FF2B5EF4-FFF2-40B4-BE49-F238E27FC236}">
                <a16:creationId xmlns:a16="http://schemas.microsoft.com/office/drawing/2014/main" id="{10420E1C-F0E7-43A1-BCD8-9F33D9E16B52}"/>
              </a:ext>
            </a:extLst>
          </p:cNvPr>
          <p:cNvSpPr txBox="1"/>
          <p:nvPr/>
        </p:nvSpPr>
        <p:spPr>
          <a:xfrm>
            <a:off x="3021737" y="1866852"/>
            <a:ext cx="3874003"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II. The adverse effects of hard work on health</a:t>
            </a:r>
          </a:p>
        </p:txBody>
      </p:sp>
      <p:sp>
        <p:nvSpPr>
          <p:cNvPr id="38" name="TextBox 37">
            <a:extLst>
              <a:ext uri="{FF2B5EF4-FFF2-40B4-BE49-F238E27FC236}">
                <a16:creationId xmlns:a16="http://schemas.microsoft.com/office/drawing/2014/main" id="{4F573E43-BCCC-4289-BB4E-97D839609159}"/>
              </a:ext>
            </a:extLst>
          </p:cNvPr>
          <p:cNvSpPr txBox="1"/>
          <p:nvPr/>
        </p:nvSpPr>
        <p:spPr>
          <a:xfrm>
            <a:off x="3019278" y="2016664"/>
            <a:ext cx="2371061"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A. Energy is drained out</a:t>
            </a:r>
          </a:p>
        </p:txBody>
      </p:sp>
      <p:sp>
        <p:nvSpPr>
          <p:cNvPr id="39" name="TextBox 38">
            <a:extLst>
              <a:ext uri="{FF2B5EF4-FFF2-40B4-BE49-F238E27FC236}">
                <a16:creationId xmlns:a16="http://schemas.microsoft.com/office/drawing/2014/main" id="{30749A68-2E6C-43AD-8F75-C677B7E4FD6B}"/>
              </a:ext>
            </a:extLst>
          </p:cNvPr>
          <p:cNvSpPr txBox="1"/>
          <p:nvPr/>
        </p:nvSpPr>
        <p:spPr>
          <a:xfrm>
            <a:off x="3034357" y="2185577"/>
            <a:ext cx="2270009"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    1. Data supporting this</a:t>
            </a:r>
          </a:p>
        </p:txBody>
      </p:sp>
      <p:sp>
        <p:nvSpPr>
          <p:cNvPr id="40" name="TextBox 39">
            <a:extLst>
              <a:ext uri="{FF2B5EF4-FFF2-40B4-BE49-F238E27FC236}">
                <a16:creationId xmlns:a16="http://schemas.microsoft.com/office/drawing/2014/main" id="{3310E798-E583-4B54-BD4F-4FD76A0E09DE}"/>
              </a:ext>
            </a:extLst>
          </p:cNvPr>
          <p:cNvSpPr txBox="1"/>
          <p:nvPr/>
        </p:nvSpPr>
        <p:spPr>
          <a:xfrm>
            <a:off x="3039922" y="2349197"/>
            <a:ext cx="3600192"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    2. Analysis indicating that it is overstated</a:t>
            </a:r>
          </a:p>
        </p:txBody>
      </p:sp>
      <p:sp>
        <p:nvSpPr>
          <p:cNvPr id="45" name="TextBox 44">
            <a:extLst>
              <a:ext uri="{FF2B5EF4-FFF2-40B4-BE49-F238E27FC236}">
                <a16:creationId xmlns:a16="http://schemas.microsoft.com/office/drawing/2014/main" id="{E8F694EB-381B-482B-8849-7887D7EA02B6}"/>
              </a:ext>
            </a:extLst>
          </p:cNvPr>
          <p:cNvSpPr txBox="1"/>
          <p:nvPr/>
        </p:nvSpPr>
        <p:spPr>
          <a:xfrm>
            <a:off x="3036934" y="2630003"/>
            <a:ext cx="4331613"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III. Positive impact of hard work on self-development</a:t>
            </a:r>
          </a:p>
        </p:txBody>
      </p:sp>
      <p:sp>
        <p:nvSpPr>
          <p:cNvPr id="49" name="TextBox 48">
            <a:extLst>
              <a:ext uri="{FF2B5EF4-FFF2-40B4-BE49-F238E27FC236}">
                <a16:creationId xmlns:a16="http://schemas.microsoft.com/office/drawing/2014/main" id="{4B8F8AC8-B7AA-478A-B1FB-35747E889334}"/>
              </a:ext>
            </a:extLst>
          </p:cNvPr>
          <p:cNvSpPr txBox="1"/>
          <p:nvPr/>
        </p:nvSpPr>
        <p:spPr>
          <a:xfrm>
            <a:off x="2887436" y="2818539"/>
            <a:ext cx="2247013"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    A.  Change in approach</a:t>
            </a:r>
          </a:p>
        </p:txBody>
      </p:sp>
      <p:sp>
        <p:nvSpPr>
          <p:cNvPr id="50" name="TextBox 49">
            <a:extLst>
              <a:ext uri="{FF2B5EF4-FFF2-40B4-BE49-F238E27FC236}">
                <a16:creationId xmlns:a16="http://schemas.microsoft.com/office/drawing/2014/main" id="{134979AC-B6E6-45B0-BF66-6A39526BFB39}"/>
              </a:ext>
            </a:extLst>
          </p:cNvPr>
          <p:cNvSpPr txBox="1"/>
          <p:nvPr/>
        </p:nvSpPr>
        <p:spPr>
          <a:xfrm>
            <a:off x="3061345" y="3061426"/>
            <a:ext cx="2247013"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    1. Thinking of strategies </a:t>
            </a:r>
          </a:p>
        </p:txBody>
      </p:sp>
      <p:sp>
        <p:nvSpPr>
          <p:cNvPr id="51" name="TextBox 50">
            <a:extLst>
              <a:ext uri="{FF2B5EF4-FFF2-40B4-BE49-F238E27FC236}">
                <a16:creationId xmlns:a16="http://schemas.microsoft.com/office/drawing/2014/main" id="{B2C6998C-DA61-4ED1-8785-A6F0EABAD0B8}"/>
              </a:ext>
            </a:extLst>
          </p:cNvPr>
          <p:cNvSpPr txBox="1"/>
          <p:nvPr/>
        </p:nvSpPr>
        <p:spPr>
          <a:xfrm>
            <a:off x="3066227" y="3278494"/>
            <a:ext cx="2024214"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    2. Trying new things</a:t>
            </a:r>
          </a:p>
        </p:txBody>
      </p:sp>
      <p:sp>
        <p:nvSpPr>
          <p:cNvPr id="52" name="TextBox 51">
            <a:extLst>
              <a:ext uri="{FF2B5EF4-FFF2-40B4-BE49-F238E27FC236}">
                <a16:creationId xmlns:a16="http://schemas.microsoft.com/office/drawing/2014/main" id="{5174CA07-EFAB-472D-BA6D-05F1BC39EDFD}"/>
              </a:ext>
            </a:extLst>
          </p:cNvPr>
          <p:cNvSpPr txBox="1"/>
          <p:nvPr/>
        </p:nvSpPr>
        <p:spPr>
          <a:xfrm>
            <a:off x="3054244" y="3573612"/>
            <a:ext cx="1422541"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IV. Conclusion</a:t>
            </a:r>
          </a:p>
        </p:txBody>
      </p:sp>
      <p:sp>
        <p:nvSpPr>
          <p:cNvPr id="53" name="TextBox 52">
            <a:extLst>
              <a:ext uri="{FF2B5EF4-FFF2-40B4-BE49-F238E27FC236}">
                <a16:creationId xmlns:a16="http://schemas.microsoft.com/office/drawing/2014/main" id="{821964E7-DA36-491B-A400-83A2CE7E8607}"/>
              </a:ext>
            </a:extLst>
          </p:cNvPr>
          <p:cNvSpPr txBox="1"/>
          <p:nvPr/>
        </p:nvSpPr>
        <p:spPr>
          <a:xfrm>
            <a:off x="2983643" y="3796073"/>
            <a:ext cx="2419842"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    1. Summary of key points</a:t>
            </a:r>
          </a:p>
        </p:txBody>
      </p:sp>
      <p:sp>
        <p:nvSpPr>
          <p:cNvPr id="54" name="TextBox 53">
            <a:extLst>
              <a:ext uri="{FF2B5EF4-FFF2-40B4-BE49-F238E27FC236}">
                <a16:creationId xmlns:a16="http://schemas.microsoft.com/office/drawing/2014/main" id="{7A9555A9-1685-4632-BF58-B6F1688293AD}"/>
              </a:ext>
            </a:extLst>
          </p:cNvPr>
          <p:cNvSpPr txBox="1"/>
          <p:nvPr/>
        </p:nvSpPr>
        <p:spPr>
          <a:xfrm>
            <a:off x="2987804" y="3996415"/>
            <a:ext cx="2371061"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    2. Value of hard work </a:t>
            </a:r>
          </a:p>
        </p:txBody>
      </p:sp>
      <p:sp>
        <p:nvSpPr>
          <p:cNvPr id="55" name="TextBox 54">
            <a:extLst>
              <a:ext uri="{FF2B5EF4-FFF2-40B4-BE49-F238E27FC236}">
                <a16:creationId xmlns:a16="http://schemas.microsoft.com/office/drawing/2014/main" id="{FBB8EDBD-39B4-42EE-A3E9-48C93F0A0F19}"/>
              </a:ext>
            </a:extLst>
          </p:cNvPr>
          <p:cNvSpPr txBox="1"/>
          <p:nvPr/>
        </p:nvSpPr>
        <p:spPr>
          <a:xfrm>
            <a:off x="2989040" y="4184777"/>
            <a:ext cx="5113070"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    3. Need for optimism to embrace advantages of hard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left)">
                                      <p:cBhvr>
                                        <p:cTn id="43" dur="500"/>
                                        <p:tgtEl>
                                          <p:spTgt spid="3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5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500"/>
                                        <p:tgtEl>
                                          <p:spTgt spid="3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500"/>
                                        <p:tgtEl>
                                          <p:spTgt spid="3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wipe(left)">
                                      <p:cBhvr>
                                        <p:cTn id="60" dur="500"/>
                                        <p:tgtEl>
                                          <p:spTgt spid="4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left)">
                                      <p:cBhvr>
                                        <p:cTn id="65" dur="500"/>
                                        <p:tgtEl>
                                          <p:spTgt spid="49"/>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wipe(left)">
                                      <p:cBhvr>
                                        <p:cTn id="68" dur="500"/>
                                        <p:tgtEl>
                                          <p:spTgt spid="50"/>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left)">
                                      <p:cBhvr>
                                        <p:cTn id="71" dur="500"/>
                                        <p:tgtEl>
                                          <p:spTgt spid="51"/>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wipe(left)">
                                      <p:cBhvr>
                                        <p:cTn id="74" dur="500"/>
                                        <p:tgtEl>
                                          <p:spTgt spid="4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left)">
                                      <p:cBhvr>
                                        <p:cTn id="82" dur="500"/>
                                        <p:tgtEl>
                                          <p:spTgt spid="53"/>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wipe(left)">
                                      <p:cBhvr>
                                        <p:cTn id="85" dur="500"/>
                                        <p:tgtEl>
                                          <p:spTgt spid="54"/>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wipe(left)">
                                      <p:cBhvr>
                                        <p:cTn id="8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8" grpId="0" animBg="1"/>
      <p:bldP spid="26" grpId="0"/>
      <p:bldP spid="27" grpId="0"/>
      <p:bldP spid="6" grpId="0" animBg="1"/>
      <p:bldP spid="3" grpId="0"/>
      <p:bldP spid="24" grpId="0"/>
      <p:bldP spid="33" grpId="0"/>
      <p:bldP spid="36" grpId="0"/>
      <p:bldP spid="37" grpId="0"/>
      <p:bldP spid="38" grpId="0"/>
      <p:bldP spid="39" grpId="0"/>
      <p:bldP spid="40" grpId="0"/>
      <p:bldP spid="45" grpId="0"/>
      <p:bldP spid="49" grpId="0"/>
      <p:bldP spid="50" grpId="0"/>
      <p:bldP spid="51" grpId="0"/>
      <p:bldP spid="52" grpId="0"/>
      <p:bldP spid="53" grpId="0"/>
      <p:bldP spid="54" grpId="0"/>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3F65ED40-6239-4680-A074-4A1186458B5C}"/>
              </a:ext>
            </a:extLst>
          </p:cNvPr>
          <p:cNvSpPr/>
          <p:nvPr/>
        </p:nvSpPr>
        <p:spPr>
          <a:xfrm>
            <a:off x="2826234" y="1027400"/>
            <a:ext cx="5360342" cy="3683728"/>
          </a:xfrm>
          <a:prstGeom prst="roundRect">
            <a:avLst>
              <a:gd name="adj" fmla="val 65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9D6257B-B9BE-4B2D-8471-4188C35ACFA5}"/>
              </a:ext>
            </a:extLst>
          </p:cNvPr>
          <p:cNvSpPr/>
          <p:nvPr/>
        </p:nvSpPr>
        <p:spPr>
          <a:xfrm>
            <a:off x="1414421" y="481371"/>
            <a:ext cx="6966675" cy="424395"/>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Impact" panose="020B0806030902050204" pitchFamily="34" charset="0"/>
              </a:rPr>
              <a:t>THE FRUIT OF YOUR OWN HARD WORK IS THE SWEETEST</a:t>
            </a:r>
            <a:endParaRPr lang="en-US" sz="2400" dirty="0">
              <a:solidFill>
                <a:schemeClr val="tx1"/>
              </a:solidFill>
            </a:endParaRPr>
          </a:p>
        </p:txBody>
      </p:sp>
      <p:sp>
        <p:nvSpPr>
          <p:cNvPr id="2" name="TextBox 1">
            <a:extLst>
              <a:ext uri="{FF2B5EF4-FFF2-40B4-BE49-F238E27FC236}">
                <a16:creationId xmlns:a16="http://schemas.microsoft.com/office/drawing/2014/main" id="{C3EDC463-4927-4C11-9801-4D3FDEBA653B}"/>
              </a:ext>
            </a:extLst>
          </p:cNvPr>
          <p:cNvSpPr txBox="1"/>
          <p:nvPr/>
        </p:nvSpPr>
        <p:spPr>
          <a:xfrm>
            <a:off x="5045162" y="1122712"/>
            <a:ext cx="1118757"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First draft</a:t>
            </a:r>
          </a:p>
        </p:txBody>
      </p:sp>
      <p:sp>
        <p:nvSpPr>
          <p:cNvPr id="35" name="Rectangle 34">
            <a:extLst>
              <a:ext uri="{FF2B5EF4-FFF2-40B4-BE49-F238E27FC236}">
                <a16:creationId xmlns:a16="http://schemas.microsoft.com/office/drawing/2014/main" id="{9E77ACBF-DFAF-427D-B4A9-78056BC10545}"/>
              </a:ext>
            </a:extLst>
          </p:cNvPr>
          <p:cNvSpPr/>
          <p:nvPr/>
        </p:nvSpPr>
        <p:spPr>
          <a:xfrm>
            <a:off x="512759" y="2187728"/>
            <a:ext cx="1616148" cy="36933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r>
              <a:rPr lang="en-US" sz="1600" dirty="0">
                <a:solidFill>
                  <a:schemeClr val="bg1"/>
                </a:solidFill>
                <a:latin typeface="Impact" panose="020B0806030902050204" pitchFamily="34" charset="0"/>
              </a:rPr>
              <a:t>Make an outline</a:t>
            </a:r>
            <a:r>
              <a:rPr lang="en-US" sz="1800" dirty="0">
                <a:solidFill>
                  <a:schemeClr val="bg1"/>
                </a:solidFill>
                <a:latin typeface="Impact" panose="020B0806030902050204" pitchFamily="34" charset="0"/>
              </a:rPr>
              <a:t>.</a:t>
            </a:r>
          </a:p>
        </p:txBody>
      </p:sp>
      <p:sp>
        <p:nvSpPr>
          <p:cNvPr id="44" name="Rectangle 43">
            <a:extLst>
              <a:ext uri="{FF2B5EF4-FFF2-40B4-BE49-F238E27FC236}">
                <a16:creationId xmlns:a16="http://schemas.microsoft.com/office/drawing/2014/main" id="{9082169D-FB42-417F-9A38-EE94C0936CE4}"/>
              </a:ext>
            </a:extLst>
          </p:cNvPr>
          <p:cNvSpPr/>
          <p:nvPr/>
        </p:nvSpPr>
        <p:spPr>
          <a:xfrm>
            <a:off x="507577" y="2503085"/>
            <a:ext cx="1661032" cy="36933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r>
              <a:rPr lang="en-US" sz="1600" dirty="0">
                <a:solidFill>
                  <a:schemeClr val="bg1"/>
                </a:solidFill>
                <a:latin typeface="Impact" panose="020B0806030902050204" pitchFamily="34" charset="0"/>
              </a:rPr>
              <a:t>Write a first draft</a:t>
            </a:r>
            <a:r>
              <a:rPr lang="en-US" sz="1800" dirty="0">
                <a:solidFill>
                  <a:schemeClr val="bg1"/>
                </a:solidFill>
                <a:latin typeface="Impact" panose="020B0806030902050204" pitchFamily="34" charset="0"/>
              </a:rPr>
              <a:t>.</a:t>
            </a:r>
          </a:p>
        </p:txBody>
      </p:sp>
      <p:sp>
        <p:nvSpPr>
          <p:cNvPr id="56" name="Rectangle 55">
            <a:extLst>
              <a:ext uri="{FF2B5EF4-FFF2-40B4-BE49-F238E27FC236}">
                <a16:creationId xmlns:a16="http://schemas.microsoft.com/office/drawing/2014/main" id="{33B4ABBF-89E3-47E4-85A5-AEB05502149C}"/>
              </a:ext>
            </a:extLst>
          </p:cNvPr>
          <p:cNvSpPr/>
          <p:nvPr/>
        </p:nvSpPr>
        <p:spPr>
          <a:xfrm>
            <a:off x="507578" y="1642743"/>
            <a:ext cx="2122304" cy="33855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US" sz="1600" dirty="0">
                <a:solidFill>
                  <a:schemeClr val="bg1"/>
                </a:solidFill>
                <a:latin typeface="Impact" panose="020B0806030902050204" pitchFamily="34" charset="0"/>
              </a:rPr>
              <a:t>PRE- WRITING STRATEGY</a:t>
            </a:r>
          </a:p>
        </p:txBody>
      </p:sp>
      <p:sp>
        <p:nvSpPr>
          <p:cNvPr id="57" name="Rectangle 56">
            <a:extLst>
              <a:ext uri="{FF2B5EF4-FFF2-40B4-BE49-F238E27FC236}">
                <a16:creationId xmlns:a16="http://schemas.microsoft.com/office/drawing/2014/main" id="{6F7E226E-10E4-45CA-9DB0-EC0679BB7605}"/>
              </a:ext>
            </a:extLst>
          </p:cNvPr>
          <p:cNvSpPr/>
          <p:nvPr/>
        </p:nvSpPr>
        <p:spPr>
          <a:xfrm>
            <a:off x="510935" y="1915236"/>
            <a:ext cx="2122303" cy="33855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US" sz="1600" dirty="0">
                <a:solidFill>
                  <a:schemeClr val="bg1"/>
                </a:solidFill>
                <a:latin typeface="Impact" panose="020B0806030902050204" pitchFamily="34" charset="0"/>
              </a:rPr>
              <a:t>Write down your ideas</a:t>
            </a:r>
          </a:p>
        </p:txBody>
      </p:sp>
      <p:sp>
        <p:nvSpPr>
          <p:cNvPr id="58" name="TextBox 57">
            <a:extLst>
              <a:ext uri="{FF2B5EF4-FFF2-40B4-BE49-F238E27FC236}">
                <a16:creationId xmlns:a16="http://schemas.microsoft.com/office/drawing/2014/main" id="{B9CF945E-5F36-46B3-9076-AB832AA8432A}"/>
              </a:ext>
            </a:extLst>
          </p:cNvPr>
          <p:cNvSpPr txBox="1"/>
          <p:nvPr/>
        </p:nvSpPr>
        <p:spPr>
          <a:xfrm>
            <a:off x="3112186" y="1767578"/>
            <a:ext cx="4984708" cy="310854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just"/>
            <a:r>
              <a:rPr lang="en-US" b="0" i="0" dirty="0">
                <a:solidFill>
                  <a:schemeClr val="bg1"/>
                </a:solidFill>
                <a:effectLst/>
                <a:latin typeface="Franklin Gothic Medium" panose="020B0603020102020204" pitchFamily="34" charset="0"/>
              </a:rPr>
              <a:t>Hard work is the most important key to success. Achievements without hard work are impossible. An idle person can never gain anything if they sit and wait for a better opportunity to come. The person who is working hard is able to gain success and happiness in life. Nothing is easy to be achieved in life without doing any hard work. However, there are people who believe that hard work leads to loss of energy and can therefore, have an adverse effect on our health.  This attitude is reflected in the youth when they are found to skip their homework and delay their submission of assignments.  But </a:t>
            </a:r>
            <a:r>
              <a:rPr lang="en-US" b="0" i="0" dirty="0" err="1">
                <a:solidFill>
                  <a:schemeClr val="bg1"/>
                </a:solidFill>
                <a:effectLst/>
                <a:latin typeface="Franklin Gothic Medium" panose="020B0603020102020204" pitchFamily="34" charset="0"/>
              </a:rPr>
              <a:t>thIs</a:t>
            </a:r>
            <a:r>
              <a:rPr lang="en-US" b="0" i="0" dirty="0">
                <a:solidFill>
                  <a:schemeClr val="bg1"/>
                </a:solidFill>
                <a:effectLst/>
                <a:latin typeface="Franklin Gothic Medium" panose="020B0603020102020204" pitchFamily="34" charset="0"/>
              </a:rPr>
              <a:t> is just another assumption and does not hold true for all. </a:t>
            </a:r>
          </a:p>
          <a:p>
            <a:br>
              <a:rPr lang="en-US" b="0" i="0" dirty="0">
                <a:solidFill>
                  <a:schemeClr val="bg1"/>
                </a:solidFill>
                <a:effectLst/>
                <a:latin typeface="Franklin Gothic Medium" panose="020B0603020102020204" pitchFamily="34" charset="0"/>
              </a:rPr>
            </a:br>
            <a:br>
              <a:rPr lang="en-US" b="0" i="0" dirty="0">
                <a:solidFill>
                  <a:schemeClr val="bg1"/>
                </a:solidFill>
                <a:effectLst/>
                <a:latin typeface="Franklin Gothic Medium" panose="020B0603020102020204" pitchFamily="34" charset="0"/>
              </a:rPr>
            </a:br>
            <a:endParaRPr lang="en-US" dirty="0">
              <a:solidFill>
                <a:schemeClr val="bg1"/>
              </a:solidFill>
              <a:latin typeface="Franklin Gothic Medium" panose="020B0603020102020204" pitchFamily="34" charset="0"/>
            </a:endParaRPr>
          </a:p>
        </p:txBody>
      </p:sp>
    </p:spTree>
    <p:extLst>
      <p:ext uri="{BB962C8B-B14F-4D97-AF65-F5344CB8AC3E}">
        <p14:creationId xmlns:p14="http://schemas.microsoft.com/office/powerpoint/2010/main" val="387648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left)">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6" grpId="0" animBg="1"/>
      <p:bldP spid="2" grpId="0"/>
      <p:bldP spid="35" grpId="0"/>
      <p:bldP spid="44" grpId="0"/>
      <p:bldP spid="56" grpId="0"/>
      <p:bldP spid="57" grpId="0"/>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ACA07F02-9FF2-43F6-9B92-859D218C82D6}"/>
              </a:ext>
            </a:extLst>
          </p:cNvPr>
          <p:cNvSpPr/>
          <p:nvPr/>
        </p:nvSpPr>
        <p:spPr>
          <a:xfrm>
            <a:off x="2826234" y="1027400"/>
            <a:ext cx="5360342" cy="3683728"/>
          </a:xfrm>
          <a:prstGeom prst="roundRect">
            <a:avLst>
              <a:gd name="adj" fmla="val 65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27B3FF3-B178-496A-BE1A-8807108AE9DD}"/>
              </a:ext>
            </a:extLst>
          </p:cNvPr>
          <p:cNvSpPr/>
          <p:nvPr/>
        </p:nvSpPr>
        <p:spPr>
          <a:xfrm>
            <a:off x="517169" y="2658789"/>
            <a:ext cx="2162772" cy="33855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r>
              <a:rPr lang="en-US" sz="1600" dirty="0">
                <a:solidFill>
                  <a:schemeClr val="bg1"/>
                </a:solidFill>
                <a:latin typeface="Impact" panose="020B0806030902050204" pitchFamily="34" charset="0"/>
              </a:rPr>
              <a:t>Write your second draft</a:t>
            </a:r>
          </a:p>
        </p:txBody>
      </p:sp>
      <p:sp>
        <p:nvSpPr>
          <p:cNvPr id="6" name="Rectangle: Rounded Corners 5">
            <a:extLst>
              <a:ext uri="{FF2B5EF4-FFF2-40B4-BE49-F238E27FC236}">
                <a16:creationId xmlns:a16="http://schemas.microsoft.com/office/drawing/2014/main" id="{E9D6257B-B9BE-4B2D-8471-4188C35ACFA5}"/>
              </a:ext>
            </a:extLst>
          </p:cNvPr>
          <p:cNvSpPr/>
          <p:nvPr/>
        </p:nvSpPr>
        <p:spPr>
          <a:xfrm>
            <a:off x="1424289" y="569961"/>
            <a:ext cx="6966675" cy="424395"/>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Impact" panose="020B0806030902050204" pitchFamily="34" charset="0"/>
              </a:rPr>
              <a:t>THE FRUIT OF YOUR OWN HARD WORK IS THE SWEETEST</a:t>
            </a:r>
            <a:endParaRPr lang="en-US" sz="2400" dirty="0">
              <a:solidFill>
                <a:schemeClr val="tx1"/>
              </a:solidFill>
            </a:endParaRPr>
          </a:p>
        </p:txBody>
      </p:sp>
      <p:sp>
        <p:nvSpPr>
          <p:cNvPr id="18" name="Rectangle 17">
            <a:extLst>
              <a:ext uri="{FF2B5EF4-FFF2-40B4-BE49-F238E27FC236}">
                <a16:creationId xmlns:a16="http://schemas.microsoft.com/office/drawing/2014/main" id="{18D0EFAB-DE7A-4C33-95B4-C61A9AB203C4}"/>
              </a:ext>
            </a:extLst>
          </p:cNvPr>
          <p:cNvSpPr/>
          <p:nvPr/>
        </p:nvSpPr>
        <p:spPr>
          <a:xfrm>
            <a:off x="105997" y="2159524"/>
            <a:ext cx="3188259" cy="5847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r>
              <a:rPr lang="en-US" sz="1600" dirty="0">
                <a:solidFill>
                  <a:schemeClr val="bg1"/>
                </a:solidFill>
                <a:latin typeface="Impact" panose="020B0806030902050204" pitchFamily="34" charset="0"/>
              </a:rPr>
              <a:t>Underline main </a:t>
            </a:r>
            <a:r>
              <a:rPr lang="en-US" sz="1600">
                <a:solidFill>
                  <a:schemeClr val="bg1"/>
                </a:solidFill>
                <a:latin typeface="Impact" panose="020B0806030902050204" pitchFamily="34" charset="0"/>
              </a:rPr>
              <a:t>ideas </a:t>
            </a:r>
          </a:p>
          <a:p>
            <a:pPr algn="ctr"/>
            <a:r>
              <a:rPr lang="en-US" sz="1600" dirty="0">
                <a:solidFill>
                  <a:schemeClr val="bg1"/>
                </a:solidFill>
                <a:latin typeface="Impact" panose="020B0806030902050204" pitchFamily="34" charset="0"/>
              </a:rPr>
              <a:t>in rough draft</a:t>
            </a:r>
          </a:p>
        </p:txBody>
      </p:sp>
      <p:sp>
        <p:nvSpPr>
          <p:cNvPr id="20" name="Rectangle 19">
            <a:extLst>
              <a:ext uri="{FF2B5EF4-FFF2-40B4-BE49-F238E27FC236}">
                <a16:creationId xmlns:a16="http://schemas.microsoft.com/office/drawing/2014/main" id="{93496F72-9BC8-4DB8-8DB4-6675182A489F}"/>
              </a:ext>
            </a:extLst>
          </p:cNvPr>
          <p:cNvSpPr/>
          <p:nvPr/>
        </p:nvSpPr>
        <p:spPr>
          <a:xfrm>
            <a:off x="503189" y="1917104"/>
            <a:ext cx="2568503" cy="33855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US" sz="1600" dirty="0">
                <a:solidFill>
                  <a:schemeClr val="bg1"/>
                </a:solidFill>
                <a:latin typeface="Impact" panose="020B0806030902050204" pitchFamily="34" charset="0"/>
              </a:rPr>
              <a:t>WHILE  WRITING STRATEGY</a:t>
            </a:r>
          </a:p>
        </p:txBody>
      </p:sp>
      <p:sp>
        <p:nvSpPr>
          <p:cNvPr id="24" name="TextBox 23">
            <a:extLst>
              <a:ext uri="{FF2B5EF4-FFF2-40B4-BE49-F238E27FC236}">
                <a16:creationId xmlns:a16="http://schemas.microsoft.com/office/drawing/2014/main" id="{E5F2E411-4B07-4CB6-863F-50DC92CBCB27}"/>
              </a:ext>
            </a:extLst>
          </p:cNvPr>
          <p:cNvSpPr txBox="1"/>
          <p:nvPr/>
        </p:nvSpPr>
        <p:spPr>
          <a:xfrm>
            <a:off x="3112186" y="1767578"/>
            <a:ext cx="4984708" cy="310854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just"/>
            <a:r>
              <a:rPr lang="en-US" b="0" i="0" u="sng" dirty="0">
                <a:solidFill>
                  <a:schemeClr val="bg1"/>
                </a:solidFill>
                <a:effectLst/>
                <a:latin typeface="Franklin Gothic Medium" panose="020B0603020102020204" pitchFamily="34" charset="0"/>
              </a:rPr>
              <a:t>Hard work is the most important key to success</a:t>
            </a:r>
            <a:r>
              <a:rPr lang="en-US" b="0" i="0" dirty="0">
                <a:solidFill>
                  <a:schemeClr val="bg1"/>
                </a:solidFill>
                <a:effectLst/>
                <a:latin typeface="Franklin Gothic Medium" panose="020B0603020102020204" pitchFamily="34" charset="0"/>
              </a:rPr>
              <a:t>. Achievements without hard work are impossible. </a:t>
            </a:r>
            <a:r>
              <a:rPr lang="en-US" b="0" i="0" u="sng" dirty="0">
                <a:solidFill>
                  <a:schemeClr val="bg1"/>
                </a:solidFill>
                <a:effectLst/>
                <a:latin typeface="Franklin Gothic Medium" panose="020B0603020102020204" pitchFamily="34" charset="0"/>
              </a:rPr>
              <a:t>An idle person can never gain anything if they sit and wait for a better opportunity to come</a:t>
            </a:r>
            <a:r>
              <a:rPr lang="en-US" b="0" i="0" dirty="0">
                <a:solidFill>
                  <a:schemeClr val="bg1"/>
                </a:solidFill>
                <a:effectLst/>
                <a:latin typeface="Franklin Gothic Medium" panose="020B0603020102020204" pitchFamily="34" charset="0"/>
              </a:rPr>
              <a:t>. The person who is working hard is able to gain success and happiness in life. Nothing is easy to be achieved in life without doing any hard work. </a:t>
            </a:r>
            <a:r>
              <a:rPr lang="en-US" b="0" i="0" u="sng" dirty="0">
                <a:solidFill>
                  <a:schemeClr val="bg1"/>
                </a:solidFill>
                <a:effectLst/>
                <a:latin typeface="Franklin Gothic Medium" panose="020B0603020102020204" pitchFamily="34" charset="0"/>
              </a:rPr>
              <a:t>However, there are people who believe that hard work leads to loss of energy and can therefore, have an adverse effect on our health</a:t>
            </a:r>
            <a:r>
              <a:rPr lang="en-US" b="0" i="0" dirty="0">
                <a:solidFill>
                  <a:schemeClr val="bg1"/>
                </a:solidFill>
                <a:effectLst/>
                <a:latin typeface="Franklin Gothic Medium" panose="020B0603020102020204" pitchFamily="34" charset="0"/>
              </a:rPr>
              <a:t>.  </a:t>
            </a:r>
            <a:r>
              <a:rPr lang="en-US" b="0" i="0" u="sng" dirty="0">
                <a:solidFill>
                  <a:schemeClr val="bg1"/>
                </a:solidFill>
                <a:effectLst/>
                <a:latin typeface="Franklin Gothic Medium" panose="020B0603020102020204" pitchFamily="34" charset="0"/>
              </a:rPr>
              <a:t>This attitude is reflected in the youth when they are found to skip their homework and delay their submission of assignments</a:t>
            </a:r>
            <a:r>
              <a:rPr lang="en-US" b="0" i="0" dirty="0">
                <a:solidFill>
                  <a:schemeClr val="bg1"/>
                </a:solidFill>
                <a:effectLst/>
                <a:latin typeface="Franklin Gothic Medium" panose="020B0603020102020204" pitchFamily="34" charset="0"/>
              </a:rPr>
              <a:t>.  </a:t>
            </a:r>
            <a:r>
              <a:rPr lang="en-US" b="0" i="0" u="sng" dirty="0">
                <a:solidFill>
                  <a:schemeClr val="bg1"/>
                </a:solidFill>
                <a:effectLst/>
                <a:latin typeface="Franklin Gothic Medium" panose="020B0603020102020204" pitchFamily="34" charset="0"/>
              </a:rPr>
              <a:t>But thus is just another assumption and does not hold true for all. </a:t>
            </a:r>
          </a:p>
          <a:p>
            <a:br>
              <a:rPr lang="en-US" b="0" i="0" dirty="0">
                <a:solidFill>
                  <a:schemeClr val="bg1"/>
                </a:solidFill>
                <a:effectLst/>
                <a:latin typeface="Franklin Gothic Medium" panose="020B0603020102020204" pitchFamily="34" charset="0"/>
              </a:rPr>
            </a:br>
            <a:br>
              <a:rPr lang="en-US" b="0" i="0" dirty="0">
                <a:solidFill>
                  <a:schemeClr val="bg1"/>
                </a:solidFill>
                <a:effectLst/>
                <a:latin typeface="Franklin Gothic Medium" panose="020B0603020102020204" pitchFamily="34" charset="0"/>
              </a:rPr>
            </a:br>
            <a:endParaRPr lang="en-US" dirty="0">
              <a:solidFill>
                <a:schemeClr val="bg1"/>
              </a:solidFill>
              <a:latin typeface="Franklin Gothic Medium" panose="020B0603020102020204" pitchFamily="34" charset="0"/>
            </a:endParaRPr>
          </a:p>
        </p:txBody>
      </p:sp>
      <p:sp>
        <p:nvSpPr>
          <p:cNvPr id="25" name="TextBox 24">
            <a:extLst>
              <a:ext uri="{FF2B5EF4-FFF2-40B4-BE49-F238E27FC236}">
                <a16:creationId xmlns:a16="http://schemas.microsoft.com/office/drawing/2014/main" id="{5DA210E9-804A-4C96-BB91-A58EE5ABF6BD}"/>
              </a:ext>
            </a:extLst>
          </p:cNvPr>
          <p:cNvSpPr txBox="1"/>
          <p:nvPr/>
        </p:nvSpPr>
        <p:spPr>
          <a:xfrm>
            <a:off x="5045163" y="1122712"/>
            <a:ext cx="1101638"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a:solidFill>
                  <a:schemeClr val="bg1"/>
                </a:solidFill>
                <a:latin typeface="Franklin Gothic Medium" panose="020B0603020102020204" pitchFamily="34" charset="0"/>
              </a:rPr>
              <a:t>First draft</a:t>
            </a:r>
          </a:p>
        </p:txBody>
      </p:sp>
    </p:spTree>
    <p:extLst>
      <p:ext uri="{BB962C8B-B14F-4D97-AF65-F5344CB8AC3E}">
        <p14:creationId xmlns:p14="http://schemas.microsoft.com/office/powerpoint/2010/main" val="42404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p:bldP spid="6" grpId="0" animBg="1"/>
      <p:bldP spid="18" grpId="0"/>
      <p:bldP spid="20" grpId="0"/>
      <p:bldP spid="24" grpId="0"/>
      <p:bldP spid="25" grpId="0"/>
    </p:bldLst>
  </p:timing>
</p:sld>
</file>

<file path=ppt/theme/theme1.xml><?xml version="1.0" encoding="utf-8"?>
<a:theme xmlns:a="http://schemas.openxmlformats.org/drawingml/2006/main" name="Kent 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8742</TotalTime>
  <Words>2186</Words>
  <Application>Microsoft Office PowerPoint</Application>
  <PresentationFormat>On-screen Show (16:9)</PresentationFormat>
  <Paragraphs>200</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Wingdings</vt:lpstr>
      <vt:lpstr>helvetica neue</vt:lpstr>
      <vt:lpstr>Franklin Gothic Medium</vt:lpstr>
      <vt:lpstr>Arial Black</vt:lpstr>
      <vt:lpstr>Calibri</vt:lpstr>
      <vt:lpstr>Impact</vt:lpstr>
      <vt:lpstr>Arial</vt:lpstr>
      <vt:lpstr>Roboto Slab Regular</vt:lpstr>
      <vt:lpstr>Lato Light</vt:lpstr>
      <vt:lpstr>Kent template</vt:lpstr>
      <vt:lpstr>METACOGNITIVE STRATEGIES FOR EFFECTIVE WRITING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HP-PC</dc:creator>
  <cp:lastModifiedBy>HP-PC</cp:lastModifiedBy>
  <cp:revision>132</cp:revision>
  <dcterms:modified xsi:type="dcterms:W3CDTF">2021-07-14T04:44:37Z</dcterms:modified>
</cp:coreProperties>
</file>